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9.jpeg" ContentType="image/jpeg"/>
  <Override PartName="/ppt/media/image42.jpeg" ContentType="image/jpeg"/>
  <Override PartName="/ppt/media/image58.jpeg" ContentType="image/jpeg"/>
  <Override PartName="/ppt/media/image57.jpeg" ContentType="image/jpeg"/>
  <Override PartName="/ppt/media/image54.jpeg" ContentType="image/jpeg"/>
  <Override PartName="/ppt/media/image33.png" ContentType="image/png"/>
  <Override PartName="/ppt/media/image53.jpeg" ContentType="image/jpeg"/>
  <Override PartName="/ppt/media/image23.png" ContentType="image/png"/>
  <Override PartName="/ppt/media/image49.png" ContentType="image/png"/>
  <Override PartName="/ppt/media/image65.jpeg" ContentType="image/jpeg"/>
  <Override PartName="/ppt/media/image48.jpeg" ContentType="image/jpeg"/>
  <Override PartName="/ppt/media/image47.jpeg" ContentType="image/jpeg"/>
  <Override PartName="/ppt/media/image46.jpeg" ContentType="image/jpeg"/>
  <Override PartName="/ppt/media/image18.jpeg" ContentType="image/jpeg"/>
  <Override PartName="/ppt/media/image36.jpeg" ContentType="image/jpeg"/>
  <Override PartName="/ppt/media/image2.jpeg" ContentType="image/jpeg"/>
  <Override PartName="/ppt/media/image31.png" ContentType="image/png"/>
  <Override PartName="/ppt/media/image68.jpeg" ContentType="image/jpeg"/>
  <Override PartName="/ppt/media/image41.jpeg" ContentType="image/jpeg"/>
  <Override PartName="/ppt/media/image14.jpeg" ContentType="image/jpeg"/>
  <Override PartName="/ppt/media/image16.jpeg" ContentType="image/jpeg"/>
  <Override PartName="/ppt/media/image22.png" ContentType="image/png"/>
  <Override PartName="/ppt/media/image72.jpeg" ContentType="image/jpeg"/>
  <Override PartName="/ppt/media/image45.jpeg" ContentType="image/jpeg"/>
  <Override PartName="/ppt/media/image67.jpeg" ContentType="image/jpeg"/>
  <Override PartName="/ppt/media/image21.png" ContentType="image/png"/>
  <Override PartName="/ppt/media/image70.jpeg" ContentType="image/jpeg"/>
  <Override PartName="/ppt/media/image43.jpeg" ContentType="image/jpeg"/>
  <Override PartName="/ppt/media/image69.jpeg" ContentType="image/jpeg"/>
  <Override PartName="/ppt/media/image25.jpeg" ContentType="image/jpeg"/>
  <Override PartName="/ppt/media/image32.png" ContentType="image/png"/>
  <Override PartName="/ppt/media/image73.jpeg" ContentType="image/jpeg"/>
  <Override PartName="/ppt/media/image24.png" ContentType="image/png"/>
  <Override PartName="/ppt/media/image66.jpeg" ContentType="image/jpeg"/>
  <Override PartName="/ppt/media/image9.jpeg" ContentType="image/jpeg"/>
  <Override PartName="/ppt/media/image64.jpeg" ContentType="image/jpeg"/>
  <Override PartName="/ppt/media/image38.jpeg" ContentType="image/jpeg"/>
  <Override PartName="/ppt/media/image19.jpeg" ContentType="image/jpeg"/>
  <Override PartName="/ppt/media/image63.jpeg" ContentType="image/jpeg"/>
  <Override PartName="/ppt/media/image60.png" ContentType="image/png"/>
  <Override PartName="/ppt/media/image56.jpeg" ContentType="image/jpeg"/>
  <Override PartName="/ppt/media/image15.png" ContentType="image/png"/>
  <Override PartName="/ppt/media/image3.png" ContentType="image/png"/>
  <Override PartName="/ppt/media/image62.jpeg" ContentType="image/jpeg"/>
  <Override PartName="/ppt/media/image5.jpeg" ContentType="image/jpeg"/>
  <Override PartName="/ppt/media/image50.png" ContentType="image/png"/>
  <Override PartName="/ppt/media/image17.jpeg" ContentType="image/jpeg"/>
  <Override PartName="/ppt/media/image61.jpeg" ContentType="image/jpeg"/>
  <Override PartName="/ppt/media/image34.png" ContentType="image/png"/>
  <Override PartName="/ppt/media/image7.jpeg" ContentType="image/jpeg"/>
  <Override PartName="/ppt/media/image4.png" ContentType="image/png"/>
  <Override PartName="/ppt/media/image13.jpeg" ContentType="image/jpeg"/>
  <Override PartName="/ppt/media/image40.jpeg" ContentType="image/jpeg"/>
  <Override PartName="/ppt/media/image26.jpeg" ContentType="image/jpeg"/>
  <Override PartName="/ppt/media/image12.jpeg" ContentType="image/jpeg"/>
  <Override PartName="/ppt/media/image29.jpeg" ContentType="image/jpeg"/>
  <Override PartName="/ppt/media/image1.png" ContentType="image/png"/>
  <Override PartName="/ppt/media/image52.jpeg" ContentType="image/jpeg"/>
  <Override PartName="/ppt/media/image8.jpeg" ContentType="image/jpeg"/>
  <Override PartName="/ppt/media/image39.jpeg" ContentType="image/jpeg"/>
  <Override PartName="/ppt/media/image10.jpeg" ContentType="image/jpeg"/>
  <Override PartName="/ppt/media/image27.jpeg" ContentType="image/jpeg"/>
  <Override PartName="/ppt/media/image6.jpeg" ContentType="image/jpeg"/>
  <Override PartName="/ppt/media/image71.png" ContentType="image/png"/>
  <Override PartName="/ppt/media/image11.jpeg" ContentType="image/jpeg"/>
  <Override PartName="/ppt/media/image28.jpeg" ContentType="image/jpeg"/>
  <Override PartName="/ppt/media/image51.jpeg" ContentType="image/jpeg"/>
  <Override PartName="/ppt/media/image30.jpeg" ContentType="image/jpeg"/>
  <Override PartName="/ppt/media/image35.jpeg" ContentType="image/jpeg"/>
  <Override PartName="/ppt/media/image37.jpeg" ContentType="image/jpeg"/>
  <Override PartName="/ppt/media/image44.jpeg" ContentType="image/jpeg"/>
  <Override PartName="/ppt/media/image55.png" ContentType="image/png"/>
  <Override PartName="/ppt/media/image20.jpeg" ContentType="image/jpe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700000" cy="7620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CF0DCB-3883-430A-AE46-27B3DFB3355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34680" y="303840"/>
            <a:ext cx="11429640" cy="127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1142964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34680" y="4091400"/>
            <a:ext cx="1142964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7E9BA3-EE1E-4F5C-B4FD-BB6D1E990EC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34680" y="303840"/>
            <a:ext cx="11429640" cy="127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34680" y="409140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491520" y="409140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B0D17C-83C6-4197-A1BB-538E96B61A0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34680" y="303840"/>
            <a:ext cx="11429640" cy="127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499280" y="178308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363880" y="178308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34680" y="409140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499280" y="409140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363880" y="409140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AC9802-B545-4057-A023-8B660BA3637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731DFF-5EF0-48A4-8DF7-69EBE023DC1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34680" y="303840"/>
            <a:ext cx="11429640" cy="127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34680" y="1783080"/>
            <a:ext cx="1142964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482FF7-E7FA-46DE-AC35-D96F4CC5F0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34680" y="303840"/>
            <a:ext cx="11429640" cy="127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1142964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77109C1-80FC-481B-A389-5E6C0FFEBB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34680" y="303840"/>
            <a:ext cx="11429640" cy="127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688FE83-98F6-4836-9B86-20DC0B3704F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34680" y="303840"/>
            <a:ext cx="11429640" cy="127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437E646-96A8-41E4-8952-5C18010AFF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34680" y="303840"/>
            <a:ext cx="11429640" cy="58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4B93FC7-F56A-46FE-8E07-173FA226C5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34680" y="303840"/>
            <a:ext cx="11429640" cy="127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34680" y="409140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B59BC3-DAD8-4494-97A0-FD66BB5EFA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34680" y="303840"/>
            <a:ext cx="11429640" cy="127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34680" y="1783080"/>
            <a:ext cx="1142964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97C5C4-82E4-49BD-8A3A-B24D67F4FB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34680" y="303840"/>
            <a:ext cx="11429640" cy="127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491520" y="409140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7D3081-1244-4F22-807E-C31B92D8F6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34680" y="303840"/>
            <a:ext cx="11429640" cy="127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34680" y="4091400"/>
            <a:ext cx="1142964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6013F3-3E3B-477A-9ED0-FCA3166D41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34680" y="303840"/>
            <a:ext cx="11429640" cy="127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1142964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34680" y="4091400"/>
            <a:ext cx="1142964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CF52388-8336-46EC-B019-9C0005C96D8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34680" y="303840"/>
            <a:ext cx="11429640" cy="127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34680" y="409140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491520" y="409140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5B587B4-465B-4F93-AE80-86CDF876050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34680" y="303840"/>
            <a:ext cx="11429640" cy="127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499280" y="178308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363880" y="178308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34680" y="409140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499280" y="409140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363880" y="409140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75D51E-BA8D-4F82-8364-80EEA68632F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3D3C24A-0E47-4ACD-8EF8-92D6C43BF34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34680" y="303840"/>
            <a:ext cx="11429640" cy="127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34680" y="1783080"/>
            <a:ext cx="1142964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8DB5AD9-FF08-4247-8D17-5309E581D7B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34680" y="303840"/>
            <a:ext cx="11429640" cy="127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1142964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C25004A-FF9C-4F76-A5EC-95A11572D6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34680" y="303840"/>
            <a:ext cx="11429640" cy="127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CD7DDB1-F119-42AF-8F9D-5268A073CA8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34680" y="303840"/>
            <a:ext cx="11429640" cy="127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6B3C6EA-5277-4D46-941C-BF8CF51377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34680" y="303840"/>
            <a:ext cx="11429640" cy="127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1142964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66CCA7-CBC1-4A8D-B6AD-E86E7F2273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34680" y="303840"/>
            <a:ext cx="11429640" cy="58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A99E8DB-D7E5-4AFB-AB4C-FA3019F54B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34680" y="303840"/>
            <a:ext cx="11429640" cy="127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34680" y="409140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7E7DB6B-5DA8-4B27-85E8-165BE73555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34680" y="303840"/>
            <a:ext cx="11429640" cy="127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491520" y="409140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8582E39-729C-43FB-9C56-6FD24FD1D6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34680" y="303840"/>
            <a:ext cx="11429640" cy="127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34680" y="4091400"/>
            <a:ext cx="1142964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0793423-D11D-4C8F-BD59-4AC36042CA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34680" y="303840"/>
            <a:ext cx="11429640" cy="127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1142964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34680" y="4091400"/>
            <a:ext cx="1142964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F4AA116-202E-4D86-86EB-926F99BC32C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34680" y="303840"/>
            <a:ext cx="11429640" cy="127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34680" y="409140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491520" y="409140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EFFDC7D-22C8-4958-A6CD-BD57A86A7DF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34680" y="303840"/>
            <a:ext cx="11429640" cy="127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499280" y="178308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363880" y="178308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34680" y="409140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499280" y="409140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363880" y="409140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ECF503D-D128-450E-85EE-BFF53DEAB94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34680" y="303840"/>
            <a:ext cx="11429640" cy="127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2B9BF1-76D9-4144-B293-DEB81DD681E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34680" y="303840"/>
            <a:ext cx="11429640" cy="127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C08A20-64C0-4477-A70D-AFBBA5299CA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34680" y="303840"/>
            <a:ext cx="11429640" cy="58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DC94A6-5F8C-4219-B367-F4149FA7D52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34680" y="303840"/>
            <a:ext cx="11429640" cy="127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34680" y="409140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9D9E8C-D699-4033-9C58-B1AFFF5287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34680" y="303840"/>
            <a:ext cx="11429640" cy="127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491520" y="409140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9E518B-9594-4C26-9324-AC2977CB8A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34680" y="303840"/>
            <a:ext cx="11429640" cy="127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34680" y="4091400"/>
            <a:ext cx="1142964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3E5C09-B619-407C-ADEB-F315B59ADA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34680" y="303840"/>
            <a:ext cx="11429280" cy="127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34680" y="1783080"/>
            <a:ext cx="11429280" cy="44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D796F3-4857-4678-89DF-224E4667ECD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34680" y="303840"/>
            <a:ext cx="11429280" cy="127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li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k </a:t>
            </a:r>
            <a:r>
              <a:rPr b="0" lang="en-US" sz="1800" spc="-1" strike="noStrike">
                <a:latin typeface="Arial"/>
              </a:rPr>
              <a:t>to 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di</a:t>
            </a:r>
            <a:r>
              <a:rPr b="0" lang="en-US" sz="1800" spc="-1" strike="noStrike">
                <a:latin typeface="Arial"/>
              </a:rPr>
              <a:t>t </a:t>
            </a:r>
            <a:r>
              <a:rPr b="0" lang="en-US" sz="1800" spc="-1" strike="noStrike">
                <a:latin typeface="Arial"/>
              </a:rPr>
              <a:t>th</a:t>
            </a:r>
            <a:r>
              <a:rPr b="0" lang="en-US" sz="1800" spc="-1" strike="noStrike">
                <a:latin typeface="Arial"/>
              </a:rPr>
              <a:t>e </a:t>
            </a:r>
            <a:r>
              <a:rPr b="0" lang="en-US" sz="1800" spc="-1" strike="noStrike">
                <a:latin typeface="Arial"/>
              </a:rPr>
              <a:t>tit</a:t>
            </a:r>
            <a:r>
              <a:rPr b="0" lang="en-US" sz="1800" spc="-1" strike="noStrike">
                <a:latin typeface="Arial"/>
              </a:rPr>
              <a:t>le </a:t>
            </a:r>
            <a:r>
              <a:rPr b="0" lang="en-US" sz="1800" spc="-1" strike="noStrike">
                <a:latin typeface="Arial"/>
              </a:rPr>
              <a:t>te</a:t>
            </a:r>
            <a:r>
              <a:rPr b="0" lang="en-US" sz="1800" spc="-1" strike="noStrike">
                <a:latin typeface="Arial"/>
              </a:rPr>
              <a:t>xt </a:t>
            </a:r>
            <a:r>
              <a:rPr b="0" lang="en-US" sz="1800" spc="-1" strike="noStrike">
                <a:latin typeface="Arial"/>
              </a:rPr>
              <a:t>fo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6EF225-882D-4FCB-99B0-192E84F08E2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34680" y="1783080"/>
            <a:ext cx="1142964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942CFA-5E68-42EE-AD6B-1A82512EACB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34680" y="303840"/>
            <a:ext cx="11429640" cy="127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34680" y="1783080"/>
            <a:ext cx="1142964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image" Target="../media/image36.jpeg"/><Relationship Id="rId3" Type="http://schemas.openxmlformats.org/officeDocument/2006/relationships/image" Target="../media/image37.jpeg"/><Relationship Id="rId4" Type="http://schemas.openxmlformats.org/officeDocument/2006/relationships/image" Target="../media/image38.jpeg"/><Relationship Id="rId5" Type="http://schemas.openxmlformats.org/officeDocument/2006/relationships/image" Target="../media/image39.jpeg"/><Relationship Id="rId6" Type="http://schemas.openxmlformats.org/officeDocument/2006/relationships/image" Target="../media/image40.jpeg"/><Relationship Id="rId7" Type="http://schemas.openxmlformats.org/officeDocument/2006/relationships/image" Target="../media/image41.jpeg"/><Relationship Id="rId8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2.jpeg"/><Relationship Id="rId2" Type="http://schemas.openxmlformats.org/officeDocument/2006/relationships/image" Target="../media/image43.jpeg"/><Relationship Id="rId3" Type="http://schemas.openxmlformats.org/officeDocument/2006/relationships/image" Target="../media/image44.jpeg"/><Relationship Id="rId4" Type="http://schemas.openxmlformats.org/officeDocument/2006/relationships/image" Target="../media/image45.jpeg"/><Relationship Id="rId5" Type="http://schemas.openxmlformats.org/officeDocument/2006/relationships/image" Target="../media/image46.jpeg"/><Relationship Id="rId6" Type="http://schemas.openxmlformats.org/officeDocument/2006/relationships/image" Target="../media/image47.jpeg"/><Relationship Id="rId7" Type="http://schemas.openxmlformats.org/officeDocument/2006/relationships/image" Target="../media/image48.jpeg"/><Relationship Id="rId8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1.jpeg"/><Relationship Id="rId2" Type="http://schemas.openxmlformats.org/officeDocument/2006/relationships/image" Target="../media/image52.jpeg"/><Relationship Id="rId3" Type="http://schemas.openxmlformats.org/officeDocument/2006/relationships/image" Target="../media/image53.jpeg"/><Relationship Id="rId4" Type="http://schemas.openxmlformats.org/officeDocument/2006/relationships/image" Target="../media/image54.jpeg"/><Relationship Id="rId5" Type="http://schemas.openxmlformats.org/officeDocument/2006/relationships/image" Target="../media/image55.png"/><Relationship Id="rId6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6.jpeg"/><Relationship Id="rId2" Type="http://schemas.openxmlformats.org/officeDocument/2006/relationships/image" Target="../media/image57.jpeg"/><Relationship Id="rId3" Type="http://schemas.openxmlformats.org/officeDocument/2006/relationships/image" Target="../media/image58.jpeg"/><Relationship Id="rId4" Type="http://schemas.openxmlformats.org/officeDocument/2006/relationships/image" Target="../media/image59.jpeg"/><Relationship Id="rId5" Type="http://schemas.openxmlformats.org/officeDocument/2006/relationships/image" Target="../media/image60.png"/><Relationship Id="rId6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1.jpeg"/><Relationship Id="rId2" Type="http://schemas.openxmlformats.org/officeDocument/2006/relationships/image" Target="../media/image62.jpeg"/><Relationship Id="rId3" Type="http://schemas.openxmlformats.org/officeDocument/2006/relationships/image" Target="../media/image63.jpeg"/><Relationship Id="rId4" Type="http://schemas.openxmlformats.org/officeDocument/2006/relationships/image" Target="../media/image64.jpeg"/><Relationship Id="rId5" Type="http://schemas.openxmlformats.org/officeDocument/2006/relationships/image" Target="../media/image65.jpeg"/><Relationship Id="rId6" Type="http://schemas.openxmlformats.org/officeDocument/2006/relationships/image" Target="../media/image66.jpeg"/><Relationship Id="rId7" Type="http://schemas.openxmlformats.org/officeDocument/2006/relationships/image" Target="../media/image67.jpeg"/><Relationship Id="rId8" Type="http://schemas.openxmlformats.org/officeDocument/2006/relationships/image" Target="../media/image68.jpeg"/><Relationship Id="rId9" Type="http://schemas.openxmlformats.org/officeDocument/2006/relationships/image" Target="../media/image69.jpeg"/><Relationship Id="rId10" Type="http://schemas.openxmlformats.org/officeDocument/2006/relationships/image" Target="../media/image70.jpeg"/><Relationship Id="rId1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image" Target="../media/image72.jpeg"/><Relationship Id="rId3" Type="http://schemas.openxmlformats.org/officeDocument/2006/relationships/image" Target="../media/image73.jpeg"/><Relationship Id="rId4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7" Type="http://schemas.openxmlformats.org/officeDocument/2006/relationships/image" Target="../media/image11.jpeg"/><Relationship Id="rId8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image" Target="../media/image15.png"/><Relationship Id="rId5" Type="http://schemas.openxmlformats.org/officeDocument/2006/relationships/image" Target="../media/image16.jpeg"/><Relationship Id="rId6" Type="http://schemas.openxmlformats.org/officeDocument/2006/relationships/image" Target="../media/image17.jpeg"/><Relationship Id="rId7" Type="http://schemas.openxmlformats.org/officeDocument/2006/relationships/image" Target="../media/image18.jpeg"/><Relationship Id="rId8" Type="http://schemas.openxmlformats.org/officeDocument/2006/relationships/image" Target="../media/image19.jpeg"/><Relationship Id="rId9" Type="http://schemas.openxmlformats.org/officeDocument/2006/relationships/image" Target="../media/image20.jpeg"/><Relationship Id="rId10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jpeg"/><Relationship Id="rId3" Type="http://schemas.openxmlformats.org/officeDocument/2006/relationships/image" Target="../media/image27.jpeg"/><Relationship Id="rId4" Type="http://schemas.openxmlformats.org/officeDocument/2006/relationships/image" Target="../media/image28.jpeg"/><Relationship Id="rId5" Type="http://schemas.openxmlformats.org/officeDocument/2006/relationships/image" Target="../media/image29.jpeg"/><Relationship Id="rId6" Type="http://schemas.openxmlformats.org/officeDocument/2006/relationships/image" Target="../media/image30.jpeg"/><Relationship Id="rId7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35040" y="2540160"/>
            <a:ext cx="11428920" cy="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Introduction to Optical Thomson Scattering Diagnostics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3809880" y="3809880"/>
            <a:ext cx="5078880" cy="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zh-CN" sz="3200" spc="-1" strike="noStrike">
                <a:solidFill>
                  <a:srgbClr val="8b8b8b"/>
                </a:solidFill>
                <a:latin typeface="Calibri"/>
              </a:rPr>
              <a:t>程先涛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35040" y="635040"/>
            <a:ext cx="1142892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OTS theory: n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(k,w)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3" name="TextBox 19"/>
          <p:cNvSpPr/>
          <p:nvPr/>
        </p:nvSpPr>
        <p:spPr>
          <a:xfrm>
            <a:off x="12285000" y="7213680"/>
            <a:ext cx="27036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421200" y="1443600"/>
            <a:ext cx="6183360" cy="5486400"/>
          </a:xfrm>
          <a:prstGeom prst="rect">
            <a:avLst/>
          </a:prstGeom>
          <a:ln w="0">
            <a:noFill/>
          </a:ln>
        </p:spPr>
      </p:pic>
      <p:pic>
        <p:nvPicPr>
          <p:cNvPr id="205" name="" descr=""/>
          <p:cNvPicPr/>
          <p:nvPr/>
        </p:nvPicPr>
        <p:blipFill>
          <a:blip r:embed="rId2"/>
          <a:stretch/>
        </p:blipFill>
        <p:spPr>
          <a:xfrm>
            <a:off x="7014600" y="2008800"/>
            <a:ext cx="5257800" cy="276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35040" y="635040"/>
            <a:ext cx="1142892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Method of calculating OTS spectrum</a:t>
            </a:r>
            <a:endParaRPr b="0" lang="en-US" sz="4400" spc="-1" strike="noStrike">
              <a:latin typeface="Arial"/>
            </a:endParaRPr>
          </a:p>
        </p:txBody>
      </p:sp>
      <p:grpSp>
        <p:nvGrpSpPr>
          <p:cNvPr id="207" name=""/>
          <p:cNvGrpSpPr/>
          <p:nvPr/>
        </p:nvGrpSpPr>
        <p:grpSpPr>
          <a:xfrm>
            <a:off x="7601400" y="4655520"/>
            <a:ext cx="4062600" cy="2449440"/>
            <a:chOff x="7601400" y="4655520"/>
            <a:chExt cx="4062600" cy="2449440"/>
          </a:xfrm>
        </p:grpSpPr>
        <p:pic>
          <p:nvPicPr>
            <p:cNvPr id="208" name="Picture 3" descr="a7.jpg"/>
            <p:cNvPicPr/>
            <p:nvPr/>
          </p:nvPicPr>
          <p:blipFill>
            <a:blip r:embed="rId1"/>
            <a:stretch/>
          </p:blipFill>
          <p:spPr>
            <a:xfrm>
              <a:off x="7639200" y="6687000"/>
              <a:ext cx="4024800" cy="417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9" name="Picture 4" descr="a6.jpg"/>
            <p:cNvPicPr/>
            <p:nvPr/>
          </p:nvPicPr>
          <p:blipFill>
            <a:blip r:embed="rId2"/>
            <a:stretch/>
          </p:blipFill>
          <p:spPr>
            <a:xfrm>
              <a:off x="7614000" y="5569920"/>
              <a:ext cx="3224880" cy="887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10" name="Picture 5" descr="a5.jpg"/>
            <p:cNvPicPr/>
            <p:nvPr/>
          </p:nvPicPr>
          <p:blipFill>
            <a:blip r:embed="rId3"/>
            <a:stretch/>
          </p:blipFill>
          <p:spPr>
            <a:xfrm>
              <a:off x="7601400" y="4655520"/>
              <a:ext cx="3008880" cy="8877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11" name=""/>
          <p:cNvGrpSpPr/>
          <p:nvPr/>
        </p:nvGrpSpPr>
        <p:grpSpPr>
          <a:xfrm>
            <a:off x="1225800" y="4894200"/>
            <a:ext cx="4101120" cy="1370880"/>
            <a:chOff x="1225800" y="4894200"/>
            <a:chExt cx="4101120" cy="1370880"/>
          </a:xfrm>
        </p:grpSpPr>
        <p:pic>
          <p:nvPicPr>
            <p:cNvPr id="212" name="Picture 6" descr="a4.jpg"/>
            <p:cNvPicPr/>
            <p:nvPr/>
          </p:nvPicPr>
          <p:blipFill>
            <a:blip r:embed="rId4"/>
            <a:stretch/>
          </p:blipFill>
          <p:spPr>
            <a:xfrm>
              <a:off x="1225800" y="5529600"/>
              <a:ext cx="4101120" cy="73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13" name="Picture 7" descr="a3.jpg"/>
            <p:cNvPicPr/>
            <p:nvPr/>
          </p:nvPicPr>
          <p:blipFill>
            <a:blip r:embed="rId5"/>
            <a:stretch/>
          </p:blipFill>
          <p:spPr>
            <a:xfrm>
              <a:off x="1238760" y="4894200"/>
              <a:ext cx="3186720" cy="4816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14" name=""/>
          <p:cNvGrpSpPr/>
          <p:nvPr/>
        </p:nvGrpSpPr>
        <p:grpSpPr>
          <a:xfrm>
            <a:off x="1721520" y="2032200"/>
            <a:ext cx="6818760" cy="1725840"/>
            <a:chOff x="1721520" y="2032200"/>
            <a:chExt cx="6818760" cy="1725840"/>
          </a:xfrm>
        </p:grpSpPr>
        <p:pic>
          <p:nvPicPr>
            <p:cNvPr id="215" name="Picture 8" descr="a2.jpg"/>
            <p:cNvPicPr/>
            <p:nvPr/>
          </p:nvPicPr>
          <p:blipFill>
            <a:blip r:embed="rId6"/>
            <a:stretch/>
          </p:blipFill>
          <p:spPr>
            <a:xfrm>
              <a:off x="1721520" y="2895480"/>
              <a:ext cx="6818760" cy="862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16" name="Picture 9" descr="a1.jpg"/>
            <p:cNvPicPr/>
            <p:nvPr/>
          </p:nvPicPr>
          <p:blipFill>
            <a:blip r:embed="rId7"/>
            <a:stretch/>
          </p:blipFill>
          <p:spPr>
            <a:xfrm>
              <a:off x="1721520" y="2032200"/>
              <a:ext cx="5523480" cy="7610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17" name="TextBox 2"/>
          <p:cNvSpPr/>
          <p:nvPr/>
        </p:nvSpPr>
        <p:spPr>
          <a:xfrm>
            <a:off x="12285000" y="7213680"/>
            <a:ext cx="27036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>
            <a:off x="963000" y="1329480"/>
            <a:ext cx="7723080" cy="72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OTS spectrum of collisionless plasmas: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9" name=""/>
          <p:cNvSpPr/>
          <p:nvPr/>
        </p:nvSpPr>
        <p:spPr>
          <a:xfrm>
            <a:off x="721800" y="4179600"/>
            <a:ext cx="4535280" cy="72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Electric susceptibility: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0" name=""/>
          <p:cNvSpPr/>
          <p:nvPr/>
        </p:nvSpPr>
        <p:spPr>
          <a:xfrm>
            <a:off x="6904800" y="4114800"/>
            <a:ext cx="4535280" cy="72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Maxwell distributions: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35040" y="635040"/>
            <a:ext cx="1142892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OTS spectrum of arbitrary distributions</a:t>
            </a:r>
            <a:endParaRPr b="0" lang="en-US" sz="4400" spc="-1" strike="noStrike">
              <a:latin typeface="Arial"/>
            </a:endParaRPr>
          </a:p>
        </p:txBody>
      </p:sp>
      <p:grpSp>
        <p:nvGrpSpPr>
          <p:cNvPr id="222" name=""/>
          <p:cNvGrpSpPr/>
          <p:nvPr/>
        </p:nvGrpSpPr>
        <p:grpSpPr>
          <a:xfrm>
            <a:off x="1382400" y="4636440"/>
            <a:ext cx="4062600" cy="2449440"/>
            <a:chOff x="1382400" y="4636440"/>
            <a:chExt cx="4062600" cy="2449440"/>
          </a:xfrm>
        </p:grpSpPr>
        <p:pic>
          <p:nvPicPr>
            <p:cNvPr id="223" name="Picture 3" descr="a7.jpg"/>
            <p:cNvPicPr/>
            <p:nvPr/>
          </p:nvPicPr>
          <p:blipFill>
            <a:blip r:embed="rId1"/>
            <a:stretch/>
          </p:blipFill>
          <p:spPr>
            <a:xfrm>
              <a:off x="1420200" y="6667920"/>
              <a:ext cx="4024800" cy="417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4" name="Picture 4" descr="a6.jpg"/>
            <p:cNvPicPr/>
            <p:nvPr/>
          </p:nvPicPr>
          <p:blipFill>
            <a:blip r:embed="rId2"/>
            <a:stretch/>
          </p:blipFill>
          <p:spPr>
            <a:xfrm>
              <a:off x="1395000" y="5550840"/>
              <a:ext cx="3224880" cy="887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5" name="Picture 5" descr="a5.jpg"/>
            <p:cNvPicPr/>
            <p:nvPr/>
          </p:nvPicPr>
          <p:blipFill>
            <a:blip r:embed="rId3"/>
            <a:stretch/>
          </p:blipFill>
          <p:spPr>
            <a:xfrm>
              <a:off x="1382400" y="4636440"/>
              <a:ext cx="3008880" cy="8877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26" name=""/>
          <p:cNvGrpSpPr/>
          <p:nvPr/>
        </p:nvGrpSpPr>
        <p:grpSpPr>
          <a:xfrm>
            <a:off x="1155960" y="2142000"/>
            <a:ext cx="4101120" cy="1370880"/>
            <a:chOff x="1155960" y="2142000"/>
            <a:chExt cx="4101120" cy="1370880"/>
          </a:xfrm>
        </p:grpSpPr>
        <p:pic>
          <p:nvPicPr>
            <p:cNvPr id="227" name="Picture 6" descr="a4.jpg"/>
            <p:cNvPicPr/>
            <p:nvPr/>
          </p:nvPicPr>
          <p:blipFill>
            <a:blip r:embed="rId4"/>
            <a:stretch/>
          </p:blipFill>
          <p:spPr>
            <a:xfrm>
              <a:off x="1155960" y="2777400"/>
              <a:ext cx="4101120" cy="73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8" name="Picture 7" descr="a3.jpg"/>
            <p:cNvPicPr/>
            <p:nvPr/>
          </p:nvPicPr>
          <p:blipFill>
            <a:blip r:embed="rId5"/>
            <a:stretch/>
          </p:blipFill>
          <p:spPr>
            <a:xfrm>
              <a:off x="1168920" y="2142000"/>
              <a:ext cx="3186720" cy="4816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29" name="TextBox 5"/>
          <p:cNvSpPr/>
          <p:nvPr/>
        </p:nvSpPr>
        <p:spPr>
          <a:xfrm>
            <a:off x="12285000" y="7213680"/>
            <a:ext cx="27036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30" name=""/>
          <p:cNvSpPr/>
          <p:nvPr/>
        </p:nvSpPr>
        <p:spPr>
          <a:xfrm>
            <a:off x="651960" y="1427400"/>
            <a:ext cx="4535280" cy="72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Electric susceptibility: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1" name=""/>
          <p:cNvSpPr/>
          <p:nvPr/>
        </p:nvSpPr>
        <p:spPr>
          <a:xfrm>
            <a:off x="685800" y="4095720"/>
            <a:ext cx="4535280" cy="72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Maxwell distributions: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2" name=""/>
          <p:cNvSpPr/>
          <p:nvPr/>
        </p:nvSpPr>
        <p:spPr>
          <a:xfrm>
            <a:off x="7086600" y="1371600"/>
            <a:ext cx="4535280" cy="72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Electric susceptibility: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233" name=""/>
          <p:cNvGrpSpPr/>
          <p:nvPr/>
        </p:nvGrpSpPr>
        <p:grpSpPr>
          <a:xfrm>
            <a:off x="7543800" y="2128680"/>
            <a:ext cx="3321000" cy="2142000"/>
            <a:chOff x="7543800" y="2128680"/>
            <a:chExt cx="3321000" cy="2142000"/>
          </a:xfrm>
        </p:grpSpPr>
        <p:pic>
          <p:nvPicPr>
            <p:cNvPr id="234" name="" descr=""/>
            <p:cNvPicPr/>
            <p:nvPr/>
          </p:nvPicPr>
          <p:blipFill>
            <a:blip r:embed="rId6"/>
            <a:stretch/>
          </p:blipFill>
          <p:spPr>
            <a:xfrm>
              <a:off x="7543800" y="2128680"/>
              <a:ext cx="3208680" cy="999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5" name="" descr=""/>
            <p:cNvPicPr/>
            <p:nvPr/>
          </p:nvPicPr>
          <p:blipFill>
            <a:blip r:embed="rId7"/>
            <a:stretch/>
          </p:blipFill>
          <p:spPr>
            <a:xfrm>
              <a:off x="7579800" y="3261960"/>
              <a:ext cx="3285000" cy="100872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35040" y="635040"/>
            <a:ext cx="1142892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Example: super-Gaussian distribution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7" name="TextBox 16"/>
          <p:cNvSpPr/>
          <p:nvPr/>
        </p:nvSpPr>
        <p:spPr>
          <a:xfrm>
            <a:off x="12285000" y="7213680"/>
            <a:ext cx="27036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238" name="" descr=""/>
          <p:cNvPicPr/>
          <p:nvPr/>
        </p:nvPicPr>
        <p:blipFill>
          <a:blip r:embed="rId1"/>
          <a:stretch/>
        </p:blipFill>
        <p:spPr>
          <a:xfrm>
            <a:off x="457200" y="1828800"/>
            <a:ext cx="5883480" cy="4660920"/>
          </a:xfrm>
          <a:prstGeom prst="rect">
            <a:avLst/>
          </a:prstGeom>
          <a:ln w="0">
            <a:noFill/>
          </a:ln>
        </p:spPr>
      </p:pic>
      <p:pic>
        <p:nvPicPr>
          <p:cNvPr id="239" name="" descr=""/>
          <p:cNvPicPr/>
          <p:nvPr/>
        </p:nvPicPr>
        <p:blipFill>
          <a:blip r:embed="rId2"/>
          <a:stretch/>
        </p:blipFill>
        <p:spPr>
          <a:xfrm>
            <a:off x="6476040" y="2647080"/>
            <a:ext cx="5868360" cy="304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35040" y="635040"/>
            <a:ext cx="1142892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Example: super-Gaussian distribution</a:t>
            </a:r>
            <a:endParaRPr b="0" lang="en-US" sz="4400" spc="-1" strike="noStrike">
              <a:latin typeface="Arial"/>
            </a:endParaRPr>
          </a:p>
        </p:txBody>
      </p:sp>
      <p:grpSp>
        <p:nvGrpSpPr>
          <p:cNvPr id="241" name=""/>
          <p:cNvGrpSpPr/>
          <p:nvPr/>
        </p:nvGrpSpPr>
        <p:grpSpPr>
          <a:xfrm>
            <a:off x="1155960" y="2142000"/>
            <a:ext cx="4101120" cy="1370880"/>
            <a:chOff x="1155960" y="2142000"/>
            <a:chExt cx="4101120" cy="1370880"/>
          </a:xfrm>
        </p:grpSpPr>
        <p:pic>
          <p:nvPicPr>
            <p:cNvPr id="242" name="Picture 6" descr="a4.jpg"/>
            <p:cNvPicPr/>
            <p:nvPr/>
          </p:nvPicPr>
          <p:blipFill>
            <a:blip r:embed="rId1"/>
            <a:stretch/>
          </p:blipFill>
          <p:spPr>
            <a:xfrm>
              <a:off x="1155960" y="2777400"/>
              <a:ext cx="4101120" cy="73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3" name="Picture 7" descr="a3.jpg"/>
            <p:cNvPicPr/>
            <p:nvPr/>
          </p:nvPicPr>
          <p:blipFill>
            <a:blip r:embed="rId2"/>
            <a:stretch/>
          </p:blipFill>
          <p:spPr>
            <a:xfrm>
              <a:off x="1168920" y="2142000"/>
              <a:ext cx="3186720" cy="4816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44" name="TextBox 20"/>
          <p:cNvSpPr/>
          <p:nvPr/>
        </p:nvSpPr>
        <p:spPr>
          <a:xfrm>
            <a:off x="12285000" y="7213680"/>
            <a:ext cx="27036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>
            <a:off x="651960" y="1427400"/>
            <a:ext cx="4535280" cy="72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Electric susceptibility: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6" name=""/>
          <p:cNvSpPr/>
          <p:nvPr/>
        </p:nvSpPr>
        <p:spPr>
          <a:xfrm>
            <a:off x="6233400" y="1371600"/>
            <a:ext cx="5486040" cy="72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super-Gaussian distributions: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47" name="Picture 21" descr="12.jpg"/>
          <p:cNvPicPr/>
          <p:nvPr/>
        </p:nvPicPr>
        <p:blipFill>
          <a:blip r:embed="rId3"/>
          <a:stretch/>
        </p:blipFill>
        <p:spPr>
          <a:xfrm>
            <a:off x="6690600" y="2099160"/>
            <a:ext cx="1840320" cy="40536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2" descr="11.jpg"/>
          <p:cNvPicPr/>
          <p:nvPr/>
        </p:nvPicPr>
        <p:blipFill>
          <a:blip r:embed="rId4"/>
          <a:stretch/>
        </p:blipFill>
        <p:spPr>
          <a:xfrm>
            <a:off x="6629400" y="2820960"/>
            <a:ext cx="5053680" cy="659160"/>
          </a:xfrm>
          <a:prstGeom prst="rect">
            <a:avLst/>
          </a:prstGeom>
          <a:ln w="0">
            <a:noFill/>
          </a:ln>
        </p:spPr>
      </p:pic>
      <p:pic>
        <p:nvPicPr>
          <p:cNvPr id="249" name="Picture 23" descr="super_gaussianpng.png"/>
          <p:cNvPicPr/>
          <p:nvPr/>
        </p:nvPicPr>
        <p:blipFill>
          <a:blip r:embed="rId5"/>
          <a:stretch/>
        </p:blipFill>
        <p:spPr>
          <a:xfrm>
            <a:off x="4114800" y="4001760"/>
            <a:ext cx="4114440" cy="308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35040" y="635040"/>
            <a:ext cx="1142892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Example: super-Gaussian distribution</a:t>
            </a:r>
            <a:endParaRPr b="0" lang="en-US" sz="4400" spc="-1" strike="noStrike">
              <a:latin typeface="Arial"/>
            </a:endParaRPr>
          </a:p>
        </p:txBody>
      </p:sp>
      <p:grpSp>
        <p:nvGrpSpPr>
          <p:cNvPr id="251" name=""/>
          <p:cNvGrpSpPr/>
          <p:nvPr/>
        </p:nvGrpSpPr>
        <p:grpSpPr>
          <a:xfrm>
            <a:off x="1155960" y="2142000"/>
            <a:ext cx="4101120" cy="1370880"/>
            <a:chOff x="1155960" y="2142000"/>
            <a:chExt cx="4101120" cy="1370880"/>
          </a:xfrm>
        </p:grpSpPr>
        <p:pic>
          <p:nvPicPr>
            <p:cNvPr id="252" name="Picture 6" descr="a4.jpg"/>
            <p:cNvPicPr/>
            <p:nvPr/>
          </p:nvPicPr>
          <p:blipFill>
            <a:blip r:embed="rId1"/>
            <a:stretch/>
          </p:blipFill>
          <p:spPr>
            <a:xfrm>
              <a:off x="1155960" y="2777400"/>
              <a:ext cx="4101120" cy="73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3" name="Picture 7" descr="a3.jpg"/>
            <p:cNvPicPr/>
            <p:nvPr/>
          </p:nvPicPr>
          <p:blipFill>
            <a:blip r:embed="rId2"/>
            <a:stretch/>
          </p:blipFill>
          <p:spPr>
            <a:xfrm>
              <a:off x="1168920" y="2142000"/>
              <a:ext cx="3186720" cy="4816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54" name="TextBox 17"/>
          <p:cNvSpPr/>
          <p:nvPr/>
        </p:nvSpPr>
        <p:spPr>
          <a:xfrm>
            <a:off x="12285000" y="7213680"/>
            <a:ext cx="27036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55" name=""/>
          <p:cNvSpPr/>
          <p:nvPr/>
        </p:nvSpPr>
        <p:spPr>
          <a:xfrm>
            <a:off x="651960" y="1427400"/>
            <a:ext cx="4535280" cy="72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Electric susceptibility: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6" name=""/>
          <p:cNvSpPr/>
          <p:nvPr/>
        </p:nvSpPr>
        <p:spPr>
          <a:xfrm>
            <a:off x="6233400" y="1371600"/>
            <a:ext cx="5486040" cy="72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super-Gaussian distributions: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57" name="Picture 16" descr="12.jpg"/>
          <p:cNvPicPr/>
          <p:nvPr/>
        </p:nvPicPr>
        <p:blipFill>
          <a:blip r:embed="rId3"/>
          <a:stretch/>
        </p:blipFill>
        <p:spPr>
          <a:xfrm>
            <a:off x="6690600" y="2099160"/>
            <a:ext cx="1840320" cy="40536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17" descr="11.jpg"/>
          <p:cNvPicPr/>
          <p:nvPr/>
        </p:nvPicPr>
        <p:blipFill>
          <a:blip r:embed="rId4"/>
          <a:stretch/>
        </p:blipFill>
        <p:spPr>
          <a:xfrm>
            <a:off x="6629400" y="2820960"/>
            <a:ext cx="5053680" cy="659160"/>
          </a:xfrm>
          <a:prstGeom prst="rect">
            <a:avLst/>
          </a:prstGeom>
          <a:ln w="0">
            <a:noFill/>
          </a:ln>
        </p:spPr>
      </p:pic>
      <p:pic>
        <p:nvPicPr>
          <p:cNvPr id="259" name="Picture 20" descr="OTSpng.png"/>
          <p:cNvPicPr/>
          <p:nvPr/>
        </p:nvPicPr>
        <p:blipFill>
          <a:blip r:embed="rId5"/>
          <a:stretch/>
        </p:blipFill>
        <p:spPr>
          <a:xfrm>
            <a:off x="457200" y="3657960"/>
            <a:ext cx="11822040" cy="342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35040" y="635040"/>
            <a:ext cx="1142892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Example: Maxwell distribution</a:t>
            </a:r>
            <a:endParaRPr b="0" lang="en-US" sz="4400" spc="-1" strike="noStrike">
              <a:latin typeface="Arial"/>
            </a:endParaRPr>
          </a:p>
        </p:txBody>
      </p:sp>
      <p:grpSp>
        <p:nvGrpSpPr>
          <p:cNvPr id="261" name=""/>
          <p:cNvGrpSpPr/>
          <p:nvPr/>
        </p:nvGrpSpPr>
        <p:grpSpPr>
          <a:xfrm>
            <a:off x="1382400" y="4636440"/>
            <a:ext cx="4062600" cy="2449440"/>
            <a:chOff x="1382400" y="4636440"/>
            <a:chExt cx="4062600" cy="2449440"/>
          </a:xfrm>
        </p:grpSpPr>
        <p:pic>
          <p:nvPicPr>
            <p:cNvPr id="262" name="Picture 3" descr="a7.jpg"/>
            <p:cNvPicPr/>
            <p:nvPr/>
          </p:nvPicPr>
          <p:blipFill>
            <a:blip r:embed="rId1"/>
            <a:stretch/>
          </p:blipFill>
          <p:spPr>
            <a:xfrm>
              <a:off x="1420200" y="6667920"/>
              <a:ext cx="4024800" cy="417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3" name="Picture 4" descr="a6.jpg"/>
            <p:cNvPicPr/>
            <p:nvPr/>
          </p:nvPicPr>
          <p:blipFill>
            <a:blip r:embed="rId2"/>
            <a:stretch/>
          </p:blipFill>
          <p:spPr>
            <a:xfrm>
              <a:off x="1395000" y="5550840"/>
              <a:ext cx="3224880" cy="887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4" name="Picture 5" descr="a5.jpg"/>
            <p:cNvPicPr/>
            <p:nvPr/>
          </p:nvPicPr>
          <p:blipFill>
            <a:blip r:embed="rId3"/>
            <a:stretch/>
          </p:blipFill>
          <p:spPr>
            <a:xfrm>
              <a:off x="1382400" y="4636440"/>
              <a:ext cx="3008880" cy="8877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65" name=""/>
          <p:cNvGrpSpPr/>
          <p:nvPr/>
        </p:nvGrpSpPr>
        <p:grpSpPr>
          <a:xfrm>
            <a:off x="1155960" y="2142000"/>
            <a:ext cx="4101120" cy="1370880"/>
            <a:chOff x="1155960" y="2142000"/>
            <a:chExt cx="4101120" cy="1370880"/>
          </a:xfrm>
        </p:grpSpPr>
        <p:pic>
          <p:nvPicPr>
            <p:cNvPr id="266" name="Picture 6" descr="a4.jpg"/>
            <p:cNvPicPr/>
            <p:nvPr/>
          </p:nvPicPr>
          <p:blipFill>
            <a:blip r:embed="rId4"/>
            <a:stretch/>
          </p:blipFill>
          <p:spPr>
            <a:xfrm>
              <a:off x="1155960" y="2777400"/>
              <a:ext cx="4101120" cy="73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7" name="Picture 7" descr="a3.jpg"/>
            <p:cNvPicPr/>
            <p:nvPr/>
          </p:nvPicPr>
          <p:blipFill>
            <a:blip r:embed="rId5"/>
            <a:stretch/>
          </p:blipFill>
          <p:spPr>
            <a:xfrm>
              <a:off x="1168920" y="2142000"/>
              <a:ext cx="3186720" cy="4816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68" name="TextBox 6"/>
          <p:cNvSpPr/>
          <p:nvPr/>
        </p:nvSpPr>
        <p:spPr>
          <a:xfrm>
            <a:off x="12285000" y="7213680"/>
            <a:ext cx="27036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69" name=""/>
          <p:cNvSpPr/>
          <p:nvPr/>
        </p:nvSpPr>
        <p:spPr>
          <a:xfrm>
            <a:off x="651960" y="1427400"/>
            <a:ext cx="4535280" cy="72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Electric susceptibility: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0" name=""/>
          <p:cNvSpPr/>
          <p:nvPr/>
        </p:nvSpPr>
        <p:spPr>
          <a:xfrm>
            <a:off x="685800" y="4095720"/>
            <a:ext cx="4535280" cy="72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Maxwell distributions: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71" name="Picture 14" descr="a6.jpg"/>
          <p:cNvPicPr/>
          <p:nvPr/>
        </p:nvPicPr>
        <p:blipFill>
          <a:blip r:embed="rId6"/>
          <a:stretch/>
        </p:blipFill>
        <p:spPr>
          <a:xfrm>
            <a:off x="7829640" y="5550840"/>
            <a:ext cx="3224880" cy="887760"/>
          </a:xfrm>
          <a:prstGeom prst="rect">
            <a:avLst/>
          </a:prstGeom>
          <a:ln w="0">
            <a:noFill/>
          </a:ln>
        </p:spPr>
      </p:pic>
      <p:pic>
        <p:nvPicPr>
          <p:cNvPr id="272" name="Picture 15" descr="a5.jpg"/>
          <p:cNvPicPr/>
          <p:nvPr/>
        </p:nvPicPr>
        <p:blipFill>
          <a:blip r:embed="rId7"/>
          <a:stretch/>
        </p:blipFill>
        <p:spPr>
          <a:xfrm>
            <a:off x="7817040" y="4636440"/>
            <a:ext cx="3008880" cy="887760"/>
          </a:xfrm>
          <a:prstGeom prst="rect">
            <a:avLst/>
          </a:prstGeom>
          <a:ln w="0">
            <a:noFill/>
          </a:ln>
        </p:spPr>
      </p:pic>
      <p:grpSp>
        <p:nvGrpSpPr>
          <p:cNvPr id="273" name=""/>
          <p:cNvGrpSpPr/>
          <p:nvPr/>
        </p:nvGrpSpPr>
        <p:grpSpPr>
          <a:xfrm>
            <a:off x="7590600" y="2142000"/>
            <a:ext cx="4101120" cy="1370880"/>
            <a:chOff x="7590600" y="2142000"/>
            <a:chExt cx="4101120" cy="1370880"/>
          </a:xfrm>
        </p:grpSpPr>
        <p:pic>
          <p:nvPicPr>
            <p:cNvPr id="274" name="Picture 6" descr="a4.jpg"/>
            <p:cNvPicPr/>
            <p:nvPr/>
          </p:nvPicPr>
          <p:blipFill>
            <a:blip r:embed="rId8"/>
            <a:stretch/>
          </p:blipFill>
          <p:spPr>
            <a:xfrm>
              <a:off x="7590600" y="2777400"/>
              <a:ext cx="4101120" cy="73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5" name="Picture 7" descr="a3.jpg"/>
            <p:cNvPicPr/>
            <p:nvPr/>
          </p:nvPicPr>
          <p:blipFill>
            <a:blip r:embed="rId9"/>
            <a:stretch/>
          </p:blipFill>
          <p:spPr>
            <a:xfrm>
              <a:off x="7603560" y="2142000"/>
              <a:ext cx="3186720" cy="4816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76" name=""/>
          <p:cNvSpPr/>
          <p:nvPr/>
        </p:nvSpPr>
        <p:spPr>
          <a:xfrm>
            <a:off x="7086600" y="1427400"/>
            <a:ext cx="4535280" cy="72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Electric susceptibility: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7" name=""/>
          <p:cNvSpPr/>
          <p:nvPr/>
        </p:nvSpPr>
        <p:spPr>
          <a:xfrm>
            <a:off x="7120440" y="4095720"/>
            <a:ext cx="4535280" cy="72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Maxwell distributions: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78" name="Picture 18" descr="10.jpg"/>
          <p:cNvPicPr/>
          <p:nvPr/>
        </p:nvPicPr>
        <p:blipFill>
          <a:blip r:embed="rId10"/>
          <a:stretch/>
        </p:blipFill>
        <p:spPr>
          <a:xfrm>
            <a:off x="7495200" y="6557400"/>
            <a:ext cx="4291560" cy="65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35040" y="635040"/>
            <a:ext cx="1142892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Example: Maxwell distribution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80" name="Picture 19" descr="wpng.png"/>
          <p:cNvPicPr/>
          <p:nvPr/>
        </p:nvPicPr>
        <p:blipFill>
          <a:blip r:embed="rId1"/>
          <a:stretch/>
        </p:blipFill>
        <p:spPr>
          <a:xfrm>
            <a:off x="457200" y="2751840"/>
            <a:ext cx="11428920" cy="4334040"/>
          </a:xfrm>
          <a:prstGeom prst="rect">
            <a:avLst/>
          </a:prstGeom>
          <a:ln w="0">
            <a:noFill/>
          </a:ln>
        </p:spPr>
      </p:pic>
      <p:pic>
        <p:nvPicPr>
          <p:cNvPr id="281" name="Picture 24" descr="a7.jpg"/>
          <p:cNvPicPr/>
          <p:nvPr/>
        </p:nvPicPr>
        <p:blipFill>
          <a:blip r:embed="rId2"/>
          <a:stretch/>
        </p:blipFill>
        <p:spPr>
          <a:xfrm>
            <a:off x="1720800" y="1746720"/>
            <a:ext cx="4024800" cy="417960"/>
          </a:xfrm>
          <a:prstGeom prst="rect">
            <a:avLst/>
          </a:prstGeom>
          <a:ln w="0">
            <a:noFill/>
          </a:ln>
        </p:spPr>
      </p:pic>
      <p:pic>
        <p:nvPicPr>
          <p:cNvPr id="282" name="Picture 25" descr="10.jpg"/>
          <p:cNvPicPr/>
          <p:nvPr/>
        </p:nvPicPr>
        <p:blipFill>
          <a:blip r:embed="rId3"/>
          <a:stretch/>
        </p:blipFill>
        <p:spPr>
          <a:xfrm>
            <a:off x="6786000" y="1600200"/>
            <a:ext cx="4291560" cy="659160"/>
          </a:xfrm>
          <a:prstGeom prst="rect">
            <a:avLst/>
          </a:prstGeom>
          <a:ln w="0">
            <a:noFill/>
          </a:ln>
        </p:spPr>
      </p:pic>
      <p:sp>
        <p:nvSpPr>
          <p:cNvPr id="283" name="TextBox 15"/>
          <p:cNvSpPr/>
          <p:nvPr/>
        </p:nvSpPr>
        <p:spPr>
          <a:xfrm>
            <a:off x="12285000" y="7213680"/>
            <a:ext cx="27036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35040" y="635040"/>
            <a:ext cx="11428920" cy="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Setup and ideal spectrum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6" name="Picture 2" descr="fig2png.png"/>
          <p:cNvPicPr/>
          <p:nvPr/>
        </p:nvPicPr>
        <p:blipFill>
          <a:blip r:embed="rId1"/>
          <a:stretch/>
        </p:blipFill>
        <p:spPr>
          <a:xfrm>
            <a:off x="6350040" y="1270080"/>
            <a:ext cx="5713920" cy="2729520"/>
          </a:xfrm>
          <a:prstGeom prst="rect">
            <a:avLst/>
          </a:prstGeom>
          <a:ln w="0">
            <a:noFill/>
          </a:ln>
        </p:spPr>
      </p:pic>
      <p:pic>
        <p:nvPicPr>
          <p:cNvPr id="127" name="Picture 3" descr="fig1png.png"/>
          <p:cNvPicPr/>
          <p:nvPr/>
        </p:nvPicPr>
        <p:blipFill>
          <a:blip r:embed="rId2"/>
          <a:stretch/>
        </p:blipFill>
        <p:spPr>
          <a:xfrm>
            <a:off x="635040" y="1270080"/>
            <a:ext cx="5713920" cy="5619960"/>
          </a:xfrm>
          <a:prstGeom prst="rect">
            <a:avLst/>
          </a:prstGeom>
          <a:ln w="0">
            <a:noFill/>
          </a:ln>
        </p:spPr>
      </p:pic>
      <p:sp>
        <p:nvSpPr>
          <p:cNvPr id="128" name="TextBox 4"/>
          <p:cNvSpPr/>
          <p:nvPr/>
        </p:nvSpPr>
        <p:spPr>
          <a:xfrm>
            <a:off x="12285000" y="7213680"/>
            <a:ext cx="27036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35040" y="635040"/>
            <a:ext cx="11428920" cy="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OTS experiments on Shenguang-III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0" name="Picture 2" descr="fig4png.png"/>
          <p:cNvPicPr/>
          <p:nvPr/>
        </p:nvPicPr>
        <p:blipFill>
          <a:blip r:embed="rId1"/>
          <a:stretch/>
        </p:blipFill>
        <p:spPr>
          <a:xfrm>
            <a:off x="6350040" y="1270080"/>
            <a:ext cx="5713920" cy="2635920"/>
          </a:xfrm>
          <a:prstGeom prst="rect">
            <a:avLst/>
          </a:prstGeom>
          <a:ln w="0">
            <a:noFill/>
          </a:ln>
        </p:spPr>
      </p:pic>
      <p:pic>
        <p:nvPicPr>
          <p:cNvPr id="131" name="Picture 3" descr="fig3png.png"/>
          <p:cNvPicPr/>
          <p:nvPr/>
        </p:nvPicPr>
        <p:blipFill>
          <a:blip r:embed="rId2"/>
          <a:stretch/>
        </p:blipFill>
        <p:spPr>
          <a:xfrm>
            <a:off x="635040" y="1270080"/>
            <a:ext cx="5713920" cy="4192200"/>
          </a:xfrm>
          <a:prstGeom prst="rect">
            <a:avLst/>
          </a:prstGeom>
          <a:ln w="0">
            <a:noFill/>
          </a:ln>
        </p:spPr>
      </p:pic>
      <p:sp>
        <p:nvSpPr>
          <p:cNvPr id="132" name="TextBox 4"/>
          <p:cNvSpPr/>
          <p:nvPr/>
        </p:nvSpPr>
        <p:spPr>
          <a:xfrm>
            <a:off x="12285000" y="7213680"/>
            <a:ext cx="27036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35040" y="635040"/>
            <a:ext cx="1142892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Method of calculating OTS spectrum</a:t>
            </a:r>
            <a:endParaRPr b="0" lang="en-US" sz="4400" spc="-1" strike="noStrike">
              <a:latin typeface="Arial"/>
            </a:endParaRPr>
          </a:p>
        </p:txBody>
      </p:sp>
      <p:grpSp>
        <p:nvGrpSpPr>
          <p:cNvPr id="134" name=""/>
          <p:cNvGrpSpPr/>
          <p:nvPr/>
        </p:nvGrpSpPr>
        <p:grpSpPr>
          <a:xfrm>
            <a:off x="7601400" y="4655520"/>
            <a:ext cx="4062600" cy="2449440"/>
            <a:chOff x="7601400" y="4655520"/>
            <a:chExt cx="4062600" cy="2449440"/>
          </a:xfrm>
        </p:grpSpPr>
        <p:pic>
          <p:nvPicPr>
            <p:cNvPr id="135" name="Picture 3" descr="a7.jpg"/>
            <p:cNvPicPr/>
            <p:nvPr/>
          </p:nvPicPr>
          <p:blipFill>
            <a:blip r:embed="rId1"/>
            <a:stretch/>
          </p:blipFill>
          <p:spPr>
            <a:xfrm>
              <a:off x="7639200" y="6687000"/>
              <a:ext cx="4024800" cy="417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6" name="Picture 4" descr="a6.jpg"/>
            <p:cNvPicPr/>
            <p:nvPr/>
          </p:nvPicPr>
          <p:blipFill>
            <a:blip r:embed="rId2"/>
            <a:stretch/>
          </p:blipFill>
          <p:spPr>
            <a:xfrm>
              <a:off x="7614000" y="5569920"/>
              <a:ext cx="3224880" cy="887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7" name="Picture 5" descr="a5.jpg"/>
            <p:cNvPicPr/>
            <p:nvPr/>
          </p:nvPicPr>
          <p:blipFill>
            <a:blip r:embed="rId3"/>
            <a:stretch/>
          </p:blipFill>
          <p:spPr>
            <a:xfrm>
              <a:off x="7601400" y="4655520"/>
              <a:ext cx="3008880" cy="8877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8" name=""/>
          <p:cNvGrpSpPr/>
          <p:nvPr/>
        </p:nvGrpSpPr>
        <p:grpSpPr>
          <a:xfrm>
            <a:off x="1225800" y="4894200"/>
            <a:ext cx="4101120" cy="1370880"/>
            <a:chOff x="1225800" y="4894200"/>
            <a:chExt cx="4101120" cy="1370880"/>
          </a:xfrm>
        </p:grpSpPr>
        <p:pic>
          <p:nvPicPr>
            <p:cNvPr id="139" name="Picture 6" descr="a4.jpg"/>
            <p:cNvPicPr/>
            <p:nvPr/>
          </p:nvPicPr>
          <p:blipFill>
            <a:blip r:embed="rId4"/>
            <a:stretch/>
          </p:blipFill>
          <p:spPr>
            <a:xfrm>
              <a:off x="1225800" y="5529600"/>
              <a:ext cx="4101120" cy="73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0" name="Picture 7" descr="a3.jpg"/>
            <p:cNvPicPr/>
            <p:nvPr/>
          </p:nvPicPr>
          <p:blipFill>
            <a:blip r:embed="rId5"/>
            <a:stretch/>
          </p:blipFill>
          <p:spPr>
            <a:xfrm>
              <a:off x="1238760" y="4894200"/>
              <a:ext cx="3186720" cy="4816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41" name=""/>
          <p:cNvGrpSpPr/>
          <p:nvPr/>
        </p:nvGrpSpPr>
        <p:grpSpPr>
          <a:xfrm>
            <a:off x="1721520" y="2032200"/>
            <a:ext cx="6818760" cy="1725840"/>
            <a:chOff x="1721520" y="2032200"/>
            <a:chExt cx="6818760" cy="1725840"/>
          </a:xfrm>
        </p:grpSpPr>
        <p:pic>
          <p:nvPicPr>
            <p:cNvPr id="142" name="Picture 8" descr="a2.jpg"/>
            <p:cNvPicPr/>
            <p:nvPr/>
          </p:nvPicPr>
          <p:blipFill>
            <a:blip r:embed="rId6"/>
            <a:stretch/>
          </p:blipFill>
          <p:spPr>
            <a:xfrm>
              <a:off x="1721520" y="2895480"/>
              <a:ext cx="6818760" cy="862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3" name="Picture 9" descr="a1.jpg"/>
            <p:cNvPicPr/>
            <p:nvPr/>
          </p:nvPicPr>
          <p:blipFill>
            <a:blip r:embed="rId7"/>
            <a:stretch/>
          </p:blipFill>
          <p:spPr>
            <a:xfrm>
              <a:off x="1721520" y="2032200"/>
              <a:ext cx="5523480" cy="7610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44" name="TextBox 10"/>
          <p:cNvSpPr/>
          <p:nvPr/>
        </p:nvSpPr>
        <p:spPr>
          <a:xfrm>
            <a:off x="12285000" y="7213680"/>
            <a:ext cx="27036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963000" y="1329480"/>
            <a:ext cx="7723080" cy="72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OTS spectrum of collisionless plasmas: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721800" y="4179600"/>
            <a:ext cx="4535280" cy="72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Electric susceptibility: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6904800" y="4114800"/>
            <a:ext cx="4535280" cy="72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Maxwell distributions: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35040" y="635040"/>
            <a:ext cx="1142892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OTS theory: spectrum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9" name="Picture 3" descr="4.jpg"/>
          <p:cNvPicPr/>
          <p:nvPr/>
        </p:nvPicPr>
        <p:blipFill>
          <a:blip r:embed="rId1"/>
          <a:stretch/>
        </p:blipFill>
        <p:spPr>
          <a:xfrm>
            <a:off x="1407600" y="5700600"/>
            <a:ext cx="9358920" cy="748080"/>
          </a:xfrm>
          <a:prstGeom prst="rect">
            <a:avLst/>
          </a:prstGeom>
          <a:ln w="0">
            <a:noFill/>
          </a:ln>
        </p:spPr>
      </p:pic>
      <p:pic>
        <p:nvPicPr>
          <p:cNvPr id="150" name="Picture 5" descr="2.jpg"/>
          <p:cNvPicPr/>
          <p:nvPr/>
        </p:nvPicPr>
        <p:blipFill>
          <a:blip r:embed="rId2"/>
          <a:stretch/>
        </p:blipFill>
        <p:spPr>
          <a:xfrm>
            <a:off x="554400" y="2636640"/>
            <a:ext cx="5790240" cy="518040"/>
          </a:xfrm>
          <a:prstGeom prst="rect">
            <a:avLst/>
          </a:prstGeom>
          <a:ln w="0">
            <a:noFill/>
          </a:ln>
        </p:spPr>
      </p:pic>
      <p:pic>
        <p:nvPicPr>
          <p:cNvPr id="151" name="Picture 6" descr="1.jpg"/>
          <p:cNvPicPr/>
          <p:nvPr/>
        </p:nvPicPr>
        <p:blipFill>
          <a:blip r:embed="rId3"/>
          <a:stretch/>
        </p:blipFill>
        <p:spPr>
          <a:xfrm>
            <a:off x="554400" y="1784160"/>
            <a:ext cx="3211920" cy="684720"/>
          </a:xfrm>
          <a:prstGeom prst="rect">
            <a:avLst/>
          </a:prstGeom>
          <a:ln w="0">
            <a:noFill/>
          </a:ln>
        </p:spPr>
      </p:pic>
      <p:sp>
        <p:nvSpPr>
          <p:cNvPr id="152" name="TextBox 7"/>
          <p:cNvSpPr/>
          <p:nvPr/>
        </p:nvSpPr>
        <p:spPr>
          <a:xfrm>
            <a:off x="12285000" y="7213680"/>
            <a:ext cx="27036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>
            <a:off x="484920" y="1749600"/>
            <a:ext cx="180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4" name=""/>
          <p:cNvGrpSpPr/>
          <p:nvPr/>
        </p:nvGrpSpPr>
        <p:grpSpPr>
          <a:xfrm>
            <a:off x="5995800" y="1371600"/>
            <a:ext cx="5890680" cy="2943000"/>
            <a:chOff x="5995800" y="1371600"/>
            <a:chExt cx="5890680" cy="2943000"/>
          </a:xfrm>
        </p:grpSpPr>
        <p:pic>
          <p:nvPicPr>
            <p:cNvPr id="155" name="Picture 10" descr="test.png"/>
            <p:cNvPicPr/>
            <p:nvPr/>
          </p:nvPicPr>
          <p:blipFill>
            <a:blip r:embed="rId4"/>
            <a:stretch/>
          </p:blipFill>
          <p:spPr>
            <a:xfrm>
              <a:off x="7773120" y="1572480"/>
              <a:ext cx="2742120" cy="2742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6" name="Picture 11" descr="fig0.jpg"/>
            <p:cNvPicPr/>
            <p:nvPr/>
          </p:nvPicPr>
          <p:blipFill>
            <a:blip r:embed="rId5"/>
            <a:stretch/>
          </p:blipFill>
          <p:spPr>
            <a:xfrm>
              <a:off x="10796400" y="3084120"/>
              <a:ext cx="852480" cy="598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7" name="Picture 12" descr="fig1.jpg"/>
            <p:cNvPicPr/>
            <p:nvPr/>
          </p:nvPicPr>
          <p:blipFill>
            <a:blip r:embed="rId6"/>
            <a:stretch/>
          </p:blipFill>
          <p:spPr>
            <a:xfrm>
              <a:off x="10695240" y="1371600"/>
              <a:ext cx="1014840" cy="598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8" name="Picture 13" descr="fig2.jpg"/>
            <p:cNvPicPr/>
            <p:nvPr/>
          </p:nvPicPr>
          <p:blipFill>
            <a:blip r:embed="rId7"/>
            <a:stretch/>
          </p:blipFill>
          <p:spPr>
            <a:xfrm>
              <a:off x="6401160" y="3080520"/>
              <a:ext cx="1035360" cy="5983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59" name=""/>
            <p:cNvGrpSpPr/>
            <p:nvPr/>
          </p:nvGrpSpPr>
          <p:grpSpPr>
            <a:xfrm>
              <a:off x="5995800" y="1814400"/>
              <a:ext cx="1522800" cy="811800"/>
              <a:chOff x="5995800" y="1814400"/>
              <a:chExt cx="1522800" cy="811800"/>
            </a:xfrm>
          </p:grpSpPr>
          <p:pic>
            <p:nvPicPr>
              <p:cNvPr id="160" name="Picture 4" descr="fig3.jpg"/>
              <p:cNvPicPr/>
              <p:nvPr/>
            </p:nvPicPr>
            <p:blipFill>
              <a:blip r:embed="rId8"/>
              <a:stretch/>
            </p:blipFill>
            <p:spPr>
              <a:xfrm>
                <a:off x="6061680" y="2048040"/>
                <a:ext cx="1390680" cy="5781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1" name="Picture 5" descr="fig4.jpg"/>
              <p:cNvPicPr/>
              <p:nvPr/>
            </p:nvPicPr>
            <p:blipFill>
              <a:blip r:embed="rId9"/>
              <a:stretch/>
            </p:blipFill>
            <p:spPr>
              <a:xfrm>
                <a:off x="5995800" y="1814400"/>
                <a:ext cx="1522800" cy="4968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62" name="Freeform 1"/>
            <p:cNvSpPr/>
            <p:nvPr/>
          </p:nvSpPr>
          <p:spPr>
            <a:xfrm>
              <a:off x="11613240" y="2120760"/>
              <a:ext cx="273240" cy="821880"/>
            </a:xfrm>
            <a:custGeom>
              <a:avLst/>
              <a:gdLst/>
              <a:ahLst/>
              <a:rect l="l" t="t" r="r" b="b"/>
              <a:pathLst>
                <a:path w="274320" h="822960">
                  <a:moveTo>
                    <a:pt x="137160" y="822960"/>
                  </a:moveTo>
                  <a:lnTo>
                    <a:pt x="137160" y="0"/>
                  </a:lnTo>
                  <a:moveTo>
                    <a:pt x="0" y="274320"/>
                  </a:moveTo>
                  <a:lnTo>
                    <a:pt x="137160" y="0"/>
                  </a:lnTo>
                  <a:lnTo>
                    <a:pt x="274320" y="27432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Freeform 8"/>
            <p:cNvSpPr/>
            <p:nvPr/>
          </p:nvSpPr>
          <p:spPr>
            <a:xfrm>
              <a:off x="9144360" y="2943720"/>
              <a:ext cx="2604960" cy="360"/>
            </a:xfrm>
            <a:custGeom>
              <a:avLst/>
              <a:gdLst/>
              <a:ahLst/>
              <a:rect l="l" t="t" r="r" b="b"/>
              <a:pathLst>
                <a:path w="2606040" h="0">
                  <a:moveTo>
                    <a:pt x="0" y="0"/>
                  </a:moveTo>
                  <a:lnTo>
                    <a:pt x="2606040" y="0"/>
                  </a:lnTo>
                </a:path>
              </a:pathLst>
            </a:custGeom>
            <a:solidFill>
              <a:srgbClr val="ffffff"/>
            </a:solidFill>
            <a:ln w="25560">
              <a:solidFill>
                <a:srgbClr val="000000"/>
              </a:solidFill>
              <a:prstDash val="dash"/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Freeform 9"/>
            <p:cNvSpPr/>
            <p:nvPr/>
          </p:nvSpPr>
          <p:spPr>
            <a:xfrm>
              <a:off x="6401160" y="2806560"/>
              <a:ext cx="2742120" cy="273240"/>
            </a:xfrm>
            <a:custGeom>
              <a:avLst/>
              <a:gdLst/>
              <a:ahLst/>
              <a:rect l="l" t="t" r="r" b="b"/>
              <a:pathLst>
                <a:path w="2743200" h="274320">
                  <a:moveTo>
                    <a:pt x="0" y="137160"/>
                  </a:moveTo>
                  <a:lnTo>
                    <a:pt x="2743200" y="137160"/>
                  </a:lnTo>
                  <a:moveTo>
                    <a:pt x="2468880" y="0"/>
                  </a:moveTo>
                  <a:lnTo>
                    <a:pt x="2743200" y="137160"/>
                  </a:lnTo>
                  <a:lnTo>
                    <a:pt x="2468880" y="27432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Freeform 10"/>
            <p:cNvSpPr/>
            <p:nvPr/>
          </p:nvSpPr>
          <p:spPr>
            <a:xfrm>
              <a:off x="9144360" y="1970640"/>
              <a:ext cx="2576520" cy="972360"/>
            </a:xfrm>
            <a:custGeom>
              <a:avLst/>
              <a:gdLst/>
              <a:ahLst/>
              <a:rect l="l" t="t" r="r" b="b"/>
              <a:pathLst>
                <a:path w="2577744" h="973296">
                  <a:moveTo>
                    <a:pt x="0" y="973296"/>
                  </a:moveTo>
                  <a:lnTo>
                    <a:pt x="2577744" y="35208"/>
                  </a:lnTo>
                  <a:moveTo>
                    <a:pt x="2272968" y="0"/>
                  </a:moveTo>
                  <a:lnTo>
                    <a:pt x="2577744" y="35208"/>
                  </a:lnTo>
                  <a:lnTo>
                    <a:pt x="2366928" y="257904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475560" y="1407600"/>
            <a:ext cx="5154840" cy="5257800"/>
          </a:xfrm>
          <a:prstGeom prst="rect">
            <a:avLst/>
          </a:prstGeom>
          <a:ln w="0">
            <a:noFill/>
          </a:ln>
        </p:spPr>
      </p:pic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6400800" y="1348200"/>
            <a:ext cx="5943600" cy="6062400"/>
          </a:xfrm>
          <a:prstGeom prst="rect">
            <a:avLst/>
          </a:prstGeom>
          <a:ln w="0">
            <a:noFill/>
          </a:ln>
        </p:spPr>
      </p:pic>
      <p:sp>
        <p:nvSpPr>
          <p:cNvPr id="168" name="PlaceHolder 3"/>
          <p:cNvSpPr txBox="1"/>
          <p:nvPr/>
        </p:nvSpPr>
        <p:spPr>
          <a:xfrm>
            <a:off x="635400" y="704880"/>
            <a:ext cx="1142892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OTS theory: spectrum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4"/>
          <p:cNvSpPr txBox="1"/>
          <p:nvPr/>
        </p:nvSpPr>
        <p:spPr>
          <a:xfrm>
            <a:off x="635400" y="704880"/>
            <a:ext cx="1142892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OTS theory: spectrum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457200" y="1407600"/>
            <a:ext cx="5653440" cy="5766480"/>
          </a:xfrm>
          <a:prstGeom prst="rect">
            <a:avLst/>
          </a:prstGeom>
          <a:ln w="0">
            <a:noFill/>
          </a:ln>
        </p:spPr>
      </p:pic>
      <p:pic>
        <p:nvPicPr>
          <p:cNvPr id="171" name="" descr=""/>
          <p:cNvPicPr/>
          <p:nvPr/>
        </p:nvPicPr>
        <p:blipFill>
          <a:blip r:embed="rId2"/>
          <a:stretch/>
        </p:blipFill>
        <p:spPr>
          <a:xfrm>
            <a:off x="6449400" y="3088800"/>
            <a:ext cx="5948280" cy="342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35040" y="635040"/>
            <a:ext cx="1142892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OTS theory: n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(k,w)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73" name="Picture 5" descr="7.jpg"/>
          <p:cNvPicPr/>
          <p:nvPr/>
        </p:nvPicPr>
        <p:blipFill>
          <a:blip r:embed="rId1"/>
          <a:stretch/>
        </p:blipFill>
        <p:spPr>
          <a:xfrm>
            <a:off x="5092920" y="5943600"/>
            <a:ext cx="7022160" cy="925920"/>
          </a:xfrm>
          <a:prstGeom prst="rect">
            <a:avLst/>
          </a:prstGeom>
          <a:ln w="0">
            <a:noFill/>
          </a:ln>
        </p:spPr>
      </p:pic>
      <p:grpSp>
        <p:nvGrpSpPr>
          <p:cNvPr id="174" name=""/>
          <p:cNvGrpSpPr/>
          <p:nvPr/>
        </p:nvGrpSpPr>
        <p:grpSpPr>
          <a:xfrm>
            <a:off x="991080" y="1686960"/>
            <a:ext cx="4266000" cy="1370520"/>
            <a:chOff x="991080" y="1686960"/>
            <a:chExt cx="4266000" cy="1370520"/>
          </a:xfrm>
        </p:grpSpPr>
        <p:pic>
          <p:nvPicPr>
            <p:cNvPr id="175" name="Picture 6" descr="6.jpg"/>
            <p:cNvPicPr/>
            <p:nvPr/>
          </p:nvPicPr>
          <p:blipFill>
            <a:blip r:embed="rId2"/>
            <a:stretch/>
          </p:blipFill>
          <p:spPr>
            <a:xfrm>
              <a:off x="991080" y="2550600"/>
              <a:ext cx="2818440" cy="506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6" name="Picture 7" descr="5.jpg"/>
            <p:cNvPicPr/>
            <p:nvPr/>
          </p:nvPicPr>
          <p:blipFill>
            <a:blip r:embed="rId3"/>
            <a:stretch/>
          </p:blipFill>
          <p:spPr>
            <a:xfrm>
              <a:off x="991080" y="1686960"/>
              <a:ext cx="4266000" cy="684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7" name="TextBox 8"/>
          <p:cNvSpPr/>
          <p:nvPr/>
        </p:nvSpPr>
        <p:spPr>
          <a:xfrm>
            <a:off x="12285000" y="7213680"/>
            <a:ext cx="27036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178" name=""/>
          <p:cNvGrpSpPr/>
          <p:nvPr/>
        </p:nvGrpSpPr>
        <p:grpSpPr>
          <a:xfrm>
            <a:off x="5944320" y="1600560"/>
            <a:ext cx="5713560" cy="3427920"/>
            <a:chOff x="5944320" y="1600560"/>
            <a:chExt cx="5713560" cy="3427920"/>
          </a:xfrm>
        </p:grpSpPr>
        <p:sp>
          <p:nvSpPr>
            <p:cNvPr id="179" name="Freeform 16"/>
            <p:cNvSpPr/>
            <p:nvPr/>
          </p:nvSpPr>
          <p:spPr>
            <a:xfrm>
              <a:off x="5944320" y="2172240"/>
              <a:ext cx="5713560" cy="2856240"/>
            </a:xfrm>
            <a:custGeom>
              <a:avLst/>
              <a:gdLst/>
              <a:ahLst/>
              <a:rect l="l" t="t" r="r" b="b"/>
              <a:pathLst>
                <a:path w="5715000" h="2857500">
                  <a:moveTo>
                    <a:pt x="0" y="2857500"/>
                  </a:moveTo>
                  <a:lnTo>
                    <a:pt x="0" y="0"/>
                  </a:lnTo>
                  <a:lnTo>
                    <a:pt x="5715000" y="0"/>
                  </a:lnTo>
                  <a:lnTo>
                    <a:pt x="5715000" y="2857500"/>
                  </a:lnTo>
                  <a:lnTo>
                    <a:pt x="0" y="2857500"/>
                  </a:lnTo>
                </a:path>
              </a:pathLst>
            </a:custGeom>
            <a:solidFill>
              <a:srgbClr val="ffffff"/>
            </a:solidFill>
            <a:ln w="2556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pic>
          <p:nvPicPr>
            <p:cNvPr id="180" name="Picture 1" descr="fig0.jpg"/>
            <p:cNvPicPr/>
            <p:nvPr/>
          </p:nvPicPr>
          <p:blipFill>
            <a:blip r:embed="rId4"/>
            <a:stretch/>
          </p:blipFill>
          <p:spPr>
            <a:xfrm>
              <a:off x="8029440" y="3301200"/>
              <a:ext cx="1542960" cy="597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1" name="Freeform 2"/>
            <p:cNvSpPr/>
            <p:nvPr/>
          </p:nvSpPr>
          <p:spPr>
            <a:xfrm>
              <a:off x="7427880" y="1828800"/>
              <a:ext cx="284400" cy="113400"/>
            </a:xfrm>
            <a:custGeom>
              <a:avLst/>
              <a:gdLst/>
              <a:ahLst/>
              <a:rect l="l" t="t" r="r" b="b"/>
              <a:pathLst>
                <a:path w="285750" h="114750">
                  <a:moveTo>
                    <a:pt x="285750" y="57150"/>
                  </a:moveTo>
                  <a:lnTo>
                    <a:pt x="0" y="57150"/>
                  </a:lnTo>
                  <a:moveTo>
                    <a:pt x="114300" y="114750"/>
                  </a:moveTo>
                  <a:lnTo>
                    <a:pt x="0" y="57150"/>
                  </a:lnTo>
                  <a:lnTo>
                    <a:pt x="114300" y="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Freeform 3"/>
            <p:cNvSpPr/>
            <p:nvPr/>
          </p:nvSpPr>
          <p:spPr>
            <a:xfrm>
              <a:off x="9060840" y="1828800"/>
              <a:ext cx="284400" cy="113400"/>
            </a:xfrm>
            <a:custGeom>
              <a:avLst/>
              <a:gdLst/>
              <a:ahLst/>
              <a:rect l="l" t="t" r="r" b="b"/>
              <a:pathLst>
                <a:path w="285750" h="114750">
                  <a:moveTo>
                    <a:pt x="285750" y="57150"/>
                  </a:moveTo>
                  <a:lnTo>
                    <a:pt x="0" y="57150"/>
                  </a:lnTo>
                  <a:moveTo>
                    <a:pt x="114300" y="114750"/>
                  </a:moveTo>
                  <a:lnTo>
                    <a:pt x="0" y="57150"/>
                  </a:lnTo>
                  <a:lnTo>
                    <a:pt x="114300" y="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Freeform 4"/>
            <p:cNvSpPr/>
            <p:nvPr/>
          </p:nvSpPr>
          <p:spPr>
            <a:xfrm>
              <a:off x="10693440" y="1828800"/>
              <a:ext cx="284400" cy="113400"/>
            </a:xfrm>
            <a:custGeom>
              <a:avLst/>
              <a:gdLst/>
              <a:ahLst/>
              <a:rect l="l" t="t" r="r" b="b"/>
              <a:pathLst>
                <a:path w="285750" h="114750">
                  <a:moveTo>
                    <a:pt x="285750" y="57150"/>
                  </a:moveTo>
                  <a:lnTo>
                    <a:pt x="0" y="57150"/>
                  </a:lnTo>
                  <a:moveTo>
                    <a:pt x="114300" y="114750"/>
                  </a:moveTo>
                  <a:lnTo>
                    <a:pt x="0" y="57150"/>
                  </a:lnTo>
                  <a:lnTo>
                    <a:pt x="114300" y="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Freeform 5"/>
            <p:cNvSpPr/>
            <p:nvPr/>
          </p:nvSpPr>
          <p:spPr>
            <a:xfrm>
              <a:off x="6623640" y="1828800"/>
              <a:ext cx="284400" cy="113400"/>
            </a:xfrm>
            <a:custGeom>
              <a:avLst/>
              <a:gdLst/>
              <a:ahLst/>
              <a:rect l="l" t="t" r="r" b="b"/>
              <a:pathLst>
                <a:path w="285750" h="114750">
                  <a:moveTo>
                    <a:pt x="0" y="57150"/>
                  </a:moveTo>
                  <a:lnTo>
                    <a:pt x="285750" y="57150"/>
                  </a:lnTo>
                  <a:moveTo>
                    <a:pt x="171450" y="0"/>
                  </a:moveTo>
                  <a:lnTo>
                    <a:pt x="285750" y="57150"/>
                  </a:lnTo>
                  <a:lnTo>
                    <a:pt x="171450" y="11475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Freeform 6"/>
            <p:cNvSpPr/>
            <p:nvPr/>
          </p:nvSpPr>
          <p:spPr>
            <a:xfrm>
              <a:off x="8256240" y="1828800"/>
              <a:ext cx="284400" cy="113400"/>
            </a:xfrm>
            <a:custGeom>
              <a:avLst/>
              <a:gdLst/>
              <a:ahLst/>
              <a:rect l="l" t="t" r="r" b="b"/>
              <a:pathLst>
                <a:path w="285750" h="114750">
                  <a:moveTo>
                    <a:pt x="0" y="57150"/>
                  </a:moveTo>
                  <a:lnTo>
                    <a:pt x="285750" y="57150"/>
                  </a:lnTo>
                  <a:moveTo>
                    <a:pt x="171450" y="0"/>
                  </a:moveTo>
                  <a:lnTo>
                    <a:pt x="285750" y="57150"/>
                  </a:lnTo>
                  <a:lnTo>
                    <a:pt x="171450" y="11475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Freeform 7"/>
            <p:cNvSpPr/>
            <p:nvPr/>
          </p:nvSpPr>
          <p:spPr>
            <a:xfrm>
              <a:off x="9889200" y="1828800"/>
              <a:ext cx="284400" cy="113400"/>
            </a:xfrm>
            <a:custGeom>
              <a:avLst/>
              <a:gdLst/>
              <a:ahLst/>
              <a:rect l="l" t="t" r="r" b="b"/>
              <a:pathLst>
                <a:path w="285750" h="114750">
                  <a:moveTo>
                    <a:pt x="0" y="57150"/>
                  </a:moveTo>
                  <a:lnTo>
                    <a:pt x="285750" y="57150"/>
                  </a:lnTo>
                  <a:moveTo>
                    <a:pt x="171450" y="0"/>
                  </a:moveTo>
                  <a:lnTo>
                    <a:pt x="285750" y="57150"/>
                  </a:lnTo>
                  <a:lnTo>
                    <a:pt x="171450" y="11475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TextBox 1"/>
            <p:cNvSpPr/>
            <p:nvPr/>
          </p:nvSpPr>
          <p:spPr>
            <a:xfrm>
              <a:off x="7042680" y="2223360"/>
              <a:ext cx="3715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+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88" name="TextBox 9"/>
            <p:cNvSpPr/>
            <p:nvPr/>
          </p:nvSpPr>
          <p:spPr>
            <a:xfrm>
              <a:off x="8675640" y="2223360"/>
              <a:ext cx="3715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+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89" name="TextBox 3"/>
            <p:cNvSpPr/>
            <p:nvPr/>
          </p:nvSpPr>
          <p:spPr>
            <a:xfrm>
              <a:off x="10308600" y="2223360"/>
              <a:ext cx="3715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+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90" name="TextBox 11"/>
            <p:cNvSpPr/>
            <p:nvPr/>
          </p:nvSpPr>
          <p:spPr>
            <a:xfrm>
              <a:off x="6280920" y="1766160"/>
              <a:ext cx="2620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91" name="TextBox 12"/>
            <p:cNvSpPr/>
            <p:nvPr/>
          </p:nvSpPr>
          <p:spPr>
            <a:xfrm>
              <a:off x="7913880" y="1766160"/>
              <a:ext cx="2620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92" name="TextBox 13"/>
            <p:cNvSpPr/>
            <p:nvPr/>
          </p:nvSpPr>
          <p:spPr>
            <a:xfrm>
              <a:off x="9546840" y="1766160"/>
              <a:ext cx="2620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93" name="TextBox 14"/>
            <p:cNvSpPr/>
            <p:nvPr/>
          </p:nvSpPr>
          <p:spPr>
            <a:xfrm>
              <a:off x="11179800" y="1766160"/>
              <a:ext cx="2620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94" name="Freeform 15"/>
            <p:cNvSpPr/>
            <p:nvPr/>
          </p:nvSpPr>
          <p:spPr>
            <a:xfrm>
              <a:off x="5944320" y="1600560"/>
              <a:ext cx="5713560" cy="1141200"/>
            </a:xfrm>
            <a:custGeom>
              <a:avLst/>
              <a:gdLst/>
              <a:ahLst/>
              <a:rect l="l" t="t" r="r" b="b"/>
              <a:pathLst>
                <a:path w="5715000" h="1142550">
                  <a:moveTo>
                    <a:pt x="0" y="571500"/>
                  </a:moveTo>
                  <a:lnTo>
                    <a:pt x="18900" y="529200"/>
                  </a:lnTo>
                  <a:lnTo>
                    <a:pt x="37800" y="487350"/>
                  </a:lnTo>
                  <a:lnTo>
                    <a:pt x="57150" y="446400"/>
                  </a:lnTo>
                  <a:lnTo>
                    <a:pt x="76050" y="405450"/>
                  </a:lnTo>
                  <a:lnTo>
                    <a:pt x="95400" y="365850"/>
                  </a:lnTo>
                  <a:lnTo>
                    <a:pt x="114300" y="327150"/>
                  </a:lnTo>
                  <a:lnTo>
                    <a:pt x="133650" y="289800"/>
                  </a:lnTo>
                  <a:lnTo>
                    <a:pt x="152550" y="254250"/>
                  </a:lnTo>
                  <a:lnTo>
                    <a:pt x="171900" y="220050"/>
                  </a:lnTo>
                  <a:lnTo>
                    <a:pt x="190800" y="187650"/>
                  </a:lnTo>
                  <a:lnTo>
                    <a:pt x="210150" y="157500"/>
                  </a:lnTo>
                  <a:lnTo>
                    <a:pt x="229050" y="130050"/>
                  </a:lnTo>
                  <a:lnTo>
                    <a:pt x="248400" y="104400"/>
                  </a:lnTo>
                  <a:lnTo>
                    <a:pt x="267300" y="81450"/>
                  </a:lnTo>
                  <a:lnTo>
                    <a:pt x="286650" y="61200"/>
                  </a:lnTo>
                  <a:lnTo>
                    <a:pt x="305550" y="43650"/>
                  </a:lnTo>
                  <a:lnTo>
                    <a:pt x="324900" y="28800"/>
                  </a:lnTo>
                  <a:lnTo>
                    <a:pt x="343800" y="17100"/>
                  </a:lnTo>
                  <a:lnTo>
                    <a:pt x="363150" y="8550"/>
                  </a:lnTo>
                  <a:lnTo>
                    <a:pt x="382050" y="2700"/>
                  </a:lnTo>
                  <a:lnTo>
                    <a:pt x="400950" y="0"/>
                  </a:lnTo>
                  <a:lnTo>
                    <a:pt x="420300" y="450"/>
                  </a:lnTo>
                  <a:lnTo>
                    <a:pt x="439200" y="4050"/>
                  </a:lnTo>
                  <a:lnTo>
                    <a:pt x="458550" y="10350"/>
                  </a:lnTo>
                  <a:lnTo>
                    <a:pt x="477450" y="20250"/>
                  </a:lnTo>
                  <a:lnTo>
                    <a:pt x="496800" y="32850"/>
                  </a:lnTo>
                  <a:lnTo>
                    <a:pt x="515700" y="48150"/>
                  </a:lnTo>
                  <a:lnTo>
                    <a:pt x="535050" y="66600"/>
                  </a:lnTo>
                  <a:lnTo>
                    <a:pt x="553950" y="87750"/>
                  </a:lnTo>
                  <a:lnTo>
                    <a:pt x="573300" y="111600"/>
                  </a:lnTo>
                  <a:lnTo>
                    <a:pt x="592200" y="137700"/>
                  </a:lnTo>
                  <a:lnTo>
                    <a:pt x="611550" y="166050"/>
                  </a:lnTo>
                  <a:lnTo>
                    <a:pt x="630450" y="196650"/>
                  </a:lnTo>
                  <a:lnTo>
                    <a:pt x="649800" y="229500"/>
                  </a:lnTo>
                  <a:lnTo>
                    <a:pt x="668700" y="264150"/>
                  </a:lnTo>
                  <a:lnTo>
                    <a:pt x="688050" y="300600"/>
                  </a:lnTo>
                  <a:lnTo>
                    <a:pt x="706950" y="337950"/>
                  </a:lnTo>
                  <a:lnTo>
                    <a:pt x="726300" y="377100"/>
                  </a:lnTo>
                  <a:lnTo>
                    <a:pt x="745200" y="417150"/>
                  </a:lnTo>
                  <a:lnTo>
                    <a:pt x="764100" y="458100"/>
                  </a:lnTo>
                  <a:lnTo>
                    <a:pt x="783450" y="499500"/>
                  </a:lnTo>
                  <a:lnTo>
                    <a:pt x="802350" y="541350"/>
                  </a:lnTo>
                  <a:lnTo>
                    <a:pt x="821700" y="583200"/>
                  </a:lnTo>
                  <a:lnTo>
                    <a:pt x="840600" y="625050"/>
                  </a:lnTo>
                  <a:lnTo>
                    <a:pt x="859950" y="666900"/>
                  </a:lnTo>
                  <a:lnTo>
                    <a:pt x="878850" y="707850"/>
                  </a:lnTo>
                  <a:lnTo>
                    <a:pt x="898200" y="748350"/>
                  </a:lnTo>
                  <a:lnTo>
                    <a:pt x="917100" y="787950"/>
                  </a:lnTo>
                  <a:lnTo>
                    <a:pt x="936450" y="826200"/>
                  </a:lnTo>
                  <a:lnTo>
                    <a:pt x="955350" y="863100"/>
                  </a:lnTo>
                  <a:lnTo>
                    <a:pt x="974700" y="898200"/>
                  </a:lnTo>
                  <a:lnTo>
                    <a:pt x="993600" y="931950"/>
                  </a:lnTo>
                  <a:lnTo>
                    <a:pt x="1012950" y="963450"/>
                  </a:lnTo>
                  <a:lnTo>
                    <a:pt x="1031850" y="993150"/>
                  </a:lnTo>
                  <a:lnTo>
                    <a:pt x="1051200" y="1020150"/>
                  </a:lnTo>
                  <a:lnTo>
                    <a:pt x="1070100" y="1044900"/>
                  </a:lnTo>
                  <a:lnTo>
                    <a:pt x="1089450" y="1067400"/>
                  </a:lnTo>
                  <a:lnTo>
                    <a:pt x="1108350" y="1086750"/>
                  </a:lnTo>
                  <a:lnTo>
                    <a:pt x="1127700" y="1103400"/>
                  </a:lnTo>
                  <a:lnTo>
                    <a:pt x="1146600" y="1117350"/>
                  </a:lnTo>
                  <a:lnTo>
                    <a:pt x="1165500" y="1128150"/>
                  </a:lnTo>
                  <a:lnTo>
                    <a:pt x="1184850" y="1136250"/>
                  </a:lnTo>
                  <a:lnTo>
                    <a:pt x="1203750" y="1141200"/>
                  </a:lnTo>
                  <a:lnTo>
                    <a:pt x="1223100" y="1142550"/>
                  </a:lnTo>
                  <a:lnTo>
                    <a:pt x="1242000" y="1141650"/>
                  </a:lnTo>
                  <a:lnTo>
                    <a:pt x="1261350" y="1137150"/>
                  </a:lnTo>
                  <a:lnTo>
                    <a:pt x="1280250" y="1129500"/>
                  </a:lnTo>
                  <a:lnTo>
                    <a:pt x="1299600" y="1119150"/>
                  </a:lnTo>
                  <a:lnTo>
                    <a:pt x="1318500" y="1105650"/>
                  </a:lnTo>
                  <a:lnTo>
                    <a:pt x="1337850" y="1089450"/>
                  </a:lnTo>
                  <a:lnTo>
                    <a:pt x="1356750" y="1070100"/>
                  </a:lnTo>
                  <a:lnTo>
                    <a:pt x="1376100" y="1048500"/>
                  </a:lnTo>
                  <a:lnTo>
                    <a:pt x="1395000" y="1023750"/>
                  </a:lnTo>
                  <a:lnTo>
                    <a:pt x="1414350" y="997200"/>
                  </a:lnTo>
                  <a:lnTo>
                    <a:pt x="1433250" y="967950"/>
                  </a:lnTo>
                  <a:lnTo>
                    <a:pt x="1452600" y="936450"/>
                  </a:lnTo>
                  <a:lnTo>
                    <a:pt x="1471500" y="903150"/>
                  </a:lnTo>
                  <a:lnTo>
                    <a:pt x="1490850" y="868050"/>
                  </a:lnTo>
                  <a:lnTo>
                    <a:pt x="1509750" y="831600"/>
                  </a:lnTo>
                  <a:lnTo>
                    <a:pt x="1528650" y="793350"/>
                  </a:lnTo>
                  <a:lnTo>
                    <a:pt x="1548000" y="754200"/>
                  </a:lnTo>
                  <a:lnTo>
                    <a:pt x="1566900" y="713700"/>
                  </a:lnTo>
                  <a:lnTo>
                    <a:pt x="1586250" y="672750"/>
                  </a:lnTo>
                  <a:lnTo>
                    <a:pt x="1605150" y="631350"/>
                  </a:lnTo>
                  <a:lnTo>
                    <a:pt x="1624500" y="589500"/>
                  </a:lnTo>
                  <a:lnTo>
                    <a:pt x="1643400" y="547200"/>
                  </a:lnTo>
                  <a:lnTo>
                    <a:pt x="1662750" y="505350"/>
                  </a:lnTo>
                  <a:lnTo>
                    <a:pt x="1681650" y="463950"/>
                  </a:lnTo>
                  <a:lnTo>
                    <a:pt x="1701000" y="423000"/>
                  </a:lnTo>
                  <a:lnTo>
                    <a:pt x="1719900" y="382500"/>
                  </a:lnTo>
                  <a:lnTo>
                    <a:pt x="1739250" y="343800"/>
                  </a:lnTo>
                  <a:lnTo>
                    <a:pt x="1758150" y="305550"/>
                  </a:lnTo>
                  <a:lnTo>
                    <a:pt x="1777500" y="269100"/>
                  </a:lnTo>
                  <a:lnTo>
                    <a:pt x="1796400" y="234450"/>
                  </a:lnTo>
                  <a:lnTo>
                    <a:pt x="1815750" y="201150"/>
                  </a:lnTo>
                  <a:lnTo>
                    <a:pt x="1834650" y="170550"/>
                  </a:lnTo>
                  <a:lnTo>
                    <a:pt x="1854000" y="141300"/>
                  </a:lnTo>
                  <a:lnTo>
                    <a:pt x="1872900" y="115200"/>
                  </a:lnTo>
                  <a:lnTo>
                    <a:pt x="1892250" y="90900"/>
                  </a:lnTo>
                  <a:lnTo>
                    <a:pt x="1911150" y="69300"/>
                  </a:lnTo>
                  <a:lnTo>
                    <a:pt x="1930050" y="50850"/>
                  </a:lnTo>
                  <a:lnTo>
                    <a:pt x="1949400" y="34650"/>
                  </a:lnTo>
                  <a:lnTo>
                    <a:pt x="1968300" y="21600"/>
                  </a:lnTo>
                  <a:lnTo>
                    <a:pt x="1987650" y="11700"/>
                  </a:lnTo>
                  <a:lnTo>
                    <a:pt x="2006550" y="4500"/>
                  </a:lnTo>
                  <a:lnTo>
                    <a:pt x="2025900" y="900"/>
                  </a:lnTo>
                  <a:lnTo>
                    <a:pt x="2044800" y="0"/>
                  </a:lnTo>
                  <a:lnTo>
                    <a:pt x="2064150" y="2250"/>
                  </a:lnTo>
                  <a:lnTo>
                    <a:pt x="2083050" y="7200"/>
                  </a:lnTo>
                  <a:lnTo>
                    <a:pt x="2102400" y="15750"/>
                  </a:lnTo>
                  <a:lnTo>
                    <a:pt x="2121300" y="27000"/>
                  </a:lnTo>
                  <a:lnTo>
                    <a:pt x="2140650" y="41400"/>
                  </a:lnTo>
                  <a:lnTo>
                    <a:pt x="2159550" y="58500"/>
                  </a:lnTo>
                  <a:lnTo>
                    <a:pt x="2178900" y="78300"/>
                  </a:lnTo>
                  <a:lnTo>
                    <a:pt x="2197800" y="100800"/>
                  </a:lnTo>
                  <a:lnTo>
                    <a:pt x="2217150" y="126000"/>
                  </a:lnTo>
                  <a:lnTo>
                    <a:pt x="2236050" y="153450"/>
                  </a:lnTo>
                  <a:lnTo>
                    <a:pt x="2255400" y="183600"/>
                  </a:lnTo>
                  <a:lnTo>
                    <a:pt x="2274300" y="215100"/>
                  </a:lnTo>
                  <a:lnTo>
                    <a:pt x="2293200" y="249300"/>
                  </a:lnTo>
                  <a:lnTo>
                    <a:pt x="2312550" y="284850"/>
                  </a:lnTo>
                  <a:lnTo>
                    <a:pt x="2331450" y="321750"/>
                  </a:lnTo>
                  <a:lnTo>
                    <a:pt x="2350800" y="360000"/>
                  </a:lnTo>
                  <a:lnTo>
                    <a:pt x="2369700" y="399600"/>
                  </a:lnTo>
                  <a:lnTo>
                    <a:pt x="2389050" y="440550"/>
                  </a:lnTo>
                  <a:lnTo>
                    <a:pt x="2407950" y="481500"/>
                  </a:lnTo>
                  <a:lnTo>
                    <a:pt x="2427300" y="523350"/>
                  </a:lnTo>
                  <a:lnTo>
                    <a:pt x="2446200" y="565200"/>
                  </a:lnTo>
                  <a:lnTo>
                    <a:pt x="2465550" y="607500"/>
                  </a:lnTo>
                  <a:lnTo>
                    <a:pt x="2484450" y="648900"/>
                  </a:lnTo>
                  <a:lnTo>
                    <a:pt x="2503800" y="690300"/>
                  </a:lnTo>
                  <a:lnTo>
                    <a:pt x="2522700" y="731250"/>
                  </a:lnTo>
                  <a:lnTo>
                    <a:pt x="2542050" y="771300"/>
                  </a:lnTo>
                  <a:lnTo>
                    <a:pt x="2560950" y="810000"/>
                  </a:lnTo>
                  <a:lnTo>
                    <a:pt x="2580300" y="847350"/>
                  </a:lnTo>
                  <a:lnTo>
                    <a:pt x="2599200" y="883350"/>
                  </a:lnTo>
                  <a:lnTo>
                    <a:pt x="2618550" y="918000"/>
                  </a:lnTo>
                  <a:lnTo>
                    <a:pt x="2637450" y="950400"/>
                  </a:lnTo>
                  <a:lnTo>
                    <a:pt x="2656800" y="980550"/>
                  </a:lnTo>
                  <a:lnTo>
                    <a:pt x="2675700" y="1008900"/>
                  </a:lnTo>
                  <a:lnTo>
                    <a:pt x="2694600" y="1034550"/>
                  </a:lnTo>
                  <a:lnTo>
                    <a:pt x="2713950" y="1057950"/>
                  </a:lnTo>
                  <a:lnTo>
                    <a:pt x="2732850" y="1078650"/>
                  </a:lnTo>
                  <a:lnTo>
                    <a:pt x="2752200" y="1096650"/>
                  </a:lnTo>
                  <a:lnTo>
                    <a:pt x="2771100" y="1111950"/>
                  </a:lnTo>
                  <a:lnTo>
                    <a:pt x="2790450" y="1124100"/>
                  </a:lnTo>
                  <a:lnTo>
                    <a:pt x="2809350" y="1133100"/>
                  </a:lnTo>
                  <a:lnTo>
                    <a:pt x="2828700" y="1139400"/>
                  </a:lnTo>
                  <a:lnTo>
                    <a:pt x="2847600" y="1142550"/>
                  </a:lnTo>
                  <a:lnTo>
                    <a:pt x="2866950" y="1142550"/>
                  </a:lnTo>
                  <a:lnTo>
                    <a:pt x="2885850" y="1139400"/>
                  </a:lnTo>
                  <a:lnTo>
                    <a:pt x="2905200" y="1133100"/>
                  </a:lnTo>
                  <a:lnTo>
                    <a:pt x="2924100" y="1124100"/>
                  </a:lnTo>
                  <a:lnTo>
                    <a:pt x="2943450" y="1111950"/>
                  </a:lnTo>
                  <a:lnTo>
                    <a:pt x="2962350" y="1096650"/>
                  </a:lnTo>
                  <a:lnTo>
                    <a:pt x="2981700" y="1078650"/>
                  </a:lnTo>
                  <a:lnTo>
                    <a:pt x="3000600" y="1057950"/>
                  </a:lnTo>
                  <a:lnTo>
                    <a:pt x="3019950" y="1034550"/>
                  </a:lnTo>
                  <a:lnTo>
                    <a:pt x="3038850" y="1008900"/>
                  </a:lnTo>
                  <a:lnTo>
                    <a:pt x="3057750" y="980550"/>
                  </a:lnTo>
                  <a:lnTo>
                    <a:pt x="3077100" y="950400"/>
                  </a:lnTo>
                  <a:lnTo>
                    <a:pt x="3096000" y="918000"/>
                  </a:lnTo>
                  <a:lnTo>
                    <a:pt x="3115350" y="883350"/>
                  </a:lnTo>
                  <a:lnTo>
                    <a:pt x="3134250" y="847350"/>
                  </a:lnTo>
                  <a:lnTo>
                    <a:pt x="3153600" y="810000"/>
                  </a:lnTo>
                  <a:lnTo>
                    <a:pt x="3172500" y="771300"/>
                  </a:lnTo>
                  <a:lnTo>
                    <a:pt x="3191850" y="731250"/>
                  </a:lnTo>
                  <a:lnTo>
                    <a:pt x="3210750" y="690300"/>
                  </a:lnTo>
                  <a:lnTo>
                    <a:pt x="3230100" y="648900"/>
                  </a:lnTo>
                  <a:lnTo>
                    <a:pt x="3249000" y="607500"/>
                  </a:lnTo>
                  <a:lnTo>
                    <a:pt x="3268350" y="565200"/>
                  </a:lnTo>
                  <a:lnTo>
                    <a:pt x="3287250" y="523350"/>
                  </a:lnTo>
                  <a:lnTo>
                    <a:pt x="3306600" y="481500"/>
                  </a:lnTo>
                  <a:lnTo>
                    <a:pt x="3325500" y="440550"/>
                  </a:lnTo>
                  <a:lnTo>
                    <a:pt x="3344850" y="399600"/>
                  </a:lnTo>
                  <a:lnTo>
                    <a:pt x="3363750" y="360000"/>
                  </a:lnTo>
                  <a:lnTo>
                    <a:pt x="3383100" y="321750"/>
                  </a:lnTo>
                  <a:lnTo>
                    <a:pt x="3402000" y="284850"/>
                  </a:lnTo>
                  <a:lnTo>
                    <a:pt x="3421350" y="249300"/>
                  </a:lnTo>
                  <a:lnTo>
                    <a:pt x="3440250" y="215100"/>
                  </a:lnTo>
                  <a:lnTo>
                    <a:pt x="3459150" y="183600"/>
                  </a:lnTo>
                  <a:lnTo>
                    <a:pt x="3478500" y="153450"/>
                  </a:lnTo>
                  <a:lnTo>
                    <a:pt x="3497400" y="126000"/>
                  </a:lnTo>
                  <a:lnTo>
                    <a:pt x="3516750" y="100800"/>
                  </a:lnTo>
                  <a:lnTo>
                    <a:pt x="3535650" y="78300"/>
                  </a:lnTo>
                  <a:lnTo>
                    <a:pt x="3555000" y="58500"/>
                  </a:lnTo>
                  <a:lnTo>
                    <a:pt x="3573900" y="41400"/>
                  </a:lnTo>
                  <a:lnTo>
                    <a:pt x="3593250" y="27000"/>
                  </a:lnTo>
                  <a:lnTo>
                    <a:pt x="3612150" y="15750"/>
                  </a:lnTo>
                  <a:lnTo>
                    <a:pt x="3631500" y="7200"/>
                  </a:lnTo>
                  <a:lnTo>
                    <a:pt x="3650400" y="2250"/>
                  </a:lnTo>
                  <a:lnTo>
                    <a:pt x="3669750" y="0"/>
                  </a:lnTo>
                  <a:lnTo>
                    <a:pt x="3688650" y="900"/>
                  </a:lnTo>
                  <a:lnTo>
                    <a:pt x="3708000" y="4500"/>
                  </a:lnTo>
                  <a:lnTo>
                    <a:pt x="3726900" y="11700"/>
                  </a:lnTo>
                  <a:lnTo>
                    <a:pt x="3746250" y="21600"/>
                  </a:lnTo>
                  <a:lnTo>
                    <a:pt x="3765150" y="34650"/>
                  </a:lnTo>
                  <a:lnTo>
                    <a:pt x="3784500" y="50850"/>
                  </a:lnTo>
                  <a:lnTo>
                    <a:pt x="3803400" y="69300"/>
                  </a:lnTo>
                  <a:lnTo>
                    <a:pt x="3822300" y="90900"/>
                  </a:lnTo>
                  <a:lnTo>
                    <a:pt x="3841650" y="115200"/>
                  </a:lnTo>
                  <a:lnTo>
                    <a:pt x="3860550" y="141300"/>
                  </a:lnTo>
                  <a:lnTo>
                    <a:pt x="3879900" y="170550"/>
                  </a:lnTo>
                  <a:lnTo>
                    <a:pt x="3898800" y="201150"/>
                  </a:lnTo>
                  <a:lnTo>
                    <a:pt x="3918150" y="234450"/>
                  </a:lnTo>
                  <a:lnTo>
                    <a:pt x="3937050" y="269100"/>
                  </a:lnTo>
                  <a:lnTo>
                    <a:pt x="3956400" y="305550"/>
                  </a:lnTo>
                  <a:lnTo>
                    <a:pt x="3975300" y="343800"/>
                  </a:lnTo>
                  <a:lnTo>
                    <a:pt x="3994650" y="382500"/>
                  </a:lnTo>
                  <a:lnTo>
                    <a:pt x="4013550" y="423000"/>
                  </a:lnTo>
                  <a:lnTo>
                    <a:pt x="4032900" y="463950"/>
                  </a:lnTo>
                  <a:lnTo>
                    <a:pt x="4051800" y="505350"/>
                  </a:lnTo>
                  <a:lnTo>
                    <a:pt x="4071150" y="547200"/>
                  </a:lnTo>
                  <a:lnTo>
                    <a:pt x="4090050" y="589500"/>
                  </a:lnTo>
                  <a:lnTo>
                    <a:pt x="4109400" y="631350"/>
                  </a:lnTo>
                  <a:lnTo>
                    <a:pt x="4128300" y="672750"/>
                  </a:lnTo>
                  <a:lnTo>
                    <a:pt x="4147650" y="713700"/>
                  </a:lnTo>
                  <a:lnTo>
                    <a:pt x="4166550" y="754200"/>
                  </a:lnTo>
                  <a:lnTo>
                    <a:pt x="4185900" y="793350"/>
                  </a:lnTo>
                  <a:lnTo>
                    <a:pt x="4204800" y="831600"/>
                  </a:lnTo>
                  <a:lnTo>
                    <a:pt x="4223700" y="868050"/>
                  </a:lnTo>
                  <a:lnTo>
                    <a:pt x="4243050" y="903150"/>
                  </a:lnTo>
                  <a:lnTo>
                    <a:pt x="4261950" y="936450"/>
                  </a:lnTo>
                  <a:lnTo>
                    <a:pt x="4281300" y="967950"/>
                  </a:lnTo>
                  <a:lnTo>
                    <a:pt x="4300200" y="997200"/>
                  </a:lnTo>
                  <a:lnTo>
                    <a:pt x="4319550" y="1023750"/>
                  </a:lnTo>
                  <a:lnTo>
                    <a:pt x="4338450" y="1048500"/>
                  </a:lnTo>
                  <a:lnTo>
                    <a:pt x="4357800" y="1070100"/>
                  </a:lnTo>
                  <a:lnTo>
                    <a:pt x="4376700" y="1089450"/>
                  </a:lnTo>
                  <a:lnTo>
                    <a:pt x="4396050" y="1105650"/>
                  </a:lnTo>
                  <a:lnTo>
                    <a:pt x="4414950" y="1119150"/>
                  </a:lnTo>
                  <a:lnTo>
                    <a:pt x="4434300" y="1129500"/>
                  </a:lnTo>
                  <a:lnTo>
                    <a:pt x="4453200" y="1137150"/>
                  </a:lnTo>
                  <a:lnTo>
                    <a:pt x="4472550" y="1141650"/>
                  </a:lnTo>
                  <a:lnTo>
                    <a:pt x="4491450" y="1142550"/>
                  </a:lnTo>
                  <a:lnTo>
                    <a:pt x="4510800" y="1141200"/>
                  </a:lnTo>
                  <a:lnTo>
                    <a:pt x="4529700" y="1136250"/>
                  </a:lnTo>
                  <a:lnTo>
                    <a:pt x="4549050" y="1128150"/>
                  </a:lnTo>
                  <a:lnTo>
                    <a:pt x="4567950" y="1117350"/>
                  </a:lnTo>
                  <a:lnTo>
                    <a:pt x="4586850" y="1103400"/>
                  </a:lnTo>
                  <a:lnTo>
                    <a:pt x="4606200" y="1086750"/>
                  </a:lnTo>
                  <a:lnTo>
                    <a:pt x="4625100" y="1067400"/>
                  </a:lnTo>
                  <a:lnTo>
                    <a:pt x="4644450" y="1044900"/>
                  </a:lnTo>
                  <a:lnTo>
                    <a:pt x="4663350" y="1020150"/>
                  </a:lnTo>
                  <a:lnTo>
                    <a:pt x="4682700" y="993150"/>
                  </a:lnTo>
                  <a:lnTo>
                    <a:pt x="4701600" y="963450"/>
                  </a:lnTo>
                  <a:lnTo>
                    <a:pt x="4720950" y="931950"/>
                  </a:lnTo>
                  <a:lnTo>
                    <a:pt x="4739850" y="898200"/>
                  </a:lnTo>
                  <a:lnTo>
                    <a:pt x="4759200" y="863100"/>
                  </a:lnTo>
                  <a:lnTo>
                    <a:pt x="4778100" y="826200"/>
                  </a:lnTo>
                  <a:lnTo>
                    <a:pt x="4797450" y="787950"/>
                  </a:lnTo>
                  <a:lnTo>
                    <a:pt x="4816350" y="748350"/>
                  </a:lnTo>
                  <a:lnTo>
                    <a:pt x="4835700" y="707850"/>
                  </a:lnTo>
                  <a:lnTo>
                    <a:pt x="4854600" y="666900"/>
                  </a:lnTo>
                  <a:lnTo>
                    <a:pt x="4873950" y="625050"/>
                  </a:lnTo>
                  <a:lnTo>
                    <a:pt x="4892850" y="583200"/>
                  </a:lnTo>
                  <a:lnTo>
                    <a:pt x="4912200" y="541350"/>
                  </a:lnTo>
                  <a:lnTo>
                    <a:pt x="4931100" y="499500"/>
                  </a:lnTo>
                  <a:lnTo>
                    <a:pt x="4950450" y="458100"/>
                  </a:lnTo>
                  <a:lnTo>
                    <a:pt x="4969350" y="417150"/>
                  </a:lnTo>
                  <a:lnTo>
                    <a:pt x="4988250" y="377100"/>
                  </a:lnTo>
                  <a:lnTo>
                    <a:pt x="5007600" y="337950"/>
                  </a:lnTo>
                  <a:lnTo>
                    <a:pt x="5026500" y="300600"/>
                  </a:lnTo>
                  <a:lnTo>
                    <a:pt x="5045850" y="264150"/>
                  </a:lnTo>
                  <a:lnTo>
                    <a:pt x="5064750" y="229500"/>
                  </a:lnTo>
                  <a:lnTo>
                    <a:pt x="5084100" y="196650"/>
                  </a:lnTo>
                  <a:lnTo>
                    <a:pt x="5103000" y="166050"/>
                  </a:lnTo>
                  <a:lnTo>
                    <a:pt x="5122350" y="137700"/>
                  </a:lnTo>
                  <a:lnTo>
                    <a:pt x="5141250" y="111600"/>
                  </a:lnTo>
                  <a:lnTo>
                    <a:pt x="5160600" y="87750"/>
                  </a:lnTo>
                  <a:lnTo>
                    <a:pt x="5179500" y="66600"/>
                  </a:lnTo>
                  <a:lnTo>
                    <a:pt x="5198850" y="48150"/>
                  </a:lnTo>
                  <a:lnTo>
                    <a:pt x="5217750" y="32850"/>
                  </a:lnTo>
                  <a:lnTo>
                    <a:pt x="5237100" y="20250"/>
                  </a:lnTo>
                  <a:lnTo>
                    <a:pt x="5256000" y="10350"/>
                  </a:lnTo>
                  <a:lnTo>
                    <a:pt x="5275350" y="4050"/>
                  </a:lnTo>
                  <a:lnTo>
                    <a:pt x="5294250" y="450"/>
                  </a:lnTo>
                  <a:lnTo>
                    <a:pt x="5313600" y="0"/>
                  </a:lnTo>
                  <a:lnTo>
                    <a:pt x="5332500" y="2700"/>
                  </a:lnTo>
                  <a:lnTo>
                    <a:pt x="5351400" y="8550"/>
                  </a:lnTo>
                  <a:lnTo>
                    <a:pt x="5370750" y="17100"/>
                  </a:lnTo>
                  <a:lnTo>
                    <a:pt x="5389650" y="28800"/>
                  </a:lnTo>
                  <a:lnTo>
                    <a:pt x="5409000" y="43650"/>
                  </a:lnTo>
                  <a:lnTo>
                    <a:pt x="5427900" y="61200"/>
                  </a:lnTo>
                  <a:lnTo>
                    <a:pt x="5447250" y="81450"/>
                  </a:lnTo>
                  <a:lnTo>
                    <a:pt x="5466150" y="104400"/>
                  </a:lnTo>
                  <a:lnTo>
                    <a:pt x="5485500" y="130050"/>
                  </a:lnTo>
                  <a:lnTo>
                    <a:pt x="5504400" y="157500"/>
                  </a:lnTo>
                  <a:lnTo>
                    <a:pt x="5523750" y="187650"/>
                  </a:lnTo>
                  <a:lnTo>
                    <a:pt x="5542650" y="220050"/>
                  </a:lnTo>
                  <a:lnTo>
                    <a:pt x="5562000" y="254250"/>
                  </a:lnTo>
                  <a:lnTo>
                    <a:pt x="5580900" y="289800"/>
                  </a:lnTo>
                  <a:lnTo>
                    <a:pt x="5600250" y="327150"/>
                  </a:lnTo>
                  <a:lnTo>
                    <a:pt x="5619150" y="365850"/>
                  </a:lnTo>
                  <a:lnTo>
                    <a:pt x="5638500" y="405450"/>
                  </a:lnTo>
                  <a:lnTo>
                    <a:pt x="5657400" y="446400"/>
                  </a:lnTo>
                  <a:lnTo>
                    <a:pt x="5676750" y="487350"/>
                  </a:lnTo>
                  <a:lnTo>
                    <a:pt x="5695650" y="529200"/>
                  </a:lnTo>
                  <a:lnTo>
                    <a:pt x="5715000" y="57105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5" name=""/>
          <p:cNvGrpSpPr/>
          <p:nvPr/>
        </p:nvGrpSpPr>
        <p:grpSpPr>
          <a:xfrm>
            <a:off x="961200" y="4738680"/>
            <a:ext cx="3321000" cy="2142000"/>
            <a:chOff x="961200" y="4738680"/>
            <a:chExt cx="3321000" cy="2142000"/>
          </a:xfrm>
        </p:grpSpPr>
        <p:pic>
          <p:nvPicPr>
            <p:cNvPr id="196" name="" descr=""/>
            <p:cNvPicPr/>
            <p:nvPr/>
          </p:nvPicPr>
          <p:blipFill>
            <a:blip r:embed="rId5"/>
            <a:stretch/>
          </p:blipFill>
          <p:spPr>
            <a:xfrm>
              <a:off x="961200" y="4738680"/>
              <a:ext cx="3208680" cy="999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7" name="" descr=""/>
            <p:cNvPicPr/>
            <p:nvPr/>
          </p:nvPicPr>
          <p:blipFill>
            <a:blip r:embed="rId6"/>
            <a:stretch/>
          </p:blipFill>
          <p:spPr>
            <a:xfrm>
              <a:off x="997200" y="5871960"/>
              <a:ext cx="3285000" cy="100872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35040" y="635040"/>
            <a:ext cx="1142892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OTS theory: n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(k,w)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9" name="TextBox 18"/>
          <p:cNvSpPr/>
          <p:nvPr/>
        </p:nvSpPr>
        <p:spPr>
          <a:xfrm>
            <a:off x="12285000" y="7213680"/>
            <a:ext cx="27036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457200" y="1600200"/>
            <a:ext cx="5931000" cy="5257800"/>
          </a:xfrm>
          <a:prstGeom prst="rect">
            <a:avLst/>
          </a:prstGeom>
          <a:ln w="0">
            <a:noFill/>
          </a:ln>
        </p:spPr>
      </p:pic>
      <p:pic>
        <p:nvPicPr>
          <p:cNvPr id="201" name="" descr=""/>
          <p:cNvPicPr/>
          <p:nvPr/>
        </p:nvPicPr>
        <p:blipFill>
          <a:blip r:embed="rId2"/>
          <a:stretch/>
        </p:blipFill>
        <p:spPr>
          <a:xfrm>
            <a:off x="6748920" y="1841400"/>
            <a:ext cx="5415480" cy="480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2024-03-21T14:44:26Z</dcterms:modified>
  <cp:revision>13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