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700000" cy="7620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7BB930-D370-4337-AE89-B5539FBAA7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3DB376-9F99-4129-9B92-2B2AF754CB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4E6BB4-1078-4F2A-9FCC-FAA4A2EB0E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992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3638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346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992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3638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416F09-7CB9-4D5A-992F-06355E055F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7F1CAD-93A6-4361-A49C-97AE94FAEB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3289C9-E5E5-4188-A427-C285D433CB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EDFF42-BF86-4C7A-8DC6-0BD795CB55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B223F0-98E6-4205-AF68-94F434B33E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086989-306E-4E2A-83EF-AE1F6BE026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617200-16FE-458D-96D9-A4C735446B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91B1E8-EFAB-4B29-ACB5-9BBD72433F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C85EDF-6620-4099-B517-1F1CFDBB98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071F04-9678-4C8B-A46B-B5F9F1144B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74195C-556D-42C2-AE09-42F44AB61D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27A4CE-84CF-4AB0-B567-5BE18C9E84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24226D-4130-49B1-A5F6-659EC20DB5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4992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3638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346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4992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3638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E98EFD-C17C-4718-A053-63125B5E6E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B59CEF-E362-4612-B59B-E005D42434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B22269-6422-4B07-BFE0-FE156F2A34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E1DD23-1E61-4BF9-924C-86005B6930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576A50-8B21-47A5-85B3-F67A590B3D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0364BF-0756-434B-BF3F-680BDA05C1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2F857D-3DB7-4DDB-A195-CB2DC52B6C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E110F9-1624-4FA6-B678-983D0A2BE7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666241-3C2C-433A-9CA4-CC87F29EFDA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283E6D-CC16-4DED-8BB4-9D93A42E087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p1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35040" y="2793960"/>
            <a:ext cx="1142928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zh-CN" sz="4400" spc="-1" strike="noStrike">
                <a:solidFill>
                  <a:srgbClr val="b90000"/>
                </a:solidFill>
                <a:latin typeface="Calibri"/>
              </a:rPr>
              <a:t>非麦克斯韦分布汤姆逊散射进展报告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809880" y="4699080"/>
            <a:ext cx="507924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zh-CN" sz="2500" spc="-1" strike="noStrike">
                <a:solidFill>
                  <a:srgbClr val="000000"/>
                </a:solidFill>
                <a:latin typeface="Calibri"/>
              </a:rPr>
              <a:t>程先涛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麦克斯韦分布汤姆逊散射</a:t>
            </a: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(OTS)</a:t>
            </a: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光谱模拟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87" name="Picture 2" descr="fig_formula1png.png"/>
          <p:cNvPicPr/>
          <p:nvPr/>
        </p:nvPicPr>
        <p:blipFill>
          <a:blip r:embed="rId2"/>
          <a:stretch/>
        </p:blipFill>
        <p:spPr>
          <a:xfrm>
            <a:off x="888840" y="1270080"/>
            <a:ext cx="11429280" cy="4708080"/>
          </a:xfrm>
          <a:prstGeom prst="rect">
            <a:avLst/>
          </a:prstGeom>
          <a:ln w="0">
            <a:noFill/>
          </a:ln>
        </p:spPr>
      </p:pic>
      <p:sp>
        <p:nvSpPr>
          <p:cNvPr id="88" name="TextBox 3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5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Benchmark: OTS</a:t>
            </a: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光谱形状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91" name="Picture 2" descr="fig2bpng.png"/>
          <p:cNvPicPr/>
          <p:nvPr/>
        </p:nvPicPr>
        <p:blipFill>
          <a:blip r:embed="rId2"/>
          <a:stretch/>
        </p:blipFill>
        <p:spPr>
          <a:xfrm>
            <a:off x="6603840" y="1270080"/>
            <a:ext cx="5714280" cy="289044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3" descr="fig2png.png"/>
          <p:cNvPicPr/>
          <p:nvPr/>
        </p:nvPicPr>
        <p:blipFill>
          <a:blip r:embed="rId3"/>
          <a:stretch/>
        </p:blipFill>
        <p:spPr>
          <a:xfrm>
            <a:off x="888840" y="982080"/>
            <a:ext cx="5714280" cy="3381480"/>
          </a:xfrm>
          <a:prstGeom prst="rect">
            <a:avLst/>
          </a:prstGeom>
          <a:ln w="0">
            <a:noFill/>
          </a:ln>
        </p:spPr>
      </p:pic>
      <p:sp>
        <p:nvSpPr>
          <p:cNvPr id="93" name="TextBox 4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94" name="Picture 1" descr="fig4bpng.png"/>
          <p:cNvPicPr/>
          <p:nvPr/>
        </p:nvPicPr>
        <p:blipFill>
          <a:blip r:embed="rId4"/>
          <a:stretch/>
        </p:blipFill>
        <p:spPr>
          <a:xfrm>
            <a:off x="6603840" y="4438440"/>
            <a:ext cx="5714280" cy="282348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8" descr="fig4png.png"/>
          <p:cNvPicPr/>
          <p:nvPr/>
        </p:nvPicPr>
        <p:blipFill>
          <a:blip r:embed="rId5"/>
          <a:stretch/>
        </p:blipFill>
        <p:spPr>
          <a:xfrm>
            <a:off x="888840" y="4438440"/>
            <a:ext cx="5714280" cy="28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7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4" descr="fig3bpng.png"/>
          <p:cNvPicPr/>
          <p:nvPr/>
        </p:nvPicPr>
        <p:blipFill>
          <a:blip r:embed="rId2"/>
          <a:stretch/>
        </p:blipFill>
        <p:spPr>
          <a:xfrm>
            <a:off x="6603840" y="550080"/>
            <a:ext cx="5714280" cy="42840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Benchmark: OTS</a:t>
            </a: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光谱演化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99" name="Picture 2" descr="fig3_cpng.png"/>
          <p:cNvPicPr/>
          <p:nvPr/>
        </p:nvPicPr>
        <p:blipFill>
          <a:blip r:embed="rId3"/>
          <a:stretch/>
        </p:blipFill>
        <p:spPr>
          <a:xfrm>
            <a:off x="6603840" y="5027400"/>
            <a:ext cx="5714280" cy="163116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3" descr="fig3_bpng.png"/>
          <p:cNvPicPr/>
          <p:nvPr/>
        </p:nvPicPr>
        <p:blipFill>
          <a:blip r:embed="rId4"/>
          <a:stretch/>
        </p:blipFill>
        <p:spPr>
          <a:xfrm>
            <a:off x="888840" y="4127400"/>
            <a:ext cx="5714280" cy="250524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5" descr="fig3apng.png"/>
          <p:cNvPicPr/>
          <p:nvPr/>
        </p:nvPicPr>
        <p:blipFill>
          <a:blip r:embed="rId5"/>
          <a:stretch/>
        </p:blipFill>
        <p:spPr>
          <a:xfrm>
            <a:off x="888840" y="1270080"/>
            <a:ext cx="5714280" cy="2935440"/>
          </a:xfrm>
          <a:prstGeom prst="rect">
            <a:avLst/>
          </a:prstGeom>
          <a:ln w="0">
            <a:noFill/>
          </a:ln>
        </p:spPr>
      </p:pic>
      <p:sp>
        <p:nvSpPr>
          <p:cNvPr id="102" name="TextBox 6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6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ICF</a:t>
            </a: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中可能出现的非麦克斯韦分布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05" name="Picture 2" descr="fig_nonMax2png.png"/>
          <p:cNvPicPr/>
          <p:nvPr/>
        </p:nvPicPr>
        <p:blipFill>
          <a:blip r:embed="rId2"/>
          <a:stretch/>
        </p:blipFill>
        <p:spPr>
          <a:xfrm>
            <a:off x="8508960" y="1270080"/>
            <a:ext cx="3809160" cy="28555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3" descr="fig_nonMaxpng.png"/>
          <p:cNvPicPr/>
          <p:nvPr/>
        </p:nvPicPr>
        <p:blipFill>
          <a:blip r:embed="rId3"/>
          <a:stretch/>
        </p:blipFill>
        <p:spPr>
          <a:xfrm>
            <a:off x="4699080" y="1270080"/>
            <a:ext cx="3809160" cy="285552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4" descr="fig_langdonpng.png"/>
          <p:cNvPicPr/>
          <p:nvPr/>
        </p:nvPicPr>
        <p:blipFill>
          <a:blip r:embed="rId4"/>
          <a:stretch/>
        </p:blipFill>
        <p:spPr>
          <a:xfrm>
            <a:off x="888840" y="1270080"/>
            <a:ext cx="3809160" cy="2855520"/>
          </a:xfrm>
          <a:prstGeom prst="rect">
            <a:avLst/>
          </a:prstGeom>
          <a:ln w="0">
            <a:noFill/>
          </a:ln>
        </p:spPr>
      </p:pic>
      <p:sp>
        <p:nvSpPr>
          <p:cNvPr id="108" name="TextBox 5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4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非麦克斯韦分布对应的</a:t>
            </a: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函数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11" name="Picture 2" descr="fig_formula2png.png"/>
          <p:cNvPicPr/>
          <p:nvPr/>
        </p:nvPicPr>
        <p:blipFill>
          <a:blip r:embed="rId2"/>
          <a:stretch/>
        </p:blipFill>
        <p:spPr>
          <a:xfrm>
            <a:off x="1143000" y="1306440"/>
            <a:ext cx="9143640" cy="60084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3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4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超高斯分布的</a:t>
            </a: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函数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15" name="Picture 2" descr="fig_sg_wpng.png"/>
          <p:cNvPicPr/>
          <p:nvPr/>
        </p:nvPicPr>
        <p:blipFill>
          <a:blip r:embed="rId2"/>
          <a:stretch/>
        </p:blipFill>
        <p:spPr>
          <a:xfrm>
            <a:off x="888840" y="1270080"/>
            <a:ext cx="11429280" cy="3616200"/>
          </a:xfrm>
          <a:prstGeom prst="rect">
            <a:avLst/>
          </a:prstGeom>
          <a:ln w="0">
            <a:noFill/>
          </a:ln>
        </p:spPr>
      </p:pic>
      <p:sp>
        <p:nvSpPr>
          <p:cNvPr id="116" name="TextBox 3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5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超高斯分布的</a:t>
            </a: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OTS</a:t>
            </a:r>
            <a:r>
              <a:rPr b="1" lang="zh-CN" sz="3500" spc="-1" strike="noStrike">
                <a:solidFill>
                  <a:srgbClr val="000000"/>
                </a:solidFill>
                <a:latin typeface="Calibri"/>
              </a:rPr>
              <a:t>光谱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19" name="Picture 2" descr="fig_sg_ionpng.png"/>
          <p:cNvPicPr/>
          <p:nvPr/>
        </p:nvPicPr>
        <p:blipFill>
          <a:blip r:embed="rId2"/>
          <a:stretch/>
        </p:blipFill>
        <p:spPr>
          <a:xfrm>
            <a:off x="6603840" y="1270080"/>
            <a:ext cx="5714280" cy="413640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3" descr="fig_sg_electronpng.png"/>
          <p:cNvPicPr/>
          <p:nvPr/>
        </p:nvPicPr>
        <p:blipFill>
          <a:blip r:embed="rId3"/>
          <a:stretch/>
        </p:blipFill>
        <p:spPr>
          <a:xfrm>
            <a:off x="888840" y="1270080"/>
            <a:ext cx="5714280" cy="4136400"/>
          </a:xfrm>
          <a:prstGeom prst="rect">
            <a:avLst/>
          </a:prstGeom>
          <a:ln w="0">
            <a:noFill/>
          </a:ln>
        </p:spPr>
      </p:pic>
      <p:sp>
        <p:nvSpPr>
          <p:cNvPr id="121" name="TextBox 4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23" name="Picture 2" descr="p3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2024-05-30T14:57:24Z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