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33d36e1023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33d36e102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3d36e1023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33d36e1023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3d36e102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33d36e1023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d36e1023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33d36e1023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3d36e102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33d36e1023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3d36e1023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33d36e1023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3d36e1023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3d36e1023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sp>
        <p:nvSpPr>
          <p:cNvPr id="11" name="Google Shape;11;p2"/>
          <p:cNvSpPr/>
          <p:nvPr>
            <p:ph idx="2" type="pic"/>
          </p:nvPr>
        </p:nvSpPr>
        <p:spPr>
          <a:xfrm>
            <a:off x="-9144" y="0"/>
            <a:ext cx="9153144" cy="5143500"/>
          </a:xfrm>
          <a:prstGeom prst="rect">
            <a:avLst/>
          </a:prstGeom>
          <a:noFill/>
          <a:ln>
            <a:noFill/>
          </a:ln>
        </p:spPr>
        <p:txBody>
          <a:bodyPr anchorCtr="0" anchor="t" bIns="45700" lIns="91425" spcFirstLastPara="1" rIns="91425" wrap="square" tIns="45700"/>
          <a:lstStyle>
            <a:lvl1pPr lvl="0" marR="0" rtl="0" algn="l">
              <a:spcBef>
                <a:spcPts val="48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lvl="3"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lvl="4"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1" type="body"/>
          </p:nvPr>
        </p:nvSpPr>
        <p:spPr>
          <a:xfrm>
            <a:off x="227752" y="1532443"/>
            <a:ext cx="3637261" cy="1811289"/>
          </a:xfrm>
          <a:prstGeom prst="rect">
            <a:avLst/>
          </a:prstGeom>
          <a:noFill/>
          <a:ln>
            <a:noFill/>
          </a:ln>
        </p:spPr>
        <p:txBody>
          <a:bodyPr anchorCtr="0" anchor="ctr" bIns="0" lIns="0" spcFirstLastPara="1" rIns="0" wrap="square" tIns="0"/>
          <a:lstStyle>
            <a:lvl1pPr indent="-228600" lvl="0" marL="457200" marR="0" rtl="0" algn="l">
              <a:spcBef>
                <a:spcPts val="0"/>
              </a:spcBef>
              <a:spcAft>
                <a:spcPts val="0"/>
              </a:spcAft>
              <a:buSzPts val="1400"/>
              <a:buNone/>
              <a:defRPr b="1" i="0" sz="3000" u="none" cap="none" strike="noStrike">
                <a:solidFill>
                  <a:schemeClr val="lt1"/>
                </a:solidFill>
                <a:latin typeface="Arial"/>
                <a:ea typeface="Arial"/>
                <a:cs typeface="Arial"/>
                <a:sym typeface="Arial"/>
              </a:defRPr>
            </a:lvl1pPr>
            <a:lvl2pPr indent="-317500" lvl="1" marL="9144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17500" lvl="2" marL="13716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chemeClr val="lt1"/>
              </a:buClr>
              <a:buSzPts val="1400"/>
              <a:buFont typeface="Courier New"/>
              <a:buChar char="o"/>
              <a:defRPr b="0" i="0" sz="14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
          <p:cNvSpPr txBox="1"/>
          <p:nvPr>
            <p:ph idx="3" type="body"/>
          </p:nvPr>
        </p:nvSpPr>
        <p:spPr>
          <a:xfrm>
            <a:off x="227012" y="3718898"/>
            <a:ext cx="1783159" cy="36195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000" u="none" cap="none" strike="noStrike">
                <a:solidFill>
                  <a:srgbClr val="FFFFFF"/>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Image">
  <p:cSld name="Content and Image">
    <p:spTree>
      <p:nvGrpSpPr>
        <p:cNvPr id="20" name="Shape 20"/>
        <p:cNvGrpSpPr/>
        <p:nvPr/>
      </p:nvGrpSpPr>
      <p:grpSpPr>
        <a:xfrm>
          <a:off x="0" y="0"/>
          <a:ext cx="0" cy="0"/>
          <a:chOff x="0" y="0"/>
          <a:chExt cx="0" cy="0"/>
        </a:xfrm>
      </p:grpSpPr>
      <p:sp>
        <p:nvSpPr>
          <p:cNvPr id="21" name="Google Shape;21;p4"/>
          <p:cNvSpPr txBox="1"/>
          <p:nvPr>
            <p:ph idx="1" type="body"/>
          </p:nvPr>
        </p:nvSpPr>
        <p:spPr>
          <a:xfrm>
            <a:off x="501792" y="1583857"/>
            <a:ext cx="3810941" cy="313101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2" type="body"/>
          </p:nvPr>
        </p:nvSpPr>
        <p:spPr>
          <a:xfrm>
            <a:off x="4672577" y="712598"/>
            <a:ext cx="4480560" cy="4430902"/>
          </a:xfrm>
          <a:prstGeom prst="rect">
            <a:avLst/>
          </a:prstGeom>
          <a:noFill/>
          <a:ln>
            <a:noFill/>
          </a:ln>
        </p:spPr>
        <p:txBody>
          <a:bodyPr anchorCtr="0" anchor="ctr" bIns="0" lIns="0" spcFirstLastPara="1" rIns="0" wrap="square" tIns="0"/>
          <a:lstStyle>
            <a:lvl1pPr indent="-228600" lvl="0" marL="457200" marR="0" rtl="0" algn="ctr">
              <a:spcBef>
                <a:spcPts val="600"/>
              </a:spcBef>
              <a:spcAft>
                <a:spcPts val="0"/>
              </a:spcAft>
              <a:buSzPts val="1400"/>
              <a:buNone/>
              <a:defRPr b="1" i="0" sz="3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4"/>
          <p:cNvSpPr txBox="1"/>
          <p:nvPr>
            <p:ph idx="3" type="body"/>
          </p:nvPr>
        </p:nvSpPr>
        <p:spPr>
          <a:xfrm>
            <a:off x="6176711" y="228989"/>
            <a:ext cx="2740741" cy="265113"/>
          </a:xfrm>
          <a:prstGeom prst="rect">
            <a:avLst/>
          </a:prstGeom>
          <a:noFill/>
          <a:ln>
            <a:noFill/>
          </a:ln>
        </p:spPr>
        <p:txBody>
          <a:bodyPr anchorCtr="0" anchor="t" bIns="0" lIns="0" spcFirstLastPara="1" rIns="0" wrap="square" tIns="0"/>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4"/>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26" name="Shape 26"/>
        <p:cNvGrpSpPr/>
        <p:nvPr/>
      </p:nvGrpSpPr>
      <p:grpSpPr>
        <a:xfrm>
          <a:off x="0" y="0"/>
          <a:ext cx="0" cy="0"/>
          <a:chOff x="0" y="0"/>
          <a:chExt cx="0" cy="0"/>
        </a:xfrm>
      </p:grpSpPr>
      <p:sp>
        <p:nvSpPr>
          <p:cNvPr id="27" name="Google Shape;27;p5"/>
          <p:cNvSpPr txBox="1"/>
          <p:nvPr>
            <p:ph idx="1" type="body"/>
          </p:nvPr>
        </p:nvSpPr>
        <p:spPr>
          <a:xfrm>
            <a:off x="501792" y="1583857"/>
            <a:ext cx="8315553" cy="313101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Google Shape;28;p5"/>
          <p:cNvSpPr txBox="1"/>
          <p:nvPr>
            <p:ph idx="2" type="body"/>
          </p:nvPr>
        </p:nvSpPr>
        <p:spPr>
          <a:xfrm>
            <a:off x="6176711" y="228989"/>
            <a:ext cx="2740741" cy="265113"/>
          </a:xfrm>
          <a:prstGeom prst="rect">
            <a:avLst/>
          </a:prstGeom>
          <a:noFill/>
          <a:ln>
            <a:noFill/>
          </a:ln>
        </p:spPr>
        <p:txBody>
          <a:bodyPr anchorCtr="0" anchor="t" bIns="0" lIns="0" spcFirstLastPara="1" rIns="0" wrap="square" tIns="0"/>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 name="Google Shape;29;p5"/>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 name="Shape 14"/>
        <p:cNvGrpSpPr/>
        <p:nvPr/>
      </p:nvGrpSpPr>
      <p:grpSpPr>
        <a:xfrm>
          <a:off x="0" y="0"/>
          <a:ext cx="0" cy="0"/>
          <a:chOff x="0" y="0"/>
          <a:chExt cx="0" cy="0"/>
        </a:xfrm>
      </p:grpSpPr>
      <p:pic>
        <p:nvPicPr>
          <p:cNvPr descr="nyu_white.png" id="15" name="Google Shape;15;p3"/>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16" name="Google Shape;16;p3"/>
          <p:cNvSpPr txBox="1"/>
          <p:nvPr/>
        </p:nvSpPr>
        <p:spPr>
          <a:xfrm>
            <a:off x="0" y="0"/>
            <a:ext cx="9153525" cy="712787"/>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7" name="Google Shape;17;p3"/>
          <p:cNvPicPr preferRelativeResize="0"/>
          <p:nvPr/>
        </p:nvPicPr>
        <p:blipFill rotWithShape="1">
          <a:blip r:embed="rId2">
            <a:alphaModFix/>
          </a:blip>
          <a:srcRect b="0" l="0" r="0" t="0"/>
          <a:stretch/>
        </p:blipFill>
        <p:spPr>
          <a:xfrm>
            <a:off x="273050" y="238125"/>
            <a:ext cx="1463675" cy="228600"/>
          </a:xfrm>
          <a:prstGeom prst="rect">
            <a:avLst/>
          </a:prstGeom>
          <a:noFill/>
          <a:ln>
            <a:noFill/>
          </a:ln>
        </p:spPr>
      </p:pic>
      <p:sp>
        <p:nvSpPr>
          <p:cNvPr id="18" name="Google Shape;18;p3"/>
          <p:cNvSpPr txBox="1"/>
          <p:nvPr>
            <p:ph idx="10" type="dt"/>
          </p:nvPr>
        </p:nvSpPr>
        <p:spPr>
          <a:xfrm>
            <a:off x="457200" y="4767262"/>
            <a:ext cx="2133600" cy="27463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9" name="Google Shape;19;p3"/>
          <p:cNvSpPr txBox="1"/>
          <p:nvPr>
            <p:ph idx="12" type="sldNum"/>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files.grouplens.org/datasets/movielens/ml-latest-small.zip" TargetMode="External"/><Relationship Id="rId4" Type="http://schemas.openxmlformats.org/officeDocument/2006/relationships/hyperlink" Target="http://files.grouplens.org/datasets/movielens/ml-latest-small.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files.grouplens.org/datasets/movielens/ml-latest-small.zip"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files.grouplens.org/datasets/movielens/ml-latest-small.zi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drangan/introml/blob/master/lectures/Lect11_PCA.pdf" TargetMode="Externa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files.grouplens.org/datasets/movielens/ml-latest-small.zi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files.grouplens.org/datasets/movielens/ml-latest-small.zip"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files.grouplens.org/datasets/movielens/ml-latest-small.zip" TargetMode="External"/><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files.grouplens.org/datasets/movielens/ml-latest-small.zi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pic>
        <p:nvPicPr>
          <p:cNvPr id="35" name="Google Shape;35;p6"/>
          <p:cNvPicPr preferRelativeResize="0"/>
          <p:nvPr>
            <p:ph idx="1" type="body"/>
          </p:nvPr>
        </p:nvPicPr>
        <p:blipFill rotWithShape="1">
          <a:blip r:embed="rId3">
            <a:alphaModFix/>
          </a:blip>
          <a:srcRect b="7856" l="0" r="0" t="7856"/>
          <a:stretch/>
        </p:blipFill>
        <p:spPr>
          <a:xfrm>
            <a:off x="-9525" y="0"/>
            <a:ext cx="9153525" cy="5143500"/>
          </a:xfrm>
          <a:prstGeom prst="rect">
            <a:avLst/>
          </a:prstGeom>
          <a:noFill/>
          <a:ln>
            <a:noFill/>
          </a:ln>
        </p:spPr>
      </p:pic>
      <p:sp>
        <p:nvSpPr>
          <p:cNvPr id="36" name="Google Shape;36;p6"/>
          <p:cNvSpPr txBox="1"/>
          <p:nvPr/>
        </p:nvSpPr>
        <p:spPr>
          <a:xfrm>
            <a:off x="-12700" y="1041400"/>
            <a:ext cx="4205287" cy="3200400"/>
          </a:xfrm>
          <a:prstGeom prst="rect">
            <a:avLst/>
          </a:prstGeom>
          <a:solidFill>
            <a:srgbClr val="57068C"/>
          </a:solidFill>
          <a:ln>
            <a:noFill/>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 name="Google Shape;37;p6"/>
          <p:cNvSpPr txBox="1"/>
          <p:nvPr>
            <p:ph idx="1" type="body"/>
          </p:nvPr>
        </p:nvSpPr>
        <p:spPr>
          <a:xfrm>
            <a:off x="227012" y="1531937"/>
            <a:ext cx="3638550" cy="181133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3000"/>
              <a:buNone/>
            </a:pPr>
            <a:r>
              <a:rPr b="1" i="0" lang="en-US" sz="3000" u="none">
                <a:solidFill>
                  <a:schemeClr val="lt1"/>
                </a:solidFill>
                <a:latin typeface="Arial"/>
                <a:ea typeface="Arial"/>
                <a:cs typeface="Arial"/>
                <a:sym typeface="Arial"/>
              </a:rPr>
              <a:t>Final Project</a:t>
            </a:r>
            <a:endParaRPr/>
          </a:p>
          <a:p>
            <a:pPr indent="0" lvl="0" marL="0" rtl="0" algn="l">
              <a:lnSpc>
                <a:spcPct val="100000"/>
              </a:lnSpc>
              <a:spcBef>
                <a:spcPts val="0"/>
              </a:spcBef>
              <a:spcAft>
                <a:spcPts val="0"/>
              </a:spcAft>
              <a:buClr>
                <a:schemeClr val="lt1"/>
              </a:buClr>
              <a:buSzPts val="3000"/>
              <a:buNone/>
            </a:pPr>
            <a:r>
              <a:t/>
            </a:r>
            <a:endParaRPr b="1" i="0" sz="1800" u="none">
              <a:solidFill>
                <a:schemeClr val="lt1"/>
              </a:solidFill>
              <a:latin typeface="Arial"/>
              <a:ea typeface="Arial"/>
              <a:cs typeface="Arial"/>
              <a:sym typeface="Arial"/>
            </a:endParaRPr>
          </a:p>
          <a:p>
            <a:pPr indent="0" lvl="0" marL="0" rtl="0" algn="l">
              <a:lnSpc>
                <a:spcPct val="100000"/>
              </a:lnSpc>
              <a:spcBef>
                <a:spcPts val="0"/>
              </a:spcBef>
              <a:spcAft>
                <a:spcPts val="0"/>
              </a:spcAft>
              <a:buClr>
                <a:schemeClr val="lt1"/>
              </a:buClr>
              <a:buSzPts val="1800"/>
              <a:buNone/>
            </a:pPr>
            <a:r>
              <a:rPr b="1" i="0" lang="en-US" sz="1800" u="none">
                <a:solidFill>
                  <a:schemeClr val="lt1"/>
                </a:solidFill>
                <a:latin typeface="Arial"/>
                <a:ea typeface="Arial"/>
                <a:cs typeface="Arial"/>
                <a:sym typeface="Arial"/>
              </a:rPr>
              <a:t>Movie recommender</a:t>
            </a:r>
            <a:endParaRPr/>
          </a:p>
        </p:txBody>
      </p:sp>
      <p:sp>
        <p:nvSpPr>
          <p:cNvPr id="38" name="Google Shape;38;p6"/>
          <p:cNvSpPr txBox="1"/>
          <p:nvPr>
            <p:ph idx="1" type="body"/>
          </p:nvPr>
        </p:nvSpPr>
        <p:spPr>
          <a:xfrm>
            <a:off x="227012" y="3255962"/>
            <a:ext cx="1914525" cy="57785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FFFFFF"/>
              </a:buClr>
              <a:buSzPts val="1400"/>
              <a:buNone/>
            </a:pPr>
            <a:r>
              <a:rPr b="0" i="0" lang="en-US" sz="1400" u="none">
                <a:solidFill>
                  <a:srgbClr val="FFFFFF"/>
                </a:solidFill>
                <a:latin typeface="Arial"/>
                <a:ea typeface="Arial"/>
                <a:cs typeface="Arial"/>
                <a:sym typeface="Arial"/>
              </a:rPr>
              <a:t>Team Member:</a:t>
            </a:r>
            <a:endParaRPr/>
          </a:p>
          <a:p>
            <a:pPr indent="0" lvl="0" marL="0" rtl="0" algn="l">
              <a:lnSpc>
                <a:spcPct val="100000"/>
              </a:lnSpc>
              <a:spcBef>
                <a:spcPts val="0"/>
              </a:spcBef>
              <a:spcAft>
                <a:spcPts val="0"/>
              </a:spcAft>
              <a:buClr>
                <a:srgbClr val="FFFFFF"/>
              </a:buClr>
              <a:buSzPts val="1400"/>
              <a:buNone/>
            </a:pPr>
            <a:r>
              <a:rPr b="0" i="0" lang="en-US" sz="1400" u="none">
                <a:solidFill>
                  <a:srgbClr val="FFFFFF"/>
                </a:solidFill>
                <a:latin typeface="Arial"/>
                <a:ea typeface="Arial"/>
                <a:cs typeface="Arial"/>
                <a:sym typeface="Arial"/>
              </a:rPr>
              <a:t>Xiantian Sun.     xs884</a:t>
            </a:r>
            <a:endParaRPr b="0" i="0" sz="1400" u="none">
              <a:solidFill>
                <a:srgbClr val="FFFFFF"/>
              </a:solidFill>
              <a:latin typeface="Arial"/>
              <a:ea typeface="Arial"/>
              <a:cs typeface="Arial"/>
              <a:sym typeface="Arial"/>
            </a:endParaRPr>
          </a:p>
          <a:p>
            <a:pPr indent="0" lvl="0" marL="0" rtl="0" algn="l">
              <a:lnSpc>
                <a:spcPct val="100000"/>
              </a:lnSpc>
              <a:spcBef>
                <a:spcPts val="0"/>
              </a:spcBef>
              <a:spcAft>
                <a:spcPts val="0"/>
              </a:spcAft>
              <a:buClr>
                <a:srgbClr val="FFFFFF"/>
              </a:buClr>
              <a:buSzPts val="1400"/>
              <a:buNone/>
            </a:pPr>
            <a:r>
              <a:rPr b="0" i="0" lang="en-US" sz="1400" u="none">
                <a:solidFill>
                  <a:srgbClr val="FFFFFF"/>
                </a:solidFill>
                <a:latin typeface="Arial"/>
                <a:ea typeface="Arial"/>
                <a:cs typeface="Arial"/>
                <a:sym typeface="Arial"/>
              </a:rPr>
              <a:t>Yufei Ren	        yr873</a:t>
            </a:r>
            <a:endParaRPr/>
          </a:p>
          <a:p>
            <a:pPr indent="0" lvl="0" marL="0" rtl="0" algn="l">
              <a:lnSpc>
                <a:spcPct val="100000"/>
              </a:lnSpc>
              <a:spcBef>
                <a:spcPts val="0"/>
              </a:spcBef>
              <a:spcAft>
                <a:spcPts val="0"/>
              </a:spcAft>
              <a:buClr>
                <a:srgbClr val="FFFFFF"/>
              </a:buClr>
              <a:buSzPts val="1400"/>
              <a:buNone/>
            </a:pPr>
            <a:r>
              <a:rPr b="0" i="0" lang="en-US" sz="1400" u="none">
                <a:solidFill>
                  <a:srgbClr val="FFFFFF"/>
                </a:solidFill>
                <a:latin typeface="Arial"/>
                <a:ea typeface="Arial"/>
                <a:cs typeface="Arial"/>
                <a:sym typeface="Arial"/>
              </a:rPr>
              <a:t>Ziyu Su.             zs1254</a:t>
            </a:r>
            <a:endParaRPr/>
          </a:p>
        </p:txBody>
      </p:sp>
      <p:pic>
        <p:nvPicPr>
          <p:cNvPr id="39" name="Google Shape;39;p6"/>
          <p:cNvPicPr preferRelativeResize="0"/>
          <p:nvPr/>
        </p:nvPicPr>
        <p:blipFill rotWithShape="1">
          <a:blip r:embed="rId4">
            <a:alphaModFix/>
          </a:blip>
          <a:srcRect b="0" l="0" r="0" t="0"/>
          <a:stretch/>
        </p:blipFill>
        <p:spPr>
          <a:xfrm>
            <a:off x="257175" y="1338262"/>
            <a:ext cx="1465262" cy="22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7"/>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b="1" i="0" lang="en-US" sz="2400" u="none">
                <a:solidFill>
                  <a:schemeClr val="dk1"/>
                </a:solidFill>
                <a:latin typeface="Arial"/>
                <a:ea typeface="Arial"/>
                <a:cs typeface="Arial"/>
                <a:sym typeface="Arial"/>
              </a:rPr>
              <a:t>Problem Statement</a:t>
            </a:r>
            <a:endParaRPr b="1" i="0" sz="2400" u="none">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t/>
            </a:r>
            <a:endParaRPr/>
          </a:p>
          <a:p>
            <a:pPr indent="-25400" lvl="0" marL="0" rtl="0" algn="l">
              <a:lnSpc>
                <a:spcPct val="100000"/>
              </a:lnSpc>
              <a:spcBef>
                <a:spcPts val="0"/>
              </a:spcBef>
              <a:spcAft>
                <a:spcPts val="0"/>
              </a:spcAft>
              <a:buClr>
                <a:schemeClr val="dk1"/>
              </a:buClr>
              <a:buSzPts val="1800"/>
              <a:buFont typeface="Arial"/>
              <a:buChar char="•"/>
            </a:pPr>
            <a:r>
              <a:rPr b="0" lang="en-US" sz="1800"/>
              <a:t>Using collaborative filtering and PCA to build a </a:t>
            </a:r>
            <a:r>
              <a:rPr b="0" lang="en-US" sz="1800"/>
              <a:t>recommender based on </a:t>
            </a:r>
            <a:r>
              <a:rPr b="0" lang="en-US" sz="1800"/>
              <a:t>user’s past rating of movies</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Clr>
                <a:schemeClr val="dk1"/>
              </a:buClr>
              <a:buSzPts val="1800"/>
              <a:buFont typeface="Arial"/>
              <a:buChar char="•"/>
            </a:pPr>
            <a:r>
              <a:rPr b="0" lang="en-US" sz="1800"/>
              <a:t>Predict or filter </a:t>
            </a:r>
            <a:r>
              <a:rPr b="0" lang="en-US" sz="1800"/>
              <a:t>preferences of movie according to the user’s choice.</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SzPts val="1800"/>
              <a:buChar char="•"/>
            </a:pPr>
            <a:r>
              <a:rPr b="0" lang="en-US" sz="1800"/>
              <a:t>Using dataset from     </a:t>
            </a:r>
            <a:r>
              <a:rPr b="0" lang="en-US" sz="1800" u="sng">
                <a:solidFill>
                  <a:schemeClr val="hlink"/>
                </a:solidFill>
                <a:hlinkClick r:id="rId3"/>
              </a:rPr>
              <a:t>http://files.grouplens.org/datasets/movielens/ml-latest-small.zip</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SzPts val="1800"/>
              <a:buChar char="•"/>
            </a:pPr>
            <a:r>
              <a:rPr b="0" lang="en-US" sz="1800"/>
              <a:t>Dataset contains movie dataset(movies information) and rating dataset(userID, moiveId, rating).</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4"/>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45" name="Google Shape;45;p7"/>
          <p:cNvSpPr txBox="1"/>
          <p:nvPr>
            <p:ph idx="1" type="body"/>
          </p:nvPr>
        </p:nvSpPr>
        <p:spPr>
          <a:xfrm>
            <a:off x="6176962" y="228600"/>
            <a:ext cx="2740025" cy="26511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46" name="Google Shape;46;p7"/>
          <p:cNvSpPr txBox="1"/>
          <p:nvPr/>
        </p:nvSpPr>
        <p:spPr>
          <a:xfrm>
            <a:off x="457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47" name="Google Shape;47;p7"/>
          <p:cNvSpPr txBox="1"/>
          <p:nvPr/>
        </p:nvSpPr>
        <p:spPr>
          <a:xfrm>
            <a:off x="6553200" y="4767262"/>
            <a:ext cx="2133600" cy="27463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8"/>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US" sz="1800"/>
              <a:t>Movie Dataset(9743 movies)</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53" name="Google Shape;53;p8"/>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54" name="Google Shape;54;p8"/>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55" name="Google Shape;55;p8"/>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56" name="Google Shape;56;p8"/>
          <p:cNvPicPr preferRelativeResize="0"/>
          <p:nvPr/>
        </p:nvPicPr>
        <p:blipFill>
          <a:blip r:embed="rId4">
            <a:alphaModFix/>
          </a:blip>
          <a:stretch>
            <a:fillRect/>
          </a:stretch>
        </p:blipFill>
        <p:spPr>
          <a:xfrm>
            <a:off x="390250" y="1774525"/>
            <a:ext cx="7873849" cy="277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9"/>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0" lang="en-US" sz="1800"/>
              <a:t>Rating</a:t>
            </a:r>
            <a:r>
              <a:rPr b="0" lang="en-US" sz="1800"/>
              <a:t> Dataset(100836 rating data)</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62" name="Google Shape;62;p9"/>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63" name="Google Shape;63;p9"/>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64" name="Google Shape;64;p9"/>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65" name="Google Shape;65;p9"/>
          <p:cNvPicPr preferRelativeResize="0"/>
          <p:nvPr/>
        </p:nvPicPr>
        <p:blipFill>
          <a:blip r:embed="rId4">
            <a:alphaModFix/>
          </a:blip>
          <a:stretch>
            <a:fillRect/>
          </a:stretch>
        </p:blipFill>
        <p:spPr>
          <a:xfrm>
            <a:off x="2069500" y="1532375"/>
            <a:ext cx="4483700" cy="34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0"/>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US" sz="2400"/>
              <a:t>Loss function</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US" sz="2400"/>
              <a:t>Formulation</a:t>
            </a:r>
            <a:endParaRPr sz="2400"/>
          </a:p>
          <a:p>
            <a:pPr indent="-25400" lvl="0" marL="0" rtl="0" algn="l">
              <a:spcBef>
                <a:spcPts val="0"/>
              </a:spcBef>
              <a:spcAft>
                <a:spcPts val="0"/>
              </a:spcAft>
              <a:buClr>
                <a:schemeClr val="dk1"/>
              </a:buClr>
              <a:buSzPts val="1800"/>
              <a:buChar char="•"/>
            </a:pPr>
            <a:r>
              <a:rPr b="0" lang="en-US" sz="1800"/>
              <a:t>Ratings for movies dependent on small number of latent factors.</a:t>
            </a:r>
            <a:endParaRPr b="0" sz="1800"/>
          </a:p>
          <a:p>
            <a:pPr indent="0" lvl="0" marL="0" rtl="0" algn="l">
              <a:spcBef>
                <a:spcPts val="0"/>
              </a:spcBef>
              <a:spcAft>
                <a:spcPts val="0"/>
              </a:spcAft>
              <a:buClr>
                <a:schemeClr val="dk1"/>
              </a:buClr>
              <a:buSzPts val="1100"/>
              <a:buFont typeface="Arial"/>
              <a:buNone/>
            </a:pPr>
            <a:r>
              <a:t/>
            </a:r>
            <a:endParaRPr b="0" sz="1800"/>
          </a:p>
          <a:p>
            <a:pPr indent="-25400" lvl="0" marL="0" rtl="0" algn="l">
              <a:spcBef>
                <a:spcPts val="0"/>
              </a:spcBef>
              <a:spcAft>
                <a:spcPts val="0"/>
              </a:spcAft>
              <a:buClr>
                <a:schemeClr val="dk1"/>
              </a:buClr>
              <a:buSzPts val="1800"/>
              <a:buChar char="•"/>
            </a:pPr>
            <a:r>
              <a:rPr b="0" lang="en-US" sz="1800"/>
              <a:t>Mathematically model as:</a:t>
            </a:r>
            <a:endParaRPr sz="24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rPr b="0" lang="en-US" sz="1200"/>
              <a:t>Cited: Formulation from Pro. Sundeep Lec11 </a:t>
            </a:r>
            <a:r>
              <a:rPr b="0" lang="en-US" sz="1100" u="sng">
                <a:solidFill>
                  <a:schemeClr val="hlink"/>
                </a:solidFill>
                <a:hlinkClick r:id="rId3"/>
              </a:rPr>
              <a:t>https://github.com/sdrangan/introml/blob/master/lectures/Lect11_PCA.pdf</a:t>
            </a:r>
            <a:endParaRPr b="0" sz="12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71" name="Google Shape;71;p10"/>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72" name="Google Shape;72;p10"/>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3" name="Google Shape;73;p10"/>
          <p:cNvPicPr preferRelativeResize="0"/>
          <p:nvPr/>
        </p:nvPicPr>
        <p:blipFill rotWithShape="1">
          <a:blip r:embed="rId4">
            <a:alphaModFix/>
          </a:blip>
          <a:srcRect b="47703" l="17663" r="18662" t="32245"/>
          <a:stretch/>
        </p:blipFill>
        <p:spPr>
          <a:xfrm>
            <a:off x="1331450" y="1527275"/>
            <a:ext cx="3113275" cy="607000"/>
          </a:xfrm>
          <a:prstGeom prst="rect">
            <a:avLst/>
          </a:prstGeom>
          <a:noFill/>
          <a:ln>
            <a:noFill/>
          </a:ln>
        </p:spPr>
      </p:pic>
      <p:pic>
        <p:nvPicPr>
          <p:cNvPr id="74" name="Google Shape;74;p10"/>
          <p:cNvPicPr preferRelativeResize="0"/>
          <p:nvPr/>
        </p:nvPicPr>
        <p:blipFill rotWithShape="1">
          <a:blip r:embed="rId5">
            <a:alphaModFix/>
          </a:blip>
          <a:srcRect b="14353" l="0" r="0" t="11352"/>
          <a:stretch/>
        </p:blipFill>
        <p:spPr>
          <a:xfrm>
            <a:off x="509250" y="3475275"/>
            <a:ext cx="3686700" cy="802800"/>
          </a:xfrm>
          <a:prstGeom prst="rect">
            <a:avLst/>
          </a:prstGeom>
          <a:noFill/>
          <a:ln>
            <a:noFill/>
          </a:ln>
        </p:spPr>
      </p:pic>
      <p:pic>
        <p:nvPicPr>
          <p:cNvPr id="75" name="Google Shape;75;p10"/>
          <p:cNvPicPr preferRelativeResize="0"/>
          <p:nvPr/>
        </p:nvPicPr>
        <p:blipFill>
          <a:blip r:embed="rId6">
            <a:alphaModFix/>
          </a:blip>
          <a:stretch>
            <a:fillRect/>
          </a:stretch>
        </p:blipFill>
        <p:spPr>
          <a:xfrm>
            <a:off x="3906225" y="3119124"/>
            <a:ext cx="5237776" cy="155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1"/>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en-US" sz="2400"/>
              <a:t>Training Procedures</a:t>
            </a:r>
            <a:endParaRPr b="1" i="0" sz="2400" u="none">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t/>
            </a:r>
            <a:endParaRPr/>
          </a:p>
          <a:p>
            <a:pPr indent="-25400" lvl="0" marL="0" rtl="0" algn="l">
              <a:lnSpc>
                <a:spcPct val="100000"/>
              </a:lnSpc>
              <a:spcBef>
                <a:spcPts val="0"/>
              </a:spcBef>
              <a:spcAft>
                <a:spcPts val="0"/>
              </a:spcAft>
              <a:buClr>
                <a:schemeClr val="dk1"/>
              </a:buClr>
              <a:buSzPts val="1800"/>
              <a:buFont typeface="Arial"/>
              <a:buChar char="•"/>
            </a:pPr>
            <a:r>
              <a:rPr b="0" lang="en-US" sz="1800"/>
              <a:t>Find all the ratings for each movie and construct as ratings matrix</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Clr>
                <a:schemeClr val="dk1"/>
              </a:buClr>
              <a:buSzPts val="1800"/>
              <a:buFont typeface="Arial"/>
              <a:buChar char="•"/>
            </a:pPr>
            <a:r>
              <a:rPr b="0" lang="en-US" sz="1800"/>
              <a:t>Remove the mean for all the non-zero values.</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SzPts val="1800"/>
              <a:buChar char="•"/>
            </a:pPr>
            <a:r>
              <a:rPr b="0" lang="en-US" sz="1800"/>
              <a:t>Use PCA on the data and use K-fold to determine how many PCs can get the best accuracy.</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SzPts val="1800"/>
              <a:buChar char="•"/>
            </a:pPr>
            <a:r>
              <a:rPr b="0" lang="en-US" sz="1800"/>
              <a:t>Find the the prediction of X based on the PCA.</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81" name="Google Shape;81;p11"/>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82" name="Google Shape;82;p11"/>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83" name="Google Shape;83;p11"/>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2"/>
          <p:cNvSpPr txBox="1"/>
          <p:nvPr>
            <p:ph idx="1" type="body"/>
          </p:nvPr>
        </p:nvSpPr>
        <p:spPr>
          <a:xfrm>
            <a:off x="509250" y="1065225"/>
            <a:ext cx="35430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en-US" sz="2400"/>
              <a:t>K-fold</a:t>
            </a:r>
            <a:endParaRPr b="1" i="0" sz="2400" u="none">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Clr>
                <a:schemeClr val="dk1"/>
              </a:buClr>
              <a:buSzPts val="1100"/>
              <a:buFont typeface="Arial"/>
              <a:buNone/>
            </a:pPr>
            <a:r>
              <a:rPr b="0" lang="en-US" sz="1800"/>
              <a:t>As we use more and more PCs to compute the prediction, we can see our model perform better and better. Accordingly the runtime will increase. Since long runtime for this project, we used colab GPU to run the project.</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89" name="Google Shape;89;p12"/>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90" name="Google Shape;90;p12"/>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91" name="Google Shape;91;p12"/>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92" name="Google Shape;92;p12"/>
          <p:cNvPicPr preferRelativeResize="0"/>
          <p:nvPr/>
        </p:nvPicPr>
        <p:blipFill>
          <a:blip r:embed="rId4">
            <a:alphaModFix/>
          </a:blip>
          <a:stretch>
            <a:fillRect/>
          </a:stretch>
        </p:blipFill>
        <p:spPr>
          <a:xfrm>
            <a:off x="4344120" y="1338899"/>
            <a:ext cx="4416127" cy="3065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idx="1" type="body"/>
          </p:nvPr>
        </p:nvSpPr>
        <p:spPr>
          <a:xfrm>
            <a:off x="509250" y="1065225"/>
            <a:ext cx="37983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en-US" sz="2400"/>
              <a:t>Evaluation Result</a:t>
            </a:r>
            <a:endParaRPr b="1" i="0" sz="2400" u="none">
              <a:solidFill>
                <a:schemeClr val="dk1"/>
              </a:solidFill>
              <a:latin typeface="Arial"/>
              <a:ea typeface="Arial"/>
              <a:cs typeface="Arial"/>
              <a:sym typeface="Arial"/>
            </a:endParaRPr>
          </a:p>
          <a:p>
            <a:pPr indent="0" lvl="0" marL="0" rtl="0" algn="l">
              <a:spcBef>
                <a:spcPts val="0"/>
              </a:spcBef>
              <a:spcAft>
                <a:spcPts val="0"/>
              </a:spcAft>
              <a:buClr>
                <a:schemeClr val="dk1"/>
              </a:buClr>
              <a:buSzPts val="2000"/>
              <a:buFont typeface="Arial"/>
              <a:buNone/>
            </a:pPr>
            <a:r>
              <a:t/>
            </a:r>
            <a:endParaRPr/>
          </a:p>
          <a:p>
            <a:pPr indent="0" lvl="0" marL="0" rtl="0" algn="l">
              <a:spcBef>
                <a:spcPts val="0"/>
              </a:spcBef>
              <a:spcAft>
                <a:spcPts val="0"/>
              </a:spcAft>
              <a:buNone/>
            </a:pPr>
            <a:r>
              <a:rPr b="0" lang="en-US" sz="1800"/>
              <a:t>Recommend user several movies that user never watched based on recommender system</a:t>
            </a:r>
            <a:endParaRPr b="0" sz="1800"/>
          </a:p>
          <a:p>
            <a:pPr indent="0" lvl="0" marL="0" rtl="0" algn="l">
              <a:spcBef>
                <a:spcPts val="0"/>
              </a:spcBef>
              <a:spcAft>
                <a:spcPts val="0"/>
              </a:spcAft>
              <a:buClr>
                <a:schemeClr val="dk1"/>
              </a:buClr>
              <a:buSzPts val="1100"/>
              <a:buFont typeface="Arial"/>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Clr>
                <a:schemeClr val="dk1"/>
              </a:buClr>
              <a:buSzPts val="1100"/>
              <a:buFont typeface="Arial"/>
              <a:buNone/>
            </a:pPr>
            <a:r>
              <a:t/>
            </a:r>
            <a:endParaRPr b="0" sz="1800"/>
          </a:p>
          <a:p>
            <a:pPr indent="0" lvl="0" marL="0" rtl="0" algn="l">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98" name="Google Shape;98;p13"/>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99" name="Google Shape;99;p13"/>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00" name="Google Shape;100;p13"/>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101" name="Google Shape;101;p13"/>
          <p:cNvPicPr preferRelativeResize="0"/>
          <p:nvPr/>
        </p:nvPicPr>
        <p:blipFill>
          <a:blip r:embed="rId4">
            <a:alphaModFix/>
          </a:blip>
          <a:stretch>
            <a:fillRect/>
          </a:stretch>
        </p:blipFill>
        <p:spPr>
          <a:xfrm>
            <a:off x="4484075" y="1529102"/>
            <a:ext cx="4317449" cy="2685148"/>
          </a:xfrm>
          <a:prstGeom prst="rect">
            <a:avLst/>
          </a:prstGeom>
          <a:noFill/>
          <a:ln>
            <a:noFill/>
          </a:ln>
        </p:spPr>
      </p:pic>
      <p:pic>
        <p:nvPicPr>
          <p:cNvPr id="102" name="Google Shape;102;p13"/>
          <p:cNvPicPr preferRelativeResize="0"/>
          <p:nvPr/>
        </p:nvPicPr>
        <p:blipFill>
          <a:blip r:embed="rId5">
            <a:alphaModFix/>
          </a:blip>
          <a:stretch>
            <a:fillRect/>
          </a:stretch>
        </p:blipFill>
        <p:spPr>
          <a:xfrm>
            <a:off x="665900" y="4380926"/>
            <a:ext cx="7342452" cy="66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idx="1" type="body"/>
          </p:nvPr>
        </p:nvSpPr>
        <p:spPr>
          <a:xfrm>
            <a:off x="509250" y="1065225"/>
            <a:ext cx="8125500" cy="3612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en-US" sz="2400"/>
              <a:t>Conclusion</a:t>
            </a:r>
            <a:endParaRPr b="1" i="0" sz="2400" u="none">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000"/>
              <a:buNone/>
            </a:pPr>
            <a:r>
              <a:t/>
            </a:r>
            <a:endParaRPr/>
          </a:p>
          <a:p>
            <a:pPr indent="-25400" lvl="0" marL="0" rtl="0" algn="l">
              <a:lnSpc>
                <a:spcPct val="100000"/>
              </a:lnSpc>
              <a:spcBef>
                <a:spcPts val="0"/>
              </a:spcBef>
              <a:spcAft>
                <a:spcPts val="0"/>
              </a:spcAft>
              <a:buClr>
                <a:schemeClr val="dk1"/>
              </a:buClr>
              <a:buSzPts val="1800"/>
              <a:buFont typeface="Arial"/>
              <a:buChar char="•"/>
            </a:pPr>
            <a:r>
              <a:rPr b="0" lang="en-US" sz="1800"/>
              <a:t>The key method of this project is PCA and SVD. PCA can help us get rid of some noise of the dataset and find out several key factors(principle component), then we can use the component to do the reverse transform to get the predicted rating of each movie.  We also do k-Fold, calculate the accuracy by comparing the predicted data and original data, compute the MSE on the units that is non-zero in the raw dataset.</a:t>
            </a:r>
            <a:endParaRPr b="0" sz="1800"/>
          </a:p>
          <a:p>
            <a:pPr indent="0" lvl="0" marL="0" rtl="0" algn="l">
              <a:lnSpc>
                <a:spcPct val="100000"/>
              </a:lnSpc>
              <a:spcBef>
                <a:spcPts val="0"/>
              </a:spcBef>
              <a:spcAft>
                <a:spcPts val="0"/>
              </a:spcAft>
              <a:buNone/>
            </a:pPr>
            <a:r>
              <a:t/>
            </a:r>
            <a:endParaRPr b="0" sz="1800"/>
          </a:p>
          <a:p>
            <a:pPr indent="-25400" lvl="0" marL="0" rtl="0" algn="l">
              <a:lnSpc>
                <a:spcPct val="100000"/>
              </a:lnSpc>
              <a:spcBef>
                <a:spcPts val="0"/>
              </a:spcBef>
              <a:spcAft>
                <a:spcPts val="0"/>
              </a:spcAft>
              <a:buClr>
                <a:schemeClr val="dk1"/>
              </a:buClr>
              <a:buSzPts val="1800"/>
              <a:buChar char="•"/>
            </a:pPr>
            <a:r>
              <a:rPr b="0" lang="en-US" sz="1800"/>
              <a:t>To further improve the recommending accuracy, we will try to use a much larger dataset next time and try several other machine learning algorithms.</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t/>
            </a:r>
            <a:endParaRPr b="0" sz="1800" u="sng">
              <a:solidFill>
                <a:schemeClr val="hlink"/>
              </a:solidFill>
              <a:hlinkClick r:id="rId3"/>
            </a:endParaRPr>
          </a:p>
          <a:p>
            <a:pPr indent="0" lvl="0" marL="0" rtl="0" algn="l">
              <a:lnSpc>
                <a:spcPct val="100000"/>
              </a:lnSpc>
              <a:spcBef>
                <a:spcPts val="0"/>
              </a:spcBef>
              <a:spcAft>
                <a:spcPts val="0"/>
              </a:spcAft>
              <a:buNone/>
            </a:pPr>
            <a:r>
              <a:t/>
            </a:r>
            <a:endParaRPr b="0" sz="1800"/>
          </a:p>
          <a:p>
            <a:pPr indent="0" lvl="0" marL="457200" rtl="0" algn="l">
              <a:lnSpc>
                <a:spcPct val="100000"/>
              </a:lnSpc>
              <a:spcBef>
                <a:spcPts val="0"/>
              </a:spcBef>
              <a:spcAft>
                <a:spcPts val="0"/>
              </a:spcAft>
              <a:buNone/>
            </a:pPr>
            <a:r>
              <a:t/>
            </a:r>
            <a:endParaRPr b="0" sz="1800"/>
          </a:p>
          <a:p>
            <a:pPr indent="0" lvl="0" marL="0" rtl="0" algn="l">
              <a:spcBef>
                <a:spcPts val="0"/>
              </a:spcBef>
              <a:spcAft>
                <a:spcPts val="0"/>
              </a:spcAft>
              <a:buNone/>
            </a:pPr>
            <a:r>
              <a:t/>
            </a:r>
            <a:endParaRPr b="0" i="0" sz="1400" u="none">
              <a:solidFill>
                <a:schemeClr val="dk1"/>
              </a:solidFill>
              <a:latin typeface="Arial"/>
              <a:ea typeface="Arial"/>
              <a:cs typeface="Arial"/>
              <a:sym typeface="Arial"/>
            </a:endParaRPr>
          </a:p>
        </p:txBody>
      </p:sp>
      <p:sp>
        <p:nvSpPr>
          <p:cNvPr id="108" name="Google Shape;108;p14"/>
          <p:cNvSpPr txBox="1"/>
          <p:nvPr>
            <p:ph idx="1" type="body"/>
          </p:nvPr>
        </p:nvSpPr>
        <p:spPr>
          <a:xfrm>
            <a:off x="6176962" y="228600"/>
            <a:ext cx="2739900" cy="26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2000"/>
          </a:p>
        </p:txBody>
      </p:sp>
      <p:sp>
        <p:nvSpPr>
          <p:cNvPr id="109" name="Google Shape;109;p14"/>
          <p:cNvSpPr txBox="1"/>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10" name="Google Shape;110;p14"/>
          <p:cNvSpPr txBox="1"/>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YU Schools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