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7" r:id="rId2"/>
    <p:sldId id="258" r:id="rId3"/>
    <p:sldId id="259" r:id="rId4"/>
    <p:sldId id="294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0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D0A54-EEC7-4644-8E6F-E7FF9F3DA922}" type="datetimeFigureOut">
              <a:rPr lang="en-US" smtClean="0"/>
              <a:t>7/23/13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82323-2690-0E46-BE31-C22C846B8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136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44806-E047-804C-B39E-8EBCCF281DEE}" type="datetimeFigureOut">
              <a:rPr lang="en-US" smtClean="0"/>
              <a:t>7/23/13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A2925-90AB-E846-8D7F-E600704E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688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443D78-1635-964F-8B2E-2F4DEDD08E49}" type="slidenum">
              <a:rPr lang="en-US">
                <a:latin typeface="Times New Roman" pitchFamily="1" charset="0"/>
              </a:rPr>
              <a:pPr/>
              <a:t>1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DA5879-05A2-4E4C-BEFB-2E636C38958C}" type="slidenum">
              <a:rPr lang="en-US">
                <a:latin typeface="Times New Roman" pitchFamily="1" charset="0"/>
              </a:rPr>
              <a:pPr/>
              <a:t>23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6C69D4-FDF9-C843-8AF8-4C6E023AECC0}" type="slidenum">
              <a:rPr lang="en-US">
                <a:latin typeface="Times New Roman" pitchFamily="1" charset="0"/>
              </a:rPr>
              <a:pPr/>
              <a:t>30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0361EA-F71A-6D43-A677-F2E873816BD5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7102FB-6D49-C945-98A4-92B37B8318B5}" type="slidenum">
              <a:rPr lang="en-US">
                <a:latin typeface="Times New Roman" pitchFamily="1" charset="0"/>
              </a:rPr>
              <a:pPr/>
              <a:t>13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30CB6-4EBE-954D-B62B-70DB1BF04423}" type="slidenum">
              <a:rPr lang="en-US">
                <a:latin typeface="Times New Roman" pitchFamily="1" charset="0"/>
              </a:rPr>
              <a:pPr/>
              <a:t>14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DA5945-528E-B14D-8BFC-8EE81860F0F9}" type="slidenum">
              <a:rPr lang="en-US">
                <a:latin typeface="Times New Roman" pitchFamily="1" charset="0"/>
              </a:rPr>
              <a:pPr/>
              <a:t>17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D61C3F-3438-DB48-B04E-6BC130985756}" type="slidenum">
              <a:rPr lang="en-US">
                <a:latin typeface="Times New Roman" pitchFamily="1" charset="0"/>
              </a:rPr>
              <a:pPr/>
              <a:t>18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60B57D-8F1F-4946-BE40-700859924CD8}" type="slidenum">
              <a:rPr lang="en-US">
                <a:latin typeface="Times New Roman" pitchFamily="1" charset="0"/>
              </a:rPr>
              <a:pPr/>
              <a:t>20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DA5879-05A2-4E4C-BEFB-2E636C38958C}" type="slidenum">
              <a:rPr lang="en-US">
                <a:latin typeface="Times New Roman" pitchFamily="1" charset="0"/>
              </a:rPr>
              <a:pPr/>
              <a:t>21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807-B19C-8644-A82C-A9F93B17F8CD}" type="datetime1">
              <a:rPr lang="en-US" smtClean="0"/>
              <a:t>7/23/13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7EE3-ECAD-C847-9FDB-E4A816A1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4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ED27-B5E4-A742-B163-2A2E0F32ED8B}" type="datetime1">
              <a:rPr lang="en-US" smtClean="0"/>
              <a:t>7/23/13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7EE3-ECAD-C847-9FDB-E4A816A1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2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ADB0-01E6-1A43-9F92-BED2D1FCC8F4}" type="datetime1">
              <a:rPr lang="en-US" smtClean="0"/>
              <a:t>7/23/13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7EE3-ECAD-C847-9FDB-E4A816A1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01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28600" y="533400"/>
            <a:ext cx="86868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06E2-EA07-FB40-9D37-3E7C70E2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5C6E-D992-E34A-83F1-32728C62FC8A}" type="datetime1">
              <a:rPr lang="en-US" smtClean="0"/>
              <a:t>7/23/13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7EE3-ECAD-C847-9FDB-E4A816A1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8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A6A3-7074-6746-94BF-9DBCD4054701}" type="datetime1">
              <a:rPr lang="en-US" smtClean="0"/>
              <a:t>7/23/13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7EE3-ECAD-C847-9FDB-E4A816A1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73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04BF-9542-2B44-AF5D-F06DBE935BB5}" type="datetime1">
              <a:rPr lang="en-US" smtClean="0"/>
              <a:t>7/23/13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7EE3-ECAD-C847-9FDB-E4A816A1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6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2F02-AF4C-ED49-BB0C-88D20087C6C6}" type="datetime1">
              <a:rPr lang="en-US" smtClean="0"/>
              <a:t>7/23/13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7EE3-ECAD-C847-9FDB-E4A816A1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3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6873-E0FD-084D-BDE7-FA5C1A22DEF7}" type="datetime1">
              <a:rPr lang="en-US" smtClean="0"/>
              <a:t>7/23/13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7EE3-ECAD-C847-9FDB-E4A816A1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4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4D5-89F0-EA4D-8032-7EB4F38D611E}" type="datetime1">
              <a:rPr lang="en-US" smtClean="0"/>
              <a:t>7/23/13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7EE3-ECAD-C847-9FDB-E4A816A1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4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9AD4-C3C0-1945-B432-81146CC141D5}" type="datetime1">
              <a:rPr lang="en-US" smtClean="0"/>
              <a:t>7/23/13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7EE3-ECAD-C847-9FDB-E4A816A1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2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668F-A4DE-8B46-BBB3-619D9650DECE}" type="datetime1">
              <a:rPr lang="en-US" smtClean="0"/>
              <a:t>7/23/13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7EE3-ECAD-C847-9FDB-E4A816A1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9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4EB70-59DF-7640-8E78-2C07523CDED7}" type="datetime1">
              <a:rPr lang="en-US" smtClean="0"/>
              <a:t>7/23/13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8283" y="64621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1A77EE3-ECAD-C847-9FDB-E4A816A176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27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87125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rial"/>
                <a:ea typeface="ＭＳ Ｐゴシック" pitchFamily="1" charset="-128"/>
                <a:cs typeface="Arial"/>
              </a:rPr>
              <a:t>Observation Pre-processor</a:t>
            </a:r>
            <a:br>
              <a:rPr lang="en-US" sz="3200" b="1" dirty="0">
                <a:solidFill>
                  <a:schemeClr val="tx1"/>
                </a:solidFill>
                <a:latin typeface="Arial"/>
                <a:ea typeface="ＭＳ Ｐゴシック" pitchFamily="1" charset="-128"/>
                <a:cs typeface="Arial"/>
              </a:rPr>
            </a:br>
            <a:r>
              <a:rPr lang="en-US" sz="3200" b="1" dirty="0">
                <a:solidFill>
                  <a:schemeClr val="tx1"/>
                </a:solidFill>
                <a:latin typeface="Arial"/>
                <a:ea typeface="ＭＳ Ｐゴシック" pitchFamily="1" charset="-128"/>
                <a:cs typeface="Arial"/>
              </a:rPr>
              <a:t>for WRFDA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25407" y="2945791"/>
            <a:ext cx="5093186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 smtClean="0">
                <a:latin typeface="Arial"/>
                <a:cs typeface="Arial"/>
              </a:rPr>
              <a:t>Hui-Chuan Lin        </a:t>
            </a:r>
            <a:r>
              <a:rPr lang="en-US" sz="2400" dirty="0" smtClean="0">
                <a:latin typeface="Arial"/>
                <a:cs typeface="Arial"/>
              </a:rPr>
              <a:t>Yong</a:t>
            </a:r>
            <a:r>
              <a:rPr lang="en-US" sz="2400" dirty="0" smtClean="0">
                <a:latin typeface="Arial"/>
                <a:cs typeface="Arial"/>
              </a:rPr>
              <a:t>-Run </a:t>
            </a:r>
            <a:r>
              <a:rPr lang="en-US" sz="2400" dirty="0" err="1" smtClean="0">
                <a:latin typeface="Arial"/>
                <a:cs typeface="Arial"/>
              </a:rPr>
              <a:t>Guo</a:t>
            </a:r>
            <a:endParaRPr lang="en-US" sz="2400" dirty="0" smtClean="0">
              <a:latin typeface="Arial"/>
              <a:cs typeface="Arial"/>
            </a:endParaRPr>
          </a:p>
          <a:p>
            <a:pPr algn="ctr">
              <a:lnSpc>
                <a:spcPct val="120000"/>
              </a:lnSpc>
            </a:pPr>
            <a:r>
              <a:rPr lang="en-US" sz="2400" dirty="0" smtClean="0">
                <a:latin typeface="Arial"/>
                <a:cs typeface="Arial"/>
              </a:rPr>
              <a:t>NCAR/NESL/MMM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19356" y="4702052"/>
            <a:ext cx="2305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WRFDA tutorial</a:t>
            </a: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July 2013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7EE3-ECAD-C847-9FDB-E4A816A176F0}" type="slidenum">
              <a:rPr lang="en-US" smtClean="0"/>
              <a:t>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771186" y="6227699"/>
            <a:ext cx="3601628" cy="630301"/>
            <a:chOff x="53134" y="6227699"/>
            <a:chExt cx="3601628" cy="630301"/>
          </a:xfrm>
        </p:grpSpPr>
        <p:pic>
          <p:nvPicPr>
            <p:cNvPr id="10" name="Picture 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58026" y="6291389"/>
              <a:ext cx="502920" cy="502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7" descr="NESL_logo.jp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61250" y="6274625"/>
              <a:ext cx="518291" cy="536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8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3134" y="6361908"/>
              <a:ext cx="1129631" cy="361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3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039431" y="6227699"/>
              <a:ext cx="615331" cy="630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171277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33800" y="990600"/>
            <a:ext cx="5105400" cy="400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SzPct val="92000"/>
              <a:defRPr/>
            </a:pPr>
            <a:r>
              <a:rPr lang="en-US" sz="1600" b="0" dirty="0">
                <a:latin typeface="Arial"/>
                <a:cs typeface="Arial"/>
              </a:rPr>
              <a:t>NCAR </a:t>
            </a:r>
            <a:r>
              <a:rPr lang="en-US" sz="1600" b="0" dirty="0" smtClean="0">
                <a:latin typeface="Arial"/>
                <a:cs typeface="Arial"/>
              </a:rPr>
              <a:t>archived observations in </a:t>
            </a:r>
            <a:r>
              <a:rPr lang="en-US" sz="1600" b="0" dirty="0" err="1" smtClean="0">
                <a:latin typeface="Arial"/>
                <a:cs typeface="Arial"/>
              </a:rPr>
              <a:t>little_r</a:t>
            </a:r>
            <a:r>
              <a:rPr lang="en-US" sz="1600" b="0" dirty="0" smtClean="0">
                <a:latin typeface="Arial"/>
                <a:cs typeface="Arial"/>
              </a:rPr>
              <a:t> format on HPSS</a:t>
            </a:r>
            <a:r>
              <a:rPr lang="en-US" sz="1600" b="0" dirty="0">
                <a:latin typeface="Arial"/>
                <a:cs typeface="Arial"/>
              </a:rPr>
              <a:t>:</a:t>
            </a:r>
          </a:p>
          <a:p>
            <a:pPr marL="233363" indent="-233363" eaLnBrk="0" hangingPunct="0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75000"/>
              <a:buFont typeface="Courier New" pitchFamily="1" charset="0"/>
              <a:buChar char="o"/>
              <a:defRPr/>
            </a:pPr>
            <a:endParaRPr lang="en-US" sz="1600" b="0" dirty="0">
              <a:latin typeface="Arial"/>
              <a:cs typeface="Arial"/>
            </a:endParaRPr>
          </a:p>
          <a:p>
            <a:pPr marL="233363" indent="-233363" eaLnBrk="0" hangingPunct="0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75000"/>
              <a:defRPr/>
            </a:pPr>
            <a:r>
              <a:rPr lang="en-US" sz="1600" b="0" dirty="0" smtClean="0">
                <a:latin typeface="Arial"/>
                <a:cs typeface="Arial"/>
              </a:rPr>
              <a:t>/</a:t>
            </a:r>
            <a:r>
              <a:rPr lang="en-US" sz="1600" b="0" dirty="0">
                <a:latin typeface="Arial"/>
                <a:cs typeface="Arial"/>
              </a:rPr>
              <a:t>BRESCH/RT/</a:t>
            </a:r>
            <a:r>
              <a:rPr lang="en-US" sz="1600" b="0" dirty="0" smtClean="0">
                <a:latin typeface="Arial"/>
                <a:cs typeface="Arial"/>
              </a:rPr>
              <a:t>DATA/</a:t>
            </a:r>
            <a:r>
              <a:rPr lang="en-US" sz="1600" b="0" dirty="0" err="1" smtClean="0">
                <a:latin typeface="Arial"/>
                <a:cs typeface="Arial"/>
              </a:rPr>
              <a:t>yyyymm</a:t>
            </a:r>
            <a:r>
              <a:rPr lang="en-US" sz="1600" b="0" dirty="0">
                <a:latin typeface="Arial"/>
                <a:cs typeface="Arial"/>
              </a:rPr>
              <a:t>/</a:t>
            </a:r>
            <a:r>
              <a:rPr lang="en-US" sz="1600" b="0" dirty="0" err="1">
                <a:latin typeface="Arial"/>
                <a:cs typeface="Arial"/>
              </a:rPr>
              <a:t>obs.yyyymmddhh.gz</a:t>
            </a:r>
            <a:r>
              <a:rPr lang="en-US" sz="1600" b="0" dirty="0">
                <a:latin typeface="Arial"/>
                <a:cs typeface="Arial"/>
              </a:rPr>
              <a:t> </a:t>
            </a:r>
          </a:p>
          <a:p>
            <a:pPr marL="233363" indent="-233363" eaLnBrk="0" hangingPunct="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SzPct val="75000"/>
              <a:defRPr/>
            </a:pPr>
            <a:r>
              <a:rPr lang="en-US" sz="1600" b="0" dirty="0">
                <a:latin typeface="Arial"/>
                <a:cs typeface="Arial"/>
              </a:rPr>
              <a:t>	</a:t>
            </a:r>
            <a:endParaRPr lang="en-US" sz="1600" b="0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0" dirty="0" err="1">
                <a:latin typeface="Arial"/>
                <a:cs typeface="Arial"/>
              </a:rPr>
              <a:t>Radiosondes</a:t>
            </a:r>
            <a:r>
              <a:rPr lang="en-US" sz="1600" b="0" dirty="0">
                <a:latin typeface="Arial"/>
                <a:cs typeface="Arial"/>
              </a:rPr>
              <a:t>: TTAA, TTBB, PPBB, etc. </a:t>
            </a:r>
          </a:p>
          <a:p>
            <a:pPr marL="285750" indent="-285750">
              <a:buFont typeface="Arial"/>
              <a:buChar char="•"/>
            </a:pPr>
            <a:r>
              <a:rPr lang="en-US" sz="1600" b="0" dirty="0">
                <a:latin typeface="Arial"/>
                <a:cs typeface="Arial"/>
              </a:rPr>
              <a:t>Surface </a:t>
            </a:r>
            <a:r>
              <a:rPr lang="en-US" sz="1600" b="0" dirty="0" err="1">
                <a:latin typeface="Arial"/>
                <a:cs typeface="Arial"/>
              </a:rPr>
              <a:t>obs</a:t>
            </a:r>
            <a:r>
              <a:rPr lang="en-US" sz="1600" b="0" dirty="0">
                <a:latin typeface="Arial"/>
                <a:cs typeface="Arial"/>
              </a:rPr>
              <a:t>: SYNOPS, METARS, AWS, ships, buoys, CMAN </a:t>
            </a:r>
          </a:p>
          <a:p>
            <a:pPr marL="285750" indent="-285750">
              <a:buFont typeface="Arial"/>
              <a:buChar char="•"/>
            </a:pPr>
            <a:r>
              <a:rPr lang="en-US" sz="1600" b="0" dirty="0" smtClean="0">
                <a:latin typeface="Arial"/>
                <a:cs typeface="Arial"/>
              </a:rPr>
              <a:t>Profiler </a:t>
            </a:r>
            <a:endParaRPr lang="en-US" sz="1600" b="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0" dirty="0">
                <a:latin typeface="Arial"/>
                <a:cs typeface="Arial"/>
              </a:rPr>
              <a:t>Sat winds: GOES, METSAT, MODIS, AVHRR </a:t>
            </a:r>
          </a:p>
          <a:p>
            <a:pPr marL="285750" indent="-285750">
              <a:buFont typeface="Arial"/>
              <a:buChar char="•"/>
            </a:pPr>
            <a:r>
              <a:rPr lang="en-US" sz="1600" b="0" dirty="0" err="1" smtClean="0">
                <a:latin typeface="Arial"/>
                <a:cs typeface="Arial"/>
              </a:rPr>
              <a:t>Satem</a:t>
            </a:r>
            <a:endParaRPr lang="en-US" sz="1600" b="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0" dirty="0">
                <a:latin typeface="Arial"/>
                <a:cs typeface="Arial"/>
              </a:rPr>
              <a:t>Aircraft: PIREPS, AIREPS, AMDAR, ACARS </a:t>
            </a:r>
          </a:p>
          <a:p>
            <a:pPr marL="285750" indent="-285750">
              <a:buFont typeface="Arial"/>
              <a:buChar char="•"/>
            </a:pPr>
            <a:r>
              <a:rPr lang="en-US" sz="1600" b="0" dirty="0" err="1">
                <a:latin typeface="Arial"/>
                <a:cs typeface="Arial"/>
              </a:rPr>
              <a:t>Dropsondes</a:t>
            </a:r>
            <a:r>
              <a:rPr lang="en-US" sz="1600" b="0" dirty="0">
                <a:latin typeface="Arial"/>
                <a:cs typeface="Arial"/>
              </a:rPr>
              <a:t> and "hurricane hunter" </a:t>
            </a:r>
            <a:r>
              <a:rPr lang="en-US" sz="1600" b="0" dirty="0" err="1">
                <a:latin typeface="Arial"/>
                <a:cs typeface="Arial"/>
              </a:rPr>
              <a:t>obs</a:t>
            </a:r>
            <a:r>
              <a:rPr lang="en-US" sz="1600" b="0" dirty="0">
                <a:latin typeface="Arial"/>
                <a:cs typeface="Arial"/>
              </a:rPr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sz="1600" b="0" dirty="0" err="1">
                <a:latin typeface="Arial"/>
                <a:cs typeface="Arial"/>
              </a:rPr>
              <a:t>Quikscat</a:t>
            </a:r>
            <a:r>
              <a:rPr lang="en-US" sz="1600" b="0" dirty="0">
                <a:latin typeface="Arial"/>
                <a:cs typeface="Arial"/>
              </a:rPr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sz="1600" b="0" dirty="0">
                <a:latin typeface="Arial"/>
                <a:cs typeface="Arial"/>
              </a:rPr>
              <a:t>Ground-based GPS PW </a:t>
            </a:r>
          </a:p>
          <a:p>
            <a:pPr marL="285750" indent="-285750">
              <a:buFont typeface="Arial"/>
              <a:buChar char="•"/>
            </a:pPr>
            <a:r>
              <a:rPr lang="en-US" sz="1600" b="0" dirty="0">
                <a:latin typeface="Arial"/>
                <a:cs typeface="Arial"/>
              </a:rPr>
              <a:t>COSMIC GPS refractivity </a:t>
            </a:r>
          </a:p>
        </p:txBody>
      </p:sp>
      <p:sp>
        <p:nvSpPr>
          <p:cNvPr id="11" name="Data 10"/>
          <p:cNvSpPr/>
          <p:nvPr/>
        </p:nvSpPr>
        <p:spPr bwMode="auto">
          <a:xfrm>
            <a:off x="457200" y="1066800"/>
            <a:ext cx="2870196" cy="609600"/>
          </a:xfrm>
          <a:prstGeom prst="flowChartInputOutpu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 typeface="Monotype Sorts" pitchFamily="1" charset="2"/>
              <a:buNone/>
            </a:pPr>
            <a:r>
              <a:rPr lang="en-US" sz="1600" b="1" dirty="0">
                <a:latin typeface="Arial"/>
                <a:ea typeface="ＭＳ Ｐゴシック" pitchFamily="1" charset="-128"/>
                <a:cs typeface="Arial"/>
              </a:rPr>
              <a:t>Observations in </a:t>
            </a:r>
            <a:r>
              <a:rPr lang="en-US" sz="1600" b="1" dirty="0" err="1">
                <a:latin typeface="Arial"/>
                <a:ea typeface="ＭＳ Ｐゴシック" pitchFamily="1" charset="-128"/>
                <a:cs typeface="Arial"/>
              </a:rPr>
              <a:t>little_r</a:t>
            </a:r>
            <a:r>
              <a:rPr lang="en-US" sz="1600" b="1" dirty="0">
                <a:latin typeface="Arial"/>
                <a:ea typeface="ＭＳ Ｐゴシック" pitchFamily="1" charset="-128"/>
                <a:cs typeface="Arial"/>
              </a:rPr>
              <a:t> format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12" name="Document 11"/>
          <p:cNvSpPr/>
          <p:nvPr/>
        </p:nvSpPr>
        <p:spPr bwMode="auto">
          <a:xfrm>
            <a:off x="1035051" y="3276600"/>
            <a:ext cx="1447800" cy="612648"/>
          </a:xfrm>
          <a:prstGeom prst="flowChartDocumen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ob.ascii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13" name="Process 12"/>
          <p:cNvSpPr/>
          <p:nvPr/>
        </p:nvSpPr>
        <p:spPr bwMode="auto">
          <a:xfrm>
            <a:off x="990600" y="2133600"/>
            <a:ext cx="1524000" cy="612648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OBSPROC</a:t>
            </a:r>
          </a:p>
        </p:txBody>
      </p:sp>
      <p:cxnSp>
        <p:nvCxnSpPr>
          <p:cNvPr id="14" name="Straight Arrow Connector 13"/>
          <p:cNvCxnSpPr>
            <a:stCxn id="13" idx="2"/>
            <a:endCxn id="12" idx="0"/>
          </p:cNvCxnSpPr>
          <p:nvPr/>
        </p:nvCxnSpPr>
        <p:spPr bwMode="auto">
          <a:xfrm>
            <a:off x="1752600" y="2746248"/>
            <a:ext cx="6351" cy="53035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15" name="Straight Arrow Connector 14"/>
          <p:cNvCxnSpPr>
            <a:endCxn id="13" idx="0"/>
          </p:cNvCxnSpPr>
          <p:nvPr/>
        </p:nvCxnSpPr>
        <p:spPr bwMode="auto">
          <a:xfrm>
            <a:off x="1744136" y="1676400"/>
            <a:ext cx="8464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810000" y="5282624"/>
            <a:ext cx="4643819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Arial"/>
                <a:cs typeface="Arial"/>
              </a:rPr>
              <a:t>Check out the notes about the data</a:t>
            </a:r>
          </a:p>
          <a:p>
            <a:r>
              <a:rPr lang="en-US" sz="1600" b="0" dirty="0">
                <a:latin typeface="Arial"/>
                <a:cs typeface="Arial"/>
              </a:rPr>
              <a:t>http://</a:t>
            </a:r>
            <a:r>
              <a:rPr lang="en-US" sz="1600" b="0" dirty="0" err="1">
                <a:latin typeface="Arial"/>
                <a:cs typeface="Arial"/>
              </a:rPr>
              <a:t>www.mmm.ucar.edu</a:t>
            </a:r>
            <a:r>
              <a:rPr lang="en-US" sz="1600" b="0" dirty="0">
                <a:latin typeface="Arial"/>
                <a:cs typeface="Arial"/>
              </a:rPr>
              <a:t>/individual/</a:t>
            </a:r>
            <a:r>
              <a:rPr lang="en-US" sz="1600" b="0" dirty="0" err="1">
                <a:latin typeface="Arial"/>
                <a:cs typeface="Arial"/>
              </a:rPr>
              <a:t>bresch</a:t>
            </a:r>
            <a:r>
              <a:rPr lang="en-US" sz="1600" b="0" dirty="0">
                <a:latin typeface="Arial"/>
                <a:cs typeface="Arial"/>
              </a:rPr>
              <a:t>/</a:t>
            </a:r>
            <a:r>
              <a:rPr lang="en-US" sz="1600" b="0" dirty="0" smtClean="0">
                <a:latin typeface="Arial"/>
                <a:cs typeface="Arial"/>
              </a:rPr>
              <a:t>data</a:t>
            </a:r>
            <a:endParaRPr lang="en-US" sz="1600" b="0" dirty="0">
              <a:latin typeface="Arial"/>
              <a:cs typeface="Arial"/>
            </a:endParaRPr>
          </a:p>
        </p:txBody>
      </p:sp>
      <p:sp>
        <p:nvSpPr>
          <p:cNvPr id="17" name="Process 16"/>
          <p:cNvSpPr/>
          <p:nvPr/>
        </p:nvSpPr>
        <p:spPr bwMode="auto">
          <a:xfrm>
            <a:off x="990600" y="4419600"/>
            <a:ext cx="1524000" cy="612648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WRFDA</a:t>
            </a:r>
          </a:p>
        </p:txBody>
      </p:sp>
      <p:cxnSp>
        <p:nvCxnSpPr>
          <p:cNvPr id="16" name="Straight Arrow Connector 15"/>
          <p:cNvCxnSpPr>
            <a:stCxn id="12" idx="2"/>
            <a:endCxn id="17" idx="0"/>
          </p:cNvCxnSpPr>
          <p:nvPr/>
        </p:nvCxnSpPr>
        <p:spPr bwMode="auto">
          <a:xfrm flipH="1">
            <a:off x="1752600" y="3848745"/>
            <a:ext cx="6351" cy="5708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7EE3-ECAD-C847-9FDB-E4A816A176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26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281746"/>
            <a:ext cx="8077200" cy="429450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000" b="0" dirty="0" smtClean="0">
                <a:latin typeface="Arial"/>
                <a:cs typeface="Arial"/>
              </a:rPr>
              <a:t>Other data sources that require additional converters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1600" b="0" dirty="0" smtClean="0">
              <a:latin typeface="Arial"/>
              <a:cs typeface="Arial"/>
            </a:endParaRPr>
          </a:p>
          <a:p>
            <a:pPr marL="742950" lvl="1" indent="-285750">
              <a:lnSpc>
                <a:spcPct val="120000"/>
              </a:lnSpc>
              <a:buFont typeface="Courier New"/>
              <a:buChar char="o"/>
            </a:pPr>
            <a:r>
              <a:rPr lang="en-US" sz="1600" b="0" dirty="0" smtClean="0">
                <a:latin typeface="Arial"/>
                <a:cs typeface="Arial"/>
              </a:rPr>
              <a:t>GPS refractivity</a:t>
            </a:r>
          </a:p>
          <a:p>
            <a:pPr lvl="2">
              <a:lnSpc>
                <a:spcPct val="120000"/>
              </a:lnSpc>
            </a:pPr>
            <a:r>
              <a:rPr lang="en-US" sz="1600" b="0" dirty="0" smtClean="0">
                <a:latin typeface="Arial"/>
                <a:cs typeface="Arial"/>
              </a:rPr>
              <a:t>http</a:t>
            </a:r>
            <a:r>
              <a:rPr lang="en-US" sz="1600" b="0" dirty="0">
                <a:latin typeface="Arial"/>
                <a:cs typeface="Arial"/>
              </a:rPr>
              <a:t>://</a:t>
            </a:r>
            <a:r>
              <a:rPr lang="en-US" sz="1600" b="0" dirty="0" err="1">
                <a:latin typeface="Arial"/>
                <a:cs typeface="Arial"/>
              </a:rPr>
              <a:t>cdaac-www.cosmic.ucar.edu</a:t>
            </a:r>
            <a:r>
              <a:rPr lang="en-US" sz="1600" b="0" dirty="0">
                <a:latin typeface="Arial"/>
                <a:cs typeface="Arial"/>
              </a:rPr>
              <a:t>/</a:t>
            </a:r>
            <a:r>
              <a:rPr lang="en-US" sz="1600" b="0" dirty="0" err="1">
                <a:latin typeface="Arial"/>
                <a:cs typeface="Arial"/>
              </a:rPr>
              <a:t>cdaac</a:t>
            </a:r>
            <a:r>
              <a:rPr lang="en-US" sz="1600" b="0" dirty="0">
                <a:latin typeface="Arial"/>
                <a:cs typeface="Arial"/>
              </a:rPr>
              <a:t>/</a:t>
            </a:r>
            <a:r>
              <a:rPr lang="en-US" sz="1600" b="0" dirty="0" err="1" smtClean="0">
                <a:latin typeface="Arial"/>
                <a:cs typeface="Arial"/>
              </a:rPr>
              <a:t>products.html</a:t>
            </a:r>
            <a:endParaRPr lang="en-US" sz="1600" b="0" dirty="0" smtClean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endParaRPr lang="en-US" sz="1600" b="0" dirty="0" smtClean="0">
              <a:latin typeface="Arial"/>
              <a:cs typeface="Arial"/>
            </a:endParaRPr>
          </a:p>
          <a:p>
            <a:pPr marL="742950" lvl="1" indent="-285750">
              <a:lnSpc>
                <a:spcPct val="120000"/>
              </a:lnSpc>
              <a:buFont typeface="Courier New"/>
              <a:buChar char="o"/>
            </a:pPr>
            <a:r>
              <a:rPr lang="en-US" sz="1600" b="0" dirty="0" smtClean="0">
                <a:latin typeface="Arial"/>
                <a:cs typeface="Arial"/>
              </a:rPr>
              <a:t>AIRS Retrieval</a:t>
            </a:r>
          </a:p>
          <a:p>
            <a:pPr lvl="2">
              <a:lnSpc>
                <a:spcPct val="120000"/>
              </a:lnSpc>
            </a:pPr>
            <a:r>
              <a:rPr lang="en-US" sz="1600" b="0" dirty="0" smtClean="0">
                <a:latin typeface="Arial"/>
                <a:cs typeface="Arial"/>
              </a:rPr>
              <a:t>ftp</a:t>
            </a:r>
            <a:r>
              <a:rPr lang="en-US" sz="1600" b="0" dirty="0">
                <a:latin typeface="Arial"/>
                <a:cs typeface="Arial"/>
              </a:rPr>
              <a:t>://airspar1u.ecs.nasa.gov/ftp/data/s4pa/Aqua_AIRS_Level2/AIRX2RET.</a:t>
            </a:r>
            <a:r>
              <a:rPr lang="en-US" sz="1600" b="0" dirty="0" smtClean="0">
                <a:latin typeface="Arial"/>
                <a:cs typeface="Arial"/>
              </a:rPr>
              <a:t>006</a:t>
            </a:r>
          </a:p>
          <a:p>
            <a:pPr lvl="2">
              <a:lnSpc>
                <a:spcPct val="120000"/>
              </a:lnSpc>
            </a:pPr>
            <a:endParaRPr lang="en-US" sz="1600" dirty="0" smtClean="0">
              <a:latin typeface="Arial"/>
              <a:cs typeface="Arial"/>
            </a:endParaRPr>
          </a:p>
          <a:p>
            <a:pPr marL="742950" lvl="1" indent="-285750">
              <a:lnSpc>
                <a:spcPct val="120000"/>
              </a:lnSpc>
              <a:buFont typeface="Courier New"/>
              <a:buChar char="o"/>
            </a:pPr>
            <a:r>
              <a:rPr lang="en-US" sz="1600" dirty="0" err="1">
                <a:latin typeface="Arial"/>
                <a:cs typeface="Arial"/>
              </a:rPr>
              <a:t>Scatterometer</a:t>
            </a:r>
            <a:r>
              <a:rPr lang="en-US" sz="1600" dirty="0">
                <a:latin typeface="Arial"/>
                <a:cs typeface="Arial"/>
              </a:rPr>
              <a:t> surface </a:t>
            </a:r>
            <a:r>
              <a:rPr lang="en-US" sz="1600" dirty="0">
                <a:latin typeface="Arial"/>
                <a:cs typeface="Arial"/>
              </a:rPr>
              <a:t>winds</a:t>
            </a:r>
          </a:p>
          <a:p>
            <a:pPr lvl="2">
              <a:lnSpc>
                <a:spcPct val="120000"/>
              </a:lnSpc>
            </a:pPr>
            <a:r>
              <a:rPr lang="en-US" sz="1600" dirty="0">
                <a:latin typeface="Arial"/>
                <a:cs typeface="Arial"/>
              </a:rPr>
              <a:t>http</a:t>
            </a:r>
            <a:r>
              <a:rPr lang="en-US" sz="1600" dirty="0">
                <a:latin typeface="Arial"/>
                <a:cs typeface="Arial"/>
              </a:rPr>
              <a:t>://</a:t>
            </a:r>
            <a:r>
              <a:rPr lang="en-US" sz="1600" dirty="0" err="1">
                <a:latin typeface="Arial"/>
                <a:cs typeface="Arial"/>
              </a:rPr>
              <a:t>www.knmi.nl</a:t>
            </a:r>
            <a:r>
              <a:rPr lang="en-US" sz="1600" dirty="0">
                <a:latin typeface="Arial"/>
                <a:cs typeface="Arial"/>
              </a:rPr>
              <a:t>/</a:t>
            </a:r>
            <a:r>
              <a:rPr lang="en-US" sz="1600" dirty="0" err="1" smtClean="0">
                <a:latin typeface="Arial"/>
                <a:cs typeface="Arial"/>
              </a:rPr>
              <a:t>scatterometer</a:t>
            </a:r>
            <a:endParaRPr lang="en-US" sz="1600" dirty="0" smtClean="0">
              <a:latin typeface="Arial"/>
              <a:cs typeface="Arial"/>
            </a:endParaRPr>
          </a:p>
          <a:p>
            <a:pPr lvl="2">
              <a:lnSpc>
                <a:spcPct val="120000"/>
              </a:lnSpc>
            </a:pPr>
            <a:endParaRPr lang="en-US" sz="1600" dirty="0" smtClean="0">
              <a:latin typeface="Arial"/>
              <a:cs typeface="Arial"/>
            </a:endParaRPr>
          </a:p>
          <a:p>
            <a:pPr marL="742950" lvl="1" indent="-285750">
              <a:lnSpc>
                <a:spcPct val="120000"/>
              </a:lnSpc>
              <a:buFont typeface="Courier New"/>
              <a:buChar char="o"/>
            </a:pPr>
            <a:r>
              <a:rPr lang="en-US" sz="1600" dirty="0">
                <a:latin typeface="Arial"/>
                <a:cs typeface="Arial"/>
              </a:rPr>
              <a:t>Stage IV </a:t>
            </a:r>
            <a:r>
              <a:rPr lang="en-US" sz="1600" dirty="0" smtClean="0">
                <a:latin typeface="Arial"/>
                <a:cs typeface="Arial"/>
              </a:rPr>
              <a:t>precipitation</a:t>
            </a:r>
            <a:endParaRPr lang="en-US" sz="1600" dirty="0">
              <a:latin typeface="Arial"/>
              <a:cs typeface="Arial"/>
            </a:endParaRPr>
          </a:p>
          <a:p>
            <a:pPr lvl="2">
              <a:lnSpc>
                <a:spcPct val="120000"/>
              </a:lnSpc>
            </a:pPr>
            <a:r>
              <a:rPr lang="en-US" sz="1600" dirty="0">
                <a:latin typeface="Arial"/>
                <a:cs typeface="Arial"/>
              </a:rPr>
              <a:t>http://</a:t>
            </a:r>
            <a:r>
              <a:rPr lang="en-US" sz="1600" dirty="0" err="1">
                <a:latin typeface="Arial"/>
                <a:cs typeface="Arial"/>
              </a:rPr>
              <a:t>data.eol.ucar.edu</a:t>
            </a:r>
            <a:r>
              <a:rPr lang="en-US" sz="1600" dirty="0">
                <a:latin typeface="Arial"/>
                <a:cs typeface="Arial"/>
              </a:rPr>
              <a:t>/</a:t>
            </a:r>
            <a:r>
              <a:rPr lang="en-US" sz="1600" dirty="0" err="1">
                <a:latin typeface="Arial"/>
                <a:cs typeface="Arial"/>
              </a:rPr>
              <a:t>codiac</a:t>
            </a:r>
            <a:r>
              <a:rPr lang="en-US" sz="1600" dirty="0">
                <a:latin typeface="Arial"/>
                <a:cs typeface="Arial"/>
              </a:rPr>
              <a:t>/</a:t>
            </a:r>
            <a:r>
              <a:rPr lang="en-US" sz="1600" dirty="0" err="1">
                <a:latin typeface="Arial"/>
                <a:cs typeface="Arial"/>
              </a:rPr>
              <a:t>dss</a:t>
            </a:r>
            <a:r>
              <a:rPr lang="en-US" sz="1600" dirty="0">
                <a:latin typeface="Arial"/>
                <a:cs typeface="Arial"/>
              </a:rPr>
              <a:t>/id=21.093</a:t>
            </a:r>
          </a:p>
          <a:p>
            <a:pPr lvl="2">
              <a:lnSpc>
                <a:spcPct val="120000"/>
              </a:lnSpc>
            </a:pPr>
            <a:endParaRPr lang="en-US" sz="1600" b="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7EE3-ECAD-C847-9FDB-E4A816A176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59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7300" y="803666"/>
            <a:ext cx="6629400" cy="517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5613" indent="-455613">
              <a:lnSpc>
                <a:spcPct val="120000"/>
              </a:lnSpc>
              <a:buFont typeface="Wingdings" charset="2"/>
              <a:buChar char="q"/>
            </a:pPr>
            <a:r>
              <a:rPr lang="en-US" sz="2000" b="1" dirty="0" smtClean="0">
                <a:latin typeface="Arial"/>
                <a:cs typeface="Arial"/>
              </a:rPr>
              <a:t>What is </a:t>
            </a:r>
            <a:r>
              <a:rPr lang="en-US" sz="2000" b="1" dirty="0" err="1" smtClean="0">
                <a:latin typeface="Arial"/>
                <a:cs typeface="Arial"/>
              </a:rPr>
              <a:t>little_r</a:t>
            </a:r>
            <a:r>
              <a:rPr lang="en-US" sz="2000" b="1" dirty="0" smtClean="0">
                <a:latin typeface="Arial"/>
                <a:cs typeface="Arial"/>
              </a:rPr>
              <a:t> format?</a:t>
            </a:r>
          </a:p>
          <a:p>
            <a:pPr lvl="1">
              <a:lnSpc>
                <a:spcPct val="120000"/>
              </a:lnSpc>
            </a:pPr>
            <a:r>
              <a:rPr lang="en-US" sz="1800" b="0" dirty="0" smtClean="0">
                <a:latin typeface="Arial"/>
                <a:cs typeface="Arial"/>
              </a:rPr>
              <a:t>A format used by MM5/</a:t>
            </a:r>
            <a:r>
              <a:rPr lang="en-US" sz="1800" b="0" dirty="0" err="1" smtClean="0">
                <a:latin typeface="Arial"/>
                <a:cs typeface="Arial"/>
              </a:rPr>
              <a:t>Little_r</a:t>
            </a:r>
            <a:r>
              <a:rPr lang="en-US" sz="1800" b="0" dirty="0">
                <a:latin typeface="Arial"/>
                <a:cs typeface="Arial"/>
              </a:rPr>
              <a:t> objective analysis program, a </a:t>
            </a:r>
            <a:r>
              <a:rPr lang="en-US" sz="1800" b="0" dirty="0" smtClean="0">
                <a:latin typeface="Arial"/>
                <a:cs typeface="Arial"/>
              </a:rPr>
              <a:t>successor of </a:t>
            </a:r>
            <a:r>
              <a:rPr lang="en-US" sz="1800" b="1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lang="en-US" sz="1800" b="0" dirty="0" smtClean="0">
                <a:latin typeface="Arial"/>
                <a:cs typeface="Arial"/>
              </a:rPr>
              <a:t>AWINS</a:t>
            </a:r>
          </a:p>
          <a:p>
            <a:pPr lvl="1">
              <a:lnSpc>
                <a:spcPct val="120000"/>
              </a:lnSpc>
            </a:pPr>
            <a:r>
              <a:rPr lang="en-US" sz="1800" b="0" dirty="0" err="1" smtClean="0">
                <a:latin typeface="Arial"/>
                <a:cs typeface="Arial"/>
              </a:rPr>
              <a:t>Little_r</a:t>
            </a:r>
            <a:r>
              <a:rPr lang="en-US" sz="1800" b="0" dirty="0" smtClean="0">
                <a:latin typeface="Arial"/>
                <a:cs typeface="Arial"/>
              </a:rPr>
              <a:t> format is also used by WRF/OBSGRID objective analysis program</a:t>
            </a:r>
          </a:p>
          <a:p>
            <a:pPr>
              <a:lnSpc>
                <a:spcPct val="120000"/>
              </a:lnSpc>
            </a:pPr>
            <a:endParaRPr lang="en-US" sz="1600" dirty="0" smtClean="0">
              <a:latin typeface="Arial"/>
              <a:cs typeface="Arial"/>
            </a:endParaRPr>
          </a:p>
          <a:p>
            <a:pPr marL="455613" indent="-455613">
              <a:lnSpc>
                <a:spcPct val="120000"/>
              </a:lnSpc>
              <a:buFont typeface="Wingdings" charset="2"/>
              <a:buChar char="q"/>
            </a:pPr>
            <a:r>
              <a:rPr lang="en-US" sz="2000" b="1" dirty="0" smtClean="0">
                <a:latin typeface="Arial"/>
                <a:cs typeface="Arial"/>
              </a:rPr>
              <a:t>What does OBSPROC do?</a:t>
            </a:r>
          </a:p>
          <a:p>
            <a:pPr lvl="1">
              <a:lnSpc>
                <a:spcPct val="120000"/>
              </a:lnSpc>
            </a:pPr>
            <a:r>
              <a:rPr lang="en-US" sz="1800" b="0" dirty="0">
                <a:latin typeface="Arial"/>
                <a:ea typeface="ＭＳ Ｐゴシック" pitchFamily="1" charset="-128"/>
                <a:cs typeface="Arial"/>
              </a:rPr>
              <a:t>Ingest </a:t>
            </a:r>
            <a:r>
              <a:rPr lang="en-US" sz="1800" b="0" dirty="0" smtClean="0">
                <a:latin typeface="Arial"/>
                <a:ea typeface="ＭＳ Ｐゴシック" pitchFamily="1" charset="-128"/>
                <a:cs typeface="Arial"/>
              </a:rPr>
              <a:t>multiple types of observations that are converted to </a:t>
            </a:r>
            <a:r>
              <a:rPr lang="en-US" sz="1800" b="0" dirty="0" err="1" smtClean="0">
                <a:latin typeface="Arial"/>
                <a:ea typeface="ＭＳ Ｐゴシック" pitchFamily="1" charset="-128"/>
                <a:cs typeface="Arial"/>
              </a:rPr>
              <a:t>little_r</a:t>
            </a:r>
            <a:r>
              <a:rPr lang="en-US" sz="1800" b="0" dirty="0" smtClean="0">
                <a:latin typeface="Arial"/>
                <a:ea typeface="ＭＳ Ｐゴシック" pitchFamily="1" charset="-128"/>
                <a:cs typeface="Arial"/>
              </a:rPr>
              <a:t> format and concatenated to one file</a:t>
            </a:r>
            <a:r>
              <a:rPr lang="en-US" sz="1800" b="0" dirty="0">
                <a:latin typeface="Arial"/>
                <a:ea typeface="ＭＳ Ｐゴシック" pitchFamily="1" charset="-128"/>
                <a:cs typeface="Arial"/>
              </a:rPr>
              <a:t>, process the observation data and output the ASCII </a:t>
            </a:r>
            <a:r>
              <a:rPr lang="en-US" sz="1800" b="0" dirty="0" smtClean="0">
                <a:latin typeface="Arial"/>
                <a:ea typeface="ＭＳ Ｐゴシック" pitchFamily="1" charset="-128"/>
                <a:cs typeface="Arial"/>
              </a:rPr>
              <a:t>file(s) </a:t>
            </a:r>
            <a:r>
              <a:rPr lang="en-US" sz="1800" b="0" dirty="0">
                <a:latin typeface="Arial"/>
                <a:ea typeface="ＭＳ Ｐゴシック" pitchFamily="1" charset="-128"/>
                <a:cs typeface="Arial"/>
              </a:rPr>
              <a:t>suitable for WRFDA</a:t>
            </a:r>
            <a:r>
              <a:rPr lang="en-US" sz="1800" b="0" i="1" dirty="0">
                <a:latin typeface="Arial"/>
                <a:ea typeface="ＭＳ Ｐゴシック" pitchFamily="1" charset="-128"/>
                <a:cs typeface="Arial"/>
              </a:rPr>
              <a:t> </a:t>
            </a:r>
            <a:r>
              <a:rPr lang="en-US" sz="1800" b="0" dirty="0" smtClean="0">
                <a:latin typeface="Arial"/>
                <a:ea typeface="ＭＳ Ｐゴシック" pitchFamily="1" charset="-128"/>
                <a:cs typeface="Arial"/>
              </a:rPr>
              <a:t>needs − 3DVAR</a:t>
            </a:r>
            <a:r>
              <a:rPr lang="en-US" sz="1800" b="0" dirty="0" smtClean="0">
                <a:latin typeface="Arial"/>
                <a:ea typeface="ＭＳ Ｐゴシック" pitchFamily="1" charset="-128"/>
                <a:cs typeface="Arial"/>
              </a:rPr>
              <a:t>, </a:t>
            </a:r>
            <a:r>
              <a:rPr lang="en-US" sz="1800" b="0" dirty="0" smtClean="0">
                <a:latin typeface="Arial"/>
                <a:ea typeface="ＭＳ Ｐゴシック" pitchFamily="1" charset="-128"/>
                <a:cs typeface="Arial"/>
              </a:rPr>
              <a:t>FGAT (</a:t>
            </a:r>
            <a:r>
              <a:rPr lang="en-US" b="1" dirty="0">
                <a:latin typeface="Arial"/>
                <a:cs typeface="Arial"/>
              </a:rPr>
              <a:t>F</a:t>
            </a:r>
            <a:r>
              <a:rPr lang="en-US" dirty="0">
                <a:latin typeface="Arial"/>
                <a:cs typeface="Arial"/>
              </a:rPr>
              <a:t>irst </a:t>
            </a:r>
            <a:r>
              <a:rPr lang="en-US" b="1" dirty="0">
                <a:latin typeface="Arial"/>
                <a:cs typeface="Arial"/>
              </a:rPr>
              <a:t>G</a:t>
            </a:r>
            <a:r>
              <a:rPr lang="en-US" dirty="0">
                <a:latin typeface="Arial"/>
                <a:cs typeface="Arial"/>
              </a:rPr>
              <a:t>uess at </a:t>
            </a:r>
            <a:r>
              <a:rPr lang="en-US" b="1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ppropriate </a:t>
            </a:r>
            <a:r>
              <a:rPr lang="en-US" b="1" dirty="0" smtClean="0">
                <a:latin typeface="Arial"/>
                <a:cs typeface="Arial"/>
              </a:rPr>
              <a:t>T</a:t>
            </a:r>
            <a:r>
              <a:rPr lang="en-US" dirty="0" smtClean="0">
                <a:latin typeface="Arial"/>
                <a:cs typeface="Arial"/>
              </a:rPr>
              <a:t>ime)</a:t>
            </a:r>
            <a:r>
              <a:rPr lang="en-US" sz="1800" b="0" dirty="0" smtClean="0">
                <a:latin typeface="Arial"/>
                <a:ea typeface="ＭＳ Ｐゴシック" pitchFamily="1" charset="-128"/>
                <a:cs typeface="Arial"/>
              </a:rPr>
              <a:t>, 4DVAR</a:t>
            </a:r>
            <a:endParaRPr lang="en-US" sz="1800" b="0" dirty="0">
              <a:latin typeface="Arial"/>
              <a:ea typeface="ＭＳ Ｐゴシック" pitchFamily="1" charset="-128"/>
              <a:cs typeface="Arial"/>
            </a:endParaRPr>
          </a:p>
          <a:p>
            <a:pPr>
              <a:lnSpc>
                <a:spcPct val="120000"/>
              </a:lnSpc>
            </a:pPr>
            <a:endParaRPr lang="en-US" dirty="0" smtClean="0">
              <a:latin typeface="Arial"/>
              <a:cs typeface="Arial"/>
            </a:endParaRPr>
          </a:p>
          <a:p>
            <a:pPr marL="455613" indent="-455613">
              <a:lnSpc>
                <a:spcPct val="120000"/>
              </a:lnSpc>
              <a:buFont typeface="Wingdings" charset="2"/>
              <a:buChar char="q"/>
            </a:pPr>
            <a:r>
              <a:rPr lang="en-US" sz="2000" b="1" dirty="0" smtClean="0">
                <a:latin typeface="Arial"/>
                <a:cs typeface="Arial"/>
              </a:rPr>
              <a:t>What </a:t>
            </a:r>
            <a:r>
              <a:rPr lang="en-US" sz="2000" b="1" dirty="0" smtClean="0">
                <a:latin typeface="Arial"/>
                <a:cs typeface="Arial"/>
              </a:rPr>
              <a:t>is in </a:t>
            </a:r>
            <a:r>
              <a:rPr lang="en-US" sz="2000" b="1" dirty="0" err="1" smtClean="0">
                <a:latin typeface="Arial"/>
                <a:cs typeface="Arial"/>
              </a:rPr>
              <a:t>ob.ascii</a:t>
            </a:r>
            <a:r>
              <a:rPr lang="en-US" sz="2000" b="1" dirty="0" smtClean="0">
                <a:latin typeface="Arial"/>
                <a:cs typeface="Arial"/>
              </a:rPr>
              <a:t> (output of OBSPROC/input to WRFDA)?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7EE3-ECAD-C847-9FDB-E4A816A176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71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62000"/>
            <a:ext cx="8991600" cy="57912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pl-PL" altLang="ko-KR" sz="900" dirty="0">
                <a:solidFill>
                  <a:schemeClr val="accent2"/>
                </a:solidFill>
                <a:latin typeface="Courier"/>
                <a:ea typeface="굴림" pitchFamily="1" charset="-127"/>
                <a:cs typeface="Courier"/>
              </a:rPr>
              <a:t>TOTAL =  29596, MISS. =-888888.,</a:t>
            </a:r>
          </a:p>
          <a:p>
            <a:pPr>
              <a:lnSpc>
                <a:spcPct val="90000"/>
              </a:lnSpc>
              <a:buNone/>
            </a:pPr>
            <a:r>
              <a:rPr lang="pl-PL" altLang="ko-KR" sz="900" dirty="0">
                <a:solidFill>
                  <a:schemeClr val="accent2"/>
                </a:solidFill>
                <a:latin typeface="Courier"/>
                <a:ea typeface="굴림" pitchFamily="1" charset="-127"/>
                <a:cs typeface="Courier"/>
              </a:rPr>
              <a:t>SYNOP =    463, METAR =    156, SHIP  =     25, BUOY  =     54, BOGUS =      0, TEMP  =     31, </a:t>
            </a:r>
          </a:p>
          <a:p>
            <a:pPr>
              <a:lnSpc>
                <a:spcPct val="90000"/>
              </a:lnSpc>
              <a:buNone/>
            </a:pPr>
            <a:r>
              <a:rPr lang="pl-PL" altLang="ko-KR" sz="900" dirty="0">
                <a:solidFill>
                  <a:schemeClr val="accent2"/>
                </a:solidFill>
                <a:latin typeface="Courier"/>
                <a:ea typeface="굴림" pitchFamily="1" charset="-127"/>
                <a:cs typeface="Courier"/>
              </a:rPr>
              <a:t>AMDAR =    501, AIREP =     78, TAMDAR=      0, PILOT =     31, SATEM =      0, SATOB =   9318, </a:t>
            </a:r>
          </a:p>
          <a:p>
            <a:pPr>
              <a:lnSpc>
                <a:spcPct val="90000"/>
              </a:lnSpc>
              <a:buNone/>
            </a:pPr>
            <a:r>
              <a:rPr lang="pl-PL" altLang="ko-KR" sz="900" dirty="0">
                <a:solidFill>
                  <a:schemeClr val="accent2"/>
                </a:solidFill>
                <a:latin typeface="Courier"/>
                <a:ea typeface="굴림" pitchFamily="1" charset="-127"/>
                <a:cs typeface="Courier"/>
              </a:rPr>
              <a:t>GPSPW =      0, GPSZD =      0, GPSRF =     49, GPSEP =      0, SSMT1 =      0, SSMT2 =      0, </a:t>
            </a:r>
          </a:p>
          <a:p>
            <a:pPr>
              <a:lnSpc>
                <a:spcPct val="90000"/>
              </a:lnSpc>
              <a:buNone/>
            </a:pPr>
            <a:r>
              <a:rPr lang="pl-PL" altLang="ko-KR" sz="900" dirty="0">
                <a:solidFill>
                  <a:schemeClr val="accent2"/>
                </a:solidFill>
                <a:latin typeface="Courier"/>
                <a:ea typeface="굴림" pitchFamily="1" charset="-127"/>
                <a:cs typeface="Courier"/>
              </a:rPr>
              <a:t>TOVS  =      0, QSCAT =  18890, PROFL =      0, AIRSR =      0, OTHER =      0, </a:t>
            </a:r>
          </a:p>
          <a:p>
            <a:pPr>
              <a:lnSpc>
                <a:spcPct val="90000"/>
              </a:lnSpc>
              <a:buNone/>
            </a:pPr>
            <a:r>
              <a:rPr lang="pl-PL" altLang="ko-KR" sz="900" dirty="0">
                <a:solidFill>
                  <a:srgbClr val="0000FF"/>
                </a:solidFill>
                <a:latin typeface="Courier"/>
                <a:ea typeface="굴림" pitchFamily="1" charset="-127"/>
                <a:cs typeface="Courier"/>
              </a:rPr>
              <a:t>PHIC  = -87.40, XLONC = 180.00, TRUE1 = -71.00, TRUE2 = -91.00, XIM11 =   1.00, XJM11 =   1.00,</a:t>
            </a:r>
          </a:p>
          <a:p>
            <a:pPr>
              <a:lnSpc>
                <a:spcPct val="90000"/>
              </a:lnSpc>
              <a:buNone/>
            </a:pPr>
            <a:r>
              <a:rPr lang="pl-PL" altLang="ko-KR" sz="900" dirty="0" err="1">
                <a:solidFill>
                  <a:srgbClr val="0000FF"/>
                </a:solidFill>
                <a:latin typeface="Courier"/>
                <a:ea typeface="굴림" pitchFamily="1" charset="-127"/>
                <a:cs typeface="Courier"/>
              </a:rPr>
              <a:t>base_temp</a:t>
            </a:r>
            <a:r>
              <a:rPr lang="pl-PL" altLang="ko-KR" sz="900" dirty="0">
                <a:solidFill>
                  <a:srgbClr val="0000FF"/>
                </a:solidFill>
                <a:latin typeface="Courier"/>
                <a:ea typeface="굴림" pitchFamily="1" charset="-127"/>
                <a:cs typeface="Courier"/>
              </a:rPr>
              <a:t>= 268.00, </a:t>
            </a:r>
            <a:r>
              <a:rPr lang="pl-PL" altLang="ko-KR" sz="900" dirty="0" err="1">
                <a:solidFill>
                  <a:srgbClr val="0000FF"/>
                </a:solidFill>
                <a:latin typeface="Courier"/>
                <a:ea typeface="굴림" pitchFamily="1" charset="-127"/>
                <a:cs typeface="Courier"/>
              </a:rPr>
              <a:t>base_lapse</a:t>
            </a:r>
            <a:r>
              <a:rPr lang="pl-PL" altLang="ko-KR" sz="900" dirty="0">
                <a:solidFill>
                  <a:srgbClr val="0000FF"/>
                </a:solidFill>
                <a:latin typeface="Courier"/>
                <a:ea typeface="굴림" pitchFamily="1" charset="-127"/>
                <a:cs typeface="Courier"/>
              </a:rPr>
              <a:t>=  50.00, PTOP  =  1000., </a:t>
            </a:r>
            <a:r>
              <a:rPr lang="pl-PL" altLang="ko-KR" sz="900" dirty="0" err="1">
                <a:solidFill>
                  <a:srgbClr val="0000FF"/>
                </a:solidFill>
                <a:latin typeface="Courier"/>
                <a:ea typeface="굴림" pitchFamily="1" charset="-127"/>
                <a:cs typeface="Courier"/>
              </a:rPr>
              <a:t>base_pres</a:t>
            </a:r>
            <a:r>
              <a:rPr lang="pl-PL" altLang="ko-KR" sz="900" dirty="0">
                <a:solidFill>
                  <a:srgbClr val="0000FF"/>
                </a:solidFill>
                <a:latin typeface="Courier"/>
                <a:ea typeface="굴림" pitchFamily="1" charset="-127"/>
                <a:cs typeface="Courier"/>
              </a:rPr>
              <a:t>=100000., </a:t>
            </a:r>
            <a:r>
              <a:rPr lang="pl-PL" altLang="ko-KR" sz="900" dirty="0" err="1">
                <a:solidFill>
                  <a:srgbClr val="0000FF"/>
                </a:solidFill>
                <a:latin typeface="Courier"/>
                <a:ea typeface="굴림" pitchFamily="1" charset="-127"/>
                <a:cs typeface="Courier"/>
              </a:rPr>
              <a:t>base_tropo_pres</a:t>
            </a:r>
            <a:r>
              <a:rPr lang="pl-PL" altLang="ko-KR" sz="900" dirty="0">
                <a:solidFill>
                  <a:srgbClr val="0000FF"/>
                </a:solidFill>
                <a:latin typeface="Courier"/>
                <a:ea typeface="굴림" pitchFamily="1" charset="-127"/>
                <a:cs typeface="Courier"/>
              </a:rPr>
              <a:t>= 20000., </a:t>
            </a:r>
            <a:r>
              <a:rPr lang="pl-PL" altLang="ko-KR" sz="900" dirty="0" err="1">
                <a:solidFill>
                  <a:srgbClr val="0000FF"/>
                </a:solidFill>
                <a:latin typeface="Courier"/>
                <a:ea typeface="굴림" pitchFamily="1" charset="-127"/>
                <a:cs typeface="Courier"/>
              </a:rPr>
              <a:t>base_strat_temp</a:t>
            </a:r>
            <a:r>
              <a:rPr lang="pl-PL" altLang="ko-KR" sz="900" dirty="0">
                <a:solidFill>
                  <a:srgbClr val="0000FF"/>
                </a:solidFill>
                <a:latin typeface="Courier"/>
                <a:ea typeface="굴림" pitchFamily="1" charset="-127"/>
                <a:cs typeface="Courier"/>
              </a:rPr>
              <a:t>=   215.,</a:t>
            </a:r>
          </a:p>
          <a:p>
            <a:pPr>
              <a:lnSpc>
                <a:spcPct val="90000"/>
              </a:lnSpc>
              <a:buNone/>
            </a:pPr>
            <a:r>
              <a:rPr lang="pl-PL" altLang="ko-KR" sz="900" dirty="0">
                <a:solidFill>
                  <a:srgbClr val="0000FF"/>
                </a:solidFill>
                <a:latin typeface="Courier"/>
                <a:ea typeface="굴림" pitchFamily="1" charset="-127"/>
                <a:cs typeface="Courier"/>
              </a:rPr>
              <a:t>IXC   =    217, JXC   =    165, IPROJ =      2, IDD   =      1, MAXNES=      1,</a:t>
            </a:r>
          </a:p>
          <a:p>
            <a:pPr>
              <a:lnSpc>
                <a:spcPct val="90000"/>
              </a:lnSpc>
              <a:buNone/>
            </a:pPr>
            <a:r>
              <a:rPr lang="pl-PL" altLang="ko-KR" sz="900" dirty="0">
                <a:solidFill>
                  <a:srgbClr val="0000FF"/>
                </a:solidFill>
                <a:latin typeface="Courier"/>
                <a:ea typeface="굴림" pitchFamily="1" charset="-127"/>
                <a:cs typeface="Courier"/>
              </a:rPr>
              <a:t>NESTIX=    217, </a:t>
            </a:r>
          </a:p>
          <a:p>
            <a:pPr>
              <a:lnSpc>
                <a:spcPct val="90000"/>
              </a:lnSpc>
              <a:buNone/>
            </a:pPr>
            <a:r>
              <a:rPr lang="pl-PL" altLang="ko-KR" sz="900" dirty="0">
                <a:solidFill>
                  <a:srgbClr val="0000FF"/>
                </a:solidFill>
                <a:latin typeface="Courier"/>
                <a:ea typeface="굴림" pitchFamily="1" charset="-127"/>
                <a:cs typeface="Courier"/>
              </a:rPr>
              <a:t>NESTJX=    165, </a:t>
            </a:r>
          </a:p>
          <a:p>
            <a:pPr>
              <a:lnSpc>
                <a:spcPct val="90000"/>
              </a:lnSpc>
              <a:buNone/>
            </a:pPr>
            <a:r>
              <a:rPr lang="pl-PL" altLang="ko-KR" sz="900" dirty="0">
                <a:solidFill>
                  <a:srgbClr val="0000FF"/>
                </a:solidFill>
                <a:latin typeface="Courier"/>
                <a:ea typeface="굴림" pitchFamily="1" charset="-127"/>
                <a:cs typeface="Courier"/>
              </a:rPr>
              <a:t>NUMC  =      1, </a:t>
            </a:r>
          </a:p>
          <a:p>
            <a:pPr>
              <a:lnSpc>
                <a:spcPct val="90000"/>
              </a:lnSpc>
              <a:buNone/>
            </a:pPr>
            <a:r>
              <a:rPr lang="pl-PL" altLang="ko-KR" sz="900" dirty="0">
                <a:solidFill>
                  <a:srgbClr val="0000FF"/>
                </a:solidFill>
                <a:latin typeface="Courier"/>
                <a:ea typeface="굴림" pitchFamily="1" charset="-127"/>
                <a:cs typeface="Courier"/>
              </a:rPr>
              <a:t>DIS   =  60.00, </a:t>
            </a:r>
          </a:p>
          <a:p>
            <a:pPr>
              <a:lnSpc>
                <a:spcPct val="90000"/>
              </a:lnSpc>
              <a:buNone/>
            </a:pPr>
            <a:r>
              <a:rPr lang="pl-PL" altLang="ko-KR" sz="900" dirty="0">
                <a:solidFill>
                  <a:srgbClr val="0000FF"/>
                </a:solidFill>
                <a:latin typeface="Courier"/>
                <a:ea typeface="굴림" pitchFamily="1" charset="-127"/>
                <a:cs typeface="Courier"/>
              </a:rPr>
              <a:t>NESTI =      1, </a:t>
            </a:r>
          </a:p>
          <a:p>
            <a:pPr>
              <a:lnSpc>
                <a:spcPct val="90000"/>
              </a:lnSpc>
              <a:buNone/>
            </a:pPr>
            <a:r>
              <a:rPr lang="pl-PL" altLang="ko-KR" sz="900" dirty="0">
                <a:solidFill>
                  <a:srgbClr val="0000FF"/>
                </a:solidFill>
                <a:latin typeface="Courier"/>
                <a:ea typeface="굴림" pitchFamily="1" charset="-127"/>
                <a:cs typeface="Courier"/>
              </a:rPr>
              <a:t>NESTJ =      1, </a:t>
            </a:r>
          </a:p>
          <a:p>
            <a:pPr>
              <a:lnSpc>
                <a:spcPct val="90000"/>
              </a:lnSpc>
              <a:buNone/>
            </a:pPr>
            <a:r>
              <a:rPr lang="pl-PL" altLang="ko-KR" sz="900" dirty="0">
                <a:solidFill>
                  <a:srgbClr val="008000"/>
                </a:solidFill>
                <a:latin typeface="Courier"/>
                <a:ea typeface="굴림" pitchFamily="1" charset="-127"/>
                <a:cs typeface="Courier"/>
              </a:rPr>
              <a:t>INFO  = PLATFORM, DATE, NAME, LEVELS, LATITUDE, LONGITUDE, ELEVATION, ID.</a:t>
            </a:r>
          </a:p>
          <a:p>
            <a:pPr>
              <a:lnSpc>
                <a:spcPct val="90000"/>
              </a:lnSpc>
              <a:buNone/>
            </a:pPr>
            <a:r>
              <a:rPr lang="pl-PL" altLang="ko-KR" sz="900" dirty="0">
                <a:solidFill>
                  <a:srgbClr val="008000"/>
                </a:solidFill>
                <a:latin typeface="Courier"/>
                <a:ea typeface="굴림" pitchFamily="1" charset="-127"/>
                <a:cs typeface="Courier"/>
              </a:rPr>
              <a:t>SRFC  = SLP, PW (DATA,QC,ERROR).</a:t>
            </a:r>
          </a:p>
          <a:p>
            <a:pPr>
              <a:lnSpc>
                <a:spcPct val="90000"/>
              </a:lnSpc>
              <a:buNone/>
            </a:pPr>
            <a:r>
              <a:rPr lang="pl-PL" altLang="ko-KR" sz="900" dirty="0">
                <a:solidFill>
                  <a:srgbClr val="008000"/>
                </a:solidFill>
                <a:latin typeface="Courier"/>
                <a:ea typeface="굴림" pitchFamily="1" charset="-127"/>
                <a:cs typeface="Courier"/>
              </a:rPr>
              <a:t>EACH  = PRES, SPEED, DIR, HEIGHT, TEMP, DEW PT, HUMID (DATA,QC,ERROR)*LEVELS.</a:t>
            </a:r>
          </a:p>
          <a:p>
            <a:pPr>
              <a:lnSpc>
                <a:spcPct val="90000"/>
              </a:lnSpc>
              <a:buNone/>
            </a:pPr>
            <a:r>
              <a:rPr lang="pl-PL" altLang="ko-KR" sz="900" b="1" dirty="0">
                <a:solidFill>
                  <a:srgbClr val="008000"/>
                </a:solidFill>
                <a:latin typeface="Courier"/>
                <a:ea typeface="굴림" pitchFamily="1" charset="-127"/>
                <a:cs typeface="Courier"/>
              </a:rPr>
              <a:t>INFO_FMT = (A12,1X,A19,1X,A40,1X,I6,3(F12.3,11X),6X,A40)</a:t>
            </a:r>
          </a:p>
          <a:p>
            <a:pPr>
              <a:lnSpc>
                <a:spcPct val="90000"/>
              </a:lnSpc>
              <a:buNone/>
            </a:pPr>
            <a:r>
              <a:rPr lang="pl-PL" altLang="ko-KR" sz="900" b="1" dirty="0">
                <a:solidFill>
                  <a:srgbClr val="008000"/>
                </a:solidFill>
                <a:latin typeface="Courier"/>
                <a:ea typeface="굴림" pitchFamily="1" charset="-127"/>
                <a:cs typeface="Courier"/>
              </a:rPr>
              <a:t>SRFC_FMT = (F12.3,I4,F7.2,F12.3,I4,F7.3)</a:t>
            </a:r>
          </a:p>
          <a:p>
            <a:pPr>
              <a:lnSpc>
                <a:spcPct val="90000"/>
              </a:lnSpc>
              <a:buNone/>
            </a:pPr>
            <a:r>
              <a:rPr lang="pl-PL" altLang="ko-KR" sz="900" b="1" dirty="0">
                <a:solidFill>
                  <a:srgbClr val="008000"/>
                </a:solidFill>
                <a:latin typeface="Courier"/>
                <a:ea typeface="굴림" pitchFamily="1" charset="-127"/>
                <a:cs typeface="Courier"/>
              </a:rPr>
              <a:t>EACH_FMT = (3(F12.3,I4,F7.2),11X,3(F12.3,I4,F7.2),11X</a:t>
            </a:r>
            <a:r>
              <a:rPr lang="pl-PL" altLang="ko-KR" sz="900" b="1" dirty="0" smtClean="0">
                <a:solidFill>
                  <a:srgbClr val="008000"/>
                </a:solidFill>
                <a:latin typeface="Courier"/>
                <a:ea typeface="굴림" pitchFamily="1" charset="-127"/>
                <a:cs typeface="Courier"/>
              </a:rPr>
              <a:t>,3(</a:t>
            </a:r>
            <a:r>
              <a:rPr lang="pl-PL" altLang="ko-KR" sz="900" b="1" dirty="0">
                <a:solidFill>
                  <a:srgbClr val="008000"/>
                </a:solidFill>
                <a:latin typeface="Courier"/>
                <a:ea typeface="굴림" pitchFamily="1" charset="-127"/>
                <a:cs typeface="Courier"/>
              </a:rPr>
              <a:t>F12.3,I4,F7.2)</a:t>
            </a:r>
            <a:r>
              <a:rPr lang="pl-PL" altLang="ko-KR" sz="900" b="1" dirty="0" smtClean="0">
                <a:solidFill>
                  <a:srgbClr val="008000"/>
                </a:solidFill>
                <a:latin typeface="Courier"/>
                <a:ea typeface="굴림" pitchFamily="1" charset="-127"/>
                <a:cs typeface="Courier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900" dirty="0" smtClean="0">
                <a:solidFill>
                  <a:srgbClr val="008000"/>
                </a:solidFill>
                <a:latin typeface="Courier"/>
                <a:ea typeface="굴림" pitchFamily="1" charset="-127"/>
                <a:cs typeface="Courier"/>
              </a:rPr>
              <a:t>#</a:t>
            </a:r>
            <a:r>
              <a:rPr lang="en-US" altLang="ko-KR" sz="900" dirty="0">
                <a:solidFill>
                  <a:srgbClr val="008000"/>
                </a:solidFill>
                <a:latin typeface="Courier"/>
                <a:ea typeface="굴림" pitchFamily="1" charset="-127"/>
                <a:cs typeface="Courier"/>
              </a:rPr>
              <a:t>------------------------------------------------------------------------------</a:t>
            </a:r>
            <a:r>
              <a:rPr lang="en-US" altLang="ko-KR" sz="900" dirty="0" smtClean="0">
                <a:solidFill>
                  <a:srgbClr val="008000"/>
                </a:solidFill>
                <a:latin typeface="Courier"/>
                <a:ea typeface="굴림" pitchFamily="1" charset="-127"/>
                <a:cs typeface="Courier"/>
              </a:rPr>
              <a:t>#</a:t>
            </a:r>
            <a:endParaRPr lang="en-US" altLang="ko-KR" sz="900" dirty="0">
              <a:latin typeface="Courier"/>
              <a:ea typeface="굴림" pitchFamily="1" charset="-127"/>
              <a:cs typeface="Courier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ko-KR" sz="700" dirty="0">
                <a:latin typeface="Courier"/>
                <a:ea typeface="굴림" pitchFamily="1" charset="-127"/>
                <a:cs typeface="Courier"/>
              </a:rPr>
              <a:t>FM-18 BUOY   2008-10-31_21:00:00 Platform Id &gt;&gt;&gt; 55956                         1     -41.973               -166.164                  0.000                 55956                                   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600" dirty="0">
                <a:latin typeface="Courier"/>
                <a:ea typeface="굴림" pitchFamily="1" charset="-127"/>
                <a:cs typeface="Courier"/>
              </a:rPr>
              <a:t>  101090.000   0 200.00 -888888.000 -88  0.200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600" dirty="0">
                <a:latin typeface="Courier"/>
                <a:ea typeface="굴림" pitchFamily="1" charset="-127"/>
                <a:cs typeface="Courier"/>
              </a:rPr>
              <a:t>  101090.000   0 100.00 -888888.000 -88   1.40 -888888.000 -88   5.00                  0.000   0   6.00 -888888.000 -88   2.00 -888888.000 -88   2.00            -888888.000 -88  </a:t>
            </a:r>
            <a:r>
              <a:rPr lang="en-US" altLang="ko-KR" sz="600" dirty="0" smtClean="0">
                <a:latin typeface="Courier"/>
                <a:ea typeface="굴림" pitchFamily="1" charset="-127"/>
                <a:cs typeface="Courier"/>
              </a:rPr>
              <a:t>10.00</a:t>
            </a:r>
          </a:p>
          <a:p>
            <a:pPr>
              <a:lnSpc>
                <a:spcPct val="90000"/>
              </a:lnSpc>
              <a:buNone/>
            </a:pPr>
            <a:r>
              <a:rPr lang="pl-PL" sz="700" dirty="0">
                <a:latin typeface="Courier"/>
                <a:ea typeface="ＭＳ Ｐゴシック" pitchFamily="1" charset="-128"/>
                <a:cs typeface="Courier"/>
              </a:rPr>
              <a:t>FM-35 TEMP   2008-10-31_21:00:00 CHATHAM ISLAND / NEW ZEALAND                 19     -43.950               -176.560                 48.000                 93986                                   </a:t>
            </a:r>
          </a:p>
          <a:p>
            <a:pPr>
              <a:lnSpc>
                <a:spcPct val="90000"/>
              </a:lnSpc>
              <a:buNone/>
            </a:pPr>
            <a:r>
              <a:rPr lang="pl-PL" sz="600" dirty="0">
                <a:latin typeface="Courier"/>
                <a:ea typeface="ＭＳ Ｐゴシック" pitchFamily="1" charset="-128"/>
                <a:cs typeface="Courier"/>
              </a:rPr>
              <a:t> -888888.000 -88 200.00 -888888.000 -88  0.200</a:t>
            </a:r>
          </a:p>
          <a:p>
            <a:pPr>
              <a:lnSpc>
                <a:spcPct val="90000"/>
              </a:lnSpc>
              <a:buNone/>
            </a:pPr>
            <a:r>
              <a:rPr lang="pl-PL" sz="600" dirty="0">
                <a:latin typeface="Courier"/>
                <a:ea typeface="ＭＳ Ｐゴシック" pitchFamily="1" charset="-128"/>
                <a:cs typeface="Courier"/>
              </a:rPr>
              <a:t>  100400.000   0 100.00       7.202   0   1.40     330.000   0   5.00                 48.000   0   7.00     284.348   1   1.80     279.848   1   1.80                 73.609   1  10.00</a:t>
            </a:r>
          </a:p>
          <a:p>
            <a:pPr>
              <a:lnSpc>
                <a:spcPct val="90000"/>
              </a:lnSpc>
              <a:buNone/>
            </a:pPr>
            <a:r>
              <a:rPr lang="pl-PL" sz="600" dirty="0">
                <a:latin typeface="Courier"/>
                <a:ea typeface="ＭＳ Ｐゴシック" pitchFamily="1" charset="-128"/>
                <a:cs typeface="Courier"/>
              </a:rPr>
              <a:t>  100000.000   0 100.00 -888888.000 -88   1.40 -888888.000 -88   5.00                 83.000   0   7.00     284.024 -10   1.80     279.024 -10   1.80                 71.046 -10  10.00</a:t>
            </a:r>
          </a:p>
          <a:p>
            <a:pPr>
              <a:lnSpc>
                <a:spcPct val="90000"/>
              </a:lnSpc>
              <a:buNone/>
            </a:pPr>
            <a:r>
              <a:rPr lang="pl-PL" sz="600" dirty="0">
                <a:latin typeface="Courier"/>
                <a:ea typeface="ＭＳ Ｐゴシック" pitchFamily="1" charset="-128"/>
                <a:cs typeface="Courier"/>
              </a:rPr>
              <a:t>   99800.000   0  99.82 -888888.000 -88   1.41 -888888.000 -88   5.00                100.000   3   7.01     283.861   1   1.80     277.861   1   1.80                 66.222   1  10.00</a:t>
            </a:r>
          </a:p>
          <a:p>
            <a:pPr>
              <a:lnSpc>
                <a:spcPct val="90000"/>
              </a:lnSpc>
              <a:buNone/>
            </a:pPr>
            <a:r>
              <a:rPr lang="pl-PL" sz="600" dirty="0">
                <a:latin typeface="Courier"/>
                <a:ea typeface="ＭＳ Ｐゴシック" pitchFamily="1" charset="-128"/>
                <a:cs typeface="Courier"/>
              </a:rPr>
              <a:t>   92700.000   0  93.36 -888888.000 -88   1.64 -888888.000 -88   5.00                707.000   3   7.21     277.935   1   1.69     275.935   1   1.69                 86.823   1  10.00</a:t>
            </a:r>
          </a:p>
          <a:p>
            <a:pPr>
              <a:lnSpc>
                <a:spcPct val="90000"/>
              </a:lnSpc>
              <a:buNone/>
            </a:pPr>
            <a:r>
              <a:rPr lang="pl-PL" sz="600" dirty="0">
                <a:latin typeface="Courier"/>
                <a:ea typeface="ＭＳ Ｐゴシック" pitchFamily="1" charset="-128"/>
                <a:cs typeface="Courier"/>
              </a:rPr>
              <a:t>   92500.000   0  93.18 -888888.000 -88   1.65 -888888.000 -88   5.00                724.000   0   7.22     277.763   1   1.69     275.563   1   1.69                 85.579   1  10.00</a:t>
            </a:r>
          </a:p>
          <a:p>
            <a:pPr>
              <a:lnSpc>
                <a:spcPct val="90000"/>
              </a:lnSpc>
              <a:buNone/>
            </a:pPr>
            <a:r>
              <a:rPr lang="pl-PL" sz="600" dirty="0">
                <a:latin typeface="Courier"/>
                <a:ea typeface="ＭＳ Ｐゴシック" pitchFamily="1" charset="-128"/>
                <a:cs typeface="Courier"/>
              </a:rPr>
              <a:t>   91400.000   0  92.17 -888888.000 -88   1.69 -888888.000 -88   5.00                822.000   3   7.25     277.150   0   1.67     272.250   0   1.67                 70.338   0  10.00</a:t>
            </a:r>
          </a:p>
          <a:p>
            <a:pPr>
              <a:lnSpc>
                <a:spcPct val="90000"/>
              </a:lnSpc>
              <a:buNone/>
            </a:pPr>
            <a:r>
              <a:rPr lang="pl-PL" sz="600" dirty="0">
                <a:latin typeface="Courier"/>
                <a:ea typeface="ＭＳ Ｐゴシック" pitchFamily="1" charset="-128"/>
                <a:cs typeface="Courier"/>
              </a:rPr>
              <a:t>   90300.000   0  91.17 -888888.000 -88   1.72 -888888.000 -88   5.00                920.000   3   7.29     277.750   0   1.66     258.750   0   1.66                 23.873   0  10.00</a:t>
            </a:r>
          </a:p>
          <a:p>
            <a:pPr>
              <a:lnSpc>
                <a:spcPct val="90000"/>
              </a:lnSpc>
              <a:buNone/>
            </a:pPr>
            <a:r>
              <a:rPr lang="pl-PL" sz="600" dirty="0">
                <a:latin typeface="Courier"/>
                <a:ea typeface="ＭＳ Ｐゴシック" pitchFamily="1" charset="-128"/>
                <a:cs typeface="Courier"/>
              </a:rPr>
              <a:t>   85000.000   0  86.35 -888888.000 -88   1.90 -888888.000 -88   5.00               1410.000   0   7.46     275.750   0   1.57     263.750   0   1.57                 40.903   0  10.00</a:t>
            </a:r>
          </a:p>
          <a:p>
            <a:pPr>
              <a:lnSpc>
                <a:spcPct val="90000"/>
              </a:lnSpc>
              <a:buNone/>
            </a:pPr>
            <a:r>
              <a:rPr lang="pl-PL" sz="600" dirty="0">
                <a:latin typeface="Courier"/>
                <a:ea typeface="ＭＳ Ｐゴシック" pitchFamily="1" charset="-128"/>
                <a:cs typeface="Courier"/>
              </a:rPr>
              <a:t>   84600.000   0  85.99 -888888.000 -88   1.91 -888888.000 -88   5.00               1449.000   3   7.47     275.350   0   1.57     263.350   0   1.57                 40.794   0  10.00</a:t>
            </a:r>
          </a:p>
          <a:p>
            <a:pPr>
              <a:lnSpc>
                <a:spcPct val="90000"/>
              </a:lnSpc>
              <a:buNone/>
            </a:pPr>
            <a:r>
              <a:rPr lang="pl-PL" sz="600" dirty="0">
                <a:latin typeface="Courier"/>
                <a:ea typeface="ＭＳ Ｐゴシック" pitchFamily="1" charset="-128"/>
                <a:cs typeface="Courier"/>
              </a:rPr>
              <a:t>   78300.000   0  80.25 -888888.000 -88   2.12 -888888.000 -88   5.00               2072.000   3   7.69     273.550   0   1.46     249.550   0   1.46                 14.884   0  10.00</a:t>
            </a:r>
          </a:p>
          <a:p>
            <a:pPr>
              <a:lnSpc>
                <a:spcPct val="90000"/>
              </a:lnSpc>
              <a:buNone/>
            </a:pPr>
            <a:r>
              <a:rPr lang="pl-PL" sz="600" dirty="0">
                <a:latin typeface="Courier"/>
                <a:ea typeface="ＭＳ Ｐゴシック" pitchFamily="1" charset="-128"/>
                <a:cs typeface="Courier"/>
              </a:rPr>
              <a:t>   70000.000   0  72.70 -888888.000 -88   2.40 -888888.000 -88   5.00               2964.000   0   8.00     270.050   0   1.30     256.050   0   1.30                 33.387   0  10.00</a:t>
            </a:r>
          </a:p>
          <a:p>
            <a:pPr>
              <a:lnSpc>
                <a:spcPct val="90000"/>
              </a:lnSpc>
              <a:buNone/>
            </a:pPr>
            <a:r>
              <a:rPr lang="pl-PL" sz="600" dirty="0">
                <a:latin typeface="Courier"/>
                <a:ea typeface="ＭＳ Ｐゴシック" pitchFamily="1" charset="-128"/>
                <a:cs typeface="Courier"/>
              </a:rPr>
              <a:t>   69000.000   0  71.79 -888888.000 -88   2.42 -888888.000 -88   5.00               3078.000   3   8.03     269.450   0   1.30     256.450   0   1.30                 36.084   0  10.00</a:t>
            </a:r>
          </a:p>
          <a:p>
            <a:pPr>
              <a:lnSpc>
                <a:spcPct val="90000"/>
              </a:lnSpc>
              <a:buNone/>
            </a:pPr>
            <a:r>
              <a:rPr lang="pl-PL" sz="600" dirty="0">
                <a:latin typeface="Courier"/>
                <a:ea typeface="ＭＳ Ｐゴシック" pitchFamily="1" charset="-128"/>
                <a:cs typeface="Courier"/>
              </a:rPr>
              <a:t>   65700.000   0  68.79 -888888.000 -88   2.49 -888888.000 -88   5.00               3463.000   3   8.11     267.250   0   1.30     247.250   0   1.30                 19.399   0  10.00</a:t>
            </a:r>
          </a:p>
          <a:p>
            <a:pPr>
              <a:lnSpc>
                <a:spcPct val="90000"/>
              </a:lnSpc>
              <a:buNone/>
            </a:pPr>
            <a:r>
              <a:rPr lang="pl-PL" sz="600" dirty="0">
                <a:latin typeface="Courier"/>
                <a:ea typeface="ＭＳ Ｐゴシック" pitchFamily="1" charset="-128"/>
                <a:cs typeface="Courier"/>
              </a:rPr>
              <a:t>   64000.000   0  67.24 -888888.000 -88   2.52 -888888.000 -88   5.00               3669.000   3   8.16     267.450   0   1.30     228.450   0   1.30                  3.148   0  10.00</a:t>
            </a:r>
          </a:p>
          <a:p>
            <a:pPr>
              <a:lnSpc>
                <a:spcPct val="90000"/>
              </a:lnSpc>
              <a:buNone/>
            </a:pPr>
            <a:r>
              <a:rPr lang="pl-PL" sz="600" dirty="0">
                <a:latin typeface="Courier"/>
                <a:ea typeface="ＭＳ Ｐゴシック" pitchFamily="1" charset="-128"/>
                <a:cs typeface="Courier"/>
              </a:rPr>
              <a:t>   57700.000   0  61.51 -888888.000 -88   2.65 -888888.000 -88   5.00               4471.000   3   8.34     261.850   0   1.30     247.850   0   1.30                 31.074   0  10.00</a:t>
            </a:r>
          </a:p>
          <a:p>
            <a:pPr>
              <a:lnSpc>
                <a:spcPct val="90000"/>
              </a:lnSpc>
              <a:buNone/>
            </a:pPr>
            <a:r>
              <a:rPr lang="pl-PL" sz="600" dirty="0">
                <a:latin typeface="Courier"/>
                <a:ea typeface="ＭＳ Ｐゴシック" pitchFamily="1" charset="-128"/>
                <a:cs typeface="Courier"/>
              </a:rPr>
              <a:t>   56400.000   0  60.32 -888888.000 -88   2.67 -888888.000 -88   5.00               4646.000   3   8.39     262.050   0   1.30     239.050   0   1.30                 13.679   0  10.00</a:t>
            </a:r>
          </a:p>
          <a:p>
            <a:pPr>
              <a:lnSpc>
                <a:spcPct val="90000"/>
              </a:lnSpc>
              <a:buNone/>
            </a:pPr>
            <a:r>
              <a:rPr lang="pl-PL" sz="600" dirty="0">
                <a:latin typeface="Courier"/>
                <a:ea typeface="ＭＳ Ｐゴシック" pitchFamily="1" charset="-128"/>
                <a:cs typeface="Courier"/>
              </a:rPr>
              <a:t>   50100.000   0  54.59 -888888.000 -88   2.80 -888888.000 -88   5.00               5545.000   3   8.60     256.650   0   1.30     241.650   0   1.30                 26.971   0  10.00</a:t>
            </a:r>
          </a:p>
          <a:p>
            <a:pPr>
              <a:lnSpc>
                <a:spcPct val="90000"/>
              </a:lnSpc>
              <a:buNone/>
            </a:pPr>
            <a:r>
              <a:rPr lang="pl-PL" sz="600" dirty="0">
                <a:latin typeface="Courier"/>
                <a:ea typeface="ＭＳ Ｐゴシック" pitchFamily="1" charset="-128"/>
                <a:cs typeface="Courier"/>
              </a:rPr>
              <a:t>   50000.000   0  54.50 -888888.000 -88   2.80 -888888.000 -88   5.00               5560.000   0   8.60     256.650   0   1.30 -888888.000 -11   1.30            -888888.000 -11  10.00</a:t>
            </a:r>
          </a:p>
          <a:p>
            <a:pPr>
              <a:lnSpc>
                <a:spcPct val="90000"/>
              </a:lnSpc>
              <a:buNone/>
            </a:pPr>
            <a:r>
              <a:rPr lang="pl-PL" sz="600" dirty="0">
                <a:latin typeface="Courier"/>
                <a:ea typeface="ＭＳ Ｐゴシック" pitchFamily="1" charset="-128"/>
                <a:cs typeface="Courier"/>
              </a:rPr>
              <a:t>   49700.000   0  54.23 -888888.000 -88   2.81 -888888.000 -88   5.00               5606.000   3   8.72     256.650   0   1.31 -888888.000 -11   1.31            -888888.000 -11  10.00</a:t>
            </a:r>
            <a:endParaRPr lang="en-US" sz="600" dirty="0">
              <a:latin typeface="Courier"/>
              <a:ea typeface="ＭＳ Ｐゴシック" pitchFamily="1" charset="-128"/>
              <a:cs typeface="Courier"/>
            </a:endParaRPr>
          </a:p>
        </p:txBody>
      </p:sp>
      <p:sp>
        <p:nvSpPr>
          <p:cNvPr id="64516" name="Text Box 1028"/>
          <p:cNvSpPr txBox="1">
            <a:spLocks noChangeArrowheads="1"/>
          </p:cNvSpPr>
          <p:nvPr/>
        </p:nvSpPr>
        <p:spPr bwMode="auto">
          <a:xfrm>
            <a:off x="6781800" y="990600"/>
            <a:ext cx="914400" cy="523220"/>
          </a:xfrm>
          <a:prstGeom prst="rect">
            <a:avLst/>
          </a:prstGeom>
          <a:noFill/>
          <a:ln w="12700">
            <a:solidFill>
              <a:srgbClr val="8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0" dirty="0" err="1" smtClean="0">
                <a:solidFill>
                  <a:srgbClr val="800000"/>
                </a:solidFill>
                <a:latin typeface="+mn-lt"/>
              </a:rPr>
              <a:t>ob</a:t>
            </a:r>
            <a:r>
              <a:rPr lang="en-US" sz="1400" b="0" dirty="0" smtClean="0">
                <a:solidFill>
                  <a:srgbClr val="800000"/>
                </a:solidFill>
                <a:latin typeface="+mn-lt"/>
              </a:rPr>
              <a:t> numbers</a:t>
            </a:r>
            <a:endParaRPr lang="en-US" sz="1400" b="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64517" name="Text Box 1029"/>
          <p:cNvSpPr txBox="1">
            <a:spLocks noChangeArrowheads="1"/>
          </p:cNvSpPr>
          <p:nvPr/>
        </p:nvSpPr>
        <p:spPr bwMode="auto">
          <a:xfrm>
            <a:off x="5921483" y="2057400"/>
            <a:ext cx="1066800" cy="52322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0" dirty="0" smtClean="0">
                <a:solidFill>
                  <a:srgbClr val="0000FF"/>
                </a:solidFill>
                <a:latin typeface="+mn-lt"/>
              </a:rPr>
              <a:t>domain information</a:t>
            </a:r>
            <a:endParaRPr lang="en-US" sz="14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64518" name="Text Box 1030"/>
          <p:cNvSpPr txBox="1">
            <a:spLocks noChangeArrowheads="1"/>
          </p:cNvSpPr>
          <p:nvPr/>
        </p:nvSpPr>
        <p:spPr bwMode="auto">
          <a:xfrm>
            <a:off x="5753484" y="3461746"/>
            <a:ext cx="1154728" cy="307777"/>
          </a:xfrm>
          <a:prstGeom prst="rect">
            <a:avLst/>
          </a:prstGeom>
          <a:noFill/>
          <a:ln w="12700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0" dirty="0">
                <a:solidFill>
                  <a:srgbClr val="008000"/>
                </a:solidFill>
                <a:latin typeface="+mn-lt"/>
              </a:rPr>
              <a:t>Data format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53400" y="189988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Header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Right Brace 1"/>
          <p:cNvSpPr/>
          <p:nvPr/>
        </p:nvSpPr>
        <p:spPr bwMode="auto">
          <a:xfrm>
            <a:off x="7772400" y="762000"/>
            <a:ext cx="381000" cy="2590800"/>
          </a:xfrm>
          <a:prstGeom prst="rightBrace">
            <a:avLst>
              <a:gd name="adj1" fmla="val 50000"/>
              <a:gd name="adj2" fmla="val 50926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4900" y="2286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obs_gts_yyyy-mm-dd_hh:00:</a:t>
            </a:r>
            <a:r>
              <a:rPr lang="en-US" sz="2400" dirty="0" smtClean="0">
                <a:latin typeface="Arial"/>
                <a:cs typeface="Arial"/>
              </a:rPr>
              <a:t>00.3DVAR</a:t>
            </a:r>
            <a:r>
              <a:rPr lang="en-US" sz="2400" dirty="0" smtClean="0">
                <a:latin typeface="Arial"/>
                <a:ea typeface="ＭＳ Ｐゴシック" pitchFamily="1" charset="-128"/>
                <a:cs typeface="Arial"/>
              </a:rPr>
              <a:t> </a:t>
            </a:r>
            <a:r>
              <a:rPr lang="en-US" sz="2400" dirty="0">
                <a:latin typeface="Arial"/>
                <a:ea typeface="ＭＳ Ｐゴシック" pitchFamily="1" charset="-128"/>
                <a:cs typeface="Arial"/>
              </a:rPr>
              <a:t>(</a:t>
            </a:r>
            <a:r>
              <a:rPr lang="en-US" sz="2400" dirty="0" err="1">
                <a:latin typeface="Arial"/>
                <a:ea typeface="ＭＳ Ｐゴシック" pitchFamily="1" charset="-128"/>
                <a:cs typeface="Arial"/>
              </a:rPr>
              <a:t>ob.ascii</a:t>
            </a:r>
            <a:r>
              <a:rPr lang="en-US" sz="2400" dirty="0">
                <a:latin typeface="Arial"/>
                <a:ea typeface="ＭＳ Ｐゴシック" pitchFamily="1" charset="-128"/>
                <a:cs typeface="Arial"/>
              </a:rPr>
              <a:t>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7EE3-ECAD-C847-9FDB-E4A816A176F0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88325" y="2318098"/>
            <a:ext cx="9525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charset="2"/>
              <a:buChar char="ü"/>
            </a:pPr>
            <a:r>
              <a:rPr lang="en-US" sz="1200" dirty="0" smtClean="0">
                <a:latin typeface="Arial"/>
                <a:cs typeface="Arial"/>
              </a:rPr>
              <a:t>skipped in WRFDA reading code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1888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13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300826"/>
              </p:ext>
            </p:extLst>
          </p:nvPr>
        </p:nvGraphicFramePr>
        <p:xfrm>
          <a:off x="838200" y="901379"/>
          <a:ext cx="6781800" cy="5055243"/>
        </p:xfrm>
        <a:graphic>
          <a:graphicData uri="http://schemas.openxmlformats.org/drawingml/2006/table">
            <a:tbl>
              <a:tblPr/>
              <a:tblGrid>
                <a:gridCol w="990600"/>
                <a:gridCol w="1519238"/>
                <a:gridCol w="4271962"/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WMO 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WMO code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SYNOP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12, 14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SYNOP, SYNOP MOBIL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SHIP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13, 17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SHIP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METAR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15, 16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METAR, SPECI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PILOT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32, 33, 34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PILOT, PILOT SHIP, PILOT MOBIL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TEMP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35, 36, 37, 38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TEMP, TEMP SHIP, TEMP DROP, TEMP MOBIL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AMDAR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AMDAR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SATEM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SATEM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SATOB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SATOB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AIREP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96, 97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AIREP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TAMDAR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TAMDAR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GPSPW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GPSPW (Ground-based GPS precipitable water)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GPSZD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GPSZD (Ground-based GPS Zenith Total Delay)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GPSRF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GPSRF (Space-based GPS Refractivity)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PROFL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WIND PROFILER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AIRSR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133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AIRSRET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BOGUS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TCBOU (Typhoon bogus), BOGUS (other bogus)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QSCAT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Quik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 SCAT level-2B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SeaWind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723" name="Rectangle 89"/>
          <p:cNvSpPr>
            <a:spLocks noChangeArrowheads="1"/>
          </p:cNvSpPr>
          <p:nvPr/>
        </p:nvSpPr>
        <p:spPr bwMode="auto">
          <a:xfrm>
            <a:off x="0" y="5776913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 b="0"/>
          </a:p>
        </p:txBody>
      </p:sp>
      <p:sp>
        <p:nvSpPr>
          <p:cNvPr id="3" name="TextBox 2"/>
          <p:cNvSpPr txBox="1"/>
          <p:nvPr/>
        </p:nvSpPr>
        <p:spPr>
          <a:xfrm>
            <a:off x="1743266" y="228600"/>
            <a:ext cx="5657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ea typeface="ＭＳ Ｐゴシック" pitchFamily="1" charset="-128"/>
                <a:cs typeface="Arial"/>
              </a:rPr>
              <a:t>Platform ID for </a:t>
            </a:r>
            <a:r>
              <a:rPr lang="en-US" sz="2400" b="1" dirty="0">
                <a:latin typeface="Arial"/>
                <a:ea typeface="ＭＳ Ｐゴシック" pitchFamily="1" charset="-128"/>
                <a:cs typeface="Arial"/>
              </a:rPr>
              <a:t>each </a:t>
            </a:r>
            <a:r>
              <a:rPr lang="en-US" sz="2400" b="1" dirty="0" smtClean="0">
                <a:latin typeface="Arial"/>
                <a:ea typeface="ＭＳ Ｐゴシック" pitchFamily="1" charset="-128"/>
                <a:cs typeface="Arial"/>
              </a:rPr>
              <a:t>observation type</a:t>
            </a:r>
            <a:endParaRPr lang="en-US" sz="2400" b="1" dirty="0">
              <a:latin typeface="Arial"/>
              <a:ea typeface="ＭＳ Ｐゴシック" pitchFamily="1" charset="-128"/>
              <a:cs typeface="Arial"/>
            </a:endParaRPr>
          </a:p>
        </p:txBody>
      </p:sp>
      <p:sp>
        <p:nvSpPr>
          <p:cNvPr id="4" name="Right Brace 3"/>
          <p:cNvSpPr/>
          <p:nvPr/>
        </p:nvSpPr>
        <p:spPr bwMode="auto">
          <a:xfrm>
            <a:off x="2286000" y="3733800"/>
            <a:ext cx="304800" cy="2133600"/>
          </a:xfrm>
          <a:prstGeom prst="rightBrace">
            <a:avLst>
              <a:gd name="adj1" fmla="val 143750"/>
              <a:gd name="adj2" fmla="val 44731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4600" y="4448991"/>
            <a:ext cx="838199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200" dirty="0" smtClean="0">
                <a:latin typeface="Arial"/>
                <a:cs typeface="Arial"/>
              </a:rPr>
              <a:t>made-up code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72400" y="1782396"/>
            <a:ext cx="1143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latin typeface="Arial"/>
                <a:cs typeface="Arial"/>
              </a:rPr>
              <a:t>WRFDA combines AMDAR and AIREP as AIREP</a:t>
            </a:r>
          </a:p>
          <a:p>
            <a:endParaRPr lang="en-US" sz="1600" b="0" dirty="0">
              <a:latin typeface="Arial"/>
              <a:cs typeface="Arial"/>
            </a:endParaRPr>
          </a:p>
          <a:p>
            <a:r>
              <a:rPr lang="en-US" sz="1600" b="0" dirty="0" smtClean="0">
                <a:latin typeface="Arial"/>
                <a:cs typeface="Arial"/>
              </a:rPr>
              <a:t>WRFDA </a:t>
            </a:r>
            <a:r>
              <a:rPr lang="en-US" sz="1600" b="0" dirty="0" err="1" smtClean="0">
                <a:latin typeface="Arial"/>
                <a:cs typeface="Arial"/>
              </a:rPr>
              <a:t>seperates</a:t>
            </a:r>
            <a:r>
              <a:rPr lang="en-US" sz="1600" b="0" dirty="0" smtClean="0">
                <a:latin typeface="Arial"/>
                <a:cs typeface="Arial"/>
              </a:rPr>
              <a:t> SATOB as </a:t>
            </a:r>
            <a:r>
              <a:rPr lang="en-US" sz="1600" b="0" dirty="0" err="1" smtClean="0">
                <a:latin typeface="Arial"/>
                <a:cs typeface="Arial"/>
              </a:rPr>
              <a:t>geoamv</a:t>
            </a:r>
            <a:r>
              <a:rPr lang="en-US" sz="1600" b="0" dirty="0" smtClean="0">
                <a:latin typeface="Arial"/>
                <a:cs typeface="Arial"/>
              </a:rPr>
              <a:t> and </a:t>
            </a:r>
            <a:r>
              <a:rPr lang="en-US" sz="1600" b="0" dirty="0" err="1" smtClean="0">
                <a:latin typeface="Arial"/>
                <a:cs typeface="Arial"/>
              </a:rPr>
              <a:t>polaramv</a:t>
            </a:r>
            <a:r>
              <a:rPr lang="en-US" sz="1600" b="0" dirty="0" smtClean="0">
                <a:latin typeface="Arial"/>
                <a:cs typeface="Arial"/>
              </a:rPr>
              <a:t> </a:t>
            </a:r>
            <a:endParaRPr lang="en-US" sz="1600" b="0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65175" y="6117927"/>
            <a:ext cx="6213651" cy="359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buFont typeface="Wingdings" charset="2"/>
              <a:buChar char="ü"/>
            </a:pPr>
            <a:r>
              <a:rPr lang="en-US" sz="1600" b="0" dirty="0" smtClean="0">
                <a:latin typeface="Arial"/>
                <a:ea typeface="ＭＳ Ｐゴシック" pitchFamily="1" charset="-128"/>
                <a:cs typeface="Arial"/>
              </a:rPr>
              <a:t>In WRFDA, each observation type </a:t>
            </a:r>
            <a:r>
              <a:rPr lang="en-US" sz="1600" b="0" dirty="0">
                <a:latin typeface="Arial"/>
                <a:ea typeface="ＭＳ Ｐゴシック" pitchFamily="1" charset="-128"/>
                <a:cs typeface="Arial"/>
              </a:rPr>
              <a:t>is identified by its </a:t>
            </a:r>
            <a:r>
              <a:rPr lang="en-US" sz="1600" b="0" dirty="0" smtClean="0">
                <a:latin typeface="Arial"/>
                <a:ea typeface="ＭＳ Ｐゴシック" pitchFamily="1" charset="-128"/>
                <a:cs typeface="Arial"/>
              </a:rPr>
              <a:t>platform ID </a:t>
            </a:r>
            <a:endParaRPr lang="en-US" sz="1600" b="0" dirty="0">
              <a:latin typeface="Arial"/>
              <a:ea typeface="ＭＳ Ｐゴシック" pitchFamily="1" charset="-128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7EE3-ECAD-C847-9FDB-E4A816A176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11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972" y="4637748"/>
            <a:ext cx="8957584" cy="1491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59" name="Rectangle 1"/>
          <p:cNvSpPr>
            <a:spLocks noChangeArrowheads="1"/>
          </p:cNvSpPr>
          <p:nvPr/>
        </p:nvSpPr>
        <p:spPr bwMode="auto">
          <a:xfrm>
            <a:off x="190500" y="609600"/>
            <a:ext cx="87630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b="0" dirty="0" err="1" smtClean="0">
                <a:latin typeface="Courier"/>
                <a:ea typeface="SimSun" pitchFamily="2" charset="-122"/>
                <a:cs typeface="Courier"/>
              </a:rPr>
              <a:t>missing_data</a:t>
            </a:r>
            <a:r>
              <a:rPr lang="en-US" sz="1200" b="0" dirty="0" smtClean="0">
                <a:latin typeface="Courier"/>
                <a:ea typeface="SimSun" pitchFamily="2" charset="-122"/>
                <a:cs typeface="Courier"/>
              </a:rPr>
              <a:t>            </a:t>
            </a:r>
            <a:r>
              <a:rPr lang="en-US" sz="1200" b="0" dirty="0">
                <a:latin typeface="Courier"/>
                <a:ea typeface="SimSun" pitchFamily="2" charset="-122"/>
                <a:cs typeface="Courier"/>
              </a:rPr>
              <a:t>= -88,       ! Data is missing with the value of </a:t>
            </a:r>
            <a:r>
              <a:rPr lang="en-US" sz="1200" b="0" dirty="0" err="1">
                <a:latin typeface="Courier"/>
                <a:ea typeface="SimSun" pitchFamily="2" charset="-122"/>
                <a:cs typeface="Courier"/>
              </a:rPr>
              <a:t>missing_r</a:t>
            </a:r>
            <a:r>
              <a:rPr lang="en-US" sz="1200" b="0" dirty="0">
                <a:latin typeface="Courier"/>
                <a:ea typeface="SimSun" pitchFamily="2" charset="-122"/>
                <a:cs typeface="Courier"/>
              </a:rPr>
              <a:t/>
            </a:r>
            <a:br>
              <a:rPr lang="en-US" sz="1200" b="0" dirty="0">
                <a:latin typeface="Courier"/>
                <a:ea typeface="SimSun" pitchFamily="2" charset="-122"/>
                <a:cs typeface="Courier"/>
              </a:rPr>
            </a:br>
            <a:r>
              <a:rPr lang="en-US" sz="1200" b="0" dirty="0" err="1" smtClean="0">
                <a:latin typeface="Courier"/>
                <a:ea typeface="SimSun" pitchFamily="2" charset="-122"/>
                <a:cs typeface="Courier"/>
              </a:rPr>
              <a:t>outside_of_domain</a:t>
            </a:r>
            <a:r>
              <a:rPr lang="en-US" sz="1200" b="0" dirty="0" smtClean="0">
                <a:latin typeface="Courier"/>
                <a:ea typeface="SimSun" pitchFamily="2" charset="-122"/>
                <a:cs typeface="Courier"/>
              </a:rPr>
              <a:t>       </a:t>
            </a:r>
            <a:r>
              <a:rPr lang="en-US" sz="1200" b="0" dirty="0">
                <a:latin typeface="Courier"/>
                <a:ea typeface="SimSun" pitchFamily="2" charset="-122"/>
                <a:cs typeface="Courier"/>
              </a:rPr>
              <a:t>= -77,       ! Data outside horizontal domain or time window, data </a:t>
            </a:r>
          </a:p>
          <a:p>
            <a:pPr eaLnBrk="0" hangingPunct="0"/>
            <a:r>
              <a:rPr lang="en-US" sz="1200" b="0" dirty="0" smtClean="0">
                <a:latin typeface="Courier"/>
                <a:ea typeface="SimSun" pitchFamily="2" charset="-122"/>
                <a:cs typeface="Courier"/>
              </a:rPr>
              <a:t>                                     </a:t>
            </a:r>
            <a:r>
              <a:rPr lang="en-US" sz="1200" b="0" dirty="0">
                <a:latin typeface="Courier"/>
                <a:ea typeface="SimSun" pitchFamily="2" charset="-122"/>
                <a:cs typeface="Courier"/>
              </a:rPr>
              <a:t>! set to </a:t>
            </a:r>
            <a:r>
              <a:rPr lang="en-US" sz="1200" b="0" dirty="0" err="1">
                <a:latin typeface="Courier"/>
                <a:ea typeface="SimSun" pitchFamily="2" charset="-122"/>
                <a:cs typeface="Courier"/>
              </a:rPr>
              <a:t>missing_r</a:t>
            </a:r>
            <a:r>
              <a:rPr lang="en-US" sz="1200" b="0" dirty="0">
                <a:latin typeface="Courier"/>
                <a:ea typeface="SimSun" pitchFamily="2" charset="-122"/>
                <a:cs typeface="Courier"/>
              </a:rPr>
              <a:t/>
            </a:r>
            <a:br>
              <a:rPr lang="en-US" sz="1200" b="0" dirty="0">
                <a:latin typeface="Courier"/>
                <a:ea typeface="SimSun" pitchFamily="2" charset="-122"/>
                <a:cs typeface="Courier"/>
              </a:rPr>
            </a:br>
            <a:r>
              <a:rPr lang="en-US" sz="1200" b="0" dirty="0" err="1" smtClean="0">
                <a:latin typeface="Courier"/>
                <a:ea typeface="SimSun" pitchFamily="2" charset="-122"/>
                <a:cs typeface="Courier"/>
              </a:rPr>
              <a:t>wrong_direction</a:t>
            </a:r>
            <a:r>
              <a:rPr lang="en-US" sz="1200" b="0" dirty="0" smtClean="0">
                <a:latin typeface="Courier"/>
                <a:ea typeface="SimSun" pitchFamily="2" charset="-122"/>
                <a:cs typeface="Courier"/>
              </a:rPr>
              <a:t>         </a:t>
            </a:r>
            <a:r>
              <a:rPr lang="en-US" sz="1200" b="0" dirty="0">
                <a:latin typeface="Courier"/>
                <a:ea typeface="SimSun" pitchFamily="2" charset="-122"/>
                <a:cs typeface="Courier"/>
              </a:rPr>
              <a:t>= -15,       ! Wind vector direction &lt;0 or&gt; 360 =&gt; direction set to 			</a:t>
            </a:r>
            <a:r>
              <a:rPr lang="en-US" sz="1200" b="0" dirty="0" smtClean="0">
                <a:latin typeface="Courier"/>
                <a:ea typeface="SimSun" pitchFamily="2" charset="-122"/>
                <a:cs typeface="Courier"/>
              </a:rPr>
              <a:t>       </a:t>
            </a:r>
            <a:r>
              <a:rPr lang="en-US" sz="1200" b="0" dirty="0" smtClean="0">
                <a:latin typeface="Courier"/>
                <a:ea typeface="SimSun" pitchFamily="2" charset="-122"/>
                <a:cs typeface="Courier"/>
              </a:rPr>
              <a:t>               ! </a:t>
            </a:r>
            <a:r>
              <a:rPr lang="en-US" sz="1200" b="0" dirty="0" err="1">
                <a:latin typeface="Courier"/>
                <a:ea typeface="SimSun" pitchFamily="2" charset="-122"/>
                <a:cs typeface="Courier"/>
              </a:rPr>
              <a:t>missing_r</a:t>
            </a:r>
            <a:r>
              <a:rPr lang="en-US" sz="1200" b="0" dirty="0">
                <a:latin typeface="Courier"/>
                <a:ea typeface="SimSun" pitchFamily="2" charset="-122"/>
                <a:cs typeface="Courier"/>
              </a:rPr>
              <a:t/>
            </a:r>
            <a:br>
              <a:rPr lang="en-US" sz="1200" b="0" dirty="0">
                <a:latin typeface="Courier"/>
                <a:ea typeface="SimSun" pitchFamily="2" charset="-122"/>
                <a:cs typeface="Courier"/>
              </a:rPr>
            </a:br>
            <a:r>
              <a:rPr lang="en-US" sz="1200" b="0" dirty="0" err="1" smtClean="0">
                <a:latin typeface="Courier"/>
                <a:ea typeface="SimSun" pitchFamily="2" charset="-122"/>
                <a:cs typeface="Courier"/>
              </a:rPr>
              <a:t>negative_spd</a:t>
            </a:r>
            <a:r>
              <a:rPr lang="en-US" sz="1200" b="0" dirty="0" smtClean="0">
                <a:latin typeface="Courier"/>
                <a:ea typeface="SimSun" pitchFamily="2" charset="-122"/>
                <a:cs typeface="Courier"/>
              </a:rPr>
              <a:t>            </a:t>
            </a:r>
            <a:r>
              <a:rPr lang="en-US" sz="1200" b="0" dirty="0">
                <a:latin typeface="Courier"/>
                <a:ea typeface="SimSun" pitchFamily="2" charset="-122"/>
                <a:cs typeface="Courier"/>
              </a:rPr>
              <a:t>= -14,       ! Wind vector norm is negative =&gt; norm set to </a:t>
            </a:r>
            <a:r>
              <a:rPr lang="en-US" sz="1200" b="0" dirty="0" err="1">
                <a:latin typeface="Courier"/>
                <a:ea typeface="SimSun" pitchFamily="2" charset="-122"/>
                <a:cs typeface="Courier"/>
              </a:rPr>
              <a:t>missing_r</a:t>
            </a:r>
            <a:r>
              <a:rPr lang="en-US" sz="1200" b="0" dirty="0">
                <a:latin typeface="Courier"/>
                <a:ea typeface="SimSun" pitchFamily="2" charset="-122"/>
                <a:cs typeface="Courier"/>
              </a:rPr>
              <a:t/>
            </a:r>
            <a:br>
              <a:rPr lang="en-US" sz="1200" b="0" dirty="0">
                <a:latin typeface="Courier"/>
                <a:ea typeface="SimSun" pitchFamily="2" charset="-122"/>
                <a:cs typeface="Courier"/>
              </a:rPr>
            </a:br>
            <a:r>
              <a:rPr lang="en-US" sz="1200" b="0" dirty="0" err="1" smtClean="0">
                <a:latin typeface="Courier"/>
                <a:ea typeface="SimSun" pitchFamily="2" charset="-122"/>
                <a:cs typeface="Courier"/>
              </a:rPr>
              <a:t>zero_spd</a:t>
            </a:r>
            <a:r>
              <a:rPr lang="en-US" sz="1200" b="0" dirty="0" smtClean="0">
                <a:latin typeface="Courier"/>
                <a:ea typeface="SimSun" pitchFamily="2" charset="-122"/>
                <a:cs typeface="Courier"/>
              </a:rPr>
              <a:t>                </a:t>
            </a:r>
            <a:r>
              <a:rPr lang="en-US" sz="1200" b="0" dirty="0">
                <a:latin typeface="Courier"/>
                <a:ea typeface="SimSun" pitchFamily="2" charset="-122"/>
                <a:cs typeface="Courier"/>
              </a:rPr>
              <a:t>= -13,       ! Wind vector norm is zero =&gt; norm set to </a:t>
            </a:r>
            <a:r>
              <a:rPr lang="en-US" sz="1200" b="0" dirty="0" err="1">
                <a:latin typeface="Courier"/>
                <a:ea typeface="SimSun" pitchFamily="2" charset="-122"/>
                <a:cs typeface="Courier"/>
              </a:rPr>
              <a:t>missing_r</a:t>
            </a:r>
            <a:r>
              <a:rPr lang="en-US" sz="1200" b="0" dirty="0">
                <a:latin typeface="Courier"/>
                <a:ea typeface="SimSun" pitchFamily="2" charset="-122"/>
                <a:cs typeface="Courier"/>
              </a:rPr>
              <a:t/>
            </a:r>
            <a:br>
              <a:rPr lang="en-US" sz="1200" b="0" dirty="0">
                <a:latin typeface="Courier"/>
                <a:ea typeface="SimSun" pitchFamily="2" charset="-122"/>
                <a:cs typeface="Courier"/>
              </a:rPr>
            </a:br>
            <a:r>
              <a:rPr lang="en-US" sz="1200" b="0" dirty="0" err="1" smtClean="0">
                <a:latin typeface="Courier"/>
                <a:ea typeface="SimSun" pitchFamily="2" charset="-122"/>
                <a:cs typeface="Courier"/>
              </a:rPr>
              <a:t>wrong_wind_data</a:t>
            </a:r>
            <a:r>
              <a:rPr lang="en-US" sz="1200" b="0" dirty="0" smtClean="0">
                <a:latin typeface="Courier"/>
                <a:ea typeface="SimSun" pitchFamily="2" charset="-122"/>
                <a:cs typeface="Courier"/>
              </a:rPr>
              <a:t>         </a:t>
            </a:r>
            <a:r>
              <a:rPr lang="en-US" sz="1200" b="0" dirty="0">
                <a:latin typeface="Courier"/>
                <a:ea typeface="SimSun" pitchFamily="2" charset="-122"/>
                <a:cs typeface="Courier"/>
              </a:rPr>
              <a:t>= -12,       ! Spike in wind profile =&gt;direction and norm set to </a:t>
            </a:r>
            <a:endParaRPr lang="en-US" sz="1200" b="0" dirty="0" smtClean="0">
              <a:latin typeface="Courier"/>
              <a:ea typeface="SimSun" pitchFamily="2" charset="-122"/>
              <a:cs typeface="Courier"/>
            </a:endParaRPr>
          </a:p>
          <a:p>
            <a:pPr eaLnBrk="0" hangingPunct="0"/>
            <a:r>
              <a:rPr lang="en-US" sz="1200" b="0" dirty="0">
                <a:latin typeface="Courier"/>
                <a:ea typeface="SimSun" pitchFamily="2" charset="-122"/>
                <a:cs typeface="Courier"/>
              </a:rPr>
              <a:t> </a:t>
            </a:r>
            <a:r>
              <a:rPr lang="en-US" sz="1200" b="0" dirty="0" smtClean="0">
                <a:latin typeface="Courier"/>
                <a:ea typeface="SimSun" pitchFamily="2" charset="-122"/>
                <a:cs typeface="Courier"/>
              </a:rPr>
              <a:t>                                    </a:t>
            </a:r>
            <a:r>
              <a:rPr lang="en-US" sz="1200" b="0" dirty="0">
                <a:latin typeface="Courier"/>
                <a:ea typeface="SimSun" pitchFamily="2" charset="-122"/>
                <a:cs typeface="Courier"/>
              </a:rPr>
              <a:t>! </a:t>
            </a:r>
            <a:r>
              <a:rPr lang="en-US" sz="1200" b="0" dirty="0" err="1">
                <a:latin typeface="Courier"/>
                <a:ea typeface="SimSun" pitchFamily="2" charset="-122"/>
                <a:cs typeface="Courier"/>
              </a:rPr>
              <a:t>missing_r</a:t>
            </a:r>
            <a:r>
              <a:rPr lang="en-US" sz="1200" b="0" dirty="0">
                <a:latin typeface="Courier"/>
                <a:ea typeface="SimSun" pitchFamily="2" charset="-122"/>
                <a:cs typeface="Courier"/>
              </a:rPr>
              <a:t> </a:t>
            </a:r>
            <a:br>
              <a:rPr lang="en-US" sz="1200" b="0" dirty="0">
                <a:latin typeface="Courier"/>
                <a:ea typeface="SimSun" pitchFamily="2" charset="-122"/>
                <a:cs typeface="Courier"/>
              </a:rPr>
            </a:br>
            <a:r>
              <a:rPr lang="en-US" sz="1200" b="0" dirty="0" err="1" smtClean="0">
                <a:latin typeface="Courier"/>
                <a:ea typeface="SimSun" pitchFamily="2" charset="-122"/>
                <a:cs typeface="Courier"/>
              </a:rPr>
              <a:t>zero_t_td</a:t>
            </a:r>
            <a:r>
              <a:rPr lang="en-US" sz="1200" b="0" dirty="0" smtClean="0">
                <a:latin typeface="Courier"/>
                <a:ea typeface="SimSun" pitchFamily="2" charset="-122"/>
                <a:cs typeface="Courier"/>
              </a:rPr>
              <a:t>               </a:t>
            </a:r>
            <a:r>
              <a:rPr lang="en-US" sz="1200" b="0" dirty="0">
                <a:latin typeface="Courier"/>
                <a:ea typeface="SimSun" pitchFamily="2" charset="-122"/>
                <a:cs typeface="Courier"/>
              </a:rPr>
              <a:t>= -11,       ! </a:t>
            </a:r>
            <a:r>
              <a:rPr lang="en-US" sz="1200" b="0" dirty="0" err="1">
                <a:latin typeface="Courier"/>
                <a:ea typeface="SimSun" pitchFamily="2" charset="-122"/>
                <a:cs typeface="Courier"/>
              </a:rPr>
              <a:t>t</a:t>
            </a:r>
            <a:r>
              <a:rPr lang="en-US" sz="1200" b="0" dirty="0">
                <a:latin typeface="Courier"/>
                <a:ea typeface="SimSun" pitchFamily="2" charset="-122"/>
                <a:cs typeface="Courier"/>
              </a:rPr>
              <a:t> or td = 0 =&gt; </a:t>
            </a:r>
            <a:r>
              <a:rPr lang="en-US" sz="1200" b="0" dirty="0" err="1">
                <a:latin typeface="Courier"/>
                <a:ea typeface="SimSun" pitchFamily="2" charset="-122"/>
                <a:cs typeface="Courier"/>
              </a:rPr>
              <a:t>t</a:t>
            </a:r>
            <a:r>
              <a:rPr lang="en-US" sz="1200" b="0" dirty="0">
                <a:latin typeface="Courier"/>
                <a:ea typeface="SimSun" pitchFamily="2" charset="-122"/>
                <a:cs typeface="Courier"/>
              </a:rPr>
              <a:t> or td, </a:t>
            </a:r>
            <a:r>
              <a:rPr lang="en-US" sz="1200" b="0" dirty="0" err="1">
                <a:latin typeface="Courier"/>
                <a:ea typeface="SimSun" pitchFamily="2" charset="-122"/>
                <a:cs typeface="Courier"/>
              </a:rPr>
              <a:t>rh</a:t>
            </a:r>
            <a:r>
              <a:rPr lang="en-US" sz="1200" b="0" dirty="0">
                <a:latin typeface="Courier"/>
                <a:ea typeface="SimSun" pitchFamily="2" charset="-122"/>
                <a:cs typeface="Courier"/>
              </a:rPr>
              <a:t> and </a:t>
            </a:r>
            <a:r>
              <a:rPr lang="en-US" sz="1200" b="0" dirty="0" err="1">
                <a:latin typeface="Courier"/>
                <a:ea typeface="SimSun" pitchFamily="2" charset="-122"/>
                <a:cs typeface="Courier"/>
              </a:rPr>
              <a:t>qv</a:t>
            </a:r>
            <a:r>
              <a:rPr lang="en-US" sz="1200" b="0" dirty="0">
                <a:latin typeface="Courier"/>
                <a:ea typeface="SimSun" pitchFamily="2" charset="-122"/>
                <a:cs typeface="Courier"/>
              </a:rPr>
              <a:t> are set </a:t>
            </a:r>
            <a:r>
              <a:rPr lang="en-US" sz="1200" b="0" dirty="0" smtClean="0">
                <a:latin typeface="Courier"/>
                <a:ea typeface="SimSun" pitchFamily="2" charset="-122"/>
                <a:cs typeface="Courier"/>
              </a:rPr>
              <a:t>to </a:t>
            </a:r>
            <a:r>
              <a:rPr lang="en-US" sz="1200" b="0" dirty="0" err="1" smtClean="0">
                <a:latin typeface="Courier"/>
                <a:ea typeface="SimSun" pitchFamily="2" charset="-122"/>
                <a:cs typeface="Courier"/>
              </a:rPr>
              <a:t>missing_r</a:t>
            </a:r>
            <a:r>
              <a:rPr lang="en-US" sz="1200" b="0" dirty="0" smtClean="0">
                <a:latin typeface="Courier"/>
                <a:ea typeface="SimSun" pitchFamily="2" charset="-122"/>
                <a:cs typeface="Courier"/>
              </a:rPr>
              <a:t>        </a:t>
            </a:r>
          </a:p>
          <a:p>
            <a:pPr eaLnBrk="0" hangingPunct="0"/>
            <a:r>
              <a:rPr lang="en-US" sz="1200" b="0" dirty="0" err="1" smtClean="0">
                <a:latin typeface="Courier"/>
                <a:ea typeface="SimSun" pitchFamily="2" charset="-122"/>
                <a:cs typeface="Courier"/>
              </a:rPr>
              <a:t>t_fail_supa_inver</a:t>
            </a:r>
            <a:r>
              <a:rPr lang="en-US" sz="1200" b="0" dirty="0" smtClean="0">
                <a:latin typeface="Courier"/>
                <a:ea typeface="SimSun" pitchFamily="2" charset="-122"/>
                <a:cs typeface="Courier"/>
              </a:rPr>
              <a:t>       </a:t>
            </a:r>
            <a:r>
              <a:rPr lang="en-US" sz="1200" b="0" dirty="0">
                <a:latin typeface="Courier"/>
                <a:ea typeface="SimSun" pitchFamily="2" charset="-122"/>
                <a:cs typeface="Courier"/>
              </a:rPr>
              <a:t>= -10,       ! </a:t>
            </a:r>
            <a:r>
              <a:rPr lang="en-US" sz="1200" b="0" dirty="0" smtClean="0">
                <a:latin typeface="Courier"/>
                <a:ea typeface="SimSun" pitchFamily="2" charset="-122"/>
                <a:cs typeface="Courier"/>
              </a:rPr>
              <a:t>super-adiabatic </a:t>
            </a:r>
            <a:r>
              <a:rPr lang="en-US" sz="1200" b="0" dirty="0">
                <a:latin typeface="Courier"/>
                <a:ea typeface="SimSun" pitchFamily="2" charset="-122"/>
                <a:cs typeface="Courier"/>
              </a:rPr>
              <a:t>temperature</a:t>
            </a:r>
            <a:br>
              <a:rPr lang="en-US" sz="1200" b="0" dirty="0">
                <a:latin typeface="Courier"/>
                <a:ea typeface="SimSun" pitchFamily="2" charset="-122"/>
                <a:cs typeface="Courier"/>
              </a:rPr>
            </a:br>
            <a:r>
              <a:rPr lang="en-US" sz="1200" b="0" dirty="0" err="1" smtClean="0">
                <a:latin typeface="Courier"/>
                <a:ea typeface="SimSun" pitchFamily="2" charset="-122"/>
                <a:cs typeface="Courier"/>
              </a:rPr>
              <a:t>wrong_t_sign</a:t>
            </a:r>
            <a:r>
              <a:rPr lang="en-US" sz="1200" b="0" dirty="0" smtClean="0">
                <a:latin typeface="Courier"/>
                <a:ea typeface="SimSun" pitchFamily="2" charset="-122"/>
                <a:cs typeface="Courier"/>
              </a:rPr>
              <a:t>            </a:t>
            </a:r>
            <a:r>
              <a:rPr lang="en-US" sz="1200" b="0" dirty="0">
                <a:latin typeface="Courier"/>
                <a:ea typeface="SimSun" pitchFamily="2" charset="-122"/>
                <a:cs typeface="Courier"/>
              </a:rPr>
              <a:t>= - 9,       ! Spike in Temperature profile                                          </a:t>
            </a:r>
            <a:br>
              <a:rPr lang="en-US" sz="1200" b="0" dirty="0">
                <a:latin typeface="Courier"/>
                <a:ea typeface="SimSun" pitchFamily="2" charset="-122"/>
                <a:cs typeface="Courier"/>
              </a:rPr>
            </a:br>
            <a:r>
              <a:rPr lang="en-US" sz="1200" b="0" dirty="0" err="1" smtClean="0">
                <a:latin typeface="Courier"/>
                <a:ea typeface="SimSun" pitchFamily="2" charset="-122"/>
                <a:cs typeface="Courier"/>
              </a:rPr>
              <a:t>above_model_lid</a:t>
            </a:r>
            <a:r>
              <a:rPr lang="en-US" sz="1200" b="0" dirty="0" smtClean="0">
                <a:latin typeface="Courier"/>
                <a:ea typeface="SimSun" pitchFamily="2" charset="-122"/>
                <a:cs typeface="Courier"/>
              </a:rPr>
              <a:t>         </a:t>
            </a:r>
            <a:r>
              <a:rPr lang="en-US" sz="1200" b="0" dirty="0">
                <a:latin typeface="Courier"/>
                <a:ea typeface="SimSun" pitchFamily="2" charset="-122"/>
                <a:cs typeface="Courier"/>
              </a:rPr>
              <a:t>= - 8,       ! </a:t>
            </a:r>
            <a:r>
              <a:rPr lang="en-US" sz="1200" b="0" dirty="0" err="1">
                <a:latin typeface="Courier"/>
                <a:ea typeface="SimSun" pitchFamily="2" charset="-122"/>
                <a:cs typeface="Courier"/>
              </a:rPr>
              <a:t>heigh</a:t>
            </a:r>
            <a:r>
              <a:rPr lang="en-US" sz="1200" b="0" dirty="0">
                <a:latin typeface="Courier"/>
                <a:ea typeface="SimSun" pitchFamily="2" charset="-122"/>
                <a:cs typeface="Courier"/>
              </a:rPr>
              <a:t> above model lid =&gt; no action</a:t>
            </a:r>
            <a:br>
              <a:rPr lang="en-US" sz="1200" b="0" dirty="0">
                <a:latin typeface="Courier"/>
                <a:ea typeface="SimSun" pitchFamily="2" charset="-122"/>
                <a:cs typeface="Courier"/>
              </a:rPr>
            </a:br>
            <a:r>
              <a:rPr lang="en-US" sz="1200" b="0" dirty="0" err="1" smtClean="0">
                <a:latin typeface="Courier"/>
                <a:ea typeface="SimSun" pitchFamily="2" charset="-122"/>
                <a:cs typeface="Courier"/>
              </a:rPr>
              <a:t>far_below_model_surface</a:t>
            </a:r>
            <a:r>
              <a:rPr lang="en-US" sz="1200" b="0" dirty="0" smtClean="0">
                <a:latin typeface="Courier"/>
                <a:ea typeface="SimSun" pitchFamily="2" charset="-122"/>
                <a:cs typeface="Courier"/>
              </a:rPr>
              <a:t> </a:t>
            </a:r>
            <a:r>
              <a:rPr lang="en-US" sz="1200" b="0" dirty="0">
                <a:latin typeface="Courier"/>
                <a:ea typeface="SimSun" pitchFamily="2" charset="-122"/>
                <a:cs typeface="Courier"/>
              </a:rPr>
              <a:t>= - 7,       ! </a:t>
            </a:r>
            <a:r>
              <a:rPr lang="en-US" sz="1200" b="0" dirty="0" err="1">
                <a:latin typeface="Courier"/>
                <a:ea typeface="SimSun" pitchFamily="2" charset="-122"/>
                <a:cs typeface="Courier"/>
              </a:rPr>
              <a:t>heigh</a:t>
            </a:r>
            <a:r>
              <a:rPr lang="en-US" sz="1200" b="0" dirty="0">
                <a:latin typeface="Courier"/>
                <a:ea typeface="SimSun" pitchFamily="2" charset="-122"/>
                <a:cs typeface="Courier"/>
              </a:rPr>
              <a:t> far below model surface =&gt; no action</a:t>
            </a:r>
            <a:br>
              <a:rPr lang="en-US" sz="1200" b="0" dirty="0">
                <a:latin typeface="Courier"/>
                <a:ea typeface="SimSun" pitchFamily="2" charset="-122"/>
                <a:cs typeface="Courier"/>
              </a:rPr>
            </a:br>
            <a:r>
              <a:rPr lang="en-US" sz="1200" b="0" dirty="0" err="1" smtClean="0">
                <a:latin typeface="Courier"/>
                <a:ea typeface="SimSun" pitchFamily="2" charset="-122"/>
                <a:cs typeface="Courier"/>
              </a:rPr>
              <a:t>below_model_surface</a:t>
            </a:r>
            <a:r>
              <a:rPr lang="en-US" sz="1200" b="0" dirty="0" smtClean="0">
                <a:latin typeface="Courier"/>
                <a:ea typeface="SimSun" pitchFamily="2" charset="-122"/>
                <a:cs typeface="Courier"/>
              </a:rPr>
              <a:t>     </a:t>
            </a:r>
            <a:r>
              <a:rPr lang="en-US" sz="1200" b="0" dirty="0">
                <a:latin typeface="Courier"/>
                <a:ea typeface="SimSun" pitchFamily="2" charset="-122"/>
                <a:cs typeface="Courier"/>
              </a:rPr>
              <a:t>= - 6,       ! height below model surface =&gt; no action</a:t>
            </a:r>
            <a:br>
              <a:rPr lang="en-US" sz="1200" b="0" dirty="0">
                <a:latin typeface="Courier"/>
                <a:ea typeface="SimSun" pitchFamily="2" charset="-122"/>
                <a:cs typeface="Courier"/>
              </a:rPr>
            </a:br>
            <a:r>
              <a:rPr lang="en-US" sz="1200" b="0" dirty="0" err="1" smtClean="0">
                <a:latin typeface="Courier"/>
                <a:ea typeface="SimSun" pitchFamily="2" charset="-122"/>
                <a:cs typeface="Courier"/>
              </a:rPr>
              <a:t>standard_atmosphere</a:t>
            </a:r>
            <a:r>
              <a:rPr lang="en-US" sz="1200" b="0" dirty="0" smtClean="0">
                <a:latin typeface="Courier"/>
                <a:ea typeface="SimSun" pitchFamily="2" charset="-122"/>
                <a:cs typeface="Courier"/>
              </a:rPr>
              <a:t>     </a:t>
            </a:r>
            <a:r>
              <a:rPr lang="en-US" sz="1200" b="0" dirty="0">
                <a:latin typeface="Courier"/>
                <a:ea typeface="SimSun" pitchFamily="2" charset="-122"/>
                <a:cs typeface="Courier"/>
              </a:rPr>
              <a:t>= - 5,       ! Missing h, p or t =&gt;Datum interpolated from </a:t>
            </a:r>
            <a:r>
              <a:rPr lang="en-US" sz="1200" b="0" dirty="0" smtClean="0">
                <a:latin typeface="Courier"/>
                <a:ea typeface="SimSun" pitchFamily="2" charset="-122"/>
                <a:cs typeface="Courier"/>
              </a:rPr>
              <a:t>standard</a:t>
            </a:r>
          </a:p>
          <a:p>
            <a:pPr eaLnBrk="0" hangingPunct="0"/>
            <a:r>
              <a:rPr lang="en-US" sz="1200" b="0" dirty="0">
                <a:latin typeface="Courier"/>
                <a:ea typeface="SimSun" pitchFamily="2" charset="-122"/>
                <a:cs typeface="Courier"/>
              </a:rPr>
              <a:t> </a:t>
            </a:r>
            <a:r>
              <a:rPr lang="en-US" sz="1200" b="0" dirty="0" smtClean="0">
                <a:latin typeface="Courier"/>
                <a:ea typeface="SimSun" pitchFamily="2" charset="-122"/>
                <a:cs typeface="Courier"/>
              </a:rPr>
              <a:t>                                    </a:t>
            </a:r>
            <a:r>
              <a:rPr lang="en-US" sz="1200" b="0" dirty="0">
                <a:latin typeface="Courier"/>
                <a:ea typeface="SimSun" pitchFamily="2" charset="-122"/>
                <a:cs typeface="Courier"/>
              </a:rPr>
              <a:t>! atmosphere</a:t>
            </a:r>
            <a:br>
              <a:rPr lang="en-US" sz="1200" b="0" dirty="0">
                <a:latin typeface="Courier"/>
                <a:ea typeface="SimSun" pitchFamily="2" charset="-122"/>
                <a:cs typeface="Courier"/>
              </a:rPr>
            </a:br>
            <a:r>
              <a:rPr lang="en-US" sz="1200" b="0" dirty="0" err="1" smtClean="0">
                <a:latin typeface="Courier"/>
                <a:ea typeface="SimSun" pitchFamily="2" charset="-122"/>
                <a:cs typeface="Courier"/>
              </a:rPr>
              <a:t>from_background</a:t>
            </a:r>
            <a:r>
              <a:rPr lang="en-US" sz="1200" b="0" dirty="0" smtClean="0">
                <a:latin typeface="Courier"/>
                <a:ea typeface="SimSun" pitchFamily="2" charset="-122"/>
                <a:cs typeface="Courier"/>
              </a:rPr>
              <a:t>         </a:t>
            </a:r>
            <a:r>
              <a:rPr lang="en-US" sz="1200" b="0" dirty="0">
                <a:latin typeface="Courier"/>
                <a:ea typeface="SimSun" pitchFamily="2" charset="-122"/>
                <a:cs typeface="Courier"/>
              </a:rPr>
              <a:t>= - 4,       ! Missing h, p or t =&gt;Datum interpolated from model</a:t>
            </a:r>
            <a:br>
              <a:rPr lang="en-US" sz="1200" b="0" dirty="0">
                <a:latin typeface="Courier"/>
                <a:ea typeface="SimSun" pitchFamily="2" charset="-122"/>
                <a:cs typeface="Courier"/>
              </a:rPr>
            </a:br>
            <a:r>
              <a:rPr lang="en-US" sz="1200" b="0" dirty="0" err="1" smtClean="0">
                <a:latin typeface="Courier"/>
                <a:ea typeface="SimSun" pitchFamily="2" charset="-122"/>
                <a:cs typeface="Courier"/>
              </a:rPr>
              <a:t>fails_error_max</a:t>
            </a:r>
            <a:r>
              <a:rPr lang="en-US" sz="1200" b="0" dirty="0" smtClean="0">
                <a:latin typeface="Courier"/>
                <a:ea typeface="SimSun" pitchFamily="2" charset="-122"/>
                <a:cs typeface="Courier"/>
              </a:rPr>
              <a:t>         </a:t>
            </a:r>
            <a:r>
              <a:rPr lang="en-US" sz="1200" b="0" dirty="0">
                <a:latin typeface="Courier"/>
                <a:ea typeface="SimSun" pitchFamily="2" charset="-122"/>
                <a:cs typeface="Courier"/>
              </a:rPr>
              <a:t>= - 3,       ! Datum Fails error max check =&gt; no action</a:t>
            </a:r>
            <a:br>
              <a:rPr lang="en-US" sz="1200" b="0" dirty="0">
                <a:latin typeface="Courier"/>
                <a:ea typeface="SimSun" pitchFamily="2" charset="-122"/>
                <a:cs typeface="Courier"/>
              </a:rPr>
            </a:br>
            <a:r>
              <a:rPr lang="en-US" sz="1200" b="0" dirty="0" err="1" smtClean="0">
                <a:latin typeface="Courier"/>
                <a:ea typeface="SimSun" pitchFamily="2" charset="-122"/>
                <a:cs typeface="Courier"/>
              </a:rPr>
              <a:t>fails_buddy_check</a:t>
            </a:r>
            <a:r>
              <a:rPr lang="en-US" sz="1200" b="0" dirty="0" smtClean="0">
                <a:latin typeface="Courier"/>
                <a:ea typeface="SimSun" pitchFamily="2" charset="-122"/>
                <a:cs typeface="Courier"/>
              </a:rPr>
              <a:t>       </a:t>
            </a:r>
            <a:r>
              <a:rPr lang="en-US" sz="1200" b="0" dirty="0">
                <a:latin typeface="Courier"/>
                <a:ea typeface="SimSun" pitchFamily="2" charset="-122"/>
                <a:cs typeface="Courier"/>
              </a:rPr>
              <a:t>= - 2,       ! Datum Fails buddy check =&gt; no action</a:t>
            </a:r>
            <a:br>
              <a:rPr lang="en-US" sz="1200" b="0" dirty="0">
                <a:latin typeface="Courier"/>
                <a:ea typeface="SimSun" pitchFamily="2" charset="-122"/>
                <a:cs typeface="Courier"/>
              </a:rPr>
            </a:br>
            <a:r>
              <a:rPr lang="en-US" sz="1200" b="0" dirty="0" err="1" smtClean="0">
                <a:latin typeface="Courier"/>
                <a:ea typeface="SimSun" pitchFamily="2" charset="-122"/>
                <a:cs typeface="Courier"/>
              </a:rPr>
              <a:t>no_buddies</a:t>
            </a:r>
            <a:r>
              <a:rPr lang="en-US" sz="1200" b="0" dirty="0" smtClean="0">
                <a:latin typeface="Courier"/>
                <a:ea typeface="SimSun" pitchFamily="2" charset="-122"/>
                <a:cs typeface="Courier"/>
              </a:rPr>
              <a:t>              </a:t>
            </a:r>
            <a:r>
              <a:rPr lang="en-US" sz="1200" b="0" dirty="0">
                <a:latin typeface="Courier"/>
                <a:ea typeface="SimSun" pitchFamily="2" charset="-122"/>
                <a:cs typeface="Courier"/>
              </a:rPr>
              <a:t>= - 1,       ! Datum has no buddies =&gt; no action</a:t>
            </a:r>
            <a:br>
              <a:rPr lang="en-US" sz="1200" b="0" dirty="0">
                <a:latin typeface="Courier"/>
                <a:ea typeface="SimSun" pitchFamily="2" charset="-122"/>
                <a:cs typeface="Courier"/>
              </a:rPr>
            </a:br>
            <a:r>
              <a:rPr lang="en-US" sz="1200" dirty="0" err="1" smtClean="0">
                <a:latin typeface="Courier"/>
                <a:ea typeface="SimSun" pitchFamily="2" charset="-122"/>
                <a:cs typeface="Courier"/>
              </a:rPr>
              <a:t>good_quality</a:t>
            </a:r>
            <a:r>
              <a:rPr lang="en-US" sz="1200" dirty="0" smtClean="0">
                <a:latin typeface="Courier"/>
                <a:ea typeface="SimSun" pitchFamily="2" charset="-122"/>
                <a:cs typeface="Courier"/>
              </a:rPr>
              <a:t>            </a:t>
            </a:r>
            <a:r>
              <a:rPr lang="en-US" sz="1200" dirty="0">
                <a:latin typeface="Courier"/>
                <a:ea typeface="SimSun" pitchFamily="2" charset="-122"/>
                <a:cs typeface="Courier"/>
              </a:rPr>
              <a:t>=   0,       ! OBS datum has good quality</a:t>
            </a:r>
            <a:br>
              <a:rPr lang="en-US" sz="1200" dirty="0">
                <a:latin typeface="Courier"/>
                <a:ea typeface="SimSun" pitchFamily="2" charset="-122"/>
                <a:cs typeface="Courier"/>
              </a:rPr>
            </a:br>
            <a:r>
              <a:rPr lang="en-US" sz="1200" dirty="0" err="1" smtClean="0">
                <a:latin typeface="Courier"/>
                <a:ea typeface="SimSun" pitchFamily="2" charset="-122"/>
                <a:cs typeface="Courier"/>
              </a:rPr>
              <a:t>convective_adjustment</a:t>
            </a:r>
            <a:r>
              <a:rPr lang="en-US" sz="1200" dirty="0" smtClean="0">
                <a:latin typeface="Courier"/>
                <a:ea typeface="SimSun" pitchFamily="2" charset="-122"/>
                <a:cs typeface="Courier"/>
              </a:rPr>
              <a:t>   </a:t>
            </a:r>
            <a:r>
              <a:rPr lang="en-US" sz="1200" dirty="0">
                <a:latin typeface="Courier"/>
                <a:ea typeface="SimSun" pitchFamily="2" charset="-122"/>
                <a:cs typeface="Courier"/>
              </a:rPr>
              <a:t>=   1,       ! convective </a:t>
            </a:r>
            <a:r>
              <a:rPr lang="en-US" sz="1200" dirty="0" smtClean="0">
                <a:latin typeface="Courier"/>
                <a:ea typeface="SimSun" pitchFamily="2" charset="-122"/>
                <a:cs typeface="Courier"/>
              </a:rPr>
              <a:t>adjustment </a:t>
            </a:r>
            <a:r>
              <a:rPr lang="en-US" sz="1200" dirty="0">
                <a:latin typeface="Courier"/>
                <a:ea typeface="SimSun" pitchFamily="2" charset="-122"/>
                <a:cs typeface="Courier"/>
              </a:rPr>
              <a:t>check =&gt;apply correction on t, </a:t>
            </a:r>
            <a:endParaRPr lang="en-US" sz="1200" dirty="0" smtClean="0">
              <a:latin typeface="Courier"/>
              <a:ea typeface="SimSun" pitchFamily="2" charset="-122"/>
              <a:cs typeface="Courier"/>
            </a:endParaRPr>
          </a:p>
          <a:p>
            <a:pPr eaLnBrk="0" hangingPunct="0"/>
            <a:r>
              <a:rPr lang="en-US" sz="1200" dirty="0">
                <a:latin typeface="Courier"/>
                <a:ea typeface="SimSun" pitchFamily="2" charset="-122"/>
                <a:cs typeface="Courier"/>
              </a:rPr>
              <a:t> </a:t>
            </a:r>
            <a:r>
              <a:rPr lang="en-US" sz="1200" dirty="0" smtClean="0">
                <a:latin typeface="Courier"/>
                <a:ea typeface="SimSun" pitchFamily="2" charset="-122"/>
                <a:cs typeface="Courier"/>
              </a:rPr>
              <a:t>                                    </a:t>
            </a:r>
            <a:r>
              <a:rPr lang="en-US" sz="1200" dirty="0">
                <a:latin typeface="Courier"/>
                <a:ea typeface="SimSun" pitchFamily="2" charset="-122"/>
                <a:cs typeface="Courier"/>
              </a:rPr>
              <a:t>! td, </a:t>
            </a:r>
            <a:r>
              <a:rPr lang="en-US" sz="1200" dirty="0" err="1">
                <a:latin typeface="Courier"/>
                <a:ea typeface="SimSun" pitchFamily="2" charset="-122"/>
                <a:cs typeface="Courier"/>
              </a:rPr>
              <a:t>rh</a:t>
            </a:r>
            <a:r>
              <a:rPr lang="en-US" sz="1200" dirty="0">
                <a:latin typeface="Courier"/>
                <a:ea typeface="SimSun" pitchFamily="2" charset="-122"/>
                <a:cs typeface="Courier"/>
              </a:rPr>
              <a:t> and qv</a:t>
            </a:r>
            <a:br>
              <a:rPr lang="en-US" sz="1200" dirty="0">
                <a:latin typeface="Courier"/>
                <a:ea typeface="SimSun" pitchFamily="2" charset="-122"/>
                <a:cs typeface="Courier"/>
              </a:rPr>
            </a:br>
            <a:r>
              <a:rPr lang="en-US" sz="1200" dirty="0" err="1" smtClean="0">
                <a:latin typeface="Courier"/>
                <a:ea typeface="SimSun" pitchFamily="2" charset="-122"/>
                <a:cs typeface="Courier"/>
              </a:rPr>
              <a:t>surface_correction</a:t>
            </a:r>
            <a:r>
              <a:rPr lang="en-US" sz="1200" dirty="0" smtClean="0">
                <a:latin typeface="Courier"/>
                <a:ea typeface="SimSun" pitchFamily="2" charset="-122"/>
                <a:cs typeface="Courier"/>
              </a:rPr>
              <a:t>      </a:t>
            </a:r>
            <a:r>
              <a:rPr lang="en-US" sz="1200" dirty="0">
                <a:latin typeface="Courier"/>
                <a:ea typeface="SimSun" pitchFamily="2" charset="-122"/>
                <a:cs typeface="Courier"/>
              </a:rPr>
              <a:t>=   2,       ! Surface datum =&gt; apply correction on datum</a:t>
            </a:r>
            <a:br>
              <a:rPr lang="en-US" sz="1200" dirty="0">
                <a:latin typeface="Courier"/>
                <a:ea typeface="SimSun" pitchFamily="2" charset="-122"/>
                <a:cs typeface="Courier"/>
              </a:rPr>
            </a:br>
            <a:r>
              <a:rPr lang="en-US" sz="1200" dirty="0" err="1" smtClean="0">
                <a:latin typeface="Courier"/>
                <a:ea typeface="SimSun" pitchFamily="2" charset="-122"/>
                <a:cs typeface="Courier"/>
              </a:rPr>
              <a:t>Hydrostatic_recover</a:t>
            </a:r>
            <a:r>
              <a:rPr lang="en-US" sz="1200" dirty="0" smtClean="0">
                <a:latin typeface="Courier"/>
                <a:ea typeface="SimSun" pitchFamily="2" charset="-122"/>
                <a:cs typeface="Courier"/>
              </a:rPr>
              <a:t>     </a:t>
            </a:r>
            <a:r>
              <a:rPr lang="en-US" sz="1200" dirty="0">
                <a:latin typeface="Courier"/>
                <a:ea typeface="SimSun" pitchFamily="2" charset="-122"/>
                <a:cs typeface="Courier"/>
              </a:rPr>
              <a:t>=   3,       ! Height from </a:t>
            </a:r>
            <a:r>
              <a:rPr lang="en-US" sz="1200" dirty="0" smtClean="0">
                <a:latin typeface="Courier"/>
                <a:ea typeface="SimSun" pitchFamily="2" charset="-122"/>
                <a:cs typeface="Courier"/>
              </a:rPr>
              <a:t>hydrostatic </a:t>
            </a:r>
            <a:r>
              <a:rPr lang="en-US" sz="1200" dirty="0">
                <a:latin typeface="Courier"/>
                <a:ea typeface="SimSun" pitchFamily="2" charset="-122"/>
                <a:cs typeface="Courier"/>
              </a:rPr>
              <a:t>assumption with the OBS data </a:t>
            </a:r>
            <a:endParaRPr lang="en-US" sz="1200" dirty="0" smtClean="0">
              <a:latin typeface="Courier"/>
              <a:ea typeface="SimSun" pitchFamily="2" charset="-122"/>
              <a:cs typeface="Courier"/>
            </a:endParaRPr>
          </a:p>
          <a:p>
            <a:pPr eaLnBrk="0" hangingPunct="0"/>
            <a:r>
              <a:rPr lang="en-US" sz="1200" dirty="0">
                <a:latin typeface="Courier"/>
                <a:ea typeface="SimSun" pitchFamily="2" charset="-122"/>
                <a:cs typeface="Courier"/>
              </a:rPr>
              <a:t> </a:t>
            </a:r>
            <a:r>
              <a:rPr lang="en-US" sz="1200" dirty="0" smtClean="0">
                <a:latin typeface="Courier"/>
                <a:ea typeface="SimSun" pitchFamily="2" charset="-122"/>
                <a:cs typeface="Courier"/>
              </a:rPr>
              <a:t>                                    </a:t>
            </a:r>
            <a:r>
              <a:rPr lang="en-US" sz="1200" dirty="0">
                <a:latin typeface="Courier"/>
                <a:ea typeface="SimSun" pitchFamily="2" charset="-122"/>
                <a:cs typeface="Courier"/>
              </a:rPr>
              <a:t>! calibration</a:t>
            </a:r>
            <a:br>
              <a:rPr lang="en-US" sz="1200" dirty="0">
                <a:latin typeface="Courier"/>
                <a:ea typeface="SimSun" pitchFamily="2" charset="-122"/>
                <a:cs typeface="Courier"/>
              </a:rPr>
            </a:br>
            <a:r>
              <a:rPr lang="en-US" sz="1200" dirty="0" err="1" smtClean="0">
                <a:latin typeface="Courier"/>
                <a:ea typeface="SimSun" pitchFamily="2" charset="-122"/>
                <a:cs typeface="Courier"/>
              </a:rPr>
              <a:t>Reference_OBS_recover</a:t>
            </a:r>
            <a:r>
              <a:rPr lang="en-US" sz="1200" dirty="0" smtClean="0">
                <a:latin typeface="Courier"/>
                <a:ea typeface="SimSun" pitchFamily="2" charset="-122"/>
                <a:cs typeface="Courier"/>
              </a:rPr>
              <a:t>   </a:t>
            </a:r>
            <a:r>
              <a:rPr lang="en-US" sz="1200" dirty="0">
                <a:latin typeface="Courier"/>
                <a:ea typeface="SimSun" pitchFamily="2" charset="-122"/>
                <a:cs typeface="Courier"/>
              </a:rPr>
              <a:t>=   4,       ! Height from reference state with OBS data calibration</a:t>
            </a:r>
            <a:br>
              <a:rPr lang="en-US" sz="1200" dirty="0">
                <a:latin typeface="Courier"/>
                <a:ea typeface="SimSun" pitchFamily="2" charset="-122"/>
                <a:cs typeface="Courier"/>
              </a:rPr>
            </a:br>
            <a:r>
              <a:rPr lang="en-US" sz="1200" dirty="0" err="1" smtClean="0">
                <a:latin typeface="Courier"/>
                <a:ea typeface="SimSun" pitchFamily="2" charset="-122"/>
                <a:cs typeface="Courier"/>
              </a:rPr>
              <a:t>Other_check</a:t>
            </a:r>
            <a:r>
              <a:rPr lang="en-US" sz="1200" dirty="0" smtClean="0">
                <a:latin typeface="Courier"/>
                <a:ea typeface="SimSun" pitchFamily="2" charset="-122"/>
                <a:cs typeface="Courier"/>
              </a:rPr>
              <a:t>             </a:t>
            </a:r>
            <a:r>
              <a:rPr lang="en-US" sz="1200" dirty="0">
                <a:latin typeface="Courier"/>
                <a:ea typeface="SimSun" pitchFamily="2" charset="-122"/>
                <a:cs typeface="Courier"/>
              </a:rPr>
              <a:t>=  88        ! passed other quality check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74098" y="228600"/>
            <a:ext cx="5195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Quality flags assigned by </a:t>
            </a:r>
            <a:r>
              <a:rPr lang="en-US" sz="2400" b="1" dirty="0" err="1" smtClean="0">
                <a:latin typeface="Arial"/>
                <a:cs typeface="Arial"/>
              </a:rPr>
              <a:t>obsproc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6691" y="6248400"/>
            <a:ext cx="507061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data with quality flags &gt;= 0 will be used in WRFDA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7EE3-ECAD-C847-9FDB-E4A816A176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0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99" y="2116991"/>
            <a:ext cx="288332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Arial"/>
                <a:cs typeface="Arial"/>
              </a:rPr>
              <a:t>v</a:t>
            </a:r>
            <a:r>
              <a:rPr lang="en-US" b="0" dirty="0" smtClean="0">
                <a:latin typeface="Arial"/>
                <a:cs typeface="Arial"/>
              </a:rPr>
              <a:t>ariables in </a:t>
            </a:r>
            <a:r>
              <a:rPr lang="en-US" b="0" dirty="0" err="1" smtClean="0">
                <a:latin typeface="Arial"/>
                <a:cs typeface="Arial"/>
              </a:rPr>
              <a:t>ob.ascii</a:t>
            </a:r>
            <a:endParaRPr lang="en-US" b="0" dirty="0" smtClean="0">
              <a:latin typeface="Arial"/>
              <a:cs typeface="Arial"/>
            </a:endParaRPr>
          </a:p>
          <a:p>
            <a:endParaRPr lang="en-US" b="0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0" dirty="0" smtClean="0">
                <a:latin typeface="Arial"/>
                <a:cs typeface="Arial"/>
              </a:rPr>
              <a:t>wind speed</a:t>
            </a:r>
          </a:p>
          <a:p>
            <a:pPr marL="285750" indent="-285750">
              <a:buFont typeface="Arial"/>
              <a:buChar char="•"/>
            </a:pPr>
            <a:r>
              <a:rPr lang="en-US" sz="1600" b="0" dirty="0">
                <a:latin typeface="Arial"/>
                <a:cs typeface="Arial"/>
              </a:rPr>
              <a:t>w</a:t>
            </a:r>
            <a:r>
              <a:rPr lang="en-US" sz="1600" b="0" dirty="0" smtClean="0">
                <a:latin typeface="Arial"/>
                <a:cs typeface="Arial"/>
              </a:rPr>
              <a:t>ind direction</a:t>
            </a:r>
          </a:p>
          <a:p>
            <a:pPr marL="285750" indent="-285750">
              <a:buFont typeface="Arial"/>
              <a:buChar char="•"/>
            </a:pPr>
            <a:r>
              <a:rPr lang="en-US" sz="1600" b="0" dirty="0" smtClean="0">
                <a:latin typeface="Arial"/>
                <a:cs typeface="Arial"/>
              </a:rPr>
              <a:t>sea level pressure</a:t>
            </a:r>
          </a:p>
          <a:p>
            <a:pPr marL="285750" indent="-285750">
              <a:buFont typeface="Arial"/>
              <a:buChar char="•"/>
            </a:pPr>
            <a:r>
              <a:rPr lang="en-US" sz="1600" b="0" dirty="0" smtClean="0">
                <a:latin typeface="Arial"/>
                <a:cs typeface="Arial"/>
              </a:rPr>
              <a:t>pressure</a:t>
            </a:r>
          </a:p>
          <a:p>
            <a:pPr marL="285750" indent="-285750">
              <a:buFont typeface="Arial"/>
              <a:buChar char="•"/>
            </a:pPr>
            <a:r>
              <a:rPr lang="en-US" sz="1600" b="0" dirty="0">
                <a:latin typeface="Arial"/>
                <a:cs typeface="Arial"/>
              </a:rPr>
              <a:t>h</a:t>
            </a:r>
            <a:r>
              <a:rPr lang="en-US" sz="1600" b="0" dirty="0" smtClean="0">
                <a:latin typeface="Arial"/>
                <a:cs typeface="Arial"/>
              </a:rPr>
              <a:t>eight</a:t>
            </a:r>
          </a:p>
          <a:p>
            <a:pPr marL="285750" indent="-285750">
              <a:buFont typeface="Arial"/>
              <a:buChar char="•"/>
            </a:pPr>
            <a:r>
              <a:rPr lang="en-US" sz="1600" b="0" dirty="0" smtClean="0">
                <a:latin typeface="Arial"/>
                <a:cs typeface="Arial"/>
              </a:rPr>
              <a:t>temperature</a:t>
            </a:r>
          </a:p>
          <a:p>
            <a:pPr marL="285750" indent="-285750">
              <a:buFont typeface="Arial"/>
              <a:buChar char="•"/>
            </a:pPr>
            <a:r>
              <a:rPr lang="en-US" sz="1600" b="0" dirty="0" smtClean="0">
                <a:latin typeface="Arial"/>
                <a:cs typeface="Arial"/>
              </a:rPr>
              <a:t>dew point temperature</a:t>
            </a:r>
          </a:p>
          <a:p>
            <a:pPr marL="285750" indent="-285750">
              <a:buFont typeface="Arial"/>
              <a:buChar char="•"/>
            </a:pPr>
            <a:r>
              <a:rPr lang="en-US" sz="1600" b="0" dirty="0">
                <a:latin typeface="Arial"/>
                <a:cs typeface="Arial"/>
              </a:rPr>
              <a:t>r</a:t>
            </a:r>
            <a:r>
              <a:rPr lang="en-US" sz="1600" b="0" dirty="0" smtClean="0">
                <a:latin typeface="Arial"/>
                <a:cs typeface="Arial"/>
              </a:rPr>
              <a:t>elative humidity</a:t>
            </a:r>
          </a:p>
          <a:p>
            <a:pPr marL="285750" indent="-285750">
              <a:buFont typeface="Arial"/>
              <a:buChar char="•"/>
            </a:pPr>
            <a:r>
              <a:rPr lang="en-US" sz="1600" b="0" dirty="0">
                <a:latin typeface="Arial"/>
                <a:cs typeface="Arial"/>
              </a:rPr>
              <a:t>total </a:t>
            </a:r>
            <a:r>
              <a:rPr lang="en-US" sz="1600" b="0" dirty="0" err="1">
                <a:latin typeface="Arial"/>
                <a:cs typeface="Arial"/>
              </a:rPr>
              <a:t>precipitable</a:t>
            </a:r>
            <a:r>
              <a:rPr lang="en-US" sz="1600" b="0" dirty="0">
                <a:latin typeface="Arial"/>
                <a:cs typeface="Arial"/>
              </a:rPr>
              <a:t> water</a:t>
            </a:r>
          </a:p>
          <a:p>
            <a:pPr marL="285750" indent="-285750">
              <a:buFont typeface="Wingdings" charset="2"/>
              <a:buChar char=""/>
            </a:pPr>
            <a:r>
              <a:rPr lang="en-US" sz="1600" b="0" dirty="0" smtClean="0">
                <a:latin typeface="Arial"/>
                <a:cs typeface="Arial"/>
              </a:rPr>
              <a:t>GPS refractivity</a:t>
            </a:r>
          </a:p>
          <a:p>
            <a:pPr marL="285750" indent="-285750">
              <a:buFont typeface="Wingdings" charset="2"/>
              <a:buChar char=""/>
            </a:pPr>
            <a:r>
              <a:rPr lang="en-US" sz="1600" b="0" dirty="0" smtClean="0">
                <a:latin typeface="Arial"/>
                <a:cs typeface="Arial"/>
              </a:rPr>
              <a:t>SATEM thickness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77701" y="2116991"/>
            <a:ext cx="45175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Arial"/>
                <a:cs typeface="Arial"/>
              </a:rPr>
              <a:t>state variables in WRFDA</a:t>
            </a:r>
          </a:p>
          <a:p>
            <a:endParaRPr lang="en-US" b="0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0" dirty="0" smtClean="0">
                <a:latin typeface="Arial"/>
                <a:cs typeface="Arial"/>
              </a:rPr>
              <a:t>x-component wind u (relative to model grid)</a:t>
            </a:r>
          </a:p>
          <a:p>
            <a:pPr marL="285750" indent="-285750">
              <a:buFont typeface="Arial"/>
              <a:buChar char="•"/>
            </a:pPr>
            <a:r>
              <a:rPr lang="en-US" sz="1600" b="0" dirty="0" smtClean="0">
                <a:latin typeface="Arial"/>
                <a:cs typeface="Arial"/>
              </a:rPr>
              <a:t>y-component wind v (relative to model grid)</a:t>
            </a:r>
          </a:p>
          <a:p>
            <a:pPr marL="285750" indent="-285750">
              <a:buFont typeface="Arial"/>
              <a:buChar char="•"/>
            </a:pPr>
            <a:r>
              <a:rPr lang="en-US" sz="1600" b="0" dirty="0" smtClean="0">
                <a:latin typeface="Arial"/>
                <a:cs typeface="Arial"/>
              </a:rPr>
              <a:t>temperature</a:t>
            </a:r>
          </a:p>
          <a:p>
            <a:pPr marL="285750" indent="-285750">
              <a:buFont typeface="Arial"/>
              <a:buChar char="•"/>
            </a:pPr>
            <a:r>
              <a:rPr lang="en-US" sz="1600" b="0" dirty="0" smtClean="0">
                <a:latin typeface="Arial"/>
                <a:cs typeface="Arial"/>
              </a:rPr>
              <a:t>specific humidity</a:t>
            </a:r>
          </a:p>
          <a:p>
            <a:pPr marL="285750" indent="-285750">
              <a:buFont typeface="Arial"/>
              <a:buChar char="•"/>
            </a:pPr>
            <a:r>
              <a:rPr lang="en-US" sz="1600" b="0" dirty="0" smtClean="0">
                <a:latin typeface="Arial"/>
                <a:cs typeface="Arial"/>
              </a:rPr>
              <a:t>surface pressure</a:t>
            </a:r>
          </a:p>
          <a:p>
            <a:pPr marL="285750" indent="-285750">
              <a:buFont typeface="Arial"/>
              <a:buChar char="•"/>
            </a:pPr>
            <a:r>
              <a:rPr lang="en-US" sz="1600" b="0" dirty="0" smtClean="0">
                <a:latin typeface="Arial"/>
                <a:cs typeface="Arial"/>
              </a:rPr>
              <a:t>pressure</a:t>
            </a:r>
            <a:endParaRPr lang="en-US" sz="1600" b="0" dirty="0" smtClean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880772"/>
            <a:ext cx="8991600" cy="719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l-PL" altLang="ko-KR" sz="1500" dirty="0">
                <a:solidFill>
                  <a:srgbClr val="008000"/>
                </a:solidFill>
                <a:latin typeface="Courier"/>
                <a:ea typeface="굴림" pitchFamily="1" charset="-127"/>
                <a:cs typeface="Courier"/>
              </a:rPr>
              <a:t>INFO  = PLATFORM, DATE, NAME, LEVELS, LATITUDE, LONGITUDE, ELEVATION, ID.</a:t>
            </a:r>
          </a:p>
          <a:p>
            <a:pPr>
              <a:lnSpc>
                <a:spcPct val="90000"/>
              </a:lnSpc>
              <a:buNone/>
            </a:pPr>
            <a:r>
              <a:rPr lang="pl-PL" altLang="ko-KR" sz="1500" dirty="0">
                <a:solidFill>
                  <a:srgbClr val="008000"/>
                </a:solidFill>
                <a:latin typeface="Courier"/>
                <a:ea typeface="굴림" pitchFamily="1" charset="-127"/>
                <a:cs typeface="Courier"/>
              </a:rPr>
              <a:t>SRFC  = </a:t>
            </a:r>
            <a:r>
              <a:rPr lang="pl-PL" altLang="ko-KR" sz="1500" b="1" dirty="0">
                <a:solidFill>
                  <a:srgbClr val="008000"/>
                </a:solidFill>
                <a:latin typeface="Courier"/>
                <a:ea typeface="굴림" pitchFamily="1" charset="-127"/>
                <a:cs typeface="Courier"/>
              </a:rPr>
              <a:t>SLP</a:t>
            </a:r>
            <a:r>
              <a:rPr lang="pl-PL" altLang="ko-KR" sz="1500" dirty="0">
                <a:solidFill>
                  <a:srgbClr val="008000"/>
                </a:solidFill>
                <a:latin typeface="Courier"/>
                <a:ea typeface="굴림" pitchFamily="1" charset="-127"/>
                <a:cs typeface="Courier"/>
              </a:rPr>
              <a:t>, </a:t>
            </a:r>
            <a:r>
              <a:rPr lang="pl-PL" altLang="ko-KR" sz="1500" b="1" dirty="0">
                <a:solidFill>
                  <a:srgbClr val="008000"/>
                </a:solidFill>
                <a:latin typeface="Courier"/>
                <a:ea typeface="굴림" pitchFamily="1" charset="-127"/>
                <a:cs typeface="Courier"/>
              </a:rPr>
              <a:t>PW</a:t>
            </a:r>
            <a:r>
              <a:rPr lang="pl-PL" altLang="ko-KR" sz="1500" dirty="0">
                <a:solidFill>
                  <a:srgbClr val="008000"/>
                </a:solidFill>
                <a:latin typeface="Courier"/>
                <a:ea typeface="굴림" pitchFamily="1" charset="-127"/>
                <a:cs typeface="Courier"/>
              </a:rPr>
              <a:t> (DATA,QC,ERROR).</a:t>
            </a:r>
          </a:p>
          <a:p>
            <a:pPr>
              <a:lnSpc>
                <a:spcPct val="90000"/>
              </a:lnSpc>
              <a:buNone/>
            </a:pPr>
            <a:r>
              <a:rPr lang="pl-PL" altLang="ko-KR" sz="1500" dirty="0">
                <a:solidFill>
                  <a:srgbClr val="008000"/>
                </a:solidFill>
                <a:latin typeface="Courier"/>
                <a:ea typeface="굴림" pitchFamily="1" charset="-127"/>
                <a:cs typeface="Courier"/>
              </a:rPr>
              <a:t>EACH  = </a:t>
            </a:r>
            <a:r>
              <a:rPr lang="pl-PL" altLang="ko-KR" sz="1500" b="1" dirty="0">
                <a:solidFill>
                  <a:srgbClr val="008000"/>
                </a:solidFill>
                <a:latin typeface="Courier"/>
                <a:ea typeface="굴림" pitchFamily="1" charset="-127"/>
                <a:cs typeface="Courier"/>
              </a:rPr>
              <a:t>PRES</a:t>
            </a:r>
            <a:r>
              <a:rPr lang="pl-PL" altLang="ko-KR" sz="1500" dirty="0">
                <a:solidFill>
                  <a:srgbClr val="008000"/>
                </a:solidFill>
                <a:latin typeface="Courier"/>
                <a:ea typeface="굴림" pitchFamily="1" charset="-127"/>
                <a:cs typeface="Courier"/>
              </a:rPr>
              <a:t>, </a:t>
            </a:r>
            <a:r>
              <a:rPr lang="pl-PL" altLang="ko-KR" sz="1500" b="1" dirty="0">
                <a:solidFill>
                  <a:srgbClr val="008000"/>
                </a:solidFill>
                <a:latin typeface="Courier"/>
                <a:ea typeface="굴림" pitchFamily="1" charset="-127"/>
                <a:cs typeface="Courier"/>
              </a:rPr>
              <a:t>SPEED</a:t>
            </a:r>
            <a:r>
              <a:rPr lang="pl-PL" altLang="ko-KR" sz="1500" dirty="0">
                <a:solidFill>
                  <a:srgbClr val="008000"/>
                </a:solidFill>
                <a:latin typeface="Courier"/>
                <a:ea typeface="굴림" pitchFamily="1" charset="-127"/>
                <a:cs typeface="Courier"/>
              </a:rPr>
              <a:t>, </a:t>
            </a:r>
            <a:r>
              <a:rPr lang="pl-PL" altLang="ko-KR" sz="1500" b="1" dirty="0">
                <a:solidFill>
                  <a:srgbClr val="008000"/>
                </a:solidFill>
                <a:latin typeface="Courier"/>
                <a:ea typeface="굴림" pitchFamily="1" charset="-127"/>
                <a:cs typeface="Courier"/>
              </a:rPr>
              <a:t>DIR</a:t>
            </a:r>
            <a:r>
              <a:rPr lang="pl-PL" altLang="ko-KR" sz="1500" dirty="0">
                <a:solidFill>
                  <a:srgbClr val="008000"/>
                </a:solidFill>
                <a:latin typeface="Courier"/>
                <a:ea typeface="굴림" pitchFamily="1" charset="-127"/>
                <a:cs typeface="Courier"/>
              </a:rPr>
              <a:t>, </a:t>
            </a:r>
            <a:r>
              <a:rPr lang="pl-PL" altLang="ko-KR" sz="1500" b="1" dirty="0">
                <a:solidFill>
                  <a:srgbClr val="008000"/>
                </a:solidFill>
                <a:latin typeface="Courier"/>
                <a:ea typeface="굴림" pitchFamily="1" charset="-127"/>
                <a:cs typeface="Courier"/>
              </a:rPr>
              <a:t>HEIGHT</a:t>
            </a:r>
            <a:r>
              <a:rPr lang="pl-PL" altLang="ko-KR" sz="1500" dirty="0">
                <a:solidFill>
                  <a:srgbClr val="008000"/>
                </a:solidFill>
                <a:latin typeface="Courier"/>
                <a:ea typeface="굴림" pitchFamily="1" charset="-127"/>
                <a:cs typeface="Courier"/>
              </a:rPr>
              <a:t>, </a:t>
            </a:r>
            <a:r>
              <a:rPr lang="pl-PL" altLang="ko-KR" sz="1500" b="1" dirty="0">
                <a:solidFill>
                  <a:srgbClr val="008000"/>
                </a:solidFill>
                <a:latin typeface="Courier"/>
                <a:ea typeface="굴림" pitchFamily="1" charset="-127"/>
                <a:cs typeface="Courier"/>
              </a:rPr>
              <a:t>TEMP</a:t>
            </a:r>
            <a:r>
              <a:rPr lang="pl-PL" altLang="ko-KR" sz="1500" dirty="0">
                <a:solidFill>
                  <a:srgbClr val="008000"/>
                </a:solidFill>
                <a:latin typeface="Courier"/>
                <a:ea typeface="굴림" pitchFamily="1" charset="-127"/>
                <a:cs typeface="Courier"/>
              </a:rPr>
              <a:t>, </a:t>
            </a:r>
            <a:r>
              <a:rPr lang="pl-PL" altLang="ko-KR" sz="1500" b="1" dirty="0">
                <a:solidFill>
                  <a:srgbClr val="008000"/>
                </a:solidFill>
                <a:latin typeface="Courier"/>
                <a:ea typeface="굴림" pitchFamily="1" charset="-127"/>
                <a:cs typeface="Courier"/>
              </a:rPr>
              <a:t>DEW</a:t>
            </a:r>
            <a:r>
              <a:rPr lang="pl-PL" altLang="ko-KR" sz="1500" dirty="0">
                <a:solidFill>
                  <a:srgbClr val="008000"/>
                </a:solidFill>
                <a:latin typeface="Courier"/>
                <a:ea typeface="굴림" pitchFamily="1" charset="-127"/>
                <a:cs typeface="Courier"/>
              </a:rPr>
              <a:t> </a:t>
            </a:r>
            <a:r>
              <a:rPr lang="pl-PL" altLang="ko-KR" sz="1500" b="1" dirty="0">
                <a:solidFill>
                  <a:srgbClr val="008000"/>
                </a:solidFill>
                <a:latin typeface="Courier"/>
                <a:ea typeface="굴림" pitchFamily="1" charset="-127"/>
                <a:cs typeface="Courier"/>
              </a:rPr>
              <a:t>PT</a:t>
            </a:r>
            <a:r>
              <a:rPr lang="pl-PL" altLang="ko-KR" sz="1500" dirty="0">
                <a:solidFill>
                  <a:srgbClr val="008000"/>
                </a:solidFill>
                <a:latin typeface="Courier"/>
                <a:ea typeface="굴림" pitchFamily="1" charset="-127"/>
                <a:cs typeface="Courier"/>
              </a:rPr>
              <a:t>, </a:t>
            </a:r>
            <a:r>
              <a:rPr lang="pl-PL" altLang="ko-KR" sz="1500" b="1" dirty="0">
                <a:solidFill>
                  <a:srgbClr val="008000"/>
                </a:solidFill>
                <a:latin typeface="Courier"/>
                <a:ea typeface="굴림" pitchFamily="1" charset="-127"/>
                <a:cs typeface="Courier"/>
              </a:rPr>
              <a:t>HUMID</a:t>
            </a:r>
            <a:r>
              <a:rPr lang="pl-PL" altLang="ko-KR" sz="1500" dirty="0">
                <a:solidFill>
                  <a:srgbClr val="008000"/>
                </a:solidFill>
                <a:latin typeface="Courier"/>
                <a:ea typeface="굴림" pitchFamily="1" charset="-127"/>
                <a:cs typeface="Courier"/>
              </a:rPr>
              <a:t> (DATA,QC,ERROR)*LEVELS.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7EE3-ECAD-C847-9FDB-E4A816A176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1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8701" y="1371600"/>
            <a:ext cx="7086599" cy="362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b="0" dirty="0" smtClean="0">
                <a:latin typeface="Arial"/>
                <a:cs typeface="Arial"/>
              </a:rPr>
              <a:t>domain and time checks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b="0" dirty="0" smtClean="0">
                <a:latin typeface="Arial"/>
                <a:cs typeface="Arial"/>
              </a:rPr>
              <a:t>sort and merge duplicate reports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b="0" dirty="0" smtClean="0">
                <a:latin typeface="Arial"/>
                <a:cs typeface="Arial"/>
              </a:rPr>
              <a:t>assign observation errors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b="0" dirty="0" smtClean="0">
                <a:latin typeface="Arial"/>
                <a:cs typeface="Arial"/>
              </a:rPr>
              <a:t>gross check</a:t>
            </a:r>
            <a:endParaRPr lang="en-US" b="0" dirty="0">
              <a:latin typeface="Arial"/>
              <a:cs typeface="Arial"/>
            </a:endParaRP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b="0" dirty="0" smtClean="0">
                <a:latin typeface="Arial"/>
                <a:cs typeface="Arial"/>
              </a:rPr>
              <a:t>vertical consistency check and adiabatic check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b="0" dirty="0" smtClean="0">
                <a:latin typeface="Arial"/>
                <a:cs typeface="Arial"/>
              </a:rPr>
              <a:t>data completeness check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b="0" dirty="0" smtClean="0">
                <a:latin typeface="Arial"/>
                <a:cs typeface="Arial"/>
              </a:rPr>
              <a:t>assign quality flags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b="0" dirty="0" smtClean="0">
                <a:latin typeface="Arial"/>
                <a:cs typeface="Arial"/>
              </a:rPr>
              <a:t>thinning for SATOB</a:t>
            </a:r>
            <a:r>
              <a:rPr lang="en-US" b="0" dirty="0">
                <a:latin typeface="Arial"/>
                <a:cs typeface="Arial"/>
              </a:rPr>
              <a:t> </a:t>
            </a:r>
            <a:r>
              <a:rPr lang="en-US" b="0" dirty="0" smtClean="0">
                <a:latin typeface="Arial"/>
                <a:cs typeface="Arial"/>
              </a:rPr>
              <a:t>and QSCAT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6064" y="228600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What does OBSPROC do?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7749" y="5833646"/>
            <a:ext cx="5168502" cy="33855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Arial"/>
                <a:ea typeface="ＭＳ Ｐゴシック" pitchFamily="1" charset="-128"/>
                <a:cs typeface="Arial"/>
              </a:rPr>
              <a:t>model meteorological fields </a:t>
            </a:r>
            <a:r>
              <a:rPr lang="en-US" sz="1600" b="0" dirty="0" smtClean="0">
                <a:latin typeface="Arial"/>
                <a:ea typeface="ＭＳ Ｐゴシック" pitchFamily="1" charset="-128"/>
                <a:cs typeface="Arial"/>
              </a:rPr>
              <a:t>are not </a:t>
            </a:r>
            <a:r>
              <a:rPr lang="en-US" sz="1600" b="0" dirty="0">
                <a:latin typeface="Arial"/>
                <a:ea typeface="ＭＳ Ｐゴシック" pitchFamily="1" charset="-128"/>
                <a:cs typeface="Arial"/>
              </a:rPr>
              <a:t>used in </a:t>
            </a:r>
            <a:r>
              <a:rPr lang="en-US" sz="1600" b="0" dirty="0" smtClean="0">
                <a:latin typeface="Arial"/>
                <a:ea typeface="ＭＳ Ｐゴシック" pitchFamily="1" charset="-128"/>
                <a:cs typeface="Arial"/>
              </a:rPr>
              <a:t>OBSPROC</a:t>
            </a:r>
            <a:endParaRPr lang="en-US" sz="1600" b="0" dirty="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7EE3-ECAD-C847-9FDB-E4A816A176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55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56064" y="228600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What does OBSPROC do?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371600"/>
            <a:ext cx="7924800" cy="356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lvl="0" indent="-233363" eaLnBrk="0" hangingPunct="0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tabLst>
                <a:tab pos="347663" algn="l"/>
              </a:tabLst>
              <a:defRPr/>
            </a:pPr>
            <a:r>
              <a:rPr lang="en-US" sz="2000" b="1" kern="0" dirty="0">
                <a:solidFill>
                  <a:srgbClr val="000000"/>
                </a:solidFill>
                <a:latin typeface="Arial"/>
                <a:ea typeface="ＭＳ Ｐゴシック" pitchFamily="1" charset="-128"/>
                <a:cs typeface="Arial"/>
              </a:rPr>
              <a:t>t</a:t>
            </a:r>
            <a:r>
              <a:rPr lang="en-US" sz="2000" b="1" kern="0" dirty="0" smtClean="0">
                <a:solidFill>
                  <a:srgbClr val="000000"/>
                </a:solidFill>
                <a:latin typeface="Arial"/>
                <a:ea typeface="ＭＳ Ｐゴシック" pitchFamily="1" charset="-128"/>
                <a:cs typeface="Arial"/>
              </a:rPr>
              <a:t>ime </a:t>
            </a:r>
            <a:r>
              <a:rPr lang="en-US" sz="2000" b="1" kern="0" dirty="0">
                <a:solidFill>
                  <a:srgbClr val="000000"/>
                </a:solidFill>
                <a:latin typeface="Arial"/>
                <a:ea typeface="ＭＳ Ｐゴシック" pitchFamily="1" charset="-128"/>
                <a:cs typeface="Arial"/>
              </a:rPr>
              <a:t>window check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SzPct val="75000"/>
              <a:tabLst>
                <a:tab pos="347663" algn="l"/>
              </a:tabLst>
              <a:defRPr/>
            </a:pPr>
            <a:r>
              <a:rPr lang="en-US" sz="1600" b="0" kern="0" dirty="0" smtClean="0">
                <a:latin typeface="Arial"/>
                <a:ea typeface="ＭＳ Ｐゴシック" pitchFamily="1" charset="-128"/>
                <a:cs typeface="Arial"/>
              </a:rPr>
              <a:t>Observations within the specified time window (</a:t>
            </a:r>
            <a:r>
              <a:rPr lang="en-US" sz="1600" b="0" dirty="0" err="1" smtClean="0">
                <a:latin typeface="Arial"/>
                <a:cs typeface="Arial"/>
                <a:sym typeface="Wingdings" charset="2"/>
              </a:rPr>
              <a:t>time_window_min</a:t>
            </a:r>
            <a:r>
              <a:rPr lang="en-US" sz="1600" b="0" dirty="0" smtClean="0">
                <a:latin typeface="Arial"/>
                <a:cs typeface="Arial"/>
                <a:sym typeface="Wingdings" charset="2"/>
              </a:rPr>
              <a:t> and </a:t>
            </a:r>
            <a:r>
              <a:rPr lang="en-US" sz="1600" b="0" dirty="0" err="1" smtClean="0">
                <a:latin typeface="Arial"/>
                <a:cs typeface="Arial"/>
                <a:sym typeface="Wingdings" charset="2"/>
              </a:rPr>
              <a:t>time_window_max</a:t>
            </a:r>
            <a:r>
              <a:rPr lang="en-US" sz="1600" b="0" dirty="0" smtClean="0">
                <a:latin typeface="Arial"/>
                <a:cs typeface="Arial"/>
                <a:sym typeface="Wingdings" charset="2"/>
              </a:rPr>
              <a:t>) </a:t>
            </a:r>
            <a:r>
              <a:rPr lang="en-US" sz="1600" b="0" kern="0" dirty="0" smtClean="0">
                <a:latin typeface="Arial"/>
                <a:ea typeface="ＭＳ Ｐゴシック" pitchFamily="1" charset="-128"/>
                <a:cs typeface="Arial"/>
              </a:rPr>
              <a:t>will be kept.</a:t>
            </a:r>
            <a:endParaRPr lang="en-US" sz="1600" b="0" kern="0" dirty="0" smtClean="0">
              <a:solidFill>
                <a:schemeClr val="bg2"/>
              </a:solidFill>
              <a:latin typeface="Arial"/>
              <a:ea typeface="ＭＳ Ｐゴシック" pitchFamily="1" charset="-128"/>
              <a:cs typeface="Arial"/>
            </a:endParaRPr>
          </a:p>
          <a:p>
            <a:pPr marL="115888" lvl="0" indent="-1588" eaLnBrk="0" hangingPunct="0">
              <a:lnSpc>
                <a:spcPct val="120000"/>
              </a:lnSpc>
              <a:spcBef>
                <a:spcPct val="20000"/>
              </a:spcBef>
              <a:buSzPct val="75000"/>
              <a:tabLst>
                <a:tab pos="347663" algn="l"/>
              </a:tabLst>
              <a:defRPr/>
            </a:pPr>
            <a:endParaRPr lang="en-US" b="0" kern="0" dirty="0" smtClean="0">
              <a:solidFill>
                <a:srgbClr val="000000"/>
              </a:solidFill>
              <a:latin typeface="Arial"/>
              <a:ea typeface="ＭＳ Ｐゴシック" charset="-128"/>
              <a:cs typeface="Arial"/>
            </a:endParaRPr>
          </a:p>
          <a:p>
            <a:pPr marL="233363" indent="-233363" eaLnBrk="0" hangingPunct="0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tabLst>
                <a:tab pos="347663" algn="l"/>
              </a:tabLst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Arial"/>
                <a:ea typeface="ＭＳ Ｐゴシック" pitchFamily="1" charset="-128"/>
                <a:cs typeface="Arial"/>
              </a:rPr>
              <a:t>domain check</a:t>
            </a:r>
            <a:endParaRPr lang="en-US" sz="2000" b="1" kern="0" dirty="0">
              <a:solidFill>
                <a:srgbClr val="000000"/>
              </a:solidFill>
              <a:latin typeface="Arial"/>
              <a:ea typeface="ＭＳ Ｐゴシック" pitchFamily="1" charset="-128"/>
              <a:cs typeface="Arial"/>
            </a:endParaRPr>
          </a:p>
          <a:p>
            <a:pPr marL="573088" lvl="1" indent="-1588" eaLnBrk="0" hangingPunct="0">
              <a:lnSpc>
                <a:spcPct val="120000"/>
              </a:lnSpc>
              <a:spcBef>
                <a:spcPct val="20000"/>
              </a:spcBef>
              <a:buClr>
                <a:srgbClr val="990000"/>
              </a:buClr>
              <a:buSzPct val="75000"/>
              <a:tabLst>
                <a:tab pos="347663" algn="l"/>
              </a:tabLst>
            </a:pPr>
            <a:r>
              <a:rPr lang="en-US" sz="1600" b="0" kern="0" dirty="0" smtClean="0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rPr>
              <a:t>For regional </a:t>
            </a:r>
            <a:r>
              <a:rPr lang="en-US" sz="1600" b="0" kern="0" dirty="0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rPr>
              <a:t>application </a:t>
            </a:r>
            <a:r>
              <a:rPr lang="en-US" sz="1600" b="0" kern="0" dirty="0">
                <a:solidFill>
                  <a:srgbClr val="000000"/>
                </a:solidFill>
                <a:latin typeface="Arial"/>
                <a:ea typeface="ＭＳ Ｐゴシック" pitchFamily="1" charset="-128"/>
                <a:cs typeface="Arial"/>
              </a:rPr>
              <a:t>(</a:t>
            </a:r>
            <a:r>
              <a:rPr lang="en-US" sz="1600" b="0" kern="0" dirty="0" err="1">
                <a:solidFill>
                  <a:srgbClr val="000000"/>
                </a:solidFill>
                <a:latin typeface="Arial"/>
                <a:ea typeface="ＭＳ Ｐゴシック" pitchFamily="1" charset="-128"/>
                <a:cs typeface="Arial"/>
              </a:rPr>
              <a:t>domain_check_h</a:t>
            </a:r>
            <a:r>
              <a:rPr lang="en-US" sz="1600" b="0" kern="0" dirty="0">
                <a:solidFill>
                  <a:srgbClr val="000000"/>
                </a:solidFill>
                <a:latin typeface="Arial"/>
                <a:ea typeface="ＭＳ Ｐゴシック" pitchFamily="1" charset="-128"/>
                <a:cs typeface="Arial"/>
              </a:rPr>
              <a:t> = .TRUE.</a:t>
            </a:r>
            <a:r>
              <a:rPr lang="en-US" sz="1600" b="0" kern="0" dirty="0" smtClean="0">
                <a:solidFill>
                  <a:srgbClr val="000000"/>
                </a:solidFill>
                <a:latin typeface="Arial"/>
                <a:ea typeface="ＭＳ Ｐゴシック" pitchFamily="1" charset="-128"/>
                <a:cs typeface="Arial"/>
              </a:rPr>
              <a:t>), </a:t>
            </a:r>
            <a:r>
              <a:rPr lang="en-US" sz="1600" b="0" kern="0" dirty="0" smtClean="0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rPr>
              <a:t>with IPROJ </a:t>
            </a:r>
            <a:r>
              <a:rPr lang="en-US" sz="1600" b="0" kern="0" dirty="0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rPr>
              <a:t>= 1 (Lambert conformal), 2 (Polar Stereographic), </a:t>
            </a:r>
            <a:r>
              <a:rPr lang="en-US" sz="1600" b="0" kern="0" dirty="0" smtClean="0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rPr>
              <a:t>or 3 </a:t>
            </a:r>
            <a:r>
              <a:rPr lang="en-US" sz="1600" b="0" kern="0" dirty="0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rPr>
              <a:t>(Mercator), there is </a:t>
            </a:r>
            <a:r>
              <a:rPr lang="en-US" sz="1600" b="0" kern="0" dirty="0" smtClean="0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rPr>
              <a:t>geographic</a:t>
            </a:r>
            <a:r>
              <a:rPr lang="en-US" sz="1600" b="0" kern="0" dirty="0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rPr>
              <a:t>-</a:t>
            </a:r>
            <a:r>
              <a:rPr lang="en-US" sz="1600" b="0" kern="0" dirty="0" smtClean="0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rPr>
              <a:t>filtered  </a:t>
            </a:r>
            <a:r>
              <a:rPr lang="en-US" sz="1600" b="0" kern="0" dirty="0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rPr>
              <a:t>dump</a:t>
            </a:r>
            <a:r>
              <a:rPr lang="en-US" sz="1600" kern="0" dirty="0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rPr>
              <a:t> </a:t>
            </a:r>
            <a:r>
              <a:rPr lang="en-US" sz="1600" b="0" kern="0" dirty="0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rPr>
              <a:t>performed based on </a:t>
            </a:r>
            <a:r>
              <a:rPr lang="en-US" sz="1600" b="0" kern="0" dirty="0" smtClean="0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rPr>
              <a:t>the model </a:t>
            </a:r>
            <a:r>
              <a:rPr lang="en-US" sz="1600" b="0" kern="0" dirty="0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rPr>
              <a:t>domain settings.</a:t>
            </a:r>
            <a:r>
              <a:rPr lang="en-US" sz="1600" b="0" kern="0" dirty="0">
                <a:solidFill>
                  <a:schemeClr val="bg2"/>
                </a:solidFill>
                <a:latin typeface="Arial"/>
                <a:ea typeface="ＭＳ Ｐゴシック" charset="-128"/>
                <a:cs typeface="Arial"/>
              </a:rPr>
              <a:t> </a:t>
            </a:r>
          </a:p>
          <a:p>
            <a:pPr marL="573088" lvl="1" indent="-1588" eaLnBrk="0" hangingPunct="0">
              <a:lnSpc>
                <a:spcPct val="120000"/>
              </a:lnSpc>
              <a:spcBef>
                <a:spcPts val="0"/>
              </a:spcBef>
              <a:buClr>
                <a:srgbClr val="990000"/>
              </a:buClr>
              <a:buSzPct val="75000"/>
              <a:tabLst>
                <a:tab pos="347663" algn="l"/>
              </a:tabLst>
              <a:defRPr/>
            </a:pPr>
            <a:r>
              <a:rPr lang="en-US" sz="1600" b="0" kern="0" dirty="0" smtClean="0">
                <a:latin typeface="Arial"/>
                <a:ea typeface="ＭＳ Ｐゴシック" charset="-128"/>
                <a:cs typeface="Arial"/>
              </a:rPr>
              <a:t>For </a:t>
            </a:r>
            <a:r>
              <a:rPr lang="en-US" sz="1600" b="0" kern="0" dirty="0">
                <a:latin typeface="Arial"/>
                <a:ea typeface="ＭＳ Ｐゴシック" charset="-128"/>
                <a:cs typeface="Arial"/>
              </a:rPr>
              <a:t>the global application of WRFDA, set IPROJ = 0 and no geographic</a:t>
            </a:r>
            <a:r>
              <a:rPr lang="en-US" sz="1600" b="0" kern="0" dirty="0" smtClean="0">
                <a:latin typeface="Arial"/>
                <a:ea typeface="ＭＳ Ｐゴシック" charset="-128"/>
                <a:cs typeface="Arial"/>
              </a:rPr>
              <a:t>-filtering </a:t>
            </a:r>
            <a:r>
              <a:rPr lang="en-US" sz="1600" b="0" kern="0" dirty="0">
                <a:latin typeface="Arial"/>
                <a:ea typeface="ＭＳ Ｐゴシック" charset="-128"/>
                <a:cs typeface="Arial"/>
              </a:rPr>
              <a:t>is performed. </a:t>
            </a:r>
            <a:endParaRPr lang="en-US" sz="1600" b="0" kern="0" dirty="0">
              <a:solidFill>
                <a:schemeClr val="bg2"/>
              </a:solidFill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4167" y="5605046"/>
            <a:ext cx="4775666" cy="33855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Arial"/>
                <a:cs typeface="Arial"/>
              </a:rPr>
              <a:t>Time and domain checks are also done in WRFDA</a:t>
            </a:r>
            <a:endParaRPr lang="en-US" sz="1600" b="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7EE3-ECAD-C847-9FDB-E4A816A176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69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Box 1"/>
          <p:cNvSpPr txBox="1">
            <a:spLocks noChangeArrowheads="1"/>
          </p:cNvSpPr>
          <p:nvPr/>
        </p:nvSpPr>
        <p:spPr bwMode="auto">
          <a:xfrm>
            <a:off x="495300" y="1252240"/>
            <a:ext cx="815340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33363" indent="-233363" eaLnBrk="0" hangingPunct="0">
              <a:spcBef>
                <a:spcPct val="20000"/>
              </a:spcBef>
              <a:buSzPct val="100000"/>
              <a:buFont typeface="Arial"/>
              <a:buChar char="•"/>
              <a:tabLst>
                <a:tab pos="347663" algn="l"/>
              </a:tabLst>
              <a:defRPr/>
            </a:pPr>
            <a:r>
              <a:rPr lang="en-US" sz="2000" b="0" kern="0" dirty="0">
                <a:solidFill>
                  <a:srgbClr val="000000"/>
                </a:solidFill>
                <a:latin typeface="Arial"/>
                <a:ea typeface="ＭＳ Ｐゴシック" pitchFamily="1" charset="-128"/>
                <a:cs typeface="Arial"/>
              </a:rPr>
              <a:t>   </a:t>
            </a:r>
            <a:r>
              <a:rPr lang="en-US" sz="2000" b="1" kern="0" dirty="0" smtClean="0">
                <a:solidFill>
                  <a:srgbClr val="000000"/>
                </a:solidFill>
                <a:latin typeface="Arial"/>
                <a:ea typeface="ＭＳ Ｐゴシック" pitchFamily="1" charset="-128"/>
                <a:cs typeface="Arial"/>
              </a:rPr>
              <a:t>gross </a:t>
            </a:r>
            <a:r>
              <a:rPr lang="en-US" sz="2000" b="1" kern="0" dirty="0">
                <a:solidFill>
                  <a:srgbClr val="000000"/>
                </a:solidFill>
                <a:latin typeface="Arial"/>
                <a:ea typeface="ＭＳ Ｐゴシック" pitchFamily="1" charset="-128"/>
                <a:cs typeface="Arial"/>
              </a:rPr>
              <a:t>check</a:t>
            </a:r>
          </a:p>
          <a:p>
            <a:endParaRPr lang="en-US" sz="800" b="0" dirty="0">
              <a:latin typeface="+mn-lt"/>
            </a:endParaRPr>
          </a:p>
          <a:p>
            <a:pPr lvl="1"/>
            <a:r>
              <a:rPr lang="en-US" sz="1600" b="0" dirty="0" smtClean="0">
                <a:solidFill>
                  <a:srgbClr val="000000"/>
                </a:solidFill>
                <a:latin typeface="Arial"/>
                <a:cs typeface="Arial"/>
              </a:rPr>
              <a:t>Check for unreasonable and non-logical mistakes in </a:t>
            </a:r>
            <a:r>
              <a:rPr lang="en-US" sz="1600" b="0" dirty="0">
                <a:solidFill>
                  <a:srgbClr val="000000"/>
                </a:solidFill>
                <a:latin typeface="Arial"/>
                <a:cs typeface="Arial"/>
              </a:rPr>
              <a:t>the raw observation </a:t>
            </a:r>
            <a:r>
              <a:rPr lang="en-US" sz="1600" b="0" dirty="0" smtClean="0">
                <a:solidFill>
                  <a:srgbClr val="000000"/>
                </a:solidFill>
                <a:latin typeface="Arial"/>
                <a:cs typeface="Arial"/>
              </a:rPr>
              <a:t>reports</a:t>
            </a:r>
          </a:p>
          <a:p>
            <a:endParaRPr lang="en-US" sz="1600" b="0" dirty="0" smtClean="0">
              <a:solidFill>
                <a:srgbClr val="660066"/>
              </a:solidFill>
              <a:latin typeface="Arial"/>
              <a:cs typeface="Arial"/>
            </a:endParaRPr>
          </a:p>
          <a:p>
            <a:pPr marL="742950" lvl="1" indent="-285750">
              <a:buFont typeface="Wingdings" charset="2"/>
              <a:buChar char="ü"/>
            </a:pPr>
            <a:r>
              <a:rPr lang="en-US" sz="1600" b="0" dirty="0" smtClean="0">
                <a:latin typeface="Arial"/>
                <a:cs typeface="Arial"/>
              </a:rPr>
              <a:t>ignore </a:t>
            </a:r>
            <a:r>
              <a:rPr lang="en-US" sz="1600" b="0" dirty="0">
                <a:latin typeface="Arial"/>
                <a:cs typeface="Arial"/>
              </a:rPr>
              <a:t>the </a:t>
            </a:r>
            <a:r>
              <a:rPr lang="en-US" sz="1600" b="0" dirty="0" smtClean="0">
                <a:latin typeface="Arial"/>
                <a:cs typeface="Arial"/>
              </a:rPr>
              <a:t>report </a:t>
            </a:r>
            <a:r>
              <a:rPr lang="en-US" sz="1600" b="0" dirty="0">
                <a:latin typeface="Arial"/>
                <a:cs typeface="Arial"/>
              </a:rPr>
              <a:t>with </a:t>
            </a:r>
            <a:r>
              <a:rPr lang="en-US" sz="1600" b="0" dirty="0" smtClean="0">
                <a:latin typeface="Arial"/>
                <a:cs typeface="Arial"/>
              </a:rPr>
              <a:t>invalid/unknown platform ID</a:t>
            </a:r>
          </a:p>
          <a:p>
            <a:pPr marL="742950" lvl="1" indent="-285750">
              <a:buFont typeface="Wingdings" charset="2"/>
              <a:buChar char="ü"/>
            </a:pPr>
            <a:endParaRPr lang="en-US" sz="1600" b="0" dirty="0" smtClean="0">
              <a:latin typeface="Arial"/>
              <a:cs typeface="Arial"/>
            </a:endParaRPr>
          </a:p>
          <a:p>
            <a:pPr marL="742950" lvl="1" indent="-285750">
              <a:buSzPct val="100000"/>
              <a:buFont typeface="Wingdings" charset="2"/>
              <a:buChar char="ü"/>
            </a:pPr>
            <a:r>
              <a:rPr lang="en-US" sz="1600" b="0" dirty="0" smtClean="0">
                <a:latin typeface="Arial"/>
                <a:cs typeface="Arial"/>
              </a:rPr>
              <a:t>any reported </a:t>
            </a:r>
            <a:r>
              <a:rPr lang="en-US" sz="1600" b="0" dirty="0">
                <a:latin typeface="Arial"/>
                <a:cs typeface="Arial"/>
              </a:rPr>
              <a:t>values in header record &gt; 888887 or &lt; -888887 or</a:t>
            </a:r>
            <a:r>
              <a:rPr lang="en-US" sz="1600" b="0" dirty="0" smtClean="0">
                <a:latin typeface="Arial"/>
                <a:cs typeface="Arial"/>
              </a:rPr>
              <a:t> </a:t>
            </a:r>
            <a:r>
              <a:rPr lang="en-US" sz="1600" b="0" dirty="0" err="1" smtClean="0">
                <a:latin typeface="Arial"/>
                <a:cs typeface="Arial"/>
              </a:rPr>
              <a:t>pressure%</a:t>
            </a:r>
            <a:r>
              <a:rPr lang="en-US" sz="1600" b="0" dirty="0" err="1">
                <a:latin typeface="Arial"/>
                <a:cs typeface="Arial"/>
              </a:rPr>
              <a:t>data</a:t>
            </a:r>
            <a:r>
              <a:rPr lang="en-US" sz="1600" b="0" dirty="0">
                <a:latin typeface="Arial"/>
                <a:cs typeface="Arial"/>
              </a:rPr>
              <a:t> &lt;= 0.0, etc., will be regarded as </a:t>
            </a:r>
            <a:r>
              <a:rPr lang="en-US" sz="1600" b="0" dirty="0" smtClean="0">
                <a:latin typeface="Arial"/>
                <a:cs typeface="Arial"/>
              </a:rPr>
              <a:t>missing (-888888)</a:t>
            </a:r>
          </a:p>
          <a:p>
            <a:pPr marL="742950" lvl="1" indent="-285750">
              <a:buSzPct val="100000"/>
              <a:buFont typeface="Wingdings" charset="2"/>
              <a:buChar char="ü"/>
            </a:pPr>
            <a:endParaRPr lang="en-US" sz="1600" b="0" dirty="0" smtClean="0">
              <a:latin typeface="Arial"/>
              <a:cs typeface="Arial"/>
            </a:endParaRPr>
          </a:p>
          <a:p>
            <a:pPr marL="742950" lvl="1" indent="-285750">
              <a:buSzPct val="100000"/>
              <a:buFont typeface="Wingdings" charset="2"/>
              <a:buChar char="ü"/>
            </a:pPr>
            <a:r>
              <a:rPr lang="en-US" sz="1600" b="0" dirty="0">
                <a:latin typeface="Arial"/>
                <a:cs typeface="Arial"/>
              </a:rPr>
              <a:t>e</a:t>
            </a:r>
            <a:r>
              <a:rPr lang="en-US" sz="1600" b="0" dirty="0" smtClean="0">
                <a:latin typeface="Arial"/>
                <a:cs typeface="Arial"/>
              </a:rPr>
              <a:t>levations </a:t>
            </a:r>
            <a:r>
              <a:rPr lang="en-US" sz="1600" b="0" dirty="0">
                <a:latin typeface="Arial"/>
                <a:cs typeface="Arial"/>
              </a:rPr>
              <a:t>for SHIP and BUOY </a:t>
            </a:r>
            <a:r>
              <a:rPr lang="en-US" sz="1600" b="0" dirty="0" smtClean="0">
                <a:latin typeface="Arial"/>
                <a:cs typeface="Arial"/>
              </a:rPr>
              <a:t>data </a:t>
            </a:r>
            <a:r>
              <a:rPr lang="en-US" sz="1600" b="0" dirty="0">
                <a:latin typeface="Arial"/>
                <a:cs typeface="Arial"/>
              </a:rPr>
              <a:t>outside the Great Lakes are</a:t>
            </a:r>
            <a:r>
              <a:rPr lang="en-US" sz="1600" b="0" dirty="0" smtClean="0">
                <a:latin typeface="Arial"/>
                <a:cs typeface="Arial"/>
              </a:rPr>
              <a:t> always </a:t>
            </a:r>
            <a:r>
              <a:rPr lang="en-US" sz="1600" b="0" dirty="0">
                <a:latin typeface="Arial"/>
                <a:cs typeface="Arial"/>
              </a:rPr>
              <a:t>set to zero. If the pressure &lt; </a:t>
            </a:r>
            <a:r>
              <a:rPr lang="en-US" sz="1600" b="0" dirty="0" smtClean="0">
                <a:latin typeface="Arial"/>
                <a:cs typeface="Arial"/>
              </a:rPr>
              <a:t>850 </a:t>
            </a:r>
            <a:r>
              <a:rPr lang="en-US" sz="1600" b="0" dirty="0" err="1" smtClean="0">
                <a:latin typeface="Arial"/>
                <a:cs typeface="Arial"/>
              </a:rPr>
              <a:t>hPa</a:t>
            </a:r>
            <a:r>
              <a:rPr lang="en-US" sz="1600" b="0" dirty="0" smtClean="0">
                <a:latin typeface="Arial"/>
                <a:cs typeface="Arial"/>
              </a:rPr>
              <a:t> </a:t>
            </a:r>
            <a:r>
              <a:rPr lang="en-US" sz="1600" b="0" dirty="0">
                <a:latin typeface="Arial"/>
                <a:cs typeface="Arial"/>
              </a:rPr>
              <a:t>for SHIP and BUOY,</a:t>
            </a:r>
            <a:r>
              <a:rPr lang="en-US" sz="1600" b="0" dirty="0" smtClean="0">
                <a:latin typeface="Arial"/>
                <a:cs typeface="Arial"/>
              </a:rPr>
              <a:t> the reports are tossed</a:t>
            </a:r>
          </a:p>
          <a:p>
            <a:pPr marL="742950" lvl="1" indent="-285750">
              <a:buSzPct val="100000"/>
              <a:buFont typeface="Wingdings" charset="2"/>
              <a:buChar char="ü"/>
            </a:pPr>
            <a:endParaRPr lang="en-US" sz="1600" b="0" dirty="0" smtClean="0">
              <a:latin typeface="Arial"/>
              <a:cs typeface="Arial"/>
            </a:endParaRPr>
          </a:p>
          <a:p>
            <a:pPr marL="742950" lvl="1" indent="-285750">
              <a:buSzPct val="100000"/>
              <a:buFont typeface="Wingdings" charset="2"/>
              <a:buChar char="ü"/>
            </a:pPr>
            <a:r>
              <a:rPr lang="en-US" sz="1600" b="0" dirty="0">
                <a:latin typeface="Arial"/>
                <a:cs typeface="Arial"/>
              </a:rPr>
              <a:t>g</a:t>
            </a:r>
            <a:r>
              <a:rPr lang="en-US" sz="1600" b="0" dirty="0" smtClean="0">
                <a:latin typeface="Arial"/>
                <a:cs typeface="Arial"/>
              </a:rPr>
              <a:t>ross </a:t>
            </a:r>
            <a:r>
              <a:rPr lang="en-US" sz="1600" b="0" dirty="0">
                <a:latin typeface="Arial"/>
                <a:cs typeface="Arial"/>
              </a:rPr>
              <a:t>pressure/height </a:t>
            </a:r>
            <a:r>
              <a:rPr lang="en-US" sz="1600" b="0" dirty="0" smtClean="0">
                <a:latin typeface="Arial"/>
                <a:cs typeface="Arial"/>
              </a:rPr>
              <a:t>consistency </a:t>
            </a:r>
            <a:r>
              <a:rPr lang="en-US" sz="1600" b="0" dirty="0">
                <a:latin typeface="Arial"/>
                <a:cs typeface="Arial"/>
              </a:rPr>
              <a:t>check based on the </a:t>
            </a:r>
            <a:r>
              <a:rPr lang="en-US" sz="1600" b="0" dirty="0" smtClean="0">
                <a:latin typeface="Arial"/>
                <a:cs typeface="Arial"/>
              </a:rPr>
              <a:t>reference atmosphere defined </a:t>
            </a:r>
            <a:r>
              <a:rPr lang="en-US" sz="1600" b="0" dirty="0">
                <a:latin typeface="Arial"/>
                <a:cs typeface="Arial"/>
              </a:rPr>
              <a:t>by </a:t>
            </a:r>
            <a:r>
              <a:rPr lang="en-US" sz="1600" b="0" dirty="0" err="1">
                <a:latin typeface="Arial"/>
                <a:cs typeface="Arial"/>
              </a:rPr>
              <a:t>namelist</a:t>
            </a:r>
            <a:r>
              <a:rPr lang="en-US" sz="1600" b="0" dirty="0">
                <a:latin typeface="Arial"/>
                <a:cs typeface="Arial"/>
              </a:rPr>
              <a:t> variables: </a:t>
            </a:r>
            <a:r>
              <a:rPr lang="en-US" sz="1600" b="0" dirty="0" err="1">
                <a:latin typeface="Arial"/>
                <a:cs typeface="Arial"/>
              </a:rPr>
              <a:t>base_pres</a:t>
            </a:r>
            <a:r>
              <a:rPr lang="en-US" sz="1600" b="0" dirty="0">
                <a:latin typeface="Arial"/>
                <a:cs typeface="Arial"/>
              </a:rPr>
              <a:t>, </a:t>
            </a:r>
            <a:r>
              <a:rPr lang="en-US" sz="1600" b="0" dirty="0" err="1">
                <a:latin typeface="Arial"/>
                <a:cs typeface="Arial"/>
              </a:rPr>
              <a:t>base_temp</a:t>
            </a:r>
            <a:r>
              <a:rPr lang="en-US" sz="1600" b="0" dirty="0">
                <a:latin typeface="Arial"/>
                <a:cs typeface="Arial"/>
              </a:rPr>
              <a:t>,</a:t>
            </a:r>
            <a:r>
              <a:rPr lang="en-US" sz="1600" b="0" dirty="0" smtClean="0">
                <a:latin typeface="Arial"/>
                <a:cs typeface="Arial"/>
              </a:rPr>
              <a:t> </a:t>
            </a:r>
            <a:r>
              <a:rPr lang="en-US" sz="1600" b="0" dirty="0" err="1" smtClean="0">
                <a:latin typeface="Arial"/>
                <a:cs typeface="Arial"/>
              </a:rPr>
              <a:t>base_lapse</a:t>
            </a:r>
            <a:endParaRPr lang="en-US" sz="1600" b="0" dirty="0" smtClean="0">
              <a:latin typeface="Arial"/>
              <a:cs typeface="Arial"/>
            </a:endParaRPr>
          </a:p>
          <a:p>
            <a:pPr marL="742950" lvl="1" indent="-285750">
              <a:buSzPct val="100000"/>
              <a:buFont typeface="Wingdings" charset="2"/>
              <a:buChar char="ü"/>
            </a:pPr>
            <a:endParaRPr lang="en-US" sz="1600" b="0" dirty="0" smtClean="0">
              <a:latin typeface="Arial"/>
              <a:cs typeface="Arial"/>
            </a:endParaRPr>
          </a:p>
          <a:p>
            <a:pPr marL="742950" lvl="1" indent="-285750">
              <a:buSzPct val="100000"/>
              <a:buFont typeface="Wingdings" charset="2"/>
              <a:buChar char="ü"/>
            </a:pPr>
            <a:r>
              <a:rPr lang="en-US" sz="1600" b="0" dirty="0">
                <a:latin typeface="Arial"/>
                <a:cs typeface="Arial"/>
              </a:rPr>
              <a:t>i</a:t>
            </a:r>
            <a:r>
              <a:rPr lang="en-US" sz="1600" b="0" dirty="0" smtClean="0">
                <a:latin typeface="Arial"/>
                <a:cs typeface="Arial"/>
              </a:rPr>
              <a:t>f </a:t>
            </a:r>
            <a:r>
              <a:rPr lang="en-US" sz="1600" b="0" dirty="0">
                <a:latin typeface="Arial"/>
                <a:cs typeface="Arial"/>
              </a:rPr>
              <a:t>both pressure and height are missing, the whole </a:t>
            </a:r>
            <a:r>
              <a:rPr lang="en-US" sz="1600" b="0" dirty="0" smtClean="0">
                <a:latin typeface="Arial"/>
                <a:cs typeface="Arial"/>
              </a:rPr>
              <a:t>report is discarded</a:t>
            </a:r>
          </a:p>
          <a:p>
            <a:pPr marL="742950" lvl="1" indent="-285750">
              <a:buSzPct val="100000"/>
              <a:buFont typeface="Wingdings" charset="2"/>
              <a:buChar char="ü"/>
            </a:pPr>
            <a:endParaRPr lang="en-US" sz="1600" b="0" dirty="0" smtClean="0">
              <a:latin typeface="Arial"/>
              <a:cs typeface="Arial"/>
            </a:endParaRPr>
          </a:p>
          <a:p>
            <a:pPr marL="742950" lvl="1" indent="-285750">
              <a:buSzPct val="100000"/>
              <a:buFont typeface="Wingdings" charset="2"/>
              <a:buChar char="ü"/>
            </a:pPr>
            <a:r>
              <a:rPr lang="en-US" sz="1600" b="0" dirty="0" smtClean="0">
                <a:latin typeface="Arial"/>
                <a:cs typeface="Arial"/>
              </a:rPr>
              <a:t>other check…</a:t>
            </a:r>
            <a:endParaRPr lang="en-US" sz="1600" b="0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56064" y="228600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What does OBSPROC do?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7EE3-ECAD-C847-9FDB-E4A816A176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6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4850" y="838200"/>
            <a:ext cx="77343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530352">
              <a:lnSpc>
                <a:spcPct val="200000"/>
              </a:lnSpc>
              <a:buFont typeface="Wingdings" charset="2"/>
              <a:buChar char="q"/>
            </a:pPr>
            <a:r>
              <a:rPr lang="en-US" sz="2400" b="1" dirty="0" smtClean="0">
                <a:latin typeface="Arial"/>
                <a:cs typeface="Arial"/>
              </a:rPr>
              <a:t>What types of observations?</a:t>
            </a:r>
          </a:p>
          <a:p>
            <a:pPr marL="342900" indent="-530352">
              <a:lnSpc>
                <a:spcPct val="200000"/>
              </a:lnSpc>
              <a:buFont typeface="Wingdings" charset="2"/>
              <a:buChar char="q"/>
            </a:pPr>
            <a:r>
              <a:rPr lang="en-US" sz="2400" b="1" dirty="0" smtClean="0">
                <a:latin typeface="Arial"/>
                <a:cs typeface="Arial"/>
              </a:rPr>
              <a:t>Where to download observations?</a:t>
            </a:r>
          </a:p>
          <a:p>
            <a:pPr marL="342900" indent="-530352">
              <a:lnSpc>
                <a:spcPct val="200000"/>
              </a:lnSpc>
              <a:buFont typeface="Wingdings" charset="2"/>
              <a:buChar char="q"/>
            </a:pPr>
            <a:r>
              <a:rPr lang="en-US" sz="2400" b="1" dirty="0" smtClean="0">
                <a:latin typeface="Arial"/>
                <a:cs typeface="Arial"/>
              </a:rPr>
              <a:t>What does WRFDA’s OBSPROC (</a:t>
            </a:r>
            <a:r>
              <a:rPr lang="en-US" sz="2400" b="1" dirty="0" err="1" smtClean="0">
                <a:latin typeface="Arial"/>
                <a:cs typeface="Arial"/>
              </a:rPr>
              <a:t>OBServation</a:t>
            </a:r>
            <a:r>
              <a:rPr lang="en-US" sz="2400" b="1" dirty="0" smtClean="0">
                <a:latin typeface="Arial"/>
                <a:cs typeface="Arial"/>
              </a:rPr>
              <a:t/>
            </a:r>
            <a:br>
              <a:rPr lang="en-US" sz="2400" b="1" dirty="0" smtClean="0">
                <a:latin typeface="Arial"/>
                <a:cs typeface="Arial"/>
              </a:rPr>
            </a:br>
            <a:r>
              <a:rPr lang="en-US" sz="2400" b="1" dirty="0" smtClean="0">
                <a:latin typeface="Arial"/>
                <a:cs typeface="Arial"/>
              </a:rPr>
              <a:t>  </a:t>
            </a:r>
            <a:r>
              <a:rPr lang="en-US" sz="2400" b="1" dirty="0" err="1" smtClean="0">
                <a:latin typeface="Arial"/>
                <a:cs typeface="Arial"/>
              </a:rPr>
              <a:t>PROCessor</a:t>
            </a:r>
            <a:r>
              <a:rPr lang="en-US" sz="2400" b="1" dirty="0" smtClean="0">
                <a:latin typeface="Arial"/>
                <a:cs typeface="Arial"/>
              </a:rPr>
              <a:t>) do?</a:t>
            </a:r>
          </a:p>
          <a:p>
            <a:pPr marL="342900" indent="-530352">
              <a:lnSpc>
                <a:spcPct val="200000"/>
              </a:lnSpc>
              <a:buFont typeface="Wingdings" charset="2"/>
              <a:buChar char="q"/>
            </a:pPr>
            <a:r>
              <a:rPr lang="en-US" sz="2400" b="1" dirty="0" smtClean="0">
                <a:latin typeface="Arial"/>
                <a:cs typeface="Arial"/>
              </a:rPr>
              <a:t>How to run OBSPROC?</a:t>
            </a:r>
          </a:p>
          <a:p>
            <a:pPr marL="342900" indent="-530352">
              <a:lnSpc>
                <a:spcPct val="200000"/>
              </a:lnSpc>
              <a:buFont typeface="Wingdings" charset="2"/>
              <a:buChar char="q"/>
            </a:pPr>
            <a:r>
              <a:rPr lang="en-US" sz="2400" b="1" dirty="0" smtClean="0">
                <a:latin typeface="Arial"/>
                <a:cs typeface="Arial"/>
              </a:rPr>
              <a:t>Formats!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7EE3-ECAD-C847-9FDB-E4A816A176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97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6064" y="228600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What does OBSPROC do?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371600"/>
            <a:ext cx="7620000" cy="2817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1962" lvl="1" indent="-342900">
              <a:lnSpc>
                <a:spcPct val="12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2000" b="1" dirty="0" smtClean="0">
                <a:solidFill>
                  <a:srgbClr val="000000"/>
                </a:solidFill>
                <a:latin typeface="Arial"/>
                <a:cs typeface="Arial"/>
              </a:rPr>
              <a:t>sort </a:t>
            </a:r>
            <a:r>
              <a:rPr lang="en-US" sz="2000" b="1" dirty="0">
                <a:solidFill>
                  <a:srgbClr val="000000"/>
                </a:solidFill>
                <a:latin typeface="Arial"/>
                <a:cs typeface="Arial"/>
              </a:rPr>
              <a:t>and merge </a:t>
            </a:r>
            <a:r>
              <a:rPr lang="en-US" sz="2000" b="1" dirty="0" smtClean="0">
                <a:solidFill>
                  <a:srgbClr val="000000"/>
                </a:solidFill>
                <a:latin typeface="Arial"/>
                <a:cs typeface="Arial"/>
              </a:rPr>
              <a:t>duplicate reports</a:t>
            </a:r>
            <a:endParaRPr lang="en-US" sz="20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576262" lvl="1" indent="-457200">
              <a:lnSpc>
                <a:spcPct val="120000"/>
              </a:lnSpc>
              <a:buClr>
                <a:schemeClr val="tx1"/>
              </a:buClr>
              <a:buNone/>
            </a:pPr>
            <a:endParaRPr lang="en-US" sz="1600" b="0" dirty="0">
              <a:solidFill>
                <a:srgbClr val="000000"/>
              </a:solidFill>
              <a:latin typeface="Arial"/>
              <a:cs typeface="Arial"/>
            </a:endParaRPr>
          </a:p>
          <a:p>
            <a:pPr lvl="2" indent="-33813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Wingdings" charset="2"/>
              <a:buChar char="ü"/>
            </a:pPr>
            <a:r>
              <a:rPr lang="en-US" sz="1600" b="0" dirty="0" smtClean="0">
                <a:solidFill>
                  <a:srgbClr val="000000"/>
                </a:solidFill>
                <a:latin typeface="Arial"/>
                <a:cs typeface="Arial"/>
              </a:rPr>
              <a:t>retrieve </a:t>
            </a:r>
            <a:r>
              <a:rPr lang="en-US" sz="1600" b="0" dirty="0">
                <a:solidFill>
                  <a:srgbClr val="000000"/>
                </a:solidFill>
                <a:latin typeface="Arial"/>
                <a:cs typeface="Arial"/>
              </a:rPr>
              <a:t>the pressure or height based on the observed information with the hydrostatic assumption</a:t>
            </a:r>
            <a:r>
              <a:rPr lang="en-US" sz="1600" b="0" dirty="0" smtClean="0">
                <a:solidFill>
                  <a:srgbClr val="000000"/>
                </a:solidFill>
                <a:latin typeface="Arial"/>
                <a:cs typeface="Arial"/>
              </a:rPr>
              <a:t>.</a:t>
            </a:r>
          </a:p>
          <a:p>
            <a:pPr lvl="2" indent="-33813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Wingdings" charset="2"/>
              <a:buChar char="ü"/>
            </a:pPr>
            <a:endParaRPr lang="en-US" sz="1600" b="0" dirty="0">
              <a:solidFill>
                <a:srgbClr val="000000"/>
              </a:solidFill>
              <a:latin typeface="Arial"/>
              <a:cs typeface="Arial"/>
            </a:endParaRPr>
          </a:p>
          <a:p>
            <a:pPr lvl="2" indent="-33813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Wingdings" charset="2"/>
              <a:buChar char="ü"/>
            </a:pPr>
            <a:r>
              <a:rPr lang="en-US" sz="1600" b="0" dirty="0" smtClean="0">
                <a:solidFill>
                  <a:srgbClr val="000000"/>
                </a:solidFill>
                <a:latin typeface="Arial"/>
                <a:cs typeface="Arial"/>
              </a:rPr>
              <a:t>re</a:t>
            </a:r>
            <a:r>
              <a:rPr lang="en-US" sz="1600" b="0" dirty="0">
                <a:solidFill>
                  <a:srgbClr val="000000"/>
                </a:solidFill>
                <a:latin typeface="Arial"/>
                <a:cs typeface="Arial"/>
              </a:rPr>
              <a:t>-order (from bottom to top) and merge the </a:t>
            </a:r>
            <a:r>
              <a:rPr lang="en-US" sz="1600" b="0" dirty="0" smtClean="0">
                <a:solidFill>
                  <a:srgbClr val="000000"/>
                </a:solidFill>
                <a:latin typeface="Arial"/>
                <a:cs typeface="Arial"/>
              </a:rPr>
              <a:t>reports </a:t>
            </a:r>
            <a:r>
              <a:rPr lang="en-US" sz="1600" b="0" dirty="0">
                <a:solidFill>
                  <a:srgbClr val="000000"/>
                </a:solidFill>
                <a:latin typeface="Arial"/>
                <a:cs typeface="Arial"/>
              </a:rPr>
              <a:t>with the same platform, time, and location</a:t>
            </a:r>
            <a:r>
              <a:rPr lang="en-US" sz="1600" b="0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0" dirty="0">
                <a:solidFill>
                  <a:srgbClr val="000000"/>
                </a:solidFill>
                <a:latin typeface="Arial"/>
                <a:cs typeface="Arial"/>
              </a:rPr>
              <a:t>based on the </a:t>
            </a:r>
            <a:r>
              <a:rPr lang="en-US" sz="1600" b="0" dirty="0" smtClean="0">
                <a:solidFill>
                  <a:srgbClr val="000000"/>
                </a:solidFill>
                <a:latin typeface="Arial"/>
                <a:cs typeface="Arial"/>
              </a:rPr>
              <a:t>pressure</a:t>
            </a:r>
            <a:endParaRPr lang="en-US" sz="1600" b="0" dirty="0">
              <a:solidFill>
                <a:srgbClr val="000000"/>
              </a:solidFill>
              <a:latin typeface="Arial"/>
              <a:cs typeface="Arial"/>
            </a:endParaRPr>
          </a:p>
          <a:p>
            <a:pPr lvl="2" indent="-338138">
              <a:lnSpc>
                <a:spcPct val="120000"/>
              </a:lnSpc>
              <a:buClr>
                <a:schemeClr val="tx1"/>
              </a:buClr>
              <a:buFont typeface="Wingdings" charset="2"/>
              <a:buChar char="ü"/>
            </a:pPr>
            <a:endParaRPr lang="en-US" sz="1600" b="0" dirty="0">
              <a:solidFill>
                <a:srgbClr val="000000"/>
              </a:solidFill>
              <a:latin typeface="Arial"/>
              <a:cs typeface="Arial"/>
            </a:endParaRPr>
          </a:p>
          <a:p>
            <a:pPr lvl="2" indent="-33813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Wingdings" charset="2"/>
              <a:buChar char="ü"/>
            </a:pPr>
            <a:r>
              <a:rPr lang="en-US" sz="1600" b="0" dirty="0" smtClean="0">
                <a:solidFill>
                  <a:srgbClr val="000000"/>
                </a:solidFill>
                <a:latin typeface="Arial"/>
                <a:cs typeface="Arial"/>
              </a:rPr>
              <a:t>remove duplicate </a:t>
            </a:r>
            <a:r>
              <a:rPr lang="en-US" sz="1600" b="0" dirty="0">
                <a:solidFill>
                  <a:srgbClr val="000000"/>
                </a:solidFill>
                <a:latin typeface="Arial"/>
                <a:cs typeface="Arial"/>
              </a:rPr>
              <a:t>reports of observations: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1" y="5029200"/>
            <a:ext cx="6705599" cy="107721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285750" lvl="1" indent="-285750">
              <a:spcBef>
                <a:spcPts val="0"/>
              </a:spcBef>
              <a:buClr>
                <a:schemeClr val="tx1"/>
              </a:buClr>
              <a:buFont typeface="Wingdings" charset="2"/>
              <a:buChar char="§"/>
            </a:pPr>
            <a:r>
              <a:rPr lang="en-US" sz="1600" b="0" dirty="0">
                <a:solidFill>
                  <a:srgbClr val="000000"/>
                </a:solidFill>
                <a:latin typeface="Arial"/>
                <a:cs typeface="Arial"/>
              </a:rPr>
              <a:t>for 3DVAR and </a:t>
            </a:r>
            <a:r>
              <a:rPr lang="en-US" sz="1600" b="0" dirty="0" smtClean="0">
                <a:solidFill>
                  <a:srgbClr val="000000"/>
                </a:solidFill>
                <a:latin typeface="Arial"/>
                <a:cs typeface="Arial"/>
              </a:rPr>
              <a:t>FGAT, observations (at the same locations) nearest </a:t>
            </a:r>
            <a:r>
              <a:rPr lang="en-US" sz="1600" b="0" dirty="0">
                <a:solidFill>
                  <a:srgbClr val="000000"/>
                </a:solidFill>
                <a:latin typeface="Arial"/>
                <a:cs typeface="Arial"/>
              </a:rPr>
              <a:t>to the analysis time</a:t>
            </a:r>
            <a:r>
              <a:rPr lang="en-US" sz="1600" b="0" i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0" dirty="0">
                <a:solidFill>
                  <a:srgbClr val="000000"/>
                </a:solidFill>
                <a:latin typeface="Arial"/>
                <a:cs typeface="Arial"/>
              </a:rPr>
              <a:t>are </a:t>
            </a:r>
            <a:r>
              <a:rPr lang="en-US" sz="1600" b="0" dirty="0" smtClean="0">
                <a:solidFill>
                  <a:srgbClr val="000000"/>
                </a:solidFill>
                <a:latin typeface="Arial"/>
                <a:cs typeface="Arial"/>
              </a:rPr>
              <a:t>kept</a:t>
            </a:r>
            <a:endParaRPr lang="en-US" sz="1600" b="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lvl="1" indent="-285750">
              <a:spcBef>
                <a:spcPts val="0"/>
              </a:spcBef>
              <a:buClr>
                <a:schemeClr val="tx1"/>
              </a:buClr>
              <a:buFont typeface="Wingdings" charset="2"/>
              <a:buChar char="§"/>
            </a:pPr>
            <a:r>
              <a:rPr lang="en-US" sz="1600" b="0" dirty="0" smtClean="0">
                <a:solidFill>
                  <a:srgbClr val="000000"/>
                </a:solidFill>
                <a:latin typeface="Arial"/>
                <a:cs typeface="Arial"/>
              </a:rPr>
              <a:t>for </a:t>
            </a:r>
            <a:r>
              <a:rPr lang="en-US" sz="1600" b="0" dirty="0">
                <a:solidFill>
                  <a:srgbClr val="000000"/>
                </a:solidFill>
                <a:latin typeface="Arial"/>
                <a:cs typeface="Arial"/>
              </a:rPr>
              <a:t>4DVAR, the observations nearest to the central time of each of the time slots </a:t>
            </a:r>
            <a:r>
              <a:rPr lang="en-US" sz="1600" b="0" dirty="0" smtClean="0">
                <a:solidFill>
                  <a:srgbClr val="000000"/>
                </a:solidFill>
                <a:latin typeface="Arial"/>
                <a:cs typeface="Arial"/>
              </a:rPr>
              <a:t>are kept.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7EE3-ECAD-C847-9FDB-E4A816A176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36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6064" y="228600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What does OBSPROC do?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382000" cy="326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20000"/>
              </a:lnSpc>
              <a:buClr>
                <a:schemeClr val="tx1"/>
              </a:buClr>
              <a:buFont typeface="Arial"/>
              <a:buChar char="•"/>
              <a:defRPr/>
            </a:pPr>
            <a:r>
              <a:rPr lang="en-US" sz="2000" b="1" dirty="0" smtClean="0">
                <a:latin typeface="Arial"/>
                <a:cs typeface="Arial"/>
              </a:rPr>
              <a:t>assign observation errors</a:t>
            </a:r>
          </a:p>
          <a:p>
            <a:pPr marL="625475" lvl="2">
              <a:lnSpc>
                <a:spcPct val="120000"/>
              </a:lnSpc>
              <a:buClr>
                <a:schemeClr val="tx1"/>
              </a:buClr>
              <a:defRPr/>
            </a:pPr>
            <a:r>
              <a:rPr lang="en-US" sz="1600" b="0" dirty="0" smtClean="0">
                <a:latin typeface="Arial"/>
                <a:cs typeface="Arial"/>
              </a:rPr>
              <a:t>according to observation types and observed variables</a:t>
            </a:r>
            <a:endParaRPr lang="en-US" sz="1600" b="0" dirty="0">
              <a:latin typeface="Arial"/>
              <a:cs typeface="Arial"/>
            </a:endParaRPr>
          </a:p>
          <a:p>
            <a:pPr lvl="1" indent="-288925">
              <a:lnSpc>
                <a:spcPct val="120000"/>
              </a:lnSpc>
              <a:defRPr/>
            </a:pPr>
            <a:endParaRPr lang="en-US" sz="1600" b="0" dirty="0">
              <a:solidFill>
                <a:schemeClr val="bg2"/>
              </a:solidFill>
              <a:latin typeface="Arial"/>
              <a:cs typeface="Arial"/>
            </a:endParaRPr>
          </a:p>
          <a:p>
            <a:pPr marL="511175" lvl="1" indent="-53975">
              <a:lnSpc>
                <a:spcPct val="120000"/>
              </a:lnSpc>
              <a:buFont typeface="Monotype Sorts" charset="2"/>
              <a:buNone/>
              <a:defRPr/>
            </a:pPr>
            <a:r>
              <a:rPr lang="en-US" sz="1600" b="0" dirty="0">
                <a:solidFill>
                  <a:schemeClr val="bg2"/>
                </a:solidFill>
                <a:latin typeface="Arial"/>
                <a:cs typeface="Arial"/>
              </a:rPr>
              <a:t>	 </a:t>
            </a:r>
            <a:r>
              <a:rPr lang="en-US" sz="1600" b="0" dirty="0" smtClean="0">
                <a:solidFill>
                  <a:srgbClr val="000000"/>
                </a:solidFill>
                <a:latin typeface="Arial"/>
                <a:cs typeface="Arial"/>
              </a:rPr>
              <a:t>Sources </a:t>
            </a:r>
            <a:r>
              <a:rPr lang="en-US" sz="1600" b="0" dirty="0">
                <a:solidFill>
                  <a:srgbClr val="000000"/>
                </a:solidFill>
                <a:latin typeface="Arial"/>
                <a:cs typeface="Arial"/>
              </a:rPr>
              <a:t>of the observations errors:</a:t>
            </a:r>
          </a:p>
          <a:p>
            <a:pPr marL="1146175" indent="-285750">
              <a:lnSpc>
                <a:spcPct val="120000"/>
              </a:lnSpc>
              <a:spcBef>
                <a:spcPts val="600"/>
              </a:spcBef>
              <a:buClrTx/>
              <a:buSzPct val="100000"/>
              <a:buFont typeface="Wingdings" charset="2"/>
              <a:buChar char="ü"/>
              <a:defRPr/>
            </a:pPr>
            <a:r>
              <a:rPr lang="en-US" sz="1600" b="0" dirty="0" smtClean="0">
                <a:solidFill>
                  <a:srgbClr val="000000"/>
                </a:solidFill>
                <a:latin typeface="Arial"/>
                <a:cs typeface="Arial"/>
                <a:sym typeface="Wingdings" charset="2"/>
              </a:rPr>
              <a:t>Directly </a:t>
            </a:r>
            <a:r>
              <a:rPr lang="en-US" sz="1600" b="0" dirty="0">
                <a:solidFill>
                  <a:srgbClr val="000000"/>
                </a:solidFill>
                <a:latin typeface="Arial"/>
                <a:cs typeface="Arial"/>
                <a:sym typeface="Wingdings" charset="2"/>
              </a:rPr>
              <a:t>from the observation reports (GPS PW/ZTD, QSCAT</a:t>
            </a:r>
            <a:r>
              <a:rPr lang="en-US" sz="1600" b="0" dirty="0" smtClean="0">
                <a:solidFill>
                  <a:srgbClr val="000000"/>
                </a:solidFill>
                <a:latin typeface="Arial"/>
                <a:cs typeface="Arial"/>
                <a:sym typeface="Wingdings" charset="2"/>
              </a:rPr>
              <a:t>, etc</a:t>
            </a:r>
            <a:r>
              <a:rPr lang="en-US" sz="1600" b="0" dirty="0">
                <a:solidFill>
                  <a:srgbClr val="000000"/>
                </a:solidFill>
                <a:latin typeface="Arial"/>
                <a:cs typeface="Arial"/>
                <a:sym typeface="Wingdings" charset="2"/>
              </a:rPr>
              <a:t>.)</a:t>
            </a:r>
            <a:endParaRPr lang="en-US" sz="1600" b="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146175" indent="-285750">
              <a:lnSpc>
                <a:spcPct val="120000"/>
              </a:lnSpc>
              <a:spcBef>
                <a:spcPts val="600"/>
              </a:spcBef>
              <a:buClrTx/>
              <a:buSzPct val="100000"/>
              <a:buFont typeface="Wingdings" charset="2"/>
              <a:buChar char="ü"/>
              <a:defRPr/>
            </a:pPr>
            <a:r>
              <a:rPr lang="en-US" sz="1600" b="0" dirty="0" smtClean="0">
                <a:solidFill>
                  <a:srgbClr val="000000"/>
                </a:solidFill>
                <a:latin typeface="Arial"/>
                <a:cs typeface="Arial"/>
              </a:rPr>
              <a:t>US </a:t>
            </a:r>
            <a:r>
              <a:rPr lang="en-US" sz="1600" b="0" dirty="0">
                <a:solidFill>
                  <a:srgbClr val="000000"/>
                </a:solidFill>
                <a:latin typeface="Arial"/>
                <a:cs typeface="Arial"/>
              </a:rPr>
              <a:t>Air Force </a:t>
            </a:r>
            <a:r>
              <a:rPr lang="en-US" sz="1600" b="0" dirty="0" smtClean="0">
                <a:solidFill>
                  <a:srgbClr val="000000"/>
                </a:solidFill>
                <a:latin typeface="Arial"/>
                <a:cs typeface="Arial"/>
              </a:rPr>
              <a:t>Weather Agency (</a:t>
            </a:r>
            <a:r>
              <a:rPr lang="en-US" sz="1600" b="0" dirty="0">
                <a:solidFill>
                  <a:srgbClr val="000000"/>
                </a:solidFill>
                <a:latin typeface="Arial"/>
                <a:cs typeface="Arial"/>
              </a:rPr>
              <a:t>AFWA) OBS error </a:t>
            </a:r>
            <a:r>
              <a:rPr lang="en-US" sz="1600" b="0" dirty="0" smtClean="0">
                <a:solidFill>
                  <a:srgbClr val="000000"/>
                </a:solidFill>
                <a:latin typeface="Arial"/>
                <a:cs typeface="Arial"/>
              </a:rPr>
              <a:t>table: </a:t>
            </a:r>
            <a:r>
              <a:rPr lang="en-US" sz="1600" b="0" dirty="0" err="1">
                <a:solidFill>
                  <a:srgbClr val="000000"/>
                </a:solidFill>
                <a:latin typeface="Arial"/>
                <a:cs typeface="Arial"/>
              </a:rPr>
              <a:t>obserr.txt</a:t>
            </a:r>
            <a:endParaRPr lang="en-US" sz="1600" b="0" dirty="0">
              <a:solidFill>
                <a:srgbClr val="000000"/>
              </a:solidFill>
              <a:latin typeface="Arial"/>
              <a:cs typeface="Arial"/>
              <a:sym typeface="Wingdings" charset="2"/>
            </a:endParaRPr>
          </a:p>
          <a:p>
            <a:pPr marL="53975" indent="-53975">
              <a:lnSpc>
                <a:spcPct val="120000"/>
              </a:lnSpc>
              <a:buFont typeface="Monotype Sorts" charset="2"/>
              <a:buNone/>
              <a:defRPr/>
            </a:pPr>
            <a:endParaRPr lang="en-US" sz="1600" b="0" dirty="0">
              <a:solidFill>
                <a:schemeClr val="bg2"/>
              </a:solidFill>
              <a:latin typeface="Arial"/>
              <a:cs typeface="Arial"/>
              <a:sym typeface="Wingdings" charset="2"/>
            </a:endParaRPr>
          </a:p>
          <a:p>
            <a:pPr lvl="1">
              <a:lnSpc>
                <a:spcPct val="120000"/>
              </a:lnSpc>
              <a:buFont typeface="Monotype Sorts" charset="2"/>
              <a:buNone/>
              <a:defRPr/>
            </a:pPr>
            <a:r>
              <a:rPr lang="en-US" sz="1600" b="0" dirty="0" smtClean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lang="en-US" sz="1600" b="0" dirty="0">
                <a:solidFill>
                  <a:srgbClr val="000000"/>
                </a:solidFill>
                <a:latin typeface="Arial"/>
                <a:cs typeface="Arial"/>
              </a:rPr>
              <a:t>AFWA OBS errors for each type of observations </a:t>
            </a:r>
            <a:r>
              <a:rPr lang="en-US" sz="1600" b="0" dirty="0" smtClean="0">
                <a:solidFill>
                  <a:srgbClr val="000000"/>
                </a:solidFill>
                <a:latin typeface="Arial"/>
                <a:cs typeface="Arial"/>
              </a:rPr>
              <a:t>are written out in different formats after </a:t>
            </a:r>
            <a:r>
              <a:rPr lang="en-US" sz="1600" b="0" dirty="0">
                <a:solidFill>
                  <a:srgbClr val="000000"/>
                </a:solidFill>
                <a:latin typeface="Arial"/>
                <a:cs typeface="Arial"/>
              </a:rPr>
              <a:t>running </a:t>
            </a:r>
            <a:r>
              <a:rPr lang="en-US" sz="1600" b="0" dirty="0" err="1">
                <a:solidFill>
                  <a:srgbClr val="000000"/>
                </a:solidFill>
                <a:latin typeface="Arial"/>
                <a:cs typeface="Arial"/>
              </a:rPr>
              <a:t>obsproc</a:t>
            </a:r>
            <a:r>
              <a:rPr lang="en-US" sz="1600" b="0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</a:p>
          <a:p>
            <a:pPr marL="1433513" lvl="2" indent="-519113">
              <a:lnSpc>
                <a:spcPct val="120000"/>
              </a:lnSpc>
              <a:buFont typeface="Monotype Sorts" charset="2"/>
              <a:buNone/>
              <a:defRPr/>
            </a:pPr>
            <a:r>
              <a:rPr lang="en-US" sz="1600" b="0" dirty="0" err="1" smtClean="0">
                <a:solidFill>
                  <a:srgbClr val="000000"/>
                </a:solidFill>
                <a:latin typeface="Arial"/>
                <a:cs typeface="Arial"/>
              </a:rPr>
              <a:t>WIND.txt</a:t>
            </a:r>
            <a:r>
              <a:rPr lang="en-US" sz="1600" b="0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latin typeface="Arial"/>
                <a:cs typeface="Arial"/>
              </a:rPr>
              <a:t>TEMP.txt</a:t>
            </a:r>
            <a:r>
              <a:rPr lang="en-US" sz="1600" b="0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latin typeface="Arial"/>
                <a:cs typeface="Arial"/>
              </a:rPr>
              <a:t>RH.txt</a:t>
            </a:r>
            <a:r>
              <a:rPr lang="en-US" sz="1600" b="0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latin typeface="Arial"/>
                <a:cs typeface="Arial"/>
              </a:rPr>
              <a:t>PRES.txt</a:t>
            </a:r>
            <a:r>
              <a:rPr lang="en-US" sz="1600" b="0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-US" sz="1600" b="0" dirty="0" err="1" smtClean="0">
                <a:solidFill>
                  <a:srgbClr val="000000"/>
                </a:solidFill>
                <a:latin typeface="Arial"/>
                <a:cs typeface="Arial"/>
              </a:rPr>
              <a:t>HEIGHT.txt</a:t>
            </a:r>
            <a:endParaRPr lang="en-US" sz="16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7EE3-ECAD-C847-9FDB-E4A816A176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50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899703"/>
            <a:ext cx="6172200" cy="2805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Courier"/>
                <a:cs typeface="Courier"/>
              </a:rPr>
              <a:t>*. *********************************************************************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"/>
                <a:cs typeface="Courier"/>
              </a:rPr>
              <a:t>*.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"/>
                <a:cs typeface="Courier"/>
              </a:rPr>
              <a:t>*. INSTRUMENT ERROR FILE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"/>
                <a:cs typeface="Courier"/>
              </a:rPr>
              <a:t>*.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"/>
                <a:cs typeface="Courier"/>
              </a:rPr>
              <a:t>*. PURPOSE: PROVIDES SENSOR ERROR DATA USED IN OI ANALYSIS AT PRESSURE LEVELS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"/>
                <a:cs typeface="Courier"/>
              </a:rPr>
              <a:t>*. -------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"/>
                <a:cs typeface="Courier"/>
              </a:rPr>
              <a:t>*.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"/>
                <a:cs typeface="Courier"/>
              </a:rPr>
              <a:t>*. 1) FOR HEIGHT, TEMPERATURE, PRESSURE AND RELATIVE HUMIDITY (IN </a:t>
            </a:r>
            <a:r>
              <a:rPr lang="en-US" sz="1000" dirty="0" err="1">
                <a:latin typeface="Courier"/>
                <a:cs typeface="Courier"/>
              </a:rPr>
              <a:t>hPa</a:t>
            </a:r>
            <a:r>
              <a:rPr lang="en-US" sz="1000" dirty="0">
                <a:latin typeface="Courier"/>
                <a:cs typeface="Courier"/>
              </a:rPr>
              <a:t>):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"/>
                <a:cs typeface="Courier"/>
              </a:rPr>
              <a:t>*.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"/>
                <a:cs typeface="Courier"/>
              </a:rPr>
              <a:t>*.    1000,  850,  700,  500,  400,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"/>
                <a:cs typeface="Courier"/>
              </a:rPr>
              <a:t>*.     300,  250,  200,  150,  100,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"/>
                <a:cs typeface="Courier"/>
              </a:rPr>
              <a:t>*.      70,   50,   30,   20,   10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"/>
                <a:cs typeface="Courier"/>
              </a:rPr>
              <a:t>*.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"/>
                <a:cs typeface="Courier"/>
              </a:rPr>
              <a:t>*. 2) FOR WIND: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"/>
                <a:cs typeface="Courier"/>
              </a:rPr>
              <a:t>*.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"/>
                <a:cs typeface="Courier"/>
              </a:rPr>
              <a:t>*.      10,   20,   30,   40,   50,  100,  150,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"/>
                <a:cs typeface="Courier"/>
              </a:rPr>
              <a:t>*.     200,  250,  300,  350,  400,  450,  500,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"/>
                <a:cs typeface="Courier"/>
              </a:rPr>
              <a:t>*.     550,  600,  650,  700,  750,  800,  850,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"/>
                <a:cs typeface="Courier"/>
              </a:rPr>
              <a:t>*.     900,  950, 1000, 1050, 1100, </a:t>
            </a:r>
            <a:r>
              <a:rPr lang="en-US" sz="1000" dirty="0" err="1">
                <a:latin typeface="Courier"/>
                <a:cs typeface="Courier"/>
              </a:rPr>
              <a:t>xxxx</a:t>
            </a:r>
            <a:r>
              <a:rPr lang="en-US" sz="1000" dirty="0">
                <a:latin typeface="Courier"/>
                <a:cs typeface="Courier"/>
              </a:rPr>
              <a:t>, </a:t>
            </a:r>
            <a:r>
              <a:rPr lang="en-US" sz="1000" dirty="0" err="1">
                <a:latin typeface="Courier"/>
                <a:cs typeface="Courier"/>
              </a:rPr>
              <a:t>yyyy</a:t>
            </a:r>
            <a:r>
              <a:rPr lang="en-US" sz="1000" dirty="0">
                <a:latin typeface="Courier"/>
                <a:cs typeface="Courier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"/>
                <a:cs typeface="Courier"/>
              </a:rPr>
              <a:t>*.    (last two values are place holders).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"/>
                <a:cs typeface="Courier"/>
              </a:rPr>
              <a:t>*.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"/>
                <a:cs typeface="Courier"/>
              </a:rPr>
              <a:t>*.     Beware the additional levels and the reverse order for wind.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762000"/>
            <a:ext cx="5410200" cy="3116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cs-CZ" sz="1000" dirty="0">
                <a:latin typeface="Courier"/>
                <a:cs typeface="Courier"/>
              </a:rPr>
              <a:t> </a:t>
            </a:r>
            <a:r>
              <a:rPr lang="cs-CZ" sz="1000" dirty="0" smtClean="0">
                <a:latin typeface="Courier"/>
                <a:cs typeface="Courier"/>
              </a:rPr>
              <a:t>  0.5   </a:t>
            </a:r>
            <a:r>
              <a:rPr lang="cs-CZ" sz="1000" dirty="0">
                <a:latin typeface="Courier"/>
                <a:cs typeface="Courier"/>
              </a:rPr>
              <a:t>0.5   0.5   0.5   0.5      BOGUS      TEMP SENSOR ERRORS   </a:t>
            </a:r>
          </a:p>
          <a:p>
            <a:pPr>
              <a:lnSpc>
                <a:spcPct val="70000"/>
              </a:lnSpc>
            </a:pPr>
            <a:r>
              <a:rPr lang="cs-CZ" sz="1000" dirty="0">
                <a:latin typeface="Courier"/>
                <a:cs typeface="Courier"/>
              </a:rPr>
              <a:t>   0.5   0.5   0.5   0.5   0.5        : </a:t>
            </a:r>
          </a:p>
          <a:p>
            <a:pPr>
              <a:lnSpc>
                <a:spcPct val="70000"/>
              </a:lnSpc>
            </a:pPr>
            <a:r>
              <a:rPr lang="cs-CZ" sz="1000" dirty="0">
                <a:latin typeface="Courier"/>
                <a:cs typeface="Courier"/>
              </a:rPr>
              <a:t>   0.5   0.5   0.5   0.5   0.5        : </a:t>
            </a:r>
          </a:p>
          <a:p>
            <a:pPr>
              <a:lnSpc>
                <a:spcPct val="70000"/>
              </a:lnSpc>
            </a:pPr>
            <a:r>
              <a:rPr lang="cs-CZ" sz="1000" dirty="0">
                <a:latin typeface="Courier"/>
                <a:cs typeface="Courier"/>
              </a:rPr>
              <a:t>   0.0   0.0   0.0   0.0   0.0       NU </a:t>
            </a:r>
          </a:p>
          <a:p>
            <a:pPr>
              <a:lnSpc>
                <a:spcPct val="70000"/>
              </a:lnSpc>
            </a:pPr>
            <a:r>
              <a:rPr lang="cs-CZ" sz="1000" dirty="0">
                <a:latin typeface="Courier"/>
                <a:cs typeface="Courier"/>
              </a:rPr>
              <a:t>   0.0   0.0   0.0   0.0   0.0        : </a:t>
            </a:r>
          </a:p>
          <a:p>
            <a:pPr>
              <a:lnSpc>
                <a:spcPct val="70000"/>
              </a:lnSpc>
            </a:pPr>
            <a:r>
              <a:rPr lang="cs-CZ" sz="1000" dirty="0">
                <a:latin typeface="Courier"/>
                <a:cs typeface="Courier"/>
              </a:rPr>
              <a:t>   0.0   0.0   0.0   0.0   0.0        : </a:t>
            </a:r>
          </a:p>
          <a:p>
            <a:pPr>
              <a:lnSpc>
                <a:spcPct val="70000"/>
              </a:lnSpc>
            </a:pPr>
            <a:r>
              <a:rPr lang="cs-CZ" sz="1000" dirty="0">
                <a:latin typeface="Courier"/>
                <a:cs typeface="Courier"/>
              </a:rPr>
              <a:t>   0.0   0.0   0.0   0.0   0.0       NU </a:t>
            </a:r>
          </a:p>
          <a:p>
            <a:pPr>
              <a:lnSpc>
                <a:spcPct val="70000"/>
              </a:lnSpc>
            </a:pPr>
            <a:r>
              <a:rPr lang="cs-CZ" sz="1000" dirty="0">
                <a:latin typeface="Courier"/>
                <a:cs typeface="Courier"/>
              </a:rPr>
              <a:t>   0.0   0.0   0.0   0.0   0.0        : </a:t>
            </a:r>
          </a:p>
          <a:p>
            <a:pPr>
              <a:lnSpc>
                <a:spcPct val="70000"/>
              </a:lnSpc>
            </a:pPr>
            <a:r>
              <a:rPr lang="cs-CZ" sz="1000" dirty="0">
                <a:latin typeface="Courier"/>
                <a:cs typeface="Courier"/>
              </a:rPr>
              <a:t>   0.0   0.0   0.0   0.0   0.0        : </a:t>
            </a:r>
          </a:p>
          <a:p>
            <a:pPr>
              <a:lnSpc>
                <a:spcPct val="70000"/>
              </a:lnSpc>
            </a:pPr>
            <a:r>
              <a:rPr lang="cs-CZ" sz="1000" dirty="0">
                <a:latin typeface="Courier"/>
                <a:cs typeface="Courier"/>
              </a:rPr>
              <a:t>   0.0   0.0   0.0   0.0   0.0       NU </a:t>
            </a:r>
          </a:p>
          <a:p>
            <a:pPr>
              <a:lnSpc>
                <a:spcPct val="70000"/>
              </a:lnSpc>
            </a:pPr>
            <a:r>
              <a:rPr lang="cs-CZ" sz="1000" dirty="0">
                <a:latin typeface="Courier"/>
                <a:cs typeface="Courier"/>
              </a:rPr>
              <a:t>   0.0   0.0   0.0   0.0   0.0        : </a:t>
            </a:r>
          </a:p>
          <a:p>
            <a:pPr>
              <a:lnSpc>
                <a:spcPct val="70000"/>
              </a:lnSpc>
            </a:pPr>
            <a:r>
              <a:rPr lang="cs-CZ" sz="1000" dirty="0">
                <a:latin typeface="Courier"/>
                <a:cs typeface="Courier"/>
              </a:rPr>
              <a:t>   0.0   0.0   0.0   0.0   0.0        : </a:t>
            </a:r>
          </a:p>
          <a:p>
            <a:pPr>
              <a:lnSpc>
                <a:spcPct val="70000"/>
              </a:lnSpc>
            </a:pPr>
            <a:r>
              <a:rPr lang="cs-CZ" sz="1000" dirty="0">
                <a:latin typeface="Courier"/>
                <a:cs typeface="Courier"/>
              </a:rPr>
              <a:t>   1.0   1.0   1.0   1.0   1.0      RAOBS   </a:t>
            </a:r>
          </a:p>
          <a:p>
            <a:pPr>
              <a:lnSpc>
                <a:spcPct val="70000"/>
              </a:lnSpc>
            </a:pPr>
            <a:r>
              <a:rPr lang="cs-CZ" sz="1000" dirty="0">
                <a:latin typeface="Courier"/>
                <a:cs typeface="Courier"/>
              </a:rPr>
              <a:t>   1.0   1.0   1.0   1.0   1.0        :  </a:t>
            </a:r>
          </a:p>
          <a:p>
            <a:pPr>
              <a:lnSpc>
                <a:spcPct val="70000"/>
              </a:lnSpc>
            </a:pPr>
            <a:r>
              <a:rPr lang="cs-CZ" sz="1000" dirty="0">
                <a:latin typeface="Courier"/>
                <a:cs typeface="Courier"/>
              </a:rPr>
              <a:t>   1.0   1.0   1.0   1.0   1.0        :  </a:t>
            </a:r>
          </a:p>
          <a:p>
            <a:pPr>
              <a:lnSpc>
                <a:spcPct val="70000"/>
              </a:lnSpc>
            </a:pPr>
            <a:r>
              <a:rPr lang="cs-CZ" sz="1000" dirty="0">
                <a:latin typeface="Courier"/>
                <a:cs typeface="Courier"/>
              </a:rPr>
              <a:t>   1.0   1.0   1.0   1.0   1.0      PIBALS  </a:t>
            </a:r>
          </a:p>
          <a:p>
            <a:pPr>
              <a:lnSpc>
                <a:spcPct val="70000"/>
              </a:lnSpc>
            </a:pPr>
            <a:r>
              <a:rPr lang="cs-CZ" sz="1000" dirty="0">
                <a:latin typeface="Courier"/>
                <a:cs typeface="Courier"/>
              </a:rPr>
              <a:t>   1.0   1.0   1.0   1.0   1.0        : </a:t>
            </a:r>
          </a:p>
          <a:p>
            <a:pPr>
              <a:lnSpc>
                <a:spcPct val="70000"/>
              </a:lnSpc>
            </a:pPr>
            <a:r>
              <a:rPr lang="cs-CZ" sz="1000" dirty="0">
                <a:latin typeface="Courier"/>
                <a:cs typeface="Courier"/>
              </a:rPr>
              <a:t>   1.0   1.0   1.0   1.0   1.0        : </a:t>
            </a:r>
          </a:p>
          <a:p>
            <a:pPr>
              <a:lnSpc>
                <a:spcPct val="70000"/>
              </a:lnSpc>
            </a:pPr>
            <a:r>
              <a:rPr lang="cs-CZ" sz="1000" dirty="0">
                <a:latin typeface="Courier"/>
                <a:cs typeface="Courier"/>
              </a:rPr>
              <a:t>   0.0   0.0   0.0   0.0   0.0       NU </a:t>
            </a:r>
          </a:p>
          <a:p>
            <a:pPr>
              <a:lnSpc>
                <a:spcPct val="70000"/>
              </a:lnSpc>
            </a:pPr>
            <a:r>
              <a:rPr lang="cs-CZ" sz="1000" dirty="0">
                <a:latin typeface="Courier"/>
                <a:cs typeface="Courier"/>
              </a:rPr>
              <a:t>   0.0   0.0   0.0   0.0   0.0        : </a:t>
            </a:r>
          </a:p>
          <a:p>
            <a:pPr>
              <a:lnSpc>
                <a:spcPct val="70000"/>
              </a:lnSpc>
            </a:pPr>
            <a:r>
              <a:rPr lang="cs-CZ" sz="1000" dirty="0">
                <a:latin typeface="Courier"/>
                <a:cs typeface="Courier"/>
              </a:rPr>
              <a:t>   0.0   0.0   0.0   0.0   0.0        : </a:t>
            </a:r>
          </a:p>
          <a:p>
            <a:pPr>
              <a:lnSpc>
                <a:spcPct val="70000"/>
              </a:lnSpc>
            </a:pPr>
            <a:r>
              <a:rPr lang="cs-CZ" sz="1000" dirty="0">
                <a:latin typeface="Courier"/>
                <a:cs typeface="Courier"/>
              </a:rPr>
              <a:t>   0.0   0.0   0.0   0.0   0.0       NU </a:t>
            </a:r>
          </a:p>
          <a:p>
            <a:pPr>
              <a:lnSpc>
                <a:spcPct val="70000"/>
              </a:lnSpc>
            </a:pPr>
            <a:r>
              <a:rPr lang="cs-CZ" sz="1000" dirty="0">
                <a:latin typeface="Courier"/>
                <a:cs typeface="Courier"/>
              </a:rPr>
              <a:t>   0.0   0.0   0.0   0.0   0.0        : </a:t>
            </a:r>
          </a:p>
          <a:p>
            <a:pPr>
              <a:lnSpc>
                <a:spcPct val="70000"/>
              </a:lnSpc>
            </a:pPr>
            <a:r>
              <a:rPr lang="cs-CZ" sz="1000" dirty="0">
                <a:latin typeface="Courier"/>
                <a:cs typeface="Courier"/>
              </a:rPr>
              <a:t>   0.0   0.0   0.0   0.0   0.0        : </a:t>
            </a:r>
          </a:p>
          <a:p>
            <a:pPr>
              <a:lnSpc>
                <a:spcPct val="70000"/>
              </a:lnSpc>
            </a:pPr>
            <a:r>
              <a:rPr lang="cs-CZ" sz="1000" dirty="0">
                <a:latin typeface="Courier"/>
                <a:cs typeface="Courier"/>
              </a:rPr>
              <a:t>   1.0   1.0   1.0   1.0   1.0      AIREPS  </a:t>
            </a:r>
          </a:p>
          <a:p>
            <a:pPr>
              <a:lnSpc>
                <a:spcPct val="70000"/>
              </a:lnSpc>
            </a:pPr>
            <a:r>
              <a:rPr lang="cs-CZ" sz="1000" dirty="0">
                <a:latin typeface="Courier"/>
                <a:cs typeface="Courier"/>
              </a:rPr>
              <a:t>   1.0   1.0   1.0   1.0   1.0        : </a:t>
            </a:r>
          </a:p>
          <a:p>
            <a:pPr>
              <a:lnSpc>
                <a:spcPct val="70000"/>
              </a:lnSpc>
            </a:pPr>
            <a:r>
              <a:rPr lang="cs-CZ" sz="1000" dirty="0">
                <a:latin typeface="Courier"/>
                <a:cs typeface="Courier"/>
              </a:rPr>
              <a:t>   1.0   1.0   1.0   1.0   1.0        :</a:t>
            </a:r>
            <a:endParaRPr lang="en-US" sz="10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8379" y="228600"/>
            <a:ext cx="1587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Arial"/>
                <a:cs typeface="Arial"/>
              </a:rPr>
              <a:t>obserr.txt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05600" y="4876800"/>
            <a:ext cx="1981200" cy="107721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latin typeface="Arial"/>
                <a:cs typeface="Arial"/>
              </a:rPr>
              <a:t>description of the file can be found near the end of </a:t>
            </a:r>
            <a:r>
              <a:rPr lang="en-US" sz="1600" b="0" dirty="0" err="1" smtClean="0">
                <a:latin typeface="Arial"/>
                <a:cs typeface="Arial"/>
              </a:rPr>
              <a:t>obserr.txt</a:t>
            </a:r>
            <a:endParaRPr lang="en-US" sz="1600" b="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4600" y="1752600"/>
            <a:ext cx="14477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latin typeface="Arial"/>
                <a:cs typeface="Arial"/>
              </a:rPr>
              <a:t>a snippet of </a:t>
            </a:r>
            <a:r>
              <a:rPr lang="en-US" sz="1600" b="0" dirty="0" err="1" smtClean="0">
                <a:latin typeface="Arial"/>
                <a:cs typeface="Arial"/>
              </a:rPr>
              <a:t>obserr.txt</a:t>
            </a:r>
            <a:endParaRPr lang="en-US" sz="1600" b="0" dirty="0"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7EE3-ECAD-C847-9FDB-E4A816A176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18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6064" y="228600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What does OBSPROC do?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143000"/>
            <a:ext cx="792480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8138" lvl="1" indent="-338138">
              <a:lnSpc>
                <a:spcPct val="130000"/>
              </a:lnSpc>
              <a:buClr>
                <a:schemeClr val="tx1"/>
              </a:buClr>
              <a:buFont typeface="Arial"/>
              <a:buChar char="•"/>
              <a:defRPr/>
            </a:pPr>
            <a:r>
              <a:rPr lang="en-US" sz="2000" b="1" dirty="0" smtClean="0">
                <a:latin typeface="Arial"/>
                <a:cs typeface="Arial"/>
              </a:rPr>
              <a:t>perform quality </a:t>
            </a:r>
            <a:r>
              <a:rPr lang="en-US" sz="2000" b="1" dirty="0">
                <a:latin typeface="Arial"/>
                <a:cs typeface="Arial"/>
              </a:rPr>
              <a:t>control </a:t>
            </a:r>
            <a:r>
              <a:rPr lang="en-US" sz="2000" b="1" dirty="0" smtClean="0">
                <a:latin typeface="Arial"/>
                <a:cs typeface="Arial"/>
              </a:rPr>
              <a:t>check </a:t>
            </a:r>
            <a:r>
              <a:rPr lang="en-US" sz="2000" b="1" dirty="0">
                <a:latin typeface="Arial"/>
                <a:cs typeface="Arial"/>
              </a:rPr>
              <a:t>for soundings</a:t>
            </a:r>
          </a:p>
          <a:p>
            <a:pPr lvl="2" indent="-288925">
              <a:lnSpc>
                <a:spcPct val="130000"/>
              </a:lnSpc>
              <a:buClr>
                <a:schemeClr val="tx1"/>
              </a:buClr>
              <a:buFont typeface="Wingdings" charset="2"/>
              <a:buChar char="ü"/>
              <a:defRPr/>
            </a:pPr>
            <a:r>
              <a:rPr lang="en-US" sz="1600" b="0" dirty="0" smtClean="0">
                <a:latin typeface="Arial"/>
                <a:cs typeface="Arial"/>
              </a:rPr>
              <a:t>Vertical </a:t>
            </a:r>
            <a:r>
              <a:rPr lang="en-US" sz="1600" b="0" dirty="0">
                <a:latin typeface="Arial"/>
                <a:cs typeface="Arial"/>
              </a:rPr>
              <a:t>consistency check:  super adiabatic check and wind shear </a:t>
            </a:r>
            <a:r>
              <a:rPr lang="en-US" sz="1600" b="0" dirty="0" smtClean="0">
                <a:latin typeface="Arial"/>
                <a:cs typeface="Arial"/>
              </a:rPr>
              <a:t>check</a:t>
            </a:r>
            <a:br>
              <a:rPr lang="en-US" sz="1600" b="0" dirty="0" smtClean="0">
                <a:latin typeface="Arial"/>
                <a:cs typeface="Arial"/>
              </a:rPr>
            </a:br>
            <a:r>
              <a:rPr lang="en-US" sz="1600" b="0" dirty="0" smtClean="0">
                <a:latin typeface="Arial"/>
                <a:cs typeface="Arial"/>
              </a:rPr>
              <a:t>(</a:t>
            </a:r>
            <a:r>
              <a:rPr lang="en-US" sz="1600" b="0" dirty="0" err="1">
                <a:latin typeface="Arial"/>
                <a:cs typeface="Arial"/>
              </a:rPr>
              <a:t>qc_test_vert_consistency</a:t>
            </a:r>
            <a:r>
              <a:rPr lang="en-US" sz="1600" b="0" dirty="0">
                <a:latin typeface="Arial"/>
                <a:cs typeface="Arial"/>
              </a:rPr>
              <a:t>=.true.)</a:t>
            </a:r>
          </a:p>
          <a:p>
            <a:pPr lvl="2" indent="-288925">
              <a:lnSpc>
                <a:spcPct val="130000"/>
              </a:lnSpc>
              <a:buClr>
                <a:schemeClr val="tx1"/>
              </a:buClr>
              <a:buFont typeface="Wingdings" charset="2"/>
              <a:buChar char="ü"/>
              <a:defRPr/>
            </a:pPr>
            <a:r>
              <a:rPr lang="en-US" sz="1600" b="0" dirty="0" smtClean="0">
                <a:latin typeface="Arial"/>
                <a:cs typeface="Arial"/>
              </a:rPr>
              <a:t>Dry </a:t>
            </a:r>
            <a:r>
              <a:rPr lang="en-US" sz="1600" b="0" dirty="0">
                <a:latin typeface="Arial"/>
                <a:cs typeface="Arial"/>
              </a:rPr>
              <a:t>convective </a:t>
            </a:r>
            <a:r>
              <a:rPr lang="en-US" sz="1600" b="0" dirty="0" smtClean="0">
                <a:latin typeface="Arial"/>
                <a:cs typeface="Arial"/>
              </a:rPr>
              <a:t>adjustment</a:t>
            </a:r>
            <a:br>
              <a:rPr lang="en-US" sz="1600" b="0" dirty="0" smtClean="0">
                <a:latin typeface="Arial"/>
                <a:cs typeface="Arial"/>
              </a:rPr>
            </a:br>
            <a:r>
              <a:rPr lang="en-US" sz="1600" b="0" dirty="0" smtClean="0">
                <a:latin typeface="Arial"/>
                <a:cs typeface="Arial"/>
              </a:rPr>
              <a:t>(</a:t>
            </a:r>
            <a:r>
              <a:rPr lang="en-US" sz="1600" b="0" dirty="0" err="1">
                <a:latin typeface="Arial"/>
                <a:cs typeface="Arial"/>
              </a:rPr>
              <a:t>qc_test_convecctive_adj</a:t>
            </a:r>
            <a:r>
              <a:rPr lang="en-US" sz="1600" b="0" dirty="0">
                <a:latin typeface="Arial"/>
                <a:cs typeface="Arial"/>
              </a:rPr>
              <a:t> =.true.)</a:t>
            </a:r>
          </a:p>
          <a:p>
            <a:pPr lvl="2" indent="-288925">
              <a:lnSpc>
                <a:spcPct val="130000"/>
              </a:lnSpc>
              <a:buClr>
                <a:schemeClr val="tx1"/>
              </a:buClr>
              <a:buFont typeface="Wingdings" charset="2"/>
              <a:buChar char="ü"/>
              <a:defRPr/>
            </a:pPr>
            <a:r>
              <a:rPr lang="en-US" sz="1600" b="0" dirty="0" smtClean="0">
                <a:latin typeface="Arial"/>
                <a:cs typeface="Arial"/>
              </a:rPr>
              <a:t>Discard </a:t>
            </a:r>
            <a:r>
              <a:rPr lang="en-US" sz="1600" b="0" dirty="0">
                <a:latin typeface="Arial"/>
                <a:cs typeface="Arial"/>
              </a:rPr>
              <a:t>the data above the model top (</a:t>
            </a:r>
            <a:r>
              <a:rPr lang="en-US" sz="1600" b="0" i="1" dirty="0">
                <a:latin typeface="Arial"/>
                <a:cs typeface="Arial"/>
              </a:rPr>
              <a:t>p</a:t>
            </a:r>
            <a:r>
              <a:rPr lang="en-US" sz="1600" b="0" dirty="0">
                <a:latin typeface="Arial"/>
                <a:cs typeface="Arial"/>
              </a:rPr>
              <a:t>&lt;</a:t>
            </a:r>
            <a:r>
              <a:rPr lang="en-US" sz="1600" b="0" i="1" dirty="0" err="1">
                <a:latin typeface="Arial"/>
                <a:cs typeface="Arial"/>
              </a:rPr>
              <a:t>p</a:t>
            </a:r>
            <a:r>
              <a:rPr lang="en-US" sz="1600" b="0" i="1" baseline="-25000" dirty="0" err="1">
                <a:latin typeface="Arial"/>
                <a:cs typeface="Arial"/>
              </a:rPr>
              <a:t>top</a:t>
            </a:r>
            <a:r>
              <a:rPr lang="en-US" sz="1600" b="0" dirty="0">
                <a:latin typeface="Arial"/>
                <a:cs typeface="Arial"/>
              </a:rPr>
              <a:t>) in the upper </a:t>
            </a:r>
            <a:r>
              <a:rPr lang="en-US" sz="1600" b="0" dirty="0" smtClean="0">
                <a:latin typeface="Arial"/>
                <a:cs typeface="Arial"/>
              </a:rPr>
              <a:t>air observations</a:t>
            </a:r>
            <a:br>
              <a:rPr lang="en-US" sz="1600" b="0" dirty="0" smtClean="0">
                <a:latin typeface="Arial"/>
                <a:cs typeface="Arial"/>
              </a:rPr>
            </a:br>
            <a:r>
              <a:rPr lang="en-US" sz="1600" b="0" dirty="0" smtClean="0">
                <a:latin typeface="Arial"/>
                <a:cs typeface="Arial"/>
              </a:rPr>
              <a:t>(</a:t>
            </a:r>
            <a:r>
              <a:rPr lang="en-US" sz="1600" b="0" dirty="0" err="1">
                <a:latin typeface="Arial"/>
                <a:cs typeface="Arial"/>
              </a:rPr>
              <a:t>remove_above_lid</a:t>
            </a:r>
            <a:r>
              <a:rPr lang="en-US" sz="1600" b="0" dirty="0">
                <a:latin typeface="Arial"/>
                <a:cs typeface="Arial"/>
              </a:rPr>
              <a:t> = .true.</a:t>
            </a:r>
            <a:r>
              <a:rPr lang="en-US" sz="1600" b="0" dirty="0" smtClean="0">
                <a:latin typeface="Arial"/>
                <a:cs typeface="Arial"/>
              </a:rPr>
              <a:t>)</a:t>
            </a:r>
          </a:p>
          <a:p>
            <a:pPr lvl="2" indent="-288925">
              <a:lnSpc>
                <a:spcPct val="130000"/>
              </a:lnSpc>
              <a:buClr>
                <a:schemeClr val="tx1"/>
              </a:buClr>
              <a:buFont typeface="Wingdings" charset="2"/>
              <a:buChar char="ü"/>
              <a:defRPr/>
            </a:pPr>
            <a:endParaRPr lang="en-US" sz="1600" b="0" dirty="0" smtClean="0">
              <a:latin typeface="Arial"/>
              <a:cs typeface="Arial"/>
            </a:endParaRPr>
          </a:p>
          <a:p>
            <a:pPr marL="338138" lvl="1" indent="-338138">
              <a:lnSpc>
                <a:spcPct val="130000"/>
              </a:lnSpc>
              <a:buClr>
                <a:schemeClr val="tx1"/>
              </a:buClr>
              <a:buFont typeface="Arial"/>
              <a:buChar char="•"/>
              <a:defRPr/>
            </a:pPr>
            <a:r>
              <a:rPr lang="en-US" sz="2000" b="1" dirty="0">
                <a:latin typeface="Arial"/>
                <a:cs typeface="Arial"/>
              </a:rPr>
              <a:t>thinning for SATOB and QSCAT</a:t>
            </a:r>
          </a:p>
          <a:p>
            <a:pPr marL="914400" lvl="3">
              <a:lnSpc>
                <a:spcPct val="130000"/>
              </a:lnSpc>
              <a:defRPr/>
            </a:pPr>
            <a:r>
              <a:rPr lang="en-US" sz="1600" b="0" dirty="0" smtClean="0">
                <a:latin typeface="Arial"/>
                <a:cs typeface="Arial"/>
              </a:rPr>
              <a:t>data nearest </a:t>
            </a:r>
            <a:r>
              <a:rPr lang="en-US" sz="1600" b="0" dirty="0">
                <a:latin typeface="Arial"/>
                <a:cs typeface="Arial"/>
              </a:rPr>
              <a:t>to the model </a:t>
            </a:r>
            <a:r>
              <a:rPr lang="en-US" sz="1600" b="0" dirty="0" smtClean="0">
                <a:latin typeface="Arial"/>
                <a:cs typeface="Arial"/>
              </a:rPr>
              <a:t>grid </a:t>
            </a:r>
            <a:r>
              <a:rPr lang="en-US" sz="1600" b="0" dirty="0">
                <a:latin typeface="Arial"/>
                <a:cs typeface="Arial"/>
              </a:rPr>
              <a:t>will be kept</a:t>
            </a:r>
            <a:endParaRPr lang="en-US" sz="1600" b="0" dirty="0">
              <a:solidFill>
                <a:schemeClr val="bg2"/>
              </a:solidFill>
              <a:latin typeface="Arial"/>
              <a:cs typeface="Arial"/>
            </a:endParaRPr>
          </a:p>
          <a:p>
            <a:pPr marL="114300" lvl="1" indent="0">
              <a:lnSpc>
                <a:spcPct val="130000"/>
              </a:lnSpc>
              <a:buClr>
                <a:schemeClr val="tx1"/>
              </a:buClr>
              <a:buNone/>
              <a:defRPr/>
            </a:pPr>
            <a:endParaRPr lang="en-US" sz="1600" b="0" dirty="0">
              <a:latin typeface="Arial"/>
              <a:cs typeface="Arial"/>
            </a:endParaRPr>
          </a:p>
          <a:p>
            <a:pPr marL="338138" lvl="1" indent="-338138">
              <a:lnSpc>
                <a:spcPct val="130000"/>
              </a:lnSpc>
              <a:buClr>
                <a:schemeClr val="tx1"/>
              </a:buClr>
              <a:buFont typeface="Arial"/>
              <a:buChar char="•"/>
              <a:defRPr/>
            </a:pPr>
            <a:r>
              <a:rPr lang="en-US" sz="2000" b="1" dirty="0">
                <a:latin typeface="Arial"/>
                <a:cs typeface="Arial"/>
              </a:rPr>
              <a:t>w</a:t>
            </a:r>
            <a:r>
              <a:rPr lang="en-US" sz="2000" b="1" dirty="0" smtClean="0">
                <a:latin typeface="Arial"/>
                <a:cs typeface="Arial"/>
              </a:rPr>
              <a:t>rite </a:t>
            </a:r>
            <a:r>
              <a:rPr lang="en-US" sz="2000" b="1" dirty="0">
                <a:latin typeface="Arial"/>
                <a:cs typeface="Arial"/>
              </a:rPr>
              <a:t>out in ASCII format file as the WRFDA input</a:t>
            </a:r>
          </a:p>
          <a:p>
            <a:pPr lvl="2" indent="-288925">
              <a:lnSpc>
                <a:spcPct val="130000"/>
              </a:lnSpc>
              <a:buClr>
                <a:schemeClr val="tx1"/>
              </a:buClr>
              <a:buFont typeface="Wingdings" charset="2"/>
              <a:buChar char="ü"/>
              <a:defRPr/>
            </a:pPr>
            <a:r>
              <a:rPr lang="en-US" sz="1600" b="0" dirty="0" smtClean="0">
                <a:solidFill>
                  <a:srgbClr val="000000"/>
                </a:solidFill>
                <a:latin typeface="Arial"/>
                <a:cs typeface="Arial"/>
              </a:rPr>
              <a:t>GTS </a:t>
            </a:r>
            <a:r>
              <a:rPr lang="en-US" sz="1600" b="0" dirty="0">
                <a:latin typeface="Arial"/>
                <a:cs typeface="Arial"/>
              </a:rPr>
              <a:t>data (obs_gts_yyyy-mm-dd_hh:00:00.3DVAR): </a:t>
            </a:r>
            <a:br>
              <a:rPr lang="en-US" sz="1600" b="0" dirty="0">
                <a:latin typeface="Arial"/>
                <a:cs typeface="Arial"/>
              </a:rPr>
            </a:br>
            <a:r>
              <a:rPr lang="en-US" sz="1600" b="0" dirty="0">
                <a:latin typeface="Arial"/>
                <a:cs typeface="Arial"/>
              </a:rPr>
              <a:t>pressure, wind, height, temperature, dew-point, RH, thickness, etc.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7EE3-ECAD-C847-9FDB-E4A816A176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24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23604" y="228600"/>
            <a:ext cx="5296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Compiling and Running OBSPROC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838200"/>
            <a:ext cx="8161209" cy="5663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charset="2"/>
              <a:buChar char="q"/>
            </a:pPr>
            <a:r>
              <a:rPr lang="en-US" sz="1600" b="0" dirty="0">
                <a:solidFill>
                  <a:srgbClr val="000000"/>
                </a:solidFill>
                <a:latin typeface="Arial"/>
                <a:ea typeface="ＭＳ Ｐゴシック" pitchFamily="1" charset="-128"/>
                <a:cs typeface="Arial"/>
              </a:rPr>
              <a:t>To compile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600" b="0" i="1" dirty="0">
                <a:latin typeface="Arial"/>
                <a:ea typeface="ＭＳ Ｐゴシック" pitchFamily="1" charset="-128"/>
                <a:cs typeface="Arial"/>
              </a:rPr>
              <a:t>./configure </a:t>
            </a:r>
            <a:r>
              <a:rPr lang="en-US" sz="1600" b="0" i="1" dirty="0" err="1">
                <a:latin typeface="Arial"/>
                <a:ea typeface="ＭＳ Ｐゴシック" pitchFamily="1" charset="-128"/>
                <a:cs typeface="Arial"/>
              </a:rPr>
              <a:t>wrfda</a:t>
            </a:r>
            <a:endParaRPr lang="en-US" sz="1600" b="0" i="1" dirty="0">
              <a:latin typeface="Arial"/>
              <a:ea typeface="ＭＳ Ｐゴシック" pitchFamily="1" charset="-128"/>
              <a:cs typeface="Arial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600" b="0" i="1" dirty="0">
                <a:latin typeface="Arial"/>
                <a:ea typeface="ＭＳ Ｐゴシック" pitchFamily="1" charset="-128"/>
                <a:cs typeface="Arial"/>
              </a:rPr>
              <a:t>./compile </a:t>
            </a:r>
            <a:r>
              <a:rPr lang="en-US" sz="1600" b="0" i="1" dirty="0" err="1">
                <a:latin typeface="Arial"/>
                <a:ea typeface="ＭＳ Ｐゴシック" pitchFamily="1" charset="-128"/>
                <a:cs typeface="Arial"/>
              </a:rPr>
              <a:t>all_wrfvar</a:t>
            </a:r>
            <a:endParaRPr lang="en-US" sz="1600" b="0" i="1" dirty="0">
              <a:latin typeface="Arial"/>
              <a:ea typeface="ＭＳ Ｐゴシック" pitchFamily="1" charset="-128"/>
              <a:cs typeface="Arial"/>
            </a:endParaRPr>
          </a:p>
          <a:p>
            <a:pPr marL="690563" lvl="1" indent="-233363">
              <a:lnSpc>
                <a:spcPct val="120000"/>
              </a:lnSpc>
            </a:pPr>
            <a:r>
              <a:rPr lang="en-US" sz="1600" b="0" dirty="0">
                <a:latin typeface="Arial"/>
                <a:ea typeface="ＭＳ Ｐゴシック" pitchFamily="1" charset="-128"/>
                <a:cs typeface="Arial"/>
              </a:rPr>
              <a:t>WRFDA/</a:t>
            </a:r>
            <a:r>
              <a:rPr lang="en-US" sz="1600" b="0" dirty="0" err="1">
                <a:latin typeface="Arial"/>
                <a:ea typeface="ＭＳ Ｐゴシック" pitchFamily="1" charset="-128"/>
                <a:cs typeface="Arial"/>
              </a:rPr>
              <a:t>var</a:t>
            </a:r>
            <a:r>
              <a:rPr lang="en-US" sz="1600" b="0" dirty="0">
                <a:latin typeface="Arial"/>
                <a:ea typeface="ＭＳ Ｐゴシック" pitchFamily="1" charset="-128"/>
                <a:cs typeface="Arial"/>
              </a:rPr>
              <a:t>/</a:t>
            </a:r>
            <a:r>
              <a:rPr lang="en-US" sz="1600" b="0" dirty="0" err="1">
                <a:latin typeface="Arial"/>
                <a:ea typeface="ＭＳ Ｐゴシック" pitchFamily="1" charset="-128"/>
                <a:cs typeface="Arial"/>
              </a:rPr>
              <a:t>obsproc</a:t>
            </a:r>
            <a:r>
              <a:rPr lang="en-US" sz="1600" b="0" dirty="0">
                <a:latin typeface="Arial"/>
                <a:ea typeface="ＭＳ Ｐゴシック" pitchFamily="1" charset="-128"/>
                <a:cs typeface="Arial"/>
              </a:rPr>
              <a:t>/</a:t>
            </a:r>
            <a:r>
              <a:rPr lang="en-US" sz="1600" b="0" dirty="0" err="1">
                <a:latin typeface="Arial"/>
                <a:ea typeface="ＭＳ Ｐゴシック" pitchFamily="1" charset="-128"/>
                <a:cs typeface="Arial"/>
              </a:rPr>
              <a:t>src</a:t>
            </a:r>
            <a:r>
              <a:rPr lang="en-US" sz="1600" b="0" dirty="0">
                <a:latin typeface="Arial"/>
                <a:ea typeface="ＭＳ Ｐゴシック" pitchFamily="1" charset="-128"/>
                <a:cs typeface="Arial"/>
              </a:rPr>
              <a:t>/</a:t>
            </a:r>
            <a:r>
              <a:rPr lang="en-US" sz="1600" b="0" dirty="0" err="1">
                <a:latin typeface="Arial"/>
                <a:ea typeface="ＭＳ Ｐゴシック" pitchFamily="1" charset="-128"/>
                <a:cs typeface="Arial"/>
              </a:rPr>
              <a:t>obsproc.exe</a:t>
            </a:r>
            <a:r>
              <a:rPr lang="en-US" sz="1600" b="0" dirty="0">
                <a:latin typeface="Arial"/>
                <a:ea typeface="ＭＳ Ｐゴシック" pitchFamily="1" charset="-128"/>
                <a:cs typeface="Arial"/>
              </a:rPr>
              <a:t> is generated after a successful WRFDA build</a:t>
            </a:r>
          </a:p>
          <a:p>
            <a:pPr marL="233363" indent="-233363"/>
            <a:endParaRPr lang="en-US" sz="1600" b="0" dirty="0">
              <a:latin typeface="Arial"/>
              <a:cs typeface="Arial"/>
              <a:sym typeface="Wingdings" charset="2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charset="2"/>
              <a:buChar char="q"/>
              <a:defRPr/>
            </a:pPr>
            <a:r>
              <a:rPr lang="en-US" sz="1600" b="0" dirty="0">
                <a:latin typeface="Arial"/>
                <a:ea typeface="ＭＳ Ｐゴシック" pitchFamily="1" charset="-128"/>
                <a:cs typeface="Arial"/>
              </a:rPr>
              <a:t>To run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600" b="0" dirty="0">
                <a:latin typeface="Arial"/>
                <a:cs typeface="Arial"/>
                <a:sym typeface="Wingdings" charset="2"/>
              </a:rPr>
              <a:t>edit </a:t>
            </a:r>
            <a:r>
              <a:rPr lang="en-US" sz="1600" b="1" dirty="0" err="1">
                <a:latin typeface="Arial"/>
                <a:cs typeface="Arial"/>
                <a:sym typeface="Wingdings" charset="2"/>
              </a:rPr>
              <a:t>namelist.obsproc</a:t>
            </a:r>
            <a:r>
              <a:rPr lang="en-US" sz="1600" b="0" dirty="0">
                <a:latin typeface="Arial"/>
                <a:cs typeface="Arial"/>
                <a:sym typeface="Wingdings" charset="2"/>
              </a:rPr>
              <a:t> </a:t>
            </a:r>
            <a:endParaRPr lang="en-US" sz="1600" b="0" dirty="0" smtClean="0">
              <a:latin typeface="Arial"/>
              <a:cs typeface="Arial"/>
              <a:sym typeface="Wingdings" charset="2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600" b="0" dirty="0" smtClean="0">
                <a:latin typeface="Arial"/>
                <a:cs typeface="Arial"/>
                <a:sym typeface="Wingdings" charset="2"/>
              </a:rPr>
              <a:t>input files ready in the working directory:</a:t>
            </a:r>
          </a:p>
          <a:p>
            <a:pPr marL="969264" lvl="1" indent="-53975">
              <a:spcBef>
                <a:spcPts val="0"/>
              </a:spcBef>
              <a:spcAft>
                <a:spcPts val="0"/>
              </a:spcAft>
              <a:buSzPct val="70000"/>
              <a:buFont typeface="Wingdings" charset="2"/>
              <a:buChar char="Ø"/>
              <a:defRPr/>
            </a:pPr>
            <a:r>
              <a:rPr lang="en-US" sz="1600" b="0" dirty="0" smtClean="0">
                <a:latin typeface="Arial"/>
                <a:cs typeface="Arial"/>
                <a:sym typeface="Wingdings" charset="2"/>
              </a:rPr>
              <a:t>   </a:t>
            </a:r>
            <a:r>
              <a:rPr lang="en-US" sz="1600" b="0" dirty="0">
                <a:latin typeface="Arial"/>
                <a:cs typeface="Arial"/>
                <a:sym typeface="Wingdings" charset="2"/>
              </a:rPr>
              <a:t>obs.2012020100     </a:t>
            </a:r>
            <a:r>
              <a:rPr lang="en-US" sz="1600" b="0" dirty="0" err="1" smtClean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little_r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observation 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file </a:t>
            </a:r>
            <a:r>
              <a:rPr lang="en-US" sz="1600" b="0" dirty="0" smtClean="0">
                <a:solidFill>
                  <a:srgbClr val="FF0000"/>
                </a:solidFill>
                <a:latin typeface="Arial"/>
                <a:cs typeface="Arial"/>
                <a:sym typeface="Wingdings" charset="2"/>
              </a:rPr>
              <a:t>(user provided)</a:t>
            </a:r>
            <a:endParaRPr lang="en-US" sz="1600" b="0" dirty="0">
              <a:solidFill>
                <a:srgbClr val="FF0000"/>
              </a:solidFill>
              <a:latin typeface="Arial"/>
              <a:cs typeface="Arial"/>
              <a:sym typeface="Wingdings" charset="2"/>
            </a:endParaRPr>
          </a:p>
          <a:p>
            <a:pPr marL="969264" lvl="1" indent="-53975">
              <a:spcBef>
                <a:spcPts val="0"/>
              </a:spcBef>
              <a:spcAft>
                <a:spcPts val="0"/>
              </a:spcAft>
              <a:buSzPct val="70000"/>
              <a:buFont typeface="Wingdings" charset="2"/>
              <a:buChar char="Ø"/>
              <a:defRPr/>
            </a:pPr>
            <a:r>
              <a:rPr lang="en-US" sz="1600" b="0" dirty="0">
                <a:latin typeface="Arial"/>
                <a:cs typeface="Arial"/>
                <a:sym typeface="Wingdings" charset="2"/>
              </a:rPr>
              <a:t>   </a:t>
            </a:r>
            <a:r>
              <a:rPr lang="en-US" sz="1600" b="0" dirty="0" err="1">
                <a:latin typeface="Arial"/>
                <a:cs typeface="Arial"/>
                <a:sym typeface="Wingdings" charset="2"/>
              </a:rPr>
              <a:t>obserr.txt</a:t>
            </a:r>
            <a:r>
              <a:rPr lang="en-US" sz="1600" b="0" dirty="0">
                <a:latin typeface="Arial"/>
                <a:cs typeface="Arial"/>
                <a:sym typeface="Wingdings" charset="2"/>
              </a:rPr>
              <a:t>                 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observation </a:t>
            </a:r>
            <a:r>
              <a:rPr lang="en-US" sz="1600" b="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error file</a:t>
            </a:r>
          </a:p>
          <a:p>
            <a:pPr marL="969264" lvl="1" indent="-53975">
              <a:spcBef>
                <a:spcPts val="0"/>
              </a:spcBef>
              <a:spcAft>
                <a:spcPts val="0"/>
              </a:spcAft>
              <a:buSzPct val="70000"/>
              <a:buFont typeface="Wingdings" charset="2"/>
              <a:buChar char="Ø"/>
              <a:defRPr/>
            </a:pPr>
            <a:r>
              <a:rPr lang="en-US" sz="1600" b="0" dirty="0">
                <a:latin typeface="Arial"/>
                <a:cs typeface="Arial"/>
                <a:sym typeface="Wingdings" charset="2"/>
              </a:rPr>
              <a:t>   </a:t>
            </a:r>
            <a:r>
              <a:rPr lang="en-US" sz="1600" b="0" dirty="0" err="1">
                <a:latin typeface="Arial"/>
                <a:cs typeface="Arial"/>
                <a:sym typeface="Wingdings" charset="2"/>
              </a:rPr>
              <a:t>obsproc.exe</a:t>
            </a:r>
            <a:r>
              <a:rPr lang="en-US" sz="1600" b="0" dirty="0">
                <a:latin typeface="Arial"/>
                <a:cs typeface="Arial"/>
                <a:sym typeface="Wingdings" charset="2"/>
              </a:rPr>
              <a:t>            </a:t>
            </a:r>
            <a:r>
              <a:rPr lang="en-US" sz="1600" b="0" dirty="0" err="1" smtClean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obsproc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executable file</a:t>
            </a:r>
          </a:p>
          <a:p>
            <a:pPr marL="969264" lvl="1" indent="-53975">
              <a:spcBef>
                <a:spcPts val="0"/>
              </a:spcBef>
              <a:spcAft>
                <a:spcPts val="0"/>
              </a:spcAft>
              <a:buSzPct val="70000"/>
              <a:buFont typeface="Wingdings" charset="2"/>
              <a:buChar char="Ø"/>
              <a:defRPr/>
            </a:pPr>
            <a:r>
              <a:rPr lang="en-US" sz="1600" b="0" dirty="0">
                <a:latin typeface="Arial"/>
                <a:cs typeface="Arial"/>
                <a:sym typeface="Wingdings" charset="2"/>
              </a:rPr>
              <a:t>   </a:t>
            </a:r>
            <a:r>
              <a:rPr lang="en-US" sz="1600" b="0" dirty="0" err="1">
                <a:latin typeface="Arial"/>
                <a:cs typeface="Arial"/>
                <a:sym typeface="Wingdings" charset="2"/>
              </a:rPr>
              <a:t>namelist.obsproc</a:t>
            </a:r>
            <a:r>
              <a:rPr lang="en-US" sz="1600" b="0" dirty="0">
                <a:latin typeface="Arial"/>
                <a:cs typeface="Arial"/>
                <a:sym typeface="Wingdings" charset="2"/>
              </a:rPr>
              <a:t>     </a:t>
            </a:r>
            <a:r>
              <a:rPr lang="en-US" sz="1600" b="0" dirty="0" err="1" smtClean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obsproc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namelist</a:t>
            </a:r>
            <a:r>
              <a:rPr lang="en-US" sz="1600" b="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 file</a:t>
            </a:r>
          </a:p>
          <a:p>
            <a:pPr marL="743839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600" b="0" dirty="0" smtClean="0">
                <a:latin typeface="Arial"/>
                <a:cs typeface="Arial"/>
              </a:rPr>
              <a:t>execute</a:t>
            </a:r>
          </a:p>
          <a:p>
            <a:pPr marL="969264" lvl="1" indent="-53975">
              <a:spcBef>
                <a:spcPts val="0"/>
              </a:spcBef>
              <a:spcAft>
                <a:spcPts val="0"/>
              </a:spcAft>
              <a:buSzPct val="70000"/>
              <a:defRPr/>
            </a:pPr>
            <a:r>
              <a:rPr lang="en-US" sz="1600" b="0" dirty="0" smtClean="0">
                <a:latin typeface="Arial"/>
                <a:cs typeface="Arial"/>
              </a:rPr>
              <a:t>./</a:t>
            </a:r>
            <a:r>
              <a:rPr lang="en-US" sz="1600" b="0" i="1" dirty="0" err="1" smtClean="0">
                <a:latin typeface="Arial"/>
                <a:cs typeface="Arial"/>
              </a:rPr>
              <a:t>obsproc.exe</a:t>
            </a:r>
            <a:r>
              <a:rPr lang="en-US" sz="1600" b="0" i="1" dirty="0" smtClean="0">
                <a:latin typeface="Arial"/>
                <a:cs typeface="Arial"/>
              </a:rPr>
              <a:t> &gt;&amp;! </a:t>
            </a:r>
            <a:r>
              <a:rPr lang="en-US" sz="1600" b="0" i="1" dirty="0" err="1" smtClean="0">
                <a:latin typeface="Arial"/>
                <a:cs typeface="Arial"/>
              </a:rPr>
              <a:t>obsproc.log</a:t>
            </a:r>
            <a:endParaRPr lang="en-US" sz="1600" b="0" dirty="0" smtClean="0">
              <a:latin typeface="Arial"/>
              <a:cs typeface="Arial"/>
              <a:sym typeface="Wingdings" charset="2"/>
            </a:endParaRPr>
          </a:p>
          <a:p>
            <a:pPr marL="53975" indent="-53975">
              <a:spcBef>
                <a:spcPts val="0"/>
              </a:spcBef>
              <a:spcAft>
                <a:spcPts val="0"/>
              </a:spcAft>
              <a:defRPr/>
            </a:pPr>
            <a:endParaRPr lang="en-US" sz="1600" b="0" dirty="0">
              <a:latin typeface="Arial"/>
              <a:cs typeface="Arial"/>
              <a:sym typeface="Wingdings" charset="2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charset="2"/>
              <a:buChar char="q"/>
              <a:defRPr/>
            </a:pPr>
            <a:r>
              <a:rPr lang="en-US" sz="1600" b="0" dirty="0">
                <a:latin typeface="Arial"/>
                <a:cs typeface="Arial"/>
                <a:sym typeface="Wingdings" charset="2"/>
              </a:rPr>
              <a:t>Files to look for</a:t>
            </a:r>
          </a:p>
          <a:p>
            <a:pPr marL="889254" indent="-285750">
              <a:spcBef>
                <a:spcPts val="0"/>
              </a:spcBef>
              <a:spcAft>
                <a:spcPts val="0"/>
              </a:spcAft>
              <a:buSzPct val="73000"/>
              <a:buFont typeface="Wingdings" charset="2"/>
              <a:buChar char="Ø"/>
              <a:defRPr/>
            </a:pPr>
            <a:r>
              <a:rPr lang="en-US" sz="1600" b="0" dirty="0" smtClean="0">
                <a:latin typeface="Arial"/>
                <a:cs typeface="Arial"/>
              </a:rPr>
              <a:t>obs_gts_yyyy</a:t>
            </a:r>
            <a:r>
              <a:rPr lang="en-US" sz="1600" b="0" dirty="0">
                <a:latin typeface="Arial"/>
                <a:cs typeface="Arial"/>
              </a:rPr>
              <a:t>-mm-dd_hh:00:00.3DVAR      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cs typeface="Arial"/>
              </a:rPr>
              <a:t>one ASCII </a:t>
            </a:r>
            <a:r>
              <a:rPr lang="en-US" sz="1600" b="0" dirty="0">
                <a:solidFill>
                  <a:srgbClr val="0000FF"/>
                </a:solidFill>
                <a:latin typeface="Arial"/>
                <a:cs typeface="Arial"/>
              </a:rPr>
              <a:t>file for 3DVAR</a:t>
            </a:r>
          </a:p>
          <a:p>
            <a:pPr marL="640080">
              <a:spcBef>
                <a:spcPts val="0"/>
              </a:spcBef>
              <a:spcAft>
                <a:spcPts val="0"/>
              </a:spcAft>
              <a:buSzPct val="65000"/>
              <a:defRPr/>
            </a:pPr>
            <a:r>
              <a:rPr lang="en-US" sz="1600" b="0" i="1" u="sng" dirty="0" smtClean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lang="en-US" sz="1600" b="0" dirty="0" smtClean="0">
                <a:latin typeface="Arial"/>
                <a:cs typeface="Arial"/>
              </a:rPr>
              <a:t> obs_gts_yyyy</a:t>
            </a:r>
            <a:r>
              <a:rPr lang="en-US" sz="1600" b="0" dirty="0">
                <a:latin typeface="Arial"/>
                <a:cs typeface="Arial"/>
              </a:rPr>
              <a:t>-mm-dd_hh:00:00.FGAT        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cs typeface="Arial"/>
              </a:rPr>
              <a:t>multiple ASCII files </a:t>
            </a:r>
            <a:r>
              <a:rPr lang="en-US" sz="1600" b="0" dirty="0">
                <a:solidFill>
                  <a:srgbClr val="0000FF"/>
                </a:solidFill>
                <a:latin typeface="Arial"/>
                <a:cs typeface="Arial"/>
              </a:rPr>
              <a:t>for FGAT</a:t>
            </a:r>
          </a:p>
          <a:p>
            <a:pPr marL="640080">
              <a:spcBef>
                <a:spcPts val="0"/>
              </a:spcBef>
              <a:spcAft>
                <a:spcPts val="1200"/>
              </a:spcAft>
              <a:buSzPct val="65000"/>
              <a:defRPr/>
            </a:pPr>
            <a:r>
              <a:rPr lang="en-US" sz="1600" b="0" i="1" u="sng" dirty="0" smtClean="0">
                <a:solidFill>
                  <a:srgbClr val="E70000"/>
                </a:solidFill>
                <a:latin typeface="Arial"/>
                <a:cs typeface="Arial"/>
              </a:rPr>
              <a:t>or</a:t>
            </a:r>
            <a:r>
              <a:rPr lang="en-US" sz="1600" b="0" dirty="0" smtClean="0">
                <a:latin typeface="Arial"/>
                <a:cs typeface="Arial"/>
              </a:rPr>
              <a:t> obs_gts_yyyy</a:t>
            </a:r>
            <a:r>
              <a:rPr lang="en-US" sz="1600" b="0" dirty="0">
                <a:latin typeface="Arial"/>
                <a:cs typeface="Arial"/>
              </a:rPr>
              <a:t>-mm-dd_hh:00:00.4DVAR  </a:t>
            </a:r>
            <a:r>
              <a:rPr lang="en-US" sz="1600" b="0" dirty="0">
                <a:solidFill>
                  <a:schemeClr val="tx2"/>
                </a:solidFill>
                <a:latin typeface="Arial"/>
                <a:cs typeface="Arial"/>
              </a:rPr>
              <a:t>   </a:t>
            </a:r>
            <a:r>
              <a:rPr lang="en-US" sz="1600" b="0" dirty="0">
                <a:latin typeface="Arial"/>
                <a:cs typeface="Arial"/>
              </a:rPr>
              <a:t> 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cs typeface="Arial"/>
              </a:rPr>
              <a:t>multiple ASCII files </a:t>
            </a:r>
            <a:r>
              <a:rPr lang="en-US" sz="1600" b="0" dirty="0">
                <a:solidFill>
                  <a:srgbClr val="0000FF"/>
                </a:solidFill>
                <a:latin typeface="Arial"/>
                <a:cs typeface="Arial"/>
              </a:rPr>
              <a:t>for 4DVAR</a:t>
            </a:r>
          </a:p>
          <a:p>
            <a:pPr marL="925830" indent="-285750">
              <a:spcBef>
                <a:spcPts val="0"/>
              </a:spcBef>
              <a:spcAft>
                <a:spcPts val="0"/>
              </a:spcAft>
              <a:buSzPct val="65000"/>
              <a:buFont typeface="Wingdings" charset="2"/>
              <a:buChar char="Ø"/>
              <a:defRPr/>
            </a:pPr>
            <a:r>
              <a:rPr lang="en-US" sz="1600" b="0" dirty="0" err="1">
                <a:latin typeface="Arial"/>
                <a:cs typeface="Arial"/>
              </a:rPr>
              <a:t>obsproc.log</a:t>
            </a:r>
            <a:r>
              <a:rPr lang="en-US" sz="1600" b="0" dirty="0" smtClean="0">
                <a:latin typeface="Arial"/>
                <a:cs typeface="Arial"/>
              </a:rPr>
              <a:t>:                      </a:t>
            </a:r>
            <a:r>
              <a:rPr lang="en-US" sz="1600" b="0" dirty="0">
                <a:solidFill>
                  <a:srgbClr val="0000FF"/>
                </a:solidFill>
                <a:latin typeface="Arial"/>
                <a:cs typeface="Arial"/>
              </a:rPr>
              <a:t>execution log file</a:t>
            </a:r>
          </a:p>
          <a:p>
            <a:pPr marL="925830" indent="-285750">
              <a:spcBef>
                <a:spcPts val="0"/>
              </a:spcBef>
              <a:spcAft>
                <a:spcPts val="0"/>
              </a:spcAft>
              <a:buSzPct val="65000"/>
              <a:buFont typeface="Wingdings" charset="2"/>
              <a:buChar char="Ø"/>
              <a:defRPr/>
            </a:pPr>
            <a:r>
              <a:rPr lang="en-US" sz="1600" b="0" dirty="0">
                <a:latin typeface="Arial"/>
                <a:cs typeface="Arial"/>
              </a:rPr>
              <a:t>A list of diagnostic files: </a:t>
            </a:r>
            <a:r>
              <a:rPr lang="en-US" sz="1600" b="0" dirty="0" smtClean="0">
                <a:latin typeface="Arial"/>
                <a:cs typeface="Arial"/>
              </a:rPr>
              <a:t>   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cs typeface="Arial"/>
              </a:rPr>
              <a:t>*</a:t>
            </a:r>
            <a:r>
              <a:rPr lang="en-US" sz="1600" b="0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lang="en-US" sz="1600" b="0" dirty="0" err="1">
                <a:solidFill>
                  <a:srgbClr val="0000FF"/>
                </a:solidFill>
                <a:latin typeface="Arial"/>
                <a:cs typeface="Arial"/>
              </a:rPr>
              <a:t>diag</a:t>
            </a:r>
            <a:r>
              <a:rPr lang="en-US" sz="1600" b="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cs typeface="Arial"/>
              </a:rPr>
              <a:t>files</a:t>
            </a:r>
            <a:endParaRPr 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7EE3-ECAD-C847-9FDB-E4A816A176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30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05505" y="228600"/>
            <a:ext cx="273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Arial"/>
                <a:cs typeface="Arial"/>
              </a:rPr>
              <a:t>namelist.obsproc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3361" y="1004747"/>
            <a:ext cx="7077278" cy="4848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b="0" dirty="0" smtClean="0">
                <a:latin typeface="Arial"/>
                <a:cs typeface="Arial"/>
              </a:rPr>
              <a:t>WRFDA/</a:t>
            </a:r>
            <a:r>
              <a:rPr lang="en-US" sz="1800" b="0" dirty="0" err="1" smtClean="0">
                <a:latin typeface="Arial"/>
                <a:cs typeface="Arial"/>
              </a:rPr>
              <a:t>var</a:t>
            </a:r>
            <a:r>
              <a:rPr lang="en-US" sz="1800" b="0" dirty="0" smtClean="0">
                <a:latin typeface="Arial"/>
                <a:cs typeface="Arial"/>
              </a:rPr>
              <a:t>/</a:t>
            </a:r>
            <a:r>
              <a:rPr lang="en-US" sz="1800" b="0" dirty="0" err="1" smtClean="0">
                <a:latin typeface="Arial"/>
                <a:cs typeface="Arial"/>
              </a:rPr>
              <a:t>obsproc</a:t>
            </a:r>
            <a:r>
              <a:rPr lang="en-US" sz="1800" b="0" dirty="0" smtClean="0">
                <a:latin typeface="Arial"/>
                <a:cs typeface="Arial"/>
              </a:rPr>
              <a:t>/</a:t>
            </a:r>
            <a:r>
              <a:rPr lang="en-US" sz="1800" b="0" dirty="0" err="1" smtClean="0">
                <a:latin typeface="Arial"/>
                <a:cs typeface="Arial"/>
              </a:rPr>
              <a:t>README.namelist</a:t>
            </a:r>
            <a:endParaRPr lang="en-US" sz="1800" b="0" dirty="0" smtClean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endParaRPr lang="en-US" sz="1600" b="0" dirty="0" smtClean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en-US" sz="1600" b="0" dirty="0" smtClean="0">
                <a:latin typeface="Arial"/>
                <a:cs typeface="Arial"/>
              </a:rPr>
              <a:t>examples:</a:t>
            </a:r>
          </a:p>
          <a:p>
            <a:pPr lvl="1">
              <a:lnSpc>
                <a:spcPct val="120000"/>
              </a:lnSpc>
            </a:pPr>
            <a:r>
              <a:rPr lang="en-US" sz="1600" b="0" dirty="0" smtClean="0">
                <a:latin typeface="Arial"/>
                <a:cs typeface="Arial"/>
                <a:sym typeface="Wingdings" charset="2"/>
              </a:rPr>
              <a:t>WRFDA</a:t>
            </a:r>
            <a:r>
              <a:rPr lang="en-US" sz="1600" b="0" dirty="0">
                <a:latin typeface="Arial"/>
                <a:cs typeface="Arial"/>
                <a:sym typeface="Wingdings" charset="2"/>
              </a:rPr>
              <a:t>/</a:t>
            </a:r>
            <a:r>
              <a:rPr lang="en-US" sz="1600" b="0" dirty="0" err="1">
                <a:latin typeface="Arial"/>
                <a:cs typeface="Arial"/>
                <a:sym typeface="Wingdings" charset="2"/>
              </a:rPr>
              <a:t>var</a:t>
            </a:r>
            <a:r>
              <a:rPr lang="en-US" sz="1600" b="0" dirty="0">
                <a:latin typeface="Arial"/>
                <a:cs typeface="Arial"/>
                <a:sym typeface="Wingdings" charset="2"/>
              </a:rPr>
              <a:t>/</a:t>
            </a:r>
            <a:r>
              <a:rPr lang="en-US" sz="1600" b="0" dirty="0" err="1">
                <a:latin typeface="Arial"/>
                <a:cs typeface="Arial"/>
                <a:sym typeface="Wingdings" charset="2"/>
              </a:rPr>
              <a:t>obsproc</a:t>
            </a:r>
            <a:r>
              <a:rPr lang="en-US" sz="1600" b="0" dirty="0">
                <a:latin typeface="Arial"/>
                <a:cs typeface="Arial"/>
                <a:sym typeface="Wingdings" charset="2"/>
              </a:rPr>
              <a:t>/</a:t>
            </a:r>
            <a:r>
              <a:rPr lang="en-US" sz="1600" b="0" dirty="0">
                <a:latin typeface="Arial"/>
                <a:cs typeface="Arial"/>
              </a:rPr>
              <a:t>namelist.obsproc.3dvar.wrfvar-</a:t>
            </a:r>
            <a:r>
              <a:rPr lang="en-US" sz="1600" b="0" dirty="0" smtClean="0">
                <a:latin typeface="Arial"/>
                <a:cs typeface="Arial"/>
              </a:rPr>
              <a:t>tut</a:t>
            </a:r>
          </a:p>
          <a:p>
            <a:pPr lvl="1">
              <a:lnSpc>
                <a:spcPct val="120000"/>
              </a:lnSpc>
            </a:pPr>
            <a:r>
              <a:rPr lang="en-US" sz="1600" b="0" dirty="0" smtClean="0">
                <a:latin typeface="Arial"/>
                <a:cs typeface="Arial"/>
                <a:sym typeface="Wingdings" charset="2"/>
              </a:rPr>
              <a:t>WRFDA</a:t>
            </a:r>
            <a:r>
              <a:rPr lang="en-US" sz="1600" b="0" dirty="0">
                <a:latin typeface="Arial"/>
                <a:cs typeface="Arial"/>
                <a:sym typeface="Wingdings" charset="2"/>
              </a:rPr>
              <a:t>/</a:t>
            </a:r>
            <a:r>
              <a:rPr lang="en-US" sz="1600" b="0" dirty="0" err="1">
                <a:latin typeface="Arial"/>
                <a:cs typeface="Arial"/>
                <a:sym typeface="Wingdings" charset="2"/>
              </a:rPr>
              <a:t>var</a:t>
            </a:r>
            <a:r>
              <a:rPr lang="en-US" sz="1600" b="0" dirty="0">
                <a:latin typeface="Arial"/>
                <a:cs typeface="Arial"/>
                <a:sym typeface="Wingdings" charset="2"/>
              </a:rPr>
              <a:t>/</a:t>
            </a:r>
            <a:r>
              <a:rPr lang="en-US" sz="1600" b="0" dirty="0" err="1">
                <a:latin typeface="Arial"/>
                <a:cs typeface="Arial"/>
                <a:sym typeface="Wingdings" charset="2"/>
              </a:rPr>
              <a:t>obsproc</a:t>
            </a:r>
            <a:r>
              <a:rPr lang="en-US" sz="1600" b="0" dirty="0">
                <a:latin typeface="Arial"/>
                <a:cs typeface="Arial"/>
                <a:sym typeface="Wingdings" charset="2"/>
              </a:rPr>
              <a:t>/</a:t>
            </a:r>
            <a:r>
              <a:rPr lang="en-US" sz="1600" b="0" dirty="0">
                <a:latin typeface="Arial"/>
                <a:cs typeface="Arial"/>
              </a:rPr>
              <a:t>namelist.obsproc.4dvar.wrfvar-tut</a:t>
            </a:r>
          </a:p>
          <a:p>
            <a:pPr>
              <a:lnSpc>
                <a:spcPct val="120000"/>
              </a:lnSpc>
            </a:pPr>
            <a:endParaRPr lang="en-US" sz="1600" dirty="0" smtClean="0">
              <a:latin typeface="Arial"/>
              <a:cs typeface="Arial"/>
              <a:sym typeface="Wingdings" charset="2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latin typeface="Arial"/>
                <a:cs typeface="Arial"/>
                <a:sym typeface="Wingdings" charset="2"/>
              </a:rPr>
              <a:t>&amp;record1 </a:t>
            </a:r>
            <a:r>
              <a:rPr lang="en-US" sz="1600" dirty="0" smtClean="0">
                <a:latin typeface="Arial"/>
                <a:cs typeface="Arial"/>
                <a:sym typeface="Wingdings" charset="2"/>
              </a:rPr>
              <a:t>   </a:t>
            </a:r>
            <a:r>
              <a:rPr lang="en-US" sz="1600" dirty="0" smtClean="0">
                <a:solidFill>
                  <a:srgbClr val="FF0000"/>
                </a:solidFill>
                <a:latin typeface="Arial"/>
                <a:cs typeface="Arial"/>
                <a:sym typeface="Wingdings" charset="2"/>
              </a:rPr>
              <a:t>Defines </a:t>
            </a:r>
            <a:r>
              <a:rPr lang="en-US" sz="1600" dirty="0">
                <a:solidFill>
                  <a:srgbClr val="FF0000"/>
                </a:solidFill>
                <a:latin typeface="Arial"/>
                <a:cs typeface="Arial"/>
                <a:sym typeface="Wingdings" charset="2"/>
              </a:rPr>
              <a:t>the </a:t>
            </a:r>
            <a:r>
              <a:rPr lang="en-US" sz="1600" dirty="0">
                <a:solidFill>
                  <a:srgbClr val="FF0000"/>
                </a:solidFill>
                <a:latin typeface="Arial"/>
                <a:ea typeface="ＭＳ Ｐゴシック" pitchFamily="1" charset="-128"/>
                <a:cs typeface="Arial"/>
              </a:rPr>
              <a:t>input file names</a:t>
            </a:r>
            <a:endParaRPr lang="en-US" sz="1600" b="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53975" indent="-53975">
              <a:lnSpc>
                <a:spcPct val="120000"/>
              </a:lnSpc>
              <a:defRPr/>
            </a:pPr>
            <a:r>
              <a:rPr lang="en-US" sz="1600" b="0" dirty="0" smtClean="0">
                <a:latin typeface="Arial"/>
                <a:cs typeface="Arial"/>
                <a:sym typeface="Wingdings" charset="2"/>
              </a:rPr>
              <a:t> </a:t>
            </a:r>
            <a:r>
              <a:rPr lang="en-US" sz="1600" b="0" dirty="0" err="1" smtClean="0">
                <a:latin typeface="Arial"/>
                <a:cs typeface="Arial"/>
                <a:sym typeface="Wingdings" charset="2"/>
              </a:rPr>
              <a:t>obs_gts_filename</a:t>
            </a:r>
            <a:r>
              <a:rPr lang="en-US" sz="1600" b="0" dirty="0" smtClean="0">
                <a:latin typeface="Arial"/>
                <a:cs typeface="Arial"/>
                <a:sym typeface="Wingdings" charset="2"/>
              </a:rPr>
              <a:t> </a:t>
            </a:r>
            <a:r>
              <a:rPr lang="en-US" sz="1600" b="0" dirty="0">
                <a:latin typeface="Arial"/>
                <a:cs typeface="Arial"/>
                <a:sym typeface="Wingdings" charset="2"/>
              </a:rPr>
              <a:t>= 'obs.2008020512',           </a:t>
            </a:r>
            <a:r>
              <a:rPr lang="en-US" sz="1600" b="0" dirty="0" smtClean="0">
                <a:latin typeface="Arial"/>
                <a:cs typeface="Arial"/>
                <a:sym typeface="Wingdings" charset="2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Little_r</a:t>
            </a:r>
            <a:r>
              <a:rPr lang="en-US" sz="1600" b="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 file 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name</a:t>
            </a:r>
          </a:p>
          <a:p>
            <a:pPr marL="53975" indent="-53975">
              <a:lnSpc>
                <a:spcPct val="120000"/>
              </a:lnSpc>
              <a:defRPr/>
            </a:pPr>
            <a:r>
              <a:rPr lang="en-US" sz="1600" b="0" dirty="0" smtClean="0">
                <a:latin typeface="Arial"/>
                <a:cs typeface="Arial"/>
                <a:sym typeface="Wingdings" charset="2"/>
              </a:rPr>
              <a:t> </a:t>
            </a:r>
            <a:r>
              <a:rPr lang="en-US" sz="1600" b="0" dirty="0" err="1" smtClean="0">
                <a:latin typeface="Arial"/>
                <a:cs typeface="Arial"/>
                <a:sym typeface="Wingdings" charset="2"/>
              </a:rPr>
              <a:t>obs_err_filename</a:t>
            </a:r>
            <a:r>
              <a:rPr lang="en-US" sz="1600" b="0" dirty="0" smtClean="0">
                <a:latin typeface="Arial"/>
                <a:cs typeface="Arial"/>
                <a:sym typeface="Wingdings" charset="2"/>
              </a:rPr>
              <a:t> </a:t>
            </a:r>
            <a:r>
              <a:rPr lang="en-US" sz="1600" b="0" dirty="0">
                <a:latin typeface="Arial"/>
                <a:cs typeface="Arial"/>
                <a:sym typeface="Wingdings" charset="2"/>
              </a:rPr>
              <a:t>= '</a:t>
            </a:r>
            <a:r>
              <a:rPr lang="en-US" sz="1600" b="0" dirty="0" err="1">
                <a:latin typeface="Arial"/>
                <a:cs typeface="Arial"/>
                <a:sym typeface="Wingdings" charset="2"/>
              </a:rPr>
              <a:t>obserr.txt</a:t>
            </a:r>
            <a:r>
              <a:rPr lang="en-US" sz="1600" b="0" dirty="0">
                <a:latin typeface="Arial"/>
                <a:cs typeface="Arial"/>
                <a:sym typeface="Wingdings" charset="2"/>
              </a:rPr>
              <a:t>',                     </a:t>
            </a:r>
            <a:r>
              <a:rPr lang="en-US" sz="1600" b="0" dirty="0" smtClean="0">
                <a:latin typeface="Arial"/>
                <a:cs typeface="Arial"/>
                <a:sym typeface="Wingdings" charset="2"/>
              </a:rPr>
              <a:t>   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Observation </a:t>
            </a:r>
            <a:r>
              <a:rPr lang="en-US" sz="1600" b="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error file name</a:t>
            </a:r>
          </a:p>
          <a:p>
            <a:pPr marL="53975" indent="-53975">
              <a:lnSpc>
                <a:spcPct val="120000"/>
              </a:lnSpc>
              <a:defRPr/>
            </a:pPr>
            <a:r>
              <a:rPr lang="en-US" sz="1600" dirty="0" smtClean="0">
                <a:latin typeface="Arial"/>
                <a:cs typeface="Arial"/>
                <a:sym typeface="Wingdings" charset="2"/>
              </a:rPr>
              <a:t> </a:t>
            </a:r>
            <a:r>
              <a:rPr lang="en-US" sz="1600" dirty="0" err="1" smtClean="0">
                <a:latin typeface="Arial"/>
                <a:cs typeface="Arial"/>
                <a:sym typeface="Wingdings" charset="2"/>
              </a:rPr>
              <a:t>fg_format</a:t>
            </a:r>
            <a:r>
              <a:rPr lang="en-US" sz="1600" dirty="0" smtClean="0">
                <a:latin typeface="Arial"/>
                <a:cs typeface="Arial"/>
                <a:sym typeface="Wingdings" charset="2"/>
              </a:rPr>
              <a:t> </a:t>
            </a:r>
            <a:r>
              <a:rPr lang="en-US" sz="1600" dirty="0">
                <a:latin typeface="Arial"/>
                <a:cs typeface="Arial"/>
                <a:sym typeface="Wingdings" charset="2"/>
              </a:rPr>
              <a:t>= ‘WRF’ </a:t>
            </a:r>
            <a:r>
              <a:rPr lang="en-US" sz="1600" b="0" dirty="0">
                <a:latin typeface="Arial"/>
                <a:cs typeface="Arial"/>
                <a:sym typeface="Wingdings" charset="2"/>
              </a:rPr>
              <a:t>                                           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Mapping </a:t>
            </a:r>
            <a:r>
              <a:rPr lang="en-US" sz="1600" b="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in WRF convention</a:t>
            </a:r>
          </a:p>
          <a:p>
            <a:pPr marL="53975" indent="-53975">
              <a:lnSpc>
                <a:spcPct val="120000"/>
              </a:lnSpc>
              <a:defRPr/>
            </a:pPr>
            <a:r>
              <a:rPr lang="en-US" sz="1600" b="0" dirty="0" smtClean="0">
                <a:latin typeface="Arial"/>
                <a:cs typeface="Arial"/>
                <a:sym typeface="Wingdings" charset="2"/>
              </a:rPr>
              <a:t>/</a:t>
            </a:r>
          </a:p>
          <a:p>
            <a:pPr marL="53975" indent="-53975">
              <a:lnSpc>
                <a:spcPct val="120000"/>
              </a:lnSpc>
              <a:defRPr/>
            </a:pPr>
            <a:r>
              <a:rPr lang="en-US" sz="1600" dirty="0">
                <a:latin typeface="Arial"/>
                <a:cs typeface="Arial"/>
                <a:sym typeface="Wingdings" charset="2"/>
              </a:rPr>
              <a:t>&amp;record2    </a:t>
            </a:r>
            <a:r>
              <a:rPr lang="en-US" sz="1600" dirty="0">
                <a:solidFill>
                  <a:srgbClr val="FF0000"/>
                </a:solidFill>
                <a:latin typeface="Arial"/>
                <a:cs typeface="Arial"/>
                <a:sym typeface="Wingdings" charset="2"/>
              </a:rPr>
              <a:t>Defines the analysis time and time window</a:t>
            </a:r>
          </a:p>
          <a:p>
            <a:pPr marL="53975" indent="-53975">
              <a:lnSpc>
                <a:spcPct val="120000"/>
              </a:lnSpc>
              <a:defRPr/>
            </a:pPr>
            <a:r>
              <a:rPr lang="en-US" sz="1600" b="0" dirty="0">
                <a:latin typeface="Arial"/>
                <a:cs typeface="Arial"/>
                <a:sym typeface="Wingdings" charset="2"/>
              </a:rPr>
              <a:t> </a:t>
            </a:r>
            <a:r>
              <a:rPr lang="en-US" sz="1600" b="0" dirty="0" err="1">
                <a:latin typeface="Arial"/>
                <a:cs typeface="Arial"/>
                <a:sym typeface="Wingdings" charset="2"/>
              </a:rPr>
              <a:t>time_window_min</a:t>
            </a:r>
            <a:r>
              <a:rPr lang="en-US" sz="1600" b="0" dirty="0">
                <a:latin typeface="Arial"/>
                <a:cs typeface="Arial"/>
                <a:sym typeface="Wingdings" charset="2"/>
              </a:rPr>
              <a:t>  = '2008-02-05_11:00:00',</a:t>
            </a:r>
          </a:p>
          <a:p>
            <a:pPr marL="53975" indent="-53975">
              <a:lnSpc>
                <a:spcPct val="120000"/>
              </a:lnSpc>
              <a:defRPr/>
            </a:pPr>
            <a:r>
              <a:rPr lang="en-US" sz="1600" b="0" dirty="0">
                <a:latin typeface="Arial"/>
                <a:cs typeface="Arial"/>
                <a:sym typeface="Wingdings" charset="2"/>
              </a:rPr>
              <a:t> </a:t>
            </a:r>
            <a:r>
              <a:rPr lang="en-US" sz="1600" b="0" dirty="0" err="1">
                <a:latin typeface="Arial"/>
                <a:cs typeface="Arial"/>
                <a:sym typeface="Wingdings" charset="2"/>
              </a:rPr>
              <a:t>time_analysis</a:t>
            </a:r>
            <a:r>
              <a:rPr lang="en-US" sz="1600" b="0" dirty="0">
                <a:latin typeface="Arial"/>
                <a:cs typeface="Arial"/>
                <a:sym typeface="Wingdings" charset="2"/>
              </a:rPr>
              <a:t>    = '2008-02-05_12:00:00',</a:t>
            </a:r>
          </a:p>
          <a:p>
            <a:pPr marL="53975" indent="-53975">
              <a:lnSpc>
                <a:spcPct val="120000"/>
              </a:lnSpc>
              <a:defRPr/>
            </a:pPr>
            <a:r>
              <a:rPr lang="en-US" sz="1600" b="0" dirty="0">
                <a:latin typeface="Arial"/>
                <a:cs typeface="Arial"/>
                <a:sym typeface="Wingdings" charset="2"/>
              </a:rPr>
              <a:t> </a:t>
            </a:r>
            <a:r>
              <a:rPr lang="en-US" sz="1600" b="0" dirty="0" err="1">
                <a:latin typeface="Arial"/>
                <a:cs typeface="Arial"/>
                <a:sym typeface="Wingdings" charset="2"/>
              </a:rPr>
              <a:t>time_window_max</a:t>
            </a:r>
            <a:r>
              <a:rPr lang="en-US" sz="1600" b="0" dirty="0">
                <a:latin typeface="Arial"/>
                <a:cs typeface="Arial"/>
                <a:sym typeface="Wingdings" charset="2"/>
              </a:rPr>
              <a:t>  = '2008-02-05_13:00:00',</a:t>
            </a:r>
          </a:p>
          <a:p>
            <a:pPr marL="53975" indent="-53975">
              <a:lnSpc>
                <a:spcPct val="120000"/>
              </a:lnSpc>
              <a:defRPr/>
            </a:pPr>
            <a:r>
              <a:rPr lang="en-US" sz="1600" b="0" dirty="0" smtClean="0">
                <a:latin typeface="Arial"/>
                <a:cs typeface="Arial"/>
                <a:sym typeface="Wingdings" charset="2"/>
              </a:rPr>
              <a:t>/</a:t>
            </a:r>
            <a:endParaRPr lang="en-US" sz="1600" b="0" dirty="0">
              <a:latin typeface="Arial"/>
              <a:cs typeface="Arial"/>
              <a:sym typeface="Wingdings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7EE3-ECAD-C847-9FDB-E4A816A176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1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05505" y="228600"/>
            <a:ext cx="273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Arial"/>
                <a:cs typeface="Arial"/>
              </a:rPr>
              <a:t>namelist.obsproc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414" y="998295"/>
            <a:ext cx="8835172" cy="5402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3975" indent="-53975">
              <a:lnSpc>
                <a:spcPct val="120000"/>
              </a:lnSpc>
              <a:defRPr/>
            </a:pPr>
            <a:r>
              <a:rPr lang="en-US" sz="1600" dirty="0">
                <a:latin typeface="Arial"/>
                <a:cs typeface="Arial"/>
                <a:sym typeface="Wingdings" charset="2"/>
              </a:rPr>
              <a:t>&amp;record3   </a:t>
            </a:r>
            <a:r>
              <a:rPr lang="en-US" sz="1600" dirty="0">
                <a:solidFill>
                  <a:srgbClr val="FF0000"/>
                </a:solidFill>
                <a:latin typeface="Arial"/>
                <a:cs typeface="Arial"/>
                <a:sym typeface="Wingdings" charset="2"/>
              </a:rPr>
              <a:t>Defines the maximum number of observations allowed</a:t>
            </a:r>
          </a:p>
          <a:p>
            <a:pPr marL="53975" indent="-53975">
              <a:lnSpc>
                <a:spcPct val="120000"/>
              </a:lnSpc>
              <a:defRPr/>
            </a:pPr>
            <a:r>
              <a:rPr lang="en-US" sz="1600" b="0" dirty="0">
                <a:latin typeface="Arial"/>
                <a:cs typeface="Arial"/>
                <a:sym typeface="Wingdings" charset="2"/>
              </a:rPr>
              <a:t> </a:t>
            </a:r>
            <a:r>
              <a:rPr lang="en-US" sz="1600" b="0" dirty="0" err="1">
                <a:latin typeface="Arial"/>
                <a:cs typeface="Arial"/>
                <a:sym typeface="Wingdings" charset="2"/>
              </a:rPr>
              <a:t>max_number_of_obs</a:t>
            </a:r>
            <a:r>
              <a:rPr lang="en-US" sz="1600" b="0" dirty="0">
                <a:latin typeface="Arial"/>
                <a:cs typeface="Arial"/>
                <a:sym typeface="Wingdings" charset="2"/>
              </a:rPr>
              <a:t>        = 400000,    </a:t>
            </a:r>
            <a:r>
              <a:rPr lang="en-US" sz="1600" b="0" dirty="0">
                <a:solidFill>
                  <a:schemeClr val="tx2"/>
                </a:solidFill>
                <a:latin typeface="Arial"/>
                <a:cs typeface="Arial"/>
                <a:sym typeface="Wingdings" charset="2"/>
              </a:rPr>
              <a:t>Maximum number of observations to be loaded</a:t>
            </a:r>
          </a:p>
          <a:p>
            <a:pPr marL="53975" indent="-53975">
              <a:lnSpc>
                <a:spcPct val="120000"/>
              </a:lnSpc>
              <a:defRPr/>
            </a:pPr>
            <a:r>
              <a:rPr lang="en-US" sz="1600" b="0" dirty="0">
                <a:latin typeface="Arial"/>
                <a:cs typeface="Arial"/>
                <a:sym typeface="Wingdings" charset="2"/>
              </a:rPr>
              <a:t> </a:t>
            </a:r>
            <a:r>
              <a:rPr lang="en-US" sz="1600" b="0" dirty="0" err="1">
                <a:latin typeface="Arial"/>
                <a:cs typeface="Arial"/>
                <a:sym typeface="Wingdings" charset="2"/>
              </a:rPr>
              <a:t>fatal_if_exceed_max_obs</a:t>
            </a:r>
            <a:r>
              <a:rPr lang="en-US" sz="1600" b="0" dirty="0">
                <a:latin typeface="Arial"/>
                <a:cs typeface="Arial"/>
                <a:sym typeface="Wingdings" charset="2"/>
              </a:rPr>
              <a:t>  = .TRUE.,</a:t>
            </a:r>
          </a:p>
          <a:p>
            <a:pPr marL="53975" indent="-53975">
              <a:lnSpc>
                <a:spcPct val="120000"/>
              </a:lnSpc>
              <a:defRPr/>
            </a:pPr>
            <a:r>
              <a:rPr lang="en-US" sz="1600" b="0" dirty="0">
                <a:latin typeface="Arial"/>
                <a:cs typeface="Arial"/>
                <a:sym typeface="Wingdings" charset="2"/>
              </a:rPr>
              <a:t>/</a:t>
            </a:r>
          </a:p>
          <a:p>
            <a:pPr marL="53975" indent="-53975">
              <a:lnSpc>
                <a:spcPct val="120000"/>
              </a:lnSpc>
              <a:defRPr/>
            </a:pPr>
            <a:endParaRPr lang="en-US" sz="1600" dirty="0" smtClean="0">
              <a:latin typeface="Arial"/>
              <a:cs typeface="Arial"/>
              <a:sym typeface="Wingdings" charset="2"/>
            </a:endParaRPr>
          </a:p>
          <a:p>
            <a:pPr marL="53975" indent="-53975">
              <a:lnSpc>
                <a:spcPct val="120000"/>
              </a:lnSpc>
              <a:defRPr/>
            </a:pPr>
            <a:r>
              <a:rPr lang="en-US" sz="1600" dirty="0" smtClean="0">
                <a:latin typeface="Arial"/>
                <a:cs typeface="Arial"/>
                <a:sym typeface="Wingdings" charset="2"/>
              </a:rPr>
              <a:t>&amp;</a:t>
            </a:r>
            <a:r>
              <a:rPr lang="en-US" sz="1600" dirty="0">
                <a:latin typeface="Arial"/>
                <a:cs typeface="Arial"/>
                <a:sym typeface="Wingdings" charset="2"/>
              </a:rPr>
              <a:t>record4   </a:t>
            </a:r>
            <a:r>
              <a:rPr lang="en-US" sz="1600" dirty="0">
                <a:solidFill>
                  <a:srgbClr val="FF0000"/>
                </a:solidFill>
                <a:latin typeface="Arial"/>
                <a:cs typeface="Arial"/>
                <a:sym typeface="Wingdings" charset="2"/>
              </a:rPr>
              <a:t>Defines the </a:t>
            </a:r>
            <a:r>
              <a:rPr lang="en-US" sz="1600" dirty="0">
                <a:solidFill>
                  <a:srgbClr val="FF0000"/>
                </a:solidFill>
                <a:latin typeface="Arial"/>
                <a:ea typeface="ＭＳ Ｐゴシック" pitchFamily="1" charset="-128"/>
                <a:cs typeface="Arial"/>
              </a:rPr>
              <a:t>quality control switches</a:t>
            </a:r>
            <a:r>
              <a:rPr lang="en-US" sz="1600" dirty="0">
                <a:solidFill>
                  <a:srgbClr val="FF0000"/>
                </a:solidFill>
                <a:latin typeface="Arial"/>
                <a:cs typeface="Arial"/>
                <a:sym typeface="Wingdings" charset="2"/>
              </a:rPr>
              <a:t> </a:t>
            </a:r>
          </a:p>
          <a:p>
            <a:pPr marL="53975" indent="-53975">
              <a:lnSpc>
                <a:spcPct val="120000"/>
              </a:lnSpc>
              <a:defRPr/>
            </a:pPr>
            <a:r>
              <a:rPr lang="en-US" sz="1600" b="0" dirty="0" smtClean="0">
                <a:latin typeface="Arial"/>
                <a:cs typeface="Arial"/>
                <a:sym typeface="Wingdings" charset="2"/>
              </a:rPr>
              <a:t> </a:t>
            </a:r>
            <a:r>
              <a:rPr lang="en-US" sz="1600" b="0" dirty="0" err="1" smtClean="0">
                <a:latin typeface="Arial"/>
                <a:cs typeface="Arial"/>
                <a:sym typeface="Wingdings" charset="2"/>
              </a:rPr>
              <a:t>qc_test_vert_consistency</a:t>
            </a:r>
            <a:r>
              <a:rPr lang="en-US" sz="1600" b="0" dirty="0" smtClean="0">
                <a:latin typeface="Arial"/>
                <a:cs typeface="Arial"/>
                <a:sym typeface="Wingdings" charset="2"/>
              </a:rPr>
              <a:t> = </a:t>
            </a:r>
            <a:r>
              <a:rPr lang="en-US" sz="1600" b="0" dirty="0">
                <a:latin typeface="Arial"/>
                <a:cs typeface="Arial"/>
                <a:sym typeface="Wingdings" charset="2"/>
              </a:rPr>
              <a:t>.</a:t>
            </a:r>
            <a:r>
              <a:rPr lang="en-US" sz="1600" b="0" dirty="0" err="1">
                <a:latin typeface="Arial"/>
                <a:cs typeface="Arial"/>
                <a:sym typeface="Wingdings" charset="2"/>
              </a:rPr>
              <a:t>ture</a:t>
            </a:r>
            <a:r>
              <a:rPr lang="en-US" sz="1600" b="0" dirty="0">
                <a:latin typeface="Arial"/>
                <a:cs typeface="Arial"/>
                <a:sym typeface="Wingdings" charset="2"/>
              </a:rPr>
              <a:t>.   </a:t>
            </a:r>
            <a:r>
              <a:rPr lang="en-US" sz="1600" b="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Perform a vertical consistency 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check </a:t>
            </a:r>
            <a:r>
              <a:rPr lang="en-US" sz="1600" b="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on sounding</a:t>
            </a:r>
          </a:p>
          <a:p>
            <a:pPr marL="53975" indent="-53975">
              <a:lnSpc>
                <a:spcPct val="120000"/>
              </a:lnSpc>
              <a:defRPr/>
            </a:pPr>
            <a:r>
              <a:rPr lang="en-US" sz="1600" b="0" dirty="0" smtClean="0">
                <a:latin typeface="Arial"/>
                <a:cs typeface="Arial"/>
                <a:sym typeface="Wingdings" charset="2"/>
              </a:rPr>
              <a:t> </a:t>
            </a:r>
            <a:r>
              <a:rPr lang="en-US" sz="1600" b="0" dirty="0" err="1" smtClean="0">
                <a:latin typeface="Arial"/>
                <a:cs typeface="Arial"/>
                <a:sym typeface="Wingdings" charset="2"/>
              </a:rPr>
              <a:t>domain_check_h</a:t>
            </a:r>
            <a:r>
              <a:rPr lang="en-US" sz="1600" b="0" dirty="0" smtClean="0">
                <a:latin typeface="Arial"/>
                <a:cs typeface="Arial"/>
                <a:sym typeface="Wingdings" charset="2"/>
              </a:rPr>
              <a:t> = </a:t>
            </a:r>
            <a:r>
              <a:rPr lang="en-US" sz="1600" b="0" dirty="0">
                <a:latin typeface="Arial"/>
                <a:cs typeface="Arial"/>
                <a:sym typeface="Wingdings" charset="2"/>
              </a:rPr>
              <a:t>.true.,  </a:t>
            </a:r>
            <a:r>
              <a:rPr lang="en-US" sz="1600" b="0" dirty="0" smtClean="0">
                <a:latin typeface="Arial"/>
                <a:cs typeface="Arial"/>
                <a:sym typeface="Wingdings" charset="2"/>
              </a:rPr>
              <a:t>             </a:t>
            </a:r>
            <a:r>
              <a:rPr lang="en-US" sz="1600" b="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Discard</a:t>
            </a:r>
            <a:r>
              <a:rPr lang="en-US" sz="1600" b="0" dirty="0">
                <a:latin typeface="Arial"/>
                <a:cs typeface="Arial"/>
                <a:sym typeface="Wingdings" charset="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the observations outside the domain</a:t>
            </a:r>
          </a:p>
          <a:p>
            <a:pPr marL="53975" indent="-53975">
              <a:lnSpc>
                <a:spcPct val="120000"/>
              </a:lnSpc>
              <a:defRPr/>
            </a:pPr>
            <a:r>
              <a:rPr lang="en-US" sz="1600" b="0" dirty="0" smtClean="0">
                <a:latin typeface="Arial"/>
                <a:ea typeface="Times New Roman" charset="0"/>
                <a:cs typeface="Arial"/>
              </a:rPr>
              <a:t> </a:t>
            </a:r>
            <a:r>
              <a:rPr lang="en-US" sz="1600" b="1" dirty="0" err="1" smtClean="0">
                <a:latin typeface="Arial"/>
                <a:ea typeface="Times New Roman" charset="0"/>
                <a:cs typeface="Arial"/>
              </a:rPr>
              <a:t>remove_above_lid</a:t>
            </a:r>
            <a:r>
              <a:rPr lang="en-US" sz="1600" b="0" dirty="0" smtClean="0">
                <a:latin typeface="Arial"/>
                <a:ea typeface="Times New Roman" charset="0"/>
                <a:cs typeface="Arial"/>
              </a:rPr>
              <a:t> </a:t>
            </a:r>
            <a:r>
              <a:rPr lang="en-US" sz="1600" b="0" dirty="0">
                <a:latin typeface="Arial"/>
                <a:ea typeface="Times New Roman" charset="0"/>
                <a:cs typeface="Arial"/>
              </a:rPr>
              <a:t>= .true. </a:t>
            </a:r>
            <a:r>
              <a:rPr lang="en-US" sz="1600" b="0" dirty="0" smtClean="0">
                <a:latin typeface="Arial"/>
                <a:ea typeface="Times New Roman" charset="0"/>
                <a:cs typeface="Arial"/>
              </a:rPr>
              <a:t> (</a:t>
            </a:r>
            <a:r>
              <a:rPr lang="en-US" sz="1600" b="1" dirty="0">
                <a:solidFill>
                  <a:srgbClr val="FF0000"/>
                </a:solidFill>
                <a:latin typeface="Arial"/>
                <a:ea typeface="Times New Roman" charset="0"/>
                <a:cs typeface="Arial"/>
              </a:rPr>
              <a:t>.false. </a:t>
            </a:r>
            <a:r>
              <a:rPr lang="en-US" sz="1600" b="0" dirty="0">
                <a:latin typeface="Arial"/>
                <a:ea typeface="Times New Roman" charset="0"/>
                <a:cs typeface="Arial"/>
              </a:rPr>
              <a:t>is recommended) </a:t>
            </a:r>
            <a:r>
              <a:rPr lang="en-US" sz="1600" b="0" dirty="0">
                <a:solidFill>
                  <a:srgbClr val="0000FF"/>
                </a:solidFill>
                <a:latin typeface="Arial"/>
                <a:ea typeface="Times New Roman" charset="0"/>
                <a:cs typeface="Arial"/>
              </a:rPr>
              <a:t>remove the observation above model lid</a:t>
            </a:r>
          </a:p>
          <a:p>
            <a:pPr marL="53975" indent="-53975">
              <a:lnSpc>
                <a:spcPct val="120000"/>
              </a:lnSpc>
              <a:defRPr/>
            </a:pPr>
            <a:r>
              <a:rPr lang="en-US" sz="1600" b="0" dirty="0" smtClean="0">
                <a:latin typeface="Arial"/>
                <a:ea typeface="Times New Roman" charset="0"/>
                <a:cs typeface="Arial"/>
              </a:rPr>
              <a:t> </a:t>
            </a:r>
            <a:r>
              <a:rPr lang="en-US" sz="1600" b="0" dirty="0" err="1" smtClean="0">
                <a:latin typeface="Arial"/>
                <a:ea typeface="Times New Roman" charset="0"/>
                <a:cs typeface="Arial"/>
              </a:rPr>
              <a:t>thining_satob</a:t>
            </a:r>
            <a:r>
              <a:rPr lang="en-US" sz="1600" b="0" dirty="0" smtClean="0">
                <a:latin typeface="Arial"/>
                <a:ea typeface="Times New Roman" charset="0"/>
                <a:cs typeface="Arial"/>
              </a:rPr>
              <a:t> </a:t>
            </a:r>
            <a:r>
              <a:rPr lang="en-US" sz="1600" b="0" dirty="0">
                <a:latin typeface="Arial"/>
                <a:ea typeface="Times New Roman" charset="0"/>
                <a:cs typeface="Arial"/>
              </a:rPr>
              <a:t>= .true.</a:t>
            </a:r>
          </a:p>
          <a:p>
            <a:pPr marL="53975" indent="-53975">
              <a:lnSpc>
                <a:spcPct val="120000"/>
              </a:lnSpc>
              <a:defRPr/>
            </a:pPr>
            <a:r>
              <a:rPr lang="en-US" sz="1600" b="0" dirty="0" smtClean="0">
                <a:latin typeface="Arial"/>
                <a:ea typeface="Times New Roman" charset="0"/>
                <a:cs typeface="Arial"/>
              </a:rPr>
              <a:t> </a:t>
            </a:r>
            <a:r>
              <a:rPr lang="en-US" sz="1600" b="0" dirty="0" err="1" smtClean="0">
                <a:latin typeface="Arial"/>
                <a:ea typeface="Times New Roman" charset="0"/>
                <a:cs typeface="Arial"/>
              </a:rPr>
              <a:t>thining_qscat</a:t>
            </a:r>
            <a:r>
              <a:rPr lang="en-US" sz="1600" b="0" dirty="0" smtClean="0">
                <a:latin typeface="Arial"/>
                <a:ea typeface="Times New Roman" charset="0"/>
                <a:cs typeface="Arial"/>
              </a:rPr>
              <a:t> </a:t>
            </a:r>
            <a:r>
              <a:rPr lang="en-US" sz="1600" b="0" dirty="0">
                <a:latin typeface="Arial"/>
                <a:ea typeface="Times New Roman" charset="0"/>
                <a:cs typeface="Arial"/>
              </a:rPr>
              <a:t>= .true.</a:t>
            </a:r>
            <a:endParaRPr lang="en-US" sz="1600" b="0" dirty="0">
              <a:latin typeface="Arial"/>
              <a:cs typeface="Arial"/>
              <a:sym typeface="Wingdings" charset="2"/>
            </a:endParaRPr>
          </a:p>
          <a:p>
            <a:pPr marL="53975" indent="-53975">
              <a:lnSpc>
                <a:spcPct val="120000"/>
              </a:lnSpc>
              <a:defRPr/>
            </a:pPr>
            <a:r>
              <a:rPr lang="en-US" sz="1600" b="0" dirty="0">
                <a:latin typeface="Arial"/>
                <a:cs typeface="Arial"/>
                <a:sym typeface="Wingdings" charset="2"/>
              </a:rPr>
              <a:t> … </a:t>
            </a:r>
          </a:p>
          <a:p>
            <a:pPr marL="53975" indent="-53975">
              <a:lnSpc>
                <a:spcPct val="120000"/>
              </a:lnSpc>
              <a:defRPr/>
            </a:pPr>
            <a:r>
              <a:rPr lang="en-US" sz="1600" b="0" dirty="0">
                <a:latin typeface="Arial"/>
                <a:cs typeface="Arial"/>
                <a:sym typeface="Wingdings" charset="2"/>
              </a:rPr>
              <a:t>/</a:t>
            </a:r>
          </a:p>
          <a:p>
            <a:pPr marL="53975" indent="-53975">
              <a:lnSpc>
                <a:spcPct val="120000"/>
              </a:lnSpc>
              <a:defRPr/>
            </a:pPr>
            <a:endParaRPr lang="en-US" sz="1600" dirty="0" smtClean="0">
              <a:latin typeface="Arial"/>
              <a:cs typeface="Arial"/>
              <a:sym typeface="Wingdings" charset="2"/>
            </a:endParaRPr>
          </a:p>
          <a:p>
            <a:pPr marL="53975" indent="-53975">
              <a:lnSpc>
                <a:spcPct val="120000"/>
              </a:lnSpc>
              <a:defRPr/>
            </a:pPr>
            <a:r>
              <a:rPr lang="en-US" sz="1600" dirty="0" smtClean="0">
                <a:latin typeface="Arial"/>
                <a:cs typeface="Arial"/>
                <a:sym typeface="Wingdings" charset="2"/>
              </a:rPr>
              <a:t>&amp;</a:t>
            </a:r>
            <a:r>
              <a:rPr lang="en-US" sz="1600" dirty="0">
                <a:latin typeface="Arial"/>
                <a:cs typeface="Arial"/>
                <a:sym typeface="Wingdings" charset="2"/>
              </a:rPr>
              <a:t>record5   </a:t>
            </a:r>
            <a:r>
              <a:rPr lang="en-US" sz="1600" dirty="0">
                <a:solidFill>
                  <a:srgbClr val="FF0000"/>
                </a:solidFill>
                <a:latin typeface="Arial"/>
                <a:cs typeface="Arial"/>
                <a:sym typeface="Wingdings" charset="2"/>
              </a:rPr>
              <a:t>Print a serial of diagnostic </a:t>
            </a:r>
            <a:r>
              <a:rPr lang="en-US" sz="1600" dirty="0" smtClean="0">
                <a:solidFill>
                  <a:srgbClr val="FF0000"/>
                </a:solidFill>
                <a:latin typeface="Arial"/>
                <a:cs typeface="Arial"/>
                <a:sym typeface="Wingdings" charset="2"/>
              </a:rPr>
              <a:t>file</a:t>
            </a:r>
            <a:endParaRPr lang="en-US" sz="1600" dirty="0">
              <a:latin typeface="Arial"/>
              <a:cs typeface="Arial"/>
              <a:sym typeface="Wingdings" charset="2"/>
            </a:endParaRPr>
          </a:p>
          <a:p>
            <a:pPr marL="53975" indent="-53975">
              <a:lnSpc>
                <a:spcPct val="120000"/>
              </a:lnSpc>
              <a:defRPr/>
            </a:pPr>
            <a:r>
              <a:rPr lang="en-US" sz="1600" b="0" dirty="0">
                <a:latin typeface="Arial"/>
                <a:cs typeface="Arial"/>
                <a:sym typeface="Wingdings" charset="2"/>
              </a:rPr>
              <a:t>  </a:t>
            </a:r>
            <a:r>
              <a:rPr lang="en-US" sz="1600" b="0" dirty="0" err="1">
                <a:latin typeface="Arial"/>
                <a:cs typeface="Arial"/>
                <a:sym typeface="Wingdings" charset="2"/>
              </a:rPr>
              <a:t>print_gts_read</a:t>
            </a:r>
            <a:r>
              <a:rPr lang="en-US" sz="1600" b="0" dirty="0">
                <a:latin typeface="Arial"/>
                <a:cs typeface="Arial"/>
                <a:sym typeface="Wingdings" charset="2"/>
              </a:rPr>
              <a:t>         = .TRUE.,    </a:t>
            </a:r>
            <a:r>
              <a:rPr lang="en-US" sz="1600" b="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Write the diagnostic </a:t>
            </a:r>
            <a:r>
              <a:rPr lang="en-US" sz="1600" b="0" dirty="0" err="1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little_r</a:t>
            </a:r>
            <a:r>
              <a:rPr lang="en-US" sz="1600" b="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obs</a:t>
            </a:r>
            <a:r>
              <a:rPr lang="en-US" sz="1600" b="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 into file </a:t>
            </a:r>
            <a:r>
              <a:rPr lang="en-US" sz="1600" b="0" dirty="0" err="1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obs_gts_read.diag</a:t>
            </a:r>
            <a:endParaRPr lang="en-US" sz="1600" b="0" dirty="0">
              <a:solidFill>
                <a:srgbClr val="0000FF"/>
              </a:solidFill>
              <a:latin typeface="Arial"/>
              <a:cs typeface="Arial"/>
              <a:sym typeface="Wingdings" charset="2"/>
            </a:endParaRPr>
          </a:p>
          <a:p>
            <a:pPr marL="53975" indent="-53975">
              <a:lnSpc>
                <a:spcPct val="120000"/>
              </a:lnSpc>
              <a:defRPr/>
            </a:pPr>
            <a:r>
              <a:rPr lang="en-US" sz="1600" b="0" dirty="0">
                <a:latin typeface="Arial"/>
                <a:cs typeface="Arial"/>
                <a:sym typeface="Wingdings" charset="2"/>
              </a:rPr>
              <a:t>…</a:t>
            </a:r>
          </a:p>
          <a:p>
            <a:pPr marL="53975" indent="-53975">
              <a:lnSpc>
                <a:spcPct val="120000"/>
              </a:lnSpc>
              <a:defRPr/>
            </a:pPr>
            <a:r>
              <a:rPr lang="en-US" sz="1600" b="0" dirty="0" smtClean="0">
                <a:latin typeface="Arial"/>
                <a:cs typeface="Arial"/>
                <a:sym typeface="Wingdings" charset="2"/>
              </a:rPr>
              <a:t>/</a:t>
            </a:r>
            <a:endParaRPr lang="en-US" sz="1600" b="0" dirty="0">
              <a:latin typeface="Arial"/>
              <a:cs typeface="Arial"/>
              <a:sym typeface="Wingdings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7EE3-ECAD-C847-9FDB-E4A816A176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9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5478" y="672832"/>
            <a:ext cx="7853045" cy="5697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75" indent="-53975">
              <a:lnSpc>
                <a:spcPct val="120000"/>
              </a:lnSpc>
              <a:defRPr/>
            </a:pPr>
            <a:r>
              <a:rPr lang="en-US" sz="1600" dirty="0" smtClean="0">
                <a:latin typeface="Arial"/>
                <a:cs typeface="Arial"/>
                <a:sym typeface="Wingdings" charset="2"/>
              </a:rPr>
              <a:t>&amp;</a:t>
            </a:r>
            <a:r>
              <a:rPr lang="en-US" sz="1600" dirty="0" smtClean="0">
                <a:latin typeface="Arial"/>
                <a:cs typeface="Arial"/>
                <a:sym typeface="Wingdings" charset="2"/>
              </a:rPr>
              <a:t>record6   </a:t>
            </a:r>
            <a:r>
              <a:rPr lang="en-US" sz="1600" dirty="0" smtClean="0">
                <a:solidFill>
                  <a:srgbClr val="FF0000"/>
                </a:solidFill>
                <a:latin typeface="Arial"/>
                <a:cs typeface="Arial"/>
                <a:sym typeface="Wingdings" charset="2"/>
              </a:rPr>
              <a:t>Defines the reference state</a:t>
            </a:r>
          </a:p>
          <a:p>
            <a:pPr marL="53975" indent="-53975">
              <a:lnSpc>
                <a:spcPct val="120000"/>
              </a:lnSpc>
              <a:defRPr/>
            </a:pPr>
            <a:r>
              <a:rPr lang="en-US" sz="1600" b="0" dirty="0" smtClean="0">
                <a:latin typeface="Arial"/>
                <a:cs typeface="Arial"/>
                <a:sym typeface="Wingdings" charset="2"/>
              </a:rPr>
              <a:t> </a:t>
            </a:r>
            <a:r>
              <a:rPr lang="en-US" sz="1600" b="0" dirty="0" err="1" smtClean="0">
                <a:latin typeface="Arial"/>
                <a:cs typeface="Arial"/>
                <a:sym typeface="Wingdings" charset="2"/>
              </a:rPr>
              <a:t>ptop</a:t>
            </a:r>
            <a:r>
              <a:rPr lang="en-US" sz="1600" b="0" dirty="0" smtClean="0">
                <a:latin typeface="Arial"/>
                <a:cs typeface="Arial"/>
                <a:sym typeface="Wingdings" charset="2"/>
              </a:rPr>
              <a:t> =  1000.0,                          </a:t>
            </a:r>
            <a:r>
              <a:rPr lang="en-US" sz="1600" b="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r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eference pressure at model top</a:t>
            </a:r>
          </a:p>
          <a:p>
            <a:pPr marL="53975" indent="-53975">
              <a:lnSpc>
                <a:spcPct val="120000"/>
              </a:lnSpc>
              <a:defRPr/>
            </a:pPr>
            <a:r>
              <a:rPr lang="en-US" sz="1600" b="0" dirty="0" smtClean="0">
                <a:latin typeface="Arial"/>
                <a:cs typeface="Arial"/>
                <a:sym typeface="Wingdings" charset="2"/>
              </a:rPr>
              <a:t> </a:t>
            </a:r>
            <a:r>
              <a:rPr lang="en-US" sz="1600" b="0" dirty="0" err="1" smtClean="0">
                <a:latin typeface="Arial"/>
                <a:cs typeface="Arial"/>
                <a:sym typeface="Wingdings" charset="2"/>
              </a:rPr>
              <a:t>base_temp</a:t>
            </a:r>
            <a:r>
              <a:rPr lang="en-US" sz="1600" b="0" dirty="0" smtClean="0">
                <a:latin typeface="Arial"/>
                <a:cs typeface="Arial"/>
                <a:sym typeface="Wingdings" charset="2"/>
              </a:rPr>
              <a:t>  = 300.0,                 </a:t>
            </a:r>
            <a:r>
              <a:rPr lang="en-US" sz="1600" b="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m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ean sea level temperature</a:t>
            </a:r>
          </a:p>
          <a:p>
            <a:pPr marL="53975" lvl="0" indent="-53975">
              <a:lnSpc>
                <a:spcPct val="120000"/>
              </a:lnSpc>
              <a:defRPr/>
            </a:pPr>
            <a:r>
              <a:rPr lang="en-US" sz="1600" b="0" dirty="0" smtClean="0">
                <a:latin typeface="Arial"/>
                <a:cs typeface="Arial"/>
                <a:sym typeface="Wingdings" charset="2"/>
              </a:rPr>
              <a:t> </a:t>
            </a:r>
            <a:r>
              <a:rPr lang="en-US" sz="1600" b="0" dirty="0" err="1" smtClean="0">
                <a:latin typeface="Arial"/>
                <a:cs typeface="Arial"/>
                <a:sym typeface="Wingdings" charset="2"/>
              </a:rPr>
              <a:t>base_lapse</a:t>
            </a:r>
            <a:r>
              <a:rPr lang="en-US" sz="1600" b="0" dirty="0" smtClean="0">
                <a:latin typeface="Arial"/>
                <a:cs typeface="Arial"/>
                <a:sym typeface="Wingdings" charset="2"/>
              </a:rPr>
              <a:t> = 50.0,                   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 t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ea typeface="Times New Roman" charset="0"/>
                <a:cs typeface="Arial"/>
              </a:rPr>
              <a:t>emperature </a:t>
            </a:r>
            <a:r>
              <a:rPr lang="en-US" sz="1600" b="0" dirty="0">
                <a:solidFill>
                  <a:srgbClr val="0000FF"/>
                </a:solidFill>
                <a:latin typeface="Arial"/>
                <a:ea typeface="Times New Roman" charset="0"/>
                <a:cs typeface="Arial"/>
              </a:rPr>
              <a:t>lapse 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ea typeface="Times New Roman" charset="0"/>
                <a:cs typeface="Arial"/>
              </a:rPr>
              <a:t>rate</a:t>
            </a:r>
            <a:endParaRPr lang="en-US" sz="1600" b="0" dirty="0" smtClean="0">
              <a:solidFill>
                <a:srgbClr val="0000FF"/>
              </a:solidFill>
              <a:latin typeface="Arial"/>
              <a:cs typeface="Arial"/>
              <a:sym typeface="Wingdings" charset="2"/>
            </a:endParaRPr>
          </a:p>
          <a:p>
            <a:pPr marL="53975" lvl="0" indent="-53975">
              <a:lnSpc>
                <a:spcPct val="120000"/>
              </a:lnSpc>
              <a:defRPr/>
            </a:pPr>
            <a:r>
              <a:rPr lang="en-US" sz="1600" b="0" dirty="0">
                <a:latin typeface="Arial"/>
                <a:cs typeface="Arial"/>
                <a:sym typeface="Wingdings" charset="2"/>
              </a:rPr>
              <a:t> </a:t>
            </a:r>
            <a:r>
              <a:rPr lang="en-US" sz="1600" b="0" dirty="0" err="1" smtClean="0">
                <a:latin typeface="Arial"/>
                <a:cs typeface="Arial"/>
                <a:sym typeface="Wingdings" charset="2"/>
              </a:rPr>
              <a:t>base_pres</a:t>
            </a:r>
            <a:r>
              <a:rPr lang="en-US" sz="1600" b="0" dirty="0" smtClean="0">
                <a:latin typeface="Arial"/>
                <a:cs typeface="Arial"/>
                <a:sym typeface="Wingdings" charset="2"/>
              </a:rPr>
              <a:t> = 100000.0,             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r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ea typeface="Times New Roman" charset="0"/>
                <a:cs typeface="Arial"/>
              </a:rPr>
              <a:t>eference </a:t>
            </a:r>
            <a:r>
              <a:rPr lang="en-US" sz="1600" b="0" dirty="0">
                <a:solidFill>
                  <a:srgbClr val="0000FF"/>
                </a:solidFill>
                <a:latin typeface="Arial"/>
                <a:ea typeface="Times New Roman" charset="0"/>
                <a:cs typeface="Arial"/>
              </a:rPr>
              <a:t>sea level 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ea typeface="Times New Roman" charset="0"/>
                <a:cs typeface="Arial"/>
              </a:rPr>
              <a:t>pressure</a:t>
            </a:r>
            <a:endParaRPr lang="en-US" sz="1600" b="0" dirty="0" smtClean="0">
              <a:solidFill>
                <a:srgbClr val="0000FF"/>
              </a:solidFill>
              <a:latin typeface="Arial"/>
              <a:cs typeface="Arial"/>
              <a:sym typeface="Wingdings" charset="2"/>
            </a:endParaRPr>
          </a:p>
          <a:p>
            <a:pPr marL="53975" indent="-53975">
              <a:lnSpc>
                <a:spcPct val="120000"/>
              </a:lnSpc>
              <a:defRPr/>
            </a:pPr>
            <a:r>
              <a:rPr lang="en-US" sz="1600" b="0" dirty="0" smtClean="0">
                <a:latin typeface="Arial"/>
                <a:cs typeface="Arial"/>
                <a:sym typeface="Wingdings" charset="2"/>
              </a:rPr>
              <a:t> </a:t>
            </a:r>
            <a:r>
              <a:rPr lang="en-US" sz="1600" b="0" dirty="0" err="1" smtClean="0">
                <a:latin typeface="Arial"/>
                <a:cs typeface="Arial"/>
                <a:sym typeface="Wingdings" charset="2"/>
              </a:rPr>
              <a:t>base_strat_temp</a:t>
            </a:r>
            <a:r>
              <a:rPr lang="en-US" sz="1600" b="0" dirty="0" smtClean="0">
                <a:latin typeface="Arial"/>
                <a:cs typeface="Arial"/>
                <a:sym typeface="Wingdings" charset="2"/>
              </a:rPr>
              <a:t> = 215.0,         </a:t>
            </a:r>
            <a:r>
              <a:rPr lang="en-US" sz="1600" b="0" dirty="0">
                <a:solidFill>
                  <a:srgbClr val="0000FF"/>
                </a:solidFill>
                <a:latin typeface="Arial"/>
                <a:ea typeface="Times New Roman" charset="0"/>
                <a:cs typeface="Arial"/>
                <a:sym typeface="Wingdings" charset="2"/>
              </a:rPr>
              <a:t>i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ea typeface="Times New Roman" charset="0"/>
                <a:cs typeface="Arial"/>
              </a:rPr>
              <a:t>sothermal </a:t>
            </a:r>
            <a:r>
              <a:rPr lang="en-US" sz="1600" b="0" dirty="0">
                <a:solidFill>
                  <a:srgbClr val="0000FF"/>
                </a:solidFill>
                <a:latin typeface="Arial"/>
                <a:ea typeface="Times New Roman" charset="0"/>
                <a:cs typeface="Arial"/>
              </a:rPr>
              <a:t>temperature above </a:t>
            </a:r>
            <a:r>
              <a:rPr lang="en-US" sz="1600" b="0" dirty="0" err="1">
                <a:solidFill>
                  <a:srgbClr val="0000FF"/>
                </a:solidFill>
                <a:latin typeface="Arial"/>
                <a:ea typeface="Times New Roman" charset="0"/>
                <a:cs typeface="Arial"/>
              </a:rPr>
              <a:t>tropopause</a:t>
            </a:r>
            <a:r>
              <a:rPr lang="en-US" sz="1600" b="0" dirty="0">
                <a:latin typeface="Arial"/>
                <a:ea typeface="Times New Roman" charset="0"/>
                <a:cs typeface="Arial"/>
              </a:rPr>
              <a:t> </a:t>
            </a:r>
            <a:endParaRPr lang="en-US" sz="1600" b="0" dirty="0" smtClean="0">
              <a:latin typeface="Arial"/>
              <a:cs typeface="Arial"/>
              <a:sym typeface="Wingdings" charset="2"/>
            </a:endParaRPr>
          </a:p>
          <a:p>
            <a:pPr marL="53975" indent="-53975">
              <a:lnSpc>
                <a:spcPct val="120000"/>
              </a:lnSpc>
              <a:defRPr/>
            </a:pPr>
            <a:r>
              <a:rPr lang="en-US" sz="1600" b="0" dirty="0" smtClean="0">
                <a:latin typeface="Arial"/>
                <a:cs typeface="Arial"/>
                <a:sym typeface="Wingdings" charset="2"/>
              </a:rPr>
              <a:t> </a:t>
            </a:r>
            <a:r>
              <a:rPr lang="en-US" sz="1600" b="0" dirty="0" err="1" smtClean="0">
                <a:latin typeface="Arial"/>
                <a:cs typeface="Arial"/>
                <a:sym typeface="Wingdings" charset="2"/>
              </a:rPr>
              <a:t>base_tropo_pres</a:t>
            </a:r>
            <a:r>
              <a:rPr lang="en-US" sz="1600" b="0" dirty="0" smtClean="0">
                <a:latin typeface="Arial"/>
                <a:cs typeface="Arial"/>
                <a:sym typeface="Wingdings" charset="2"/>
              </a:rPr>
              <a:t> = 20000.0,     </a:t>
            </a:r>
            <a:r>
              <a:rPr lang="en-US" sz="1600" b="0" dirty="0" err="1">
                <a:solidFill>
                  <a:srgbClr val="0000FF"/>
                </a:solidFill>
                <a:latin typeface="Arial"/>
                <a:ea typeface="Times New Roman" charset="0"/>
                <a:cs typeface="Arial"/>
                <a:sym typeface="Wingdings" charset="2"/>
              </a:rPr>
              <a:t>t</a:t>
            </a:r>
            <a:r>
              <a:rPr lang="en-US" sz="1600" b="0" dirty="0" err="1" smtClean="0">
                <a:solidFill>
                  <a:srgbClr val="0000FF"/>
                </a:solidFill>
                <a:latin typeface="Arial"/>
                <a:ea typeface="Times New Roman" charset="0"/>
                <a:cs typeface="Arial"/>
              </a:rPr>
              <a:t>ropopause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ea typeface="Times New Roman" charset="0"/>
                <a:cs typeface="Arial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Arial"/>
                <a:ea typeface="Times New Roman" charset="0"/>
                <a:cs typeface="Arial"/>
              </a:rPr>
              <a:t>pressure</a:t>
            </a:r>
            <a:endParaRPr lang="en-US" sz="1600" b="0" dirty="0" smtClean="0">
              <a:solidFill>
                <a:srgbClr val="0000FF"/>
              </a:solidFill>
              <a:latin typeface="Arial"/>
              <a:cs typeface="Arial"/>
              <a:sym typeface="Wingdings" charset="2"/>
            </a:endParaRPr>
          </a:p>
          <a:p>
            <a:pPr marL="53975" indent="-53975">
              <a:lnSpc>
                <a:spcPct val="120000"/>
              </a:lnSpc>
              <a:defRPr/>
            </a:pPr>
            <a:r>
              <a:rPr lang="en-US" sz="1600" b="0" dirty="0" smtClean="0">
                <a:latin typeface="Arial"/>
                <a:cs typeface="Arial"/>
                <a:sym typeface="Wingdings" charset="2"/>
              </a:rPr>
              <a:t>/</a:t>
            </a:r>
          </a:p>
          <a:p>
            <a:pPr marL="53975" indent="-53975">
              <a:lnSpc>
                <a:spcPct val="120000"/>
              </a:lnSpc>
              <a:defRPr/>
            </a:pPr>
            <a:endParaRPr lang="en-US" sz="1600" dirty="0" smtClean="0">
              <a:latin typeface="Arial"/>
              <a:cs typeface="Arial"/>
              <a:sym typeface="Wingdings" charset="2"/>
            </a:endParaRPr>
          </a:p>
          <a:p>
            <a:pPr marL="53975" indent="-53975">
              <a:lnSpc>
                <a:spcPct val="120000"/>
              </a:lnSpc>
              <a:defRPr/>
            </a:pPr>
            <a:r>
              <a:rPr lang="en-US" sz="1600" dirty="0" smtClean="0">
                <a:latin typeface="Arial"/>
                <a:cs typeface="Arial"/>
                <a:sym typeface="Wingdings" charset="2"/>
              </a:rPr>
              <a:t>&amp;record7   </a:t>
            </a:r>
            <a:r>
              <a:rPr lang="en-US" sz="1600" dirty="0" smtClean="0">
                <a:solidFill>
                  <a:srgbClr val="FF0000"/>
                </a:solidFill>
                <a:latin typeface="Arial"/>
                <a:cs typeface="Arial"/>
                <a:sym typeface="Wingdings" charset="2"/>
              </a:rPr>
              <a:t>Defines geographic parameters</a:t>
            </a:r>
          </a:p>
          <a:p>
            <a:pPr marL="2857500" lvl="0" indent="-2857500">
              <a:lnSpc>
                <a:spcPct val="120000"/>
              </a:lnSpc>
            </a:pPr>
            <a:r>
              <a:rPr lang="en-US" sz="1600" b="0" dirty="0" smtClean="0">
                <a:latin typeface="Arial"/>
                <a:cs typeface="Arial"/>
                <a:sym typeface="Wingdings" charset="2"/>
              </a:rPr>
              <a:t> IPROJ = 1,                                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ea typeface="Times New Roman" charset="0"/>
                <a:cs typeface="Arial"/>
              </a:rPr>
              <a:t>0 </a:t>
            </a:r>
            <a:r>
              <a:rPr lang="en-US" sz="1600" b="0" dirty="0">
                <a:solidFill>
                  <a:srgbClr val="0000FF"/>
                </a:solidFill>
                <a:latin typeface="Arial"/>
                <a:ea typeface="Times New Roman" charset="0"/>
                <a:cs typeface="Arial"/>
              </a:rPr>
              <a:t>= C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ea typeface="Times New Roman" charset="0"/>
                <a:cs typeface="Arial"/>
              </a:rPr>
              <a:t>ylindrical </a:t>
            </a:r>
            <a:r>
              <a:rPr lang="en-US" sz="1600" b="0" dirty="0">
                <a:solidFill>
                  <a:srgbClr val="0000FF"/>
                </a:solidFill>
                <a:latin typeface="Arial"/>
                <a:ea typeface="Times New Roman" charset="0"/>
                <a:cs typeface="Arial"/>
              </a:rPr>
              <a:t>Equidistance, 1 = Lambert Conformal, 2 = P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ea typeface="Times New Roman" charset="0"/>
                <a:cs typeface="Arial"/>
              </a:rPr>
              <a:t>olar </a:t>
            </a:r>
            <a:r>
              <a:rPr lang="en-US" sz="1600" b="0" dirty="0">
                <a:solidFill>
                  <a:srgbClr val="0000FF"/>
                </a:solidFill>
                <a:latin typeface="Arial"/>
                <a:ea typeface="Times New Roman" charset="0"/>
                <a:cs typeface="Arial"/>
              </a:rPr>
              <a:t>stereographic, 3 = Mercator)</a:t>
            </a:r>
          </a:p>
          <a:p>
            <a:pPr marL="53975" indent="-53975">
              <a:lnSpc>
                <a:spcPct val="120000"/>
              </a:lnSpc>
              <a:defRPr/>
            </a:pPr>
            <a:r>
              <a:rPr lang="en-US" sz="1600" b="0" dirty="0" smtClean="0">
                <a:latin typeface="Arial"/>
                <a:cs typeface="Arial"/>
                <a:sym typeface="Wingdings" charset="2"/>
              </a:rPr>
              <a:t> PHIC  = 40.0,                            </a:t>
            </a:r>
            <a:r>
              <a:rPr lang="en-US" sz="1600" b="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c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entral latitude of the domain</a:t>
            </a:r>
          </a:p>
          <a:p>
            <a:pPr marL="53975" indent="-53975">
              <a:lnSpc>
                <a:spcPct val="120000"/>
              </a:lnSpc>
              <a:defRPr/>
            </a:pPr>
            <a:r>
              <a:rPr lang="en-US" sz="1600" b="0" dirty="0" smtClean="0">
                <a:latin typeface="Arial"/>
                <a:cs typeface="Arial"/>
                <a:sym typeface="Wingdings" charset="2"/>
              </a:rPr>
              <a:t> XLONC = -95.0,                        </a:t>
            </a:r>
            <a:r>
              <a:rPr lang="en-US" sz="1600" b="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c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entral </a:t>
            </a:r>
            <a:r>
              <a:rPr lang="en-US" sz="1600" b="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l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ongitude of the domain</a:t>
            </a:r>
          </a:p>
          <a:p>
            <a:pPr marL="53975" indent="-53975">
              <a:lnSpc>
                <a:spcPct val="120000"/>
              </a:lnSpc>
              <a:defRPr/>
            </a:pPr>
            <a:r>
              <a:rPr lang="en-US" sz="1600" b="0" dirty="0" smtClean="0">
                <a:solidFill>
                  <a:schemeClr val="tx2"/>
                </a:solidFill>
                <a:latin typeface="Arial"/>
                <a:cs typeface="Arial"/>
                <a:sym typeface="Wingdings" charset="2"/>
              </a:rPr>
              <a:t> </a:t>
            </a:r>
            <a:r>
              <a:rPr lang="en-US" sz="1600" b="0" dirty="0" smtClean="0">
                <a:latin typeface="Arial"/>
                <a:cs typeface="Arial"/>
                <a:sym typeface="Wingdings" charset="2"/>
              </a:rPr>
              <a:t>TRUELAT1</a:t>
            </a:r>
            <a:r>
              <a:rPr lang="en-US" sz="1600" b="0" dirty="0">
                <a:latin typeface="Arial"/>
                <a:cs typeface="Arial"/>
                <a:sym typeface="Wingdings" charset="2"/>
              </a:rPr>
              <a:t>= 30.0,</a:t>
            </a:r>
          </a:p>
          <a:p>
            <a:pPr marL="53975" indent="-53975">
              <a:lnSpc>
                <a:spcPct val="120000"/>
              </a:lnSpc>
              <a:defRPr/>
            </a:pPr>
            <a:r>
              <a:rPr lang="en-US" sz="1600" b="0" dirty="0">
                <a:latin typeface="Arial"/>
                <a:cs typeface="Arial"/>
                <a:sym typeface="Wingdings" charset="2"/>
              </a:rPr>
              <a:t> TRUELAT2= 60.0,</a:t>
            </a:r>
          </a:p>
          <a:p>
            <a:pPr marL="53975" lvl="0" indent="-53975">
              <a:lnSpc>
                <a:spcPct val="120000"/>
              </a:lnSpc>
              <a:defRPr/>
            </a:pPr>
            <a:r>
              <a:rPr lang="en-US" sz="1600" b="0" dirty="0">
                <a:latin typeface="Arial"/>
                <a:cs typeface="Arial"/>
                <a:sym typeface="Wingdings" charset="2"/>
              </a:rPr>
              <a:t> MOAD_CEN_LAT = </a:t>
            </a:r>
            <a:r>
              <a:rPr lang="en-US" sz="1600" b="0" dirty="0" smtClean="0">
                <a:latin typeface="Arial"/>
                <a:cs typeface="Arial"/>
                <a:sym typeface="Wingdings" charset="2"/>
              </a:rPr>
              <a:t>40.0,        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ea typeface="Times New Roman" charset="0"/>
                <a:cs typeface="Arial"/>
              </a:rPr>
              <a:t>central </a:t>
            </a:r>
            <a:r>
              <a:rPr lang="en-US" sz="1600" b="0" dirty="0">
                <a:solidFill>
                  <a:srgbClr val="0000FF"/>
                </a:solidFill>
                <a:latin typeface="Arial"/>
                <a:ea typeface="Times New Roman" charset="0"/>
                <a:cs typeface="Arial"/>
              </a:rPr>
              <a:t>latitude for the Mother Of All 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ea typeface="Times New Roman" charset="0"/>
                <a:cs typeface="Arial"/>
              </a:rPr>
              <a:t>Domains</a:t>
            </a:r>
            <a:endParaRPr lang="en-US" sz="1600" b="0" dirty="0">
              <a:solidFill>
                <a:srgbClr val="0000FF"/>
              </a:solidFill>
              <a:latin typeface="Arial"/>
              <a:cs typeface="Arial"/>
              <a:sym typeface="Wingdings" charset="2"/>
            </a:endParaRPr>
          </a:p>
          <a:p>
            <a:pPr marL="53975" indent="-53975">
              <a:lnSpc>
                <a:spcPct val="120000"/>
              </a:lnSpc>
              <a:defRPr/>
            </a:pPr>
            <a:r>
              <a:rPr lang="en-US" sz="1600" b="0" dirty="0">
                <a:latin typeface="Arial"/>
                <a:cs typeface="Arial"/>
                <a:sym typeface="Wingdings" charset="2"/>
              </a:rPr>
              <a:t> STANDARD_LON = -</a:t>
            </a:r>
            <a:r>
              <a:rPr lang="en-US" sz="1600" b="0" dirty="0" smtClean="0">
                <a:latin typeface="Arial"/>
                <a:cs typeface="Arial"/>
                <a:sym typeface="Wingdings" charset="2"/>
              </a:rPr>
              <a:t>95.0,       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standard longitude</a:t>
            </a:r>
          </a:p>
          <a:p>
            <a:pPr marL="53975" indent="-53975">
              <a:lnSpc>
                <a:spcPct val="120000"/>
              </a:lnSpc>
              <a:defRPr/>
            </a:pPr>
            <a:r>
              <a:rPr lang="en-US" sz="1600" b="0" dirty="0" smtClean="0">
                <a:latin typeface="Arial"/>
                <a:cs typeface="Arial"/>
                <a:sym typeface="Wingdings" charset="2"/>
              </a:rPr>
              <a:t>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5505" y="228600"/>
            <a:ext cx="273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Arial"/>
                <a:cs typeface="Arial"/>
              </a:rPr>
              <a:t>namelist.obsproc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7EE3-ECAD-C847-9FDB-E4A816A176F0}" type="slidenum">
              <a:rPr lang="en-US" smtClean="0"/>
              <a:t>27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00674" y="6241053"/>
            <a:ext cx="59426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dirty="0" err="1" smtClean="0">
                <a:latin typeface="Courier"/>
                <a:cs typeface="Courier"/>
              </a:rPr>
              <a:t>ncdump</a:t>
            </a:r>
            <a:r>
              <a:rPr lang="en-US" dirty="0" smtClean="0">
                <a:latin typeface="Courier"/>
                <a:cs typeface="Courier"/>
              </a:rPr>
              <a:t> –h wrfinput_d01 </a:t>
            </a:r>
            <a:r>
              <a:rPr lang="en-US" dirty="0" smtClean="0">
                <a:latin typeface="Arial"/>
                <a:cs typeface="Arial"/>
              </a:rPr>
              <a:t>for domain information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4874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205505" y="228600"/>
            <a:ext cx="273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Arial"/>
                <a:cs typeface="Arial"/>
              </a:rPr>
              <a:t>namelist.obsproc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500" y="952448"/>
            <a:ext cx="8001000" cy="510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75" indent="-53975">
              <a:lnSpc>
                <a:spcPct val="120000"/>
              </a:lnSpc>
              <a:defRPr/>
            </a:pPr>
            <a:r>
              <a:rPr lang="en-US" sz="1600" dirty="0">
                <a:latin typeface="Arial"/>
                <a:cs typeface="Arial"/>
                <a:sym typeface="Wingdings" charset="2"/>
              </a:rPr>
              <a:t>&amp;record8     </a:t>
            </a:r>
            <a:r>
              <a:rPr lang="en-US" sz="1600" dirty="0">
                <a:solidFill>
                  <a:srgbClr val="FF0000"/>
                </a:solidFill>
                <a:latin typeface="Arial"/>
                <a:cs typeface="Arial"/>
                <a:sym typeface="Wingdings" charset="2"/>
              </a:rPr>
              <a:t>Defines the domain setting</a:t>
            </a:r>
            <a:r>
              <a:rPr lang="en-US" sz="1600" b="0" dirty="0">
                <a:solidFill>
                  <a:srgbClr val="FF0000"/>
                </a:solidFill>
                <a:latin typeface="Arial"/>
                <a:cs typeface="Arial"/>
                <a:sym typeface="Wingdings" charset="2"/>
              </a:rPr>
              <a:t> </a:t>
            </a:r>
          </a:p>
          <a:p>
            <a:pPr marL="1714500" indent="-1714500">
              <a:lnSpc>
                <a:spcPct val="120000"/>
              </a:lnSpc>
              <a:defRPr/>
            </a:pPr>
            <a:r>
              <a:rPr lang="en-US" sz="1600" b="0" dirty="0">
                <a:latin typeface="Arial"/>
                <a:cs typeface="Arial"/>
                <a:sym typeface="Wingdings" charset="2"/>
              </a:rPr>
              <a:t> IDD    =   1, </a:t>
            </a:r>
            <a:r>
              <a:rPr lang="en-US" sz="1600" b="0" dirty="0" smtClean="0">
                <a:latin typeface="Arial"/>
                <a:cs typeface="Arial"/>
                <a:sym typeface="Wingdings" charset="2"/>
              </a:rPr>
              <a:t>          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ea typeface="Times New Roman" charset="0"/>
                <a:cs typeface="Arial"/>
              </a:rPr>
              <a:t>when XLONC </a:t>
            </a:r>
            <a:r>
              <a:rPr lang="en-US" sz="1600" b="0" dirty="0">
                <a:solidFill>
                  <a:srgbClr val="0000FF"/>
                </a:solidFill>
                <a:latin typeface="Arial"/>
                <a:ea typeface="Times New Roman" charset="0"/>
                <a:cs typeface="Arial"/>
              </a:rPr>
              <a:t>/= STANDARD_LON, set IDD=2, 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ea typeface="Times New Roman" charset="0"/>
                <a:cs typeface="Arial"/>
              </a:rPr>
              <a:t>otherwise </a:t>
            </a:r>
            <a:r>
              <a:rPr lang="en-US" sz="1600" b="0" dirty="0">
                <a:solidFill>
                  <a:srgbClr val="0000FF"/>
                </a:solidFill>
                <a:latin typeface="Arial"/>
                <a:ea typeface="Times New Roman" charset="0"/>
                <a:cs typeface="Arial"/>
              </a:rPr>
              <a:t>set 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ea typeface="Times New Roman" charset="0"/>
                <a:cs typeface="Arial"/>
              </a:rPr>
              <a:t>to 1</a:t>
            </a:r>
            <a:endParaRPr lang="en-US" sz="1600" b="0" dirty="0">
              <a:solidFill>
                <a:srgbClr val="0000FF"/>
              </a:solidFill>
              <a:latin typeface="Arial"/>
              <a:ea typeface="Times New Roman" charset="0"/>
              <a:cs typeface="Arial"/>
            </a:endParaRPr>
          </a:p>
          <a:p>
            <a:pPr marL="53975" indent="-53975">
              <a:lnSpc>
                <a:spcPct val="120000"/>
              </a:lnSpc>
              <a:defRPr/>
            </a:pPr>
            <a:r>
              <a:rPr lang="en-US" sz="1600" b="0" dirty="0">
                <a:latin typeface="Arial"/>
                <a:cs typeface="Arial"/>
                <a:sym typeface="Wingdings" charset="2"/>
              </a:rPr>
              <a:t> MAXNES =  </a:t>
            </a:r>
            <a:r>
              <a:rPr lang="en-US" sz="1600" b="0" dirty="0" smtClean="0">
                <a:latin typeface="Arial"/>
                <a:cs typeface="Arial"/>
                <a:sym typeface="Wingdings" charset="2"/>
              </a:rPr>
              <a:t>1,      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set to 1</a:t>
            </a:r>
            <a:endParaRPr lang="en-US" sz="1600" b="0" dirty="0">
              <a:solidFill>
                <a:srgbClr val="0000FF"/>
              </a:solidFill>
              <a:latin typeface="Arial"/>
              <a:cs typeface="Arial"/>
              <a:sym typeface="Wingdings" charset="2"/>
            </a:endParaRPr>
          </a:p>
          <a:p>
            <a:pPr marL="53975" indent="-53975">
              <a:lnSpc>
                <a:spcPct val="120000"/>
              </a:lnSpc>
              <a:defRPr/>
            </a:pPr>
            <a:r>
              <a:rPr lang="en-US" sz="1600" b="0" dirty="0">
                <a:latin typeface="Arial"/>
                <a:cs typeface="Arial"/>
                <a:sym typeface="Wingdings" charset="2"/>
              </a:rPr>
              <a:t> NESTIX =  60,      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I</a:t>
            </a:r>
            <a:r>
              <a:rPr lang="en-US" sz="1600" b="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(y) direction dimension 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of </a:t>
            </a:r>
            <a:r>
              <a:rPr lang="en-US" sz="1600" b="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the 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domain</a:t>
            </a:r>
            <a:endParaRPr lang="en-US" sz="1600" b="0" dirty="0">
              <a:solidFill>
                <a:srgbClr val="0000FF"/>
              </a:solidFill>
              <a:latin typeface="Arial"/>
              <a:cs typeface="Arial"/>
              <a:sym typeface="Wingdings" charset="2"/>
            </a:endParaRPr>
          </a:p>
          <a:p>
            <a:pPr marL="53975" indent="-53975">
              <a:lnSpc>
                <a:spcPct val="120000"/>
              </a:lnSpc>
              <a:defRPr/>
            </a:pPr>
            <a:r>
              <a:rPr lang="en-US" sz="1600" b="0" dirty="0">
                <a:latin typeface="Arial"/>
                <a:cs typeface="Arial"/>
                <a:sym typeface="Wingdings" charset="2"/>
              </a:rPr>
              <a:t> NESTJX =  90,     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J</a:t>
            </a:r>
            <a:r>
              <a:rPr lang="en-US" sz="1600" b="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(x)-direction dimension 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of </a:t>
            </a:r>
            <a:r>
              <a:rPr lang="en-US" sz="1600" b="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the 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domain</a:t>
            </a:r>
            <a:endParaRPr lang="en-US" sz="1600" b="0" dirty="0">
              <a:solidFill>
                <a:srgbClr val="0000FF"/>
              </a:solidFill>
              <a:latin typeface="Arial"/>
              <a:cs typeface="Arial"/>
              <a:sym typeface="Wingdings" charset="2"/>
            </a:endParaRPr>
          </a:p>
          <a:p>
            <a:pPr marL="53975" indent="-53975">
              <a:lnSpc>
                <a:spcPct val="120000"/>
              </a:lnSpc>
              <a:defRPr/>
            </a:pPr>
            <a:r>
              <a:rPr lang="en-US" sz="1600" b="0" dirty="0">
                <a:latin typeface="Arial"/>
                <a:cs typeface="Arial"/>
                <a:sym typeface="Wingdings" charset="2"/>
              </a:rPr>
              <a:t> </a:t>
            </a:r>
            <a:r>
              <a:rPr lang="en-US" sz="1600" b="0" dirty="0" smtClean="0">
                <a:latin typeface="Arial"/>
                <a:cs typeface="Arial"/>
                <a:sym typeface="Wingdings" charset="2"/>
              </a:rPr>
              <a:t>DIS  </a:t>
            </a:r>
            <a:r>
              <a:rPr lang="en-US" sz="1600" b="0" dirty="0">
                <a:latin typeface="Arial"/>
                <a:cs typeface="Arial"/>
                <a:sym typeface="Wingdings" charset="2"/>
              </a:rPr>
              <a:t>=  60, </a:t>
            </a:r>
            <a:r>
              <a:rPr lang="en-US" sz="1600" b="0" dirty="0" smtClean="0">
                <a:latin typeface="Arial"/>
                <a:cs typeface="Arial"/>
                <a:sym typeface="Wingdings" charset="2"/>
              </a:rPr>
              <a:t>           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grid </a:t>
            </a:r>
            <a:r>
              <a:rPr lang="en-US" sz="1600" b="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size 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of </a:t>
            </a:r>
            <a:r>
              <a:rPr lang="en-US" sz="1600" b="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the 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domain</a:t>
            </a:r>
            <a:r>
              <a:rPr lang="en-US" sz="1600" b="0" dirty="0" smtClean="0">
                <a:latin typeface="Arial"/>
                <a:ea typeface="Times New Roman" charset="0"/>
                <a:cs typeface="Arial"/>
              </a:rPr>
              <a:t> </a:t>
            </a:r>
          </a:p>
          <a:p>
            <a:pPr marL="53975" indent="-53975">
              <a:lnSpc>
                <a:spcPct val="120000"/>
              </a:lnSpc>
              <a:defRPr/>
            </a:pPr>
            <a:r>
              <a:rPr lang="en-US" sz="1600" b="0" dirty="0">
                <a:solidFill>
                  <a:schemeClr val="tx2"/>
                </a:solidFill>
                <a:latin typeface="Arial"/>
                <a:ea typeface="Times New Roman" charset="0"/>
                <a:cs typeface="Arial"/>
                <a:sym typeface="Wingdings" charset="2"/>
              </a:rPr>
              <a:t> </a:t>
            </a:r>
            <a:r>
              <a:rPr lang="en-US" sz="1600" b="0" dirty="0" smtClean="0">
                <a:latin typeface="Arial"/>
                <a:cs typeface="Arial"/>
                <a:sym typeface="Wingdings" charset="2"/>
              </a:rPr>
              <a:t>NUMC </a:t>
            </a:r>
            <a:r>
              <a:rPr lang="en-US" sz="1600" b="0" dirty="0">
                <a:latin typeface="Arial"/>
                <a:cs typeface="Arial"/>
                <a:sym typeface="Wingdings" charset="2"/>
              </a:rPr>
              <a:t>= </a:t>
            </a:r>
            <a:r>
              <a:rPr lang="en-US" sz="1600" b="0" dirty="0" smtClean="0">
                <a:latin typeface="Arial"/>
                <a:cs typeface="Arial"/>
                <a:sym typeface="Wingdings" charset="2"/>
              </a:rPr>
              <a:t>1,           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set to 1</a:t>
            </a:r>
          </a:p>
          <a:p>
            <a:pPr marL="53975" indent="-53975">
              <a:lnSpc>
                <a:spcPct val="120000"/>
              </a:lnSpc>
              <a:defRPr/>
            </a:pPr>
            <a:r>
              <a:rPr lang="en-US" sz="1600" b="0" dirty="0">
                <a:solidFill>
                  <a:schemeClr val="tx2"/>
                </a:solidFill>
                <a:latin typeface="Arial"/>
                <a:cs typeface="Arial"/>
                <a:sym typeface="Wingdings" charset="2"/>
              </a:rPr>
              <a:t> </a:t>
            </a:r>
            <a:r>
              <a:rPr lang="en-US" sz="1600" b="0" dirty="0" smtClean="0">
                <a:solidFill>
                  <a:srgbClr val="000000"/>
                </a:solidFill>
                <a:latin typeface="Arial"/>
                <a:cs typeface="Arial"/>
                <a:sym typeface="Wingdings" charset="2"/>
              </a:rPr>
              <a:t>NESTI </a:t>
            </a:r>
            <a:r>
              <a:rPr lang="en-US" sz="1600" b="0" dirty="0">
                <a:solidFill>
                  <a:srgbClr val="000000"/>
                </a:solidFill>
                <a:latin typeface="Arial"/>
                <a:cs typeface="Arial"/>
                <a:sym typeface="Wingdings" charset="2"/>
              </a:rPr>
              <a:t>= </a:t>
            </a:r>
            <a:r>
              <a:rPr lang="en-US" sz="1600" b="0" dirty="0" smtClean="0">
                <a:solidFill>
                  <a:srgbClr val="000000"/>
                </a:solidFill>
                <a:latin typeface="Arial"/>
                <a:cs typeface="Arial"/>
                <a:sym typeface="Wingdings" charset="2"/>
              </a:rPr>
              <a:t>1,           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set to 1</a:t>
            </a:r>
          </a:p>
          <a:p>
            <a:pPr marL="53975" indent="-53975">
              <a:lnSpc>
                <a:spcPct val="120000"/>
              </a:lnSpc>
              <a:defRPr/>
            </a:pPr>
            <a:r>
              <a:rPr lang="en-US" sz="1600" b="0" dirty="0">
                <a:solidFill>
                  <a:schemeClr val="tx2"/>
                </a:solidFill>
                <a:latin typeface="Arial"/>
                <a:cs typeface="Arial"/>
                <a:sym typeface="Wingdings" charset="2"/>
              </a:rPr>
              <a:t> </a:t>
            </a:r>
            <a:r>
              <a:rPr lang="en-US" sz="1600" b="0" dirty="0" smtClean="0">
                <a:solidFill>
                  <a:srgbClr val="000000"/>
                </a:solidFill>
                <a:latin typeface="Arial"/>
                <a:cs typeface="Arial"/>
                <a:sym typeface="Wingdings" charset="2"/>
              </a:rPr>
              <a:t>NESTJ </a:t>
            </a:r>
            <a:r>
              <a:rPr lang="en-US" sz="1600" b="0" dirty="0">
                <a:solidFill>
                  <a:srgbClr val="000000"/>
                </a:solidFill>
                <a:latin typeface="Arial"/>
                <a:cs typeface="Arial"/>
                <a:sym typeface="Wingdings" charset="2"/>
              </a:rPr>
              <a:t>= </a:t>
            </a:r>
            <a:r>
              <a:rPr lang="en-US" sz="1600" b="0" dirty="0" smtClean="0">
                <a:solidFill>
                  <a:srgbClr val="000000"/>
                </a:solidFill>
                <a:latin typeface="Arial"/>
                <a:cs typeface="Arial"/>
                <a:sym typeface="Wingdings" charset="2"/>
              </a:rPr>
              <a:t>1,          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set to 1</a:t>
            </a:r>
            <a:endParaRPr lang="en-US" sz="1600" b="0" dirty="0">
              <a:solidFill>
                <a:srgbClr val="0000FF"/>
              </a:solidFill>
              <a:latin typeface="Arial"/>
              <a:cs typeface="Arial"/>
              <a:sym typeface="Wingdings" charset="2"/>
            </a:endParaRPr>
          </a:p>
          <a:p>
            <a:pPr marL="53975" indent="-53975">
              <a:lnSpc>
                <a:spcPct val="120000"/>
              </a:lnSpc>
              <a:defRPr/>
            </a:pPr>
            <a:r>
              <a:rPr lang="en-US" sz="1600" b="0" dirty="0" smtClean="0">
                <a:latin typeface="Arial"/>
                <a:cs typeface="Arial"/>
                <a:sym typeface="Wingdings" charset="2"/>
              </a:rPr>
              <a:t>/</a:t>
            </a:r>
            <a:endParaRPr lang="en-US" sz="1600" b="0" dirty="0">
              <a:latin typeface="Arial"/>
              <a:cs typeface="Arial"/>
              <a:sym typeface="Wingdings" charset="2"/>
            </a:endParaRPr>
          </a:p>
          <a:p>
            <a:pPr marL="53975" indent="-53975">
              <a:lnSpc>
                <a:spcPct val="120000"/>
              </a:lnSpc>
              <a:defRPr/>
            </a:pPr>
            <a:endParaRPr lang="en-US" sz="1600" dirty="0" smtClean="0">
              <a:latin typeface="Arial"/>
              <a:cs typeface="Arial"/>
              <a:sym typeface="Wingdings" charset="2"/>
            </a:endParaRPr>
          </a:p>
          <a:p>
            <a:pPr marL="53975" indent="-53975">
              <a:lnSpc>
                <a:spcPct val="120000"/>
              </a:lnSpc>
              <a:defRPr/>
            </a:pPr>
            <a:r>
              <a:rPr lang="en-US" sz="1600" dirty="0" smtClean="0">
                <a:latin typeface="Arial"/>
                <a:cs typeface="Arial"/>
                <a:sym typeface="Wingdings" charset="2"/>
              </a:rPr>
              <a:t>&amp;</a:t>
            </a:r>
            <a:r>
              <a:rPr lang="en-US" sz="1600" dirty="0">
                <a:latin typeface="Arial"/>
                <a:cs typeface="Arial"/>
                <a:sym typeface="Wingdings" charset="2"/>
              </a:rPr>
              <a:t>record9     </a:t>
            </a:r>
            <a:r>
              <a:rPr lang="en-US" sz="1600" dirty="0">
                <a:solidFill>
                  <a:srgbClr val="FF0000"/>
                </a:solidFill>
                <a:latin typeface="Arial"/>
                <a:cs typeface="Arial"/>
                <a:sym typeface="Wingdings" charset="2"/>
              </a:rPr>
              <a:t>Defines the </a:t>
            </a:r>
            <a:r>
              <a:rPr lang="en-US" sz="1600" dirty="0" smtClean="0">
                <a:solidFill>
                  <a:srgbClr val="FF0000"/>
                </a:solidFill>
                <a:latin typeface="Arial"/>
                <a:cs typeface="Arial"/>
                <a:sym typeface="Wingdings" charset="2"/>
              </a:rPr>
              <a:t>output</a:t>
            </a:r>
            <a:endParaRPr lang="en-US" sz="1600" dirty="0">
              <a:solidFill>
                <a:srgbClr val="660066"/>
              </a:solidFill>
              <a:latin typeface="Arial"/>
              <a:cs typeface="Arial"/>
              <a:sym typeface="Wingdings" charset="2"/>
            </a:endParaRPr>
          </a:p>
          <a:p>
            <a:pPr marL="53975" indent="-53975">
              <a:lnSpc>
                <a:spcPct val="120000"/>
              </a:lnSpc>
              <a:defRPr/>
            </a:pPr>
            <a:r>
              <a:rPr lang="en-US" sz="1600" b="0" dirty="0">
                <a:latin typeface="Arial"/>
                <a:cs typeface="Arial"/>
                <a:sym typeface="Wingdings" charset="2"/>
              </a:rPr>
              <a:t> </a:t>
            </a:r>
            <a:r>
              <a:rPr lang="en-US" sz="1600" b="0" dirty="0" err="1">
                <a:latin typeface="Arial"/>
                <a:cs typeface="Arial"/>
                <a:sym typeface="Wingdings" charset="2"/>
              </a:rPr>
              <a:t>use_for</a:t>
            </a:r>
            <a:r>
              <a:rPr lang="en-US" sz="1600" b="0" dirty="0">
                <a:latin typeface="Arial"/>
                <a:cs typeface="Arial"/>
                <a:sym typeface="Wingdings" charset="2"/>
              </a:rPr>
              <a:t>          = '3DVAR',                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FGAT</a:t>
            </a:r>
            <a:r>
              <a:rPr lang="en-US" sz="1600" b="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; 4DVAR</a:t>
            </a:r>
          </a:p>
          <a:p>
            <a:pPr marL="53975" indent="-53975">
              <a:lnSpc>
                <a:spcPct val="120000"/>
              </a:lnSpc>
              <a:defRPr/>
            </a:pPr>
            <a:r>
              <a:rPr lang="en-US" sz="1600" b="0" dirty="0">
                <a:latin typeface="Arial"/>
                <a:cs typeface="Arial"/>
                <a:sym typeface="Wingdings" charset="2"/>
              </a:rPr>
              <a:t> </a:t>
            </a:r>
            <a:r>
              <a:rPr lang="en-US" sz="1600" b="0" dirty="0" err="1">
                <a:latin typeface="Arial"/>
                <a:cs typeface="Arial"/>
                <a:sym typeface="Wingdings" charset="2"/>
              </a:rPr>
              <a:t>num_slots_past</a:t>
            </a:r>
            <a:r>
              <a:rPr lang="en-US" sz="1600" b="0" dirty="0">
                <a:latin typeface="Arial"/>
                <a:cs typeface="Arial"/>
                <a:sym typeface="Wingdings" charset="2"/>
              </a:rPr>
              <a:t>   = 3</a:t>
            </a:r>
            <a:r>
              <a:rPr lang="en-US" sz="1600" b="0" dirty="0">
                <a:solidFill>
                  <a:schemeClr val="tx2"/>
                </a:solidFill>
                <a:latin typeface="Arial"/>
                <a:cs typeface="Arial"/>
                <a:sym typeface="Wingdings" charset="2"/>
              </a:rPr>
              <a:t>,                     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number </a:t>
            </a:r>
            <a:r>
              <a:rPr lang="en-US" sz="1600" b="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of time slots before </a:t>
            </a:r>
            <a:r>
              <a:rPr lang="en-US" sz="1600" b="0" dirty="0" err="1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time_analysis</a:t>
            </a:r>
            <a:endParaRPr lang="en-US" sz="1600" b="0" dirty="0">
              <a:solidFill>
                <a:srgbClr val="0000FF"/>
              </a:solidFill>
              <a:latin typeface="Arial"/>
              <a:cs typeface="Arial"/>
              <a:sym typeface="Wingdings" charset="2"/>
            </a:endParaRPr>
          </a:p>
          <a:p>
            <a:pPr marL="53975" indent="-53975">
              <a:lnSpc>
                <a:spcPct val="120000"/>
              </a:lnSpc>
              <a:defRPr/>
            </a:pPr>
            <a:r>
              <a:rPr lang="en-US" sz="1600" b="0" dirty="0">
                <a:latin typeface="Arial"/>
                <a:cs typeface="Arial"/>
                <a:sym typeface="Wingdings" charset="2"/>
              </a:rPr>
              <a:t> </a:t>
            </a:r>
            <a:r>
              <a:rPr lang="en-US" sz="1600" b="0" dirty="0" err="1">
                <a:latin typeface="Arial"/>
                <a:cs typeface="Arial"/>
                <a:sym typeface="Wingdings" charset="2"/>
              </a:rPr>
              <a:t>num_slots_ahead</a:t>
            </a:r>
            <a:r>
              <a:rPr lang="en-US" sz="1600" b="0" dirty="0">
                <a:latin typeface="Arial"/>
                <a:cs typeface="Arial"/>
                <a:sym typeface="Wingdings" charset="2"/>
              </a:rPr>
              <a:t>  = 3,                   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number </a:t>
            </a:r>
            <a:r>
              <a:rPr lang="en-US" sz="1600" b="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of time slots after </a:t>
            </a:r>
            <a:r>
              <a:rPr lang="en-US" sz="1600" b="0" dirty="0" err="1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time_analysis</a:t>
            </a:r>
            <a:endParaRPr lang="en-US" sz="1600" b="0" dirty="0">
              <a:solidFill>
                <a:srgbClr val="0000FF"/>
              </a:solidFill>
              <a:latin typeface="Arial"/>
              <a:cs typeface="Arial"/>
              <a:sym typeface="Wingdings" charset="2"/>
            </a:endParaRPr>
          </a:p>
          <a:p>
            <a:pPr marL="53975" indent="-53975">
              <a:lnSpc>
                <a:spcPct val="120000"/>
              </a:lnSpc>
              <a:defRPr/>
            </a:pPr>
            <a:r>
              <a:rPr lang="en-US" sz="1600" b="0" dirty="0">
                <a:latin typeface="Arial"/>
                <a:cs typeface="Arial"/>
                <a:sym typeface="Wingdings" charset="2"/>
              </a:rPr>
              <a:t>/</a:t>
            </a:r>
          </a:p>
          <a:p>
            <a:pPr>
              <a:lnSpc>
                <a:spcPct val="120000"/>
              </a:lnSpc>
            </a:pPr>
            <a:endParaRPr lang="en-US" sz="16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3600" y="1740540"/>
            <a:ext cx="2971799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1600" b="0" dirty="0">
                <a:latin typeface="Arial"/>
                <a:cs typeface="Arial"/>
              </a:rPr>
              <a:t>OBSPROC was developed in the MM5 era when </a:t>
            </a:r>
            <a:r>
              <a:rPr lang="en-US" sz="1600" b="0" dirty="0" smtClean="0">
                <a:latin typeface="Arial"/>
                <a:cs typeface="Arial"/>
              </a:rPr>
              <a:t/>
            </a:r>
            <a:br>
              <a:rPr lang="en-US" sz="1600" b="0" dirty="0" smtClean="0">
                <a:latin typeface="Arial"/>
                <a:cs typeface="Arial"/>
              </a:rPr>
            </a:br>
            <a:r>
              <a:rPr lang="en-US" sz="1600" b="0" dirty="0" smtClean="0">
                <a:latin typeface="Arial"/>
                <a:cs typeface="Arial"/>
              </a:rPr>
              <a:t>I </a:t>
            </a:r>
            <a:r>
              <a:rPr lang="en-US" sz="1600" b="0" dirty="0">
                <a:latin typeface="Arial"/>
                <a:cs typeface="Arial"/>
              </a:rPr>
              <a:t>referred to Y direction and J referred to X </a:t>
            </a:r>
            <a:r>
              <a:rPr lang="en-US" sz="1600" b="0" dirty="0" smtClean="0">
                <a:latin typeface="Arial"/>
                <a:cs typeface="Arial"/>
              </a:rPr>
              <a:t>direction</a:t>
            </a:r>
            <a:endParaRPr lang="en-US" sz="1600" b="0" dirty="0"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7EE3-ECAD-C847-9FDB-E4A816A176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74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898207" y="4357054"/>
            <a:ext cx="7347586" cy="2348546"/>
            <a:chOff x="647700" y="4233446"/>
            <a:chExt cx="7734300" cy="2472154"/>
          </a:xfrm>
        </p:grpSpPr>
        <p:cxnSp>
          <p:nvCxnSpPr>
            <p:cNvPr id="58371" name="Straight Connector 9"/>
            <p:cNvCxnSpPr>
              <a:cxnSpLocks noChangeShapeType="1"/>
            </p:cNvCxnSpPr>
            <p:nvPr/>
          </p:nvCxnSpPr>
          <p:spPr bwMode="auto">
            <a:xfrm rot="5400000">
              <a:off x="7691436" y="5565245"/>
              <a:ext cx="990600" cy="3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8372" name="Straight Connector 16"/>
            <p:cNvCxnSpPr>
              <a:cxnSpLocks noChangeShapeType="1"/>
            </p:cNvCxnSpPr>
            <p:nvPr/>
          </p:nvCxnSpPr>
          <p:spPr bwMode="auto">
            <a:xfrm rot="5400000">
              <a:off x="5446712" y="5370512"/>
              <a:ext cx="533400" cy="3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</p:cxnSp>
        <p:grpSp>
          <p:nvGrpSpPr>
            <p:cNvPr id="58373" name="Group 51"/>
            <p:cNvGrpSpPr>
              <a:grpSpLocks/>
            </p:cNvGrpSpPr>
            <p:nvPr/>
          </p:nvGrpSpPr>
          <p:grpSpPr bwMode="auto">
            <a:xfrm>
              <a:off x="647700" y="4233446"/>
              <a:ext cx="7734300" cy="2472154"/>
              <a:chOff x="762000" y="3886200"/>
              <a:chExt cx="7734300" cy="2472154"/>
            </a:xfrm>
          </p:grpSpPr>
          <p:sp>
            <p:nvSpPr>
              <p:cNvPr id="58374" name="TextBox 78"/>
              <p:cNvSpPr txBox="1">
                <a:spLocks noChangeArrowheads="1"/>
              </p:cNvSpPr>
              <p:nvPr/>
            </p:nvSpPr>
            <p:spPr bwMode="auto">
              <a:xfrm>
                <a:off x="4343400" y="5105400"/>
                <a:ext cx="609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0" dirty="0" smtClean="0">
                    <a:latin typeface="Arial"/>
                    <a:cs typeface="Arial"/>
                  </a:rPr>
                  <a:t>fg04</a:t>
                </a:r>
                <a:endParaRPr lang="en-US" sz="1600" b="0" dirty="0">
                  <a:latin typeface="Arial"/>
                  <a:cs typeface="Arial"/>
                </a:endParaRPr>
              </a:p>
            </p:txBody>
          </p:sp>
          <p:grpSp>
            <p:nvGrpSpPr>
              <p:cNvPr id="58375" name="Group 50"/>
              <p:cNvGrpSpPr>
                <a:grpSpLocks/>
              </p:cNvGrpSpPr>
              <p:nvPr/>
            </p:nvGrpSpPr>
            <p:grpSpPr bwMode="auto">
              <a:xfrm>
                <a:off x="762000" y="3886200"/>
                <a:ext cx="7734300" cy="2472154"/>
                <a:chOff x="762000" y="3657600"/>
                <a:chExt cx="7734300" cy="2472154"/>
              </a:xfrm>
            </p:grpSpPr>
            <p:cxnSp>
              <p:nvCxnSpPr>
                <p:cNvPr id="4" name="Straight Connector 3"/>
                <p:cNvCxnSpPr>
                  <a:cxnSpLocks noChangeShapeType="1"/>
                </p:cNvCxnSpPr>
                <p:nvPr/>
              </p:nvCxnSpPr>
              <p:spPr bwMode="auto">
                <a:xfrm>
                  <a:off x="990600" y="4876800"/>
                  <a:ext cx="7315200" cy="1588"/>
                </a:xfrm>
                <a:prstGeom prst="line">
                  <a:avLst/>
                </a:prstGeom>
                <a:noFill/>
                <a:ln w="28575" cmpd="sng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>
                  <a:outerShdw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cxnSp>
              <p:nvCxnSpPr>
                <p:cNvPr id="58377" name="Straight Connector 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57201" y="5105400"/>
                  <a:ext cx="1066800" cy="31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8378" name="Straight Connector 12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943101" y="4838700"/>
                  <a:ext cx="533400" cy="31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8379" name="Straight Connector 14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162301" y="4838700"/>
                  <a:ext cx="533400" cy="31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8380" name="Straight Connector 18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6819901" y="4838700"/>
                  <a:ext cx="533400" cy="31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8381" name="Straight Connector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106488" y="5067300"/>
                  <a:ext cx="989012" cy="15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8382" name="Straight Connector 23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325688" y="4991100"/>
                  <a:ext cx="989012" cy="15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8383" name="Straight Connector 2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543301" y="4991100"/>
                  <a:ext cx="990600" cy="31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8384" name="Straight Connector 30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686301" y="4991100"/>
                  <a:ext cx="990600" cy="31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8385" name="Straight Connector 37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905501" y="4991100"/>
                  <a:ext cx="990600" cy="31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8386" name="Straight Connector 39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7239001" y="5029200"/>
                  <a:ext cx="914400" cy="31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8387" name="Straight Arrow Connector 45"/>
                <p:cNvCxnSpPr>
                  <a:cxnSpLocks noChangeShapeType="1"/>
                </p:cNvCxnSpPr>
                <p:nvPr/>
              </p:nvCxnSpPr>
              <p:spPr bwMode="auto">
                <a:xfrm>
                  <a:off x="990600" y="5334000"/>
                  <a:ext cx="609600" cy="1588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arrow" w="med" len="med"/>
                  <a:tailEnd type="arrow" w="med" len="med"/>
                </a:ln>
              </p:spPr>
            </p:cxnSp>
            <p:cxnSp>
              <p:nvCxnSpPr>
                <p:cNvPr id="58388" name="Straight Arrow Connector 47"/>
                <p:cNvCxnSpPr>
                  <a:cxnSpLocks noChangeShapeType="1"/>
                </p:cNvCxnSpPr>
                <p:nvPr/>
              </p:nvCxnSpPr>
              <p:spPr bwMode="auto">
                <a:xfrm>
                  <a:off x="1600200" y="5334000"/>
                  <a:ext cx="1219200" cy="1588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arrow" w="med" len="med"/>
                  <a:tailEnd type="arrow" w="med" len="med"/>
                </a:ln>
              </p:spPr>
            </p:cxnSp>
            <p:cxnSp>
              <p:nvCxnSpPr>
                <p:cNvPr id="58389" name="Straight Arrow Connector 49"/>
                <p:cNvCxnSpPr>
                  <a:cxnSpLocks noChangeShapeType="1"/>
                </p:cNvCxnSpPr>
                <p:nvPr/>
              </p:nvCxnSpPr>
              <p:spPr bwMode="auto">
                <a:xfrm>
                  <a:off x="2819400" y="5334000"/>
                  <a:ext cx="1219200" cy="1588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arrow" w="med" len="med"/>
                  <a:tailEnd type="arrow" w="med" len="med"/>
                </a:ln>
              </p:spPr>
            </p:cxnSp>
            <p:cxnSp>
              <p:nvCxnSpPr>
                <p:cNvPr id="58390" name="Straight Arrow Connector 51"/>
                <p:cNvCxnSpPr>
                  <a:cxnSpLocks noChangeShapeType="1"/>
                </p:cNvCxnSpPr>
                <p:nvPr/>
              </p:nvCxnSpPr>
              <p:spPr bwMode="auto">
                <a:xfrm>
                  <a:off x="4038600" y="5334000"/>
                  <a:ext cx="1143000" cy="1588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arrow" w="med" len="med"/>
                  <a:tailEnd type="arrow" w="med" len="med"/>
                </a:ln>
              </p:spPr>
            </p:cxnSp>
            <p:cxnSp>
              <p:nvCxnSpPr>
                <p:cNvPr id="58391" name="Straight Arrow Connector 53"/>
                <p:cNvCxnSpPr>
                  <a:cxnSpLocks noChangeShapeType="1"/>
                </p:cNvCxnSpPr>
                <p:nvPr/>
              </p:nvCxnSpPr>
              <p:spPr bwMode="auto">
                <a:xfrm>
                  <a:off x="5181600" y="5334000"/>
                  <a:ext cx="1219200" cy="1588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arrow" w="med" len="med"/>
                  <a:tailEnd type="arrow" w="med" len="med"/>
                </a:ln>
              </p:spPr>
            </p:cxnSp>
            <p:cxnSp>
              <p:nvCxnSpPr>
                <p:cNvPr id="58392" name="Straight Arrow Connector 55"/>
                <p:cNvCxnSpPr>
                  <a:cxnSpLocks noChangeShapeType="1"/>
                </p:cNvCxnSpPr>
                <p:nvPr/>
              </p:nvCxnSpPr>
              <p:spPr bwMode="auto">
                <a:xfrm>
                  <a:off x="6400800" y="5334000"/>
                  <a:ext cx="1295400" cy="1588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arrow" w="med" len="med"/>
                  <a:tailEnd type="arrow" w="med" len="med"/>
                </a:ln>
              </p:spPr>
            </p:cxnSp>
            <p:cxnSp>
              <p:nvCxnSpPr>
                <p:cNvPr id="58393" name="Straight Arrow Connector 57"/>
                <p:cNvCxnSpPr>
                  <a:cxnSpLocks noChangeShapeType="1"/>
                </p:cNvCxnSpPr>
                <p:nvPr/>
              </p:nvCxnSpPr>
              <p:spPr bwMode="auto">
                <a:xfrm>
                  <a:off x="7696200" y="5334000"/>
                  <a:ext cx="609600" cy="1588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arrow" w="med" len="med"/>
                  <a:tailEnd type="arrow" w="med" len="med"/>
                </a:ln>
              </p:spPr>
            </p:cxnSp>
            <p:sp>
              <p:nvSpPr>
                <p:cNvPr id="58394" name="TextBox 58"/>
                <p:cNvSpPr txBox="1">
                  <a:spLocks noChangeArrowheads="1"/>
                </p:cNvSpPr>
                <p:nvPr/>
              </p:nvSpPr>
              <p:spPr bwMode="auto">
                <a:xfrm>
                  <a:off x="914400" y="5791200"/>
                  <a:ext cx="838200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0">
                      <a:latin typeface="Arial"/>
                      <a:cs typeface="Arial"/>
                    </a:rPr>
                    <a:t>slot1</a:t>
                  </a:r>
                </a:p>
              </p:txBody>
            </p:sp>
            <p:sp>
              <p:nvSpPr>
                <p:cNvPr id="58395" name="TextBox 59"/>
                <p:cNvSpPr txBox="1">
                  <a:spLocks noChangeArrowheads="1"/>
                </p:cNvSpPr>
                <p:nvPr/>
              </p:nvSpPr>
              <p:spPr bwMode="auto">
                <a:xfrm>
                  <a:off x="1828800" y="5791200"/>
                  <a:ext cx="762000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0">
                      <a:latin typeface="Arial"/>
                      <a:cs typeface="Arial"/>
                    </a:rPr>
                    <a:t>slot2</a:t>
                  </a:r>
                </a:p>
              </p:txBody>
            </p:sp>
            <p:sp>
              <p:nvSpPr>
                <p:cNvPr id="58396" name="TextBox 60"/>
                <p:cNvSpPr txBox="1">
                  <a:spLocks noChangeArrowheads="1"/>
                </p:cNvSpPr>
                <p:nvPr/>
              </p:nvSpPr>
              <p:spPr bwMode="auto">
                <a:xfrm>
                  <a:off x="3124200" y="5791200"/>
                  <a:ext cx="685800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0">
                      <a:latin typeface="Arial"/>
                      <a:cs typeface="Arial"/>
                    </a:rPr>
                    <a:t>slot3</a:t>
                  </a:r>
                </a:p>
              </p:txBody>
            </p:sp>
            <p:sp>
              <p:nvSpPr>
                <p:cNvPr id="58397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4343400" y="5791200"/>
                  <a:ext cx="685800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0">
                      <a:latin typeface="Arial"/>
                      <a:cs typeface="Arial"/>
                    </a:rPr>
                    <a:t>slot4</a:t>
                  </a:r>
                </a:p>
              </p:txBody>
            </p:sp>
            <p:sp>
              <p:nvSpPr>
                <p:cNvPr id="58398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5486400" y="5791200"/>
                  <a:ext cx="685800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0">
                      <a:latin typeface="Arial"/>
                      <a:cs typeface="Arial"/>
                    </a:rPr>
                    <a:t>slot5</a:t>
                  </a:r>
                </a:p>
              </p:txBody>
            </p:sp>
            <p:sp>
              <p:nvSpPr>
                <p:cNvPr id="58399" name="TextBox 63"/>
                <p:cNvSpPr txBox="1">
                  <a:spLocks noChangeArrowheads="1"/>
                </p:cNvSpPr>
                <p:nvPr/>
              </p:nvSpPr>
              <p:spPr bwMode="auto">
                <a:xfrm>
                  <a:off x="6858000" y="5791200"/>
                  <a:ext cx="685800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0">
                      <a:latin typeface="Arial"/>
                      <a:cs typeface="Arial"/>
                    </a:rPr>
                    <a:t>slot6</a:t>
                  </a:r>
                </a:p>
              </p:txBody>
            </p:sp>
            <p:sp>
              <p:nvSpPr>
                <p:cNvPr id="58400" name="TextBox 64"/>
                <p:cNvSpPr txBox="1">
                  <a:spLocks noChangeArrowheads="1"/>
                </p:cNvSpPr>
                <p:nvPr/>
              </p:nvSpPr>
              <p:spPr bwMode="auto">
                <a:xfrm>
                  <a:off x="7696200" y="5791200"/>
                  <a:ext cx="685800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0">
                      <a:latin typeface="Arial"/>
                      <a:cs typeface="Arial"/>
                    </a:rPr>
                    <a:t>slot7</a:t>
                  </a:r>
                </a:p>
              </p:txBody>
            </p:sp>
            <p:sp>
              <p:nvSpPr>
                <p:cNvPr id="58401" name="Up Arrow 65"/>
                <p:cNvSpPr>
                  <a:spLocks noChangeArrowheads="1"/>
                </p:cNvSpPr>
                <p:nvPr/>
              </p:nvSpPr>
              <p:spPr bwMode="auto">
                <a:xfrm>
                  <a:off x="1219200" y="5410200"/>
                  <a:ext cx="152400" cy="381000"/>
                </a:xfrm>
                <a:prstGeom prst="upArrow">
                  <a:avLst>
                    <a:gd name="adj1" fmla="val 50000"/>
                    <a:gd name="adj2" fmla="val 50000"/>
                  </a:avLst>
                </a:prstGeom>
                <a:solidFill>
                  <a:srgbClr val="660066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 sz="1600" b="0">
                    <a:latin typeface="Arial"/>
                    <a:cs typeface="Arial"/>
                  </a:endParaRPr>
                </a:p>
              </p:txBody>
            </p:sp>
            <p:sp>
              <p:nvSpPr>
                <p:cNvPr id="58402" name="Up Arrow 66"/>
                <p:cNvSpPr>
                  <a:spLocks noChangeArrowheads="1"/>
                </p:cNvSpPr>
                <p:nvPr/>
              </p:nvSpPr>
              <p:spPr bwMode="auto">
                <a:xfrm>
                  <a:off x="2057400" y="5410200"/>
                  <a:ext cx="152400" cy="381000"/>
                </a:xfrm>
                <a:prstGeom prst="upArrow">
                  <a:avLst>
                    <a:gd name="adj1" fmla="val 50000"/>
                    <a:gd name="adj2" fmla="val 50000"/>
                  </a:avLst>
                </a:prstGeom>
                <a:solidFill>
                  <a:srgbClr val="660066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 sz="1600" b="0">
                    <a:latin typeface="Arial"/>
                    <a:cs typeface="Arial"/>
                  </a:endParaRPr>
                </a:p>
              </p:txBody>
            </p:sp>
            <p:sp>
              <p:nvSpPr>
                <p:cNvPr id="58403" name="Up Arrow 67"/>
                <p:cNvSpPr>
                  <a:spLocks noChangeArrowheads="1"/>
                </p:cNvSpPr>
                <p:nvPr/>
              </p:nvSpPr>
              <p:spPr bwMode="auto">
                <a:xfrm>
                  <a:off x="3352800" y="5410200"/>
                  <a:ext cx="152400" cy="381000"/>
                </a:xfrm>
                <a:prstGeom prst="upArrow">
                  <a:avLst>
                    <a:gd name="adj1" fmla="val 50000"/>
                    <a:gd name="adj2" fmla="val 50000"/>
                  </a:avLst>
                </a:prstGeom>
                <a:solidFill>
                  <a:srgbClr val="660066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 sz="1600" b="0">
                    <a:latin typeface="Arial"/>
                    <a:cs typeface="Arial"/>
                  </a:endParaRPr>
                </a:p>
              </p:txBody>
            </p:sp>
            <p:sp>
              <p:nvSpPr>
                <p:cNvPr id="58404" name="Up Arrow 68"/>
                <p:cNvSpPr>
                  <a:spLocks noChangeArrowheads="1"/>
                </p:cNvSpPr>
                <p:nvPr/>
              </p:nvSpPr>
              <p:spPr bwMode="auto">
                <a:xfrm>
                  <a:off x="4495800" y="5410200"/>
                  <a:ext cx="152400" cy="381000"/>
                </a:xfrm>
                <a:prstGeom prst="upArrow">
                  <a:avLst>
                    <a:gd name="adj1" fmla="val 50000"/>
                    <a:gd name="adj2" fmla="val 50000"/>
                  </a:avLst>
                </a:prstGeom>
                <a:solidFill>
                  <a:srgbClr val="660066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 sz="1600" b="0">
                    <a:latin typeface="Arial"/>
                    <a:cs typeface="Arial"/>
                  </a:endParaRPr>
                </a:p>
              </p:txBody>
            </p:sp>
            <p:sp>
              <p:nvSpPr>
                <p:cNvPr id="58405" name="Up Arrow 69"/>
                <p:cNvSpPr>
                  <a:spLocks noChangeArrowheads="1"/>
                </p:cNvSpPr>
                <p:nvPr/>
              </p:nvSpPr>
              <p:spPr bwMode="auto">
                <a:xfrm>
                  <a:off x="5638800" y="5410200"/>
                  <a:ext cx="152400" cy="381000"/>
                </a:xfrm>
                <a:prstGeom prst="upArrow">
                  <a:avLst>
                    <a:gd name="adj1" fmla="val 50000"/>
                    <a:gd name="adj2" fmla="val 50000"/>
                  </a:avLst>
                </a:prstGeom>
                <a:solidFill>
                  <a:srgbClr val="660066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 sz="1600" b="0">
                    <a:latin typeface="Arial"/>
                    <a:cs typeface="Arial"/>
                  </a:endParaRPr>
                </a:p>
              </p:txBody>
            </p:sp>
            <p:sp>
              <p:nvSpPr>
                <p:cNvPr id="58406" name="Up Arrow 70"/>
                <p:cNvSpPr>
                  <a:spLocks noChangeArrowheads="1"/>
                </p:cNvSpPr>
                <p:nvPr/>
              </p:nvSpPr>
              <p:spPr bwMode="auto">
                <a:xfrm>
                  <a:off x="7010400" y="5410200"/>
                  <a:ext cx="152400" cy="381000"/>
                </a:xfrm>
                <a:prstGeom prst="upArrow">
                  <a:avLst>
                    <a:gd name="adj1" fmla="val 50000"/>
                    <a:gd name="adj2" fmla="val 50000"/>
                  </a:avLst>
                </a:prstGeom>
                <a:solidFill>
                  <a:srgbClr val="660066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 sz="1600" b="0">
                    <a:latin typeface="Arial"/>
                    <a:cs typeface="Arial"/>
                  </a:endParaRPr>
                </a:p>
              </p:txBody>
            </p:sp>
            <p:sp>
              <p:nvSpPr>
                <p:cNvPr id="58407" name="Up Arrow 71"/>
                <p:cNvSpPr>
                  <a:spLocks noChangeArrowheads="1"/>
                </p:cNvSpPr>
                <p:nvPr/>
              </p:nvSpPr>
              <p:spPr bwMode="auto">
                <a:xfrm>
                  <a:off x="7924800" y="5410200"/>
                  <a:ext cx="152400" cy="381000"/>
                </a:xfrm>
                <a:prstGeom prst="upArrow">
                  <a:avLst>
                    <a:gd name="adj1" fmla="val 50000"/>
                    <a:gd name="adj2" fmla="val 50000"/>
                  </a:avLst>
                </a:prstGeom>
                <a:solidFill>
                  <a:srgbClr val="660066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 sz="1600" b="0">
                    <a:latin typeface="Arial"/>
                    <a:cs typeface="Arial"/>
                  </a:endParaRPr>
                </a:p>
              </p:txBody>
            </p:sp>
            <p:sp>
              <p:nvSpPr>
                <p:cNvPr id="58408" name="TextBox 74"/>
                <p:cNvSpPr txBox="1">
                  <a:spLocks noChangeArrowheads="1"/>
                </p:cNvSpPr>
                <p:nvPr/>
              </p:nvSpPr>
              <p:spPr bwMode="auto">
                <a:xfrm>
                  <a:off x="762000" y="4191000"/>
                  <a:ext cx="609600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0" dirty="0" smtClean="0">
                      <a:latin typeface="Arial"/>
                      <a:cs typeface="Arial"/>
                    </a:rPr>
                    <a:t>fg01</a:t>
                  </a:r>
                  <a:endParaRPr lang="en-US" sz="1600" b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58409" name="TextBox 75"/>
                <p:cNvSpPr txBox="1">
                  <a:spLocks noChangeArrowheads="1"/>
                </p:cNvSpPr>
                <p:nvPr/>
              </p:nvSpPr>
              <p:spPr bwMode="auto">
                <a:xfrm>
                  <a:off x="7886700" y="4191000"/>
                  <a:ext cx="609600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0" dirty="0" smtClean="0">
                      <a:latin typeface="Arial"/>
                      <a:cs typeface="Arial"/>
                    </a:rPr>
                    <a:t>fg07</a:t>
                  </a:r>
                  <a:endParaRPr lang="en-US" sz="1600" b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58410" name="TextBox 76"/>
                <p:cNvSpPr txBox="1">
                  <a:spLocks noChangeArrowheads="1"/>
                </p:cNvSpPr>
                <p:nvPr/>
              </p:nvSpPr>
              <p:spPr bwMode="auto">
                <a:xfrm>
                  <a:off x="6781800" y="4191000"/>
                  <a:ext cx="609600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0" dirty="0" smtClean="0">
                      <a:latin typeface="Arial"/>
                      <a:cs typeface="Arial"/>
                    </a:rPr>
                    <a:t>fg06</a:t>
                  </a:r>
                  <a:endParaRPr lang="en-US" sz="1600" b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58411" name="TextBox 77"/>
                <p:cNvSpPr txBox="1">
                  <a:spLocks noChangeArrowheads="1"/>
                </p:cNvSpPr>
                <p:nvPr/>
              </p:nvSpPr>
              <p:spPr bwMode="auto">
                <a:xfrm>
                  <a:off x="5486400" y="4191000"/>
                  <a:ext cx="609600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0" dirty="0" smtClean="0">
                      <a:latin typeface="Arial"/>
                      <a:cs typeface="Arial"/>
                    </a:rPr>
                    <a:t>fg05</a:t>
                  </a:r>
                  <a:endParaRPr lang="en-US" sz="1600" b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58412" name="TextBox 79"/>
                <p:cNvSpPr txBox="1">
                  <a:spLocks noChangeArrowheads="1"/>
                </p:cNvSpPr>
                <p:nvPr/>
              </p:nvSpPr>
              <p:spPr bwMode="auto">
                <a:xfrm>
                  <a:off x="3124200" y="4191000"/>
                  <a:ext cx="609600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0" dirty="0" smtClean="0">
                      <a:latin typeface="Arial"/>
                      <a:cs typeface="Arial"/>
                    </a:rPr>
                    <a:t>fg03</a:t>
                  </a:r>
                  <a:endParaRPr lang="en-US" sz="1600" b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58413" name="TextBox 80"/>
                <p:cNvSpPr txBox="1">
                  <a:spLocks noChangeArrowheads="1"/>
                </p:cNvSpPr>
                <p:nvPr/>
              </p:nvSpPr>
              <p:spPr bwMode="auto">
                <a:xfrm>
                  <a:off x="1981200" y="4191000"/>
                  <a:ext cx="609600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0" dirty="0" smtClean="0">
                      <a:latin typeface="Arial"/>
                      <a:cs typeface="Arial"/>
                    </a:rPr>
                    <a:t>fg02</a:t>
                  </a:r>
                  <a:endParaRPr lang="en-US" sz="1600" b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3886200" y="3657600"/>
                  <a:ext cx="152400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sz="1600" b="0" dirty="0">
                      <a:latin typeface="Arial"/>
                      <a:cs typeface="Arial"/>
                    </a:rPr>
                    <a:t>Time window</a:t>
                  </a:r>
                </a:p>
              </p:txBody>
            </p:sp>
            <p:cxnSp>
              <p:nvCxnSpPr>
                <p:cNvPr id="58415" name="Straight Arrow Connector 86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762001" y="3884613"/>
                  <a:ext cx="457200" cy="3175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arrow" w="med" len="med"/>
                </a:ln>
              </p:spPr>
            </p:cxnSp>
            <p:cxnSp>
              <p:nvCxnSpPr>
                <p:cNvPr id="58416" name="Straight Arrow Connector 88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8039101" y="3924300"/>
                  <a:ext cx="533400" cy="3175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arrow" w="med" len="med"/>
                </a:ln>
              </p:spPr>
            </p:cxnSp>
            <p:cxnSp>
              <p:nvCxnSpPr>
                <p:cNvPr id="58417" name="Straight Arrow Connector 90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990600" y="3886200"/>
                  <a:ext cx="2667000" cy="1588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arrow" w="med" len="med"/>
                </a:ln>
              </p:spPr>
            </p:cxnSp>
            <p:cxnSp>
              <p:nvCxnSpPr>
                <p:cNvPr id="58418" name="Straight Arrow Connector 92"/>
                <p:cNvCxnSpPr>
                  <a:cxnSpLocks noChangeShapeType="1"/>
                </p:cNvCxnSpPr>
                <p:nvPr/>
              </p:nvCxnSpPr>
              <p:spPr bwMode="auto">
                <a:xfrm flipV="1">
                  <a:off x="5638800" y="3869323"/>
                  <a:ext cx="2667000" cy="16877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arrow" w="med" len="med"/>
                </a:ln>
              </p:spPr>
            </p:cxnSp>
            <p:cxnSp>
              <p:nvCxnSpPr>
                <p:cNvPr id="58419" name="Straight Arrow Connector 98"/>
                <p:cNvCxnSpPr>
                  <a:cxnSpLocks noChangeShapeType="1"/>
                  <a:stCxn id="58374" idx="0"/>
                  <a:endCxn id="58420" idx="2"/>
                </p:cNvCxnSpPr>
                <p:nvPr/>
              </p:nvCxnSpPr>
              <p:spPr bwMode="auto">
                <a:xfrm flipH="1" flipV="1">
                  <a:off x="4643968" y="4529554"/>
                  <a:ext cx="4232" cy="347246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arrow" w="med" len="med"/>
                </a:ln>
              </p:spPr>
            </p:cxnSp>
            <p:sp>
              <p:nvSpPr>
                <p:cNvPr id="58420" name="TextBox 99"/>
                <p:cNvSpPr txBox="1">
                  <a:spLocks noChangeArrowheads="1"/>
                </p:cNvSpPr>
                <p:nvPr/>
              </p:nvSpPr>
              <p:spPr bwMode="auto">
                <a:xfrm>
                  <a:off x="3920068" y="4191000"/>
                  <a:ext cx="1447800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 algn="ctr" eaLnBrk="0" hangingPunct="0"/>
                  <a:r>
                    <a:rPr lang="en-US" sz="1600" b="0" dirty="0">
                      <a:latin typeface="Arial"/>
                      <a:ea typeface="Times New Roman" pitchFamily="1" charset="0"/>
                      <a:cs typeface="Arial"/>
                    </a:rPr>
                    <a:t>a</a:t>
                  </a:r>
                  <a:r>
                    <a:rPr lang="en-US" sz="1600" b="0" dirty="0" smtClean="0">
                      <a:latin typeface="Arial"/>
                      <a:ea typeface="Times New Roman" pitchFamily="1" charset="0"/>
                      <a:cs typeface="Arial"/>
                    </a:rPr>
                    <a:t>nalysis </a:t>
                  </a:r>
                  <a:r>
                    <a:rPr lang="en-US" sz="1600" b="0" dirty="0">
                      <a:latin typeface="Arial"/>
                      <a:ea typeface="Times New Roman" pitchFamily="1" charset="0"/>
                      <a:cs typeface="Arial"/>
                    </a:rPr>
                    <a:t>time</a:t>
                  </a:r>
                </a:p>
              </p:txBody>
            </p:sp>
          </p:grpSp>
        </p:grpSp>
      </p:grpSp>
      <p:sp>
        <p:nvSpPr>
          <p:cNvPr id="2" name="TextBox 1"/>
          <p:cNvSpPr txBox="1"/>
          <p:nvPr/>
        </p:nvSpPr>
        <p:spPr>
          <a:xfrm>
            <a:off x="2718443" y="224135"/>
            <a:ext cx="3707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Binning of observations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2900" y="609600"/>
            <a:ext cx="8458200" cy="360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1600" b="0" dirty="0">
                <a:latin typeface="Arial"/>
                <a:ea typeface="ＭＳ Ｐゴシック" pitchFamily="1" charset="-128"/>
                <a:cs typeface="Arial"/>
              </a:rPr>
              <a:t>3DVAR</a:t>
            </a:r>
          </a:p>
          <a:p>
            <a:pPr marL="742950" lvl="1" indent="-285750">
              <a:lnSpc>
                <a:spcPct val="110000"/>
              </a:lnSpc>
              <a:buFont typeface="Wingdings" charset="2"/>
              <a:buChar char="§"/>
            </a:pPr>
            <a:r>
              <a:rPr lang="en-US" sz="1600" b="0" dirty="0">
                <a:latin typeface="Arial"/>
                <a:ea typeface="ＭＳ Ｐゴシック" pitchFamily="1" charset="-128"/>
                <a:cs typeface="Arial"/>
              </a:rPr>
              <a:t>all observations within the time window are considered valid at the analysis time</a:t>
            </a:r>
          </a:p>
          <a:p>
            <a:pPr marL="742950" lvl="2" indent="-285750">
              <a:lnSpc>
                <a:spcPct val="110000"/>
              </a:lnSpc>
              <a:buFont typeface="Wingdings" charset="2"/>
              <a:buChar char="§"/>
            </a:pPr>
            <a:r>
              <a:rPr lang="en-US" sz="1600" b="0" dirty="0" smtClean="0">
                <a:latin typeface="Arial"/>
                <a:ea typeface="ＭＳ Ｐゴシック" pitchFamily="1" charset="-128"/>
                <a:cs typeface="Arial"/>
              </a:rPr>
              <a:t>when multiple </a:t>
            </a:r>
            <a:r>
              <a:rPr lang="en-US" sz="1600" b="0" dirty="0">
                <a:latin typeface="Arial"/>
                <a:ea typeface="ＭＳ Ｐゴシック" pitchFamily="1" charset="-128"/>
                <a:cs typeface="Arial"/>
              </a:rPr>
              <a:t>reports from a fixed station are available within the time window, </a:t>
            </a:r>
            <a:r>
              <a:rPr lang="en-US" sz="1600" b="0" dirty="0" smtClean="0">
                <a:latin typeface="Arial"/>
                <a:ea typeface="ＭＳ Ｐゴシック" pitchFamily="1" charset="-128"/>
                <a:cs typeface="Arial"/>
              </a:rPr>
              <a:t>only </a:t>
            </a:r>
            <a:r>
              <a:rPr lang="en-US" sz="1600" b="0" dirty="0">
                <a:latin typeface="Arial"/>
                <a:ea typeface="ＭＳ Ｐゴシック" pitchFamily="1" charset="-128"/>
                <a:cs typeface="Arial"/>
              </a:rPr>
              <a:t>one report that is closest to the analysis time will be kept</a:t>
            </a:r>
          </a:p>
          <a:p>
            <a:pPr marL="285750" lvl="1" indent="-285750">
              <a:lnSpc>
                <a:spcPct val="110000"/>
              </a:lnSpc>
              <a:buFont typeface="Arial"/>
              <a:buChar char="•"/>
            </a:pPr>
            <a:r>
              <a:rPr lang="en-US" sz="1600" b="0" dirty="0">
                <a:latin typeface="Arial"/>
                <a:ea typeface="ＭＳ Ｐゴシック" pitchFamily="1" charset="-128"/>
                <a:cs typeface="Arial"/>
              </a:rPr>
              <a:t>FGAT (First Guess at Appropriate Time</a:t>
            </a:r>
            <a:r>
              <a:rPr lang="en-US" sz="1600" b="0" dirty="0" smtClean="0">
                <a:latin typeface="Arial"/>
                <a:ea typeface="ＭＳ Ｐゴシック" pitchFamily="1" charset="-128"/>
                <a:cs typeface="Arial"/>
              </a:rPr>
              <a:t>)</a:t>
            </a:r>
          </a:p>
          <a:p>
            <a:pPr marL="742950" lvl="1" indent="-285750">
              <a:lnSpc>
                <a:spcPct val="110000"/>
              </a:lnSpc>
              <a:buFont typeface="Wingdings" charset="2"/>
              <a:buChar char="§"/>
            </a:pPr>
            <a:r>
              <a:rPr lang="en-US" sz="1600" b="0" dirty="0" smtClean="0">
                <a:latin typeface="Arial"/>
                <a:ea typeface="ＭＳ Ｐゴシック" pitchFamily="1" charset="-128"/>
                <a:cs typeface="Arial"/>
              </a:rPr>
              <a:t>multiple </a:t>
            </a:r>
            <a:r>
              <a:rPr lang="en-US" sz="1600" b="0" dirty="0">
                <a:latin typeface="Arial"/>
                <a:ea typeface="ＭＳ Ｐゴシック" pitchFamily="1" charset="-128"/>
                <a:cs typeface="Arial"/>
              </a:rPr>
              <a:t>time slots (model first guesses) within the time </a:t>
            </a:r>
            <a:r>
              <a:rPr lang="en-US" sz="1600" b="0" dirty="0" smtClean="0">
                <a:latin typeface="Arial"/>
                <a:ea typeface="ＭＳ Ｐゴシック" pitchFamily="1" charset="-128"/>
                <a:cs typeface="Arial"/>
              </a:rPr>
              <a:t>window</a:t>
            </a:r>
          </a:p>
          <a:p>
            <a:pPr marL="742950" lvl="1" indent="-285750">
              <a:lnSpc>
                <a:spcPct val="110000"/>
              </a:lnSpc>
              <a:buFont typeface="Wingdings" charset="2"/>
              <a:buChar char="§"/>
            </a:pPr>
            <a:r>
              <a:rPr lang="en-US" sz="1600" b="0" dirty="0" smtClean="0">
                <a:latin typeface="Arial"/>
                <a:ea typeface="ＭＳ Ｐゴシック" pitchFamily="1" charset="-128"/>
                <a:cs typeface="Arial"/>
              </a:rPr>
              <a:t>observations are binned in different time slots</a:t>
            </a:r>
            <a:endParaRPr lang="en-US" sz="1600" b="0" dirty="0">
              <a:latin typeface="Arial"/>
              <a:ea typeface="ＭＳ Ｐゴシック" pitchFamily="1" charset="-128"/>
              <a:cs typeface="Arial"/>
            </a:endParaRPr>
          </a:p>
          <a:p>
            <a:pPr marL="742950" lvl="1" indent="-285750">
              <a:lnSpc>
                <a:spcPct val="110000"/>
              </a:lnSpc>
              <a:buFont typeface="Wingdings" charset="2"/>
              <a:buChar char="§"/>
            </a:pPr>
            <a:r>
              <a:rPr lang="en-US" sz="1600" b="0" dirty="0" smtClean="0">
                <a:latin typeface="Arial"/>
                <a:ea typeface="ＭＳ Ｐゴシック" pitchFamily="1" charset="-128"/>
                <a:cs typeface="Arial"/>
              </a:rPr>
              <a:t>when multiple </a:t>
            </a:r>
            <a:r>
              <a:rPr lang="en-US" sz="1600" b="0" dirty="0">
                <a:latin typeface="Arial"/>
                <a:ea typeface="ＭＳ Ｐゴシック" pitchFamily="1" charset="-128"/>
                <a:cs typeface="Arial"/>
              </a:rPr>
              <a:t>reports from a fixed station are available within the time window, </a:t>
            </a:r>
            <a:r>
              <a:rPr lang="en-US" sz="1600" b="0" dirty="0" smtClean="0">
                <a:latin typeface="Arial"/>
                <a:ea typeface="ＭＳ Ｐゴシック" pitchFamily="1" charset="-128"/>
                <a:cs typeface="Arial"/>
              </a:rPr>
              <a:t>only </a:t>
            </a:r>
            <a:r>
              <a:rPr lang="en-US" sz="1600" b="0" dirty="0">
                <a:latin typeface="Arial"/>
                <a:ea typeface="ＭＳ Ｐゴシック" pitchFamily="1" charset="-128"/>
                <a:cs typeface="Arial"/>
              </a:rPr>
              <a:t>one report that is closest to the analysis time will be kept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1600" b="0" dirty="0">
                <a:latin typeface="Arial"/>
                <a:ea typeface="ＭＳ Ｐゴシック" pitchFamily="1" charset="-128"/>
                <a:cs typeface="Arial"/>
              </a:rPr>
              <a:t>4DVAR</a:t>
            </a:r>
          </a:p>
          <a:p>
            <a:pPr marL="742950" lvl="1" indent="-285750">
              <a:lnSpc>
                <a:spcPct val="110000"/>
              </a:lnSpc>
              <a:buFont typeface="Wingdings" charset="2"/>
              <a:buChar char="§"/>
            </a:pPr>
            <a:r>
              <a:rPr lang="en-US" sz="1600" b="0" dirty="0">
                <a:latin typeface="Arial"/>
                <a:ea typeface="ＭＳ Ｐゴシック" pitchFamily="1" charset="-128"/>
                <a:cs typeface="Arial"/>
              </a:rPr>
              <a:t>multiple time slots (model first guesses) within the time </a:t>
            </a:r>
            <a:r>
              <a:rPr lang="en-US" sz="1600" b="0" dirty="0" smtClean="0">
                <a:latin typeface="Arial"/>
                <a:ea typeface="ＭＳ Ｐゴシック" pitchFamily="1" charset="-128"/>
                <a:cs typeface="Arial"/>
              </a:rPr>
              <a:t>window</a:t>
            </a:r>
          </a:p>
          <a:p>
            <a:pPr marL="742950" lvl="1" indent="-285750">
              <a:lnSpc>
                <a:spcPct val="110000"/>
              </a:lnSpc>
              <a:buFont typeface="Wingdings" charset="2"/>
              <a:buChar char="§"/>
            </a:pPr>
            <a:r>
              <a:rPr lang="en-US" sz="1600" b="0" dirty="0" smtClean="0">
                <a:latin typeface="Arial"/>
                <a:ea typeface="ＭＳ Ｐゴシック" pitchFamily="1" charset="-128"/>
                <a:cs typeface="Arial"/>
              </a:rPr>
              <a:t>observations are binned in different time slots</a:t>
            </a:r>
            <a:endParaRPr lang="en-US" sz="1600" b="0" dirty="0">
              <a:latin typeface="Arial"/>
              <a:ea typeface="ＭＳ Ｐゴシック" pitchFamily="1" charset="-128"/>
              <a:cs typeface="Arial"/>
            </a:endParaRPr>
          </a:p>
          <a:p>
            <a:pPr marL="742950" lvl="1" indent="-285750">
              <a:lnSpc>
                <a:spcPct val="110000"/>
              </a:lnSpc>
              <a:buFont typeface="Wingdings" charset="2"/>
              <a:buChar char="§"/>
            </a:pPr>
            <a:r>
              <a:rPr lang="en-US" sz="1600" b="0" dirty="0" smtClean="0">
                <a:latin typeface="Arial"/>
                <a:ea typeface="ＭＳ Ｐゴシック" pitchFamily="1" charset="-128"/>
                <a:cs typeface="Arial"/>
              </a:rPr>
              <a:t>time </a:t>
            </a:r>
            <a:r>
              <a:rPr lang="en-US" sz="1600" b="0" dirty="0">
                <a:latin typeface="Arial"/>
                <a:ea typeface="ＭＳ Ｐゴシック" pitchFamily="1" charset="-128"/>
                <a:cs typeface="Arial"/>
              </a:rPr>
              <a:t>duplicate observations </a:t>
            </a:r>
            <a:r>
              <a:rPr lang="en-US" sz="1600" b="0" dirty="0" smtClean="0">
                <a:latin typeface="Arial"/>
                <a:ea typeface="ＭＳ Ｐゴシック" pitchFamily="1" charset="-128"/>
                <a:cs typeface="Arial"/>
              </a:rPr>
              <a:t>not allowed within </a:t>
            </a:r>
            <a:r>
              <a:rPr lang="en-US" sz="1600" b="0" dirty="0">
                <a:latin typeface="Arial"/>
                <a:ea typeface="ＭＳ Ｐゴシック" pitchFamily="1" charset="-128"/>
                <a:cs typeface="Arial"/>
              </a:rPr>
              <a:t>each </a:t>
            </a:r>
            <a:r>
              <a:rPr lang="en-US" sz="1600" b="0" dirty="0" smtClean="0">
                <a:latin typeface="Arial"/>
                <a:ea typeface="ＭＳ Ｐゴシック" pitchFamily="1" charset="-128"/>
                <a:cs typeface="Arial"/>
              </a:rPr>
              <a:t>time slot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7EE3-ECAD-C847-9FDB-E4A816A176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31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8"/>
          <p:cNvSpPr txBox="1">
            <a:spLocks noChangeArrowheads="1"/>
          </p:cNvSpPr>
          <p:nvPr/>
        </p:nvSpPr>
        <p:spPr bwMode="auto">
          <a:xfrm>
            <a:off x="2209800" y="2700278"/>
            <a:ext cx="47244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800" b="0" i="1" dirty="0"/>
              <a:t>J</a:t>
            </a:r>
            <a:r>
              <a:rPr lang="en-US" sz="1800" b="0" dirty="0"/>
              <a:t>(x): Scalar cost function </a:t>
            </a:r>
          </a:p>
          <a:p>
            <a:pPr algn="l">
              <a:spcBef>
                <a:spcPct val="50000"/>
              </a:spcBef>
            </a:pPr>
            <a:r>
              <a:rPr lang="en-US" sz="1800" b="0" dirty="0"/>
              <a:t>x: The </a:t>
            </a:r>
            <a:r>
              <a:rPr lang="en-US" sz="1800" b="0" dirty="0" smtClean="0"/>
              <a:t>analysis</a:t>
            </a:r>
          </a:p>
          <a:p>
            <a:pPr algn="l">
              <a:spcBef>
                <a:spcPct val="50000"/>
              </a:spcBef>
            </a:pPr>
            <a:r>
              <a:rPr lang="en-US" sz="1800" b="0" dirty="0" err="1" smtClean="0"/>
              <a:t>x</a:t>
            </a:r>
            <a:r>
              <a:rPr lang="en-US" sz="1800" b="0" baseline="-25000" dirty="0" err="1" smtClean="0"/>
              <a:t>b</a:t>
            </a:r>
            <a:r>
              <a:rPr lang="en-US" sz="1800" b="0" dirty="0"/>
              <a:t>: Background field</a:t>
            </a:r>
          </a:p>
          <a:p>
            <a:pPr algn="l">
              <a:spcBef>
                <a:spcPct val="50000"/>
              </a:spcBef>
            </a:pPr>
            <a:r>
              <a:rPr lang="en-US" sz="1800" b="0" dirty="0"/>
              <a:t>B: Background error covariance matrix</a:t>
            </a:r>
          </a:p>
          <a:p>
            <a:pPr algn="l">
              <a:spcBef>
                <a:spcPct val="50000"/>
              </a:spcBef>
            </a:pPr>
            <a:r>
              <a:rPr lang="en-US" sz="1800" b="1" dirty="0">
                <a:solidFill>
                  <a:srgbClr val="0000FF"/>
                </a:solidFill>
              </a:rPr>
              <a:t>y: Observations</a:t>
            </a:r>
          </a:p>
          <a:p>
            <a:pPr algn="l">
              <a:spcBef>
                <a:spcPct val="50000"/>
              </a:spcBef>
            </a:pPr>
            <a:r>
              <a:rPr lang="en-US" sz="1800" b="0" i="1" dirty="0"/>
              <a:t>H</a:t>
            </a:r>
            <a:r>
              <a:rPr lang="en-US" sz="1800" b="0" dirty="0"/>
              <a:t>: Observation </a:t>
            </a:r>
            <a:r>
              <a:rPr lang="en-US" sz="1800" b="0" dirty="0" smtClean="0"/>
              <a:t>operator </a:t>
            </a:r>
          </a:p>
          <a:p>
            <a:pPr algn="l">
              <a:spcBef>
                <a:spcPct val="50000"/>
              </a:spcBef>
            </a:pPr>
            <a:r>
              <a:rPr lang="en-US" sz="1800" b="1" dirty="0" smtClean="0">
                <a:solidFill>
                  <a:srgbClr val="0000FF"/>
                </a:solidFill>
              </a:rPr>
              <a:t>R</a:t>
            </a:r>
            <a:r>
              <a:rPr lang="en-US" sz="1800" b="1" dirty="0">
                <a:solidFill>
                  <a:srgbClr val="0000FF"/>
                </a:solidFill>
              </a:rPr>
              <a:t>: Observation error covariance matrix</a:t>
            </a:r>
          </a:p>
        </p:txBody>
      </p:sp>
      <p:sp>
        <p:nvSpPr>
          <p:cNvPr id="37892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838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/>
              <a:t>WRFDA-3DVar </a:t>
            </a:r>
            <a:r>
              <a:rPr lang="en-US" b="1" dirty="0" smtClean="0"/>
              <a:t>Cost Function</a:t>
            </a:r>
            <a:endParaRPr lang="en-US" dirty="0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83833"/>
              </p:ext>
            </p:extLst>
          </p:nvPr>
        </p:nvGraphicFramePr>
        <p:xfrm>
          <a:off x="1032669" y="990600"/>
          <a:ext cx="70786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" name="Equation" r:id="rId4" imgW="3670300" imgH="355600" progId="Equation.3">
                  <p:embed/>
                </p:oleObj>
              </mc:Choice>
              <mc:Fallback>
                <p:oleObj name="Equation" r:id="rId4" imgW="36703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2669" y="990600"/>
                        <a:ext cx="70786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286361"/>
              </p:ext>
            </p:extLst>
          </p:nvPr>
        </p:nvGraphicFramePr>
        <p:xfrm>
          <a:off x="1063378" y="1752600"/>
          <a:ext cx="49164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" name="Equation" r:id="rId6" imgW="2819400" imgH="393700" progId="Equation.3">
                  <p:embed/>
                </p:oleObj>
              </mc:Choice>
              <mc:Fallback>
                <p:oleObj name="Equation" r:id="rId6" imgW="2819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378" y="1752600"/>
                        <a:ext cx="4916487" cy="6858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66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149648"/>
              </p:ext>
            </p:extLst>
          </p:nvPr>
        </p:nvGraphicFramePr>
        <p:xfrm>
          <a:off x="6326188" y="1816100"/>
          <a:ext cx="18018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" name="Equation" r:id="rId8" imgW="901700" imgH="279400" progId="Equation.3">
                  <p:embed/>
                </p:oleObj>
              </mc:Choice>
              <mc:Fallback>
                <p:oleObj name="Equation" r:id="rId8" imgW="9017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6188" y="1816100"/>
                        <a:ext cx="1801812" cy="5588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66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30447" y="6019800"/>
            <a:ext cx="448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lang="en-US" dirty="0" smtClean="0">
                <a:latin typeface="Arial"/>
                <a:cs typeface="Arial"/>
              </a:rPr>
              <a:t> and </a:t>
            </a:r>
            <a:r>
              <a:rPr lang="en-US" b="1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lang="en-US" dirty="0" smtClean="0">
                <a:latin typeface="Arial"/>
                <a:cs typeface="Arial"/>
              </a:rPr>
              <a:t> are discussed in this presentation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7EE3-ECAD-C847-9FDB-E4A816A176F0}" type="slidenum">
              <a:rPr lang="en-US" smtClean="0"/>
              <a:t>3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813553" y="1676400"/>
            <a:ext cx="267845" cy="854156"/>
          </a:xfrm>
          <a:prstGeom prst="ellipse">
            <a:avLst/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387388" y="1676400"/>
            <a:ext cx="432966" cy="854156"/>
          </a:xfrm>
          <a:prstGeom prst="ellipse">
            <a:avLst/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05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bsloc20071201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143000"/>
            <a:ext cx="3779520" cy="3622040"/>
          </a:xfrm>
          <a:prstGeom prst="rect">
            <a:avLst/>
          </a:prstGeom>
        </p:spPr>
      </p:pic>
      <p:pic>
        <p:nvPicPr>
          <p:cNvPr id="5" name="Picture 4" descr="obsloc-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6800"/>
            <a:ext cx="2872052" cy="2743200"/>
          </a:xfrm>
          <a:prstGeom prst="rect">
            <a:avLst/>
          </a:prstGeom>
        </p:spPr>
      </p:pic>
      <p:pic>
        <p:nvPicPr>
          <p:cNvPr id="6" name="Picture 5" descr="obsloc-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981200"/>
            <a:ext cx="2872052" cy="2743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4953000"/>
            <a:ext cx="4495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latin typeface="Arial"/>
                <a:cs typeface="Arial"/>
              </a:rPr>
              <a:t>http://www.mmm.ucar.edu/wrf/users/wrfda/download/</a:t>
            </a:r>
            <a:r>
              <a:rPr lang="en-US" sz="1600" b="0" dirty="0" err="1" smtClean="0">
                <a:latin typeface="Arial"/>
                <a:cs typeface="Arial"/>
              </a:rPr>
              <a:t>tools.html</a:t>
            </a:r>
            <a:endParaRPr lang="en-US" sz="1600" b="0" dirty="0" smtClean="0">
              <a:latin typeface="Arial"/>
              <a:cs typeface="Arial"/>
            </a:endParaRPr>
          </a:p>
          <a:p>
            <a:endParaRPr lang="en-US" sz="1600" b="0" dirty="0" smtClean="0">
              <a:latin typeface="Arial"/>
              <a:cs typeface="Arial"/>
            </a:endParaRPr>
          </a:p>
          <a:p>
            <a:r>
              <a:rPr lang="en-US" sz="1600" b="0" dirty="0" err="1" smtClean="0">
                <a:latin typeface="Arial"/>
                <a:cs typeface="Arial"/>
              </a:rPr>
              <a:t>var</a:t>
            </a:r>
            <a:r>
              <a:rPr lang="en-US" sz="1600" b="0" dirty="0" smtClean="0">
                <a:latin typeface="Arial"/>
                <a:cs typeface="Arial"/>
              </a:rPr>
              <a:t>/graphics/</a:t>
            </a:r>
            <a:r>
              <a:rPr lang="en-US" sz="1600" b="0" dirty="0" err="1" smtClean="0">
                <a:latin typeface="Arial"/>
                <a:cs typeface="Arial"/>
              </a:rPr>
              <a:t>ncl</a:t>
            </a:r>
            <a:r>
              <a:rPr lang="en-US" sz="1600" b="0" dirty="0" smtClean="0">
                <a:latin typeface="Arial"/>
                <a:cs typeface="Arial"/>
              </a:rPr>
              <a:t>/</a:t>
            </a:r>
            <a:r>
              <a:rPr lang="en-US" sz="1600" b="0" dirty="0" err="1" smtClean="0">
                <a:latin typeface="Arial"/>
                <a:cs typeface="Arial"/>
              </a:rPr>
              <a:t>plot_ob_ascii_loc.ncl</a:t>
            </a:r>
            <a:r>
              <a:rPr lang="en-US" sz="1600" b="0" dirty="0" smtClean="0">
                <a:latin typeface="Arial"/>
                <a:cs typeface="Arial"/>
              </a:rPr>
              <a:t> – a sample NCL script to plot observation locations</a:t>
            </a:r>
            <a:endParaRPr lang="en-US" sz="1600" b="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3760" y="228600"/>
            <a:ext cx="459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Plotting observation locations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0200" y="525780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latin typeface="Arial"/>
                <a:cs typeface="Arial"/>
              </a:rPr>
              <a:t>Refer to http</a:t>
            </a:r>
            <a:r>
              <a:rPr lang="en-US" sz="1600" b="0" dirty="0">
                <a:latin typeface="Arial"/>
                <a:cs typeface="Arial"/>
              </a:rPr>
              <a:t>://</a:t>
            </a:r>
            <a:r>
              <a:rPr lang="en-US" sz="1600" b="0" dirty="0" err="1">
                <a:latin typeface="Arial"/>
                <a:cs typeface="Arial"/>
              </a:rPr>
              <a:t>www.ncl.ucar.edu</a:t>
            </a:r>
            <a:r>
              <a:rPr lang="en-US" sz="1600" b="0" dirty="0">
                <a:latin typeface="Arial"/>
                <a:cs typeface="Arial"/>
              </a:rPr>
              <a:t>/Applications/</a:t>
            </a:r>
            <a:r>
              <a:rPr lang="en-US" sz="1600" b="0" dirty="0" err="1" smtClean="0">
                <a:latin typeface="Arial"/>
                <a:cs typeface="Arial"/>
              </a:rPr>
              <a:t>station.shtml</a:t>
            </a:r>
            <a:r>
              <a:rPr lang="en-US" sz="1600" b="0" dirty="0" smtClean="0">
                <a:latin typeface="Arial"/>
                <a:cs typeface="Arial"/>
              </a:rPr>
              <a:t> for more station plotting examples</a:t>
            </a:r>
            <a:endParaRPr lang="en-US" sz="1600" b="0" dirty="0"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7EE3-ECAD-C847-9FDB-E4A816A176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18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33400" y="1974843"/>
            <a:ext cx="2590800" cy="4093344"/>
            <a:chOff x="480" y="2160"/>
            <a:chExt cx="1632" cy="1623"/>
          </a:xfrm>
        </p:grpSpPr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480" y="2160"/>
              <a:ext cx="1152" cy="162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1" charset="0"/>
                  <a:ea typeface="ＭＳ Ｐゴシック" pitchFamily="1" charset="-128"/>
                  <a:cs typeface="ＭＳ Ｐゴシック" pitchFamily="1" charset="-128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1" charset="0"/>
                  <a:ea typeface="ＭＳ Ｐゴシック" pitchFamily="1" charset="-128"/>
                  <a:cs typeface="ＭＳ Ｐゴシック" pitchFamily="1" charset="-128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1" charset="0"/>
                  <a:ea typeface="ＭＳ Ｐゴシック" pitchFamily="1" charset="-128"/>
                  <a:cs typeface="ＭＳ Ｐゴシック" pitchFamily="1" charset="-128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1" charset="0"/>
                  <a:ea typeface="ＭＳ Ｐゴシック" pitchFamily="1" charset="-128"/>
                  <a:cs typeface="ＭＳ Ｐゴシック" pitchFamily="1" charset="-128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1" charset="0"/>
                  <a:ea typeface="ＭＳ Ｐゴシック" pitchFamily="1" charset="-128"/>
                  <a:cs typeface="ＭＳ Ｐゴシック" pitchFamily="1" charset="-128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pitchFamily="1" charset="0"/>
                  <a:ea typeface="ＭＳ Ｐゴシック" pitchFamily="1" charset="-128"/>
                  <a:cs typeface="ＭＳ Ｐゴシック" pitchFamily="1" charset="-128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pitchFamily="1" charset="0"/>
                  <a:ea typeface="ＭＳ Ｐゴシック" pitchFamily="1" charset="-128"/>
                  <a:cs typeface="ＭＳ Ｐゴシック" pitchFamily="1" charset="-128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pitchFamily="1" charset="0"/>
                  <a:ea typeface="ＭＳ Ｐゴシック" pitchFamily="1" charset="-128"/>
                  <a:cs typeface="ＭＳ Ｐゴシック" pitchFamily="1" charset="-128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pitchFamily="1" charset="0"/>
                  <a:ea typeface="ＭＳ Ｐゴシック" pitchFamily="1" charset="-128"/>
                  <a:cs typeface="ＭＳ Ｐゴシック" pitchFamily="1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b="1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Little_r</a:t>
              </a:r>
              <a:r>
                <a:rPr lang="en-US" sz="20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 </a:t>
              </a:r>
              <a:r>
                <a:rPr lang="en-US" sz="2000" b="1" dirty="0">
                  <a:solidFill>
                    <a:srgbClr val="000000"/>
                  </a:solidFill>
                  <a:latin typeface="Arial"/>
                  <a:cs typeface="Arial"/>
                </a:rPr>
                <a:t>file…</a:t>
              </a:r>
              <a:endParaRPr lang="en-US" sz="2000" b="1" dirty="0" smtClean="0">
                <a:solidFill>
                  <a:srgbClr val="000000"/>
                </a:solidFill>
                <a:latin typeface="Arial"/>
                <a:cs typeface="Arial"/>
              </a:endParaRPr>
            </a:p>
            <a:p>
              <a:pPr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000000"/>
                  </a:solidFill>
                  <a:latin typeface="Arial"/>
                  <a:cs typeface="Arial"/>
                </a:rPr>
                <a:t>Report </a:t>
              </a:r>
              <a:r>
                <a:rPr lang="en-US" sz="2000" dirty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  <a:endParaRPr lang="en-US" sz="2000" dirty="0" smtClean="0">
                <a:solidFill>
                  <a:srgbClr val="000000"/>
                </a:solidFill>
                <a:latin typeface="Arial"/>
                <a:cs typeface="Arial"/>
              </a:endParaRPr>
            </a:p>
            <a:p>
              <a:pPr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000000"/>
                  </a:solidFill>
                  <a:latin typeface="Arial"/>
                  <a:cs typeface="Arial"/>
                </a:rPr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000000"/>
                  </a:solidFill>
                  <a:latin typeface="Arial"/>
                  <a:cs typeface="Arial"/>
                </a:rPr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000000"/>
                  </a:solidFill>
                  <a:latin typeface="Arial"/>
                  <a:cs typeface="Arial"/>
                </a:rPr>
                <a:t>Report 10</a:t>
              </a:r>
            </a:p>
            <a:p>
              <a:pPr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000000"/>
                  </a:solidFill>
                  <a:latin typeface="Arial"/>
                  <a:cs typeface="Arial"/>
                </a:rPr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000000"/>
                  </a:solidFill>
                  <a:latin typeface="Arial"/>
                  <a:cs typeface="Arial"/>
                </a:rPr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000000"/>
                  </a:solidFill>
                  <a:latin typeface="Arial"/>
                  <a:cs typeface="Arial"/>
                </a:rPr>
                <a:t>Report </a:t>
              </a:r>
              <a:r>
                <a:rPr lang="en-US" sz="2000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n</a:t>
              </a:r>
              <a:endParaRPr lang="en-US" sz="2000" dirty="0" smtClean="0">
                <a:solidFill>
                  <a:srgbClr val="000000"/>
                </a:solidFill>
                <a:latin typeface="Arial"/>
                <a:cs typeface="Arial"/>
              </a:endParaRPr>
            </a:p>
            <a:p>
              <a:pPr>
                <a:spcBef>
                  <a:spcPct val="50000"/>
                </a:spcBef>
              </a:pPr>
              <a:endParaRPr lang="en-US" sz="20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 flipV="1">
              <a:off x="1680" y="2764"/>
              <a:ext cx="432" cy="2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/>
            </a:ln>
          </p:spPr>
          <p:txBody>
            <a:bodyPr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1" charset="0"/>
                  <a:ea typeface="ＭＳ Ｐゴシック" pitchFamily="1" charset="-128"/>
                  <a:cs typeface="ＭＳ Ｐゴシック" pitchFamily="1" charset="-128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1" charset="0"/>
                  <a:ea typeface="ＭＳ Ｐゴシック" pitchFamily="1" charset="-128"/>
                  <a:cs typeface="ＭＳ Ｐゴシック" pitchFamily="1" charset="-128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1" charset="0"/>
                  <a:ea typeface="ＭＳ Ｐゴシック" pitchFamily="1" charset="-128"/>
                  <a:cs typeface="ＭＳ Ｐゴシック" pitchFamily="1" charset="-128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1" charset="0"/>
                  <a:ea typeface="ＭＳ Ｐゴシック" pitchFamily="1" charset="-128"/>
                  <a:cs typeface="ＭＳ Ｐゴシック" pitchFamily="1" charset="-128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1" charset="0"/>
                  <a:ea typeface="ＭＳ Ｐゴシック" pitchFamily="1" charset="-128"/>
                  <a:cs typeface="ＭＳ Ｐゴシック" pitchFamily="1" charset="-128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pitchFamily="1" charset="0"/>
                  <a:ea typeface="ＭＳ Ｐゴシック" pitchFamily="1" charset="-128"/>
                  <a:cs typeface="ＭＳ Ｐゴシック" pitchFamily="1" charset="-128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pitchFamily="1" charset="0"/>
                  <a:ea typeface="ＭＳ Ｐゴシック" pitchFamily="1" charset="-128"/>
                  <a:cs typeface="ＭＳ Ｐゴシック" pitchFamily="1" charset="-128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pitchFamily="1" charset="0"/>
                  <a:ea typeface="ＭＳ Ｐゴシック" pitchFamily="1" charset="-128"/>
                  <a:cs typeface="ＭＳ Ｐゴシック" pitchFamily="1" charset="-128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pitchFamily="1" charset="0"/>
                  <a:ea typeface="ＭＳ Ｐゴシック" pitchFamily="1" charset="-128"/>
                  <a:cs typeface="ＭＳ Ｐゴシック" pitchFamily="1" charset="-128"/>
                </a:defRPr>
              </a:lvl9pPr>
            </a:lstStyle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3200400" y="2508243"/>
            <a:ext cx="1905000" cy="1785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9pPr>
          </a:lstStyle>
          <a:p>
            <a:pPr marL="457200" indent="-457200">
              <a:spcBef>
                <a:spcPct val="50000"/>
              </a:spcBef>
            </a:pPr>
            <a:r>
              <a:rPr lang="en-US" sz="2000" dirty="0" smtClean="0">
                <a:latin typeface="Arial"/>
                <a:cs typeface="Arial"/>
              </a:rPr>
              <a:t>Header record</a:t>
            </a:r>
          </a:p>
          <a:p>
            <a:pPr>
              <a:spcBef>
                <a:spcPct val="50000"/>
              </a:spcBef>
            </a:pPr>
            <a:r>
              <a:rPr lang="en-US" sz="2000" dirty="0" smtClean="0">
                <a:latin typeface="Arial"/>
                <a:cs typeface="Arial"/>
              </a:rPr>
              <a:t>Data record</a:t>
            </a:r>
          </a:p>
          <a:p>
            <a:pPr>
              <a:spcBef>
                <a:spcPct val="50000"/>
              </a:spcBef>
            </a:pPr>
            <a:r>
              <a:rPr lang="en-US" sz="2000" dirty="0" smtClean="0">
                <a:latin typeface="Arial"/>
                <a:cs typeface="Arial"/>
              </a:rPr>
              <a:t>Ending record</a:t>
            </a:r>
          </a:p>
          <a:p>
            <a:pPr>
              <a:spcBef>
                <a:spcPct val="50000"/>
              </a:spcBef>
            </a:pPr>
            <a:r>
              <a:rPr lang="en-US" sz="2000" dirty="0" smtClean="0">
                <a:latin typeface="Arial"/>
                <a:cs typeface="Arial"/>
              </a:rPr>
              <a:t>3 tail integers 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943600" y="2508243"/>
            <a:ext cx="2819400" cy="21544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dirty="0" smtClean="0">
                <a:latin typeface="Arial"/>
                <a:ea typeface="ＭＳ Ｐゴシック" charset="-128"/>
                <a:cs typeface="Arial"/>
              </a:rPr>
              <a:t>field1, … field60</a:t>
            </a:r>
          </a:p>
          <a:p>
            <a:pPr>
              <a:spcBef>
                <a:spcPct val="50000"/>
              </a:spcBef>
              <a:defRPr/>
            </a:pPr>
            <a:r>
              <a:rPr lang="en-US" sz="2000" dirty="0" smtClean="0">
                <a:latin typeface="Arial"/>
                <a:ea typeface="ＭＳ Ｐゴシック" charset="-128"/>
                <a:cs typeface="Arial"/>
              </a:rPr>
              <a:t>field1, … field20</a:t>
            </a:r>
          </a:p>
          <a:p>
            <a:pPr>
              <a:spcBef>
                <a:spcPct val="50000"/>
              </a:spcBef>
              <a:defRPr/>
            </a:pPr>
            <a:r>
              <a:rPr lang="en-US" sz="2000" dirty="0" smtClean="0">
                <a:latin typeface="Arial"/>
                <a:ea typeface="ＭＳ Ｐゴシック" charset="-128"/>
                <a:cs typeface="Arial"/>
              </a:rPr>
              <a:t>field1, … field20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 smtClean="0">
                <a:latin typeface="Arial"/>
                <a:cs typeface="Arial"/>
              </a:rPr>
              <a:t>-888888    -888888   -888888</a:t>
            </a:r>
          </a:p>
          <a:p>
            <a:pPr>
              <a:spcBef>
                <a:spcPct val="50000"/>
              </a:spcBef>
              <a:defRPr/>
            </a:pPr>
            <a:endParaRPr lang="en-US" sz="2000" dirty="0"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881869" y="3200400"/>
            <a:ext cx="1974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000" dirty="0" smtClean="0">
              <a:latin typeface="Arial"/>
              <a:cs typeface="Arial"/>
            </a:endParaRPr>
          </a:p>
          <a:p>
            <a:endParaRPr lang="en-US" sz="1600" dirty="0" smtClean="0">
              <a:latin typeface="Arial"/>
              <a:ea typeface="ＭＳ Ｐゴシック" pitchFamily="1" charset="-128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00400" y="4953000"/>
            <a:ext cx="5029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Arial"/>
                <a:cs typeface="Arial"/>
              </a:rPr>
              <a:t>Reports can be from different observation types: </a:t>
            </a:r>
            <a:r>
              <a:rPr lang="en-US" sz="1600" b="0" dirty="0" err="1" smtClean="0">
                <a:solidFill>
                  <a:srgbClr val="000000"/>
                </a:solidFill>
                <a:latin typeface="Arial"/>
                <a:cs typeface="Arial"/>
              </a:rPr>
              <a:t>metar</a:t>
            </a:r>
            <a:r>
              <a:rPr lang="en-US" sz="1600" b="0" dirty="0" smtClean="0">
                <a:solidFill>
                  <a:srgbClr val="000000"/>
                </a:solidFill>
                <a:latin typeface="Arial"/>
                <a:cs typeface="Arial"/>
              </a:rPr>
              <a:t>, ship, sound, </a:t>
            </a:r>
            <a:r>
              <a:rPr lang="en-US" sz="1600" b="0" dirty="0" err="1" smtClean="0">
                <a:solidFill>
                  <a:srgbClr val="000000"/>
                </a:solidFill>
                <a:latin typeface="Arial"/>
                <a:cs typeface="Arial"/>
              </a:rPr>
              <a:t>amdar</a:t>
            </a:r>
            <a:r>
              <a:rPr lang="en-US" sz="1600" b="0" dirty="0" smtClean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-US" sz="1600" b="0" dirty="0" err="1" smtClean="0">
                <a:solidFill>
                  <a:srgbClr val="000000"/>
                </a:solidFill>
                <a:latin typeface="Arial"/>
                <a:cs typeface="Arial"/>
              </a:rPr>
              <a:t>profl</a:t>
            </a:r>
            <a:r>
              <a:rPr lang="en-US" sz="1600" b="0" dirty="0" smtClean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-US" sz="1600" b="0" dirty="0" err="1" smtClean="0">
                <a:solidFill>
                  <a:srgbClr val="000000"/>
                </a:solidFill>
                <a:latin typeface="Arial"/>
                <a:cs typeface="Arial"/>
              </a:rPr>
              <a:t>airep</a:t>
            </a:r>
            <a:r>
              <a:rPr lang="en-US" sz="1600" b="0" dirty="0" smtClean="0">
                <a:solidFill>
                  <a:srgbClr val="000000"/>
                </a:solidFill>
                <a:latin typeface="Arial"/>
                <a:cs typeface="Arial"/>
              </a:rPr>
              <a:t>, etc.</a:t>
            </a:r>
            <a:endParaRPr lang="en-US" sz="16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0" name="Line 13"/>
          <p:cNvSpPr>
            <a:spLocks noChangeShapeType="1"/>
          </p:cNvSpPr>
          <p:nvPr/>
        </p:nvSpPr>
        <p:spPr bwMode="auto">
          <a:xfrm flipH="1" flipV="1">
            <a:off x="2438400" y="4495800"/>
            <a:ext cx="7620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/>
          </a:ln>
        </p:spPr>
        <p:txBody>
          <a:bodyPr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9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 flipV="1">
            <a:off x="5181600" y="2726260"/>
            <a:ext cx="685800" cy="1323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/>
          </a:ln>
        </p:spPr>
        <p:txBody>
          <a:bodyPr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9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32" name="Line 13"/>
          <p:cNvSpPr>
            <a:spLocks noChangeShapeType="1"/>
          </p:cNvSpPr>
          <p:nvPr/>
        </p:nvSpPr>
        <p:spPr bwMode="auto">
          <a:xfrm flipV="1">
            <a:off x="5181600" y="318346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/>
          </a:ln>
        </p:spPr>
        <p:txBody>
          <a:bodyPr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9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V="1">
            <a:off x="5181600" y="3640660"/>
            <a:ext cx="685800" cy="1323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/>
          </a:ln>
        </p:spPr>
        <p:txBody>
          <a:bodyPr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9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34" name="Line 13"/>
          <p:cNvSpPr>
            <a:spLocks noChangeShapeType="1"/>
          </p:cNvSpPr>
          <p:nvPr/>
        </p:nvSpPr>
        <p:spPr bwMode="auto">
          <a:xfrm flipV="1">
            <a:off x="5181600" y="4097860"/>
            <a:ext cx="685800" cy="1323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/>
          </a:ln>
        </p:spPr>
        <p:txBody>
          <a:bodyPr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1" charset="0"/>
                <a:ea typeface="ＭＳ Ｐゴシック" pitchFamily="1" charset="-128"/>
                <a:cs typeface="ＭＳ Ｐゴシック" pitchFamily="1" charset="-128"/>
              </a:defRPr>
            </a:lvl9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96300" y="228600"/>
            <a:ext cx="2151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Arial"/>
                <a:cs typeface="Arial"/>
              </a:rPr>
              <a:t>little_r</a:t>
            </a:r>
            <a:r>
              <a:rPr lang="en-US" sz="2400" b="1" dirty="0" smtClean="0">
                <a:latin typeface="Arial"/>
                <a:cs typeface="Arial"/>
              </a:rPr>
              <a:t> format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5375" y="990600"/>
            <a:ext cx="6953250" cy="675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2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1600" b="0" dirty="0" err="1">
                <a:solidFill>
                  <a:srgbClr val="000000"/>
                </a:solidFill>
                <a:latin typeface="Arial"/>
                <a:cs typeface="Arial"/>
              </a:rPr>
              <a:t>little_r</a:t>
            </a:r>
            <a:r>
              <a:rPr lang="en-US" sz="1600" b="0" dirty="0">
                <a:solidFill>
                  <a:srgbClr val="000000"/>
                </a:solidFill>
                <a:latin typeface="Arial"/>
                <a:cs typeface="Arial"/>
              </a:rPr>
              <a:t> file is the report-based  ASCII file </a:t>
            </a:r>
          </a:p>
          <a:p>
            <a:pPr marL="285750" indent="-285750" eaLnBrk="0" hangingPunct="0">
              <a:lnSpc>
                <a:spcPct val="12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1600" b="0" dirty="0" smtClean="0">
                <a:solidFill>
                  <a:srgbClr val="000000"/>
                </a:solidFill>
                <a:latin typeface="Arial"/>
                <a:cs typeface="Arial"/>
              </a:rPr>
              <a:t>different </a:t>
            </a:r>
            <a:r>
              <a:rPr lang="en-US" sz="1600" b="0" dirty="0">
                <a:solidFill>
                  <a:srgbClr val="000000"/>
                </a:solidFill>
                <a:latin typeface="Arial"/>
                <a:cs typeface="Arial"/>
              </a:rPr>
              <a:t>observation files can be </a:t>
            </a:r>
            <a:r>
              <a:rPr lang="en-US" sz="1600" b="0" dirty="0" smtClean="0">
                <a:solidFill>
                  <a:srgbClr val="000000"/>
                </a:solidFill>
                <a:latin typeface="Arial"/>
                <a:cs typeface="Arial"/>
              </a:rPr>
              <a:t>concatenated (cat) together </a:t>
            </a:r>
            <a:r>
              <a:rPr lang="en-US" sz="1600" b="0" dirty="0">
                <a:solidFill>
                  <a:srgbClr val="000000"/>
                </a:solidFill>
                <a:latin typeface="Arial"/>
                <a:cs typeface="Arial"/>
              </a:rPr>
              <a:t>to one file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7EE3-ECAD-C847-9FDB-E4A816A176F0}" type="slidenum">
              <a:rPr lang="en-US" smtClean="0"/>
              <a:t>31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09792" y="6277506"/>
            <a:ext cx="34676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dirty="0" smtClean="0">
                <a:latin typeface="Arial"/>
                <a:cs typeface="Arial"/>
              </a:rPr>
              <a:t>WRF User’s Guide Chapter 7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42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22" y="2743200"/>
            <a:ext cx="9372600" cy="3810000"/>
          </a:xfrm>
        </p:spPr>
        <p:txBody>
          <a:bodyPr/>
          <a:lstStyle/>
          <a:p>
            <a:pPr marL="274320" indent="0">
              <a:spcBef>
                <a:spcPts val="0"/>
              </a:spcBef>
              <a:buClrTx/>
              <a:buSzPct val="43000"/>
              <a:buNone/>
            </a:pPr>
            <a:r>
              <a:rPr lang="en-US" sz="2000" dirty="0" smtClean="0">
                <a:ea typeface="ＭＳ Ｐゴシック" pitchFamily="1" charset="-128"/>
                <a:cs typeface="ＭＳ Ｐゴシック" pitchFamily="1" charset="-128"/>
              </a:rPr>
              <a:t>              </a:t>
            </a:r>
            <a:r>
              <a:rPr lang="en-US" sz="2000" dirty="0" smtClean="0">
                <a:latin typeface="Arial"/>
                <a:ea typeface="ＭＳ Ｐゴシック" pitchFamily="1" charset="-128"/>
                <a:cs typeface="Arial"/>
              </a:rPr>
              <a:t>Example: one sounding report in a </a:t>
            </a:r>
            <a:r>
              <a:rPr lang="en-US" sz="2000" dirty="0" err="1" smtClean="0">
                <a:latin typeface="Arial"/>
                <a:ea typeface="ＭＳ Ｐゴシック" pitchFamily="1" charset="-128"/>
                <a:cs typeface="Arial"/>
              </a:rPr>
              <a:t>little_r</a:t>
            </a:r>
            <a:r>
              <a:rPr lang="en-US" sz="2000" dirty="0" smtClean="0">
                <a:latin typeface="Arial"/>
                <a:ea typeface="ＭＳ Ｐゴシック" pitchFamily="1" charset="-128"/>
                <a:cs typeface="Arial"/>
              </a:rPr>
              <a:t> file</a:t>
            </a:r>
          </a:p>
          <a:p>
            <a:pPr>
              <a:lnSpc>
                <a:spcPct val="150000"/>
              </a:lnSpc>
              <a:buClrTx/>
              <a:buSzPct val="43000"/>
              <a:buNone/>
            </a:pPr>
            <a:r>
              <a:rPr lang="en-US" sz="900" dirty="0" smtClean="0">
                <a:solidFill>
                  <a:srgbClr val="800000"/>
                </a:solidFill>
                <a:latin typeface="Arial"/>
                <a:cs typeface="Arial"/>
              </a:rPr>
              <a:t>13.48000             2.1600061052                                   NIAMEY-AERO / NIGER                     FM-35 TEMP                              GTS (ROHK) USNR20 DRRN 242300                   </a:t>
            </a:r>
          </a:p>
          <a:p>
            <a:pPr>
              <a:buClrTx/>
              <a:buSzPct val="43000"/>
              <a:buNone/>
            </a:pPr>
            <a:r>
              <a:rPr lang="en-US" sz="900" dirty="0" smtClean="0">
                <a:solidFill>
                  <a:srgbClr val="800000"/>
                </a:solidFill>
                <a:latin typeface="Arial"/>
                <a:cs typeface="Arial"/>
              </a:rPr>
              <a:t>227.00000   1   -888888   -888888    55   -888888    T    F    F   -888888   -888888  20100824230000-888888.00000    0-888888.00000      0-888888.00000      0-888888.00000   </a:t>
            </a:r>
          </a:p>
          <a:p>
            <a:pPr>
              <a:buClrTx/>
              <a:buSzPct val="43000"/>
              <a:buNone/>
            </a:pPr>
            <a:r>
              <a:rPr lang="en-US" sz="900" dirty="0" smtClean="0">
                <a:solidFill>
                  <a:srgbClr val="800000"/>
                </a:solidFill>
                <a:latin typeface="Arial"/>
                <a:cs typeface="Arial"/>
              </a:rPr>
              <a:t>0-888888.00000   0-888888.00000   0-888888.00000   0-888888.00000    0-888888.00000      0-888888.00000      0-888888.00000      0-888888.00000      0-888888.00000      0</a:t>
            </a:r>
          </a:p>
          <a:p>
            <a:pPr>
              <a:buClrTx/>
              <a:buSzPct val="43000"/>
              <a:buNone/>
            </a:pPr>
            <a:r>
              <a:rPr lang="en-US" sz="900" dirty="0" smtClean="0">
                <a:solidFill>
                  <a:srgbClr val="0000FF"/>
                </a:solidFill>
                <a:latin typeface="Arial"/>
                <a:cs typeface="Arial"/>
              </a:rPr>
              <a:t>98600.00000    0   227.00000   0  300.75000      0    293.75000    0      4.11556   0    240.00000      0-888888.00000      0-888888.00000      0-888888.00000   0-888888.00000  0</a:t>
            </a:r>
          </a:p>
          <a:p>
            <a:pPr>
              <a:buClrTx/>
              <a:buSzPct val="43000"/>
              <a:buNone/>
            </a:pPr>
            <a:r>
              <a:rPr lang="en-US" sz="900" dirty="0" smtClean="0">
                <a:solidFill>
                  <a:srgbClr val="0000FF"/>
                </a:solidFill>
                <a:latin typeface="Arial"/>
                <a:cs typeface="Arial"/>
              </a:rPr>
              <a:t>100000.00000  0   97.00000     0  -888888.00000      0-888888.00000  0-888888.00000   0-888888.00000  0-888888.00000  0-888888.00000  0-888888.00000  0-888888.00000 0</a:t>
            </a:r>
          </a:p>
          <a:p>
            <a:pPr>
              <a:buClrTx/>
              <a:buSzPct val="43000"/>
              <a:buNone/>
            </a:pPr>
            <a:r>
              <a:rPr lang="en-US" sz="900" dirty="0" smtClean="0">
                <a:solidFill>
                  <a:srgbClr val="0000FF"/>
                </a:solidFill>
                <a:latin typeface="Arial"/>
                <a:cs typeface="Arial"/>
              </a:rPr>
              <a:t>92500.00000    0   788.00000   0  299.94998      0    290.94998    0      6.68778   0    255.00000      0-888888.00000      0-888888.00000      0-888888.00000   0-888888.00000  0</a:t>
            </a:r>
          </a:p>
          <a:p>
            <a:pPr>
              <a:buClrTx/>
              <a:buSzPct val="43000"/>
              <a:buNone/>
            </a:pPr>
            <a:r>
              <a:rPr lang="en-US" sz="900" dirty="0" smtClean="0">
                <a:solidFill>
                  <a:srgbClr val="0000FF"/>
                </a:solidFill>
                <a:latin typeface="Arial"/>
                <a:cs typeface="Arial"/>
              </a:rPr>
              <a:t>85000.00000    0   1530.00000  0  295.94998     0    284.94998    0      1.54333   0    225.00000      0-888888.00000      0-888888.00000      0-888888.00000   0-888888.00000  0</a:t>
            </a:r>
          </a:p>
          <a:p>
            <a:pPr>
              <a:buClrTx/>
              <a:buSzPct val="43000"/>
              <a:buNone/>
            </a:pPr>
            <a:r>
              <a:rPr lang="en-US" sz="900" dirty="0" smtClean="0">
                <a:solidFill>
                  <a:srgbClr val="0000FF"/>
                </a:solidFill>
                <a:latin typeface="Arial"/>
                <a:cs typeface="Arial"/>
              </a:rPr>
              <a:t>70000.00000    0   3187.00000  0  283.35001     0    278.75000    0      7.71667   0     75.00000      0-888888.00000      0-888888.00000      0-888888.00000    0-888888.00000   0</a:t>
            </a:r>
          </a:p>
          <a:p>
            <a:pPr>
              <a:buClrTx/>
              <a:buSzPct val="43000"/>
              <a:buNone/>
            </a:pPr>
            <a:r>
              <a:rPr lang="en-US" sz="900" dirty="0" smtClean="0">
                <a:solidFill>
                  <a:srgbClr val="0000FF"/>
                </a:solidFill>
                <a:latin typeface="Arial"/>
                <a:cs typeface="Arial"/>
              </a:rPr>
              <a:t>50000.00000    0   5900.00000  0  267.04999     0    256.04999    0      12.86111  0     85.00000      0-888888.00000      0-888888.00000      0-888888.00000   0-888888.00000  0</a:t>
            </a:r>
          </a:p>
          <a:p>
            <a:pPr>
              <a:buClrTx/>
              <a:buSzPct val="43000"/>
              <a:buNone/>
            </a:pPr>
            <a:r>
              <a:rPr lang="en-US" sz="900" dirty="0" smtClean="0">
                <a:solidFill>
                  <a:srgbClr val="0000FF"/>
                </a:solidFill>
                <a:latin typeface="Arial"/>
                <a:cs typeface="Arial"/>
              </a:rPr>
              <a:t>40000.00000    0   7610.00000  0  256.64999     0    240.64999    0       6.68778   0     75.00000      0-888888.00000      0-888888.00000      0-888888.00000   0-888888.00000  0</a:t>
            </a:r>
          </a:p>
          <a:p>
            <a:pPr>
              <a:buClrTx/>
              <a:buSzPct val="43000"/>
              <a:buNone/>
            </a:pPr>
            <a:r>
              <a:rPr lang="en-US" sz="900" dirty="0" smtClean="0">
                <a:solidFill>
                  <a:srgbClr val="0000FF"/>
                </a:solidFill>
                <a:latin typeface="Arial"/>
                <a:cs typeface="Arial"/>
              </a:rPr>
              <a:t>30000.00000    0   9720.00000  0  242.64999     0    239.04999    0       6.68778   0    165.00000      0-888888.00000      0-888888.00000      0-888888.00000   0-888888.00000  0</a:t>
            </a:r>
          </a:p>
          <a:p>
            <a:pPr>
              <a:buClrTx/>
              <a:buSzPct val="43000"/>
              <a:buNone/>
            </a:pPr>
            <a:r>
              <a:rPr lang="en-US" sz="900" dirty="0" smtClean="0">
                <a:solidFill>
                  <a:srgbClr val="0000FF"/>
                </a:solidFill>
                <a:latin typeface="Arial"/>
                <a:cs typeface="Arial"/>
              </a:rPr>
              <a:t>25000.00000    0  10990.00000 0  232.64999     0-888888.00000  0     6.17333   0    145.00000      0-888888.00000      0-888888.00000      0-888888.00000   0-888888.00000  0</a:t>
            </a:r>
          </a:p>
          <a:p>
            <a:pPr>
              <a:buClrTx/>
              <a:buSzPct val="43000"/>
              <a:buNone/>
            </a:pPr>
            <a:r>
              <a:rPr lang="en-US" sz="900" dirty="0" smtClean="0">
                <a:solidFill>
                  <a:srgbClr val="0000FF"/>
                </a:solidFill>
                <a:latin typeface="Arial"/>
                <a:cs typeface="Arial"/>
              </a:rPr>
              <a:t>20000.00000    0  12470.00000  0 220.25000     0-888888.00000  0     3.60111   0    135.00000      0-888888.00000      0-888888.00000      0-888888.00000  0-888888.00000  0</a:t>
            </a:r>
          </a:p>
          <a:p>
            <a:pPr>
              <a:buClrTx/>
              <a:buSzPct val="43000"/>
              <a:buNone/>
            </a:pPr>
            <a:r>
              <a:rPr lang="en-US" sz="900" dirty="0" smtClean="0">
                <a:solidFill>
                  <a:srgbClr val="0000FF"/>
                </a:solidFill>
                <a:latin typeface="Arial"/>
                <a:cs typeface="Arial"/>
              </a:rPr>
              <a:t>15000.00000    0  14260.00000  0 205.84999     0-888888.00000  0    18.00556  0    100.00000      0-888888.00000      0-888888.00000      0-888888.00000  0-888888.00000  0</a:t>
            </a:r>
          </a:p>
          <a:p>
            <a:pPr>
              <a:buClrTx/>
              <a:buSzPct val="43000"/>
              <a:buNone/>
            </a:pPr>
            <a:r>
              <a:rPr lang="en-US" sz="900" dirty="0" smtClean="0">
                <a:solidFill>
                  <a:srgbClr val="0000FF"/>
                </a:solidFill>
                <a:latin typeface="Arial"/>
                <a:cs typeface="Arial"/>
              </a:rPr>
              <a:t>10000.00000    0  16640.00000  0 194.04999     0-888888.00000  0     9.77444   0     70.00000      0-888888.00000      0-888888.00000      0-888888.00000   0-888888.00000   0</a:t>
            </a:r>
          </a:p>
          <a:p>
            <a:pPr>
              <a:buClrTx/>
              <a:buSzPct val="43000"/>
              <a:buNone/>
            </a:pPr>
            <a:r>
              <a:rPr lang="en-US" sz="900" dirty="0" smtClean="0">
                <a:solidFill>
                  <a:srgbClr val="0000FF"/>
                </a:solidFill>
                <a:latin typeface="Arial"/>
                <a:cs typeface="Arial"/>
              </a:rPr>
              <a:t>-888888.00000   0-888888.00000  0-888888.00000  0-888888.00000  0-888888.00000  0-888888.00000  0-888888.00000  0-888888.00000  0-888888.00000  0-888888.00000  0</a:t>
            </a:r>
          </a:p>
          <a:p>
            <a:pPr>
              <a:buClrTx/>
              <a:buSzPct val="43000"/>
              <a:buNone/>
            </a:pPr>
            <a:r>
              <a:rPr lang="en-US" sz="900" dirty="0" smtClean="0">
                <a:solidFill>
                  <a:srgbClr val="008000"/>
                </a:solidFill>
                <a:latin typeface="Arial"/>
                <a:cs typeface="Arial"/>
              </a:rPr>
              <a:t>-777777.00000   0-777777.00000   0  13.00000  0-888888.00000   0-888888.00000  0-888888.00000  0-888888.00000    0-888888.00000   0-888888.00000    0-888888.00000 0</a:t>
            </a:r>
          </a:p>
          <a:p>
            <a:pPr>
              <a:buClrTx/>
              <a:buSzPct val="43000"/>
              <a:buNone/>
            </a:pPr>
            <a:r>
              <a:rPr lang="en-US" sz="900" dirty="0" smtClean="0">
                <a:solidFill>
                  <a:srgbClr val="FF6600"/>
                </a:solidFill>
                <a:latin typeface="Arial"/>
                <a:cs typeface="Arial"/>
              </a:rPr>
              <a:t> 58      0      0</a:t>
            </a:r>
            <a:endParaRPr lang="en-US" b="1" dirty="0" smtClean="0">
              <a:latin typeface="Arial"/>
              <a:ea typeface="Times New Roman" pitchFamily="1" charset="0"/>
              <a:cs typeface="Arial"/>
            </a:endParaRPr>
          </a:p>
          <a:p>
            <a:pPr lvl="1">
              <a:buSzTx/>
              <a:buFontTx/>
              <a:buNone/>
            </a:pPr>
            <a:endParaRPr lang="en-US" sz="1800" i="1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6183868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800000"/>
                </a:solidFill>
                <a:latin typeface="Arial"/>
                <a:cs typeface="Arial"/>
              </a:rPr>
              <a:t>Header record</a:t>
            </a:r>
            <a:endParaRPr lang="en-US" sz="1600" b="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10400" y="6183868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FF6600"/>
                </a:solidFill>
                <a:latin typeface="Arial"/>
                <a:cs typeface="Arial"/>
              </a:rPr>
              <a:t>3 tail integer </a:t>
            </a:r>
            <a:endParaRPr lang="en-US" sz="1600" b="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0" y="6183868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008000"/>
                </a:solidFill>
                <a:latin typeface="Arial"/>
                <a:cs typeface="Arial"/>
              </a:rPr>
              <a:t>Ending record</a:t>
            </a:r>
            <a:endParaRPr lang="en-US" sz="1600" b="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6183868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0000FF"/>
                </a:solidFill>
                <a:latin typeface="Arial"/>
                <a:cs typeface="Arial"/>
              </a:rPr>
              <a:t>Data record</a:t>
            </a:r>
            <a:endParaRPr lang="en-US" sz="1600" b="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6300" y="228600"/>
            <a:ext cx="2151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Arial"/>
                <a:cs typeface="Arial"/>
              </a:rPr>
              <a:t>little_r</a:t>
            </a:r>
            <a:r>
              <a:rPr lang="en-US" sz="2400" b="1" dirty="0" smtClean="0">
                <a:latin typeface="Arial"/>
                <a:cs typeface="Arial"/>
              </a:rPr>
              <a:t> format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762000"/>
            <a:ext cx="8382000" cy="1856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Tx/>
              <a:buSzPct val="100000"/>
              <a:buFont typeface="Arial"/>
              <a:buChar char="•"/>
            </a:pPr>
            <a:r>
              <a:rPr lang="en-US" sz="1600" b="0" dirty="0">
                <a:latin typeface="Arial"/>
                <a:ea typeface="ＭＳ Ｐゴシック" pitchFamily="1" charset="-128"/>
                <a:cs typeface="Arial"/>
              </a:rPr>
              <a:t>A</a:t>
            </a:r>
            <a:r>
              <a:rPr lang="en-US" sz="1600" b="0" i="1" dirty="0">
                <a:solidFill>
                  <a:schemeClr val="tx2"/>
                </a:solidFill>
                <a:latin typeface="Arial"/>
                <a:ea typeface="ＭＳ Ｐゴシック" pitchFamily="1" charset="-128"/>
                <a:cs typeface="Arial"/>
              </a:rPr>
              <a:t> </a:t>
            </a:r>
            <a:r>
              <a:rPr lang="en-US" sz="1600" b="0" dirty="0" err="1">
                <a:latin typeface="Arial"/>
                <a:ea typeface="ＭＳ Ｐゴシック" pitchFamily="1" charset="-128"/>
                <a:cs typeface="Arial"/>
              </a:rPr>
              <a:t>little_r</a:t>
            </a:r>
            <a:r>
              <a:rPr lang="en-US" sz="1600" b="0" dirty="0">
                <a:latin typeface="Arial"/>
                <a:ea typeface="ＭＳ Ｐゴシック" pitchFamily="1" charset="-128"/>
                <a:cs typeface="Arial"/>
              </a:rPr>
              <a:t> format observation file is composed of </a:t>
            </a:r>
            <a:r>
              <a:rPr lang="en-US" sz="1600" b="0" dirty="0">
                <a:solidFill>
                  <a:srgbClr val="0000FF"/>
                </a:solidFill>
                <a:latin typeface="Arial"/>
                <a:ea typeface="ＭＳ Ｐゴシック" pitchFamily="1" charset="-128"/>
                <a:cs typeface="Arial"/>
              </a:rPr>
              <a:t>Reports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US" sz="1600" b="0" dirty="0">
                <a:solidFill>
                  <a:srgbClr val="0000FF"/>
                </a:solidFill>
                <a:latin typeface="Arial"/>
                <a:ea typeface="ＭＳ Ｐゴシック" pitchFamily="1" charset="-128"/>
                <a:cs typeface="Arial"/>
              </a:rPr>
              <a:t>Report</a:t>
            </a:r>
            <a:r>
              <a:rPr lang="en-US" sz="1600" b="0" dirty="0">
                <a:latin typeface="Arial"/>
                <a:ea typeface="ＭＳ Ｐゴシック" pitchFamily="1" charset="-128"/>
                <a:cs typeface="Arial"/>
              </a:rPr>
              <a:t> is composed of </a:t>
            </a:r>
            <a:r>
              <a:rPr lang="en-US" sz="1600" b="0" dirty="0">
                <a:solidFill>
                  <a:srgbClr val="0000FF"/>
                </a:solidFill>
                <a:latin typeface="Arial"/>
                <a:ea typeface="ＭＳ Ｐゴシック" pitchFamily="1" charset="-128"/>
                <a:cs typeface="Arial"/>
              </a:rPr>
              <a:t>Records</a:t>
            </a:r>
            <a:r>
              <a:rPr lang="en-US" sz="1600" b="0" dirty="0">
                <a:latin typeface="Arial"/>
                <a:ea typeface="ＭＳ Ｐゴシック" pitchFamily="1" charset="-128"/>
                <a:cs typeface="Arial"/>
              </a:rPr>
              <a:t> (header, data,…, and ending) and 3 tail integers (3i7)</a:t>
            </a:r>
            <a:r>
              <a:rPr lang="en-US" sz="1600" b="0" dirty="0" smtClean="0">
                <a:latin typeface="Arial"/>
                <a:ea typeface="ＭＳ Ｐゴシック" pitchFamily="1" charset="-128"/>
                <a:cs typeface="Arial"/>
              </a:rPr>
              <a:t>: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/>
              <a:buChar char="•"/>
            </a:pPr>
            <a:r>
              <a:rPr lang="en-US" sz="1600" b="0" dirty="0" smtClean="0">
                <a:latin typeface="Arial"/>
                <a:ea typeface="ＭＳ Ｐゴシック" pitchFamily="1" charset="-128"/>
                <a:cs typeface="Arial"/>
              </a:rPr>
              <a:t>Record </a:t>
            </a:r>
            <a:r>
              <a:rPr lang="en-US" sz="1600" b="0" dirty="0">
                <a:latin typeface="Arial"/>
                <a:ea typeface="ＭＳ Ｐゴシック" pitchFamily="1" charset="-128"/>
                <a:cs typeface="Arial"/>
              </a:rPr>
              <a:t>is composed of fields</a:t>
            </a:r>
          </a:p>
          <a:p>
            <a:pPr marL="742950" lvl="2" indent="-285750">
              <a:lnSpc>
                <a:spcPct val="120000"/>
              </a:lnSpc>
              <a:buSzPct val="81000"/>
              <a:buFont typeface="Courier New"/>
              <a:buChar char="o"/>
            </a:pPr>
            <a:r>
              <a:rPr lang="en-US" sz="1600" b="0" dirty="0" smtClean="0">
                <a:solidFill>
                  <a:srgbClr val="000000"/>
                </a:solidFill>
                <a:latin typeface="Arial"/>
                <a:cs typeface="Arial"/>
              </a:rPr>
              <a:t>fields </a:t>
            </a:r>
            <a:r>
              <a:rPr lang="en-US" sz="1600" b="0" dirty="0">
                <a:solidFill>
                  <a:srgbClr val="000000"/>
                </a:solidFill>
                <a:latin typeface="Arial"/>
                <a:cs typeface="Arial"/>
              </a:rPr>
              <a:t>in the </a:t>
            </a:r>
            <a:r>
              <a:rPr lang="en-US" sz="1600" b="0" dirty="0">
                <a:solidFill>
                  <a:srgbClr val="800000"/>
                </a:solidFill>
                <a:latin typeface="Arial"/>
                <a:cs typeface="Arial"/>
              </a:rPr>
              <a:t>header </a:t>
            </a:r>
            <a:r>
              <a:rPr lang="en-US" sz="1600" b="0" dirty="0" smtClean="0">
                <a:solidFill>
                  <a:srgbClr val="000000"/>
                </a:solidFill>
                <a:latin typeface="Arial"/>
                <a:cs typeface="Arial"/>
              </a:rPr>
              <a:t>record</a:t>
            </a:r>
          </a:p>
          <a:p>
            <a:pPr marL="742950" lvl="2" indent="-285750">
              <a:lnSpc>
                <a:spcPct val="120000"/>
              </a:lnSpc>
              <a:buSzPct val="81000"/>
              <a:buFont typeface="Courier New"/>
              <a:buChar char="o"/>
            </a:pPr>
            <a:r>
              <a:rPr lang="en-US" sz="1600" b="0" dirty="0" smtClean="0">
                <a:solidFill>
                  <a:srgbClr val="000000"/>
                </a:solidFill>
                <a:latin typeface="Arial"/>
                <a:cs typeface="Arial"/>
              </a:rPr>
              <a:t>fields </a:t>
            </a:r>
            <a:r>
              <a:rPr lang="en-US" sz="1600" b="0" dirty="0">
                <a:solidFill>
                  <a:srgbClr val="000000"/>
                </a:solidFill>
                <a:latin typeface="Arial"/>
                <a:cs typeface="Arial"/>
              </a:rPr>
              <a:t>in the </a:t>
            </a:r>
            <a:r>
              <a:rPr lang="en-US" sz="1600" b="0" dirty="0">
                <a:solidFill>
                  <a:srgbClr val="0000FF"/>
                </a:solidFill>
                <a:latin typeface="Arial"/>
                <a:cs typeface="Arial"/>
              </a:rPr>
              <a:t>data</a:t>
            </a:r>
            <a:r>
              <a:rPr lang="en-US" sz="1600" b="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0" dirty="0" smtClean="0">
                <a:solidFill>
                  <a:srgbClr val="000000"/>
                </a:solidFill>
                <a:latin typeface="Arial"/>
                <a:cs typeface="Arial"/>
              </a:rPr>
              <a:t>record</a:t>
            </a:r>
            <a:endParaRPr lang="en-US" sz="1600" b="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742950" lvl="2" indent="-285750">
              <a:lnSpc>
                <a:spcPct val="120000"/>
              </a:lnSpc>
              <a:buSzPct val="81000"/>
              <a:buFont typeface="Courier New"/>
              <a:buChar char="o"/>
            </a:pPr>
            <a:r>
              <a:rPr lang="en-US" sz="1600" b="0" dirty="0" smtClean="0">
                <a:solidFill>
                  <a:srgbClr val="000000"/>
                </a:solidFill>
                <a:latin typeface="Arial"/>
                <a:cs typeface="Arial"/>
              </a:rPr>
              <a:t>fields </a:t>
            </a:r>
            <a:r>
              <a:rPr lang="en-US" sz="1600" b="0" dirty="0">
                <a:solidFill>
                  <a:srgbClr val="000000"/>
                </a:solidFill>
                <a:latin typeface="Arial"/>
                <a:cs typeface="Arial"/>
              </a:rPr>
              <a:t>in the </a:t>
            </a:r>
            <a:r>
              <a:rPr lang="en-US" sz="1600" b="0" dirty="0">
                <a:solidFill>
                  <a:srgbClr val="008000"/>
                </a:solidFill>
                <a:latin typeface="Arial"/>
                <a:cs typeface="Arial"/>
              </a:rPr>
              <a:t>ending </a:t>
            </a:r>
            <a:r>
              <a:rPr lang="en-US" sz="1600" b="0" dirty="0">
                <a:solidFill>
                  <a:srgbClr val="000000"/>
                </a:solidFill>
                <a:latin typeface="Arial"/>
                <a:cs typeface="Arial"/>
              </a:rPr>
              <a:t>record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7EE3-ECAD-C847-9FDB-E4A816A176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32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8620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 b="0"/>
          </a:p>
        </p:txBody>
      </p:sp>
      <p:graphicFrame>
        <p:nvGraphicFramePr>
          <p:cNvPr id="27136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114422"/>
              </p:ext>
            </p:extLst>
          </p:nvPr>
        </p:nvGraphicFramePr>
        <p:xfrm>
          <a:off x="391583" y="914400"/>
          <a:ext cx="8153401" cy="5767137"/>
        </p:xfrm>
        <a:graphic>
          <a:graphicData uri="http://schemas.openxmlformats.org/drawingml/2006/table">
            <a:tbl>
              <a:tblPr/>
              <a:tblGrid>
                <a:gridCol w="444731"/>
                <a:gridCol w="2075411"/>
                <a:gridCol w="444731"/>
                <a:gridCol w="2149533"/>
                <a:gridCol w="444731"/>
                <a:gridCol w="2594264"/>
              </a:tblGrid>
              <a:tr h="280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Filed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Latitude (f20.5)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Longitude (f20.5)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ID (a40)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52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Name (a40)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Platform (a40)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Source (a40)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52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Elevation (f20.5)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Num_vld_fld (i10)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Num_error (i10)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Num_warning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 (i10)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Seq_num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 (i10)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Num_dupd (i10)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Is_sound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 (L10)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Bogus (L10)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Discard (L10)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Valid_time%sut (i10)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Valid_time%julian (i10)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Valid_time%date_char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(a20)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52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Slp%data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 (f13.5)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Slp%qc (i7)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Ref_pres%data (f13.5)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Ref_pres%qc (i7)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Ground_t%data (f13.5)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Ground_t%qc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 (i7)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SST%data (f13.5)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SST%qc (i7)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Psfc%data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 (f13.5)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Psfc%qc (i7)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Precip%data (f13.5)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Precip%qc (i7)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T_max%data (f13.5)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T_max%qc (i7)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T_min%data (f13.5)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T_min%qc (i7)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T_min_night%data (f13.5)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T_min_night%qc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 (i7)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P_tend03%data (f13.5)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P_tend03%qc (i7)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P_tend24%data (f13.5)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P_tend24%qc (i7)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Cloud_cvr%data (f13.5)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Cloud_cvr%qc (i7)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Celling%data (f13.5)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Celling%qc (i7)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Pw%data (f13.5)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252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Pw%qc (i7)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Tb19v%data (f13.5)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Tb19v%qc (i7)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52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Tb19h%data (f13.5)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Tb19h%qc (i7)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Tb22v%data (f13.5)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52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Tb22v%qc (i7)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Tb37v%data (f13.5)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Tb37v%qc (i7)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52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Tb37h%data (f13.5)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Tb37h%qc (i7)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Tb85v%data (f13.5)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52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Tb85v%qc (i7)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Tb85h%data (f13.5)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Tb85h%qc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4191" name="Rectangle 159"/>
          <p:cNvSpPr>
            <a:spLocks noChangeArrowheads="1"/>
          </p:cNvSpPr>
          <p:nvPr/>
        </p:nvSpPr>
        <p:spPr bwMode="auto">
          <a:xfrm>
            <a:off x="0" y="59944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 b="0"/>
          </a:p>
        </p:txBody>
      </p:sp>
      <p:sp>
        <p:nvSpPr>
          <p:cNvPr id="5" name="Rectangle 4"/>
          <p:cNvSpPr/>
          <p:nvPr/>
        </p:nvSpPr>
        <p:spPr>
          <a:xfrm>
            <a:off x="1383776" y="590490"/>
            <a:ext cx="63764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Arial"/>
                <a:ea typeface="Batang" pitchFamily="18" charset="-127"/>
                <a:cs typeface="Arial"/>
              </a:rPr>
              <a:t>The fields in the header record (Fortran format in parenthesis)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02651" y="5562600"/>
            <a:ext cx="76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latin typeface="Arial"/>
                <a:cs typeface="Arial"/>
              </a:rPr>
              <a:t>SSMI TB</a:t>
            </a:r>
          </a:p>
          <a:p>
            <a:r>
              <a:rPr lang="en-US" sz="1200" b="0" dirty="0" smtClean="0">
                <a:latin typeface="Arial"/>
                <a:cs typeface="Arial"/>
              </a:rPr>
              <a:t>can be omitted</a:t>
            </a:r>
            <a:endParaRPr lang="en-US" sz="1200" b="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6300" y="228600"/>
            <a:ext cx="2151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Arial"/>
                <a:cs typeface="Arial"/>
              </a:rPr>
              <a:t>little_r</a:t>
            </a:r>
            <a:r>
              <a:rPr lang="en-US" sz="2400" b="1" dirty="0" smtClean="0">
                <a:latin typeface="Arial"/>
                <a:cs typeface="Arial"/>
              </a:rPr>
              <a:t> format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7EE3-ECAD-C847-9FDB-E4A816A176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44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93936" y="804446"/>
            <a:ext cx="55561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Arial"/>
                <a:ea typeface="Batang" charset="0"/>
                <a:cs typeface="Arial"/>
              </a:rPr>
              <a:t>The fields in the data record (Fortran format in parenthesis)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037301"/>
              </p:ext>
            </p:extLst>
          </p:nvPr>
        </p:nvGraphicFramePr>
        <p:xfrm>
          <a:off x="495300" y="1219200"/>
          <a:ext cx="8153400" cy="3687992"/>
        </p:xfrm>
        <a:graphic>
          <a:graphicData uri="http://schemas.openxmlformats.org/drawingml/2006/table">
            <a:tbl>
              <a:tblPr/>
              <a:tblGrid>
                <a:gridCol w="609600"/>
                <a:gridCol w="3886200"/>
                <a:gridCol w="533400"/>
                <a:gridCol w="3124200"/>
              </a:tblGrid>
              <a:tr h="335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No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Field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No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Field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Pressure%data (f13.5)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Pressure%qc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 (i7)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Height%data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(f13.5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Height%qc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 (i7)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Temperature%data (f13.5)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6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Temperature%qc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 (i7)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Dew_point%data (f13.5)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8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Dew_point%qc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 (i7)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9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Speed%data (f13.5)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10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Speed%qc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 (i7)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11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Direction%data (f13.5)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12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Direction%qc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 (i7)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13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U%data (f13.5)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14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U%qc (i7)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15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V%data (f13.5)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16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V%qc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 (i7)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17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RH%data (f13.5)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18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RH%qc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 (i7)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19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Thickness%data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 (f13.5)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20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Thickness%qc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 (i7)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2400" y="5339462"/>
            <a:ext cx="8839200" cy="223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SzPct val="43000"/>
              <a:buNone/>
            </a:pPr>
            <a:r>
              <a:rPr lang="en-US" sz="850" dirty="0">
                <a:solidFill>
                  <a:srgbClr val="0000FF"/>
                </a:solidFill>
                <a:latin typeface="Arial"/>
                <a:cs typeface="Arial"/>
              </a:rPr>
              <a:t>85000.00000    0   1530.00000  0  295.94998     0    284.94998    0      1.54333   0    225.00000      0-888888.00000      0-888888.00000      0-888888.00000   0-888888.00000  0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5867400"/>
            <a:ext cx="8153400" cy="58477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latin typeface="Arial"/>
                <a:cs typeface="Arial"/>
              </a:rPr>
              <a:t>The 0s after each piece of data are quality control </a:t>
            </a:r>
            <a:r>
              <a:rPr lang="en-US" sz="1600" b="0" dirty="0" smtClean="0">
                <a:latin typeface="Arial"/>
                <a:cs typeface="Arial"/>
              </a:rPr>
              <a:t>identifiers </a:t>
            </a:r>
            <a:r>
              <a:rPr lang="en-US" sz="1600" b="0" dirty="0">
                <a:latin typeface="Arial"/>
                <a:cs typeface="Arial"/>
              </a:rPr>
              <a:t>to </a:t>
            </a:r>
            <a:r>
              <a:rPr lang="en-US" sz="1600" b="0" dirty="0" smtClean="0">
                <a:latin typeface="Arial"/>
                <a:cs typeface="Arial"/>
              </a:rPr>
              <a:t>be defined </a:t>
            </a:r>
            <a:r>
              <a:rPr lang="en-US" sz="1600" b="0" dirty="0">
                <a:latin typeface="Arial"/>
                <a:cs typeface="Arial"/>
              </a:rPr>
              <a:t>in the </a:t>
            </a:r>
            <a:r>
              <a:rPr lang="en-US" sz="1600" b="0" dirty="0" err="1" smtClean="0">
                <a:latin typeface="Arial"/>
                <a:cs typeface="Arial"/>
              </a:rPr>
              <a:t>little_r</a:t>
            </a:r>
            <a:r>
              <a:rPr lang="en-US" sz="1600" b="0" dirty="0" smtClean="0">
                <a:latin typeface="Arial"/>
                <a:cs typeface="Arial"/>
              </a:rPr>
              <a:t> objective analysis program. They have no meanings for WRFDA.</a:t>
            </a:r>
            <a:endParaRPr lang="en-US" sz="1600" b="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6300" y="228600"/>
            <a:ext cx="2151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Arial"/>
                <a:cs typeface="Arial"/>
              </a:rPr>
              <a:t>little_r</a:t>
            </a:r>
            <a:r>
              <a:rPr lang="en-US" sz="2400" b="1" dirty="0" smtClean="0">
                <a:latin typeface="Arial"/>
                <a:cs typeface="Arial"/>
              </a:rPr>
              <a:t> format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7EE3-ECAD-C847-9FDB-E4A816A176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81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3410" name="Group 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27798371"/>
              </p:ext>
            </p:extLst>
          </p:nvPr>
        </p:nvGraphicFramePr>
        <p:xfrm>
          <a:off x="838200" y="1676400"/>
          <a:ext cx="7467600" cy="2803208"/>
        </p:xfrm>
        <a:graphic>
          <a:graphicData uri="http://schemas.openxmlformats.org/drawingml/2006/table">
            <a:tbl>
              <a:tblPr/>
              <a:tblGrid>
                <a:gridCol w="617282"/>
                <a:gridCol w="1739763"/>
                <a:gridCol w="617281"/>
                <a:gridCol w="759474"/>
                <a:gridCol w="617282"/>
                <a:gridCol w="1739763"/>
                <a:gridCol w="617281"/>
                <a:gridCol w="759474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  <a:ea typeface="Batang" pitchFamily="18" charset="-127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field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field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field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field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-777777.00000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-777777.00000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-888888.00000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-888888.00000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-888888.00000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-888888.00000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-888888.00000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-888888.00000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-888888.00000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-888888.00000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Batang" pitchFamily="18" charset="-127"/>
                          <a:cs typeface="Arial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196" name="Text Box 68"/>
          <p:cNvSpPr txBox="1">
            <a:spLocks noChangeArrowheads="1"/>
          </p:cNvSpPr>
          <p:nvPr/>
        </p:nvSpPr>
        <p:spPr bwMode="auto">
          <a:xfrm>
            <a:off x="2895600" y="1261646"/>
            <a:ext cx="335280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Arial"/>
                <a:cs typeface="Arial"/>
              </a:rPr>
              <a:t>The fields in the ending record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5029200"/>
            <a:ext cx="8839200" cy="223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SzPct val="43000"/>
              <a:buNone/>
            </a:pPr>
            <a:r>
              <a:rPr lang="en-US" sz="850" dirty="0">
                <a:solidFill>
                  <a:srgbClr val="008000"/>
                </a:solidFill>
                <a:latin typeface="Arial"/>
                <a:cs typeface="Arial"/>
              </a:rPr>
              <a:t>-777777.00000   0-777777.00000   0  13.00000  0-888888.00000   0-888888.00000  0-888888.00000  0-888888.00000    0-888888.00000   0-888888.00000    0-888888.00000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96300" y="228600"/>
            <a:ext cx="2151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Arial"/>
                <a:cs typeface="Arial"/>
              </a:rPr>
              <a:t>little_r</a:t>
            </a:r>
            <a:r>
              <a:rPr lang="en-US" sz="2400" b="1" dirty="0" smtClean="0">
                <a:latin typeface="Arial"/>
                <a:cs typeface="Arial"/>
              </a:rPr>
              <a:t> format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7EE3-ECAD-C847-9FDB-E4A816A176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64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04900" y="1427133"/>
            <a:ext cx="6934200" cy="4973667"/>
          </a:xfrm>
          <a:prstGeom prst="rect">
            <a:avLst/>
          </a:prstGeom>
          <a:ln w="3175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200" b="0" dirty="0">
                <a:latin typeface="Courier"/>
                <a:cs typeface="Courier"/>
              </a:rPr>
              <a:t>C header:</a:t>
            </a:r>
          </a:p>
          <a:p>
            <a:pPr>
              <a:lnSpc>
                <a:spcPct val="80000"/>
              </a:lnSpc>
            </a:pPr>
            <a:endParaRPr lang="en-US" sz="1200" b="0" dirty="0">
              <a:latin typeface="Courier"/>
              <a:cs typeface="Courier"/>
            </a:endParaRPr>
          </a:p>
          <a:p>
            <a:pPr>
              <a:lnSpc>
                <a:spcPct val="80000"/>
              </a:lnSpc>
            </a:pPr>
            <a:r>
              <a:rPr lang="en-US" sz="1200" b="0" dirty="0">
                <a:latin typeface="Courier"/>
                <a:cs typeface="Courier"/>
              </a:rPr>
              <a:t>      WRITE ( UNIT = </a:t>
            </a:r>
            <a:r>
              <a:rPr lang="en-US" sz="1200" b="0" dirty="0" err="1">
                <a:latin typeface="Courier"/>
                <a:cs typeface="Courier"/>
              </a:rPr>
              <a:t>iunit</a:t>
            </a:r>
            <a:r>
              <a:rPr lang="en-US" sz="1200" b="0" dirty="0">
                <a:latin typeface="Courier"/>
                <a:cs typeface="Courier"/>
              </a:rPr>
              <a:t> , ERR = 19 , FMT = </a:t>
            </a:r>
            <a:r>
              <a:rPr lang="en-US" sz="1200" b="0" dirty="0" err="1">
                <a:latin typeface="Courier"/>
                <a:cs typeface="Courier"/>
              </a:rPr>
              <a:t>rpt_format</a:t>
            </a:r>
            <a:r>
              <a:rPr lang="en-US" sz="1200" b="0" dirty="0">
                <a:latin typeface="Courier"/>
                <a:cs typeface="Courier"/>
              </a:rPr>
              <a:t> )</a:t>
            </a:r>
          </a:p>
          <a:p>
            <a:pPr>
              <a:lnSpc>
                <a:spcPct val="80000"/>
              </a:lnSpc>
            </a:pPr>
            <a:r>
              <a:rPr lang="en-US" sz="1200" b="0" dirty="0">
                <a:latin typeface="Courier"/>
                <a:cs typeface="Courier"/>
              </a:rPr>
              <a:t>     *        </a:t>
            </a:r>
            <a:r>
              <a:rPr lang="en-US" sz="1200" b="0" dirty="0" err="1">
                <a:latin typeface="Courier"/>
                <a:cs typeface="Courier"/>
              </a:rPr>
              <a:t>xlat,xlon</a:t>
            </a:r>
            <a:r>
              <a:rPr lang="en-US" sz="1200" b="0" dirty="0">
                <a:latin typeface="Courier"/>
                <a:cs typeface="Courier"/>
              </a:rPr>
              <a:t>, string1 , string2 ,</a:t>
            </a:r>
          </a:p>
          <a:p>
            <a:pPr>
              <a:lnSpc>
                <a:spcPct val="80000"/>
              </a:lnSpc>
            </a:pPr>
            <a:r>
              <a:rPr lang="en-US" sz="1200" b="0" dirty="0">
                <a:latin typeface="Courier"/>
                <a:cs typeface="Courier"/>
              </a:rPr>
              <a:t>     *        string3 , string4 , </a:t>
            </a:r>
            <a:r>
              <a:rPr lang="en-US" sz="1200" b="0" dirty="0" err="1">
                <a:latin typeface="Courier"/>
                <a:cs typeface="Courier"/>
              </a:rPr>
              <a:t>ter</a:t>
            </a:r>
            <a:r>
              <a:rPr lang="en-US" sz="1200" b="0" dirty="0">
                <a:latin typeface="Courier"/>
                <a:cs typeface="Courier"/>
              </a:rPr>
              <a:t>, </a:t>
            </a:r>
            <a:r>
              <a:rPr lang="en-US" sz="1200" b="0" dirty="0" err="1">
                <a:latin typeface="Courier"/>
                <a:cs typeface="Courier"/>
              </a:rPr>
              <a:t>kx</a:t>
            </a:r>
            <a:r>
              <a:rPr lang="en-US" sz="1200" b="0" dirty="0">
                <a:latin typeface="Courier"/>
                <a:cs typeface="Courier"/>
              </a:rPr>
              <a:t>*6, 0,0,iseq_num,0,</a:t>
            </a:r>
          </a:p>
          <a:p>
            <a:pPr>
              <a:lnSpc>
                <a:spcPct val="80000"/>
              </a:lnSpc>
            </a:pPr>
            <a:r>
              <a:rPr lang="en-US" sz="1200" b="0" dirty="0">
                <a:latin typeface="Courier"/>
                <a:cs typeface="Courier"/>
              </a:rPr>
              <a:t>     *        logical1, logical2, logical3,</a:t>
            </a:r>
          </a:p>
          <a:p>
            <a:pPr>
              <a:lnSpc>
                <a:spcPct val="80000"/>
              </a:lnSpc>
            </a:pPr>
            <a:r>
              <a:rPr lang="en-US" sz="1200" b="0" dirty="0">
                <a:latin typeface="Courier"/>
                <a:cs typeface="Courier"/>
              </a:rPr>
              <a:t>     *         -888888, -888888, </a:t>
            </a:r>
            <a:r>
              <a:rPr lang="en-US" sz="1200" b="0" dirty="0" err="1">
                <a:latin typeface="Courier"/>
                <a:cs typeface="Courier"/>
              </a:rPr>
              <a:t>date_char</a:t>
            </a:r>
            <a:r>
              <a:rPr lang="en-US" sz="1200" b="0" dirty="0">
                <a:latin typeface="Courier"/>
                <a:cs typeface="Courier"/>
              </a:rPr>
              <a:t> ,</a:t>
            </a:r>
          </a:p>
          <a:p>
            <a:pPr>
              <a:lnSpc>
                <a:spcPct val="80000"/>
              </a:lnSpc>
            </a:pPr>
            <a:r>
              <a:rPr lang="en-US" sz="1200" b="0" dirty="0">
                <a:latin typeface="Courier"/>
                <a:cs typeface="Courier"/>
              </a:rPr>
              <a:t>     *         slp,0,-888888.,0, -888888.,0, -888888.,0, -888888.,0,</a:t>
            </a:r>
          </a:p>
          <a:p>
            <a:pPr>
              <a:lnSpc>
                <a:spcPct val="80000"/>
              </a:lnSpc>
            </a:pPr>
            <a:r>
              <a:rPr lang="en-US" sz="1200" b="0" dirty="0">
                <a:latin typeface="Courier"/>
                <a:cs typeface="Courier"/>
              </a:rPr>
              <a:t>     *               -888888.,0,</a:t>
            </a:r>
          </a:p>
          <a:p>
            <a:pPr>
              <a:lnSpc>
                <a:spcPct val="80000"/>
              </a:lnSpc>
            </a:pPr>
            <a:r>
              <a:rPr lang="en-US" sz="1200" b="0" dirty="0">
                <a:latin typeface="Courier"/>
                <a:cs typeface="Courier"/>
              </a:rPr>
              <a:t>     *               -888888.,0, -888888.,0, -888888.,0, -888888.,0,</a:t>
            </a:r>
          </a:p>
          <a:p>
            <a:pPr>
              <a:lnSpc>
                <a:spcPct val="80000"/>
              </a:lnSpc>
            </a:pPr>
            <a:r>
              <a:rPr lang="en-US" sz="1200" b="0" dirty="0">
                <a:latin typeface="Courier"/>
                <a:cs typeface="Courier"/>
              </a:rPr>
              <a:t>     *               -888888.,0,</a:t>
            </a:r>
          </a:p>
          <a:p>
            <a:pPr>
              <a:lnSpc>
                <a:spcPct val="80000"/>
              </a:lnSpc>
            </a:pPr>
            <a:r>
              <a:rPr lang="en-US" sz="1200" b="0" dirty="0">
                <a:latin typeface="Courier"/>
                <a:cs typeface="Courier"/>
              </a:rPr>
              <a:t>     *               -888888.,0, -888888.,0</a:t>
            </a:r>
          </a:p>
          <a:p>
            <a:pPr>
              <a:lnSpc>
                <a:spcPct val="80000"/>
              </a:lnSpc>
            </a:pPr>
            <a:r>
              <a:rPr lang="en-US" sz="1200" b="0" dirty="0">
                <a:latin typeface="Courier"/>
                <a:cs typeface="Courier"/>
              </a:rPr>
              <a:t>  </a:t>
            </a:r>
          </a:p>
          <a:p>
            <a:pPr>
              <a:lnSpc>
                <a:spcPct val="80000"/>
              </a:lnSpc>
            </a:pPr>
            <a:r>
              <a:rPr lang="en-US" sz="1200" b="0" dirty="0">
                <a:latin typeface="Courier"/>
                <a:cs typeface="Courier"/>
              </a:rPr>
              <a:t>C report:</a:t>
            </a:r>
          </a:p>
          <a:p>
            <a:pPr>
              <a:lnSpc>
                <a:spcPct val="80000"/>
              </a:lnSpc>
            </a:pPr>
            <a:endParaRPr lang="en-US" sz="1200" b="0" dirty="0">
              <a:latin typeface="Courier"/>
              <a:cs typeface="Courier"/>
            </a:endParaRPr>
          </a:p>
          <a:p>
            <a:pPr>
              <a:lnSpc>
                <a:spcPct val="80000"/>
              </a:lnSpc>
            </a:pPr>
            <a:r>
              <a:rPr lang="en-US" sz="1200" b="0" dirty="0">
                <a:latin typeface="Courier"/>
                <a:cs typeface="Courier"/>
              </a:rPr>
              <a:t>      do 100 k = 1 , </a:t>
            </a:r>
            <a:r>
              <a:rPr lang="en-US" sz="1200" b="0" dirty="0" err="1">
                <a:latin typeface="Courier"/>
                <a:cs typeface="Courier"/>
              </a:rPr>
              <a:t>kx</a:t>
            </a:r>
            <a:endParaRPr lang="en-US" sz="1200" b="0" dirty="0">
              <a:latin typeface="Courier"/>
              <a:cs typeface="Courier"/>
            </a:endParaRPr>
          </a:p>
          <a:p>
            <a:pPr>
              <a:lnSpc>
                <a:spcPct val="80000"/>
              </a:lnSpc>
            </a:pPr>
            <a:r>
              <a:rPr lang="en-US" sz="1200" b="0" dirty="0">
                <a:latin typeface="Courier"/>
                <a:cs typeface="Courier"/>
              </a:rPr>
              <a:t>         WRITE ( UNIT = </a:t>
            </a:r>
            <a:r>
              <a:rPr lang="en-US" sz="1200" b="0" dirty="0" err="1">
                <a:latin typeface="Courier"/>
                <a:cs typeface="Courier"/>
              </a:rPr>
              <a:t>iunit</a:t>
            </a:r>
            <a:r>
              <a:rPr lang="en-US" sz="1200" b="0" dirty="0">
                <a:latin typeface="Courier"/>
                <a:cs typeface="Courier"/>
              </a:rPr>
              <a:t> , ERR = 19 , FMT = </a:t>
            </a:r>
            <a:r>
              <a:rPr lang="en-US" sz="1200" b="0" dirty="0" err="1">
                <a:latin typeface="Courier"/>
                <a:cs typeface="Courier"/>
              </a:rPr>
              <a:t>meas_format</a:t>
            </a:r>
            <a:r>
              <a:rPr lang="en-US" sz="1200" b="0" dirty="0">
                <a:latin typeface="Courier"/>
                <a:cs typeface="Courier"/>
              </a:rPr>
              <a:t> )</a:t>
            </a:r>
          </a:p>
          <a:p>
            <a:pPr>
              <a:lnSpc>
                <a:spcPct val="80000"/>
              </a:lnSpc>
            </a:pPr>
            <a:r>
              <a:rPr lang="en-US" sz="1200" b="0" dirty="0">
                <a:latin typeface="Courier"/>
                <a:cs typeface="Courier"/>
              </a:rPr>
              <a:t>     *          p(k), 0, z(k),0, t(k),0, td(k),0,</a:t>
            </a:r>
          </a:p>
          <a:p>
            <a:pPr>
              <a:lnSpc>
                <a:spcPct val="80000"/>
              </a:lnSpc>
            </a:pPr>
            <a:r>
              <a:rPr lang="en-US" sz="1200" b="0" dirty="0">
                <a:latin typeface="Courier"/>
                <a:cs typeface="Courier"/>
              </a:rPr>
              <a:t>     *          </a:t>
            </a:r>
            <a:r>
              <a:rPr lang="en-US" sz="1200" b="0" dirty="0" err="1">
                <a:latin typeface="Courier"/>
                <a:cs typeface="Courier"/>
              </a:rPr>
              <a:t>spd</a:t>
            </a:r>
            <a:r>
              <a:rPr lang="en-US" sz="1200" b="0" dirty="0">
                <a:latin typeface="Courier"/>
                <a:cs typeface="Courier"/>
              </a:rPr>
              <a:t>(k),0, </a:t>
            </a:r>
            <a:r>
              <a:rPr lang="en-US" sz="1200" b="0" dirty="0" err="1">
                <a:latin typeface="Courier"/>
                <a:cs typeface="Courier"/>
              </a:rPr>
              <a:t>dir</a:t>
            </a:r>
            <a:r>
              <a:rPr lang="en-US" sz="1200" b="0" dirty="0">
                <a:latin typeface="Courier"/>
                <a:cs typeface="Courier"/>
              </a:rPr>
              <a:t>(k),0,</a:t>
            </a:r>
          </a:p>
          <a:p>
            <a:pPr>
              <a:lnSpc>
                <a:spcPct val="80000"/>
              </a:lnSpc>
            </a:pPr>
            <a:r>
              <a:rPr lang="en-US" sz="1200" b="0" dirty="0">
                <a:latin typeface="Courier"/>
                <a:cs typeface="Courier"/>
              </a:rPr>
              <a:t>     *          -888888.,0, -888888.,0,-888888.,0, -888888.,0</a:t>
            </a:r>
          </a:p>
          <a:p>
            <a:pPr>
              <a:lnSpc>
                <a:spcPct val="80000"/>
              </a:lnSpc>
            </a:pPr>
            <a:r>
              <a:rPr lang="en-US" sz="1200" b="0" dirty="0">
                <a:latin typeface="Courier"/>
                <a:cs typeface="Courier"/>
              </a:rPr>
              <a:t>100   continue</a:t>
            </a:r>
          </a:p>
          <a:p>
            <a:pPr>
              <a:lnSpc>
                <a:spcPct val="80000"/>
              </a:lnSpc>
            </a:pPr>
            <a:endParaRPr lang="en-US" sz="1200" b="0" dirty="0">
              <a:latin typeface="Courier"/>
              <a:cs typeface="Courier"/>
            </a:endParaRPr>
          </a:p>
          <a:p>
            <a:pPr>
              <a:lnSpc>
                <a:spcPct val="80000"/>
              </a:lnSpc>
            </a:pPr>
            <a:r>
              <a:rPr lang="en-US" sz="1200" b="0" dirty="0">
                <a:latin typeface="Courier"/>
                <a:cs typeface="Courier"/>
              </a:rPr>
              <a:t>C end of report line:</a:t>
            </a:r>
          </a:p>
          <a:p>
            <a:pPr>
              <a:lnSpc>
                <a:spcPct val="80000"/>
              </a:lnSpc>
            </a:pPr>
            <a:endParaRPr lang="en-US" sz="1200" b="0" dirty="0">
              <a:latin typeface="Courier"/>
              <a:cs typeface="Courier"/>
            </a:endParaRPr>
          </a:p>
          <a:p>
            <a:pPr>
              <a:lnSpc>
                <a:spcPct val="80000"/>
              </a:lnSpc>
            </a:pPr>
            <a:r>
              <a:rPr lang="en-US" sz="1200" b="0" dirty="0">
                <a:latin typeface="Courier"/>
                <a:cs typeface="Courier"/>
              </a:rPr>
              <a:t>      WRITE ( UNIT = </a:t>
            </a:r>
            <a:r>
              <a:rPr lang="en-US" sz="1200" b="0" dirty="0" err="1">
                <a:latin typeface="Courier"/>
                <a:cs typeface="Courier"/>
              </a:rPr>
              <a:t>iunit</a:t>
            </a:r>
            <a:r>
              <a:rPr lang="en-US" sz="1200" b="0" dirty="0">
                <a:latin typeface="Courier"/>
                <a:cs typeface="Courier"/>
              </a:rPr>
              <a:t> , ERR = 19 , FMT = </a:t>
            </a:r>
            <a:r>
              <a:rPr lang="en-US" sz="1200" b="0" dirty="0" err="1">
                <a:latin typeface="Courier"/>
                <a:cs typeface="Courier"/>
              </a:rPr>
              <a:t>meas_format</a:t>
            </a:r>
            <a:r>
              <a:rPr lang="en-US" sz="1200" b="0" dirty="0">
                <a:latin typeface="Courier"/>
                <a:cs typeface="Courier"/>
              </a:rPr>
              <a:t> )</a:t>
            </a:r>
          </a:p>
          <a:p>
            <a:pPr>
              <a:lnSpc>
                <a:spcPct val="80000"/>
              </a:lnSpc>
            </a:pPr>
            <a:r>
              <a:rPr lang="en-US" sz="1200" b="0" dirty="0">
                <a:latin typeface="Courier"/>
                <a:cs typeface="Courier"/>
              </a:rPr>
              <a:t>     * -777777.,0, -777777.,0,float(</a:t>
            </a:r>
            <a:r>
              <a:rPr lang="en-US" sz="1200" b="0" dirty="0" err="1">
                <a:latin typeface="Courier"/>
                <a:cs typeface="Courier"/>
              </a:rPr>
              <a:t>kx</a:t>
            </a:r>
            <a:r>
              <a:rPr lang="en-US" sz="1200" b="0" dirty="0">
                <a:latin typeface="Courier"/>
                <a:cs typeface="Courier"/>
              </a:rPr>
              <a:t>),0,</a:t>
            </a:r>
          </a:p>
          <a:p>
            <a:pPr>
              <a:lnSpc>
                <a:spcPct val="80000"/>
              </a:lnSpc>
            </a:pPr>
            <a:r>
              <a:rPr lang="en-US" sz="1200" b="0" dirty="0">
                <a:latin typeface="Courier"/>
                <a:cs typeface="Courier"/>
              </a:rPr>
              <a:t>     * -888888.,0, -888888.,0, -888888.,0,</a:t>
            </a:r>
          </a:p>
          <a:p>
            <a:pPr>
              <a:lnSpc>
                <a:spcPct val="80000"/>
              </a:lnSpc>
            </a:pPr>
            <a:r>
              <a:rPr lang="en-US" sz="1200" b="0" dirty="0">
                <a:latin typeface="Courier"/>
                <a:cs typeface="Courier"/>
              </a:rPr>
              <a:t>     * -888888.,0, -888888.,0, -888888.,0,</a:t>
            </a:r>
          </a:p>
          <a:p>
            <a:pPr>
              <a:lnSpc>
                <a:spcPct val="80000"/>
              </a:lnSpc>
            </a:pPr>
            <a:r>
              <a:rPr lang="en-US" sz="1200" b="0" dirty="0">
                <a:latin typeface="Courier"/>
                <a:cs typeface="Courier"/>
              </a:rPr>
              <a:t>     * -888888.,0</a:t>
            </a:r>
          </a:p>
          <a:p>
            <a:pPr>
              <a:lnSpc>
                <a:spcPct val="80000"/>
              </a:lnSpc>
            </a:pPr>
            <a:endParaRPr lang="en-US" sz="1200" b="0" dirty="0">
              <a:latin typeface="Courier"/>
              <a:cs typeface="Courier"/>
            </a:endParaRPr>
          </a:p>
          <a:p>
            <a:pPr>
              <a:lnSpc>
                <a:spcPct val="80000"/>
              </a:lnSpc>
            </a:pPr>
            <a:r>
              <a:rPr lang="en-US" sz="1200" b="0" dirty="0">
                <a:latin typeface="Courier"/>
                <a:cs typeface="Courier"/>
              </a:rPr>
              <a:t>C end of message line:</a:t>
            </a:r>
          </a:p>
          <a:p>
            <a:pPr>
              <a:lnSpc>
                <a:spcPct val="80000"/>
              </a:lnSpc>
            </a:pPr>
            <a:endParaRPr lang="en-US" sz="1200" b="0" dirty="0">
              <a:latin typeface="Courier"/>
              <a:cs typeface="Courier"/>
            </a:endParaRPr>
          </a:p>
          <a:p>
            <a:pPr>
              <a:lnSpc>
                <a:spcPct val="80000"/>
              </a:lnSpc>
            </a:pPr>
            <a:r>
              <a:rPr lang="en-US" sz="1200" b="0" dirty="0">
                <a:latin typeface="Courier"/>
                <a:cs typeface="Courier"/>
              </a:rPr>
              <a:t>      WRITE ( UNIT = </a:t>
            </a:r>
            <a:r>
              <a:rPr lang="en-US" sz="1200" b="0" dirty="0" err="1">
                <a:latin typeface="Courier"/>
                <a:cs typeface="Courier"/>
              </a:rPr>
              <a:t>iunit</a:t>
            </a:r>
            <a:r>
              <a:rPr lang="en-US" sz="1200" b="0" dirty="0">
                <a:latin typeface="Courier"/>
                <a:cs typeface="Courier"/>
              </a:rPr>
              <a:t> , ERR = 19 , FMT = </a:t>
            </a:r>
            <a:r>
              <a:rPr lang="en-US" sz="1200" b="0" dirty="0" err="1">
                <a:latin typeface="Courier"/>
                <a:cs typeface="Courier"/>
              </a:rPr>
              <a:t>end_format</a:t>
            </a:r>
            <a:r>
              <a:rPr lang="en-US" sz="1200" b="0" dirty="0">
                <a:latin typeface="Courier"/>
                <a:cs typeface="Courier"/>
              </a:rPr>
              <a:t> )  </a:t>
            </a:r>
            <a:r>
              <a:rPr lang="en-US" sz="1200" b="0" dirty="0" err="1">
                <a:latin typeface="Courier"/>
                <a:cs typeface="Courier"/>
              </a:rPr>
              <a:t>kx</a:t>
            </a:r>
            <a:r>
              <a:rPr lang="en-US" sz="1200" b="0" dirty="0">
                <a:latin typeface="Courier"/>
                <a:cs typeface="Courier"/>
              </a:rPr>
              <a:t>, 0, 0</a:t>
            </a:r>
          </a:p>
        </p:txBody>
      </p:sp>
      <p:sp>
        <p:nvSpPr>
          <p:cNvPr id="5" name="Rectangle 4"/>
          <p:cNvSpPr/>
          <p:nvPr/>
        </p:nvSpPr>
        <p:spPr>
          <a:xfrm>
            <a:off x="1885107" y="906302"/>
            <a:ext cx="53737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dirty="0">
                <a:latin typeface="Arial"/>
                <a:cs typeface="Arial"/>
              </a:rPr>
              <a:t>a snippet of </a:t>
            </a:r>
            <a:r>
              <a:rPr lang="en-US" sz="1600" b="0" dirty="0" smtClean="0">
                <a:latin typeface="Arial"/>
                <a:cs typeface="Arial"/>
              </a:rPr>
              <a:t>Fortran code that writes data in </a:t>
            </a:r>
            <a:r>
              <a:rPr lang="en-US" sz="1600" b="0" dirty="0" err="1" smtClean="0">
                <a:latin typeface="Arial"/>
                <a:cs typeface="Arial"/>
              </a:rPr>
              <a:t>little_r</a:t>
            </a:r>
            <a:r>
              <a:rPr lang="en-US" sz="1600" b="0" dirty="0" smtClean="0">
                <a:latin typeface="Arial"/>
                <a:cs typeface="Arial"/>
              </a:rPr>
              <a:t> format</a:t>
            </a:r>
            <a:endParaRPr lang="en-US" sz="1600" b="0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96300" y="228600"/>
            <a:ext cx="2151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Arial"/>
                <a:cs typeface="Arial"/>
              </a:rPr>
              <a:t>little_r</a:t>
            </a:r>
            <a:r>
              <a:rPr lang="en-US" sz="2400" b="1" dirty="0" smtClean="0">
                <a:latin typeface="Arial"/>
                <a:cs typeface="Arial"/>
              </a:rPr>
              <a:t> format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7EE3-ECAD-C847-9FDB-E4A816A176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272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0693" name="Group 213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841090323"/>
              </p:ext>
            </p:extLst>
          </p:nvPr>
        </p:nvGraphicFramePr>
        <p:xfrm>
          <a:off x="266700" y="3477886"/>
          <a:ext cx="8610600" cy="1051560"/>
        </p:xfrm>
        <a:graphic>
          <a:graphicData uri="http://schemas.openxmlformats.org/drawingml/2006/table">
            <a:tbl>
              <a:tblPr/>
              <a:tblGrid>
                <a:gridCol w="861060"/>
                <a:gridCol w="861060"/>
                <a:gridCol w="640080"/>
                <a:gridCol w="990600"/>
                <a:gridCol w="914400"/>
                <a:gridCol w="899160"/>
                <a:gridCol w="807720"/>
                <a:gridCol w="807720"/>
                <a:gridCol w="967740"/>
                <a:gridCol w="861060"/>
              </a:tblGrid>
              <a:tr h="3755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press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eo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height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temp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ew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dir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rh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thickness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height (m)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Refractivity (N)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Impact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parameter (x1.e-3)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zimuth angle (degree)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longitude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Bending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angle (radx1.e7)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Opt. bending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213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195540862"/>
              </p:ext>
            </p:extLst>
          </p:nvPr>
        </p:nvGraphicFramePr>
        <p:xfrm>
          <a:off x="266699" y="1493838"/>
          <a:ext cx="8610602" cy="1104207"/>
        </p:xfrm>
        <a:graphic>
          <a:graphicData uri="http://schemas.openxmlformats.org/drawingml/2006/table">
            <a:tbl>
              <a:tblPr/>
              <a:tblGrid>
                <a:gridCol w="801284"/>
                <a:gridCol w="894796"/>
                <a:gridCol w="654260"/>
                <a:gridCol w="1000632"/>
                <a:gridCol w="885175"/>
                <a:gridCol w="846689"/>
                <a:gridCol w="875553"/>
                <a:gridCol w="817825"/>
                <a:gridCol w="923660"/>
                <a:gridCol w="910728"/>
              </a:tblGrid>
              <a:tr h="464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press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g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eo 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height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temp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ew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speed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dir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rh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thickness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6953">
                <a:tc>
                  <a:txBody>
                    <a:bodyPr/>
                    <a:lstStyle/>
                    <a:p>
                      <a:pPr algn="ctr"/>
                      <a:endParaRPr lang="en-US" kern="1200" dirty="0"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kern="1200" dirty="0"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kern="1200" dirty="0"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kern="1200" dirty="0"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kern="1200" dirty="0"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kern="1200" dirty="0"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 smtClean="0">
                          <a:latin typeface="Arial"/>
                        </a:rPr>
                        <a:t>obs</a:t>
                      </a:r>
                      <a:r>
                        <a:rPr lang="en-US" sz="1200" kern="1200" dirty="0" smtClean="0">
                          <a:latin typeface="Arial"/>
                        </a:rPr>
                        <a:t> error of wind speed</a:t>
                      </a:r>
                      <a:endParaRPr lang="en-US" sz="1200" kern="1200" dirty="0"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 smtClean="0">
                          <a:latin typeface="Arial"/>
                        </a:rPr>
                        <a:t>obs</a:t>
                      </a:r>
                      <a:r>
                        <a:rPr lang="en-US" sz="1200" kern="1200" dirty="0" smtClean="0">
                          <a:latin typeface="Arial"/>
                        </a:rPr>
                        <a:t> error of wind direction</a:t>
                      </a:r>
                      <a:endParaRPr lang="en-US" sz="1200" kern="1200" dirty="0"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kern="1200" dirty="0"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kern="1200" dirty="0"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4800" y="3063132"/>
            <a:ext cx="1800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GPS Refractivity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109246"/>
            <a:ext cx="861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QSCAT</a:t>
            </a:r>
            <a:r>
              <a:rPr lang="en-US" sz="1600" b="0" dirty="0" smtClean="0">
                <a:latin typeface="Arial"/>
                <a:cs typeface="Arial"/>
              </a:rPr>
              <a:t>: U and V fields are used to store observation errors of wind speed and wind direction</a:t>
            </a:r>
            <a:endParaRPr lang="en-US" sz="1600" b="0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5181600"/>
            <a:ext cx="7162800" cy="126598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lang="en-US" sz="1600" b="0" dirty="0" err="1" smtClean="0">
                <a:latin typeface="Arial"/>
                <a:cs typeface="Arial"/>
              </a:rPr>
              <a:t>little_r</a:t>
            </a:r>
            <a:r>
              <a:rPr lang="en-US" sz="1600" b="0" dirty="0" smtClean="0">
                <a:latin typeface="Arial"/>
                <a:cs typeface="Arial"/>
              </a:rPr>
              <a:t> format and OBSPROC were </a:t>
            </a:r>
            <a:r>
              <a:rPr lang="en-US" sz="1600" b="0" dirty="0">
                <a:latin typeface="Arial"/>
                <a:cs typeface="Arial"/>
              </a:rPr>
              <a:t>developed before some observation types became </a:t>
            </a:r>
            <a:r>
              <a:rPr lang="en-US" sz="1600" b="0" dirty="0" smtClean="0">
                <a:latin typeface="Arial"/>
                <a:cs typeface="Arial"/>
              </a:rPr>
              <a:t>available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lang="en-US" sz="1600" b="0" dirty="0" smtClean="0">
                <a:latin typeface="Arial"/>
                <a:cs typeface="Arial"/>
              </a:rPr>
              <a:t>OBSPROC was extended to handle some “non-conventional” observation types in a non-standard way</a:t>
            </a:r>
            <a:endParaRPr lang="en-US" sz="1600" b="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6300" y="228600"/>
            <a:ext cx="2151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Arial"/>
                <a:cs typeface="Arial"/>
              </a:rPr>
              <a:t>little_r</a:t>
            </a:r>
            <a:r>
              <a:rPr lang="en-US" sz="2400" b="1" dirty="0" smtClean="0">
                <a:latin typeface="Arial"/>
                <a:cs typeface="Arial"/>
              </a:rPr>
              <a:t> format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7EE3-ECAD-C847-9FDB-E4A816A176F0}" type="slidenum">
              <a:rPr lang="en-US" smtClean="0"/>
              <a:t>37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02845" y="2689913"/>
            <a:ext cx="362150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buFont typeface="Wingdings" charset="2"/>
              <a:buChar char="ü"/>
            </a:pPr>
            <a:r>
              <a:rPr lang="en-US" sz="1200" dirty="0" smtClean="0">
                <a:latin typeface="Arial"/>
                <a:cs typeface="Arial"/>
              </a:rPr>
              <a:t>1.0 m/s minimum </a:t>
            </a:r>
            <a:r>
              <a:rPr lang="en-US" sz="1200" dirty="0" err="1" smtClean="0">
                <a:latin typeface="Arial"/>
                <a:cs typeface="Arial"/>
              </a:rPr>
              <a:t>obs</a:t>
            </a:r>
            <a:r>
              <a:rPr lang="en-US" sz="1200" dirty="0" smtClean="0">
                <a:latin typeface="Arial"/>
                <a:cs typeface="Arial"/>
              </a:rPr>
              <a:t> error imposed by WRFDA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9318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0144" y="2153448"/>
            <a:ext cx="4363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Arial"/>
                <a:cs typeface="Arial"/>
              </a:rPr>
              <a:t>Questions?</a:t>
            </a:r>
          </a:p>
          <a:p>
            <a:pPr algn="ctr"/>
            <a:endParaRPr lang="en-US" sz="3200" b="1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algn="ctr"/>
            <a:r>
              <a:rPr lang="en-US" sz="3200" b="1" dirty="0" err="1" smtClean="0">
                <a:solidFill>
                  <a:srgbClr val="000000"/>
                </a:solidFill>
                <a:latin typeface="Arial"/>
                <a:cs typeface="Arial"/>
              </a:rPr>
              <a:t>wrfhelp@ucar.edu</a:t>
            </a:r>
            <a:endParaRPr lang="en-US" sz="3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7EE3-ECAD-C847-9FDB-E4A816A176F0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45714" y="5871496"/>
            <a:ext cx="5452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NCAR is sponsored by the National Science </a:t>
            </a:r>
            <a:r>
              <a:rPr lang="en-US" b="1" dirty="0" smtClean="0">
                <a:solidFill>
                  <a:srgbClr val="000090"/>
                </a:solidFill>
              </a:rPr>
              <a:t>Foundation</a:t>
            </a: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0" y="4876800"/>
            <a:ext cx="9144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 b="1">
                <a:solidFill>
                  <a:srgbClr val="4444F6"/>
                </a:solidFill>
              </a:rPr>
              <a:t>The NESL Mission is:</a:t>
            </a:r>
            <a:endParaRPr lang="en-US" sz="1400">
              <a:solidFill>
                <a:srgbClr val="4444F6"/>
              </a:solidFill>
            </a:endParaRPr>
          </a:p>
          <a:p>
            <a:pPr algn="ctr"/>
            <a:r>
              <a:rPr lang="en-US" sz="1400" b="1">
                <a:solidFill>
                  <a:srgbClr val="4444F6"/>
                </a:solidFill>
              </a:rPr>
              <a:t>To advance understanding of weather, climate, atmospheric composition and processes;</a:t>
            </a:r>
            <a:endParaRPr lang="en-US" sz="1400">
              <a:solidFill>
                <a:srgbClr val="4444F6"/>
              </a:solidFill>
            </a:endParaRPr>
          </a:p>
          <a:p>
            <a:pPr algn="ctr"/>
            <a:r>
              <a:rPr lang="en-US" sz="1400" b="1">
                <a:solidFill>
                  <a:srgbClr val="4444F6"/>
                </a:solidFill>
              </a:rPr>
              <a:t>To provide facility support to the wider community; and, </a:t>
            </a:r>
            <a:endParaRPr lang="en-US" sz="1400">
              <a:solidFill>
                <a:srgbClr val="4444F6"/>
              </a:solidFill>
            </a:endParaRPr>
          </a:p>
          <a:p>
            <a:pPr algn="ctr"/>
            <a:r>
              <a:rPr lang="en-US" sz="1400" b="1">
                <a:solidFill>
                  <a:srgbClr val="4444F6"/>
                </a:solidFill>
              </a:rPr>
              <a:t>To apply the results to benefit society.</a:t>
            </a:r>
            <a:endParaRPr lang="en-US" sz="1400">
              <a:solidFill>
                <a:srgbClr val="4444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367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7EE3-ECAD-C847-9FDB-E4A816A176F0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 descr="gos_wm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381000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2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657048"/>
            <a:ext cx="7924800" cy="6124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charset="2"/>
              <a:buChar char="q"/>
            </a:pPr>
            <a:r>
              <a:rPr lang="en-US" sz="1400" b="0" dirty="0">
                <a:latin typeface="Arial"/>
                <a:cs typeface="Arial"/>
              </a:rPr>
              <a:t>In-Situ </a:t>
            </a:r>
            <a:r>
              <a:rPr lang="en-US" sz="1400" b="0" dirty="0" smtClean="0">
                <a:latin typeface="Arial"/>
                <a:cs typeface="Arial"/>
              </a:rPr>
              <a:t>conventional observations</a:t>
            </a:r>
            <a:r>
              <a:rPr lang="en-US" sz="1400" b="0" dirty="0">
                <a:latin typeface="Arial"/>
                <a:cs typeface="Arial"/>
              </a:rPr>
              <a:t>: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400" b="0" dirty="0">
                <a:latin typeface="Arial"/>
                <a:cs typeface="Arial"/>
              </a:rPr>
              <a:t>Surface (SYNOP, METAR, SHIP, BUOY)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400" b="0" dirty="0">
                <a:latin typeface="Arial"/>
                <a:cs typeface="Arial"/>
              </a:rPr>
              <a:t>Upper air (TEMP, PIBAL, AIREP, ACARS, </a:t>
            </a:r>
            <a:r>
              <a:rPr lang="en-US" sz="1400" b="0" dirty="0" smtClean="0">
                <a:latin typeface="Arial"/>
                <a:cs typeface="Arial"/>
              </a:rPr>
              <a:t>AMDAR, TAMDAR</a:t>
            </a:r>
            <a:r>
              <a:rPr lang="en-US" sz="1400" b="0" dirty="0">
                <a:latin typeface="Arial"/>
                <a:cs typeface="Arial"/>
              </a:rPr>
              <a:t>)</a:t>
            </a:r>
          </a:p>
          <a:p>
            <a:pPr marL="285750" lvl="0" indent="-285750">
              <a:buFont typeface="Wingdings" charset="2"/>
              <a:buChar char="q"/>
            </a:pPr>
            <a:r>
              <a:rPr lang="en-US" sz="1400" b="0" dirty="0">
                <a:latin typeface="Arial"/>
                <a:cs typeface="Arial"/>
              </a:rPr>
              <a:t>Remotely sensed observations: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400" b="0" dirty="0">
                <a:latin typeface="Arial"/>
                <a:cs typeface="Arial"/>
              </a:rPr>
              <a:t>Atmospheric Motion Vectors (geo/polar</a:t>
            </a:r>
            <a:r>
              <a:rPr lang="en-US" sz="1400" b="0" dirty="0" smtClean="0">
                <a:latin typeface="Arial"/>
                <a:cs typeface="Arial"/>
              </a:rPr>
              <a:t>) (SATOB)</a:t>
            </a:r>
            <a:endParaRPr lang="en-US" sz="1400" b="0" dirty="0">
              <a:latin typeface="Arial"/>
              <a:cs typeface="Arial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1400" b="0" dirty="0">
                <a:latin typeface="Arial"/>
                <a:cs typeface="Arial"/>
              </a:rPr>
              <a:t>SATEM </a:t>
            </a:r>
            <a:r>
              <a:rPr lang="en-US" sz="1400" b="0" dirty="0" smtClean="0">
                <a:latin typeface="Arial"/>
                <a:cs typeface="Arial"/>
              </a:rPr>
              <a:t>thickness</a:t>
            </a:r>
            <a:endParaRPr lang="en-US" sz="1400" b="0" dirty="0">
              <a:latin typeface="Arial"/>
              <a:cs typeface="Arial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1400" b="0" dirty="0">
                <a:latin typeface="Arial"/>
                <a:cs typeface="Arial"/>
              </a:rPr>
              <a:t>Ground-based GPS Total </a:t>
            </a:r>
            <a:r>
              <a:rPr lang="en-US" sz="1400" b="0" dirty="0" err="1">
                <a:latin typeface="Arial"/>
                <a:cs typeface="Arial"/>
              </a:rPr>
              <a:t>Precipitable</a:t>
            </a:r>
            <a:r>
              <a:rPr lang="en-US" sz="1400" b="0" dirty="0">
                <a:latin typeface="Arial"/>
                <a:cs typeface="Arial"/>
              </a:rPr>
              <a:t> Water/Zenith Total </a:t>
            </a:r>
            <a:r>
              <a:rPr lang="en-US" sz="1400" b="0" dirty="0" smtClean="0">
                <a:latin typeface="Arial"/>
                <a:cs typeface="Arial"/>
              </a:rPr>
              <a:t>Delay (GPSPW/GPSZD)</a:t>
            </a:r>
            <a:endParaRPr lang="en-US" sz="1400" b="0" dirty="0">
              <a:latin typeface="Arial"/>
              <a:cs typeface="Arial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1400" b="0" dirty="0">
                <a:latin typeface="Arial"/>
                <a:cs typeface="Arial"/>
              </a:rPr>
              <a:t>SSM/I oceanic surface wind speed and TPW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400" b="0" dirty="0" err="1">
                <a:latin typeface="Arial"/>
                <a:cs typeface="Arial"/>
              </a:rPr>
              <a:t>Scatterometer</a:t>
            </a:r>
            <a:r>
              <a:rPr lang="en-US" sz="1400" b="0" dirty="0">
                <a:latin typeface="Arial"/>
                <a:cs typeface="Arial"/>
              </a:rPr>
              <a:t> oceanic surface </a:t>
            </a:r>
            <a:r>
              <a:rPr lang="en-US" sz="1400" b="0" dirty="0" smtClean="0">
                <a:latin typeface="Arial"/>
                <a:cs typeface="Arial"/>
              </a:rPr>
              <a:t>winds (QSCAT)</a:t>
            </a:r>
            <a:endParaRPr lang="en-US" sz="1400" b="0" dirty="0">
              <a:latin typeface="Arial"/>
              <a:cs typeface="Arial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1400" b="0" dirty="0">
                <a:latin typeface="Arial"/>
                <a:cs typeface="Arial"/>
              </a:rPr>
              <a:t>Wind </a:t>
            </a:r>
            <a:r>
              <a:rPr lang="en-US" sz="1400" b="0" dirty="0" smtClean="0">
                <a:latin typeface="Arial"/>
                <a:cs typeface="Arial"/>
              </a:rPr>
              <a:t>profiler (PROFL)</a:t>
            </a:r>
            <a:endParaRPr lang="en-US" sz="1400" b="0" dirty="0">
              <a:latin typeface="Arial"/>
              <a:cs typeface="Arial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1400" b="0" dirty="0">
                <a:latin typeface="Arial"/>
                <a:cs typeface="Arial"/>
              </a:rPr>
              <a:t>Radar radial velocities and </a:t>
            </a:r>
            <a:r>
              <a:rPr lang="en-US" sz="1400" b="0" dirty="0" smtClean="0">
                <a:latin typeface="Arial"/>
                <a:cs typeface="Arial"/>
              </a:rPr>
              <a:t>reflectivity</a:t>
            </a:r>
            <a:endParaRPr lang="en-US" sz="1400" b="0" dirty="0">
              <a:latin typeface="Arial"/>
              <a:cs typeface="Arial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1400" b="0" dirty="0">
                <a:latin typeface="Arial"/>
                <a:cs typeface="Arial"/>
              </a:rPr>
              <a:t>Satellite temperature/humidity/thickness </a:t>
            </a:r>
            <a:r>
              <a:rPr lang="en-US" sz="1400" b="0" dirty="0" smtClean="0">
                <a:latin typeface="Arial"/>
                <a:cs typeface="Arial"/>
              </a:rPr>
              <a:t>profiles (AIRSR)</a:t>
            </a:r>
            <a:endParaRPr lang="en-US" sz="1400" b="0" dirty="0">
              <a:latin typeface="Arial"/>
              <a:cs typeface="Arial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1400" b="0" dirty="0">
                <a:latin typeface="Arial"/>
                <a:cs typeface="Arial"/>
              </a:rPr>
              <a:t>GPS refractivity (</a:t>
            </a:r>
            <a:r>
              <a:rPr lang="en-US" sz="1400" b="0" dirty="0" smtClean="0">
                <a:latin typeface="Arial"/>
                <a:cs typeface="Arial"/>
              </a:rPr>
              <a:t>GPSRF/GPSEP)</a:t>
            </a:r>
            <a:endParaRPr lang="en-US" sz="1400" b="0" dirty="0">
              <a:latin typeface="Arial"/>
              <a:cs typeface="Arial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1400" b="0" dirty="0">
                <a:latin typeface="Arial"/>
                <a:cs typeface="Arial"/>
              </a:rPr>
              <a:t>Stage IV precipitation data/rain rate (only in 4DVAR mode)</a:t>
            </a:r>
          </a:p>
          <a:p>
            <a:pPr marL="285750" lvl="0" indent="-285750">
              <a:buFont typeface="Wingdings" charset="2"/>
              <a:buChar char="q"/>
            </a:pPr>
            <a:r>
              <a:rPr lang="en-US" sz="1400" b="0" dirty="0">
                <a:latin typeface="Arial"/>
                <a:cs typeface="Arial"/>
              </a:rPr>
              <a:t>Radiances (using RTTOV or CRTM):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400" b="0" dirty="0">
                <a:latin typeface="Arial"/>
                <a:cs typeface="Arial"/>
              </a:rPr>
              <a:t>HIRS	</a:t>
            </a:r>
            <a:r>
              <a:rPr lang="en-US" sz="1400" b="0" dirty="0" smtClean="0">
                <a:latin typeface="Arial"/>
                <a:cs typeface="Arial"/>
              </a:rPr>
              <a:t>         NOAA</a:t>
            </a:r>
            <a:r>
              <a:rPr lang="en-US" sz="1400" b="0" dirty="0">
                <a:latin typeface="Arial"/>
                <a:cs typeface="Arial"/>
              </a:rPr>
              <a:t>-16, NOAA-17, NOAA-18, NOAA-19, METOP-A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400" b="0" dirty="0">
                <a:latin typeface="Arial"/>
                <a:cs typeface="Arial"/>
              </a:rPr>
              <a:t>AMSU-A	NOAA-15, NOAA-16, NOAA-18, NOAA-19, EOS-Aqua, METOP-A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400" b="0" dirty="0">
                <a:latin typeface="Arial"/>
                <a:cs typeface="Arial"/>
              </a:rPr>
              <a:t>AMSU-B 	NOAA-15, NOAA-16, NOAA-17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400" b="0" dirty="0">
                <a:latin typeface="Arial"/>
                <a:cs typeface="Arial"/>
              </a:rPr>
              <a:t>MHS     	NOAA-18, NOAA-19, METOP-A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400" b="0" dirty="0">
                <a:latin typeface="Arial"/>
                <a:cs typeface="Arial"/>
              </a:rPr>
              <a:t>AIRS    </a:t>
            </a:r>
            <a:r>
              <a:rPr lang="en-US" sz="1400" b="0" dirty="0" smtClean="0">
                <a:latin typeface="Arial"/>
                <a:cs typeface="Arial"/>
              </a:rPr>
              <a:t>         </a:t>
            </a:r>
            <a:r>
              <a:rPr lang="en-US" sz="1400" b="0" dirty="0">
                <a:latin typeface="Arial"/>
                <a:cs typeface="Arial"/>
              </a:rPr>
              <a:t>	EOS-Aqua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400" b="0" dirty="0">
                <a:latin typeface="Arial"/>
                <a:cs typeface="Arial"/>
              </a:rPr>
              <a:t>SSMIS   	DMSP-16, DMSP-17, DMSP-18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400" b="0" dirty="0">
                <a:latin typeface="Arial"/>
                <a:cs typeface="Arial"/>
              </a:rPr>
              <a:t>IASI	</a:t>
            </a:r>
            <a:r>
              <a:rPr lang="en-US" sz="1400" b="0" dirty="0" smtClean="0">
                <a:latin typeface="Arial"/>
                <a:cs typeface="Arial"/>
              </a:rPr>
              <a:t>         METOP</a:t>
            </a:r>
            <a:r>
              <a:rPr lang="en-US" sz="1400" b="0" dirty="0">
                <a:latin typeface="Arial"/>
                <a:cs typeface="Arial"/>
              </a:rPr>
              <a:t>-A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400" b="0" dirty="0">
                <a:latin typeface="Arial"/>
                <a:cs typeface="Arial"/>
              </a:rPr>
              <a:t>ATMS	</a:t>
            </a:r>
            <a:r>
              <a:rPr lang="en-US" sz="1400" b="0" dirty="0" smtClean="0">
                <a:latin typeface="Arial"/>
                <a:cs typeface="Arial"/>
              </a:rPr>
              <a:t>         </a:t>
            </a:r>
            <a:r>
              <a:rPr lang="en-US" sz="1400" b="0" dirty="0" err="1" smtClean="0">
                <a:latin typeface="Arial"/>
                <a:cs typeface="Arial"/>
              </a:rPr>
              <a:t>Suomi</a:t>
            </a:r>
            <a:r>
              <a:rPr lang="en-US" sz="1400" b="0" dirty="0">
                <a:latin typeface="Arial"/>
                <a:cs typeface="Arial"/>
              </a:rPr>
              <a:t>-NPP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400" b="0" dirty="0">
                <a:latin typeface="Arial"/>
                <a:cs typeface="Arial"/>
              </a:rPr>
              <a:t>MWTS	</a:t>
            </a:r>
            <a:r>
              <a:rPr lang="en-US" sz="1400" b="0" dirty="0" smtClean="0">
                <a:latin typeface="Arial"/>
                <a:cs typeface="Arial"/>
              </a:rPr>
              <a:t>         FY</a:t>
            </a:r>
            <a:r>
              <a:rPr lang="en-US" sz="1400" b="0" dirty="0">
                <a:latin typeface="Arial"/>
                <a:cs typeface="Arial"/>
              </a:rPr>
              <a:t>-3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400" b="0" dirty="0">
                <a:latin typeface="Arial"/>
                <a:cs typeface="Arial"/>
              </a:rPr>
              <a:t>MWHS	</a:t>
            </a:r>
            <a:r>
              <a:rPr lang="en-US" sz="1400" b="0" dirty="0" smtClean="0">
                <a:latin typeface="Arial"/>
                <a:cs typeface="Arial"/>
              </a:rPr>
              <a:t>         FY</a:t>
            </a:r>
            <a:r>
              <a:rPr lang="en-US" sz="1400" b="0" dirty="0">
                <a:latin typeface="Arial"/>
                <a:cs typeface="Arial"/>
              </a:rPr>
              <a:t>-3</a:t>
            </a:r>
          </a:p>
          <a:p>
            <a:pPr marL="285750" lvl="0" indent="-285750">
              <a:buFont typeface="Wingdings" charset="2"/>
              <a:buChar char="q"/>
            </a:pPr>
            <a:r>
              <a:rPr lang="en-US" sz="1400" b="0" dirty="0">
                <a:latin typeface="Arial"/>
                <a:cs typeface="Arial"/>
              </a:rPr>
              <a:t>Bogus data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400" b="0" dirty="0">
                <a:latin typeface="Arial"/>
                <a:cs typeface="Arial"/>
              </a:rPr>
              <a:t>TC bogus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400" b="0" dirty="0">
                <a:latin typeface="Arial"/>
                <a:cs typeface="Arial"/>
              </a:rPr>
              <a:t>Global </a:t>
            </a:r>
            <a:r>
              <a:rPr lang="en-US" sz="1400" b="0" dirty="0" smtClean="0">
                <a:latin typeface="Arial"/>
                <a:cs typeface="Arial"/>
              </a:rPr>
              <a:t>bogus</a:t>
            </a:r>
            <a:endParaRPr lang="en-US" sz="1400" b="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1136" y="228600"/>
            <a:ext cx="3901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WRFDA can assimilate …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7EE3-ECAD-C847-9FDB-E4A816A176F0}" type="slidenum">
              <a:rPr lang="en-US" smtClean="0"/>
              <a:t>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167360" y="2155303"/>
            <a:ext cx="2722869" cy="1828157"/>
            <a:chOff x="6167360" y="2155303"/>
            <a:chExt cx="2722869" cy="1828157"/>
          </a:xfrm>
        </p:grpSpPr>
        <p:sp>
          <p:nvSpPr>
            <p:cNvPr id="6" name="Rectangle 5"/>
            <p:cNvSpPr/>
            <p:nvPr/>
          </p:nvSpPr>
          <p:spPr>
            <a:xfrm>
              <a:off x="6475243" y="2345335"/>
              <a:ext cx="2414986" cy="138499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200" dirty="0" err="1">
                  <a:latin typeface="Arial"/>
                  <a:cs typeface="Arial"/>
                </a:rPr>
                <a:t>QuikSCAT</a:t>
              </a:r>
              <a:r>
                <a:rPr lang="en-US" sz="1200" dirty="0">
                  <a:latin typeface="Arial"/>
                  <a:cs typeface="Arial"/>
                </a:rPr>
                <a:t>/</a:t>
              </a:r>
              <a:r>
                <a:rPr lang="en-US" sz="1200" dirty="0" err="1" smtClean="0">
                  <a:latin typeface="Arial"/>
                  <a:cs typeface="Arial"/>
                </a:rPr>
                <a:t>SeaWinds</a:t>
              </a:r>
              <a:r>
                <a:rPr lang="en-US" sz="1200" dirty="0" smtClean="0">
                  <a:latin typeface="Arial"/>
                  <a:cs typeface="Arial"/>
                </a:rPr>
                <a:t> </a:t>
              </a:r>
              <a:r>
                <a:rPr lang="en-US" sz="1200" dirty="0" smtClean="0">
                  <a:latin typeface="Arial"/>
                  <a:cs typeface="Arial"/>
                </a:rPr>
                <a:t>– </a:t>
              </a:r>
              <a:br>
                <a:rPr lang="en-US" sz="1200" dirty="0" smtClean="0">
                  <a:latin typeface="Arial"/>
                  <a:cs typeface="Arial"/>
                </a:rPr>
              </a:br>
              <a:r>
                <a:rPr lang="en-US" sz="1200" dirty="0" smtClean="0">
                  <a:latin typeface="Arial"/>
                  <a:cs typeface="Arial"/>
                </a:rPr>
                <a:t>   </a:t>
              </a:r>
              <a:r>
                <a:rPr lang="en-US" sz="1200" b="1" dirty="0" smtClean="0">
                  <a:latin typeface="Arial"/>
                  <a:cs typeface="Arial"/>
                </a:rPr>
                <a:t>ended </a:t>
              </a:r>
              <a:r>
                <a:rPr lang="en-US" sz="1200" b="1" dirty="0">
                  <a:latin typeface="Arial"/>
                  <a:cs typeface="Arial"/>
                </a:rPr>
                <a:t>on November 23, 2009</a:t>
              </a:r>
              <a:endParaRPr lang="en-US" sz="1200" dirty="0">
                <a:latin typeface="Arial"/>
                <a:cs typeface="Arial"/>
              </a:endParaRPr>
            </a:p>
            <a:p>
              <a:r>
                <a:rPr lang="en-US" sz="1200" dirty="0" smtClean="0">
                  <a:latin typeface="Arial"/>
                  <a:cs typeface="Arial"/>
                </a:rPr>
                <a:t>ASCAT </a:t>
              </a:r>
              <a:r>
                <a:rPr lang="en-US" sz="1200" dirty="0">
                  <a:latin typeface="Arial"/>
                  <a:cs typeface="Arial"/>
                </a:rPr>
                <a:t>(METOP-A)</a:t>
              </a:r>
            </a:p>
            <a:p>
              <a:r>
                <a:rPr lang="en-US" sz="1200" dirty="0">
                  <a:latin typeface="Arial"/>
                  <a:cs typeface="Arial"/>
                </a:rPr>
                <a:t>ASCAT (METOP-B</a:t>
              </a:r>
              <a:r>
                <a:rPr lang="en-US" sz="1200" dirty="0" smtClean="0">
                  <a:latin typeface="Arial"/>
                  <a:cs typeface="Arial"/>
                </a:rPr>
                <a:t>)</a:t>
              </a:r>
            </a:p>
            <a:p>
              <a:r>
                <a:rPr lang="en-US" sz="1200" dirty="0" smtClean="0">
                  <a:latin typeface="Arial"/>
                  <a:cs typeface="Arial"/>
                </a:rPr>
                <a:t>ASCAT (EARS)</a:t>
              </a:r>
              <a:endParaRPr lang="en-US" sz="1200" dirty="0">
                <a:latin typeface="Arial"/>
                <a:cs typeface="Arial"/>
              </a:endParaRPr>
            </a:p>
            <a:p>
              <a:r>
                <a:rPr lang="en-US" sz="1200" dirty="0" smtClean="0">
                  <a:latin typeface="Arial"/>
                  <a:cs typeface="Arial"/>
                </a:rPr>
                <a:t>OSCAT </a:t>
              </a:r>
              <a:r>
                <a:rPr lang="en-US" sz="1200" dirty="0">
                  <a:latin typeface="Arial"/>
                  <a:cs typeface="Arial"/>
                </a:rPr>
                <a:t>(Oceansat-2</a:t>
              </a:r>
              <a:r>
                <a:rPr lang="en-US" sz="1200" dirty="0" smtClean="0">
                  <a:latin typeface="Arial"/>
                  <a:cs typeface="Arial"/>
                </a:rPr>
                <a:t>)</a:t>
              </a:r>
              <a:r>
                <a:rPr lang="en-US" sz="1200" dirty="0">
                  <a:latin typeface="Arial"/>
                  <a:cs typeface="Arial"/>
                </a:rPr>
                <a:t> </a:t>
              </a:r>
              <a:endParaRPr lang="en-US" sz="1200" dirty="0" smtClean="0">
                <a:latin typeface="Arial"/>
                <a:cs typeface="Arial"/>
              </a:endParaRPr>
            </a:p>
            <a:p>
              <a:r>
                <a:rPr lang="en-US" sz="1200" dirty="0" err="1" smtClean="0">
                  <a:latin typeface="Arial"/>
                  <a:cs typeface="Arial"/>
                </a:rPr>
                <a:t>WindSAT</a:t>
              </a:r>
              <a:endParaRPr lang="en-US" sz="1200" dirty="0">
                <a:latin typeface="Arial"/>
                <a:cs typeface="Arial"/>
              </a:endParaRPr>
            </a:p>
          </p:txBody>
        </p:sp>
        <p:sp>
          <p:nvSpPr>
            <p:cNvPr id="2" name="Cloud Callout 1"/>
            <p:cNvSpPr/>
            <p:nvPr/>
          </p:nvSpPr>
          <p:spPr>
            <a:xfrm>
              <a:off x="6167360" y="2155303"/>
              <a:ext cx="2703632" cy="1828157"/>
            </a:xfrm>
            <a:prstGeom prst="cloudCallout">
              <a:avLst>
                <a:gd name="adj1" fmla="val -81687"/>
                <a:gd name="adj2" fmla="val -32065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775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cument 2"/>
          <p:cNvSpPr/>
          <p:nvPr/>
        </p:nvSpPr>
        <p:spPr bwMode="auto">
          <a:xfrm>
            <a:off x="2286000" y="3505200"/>
            <a:ext cx="1447800" cy="612648"/>
          </a:xfrm>
          <a:prstGeom prst="flowChartDocumen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ob.ascii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5257800"/>
            <a:ext cx="1421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Arial"/>
                <a:cs typeface="Arial"/>
              </a:rPr>
              <a:t>ob_format</a:t>
            </a:r>
            <a:r>
              <a:rPr lang="en-US" sz="1600" dirty="0" smtClean="0">
                <a:latin typeface="Arial"/>
                <a:cs typeface="Arial"/>
              </a:rPr>
              <a:t>=2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1600" y="4876800"/>
            <a:ext cx="1421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Arial"/>
                <a:cs typeface="Arial"/>
              </a:rPr>
              <a:t>ob_format</a:t>
            </a:r>
            <a:r>
              <a:rPr lang="en-US" sz="1600" dirty="0" smtClean="0">
                <a:latin typeface="Arial"/>
                <a:cs typeface="Arial"/>
              </a:rPr>
              <a:t>=1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" name="Document 11"/>
          <p:cNvSpPr/>
          <p:nvPr/>
        </p:nvSpPr>
        <p:spPr bwMode="auto">
          <a:xfrm>
            <a:off x="5943600" y="3505200"/>
            <a:ext cx="1219200" cy="612648"/>
          </a:xfrm>
          <a:prstGeom prst="flowChartDocumen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ob.radar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14" name="Multidocument 13"/>
          <p:cNvSpPr/>
          <p:nvPr/>
        </p:nvSpPr>
        <p:spPr bwMode="auto">
          <a:xfrm>
            <a:off x="4038600" y="3505200"/>
            <a:ext cx="1600200" cy="758952"/>
          </a:xfrm>
          <a:prstGeom prst="flowChartMultidocumen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err="1">
                <a:latin typeface="Arial"/>
                <a:cs typeface="Arial"/>
              </a:rPr>
              <a:t>amsua.bufr</a:t>
            </a:r>
            <a:endParaRPr lang="en-US" sz="1600" dirty="0">
              <a:latin typeface="Arial"/>
              <a:cs typeface="Arial"/>
            </a:endParaRPr>
          </a:p>
          <a:p>
            <a:r>
              <a:rPr lang="en-US" sz="1600" dirty="0" err="1">
                <a:latin typeface="Arial"/>
                <a:cs typeface="Arial"/>
              </a:rPr>
              <a:t>amsub.bufr</a:t>
            </a:r>
            <a:endParaRPr lang="en-US" sz="1600" dirty="0">
              <a:latin typeface="Arial"/>
              <a:cs typeface="Arial"/>
            </a:endParaRPr>
          </a:p>
          <a:p>
            <a:r>
              <a:rPr lang="en-US" sz="1600" dirty="0" err="1">
                <a:latin typeface="Arial"/>
                <a:cs typeface="Arial"/>
              </a:rPr>
              <a:t>mhs.bufr</a:t>
            </a:r>
            <a:endParaRPr lang="en-US" sz="1600" dirty="0">
              <a:latin typeface="Arial"/>
              <a:cs typeface="Arial"/>
            </a:endParaRPr>
          </a:p>
          <a:p>
            <a:r>
              <a:rPr lang="en-US" sz="1600" dirty="0" err="1">
                <a:latin typeface="Arial"/>
                <a:cs typeface="Arial"/>
              </a:rPr>
              <a:t>airs.bufr</a:t>
            </a:r>
            <a:endParaRPr lang="en-US" sz="1600" dirty="0">
              <a:latin typeface="Arial"/>
              <a:cs typeface="Arial"/>
            </a:endParaRPr>
          </a:p>
          <a:p>
            <a:r>
              <a:rPr lang="en-US" sz="1600" dirty="0" err="1">
                <a:latin typeface="Arial"/>
                <a:cs typeface="Arial"/>
              </a:rPr>
              <a:t>atms.bufr</a:t>
            </a:r>
            <a:endParaRPr lang="en-US" sz="1600" dirty="0">
              <a:latin typeface="Arial"/>
              <a:cs typeface="Arial"/>
            </a:endParaRPr>
          </a:p>
          <a:p>
            <a:r>
              <a:rPr lang="en-US" sz="1600" dirty="0" err="1">
                <a:latin typeface="Arial"/>
                <a:cs typeface="Arial"/>
              </a:rPr>
              <a:t>iasi.bufr</a:t>
            </a:r>
            <a:endParaRPr lang="en-US" sz="1600" dirty="0">
              <a:latin typeface="Arial"/>
              <a:cs typeface="Arial"/>
            </a:endParaRPr>
          </a:p>
          <a:p>
            <a:r>
              <a:rPr lang="en-US" sz="1600" dirty="0">
                <a:latin typeface="Arial"/>
                <a:cs typeface="Arial"/>
              </a:rPr>
              <a:t>hirs4.bufr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16" name="Process 15"/>
          <p:cNvSpPr/>
          <p:nvPr/>
        </p:nvSpPr>
        <p:spPr bwMode="auto">
          <a:xfrm>
            <a:off x="647700" y="6019800"/>
            <a:ext cx="7848600" cy="533400"/>
          </a:xfrm>
          <a:prstGeom prst="flowChart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WRFDA</a:t>
            </a:r>
          </a:p>
        </p:txBody>
      </p:sp>
      <p:sp>
        <p:nvSpPr>
          <p:cNvPr id="19" name="Process 18"/>
          <p:cNvSpPr/>
          <p:nvPr/>
        </p:nvSpPr>
        <p:spPr bwMode="auto">
          <a:xfrm>
            <a:off x="2241549" y="2362200"/>
            <a:ext cx="1524000" cy="612648"/>
          </a:xfrm>
          <a:prstGeom prst="flowChartProcess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OBSPROC</a:t>
            </a:r>
          </a:p>
        </p:txBody>
      </p:sp>
      <p:cxnSp>
        <p:nvCxnSpPr>
          <p:cNvPr id="21" name="Straight Arrow Connector 20"/>
          <p:cNvCxnSpPr>
            <a:stCxn id="19" idx="2"/>
            <a:endCxn id="3" idx="0"/>
          </p:cNvCxnSpPr>
          <p:nvPr/>
        </p:nvCxnSpPr>
        <p:spPr bwMode="auto">
          <a:xfrm>
            <a:off x="3003549" y="2974848"/>
            <a:ext cx="6351" cy="53035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24" name="Multidocument 23"/>
          <p:cNvSpPr/>
          <p:nvPr/>
        </p:nvSpPr>
        <p:spPr bwMode="auto">
          <a:xfrm>
            <a:off x="304800" y="3505200"/>
            <a:ext cx="1676400" cy="838200"/>
          </a:xfrm>
          <a:prstGeom prst="flowChartMultidocumen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ob.bufr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Arial"/>
                <a:cs typeface="Arial"/>
              </a:rPr>
              <a:t>gpsro.bufr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9" name="Data 8"/>
          <p:cNvSpPr/>
          <p:nvPr/>
        </p:nvSpPr>
        <p:spPr bwMode="auto">
          <a:xfrm>
            <a:off x="1559987" y="1295400"/>
            <a:ext cx="2870196" cy="609600"/>
          </a:xfrm>
          <a:prstGeom prst="flowChartInputOutpu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 typeface="Monotype Sorts" pitchFamily="1" charset="2"/>
              <a:buNone/>
            </a:pPr>
            <a:r>
              <a:rPr lang="en-US" sz="1600" dirty="0">
                <a:latin typeface="Arial"/>
                <a:ea typeface="ＭＳ Ｐゴシック" pitchFamily="1" charset="-128"/>
                <a:cs typeface="Arial"/>
              </a:rPr>
              <a:t>Observations in </a:t>
            </a:r>
            <a:r>
              <a:rPr lang="en-US" sz="1600" dirty="0" err="1">
                <a:latin typeface="Arial"/>
                <a:ea typeface="ＭＳ Ｐゴシック" pitchFamily="1" charset="-128"/>
                <a:cs typeface="Arial"/>
              </a:rPr>
              <a:t>little_r</a:t>
            </a:r>
            <a:r>
              <a:rPr lang="en-US" sz="1600" dirty="0">
                <a:latin typeface="Arial"/>
                <a:ea typeface="ＭＳ Ｐゴシック" pitchFamily="1" charset="-128"/>
                <a:cs typeface="Arial"/>
              </a:rPr>
              <a:t> format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13" name="Straight Arrow Connector 12"/>
          <p:cNvCxnSpPr>
            <a:stCxn id="9" idx="4"/>
            <a:endCxn id="19" idx="0"/>
          </p:cNvCxnSpPr>
          <p:nvPr/>
        </p:nvCxnSpPr>
        <p:spPr bwMode="auto">
          <a:xfrm>
            <a:off x="2995085" y="1905000"/>
            <a:ext cx="8464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860835" y="228600"/>
            <a:ext cx="3422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WRFDA can read in …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5" name="Multidocument 34"/>
          <p:cNvSpPr/>
          <p:nvPr/>
        </p:nvSpPr>
        <p:spPr bwMode="auto">
          <a:xfrm>
            <a:off x="7467600" y="3505200"/>
            <a:ext cx="1371600" cy="914400"/>
          </a:xfrm>
          <a:prstGeom prst="flowChartMultidocumen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ob01.rain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Arial"/>
                <a:cs typeface="Arial"/>
              </a:rPr>
              <a:t>ob02.rain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cxnSp>
        <p:nvCxnSpPr>
          <p:cNvPr id="42" name="Elbow Connector 41"/>
          <p:cNvCxnSpPr>
            <a:stCxn id="24" idx="2"/>
            <a:endCxn id="11" idx="1"/>
          </p:cNvCxnSpPr>
          <p:nvPr/>
        </p:nvCxnSpPr>
        <p:spPr bwMode="auto">
          <a:xfrm rot="16200000" flipH="1">
            <a:off x="831804" y="4506281"/>
            <a:ext cx="734420" cy="34517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4" name="Elbow Connector 43"/>
          <p:cNvCxnSpPr>
            <a:stCxn id="3" idx="2"/>
            <a:endCxn id="6" idx="3"/>
          </p:cNvCxnSpPr>
          <p:nvPr/>
        </p:nvCxnSpPr>
        <p:spPr bwMode="auto">
          <a:xfrm rot="5400000">
            <a:off x="2226776" y="4643953"/>
            <a:ext cx="1349732" cy="216517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4267200" y="3166646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radiance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67601" y="2895600"/>
            <a:ext cx="14477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stage IV precipitation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15200" y="4419600"/>
            <a:ext cx="1811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(see 4DVAR talk)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7EE3-ECAD-C847-9FDB-E4A816A176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29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cument 1"/>
          <p:cNvSpPr/>
          <p:nvPr/>
        </p:nvSpPr>
        <p:spPr bwMode="auto">
          <a:xfrm>
            <a:off x="3962400" y="228600"/>
            <a:ext cx="1219200" cy="533400"/>
          </a:xfrm>
          <a:prstGeom prst="flowChartDocumen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ob.radar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1" y="838200"/>
            <a:ext cx="8381999" cy="4992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75000"/>
              </a:lnSpc>
              <a:spcBef>
                <a:spcPct val="50000"/>
              </a:spcBef>
              <a:buFont typeface="Wingdings" charset="2"/>
              <a:buChar char="Ø"/>
            </a:pPr>
            <a:r>
              <a:rPr lang="en-US" sz="1600" b="0" dirty="0">
                <a:latin typeface="Arial"/>
                <a:cs typeface="Arial"/>
              </a:rPr>
              <a:t>In simple ASCII format</a:t>
            </a:r>
          </a:p>
          <a:p>
            <a:pPr lvl="1">
              <a:lnSpc>
                <a:spcPct val="75000"/>
              </a:lnSpc>
              <a:spcBef>
                <a:spcPct val="50000"/>
              </a:spcBef>
              <a:buFontTx/>
              <a:buNone/>
            </a:pPr>
            <a:r>
              <a:rPr lang="en-US" sz="1600" b="0" dirty="0" smtClean="0">
                <a:latin typeface="Arial"/>
                <a:cs typeface="Arial"/>
              </a:rPr>
              <a:t>Header </a:t>
            </a:r>
            <a:r>
              <a:rPr lang="en-US" sz="1600" b="0" dirty="0">
                <a:latin typeface="Arial"/>
                <a:cs typeface="Arial"/>
              </a:rPr>
              <a:t>record for </a:t>
            </a:r>
            <a:r>
              <a:rPr lang="en-US" sz="1600" b="0" dirty="0" smtClean="0">
                <a:latin typeface="Arial"/>
                <a:cs typeface="Arial"/>
              </a:rPr>
              <a:t>Radar site information </a:t>
            </a:r>
            <a:r>
              <a:rPr lang="en-US" sz="1600" b="0" dirty="0">
                <a:latin typeface="Arial"/>
                <a:cs typeface="Arial"/>
              </a:rPr>
              <a:t>(site, lat0, lon0, </a:t>
            </a:r>
            <a:r>
              <a:rPr lang="en-US" sz="1600" b="0" dirty="0" err="1">
                <a:latin typeface="Arial"/>
                <a:cs typeface="Arial"/>
              </a:rPr>
              <a:t>elv</a:t>
            </a:r>
            <a:r>
              <a:rPr lang="en-US" sz="1600" b="0" dirty="0">
                <a:latin typeface="Arial"/>
                <a:cs typeface="Arial"/>
              </a:rPr>
              <a:t> </a:t>
            </a:r>
            <a:r>
              <a:rPr lang="en-US" sz="1600" b="0" dirty="0" err="1">
                <a:latin typeface="Arial"/>
                <a:cs typeface="Arial"/>
              </a:rPr>
              <a:t>etc</a:t>
            </a:r>
            <a:r>
              <a:rPr lang="en-US" sz="1600" b="0" dirty="0">
                <a:latin typeface="Arial"/>
                <a:cs typeface="Arial"/>
              </a:rPr>
              <a:t>)</a:t>
            </a:r>
          </a:p>
          <a:p>
            <a:pPr lvl="1">
              <a:lnSpc>
                <a:spcPct val="75000"/>
              </a:lnSpc>
              <a:spcBef>
                <a:spcPct val="50000"/>
              </a:spcBef>
              <a:buFontTx/>
              <a:buNone/>
            </a:pPr>
            <a:r>
              <a:rPr lang="en-US" sz="1600" b="0" dirty="0" smtClean="0">
                <a:latin typeface="Arial"/>
                <a:cs typeface="Arial"/>
              </a:rPr>
              <a:t>Header </a:t>
            </a:r>
            <a:r>
              <a:rPr lang="en-US" sz="1600" b="0" dirty="0">
                <a:latin typeface="Arial"/>
                <a:cs typeface="Arial"/>
              </a:rPr>
              <a:t>record for </a:t>
            </a:r>
            <a:r>
              <a:rPr lang="en-US" sz="1600" b="0" dirty="0" smtClean="0">
                <a:latin typeface="Arial"/>
                <a:cs typeface="Arial"/>
              </a:rPr>
              <a:t>observation </a:t>
            </a:r>
            <a:r>
              <a:rPr lang="en-US" sz="1600" b="0" dirty="0">
                <a:latin typeface="Arial"/>
                <a:cs typeface="Arial"/>
              </a:rPr>
              <a:t>location (FM-128 RADAR, date, </a:t>
            </a:r>
            <a:r>
              <a:rPr lang="en-US" sz="1600" b="0" dirty="0" err="1">
                <a:latin typeface="Arial"/>
                <a:cs typeface="Arial"/>
              </a:rPr>
              <a:t>lat</a:t>
            </a:r>
            <a:r>
              <a:rPr lang="en-US" sz="1600" b="0" dirty="0">
                <a:latin typeface="Arial"/>
                <a:cs typeface="Arial"/>
              </a:rPr>
              <a:t>, </a:t>
            </a:r>
            <a:r>
              <a:rPr lang="en-US" sz="1600" b="0" dirty="0" err="1">
                <a:latin typeface="Arial"/>
                <a:cs typeface="Arial"/>
              </a:rPr>
              <a:t>lon</a:t>
            </a:r>
            <a:r>
              <a:rPr lang="en-US" sz="1600" b="0" dirty="0">
                <a:latin typeface="Arial"/>
                <a:cs typeface="Arial"/>
              </a:rPr>
              <a:t>, </a:t>
            </a:r>
            <a:r>
              <a:rPr lang="en-US" sz="1600" b="0" dirty="0" err="1">
                <a:latin typeface="Arial"/>
                <a:cs typeface="Arial"/>
              </a:rPr>
              <a:t>elv</a:t>
            </a:r>
            <a:r>
              <a:rPr lang="en-US" sz="1600" b="0" dirty="0">
                <a:latin typeface="Arial"/>
                <a:cs typeface="Arial"/>
              </a:rPr>
              <a:t>, </a:t>
            </a:r>
            <a:r>
              <a:rPr lang="en-US" sz="1600" b="0" dirty="0" err="1">
                <a:latin typeface="Arial"/>
                <a:cs typeface="Arial"/>
              </a:rPr>
              <a:t>levs</a:t>
            </a:r>
            <a:r>
              <a:rPr lang="en-US" sz="1600" b="0" dirty="0">
                <a:latin typeface="Arial"/>
                <a:cs typeface="Arial"/>
              </a:rPr>
              <a:t>) </a:t>
            </a:r>
          </a:p>
          <a:p>
            <a:pPr lvl="1">
              <a:lnSpc>
                <a:spcPct val="75000"/>
              </a:lnSpc>
              <a:spcBef>
                <a:spcPct val="50000"/>
              </a:spcBef>
              <a:buFontTx/>
              <a:buNone/>
            </a:pPr>
            <a:r>
              <a:rPr lang="en-US" sz="1600" b="0" dirty="0">
                <a:latin typeface="Arial"/>
                <a:cs typeface="Arial"/>
              </a:rPr>
              <a:t>Data-level record (height&lt;m&gt;, </a:t>
            </a:r>
            <a:r>
              <a:rPr lang="en-US" sz="1600" b="0" dirty="0" err="1">
                <a:latin typeface="Arial"/>
                <a:cs typeface="Arial"/>
              </a:rPr>
              <a:t>Radial_V</a:t>
            </a:r>
            <a:r>
              <a:rPr lang="en-US" sz="1600" b="0" dirty="0">
                <a:latin typeface="Arial"/>
                <a:cs typeface="Arial"/>
              </a:rPr>
              <a:t>&lt;m/s&gt;, qc, err, Reflectivity&lt;</a:t>
            </a:r>
            <a:r>
              <a:rPr lang="en-US" sz="1600" b="0" dirty="0" err="1">
                <a:latin typeface="Arial"/>
                <a:cs typeface="Arial"/>
              </a:rPr>
              <a:t>dbz</a:t>
            </a:r>
            <a:r>
              <a:rPr lang="en-US" sz="1600" b="0" dirty="0">
                <a:latin typeface="Arial"/>
                <a:cs typeface="Arial"/>
              </a:rPr>
              <a:t>&gt;, qc, err</a:t>
            </a:r>
            <a:r>
              <a:rPr lang="en-US" sz="1600" b="0" dirty="0" smtClean="0">
                <a:latin typeface="Arial"/>
                <a:cs typeface="Arial"/>
              </a:rPr>
              <a:t>)</a:t>
            </a:r>
          </a:p>
          <a:p>
            <a:pPr>
              <a:lnSpc>
                <a:spcPct val="120000"/>
              </a:lnSpc>
            </a:pPr>
            <a:endParaRPr lang="en-US" sz="1600" b="0" dirty="0" smtClean="0">
              <a:latin typeface="Arial"/>
              <a:cs typeface="Arial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Ø"/>
            </a:pPr>
            <a:r>
              <a:rPr lang="en-US" sz="1600" b="0" dirty="0" smtClean="0">
                <a:latin typeface="Arial"/>
                <a:cs typeface="Arial"/>
              </a:rPr>
              <a:t>Preprocessing </a:t>
            </a:r>
            <a:r>
              <a:rPr lang="en-US" sz="1600" b="0" dirty="0">
                <a:latin typeface="Arial"/>
                <a:cs typeface="Arial"/>
              </a:rPr>
              <a:t>Doppler radar data is an important procedure before </a:t>
            </a:r>
            <a:r>
              <a:rPr lang="en-US" sz="1600" b="0" dirty="0" smtClean="0">
                <a:latin typeface="Arial"/>
                <a:cs typeface="Arial"/>
              </a:rPr>
              <a:t>assimilation</a:t>
            </a:r>
            <a:endParaRPr lang="en-US" sz="1600" b="0" dirty="0">
              <a:latin typeface="Arial"/>
              <a:cs typeface="Arial"/>
            </a:endParaRPr>
          </a:p>
          <a:p>
            <a:pPr marL="742950" lvl="1" indent="-285750">
              <a:lnSpc>
                <a:spcPct val="120000"/>
              </a:lnSpc>
              <a:buFont typeface="Wingdings" charset="2"/>
              <a:buChar char="ü"/>
            </a:pPr>
            <a:r>
              <a:rPr lang="en-US" sz="1600" b="0" dirty="0" smtClean="0">
                <a:latin typeface="Arial"/>
                <a:ea typeface="ＭＳ Ｐゴシック" charset="0"/>
                <a:cs typeface="Arial"/>
              </a:rPr>
              <a:t>Quality </a:t>
            </a:r>
            <a:r>
              <a:rPr lang="en-US" sz="1600" b="0" dirty="0">
                <a:latin typeface="Arial"/>
                <a:ea typeface="ＭＳ Ｐゴシック" charset="0"/>
                <a:cs typeface="Arial"/>
              </a:rPr>
              <a:t>control</a:t>
            </a:r>
          </a:p>
          <a:p>
            <a:pPr marL="1200150" lvl="2" indent="-285750">
              <a:lnSpc>
                <a:spcPct val="120000"/>
              </a:lnSpc>
              <a:buFont typeface="Arial"/>
              <a:buChar char="•"/>
            </a:pPr>
            <a:r>
              <a:rPr lang="en-US" sz="1600" b="0" dirty="0" smtClean="0">
                <a:latin typeface="Arial"/>
                <a:ea typeface="ＭＳ Ｐゴシック" charset="0"/>
                <a:cs typeface="Arial"/>
              </a:rPr>
              <a:t>de-aliasing </a:t>
            </a:r>
            <a:r>
              <a:rPr lang="en-US" sz="1600" b="0" dirty="0">
                <a:latin typeface="Arial"/>
                <a:ea typeface="ＭＳ Ｐゴシック" charset="0"/>
                <a:cs typeface="Arial"/>
              </a:rPr>
              <a:t>(folded velocity)</a:t>
            </a:r>
          </a:p>
          <a:p>
            <a:pPr marL="1200150" lvl="2" indent="-285750">
              <a:lnSpc>
                <a:spcPct val="120000"/>
              </a:lnSpc>
              <a:buFont typeface="Arial"/>
              <a:buChar char="•"/>
            </a:pPr>
            <a:r>
              <a:rPr lang="en-US" sz="1600" b="0" dirty="0">
                <a:latin typeface="Arial"/>
                <a:ea typeface="ＭＳ Ｐゴシック" charset="0"/>
                <a:cs typeface="Arial"/>
              </a:rPr>
              <a:t>r</a:t>
            </a:r>
            <a:r>
              <a:rPr kumimoji="1" lang="en-US" altLang="ko-KR" sz="1600" b="0" dirty="0">
                <a:latin typeface="Arial"/>
                <a:ea typeface="굴림" charset="0"/>
                <a:cs typeface="Arial"/>
              </a:rPr>
              <a:t>emoval of clutters</a:t>
            </a:r>
            <a:r>
              <a:rPr lang="en-US" sz="1600" b="0" dirty="0">
                <a:latin typeface="Arial"/>
                <a:ea typeface="ＭＳ Ｐゴシック" charset="0"/>
                <a:cs typeface="Arial"/>
              </a:rPr>
              <a:t>, </a:t>
            </a:r>
            <a:r>
              <a:rPr kumimoji="1" lang="en-US" altLang="ko-KR" sz="1600" b="0" dirty="0">
                <a:latin typeface="Arial"/>
                <a:ea typeface="굴림" charset="0"/>
                <a:cs typeface="Arial"/>
              </a:rPr>
              <a:t>second-trip echo, </a:t>
            </a:r>
            <a:r>
              <a:rPr lang="en-US" sz="1600" b="0" dirty="0">
                <a:latin typeface="Arial"/>
                <a:cs typeface="Arial"/>
              </a:rPr>
              <a:t>anomalously propagated clutter</a:t>
            </a:r>
            <a:r>
              <a:rPr lang="en-US" sz="1600" b="0" dirty="0">
                <a:latin typeface="Arial"/>
                <a:ea typeface="ＭＳ Ｐゴシック" charset="0"/>
                <a:cs typeface="Arial"/>
              </a:rPr>
              <a:t>, and other noises</a:t>
            </a:r>
          </a:p>
          <a:p>
            <a:pPr marL="742950" lvl="1" indent="-285750">
              <a:lnSpc>
                <a:spcPct val="120000"/>
              </a:lnSpc>
              <a:buFont typeface="Wingdings" charset="2"/>
              <a:buChar char="ü"/>
            </a:pPr>
            <a:r>
              <a:rPr lang="en-US" sz="1600" b="0" dirty="0">
                <a:latin typeface="Arial"/>
                <a:ea typeface="ＭＳ Ｐゴシック" charset="0"/>
                <a:cs typeface="Arial"/>
              </a:rPr>
              <a:t>Mapping </a:t>
            </a:r>
          </a:p>
          <a:p>
            <a:pPr marL="1200150" lvl="2" indent="-285750">
              <a:lnSpc>
                <a:spcPct val="120000"/>
              </a:lnSpc>
              <a:buFont typeface="Arial"/>
              <a:buChar char="•"/>
            </a:pPr>
            <a:r>
              <a:rPr lang="en-US" sz="1600" b="0" dirty="0">
                <a:latin typeface="Arial"/>
                <a:ea typeface="ＭＳ Ｐゴシック" charset="0"/>
                <a:cs typeface="Arial"/>
              </a:rPr>
              <a:t>Interpolation, smoothing, super-</a:t>
            </a:r>
            <a:r>
              <a:rPr lang="en-US" sz="1600" b="0" dirty="0" err="1">
                <a:latin typeface="Arial"/>
                <a:ea typeface="ＭＳ Ｐゴシック" charset="0"/>
                <a:cs typeface="Arial"/>
              </a:rPr>
              <a:t>obing</a:t>
            </a:r>
            <a:r>
              <a:rPr lang="en-US" sz="1600" b="0" dirty="0">
                <a:latin typeface="Arial"/>
                <a:ea typeface="ＭＳ Ｐゴシック" charset="0"/>
                <a:cs typeface="Arial"/>
              </a:rPr>
              <a:t>, data filling</a:t>
            </a:r>
          </a:p>
          <a:p>
            <a:pPr marL="742950" lvl="1" indent="-285750">
              <a:lnSpc>
                <a:spcPct val="120000"/>
              </a:lnSpc>
              <a:buFont typeface="Wingdings" charset="2"/>
              <a:buChar char="ü"/>
            </a:pPr>
            <a:r>
              <a:rPr lang="en-US" sz="1600" b="0" dirty="0">
                <a:latin typeface="Arial"/>
                <a:ea typeface="ＭＳ Ｐゴシック" charset="0"/>
                <a:cs typeface="Arial"/>
              </a:rPr>
              <a:t>Error statistics</a:t>
            </a:r>
          </a:p>
          <a:p>
            <a:pPr marL="1200150" lvl="2" indent="-285750">
              <a:lnSpc>
                <a:spcPct val="120000"/>
              </a:lnSpc>
              <a:buFont typeface="Arial"/>
              <a:buChar char="•"/>
            </a:pPr>
            <a:r>
              <a:rPr lang="en-US" sz="1600" b="0" dirty="0">
                <a:latin typeface="Arial"/>
                <a:ea typeface="ＭＳ Ｐゴシック" charset="0"/>
                <a:cs typeface="Arial"/>
              </a:rPr>
              <a:t>Variance and covariance</a:t>
            </a:r>
            <a:endParaRPr lang="en-US" altLang="zh-CN" sz="1600" b="0" dirty="0">
              <a:solidFill>
                <a:schemeClr val="hlink"/>
              </a:solidFill>
              <a:latin typeface="Arial"/>
              <a:ea typeface="ＭＳ Ｐゴシック" charset="0"/>
              <a:cs typeface="Arial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1600" b="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 eaLnBrk="1" hangingPunct="1">
              <a:lnSpc>
                <a:spcPct val="120000"/>
              </a:lnSpc>
              <a:buFont typeface="Wingdings" charset="2"/>
              <a:buChar char="Ø"/>
            </a:pPr>
            <a:r>
              <a:rPr lang="en-US" altLang="zh-CN" sz="1600" b="0" dirty="0" smtClean="0">
                <a:solidFill>
                  <a:srgbClr val="000000"/>
                </a:solidFill>
                <a:latin typeface="Arial"/>
                <a:cs typeface="Arial"/>
              </a:rPr>
              <a:t>However</a:t>
            </a:r>
            <a:r>
              <a:rPr lang="en-US" altLang="zh-CN" sz="1600" b="0" dirty="0">
                <a:solidFill>
                  <a:srgbClr val="000000"/>
                </a:solidFill>
                <a:latin typeface="Arial"/>
                <a:cs typeface="Arial"/>
              </a:rPr>
              <a:t>, there is no standard software included  in WRFDA</a:t>
            </a:r>
          </a:p>
          <a:p>
            <a:pPr marL="457200" lvl="2"/>
            <a:r>
              <a:rPr lang="en-US" sz="1600" b="0" dirty="0">
                <a:solidFill>
                  <a:srgbClr val="000000"/>
                </a:solidFill>
                <a:latin typeface="Arial"/>
                <a:cs typeface="Arial"/>
              </a:rPr>
              <a:t>Contact </a:t>
            </a:r>
            <a:r>
              <a:rPr lang="en-US" sz="1600" b="0" dirty="0" err="1">
                <a:solidFill>
                  <a:srgbClr val="000000"/>
                </a:solidFill>
                <a:latin typeface="Arial"/>
                <a:cs typeface="Arial"/>
              </a:rPr>
              <a:t>Juanzhen</a:t>
            </a:r>
            <a:r>
              <a:rPr lang="en-US" sz="1600" b="0" dirty="0">
                <a:solidFill>
                  <a:srgbClr val="000000"/>
                </a:solidFill>
                <a:latin typeface="Arial"/>
                <a:cs typeface="Arial"/>
              </a:rPr>
              <a:t> (Jenny) Sun (</a:t>
            </a:r>
            <a:r>
              <a:rPr lang="en-US" sz="1600" b="0" dirty="0" err="1">
                <a:solidFill>
                  <a:srgbClr val="000000"/>
                </a:solidFill>
                <a:latin typeface="Arial"/>
                <a:cs typeface="Arial"/>
              </a:rPr>
              <a:t>sunj@ucar.edu</a:t>
            </a:r>
            <a:r>
              <a:rPr lang="en-US" sz="1600" b="0" dirty="0">
                <a:solidFill>
                  <a:srgbClr val="000000"/>
                </a:solidFill>
                <a:latin typeface="Arial"/>
                <a:cs typeface="Arial"/>
              </a:rPr>
              <a:t>) for </a:t>
            </a:r>
            <a:r>
              <a:rPr lang="en-US" sz="1600" b="0" dirty="0" smtClean="0">
                <a:solidFill>
                  <a:srgbClr val="000000"/>
                </a:solidFill>
                <a:latin typeface="Arial"/>
                <a:cs typeface="Arial"/>
              </a:rPr>
              <a:t>collaboration</a:t>
            </a:r>
            <a:endParaRPr lang="en-US" altLang="zh-CN" sz="1600" b="0" dirty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2692" y="6019800"/>
            <a:ext cx="8058616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Arial"/>
                <a:cs typeface="Arial"/>
              </a:rPr>
              <a:t>Check out the last radar presentation in August 2010</a:t>
            </a:r>
          </a:p>
          <a:p>
            <a:r>
              <a:rPr lang="en-US" sz="1600" b="0" dirty="0">
                <a:latin typeface="Arial"/>
                <a:cs typeface="Arial"/>
              </a:rPr>
              <a:t>http://</a:t>
            </a:r>
            <a:r>
              <a:rPr lang="en-US" sz="1600" b="0" dirty="0" err="1">
                <a:latin typeface="Arial"/>
                <a:cs typeface="Arial"/>
              </a:rPr>
              <a:t>www.mmm.ucar.edu</a:t>
            </a:r>
            <a:r>
              <a:rPr lang="en-US" sz="1600" b="0" dirty="0">
                <a:latin typeface="Arial"/>
                <a:cs typeface="Arial"/>
              </a:rPr>
              <a:t>/</a:t>
            </a:r>
            <a:r>
              <a:rPr lang="en-US" sz="1600" b="0" dirty="0" err="1">
                <a:latin typeface="Arial"/>
                <a:cs typeface="Arial"/>
              </a:rPr>
              <a:t>wrf</a:t>
            </a:r>
            <a:r>
              <a:rPr lang="en-US" sz="1600" b="0" dirty="0">
                <a:latin typeface="Arial"/>
                <a:cs typeface="Arial"/>
              </a:rPr>
              <a:t>/users/</a:t>
            </a:r>
            <a:r>
              <a:rPr lang="en-US" sz="1600" b="0" dirty="0" err="1">
                <a:latin typeface="Arial"/>
                <a:cs typeface="Arial"/>
              </a:rPr>
              <a:t>wrfda</a:t>
            </a:r>
            <a:r>
              <a:rPr lang="en-US" sz="1600" b="0" dirty="0">
                <a:latin typeface="Arial"/>
                <a:cs typeface="Arial"/>
              </a:rPr>
              <a:t>/Tutorials/2010_Aug/docs/</a:t>
            </a:r>
            <a:r>
              <a:rPr lang="en-US" sz="1600" b="0" dirty="0" err="1" smtClean="0">
                <a:latin typeface="Arial"/>
                <a:cs typeface="Arial"/>
              </a:rPr>
              <a:t>WRFDA_radar.pdf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7EE3-ECAD-C847-9FDB-E4A816A176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9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870770"/>
            <a:ext cx="8382000" cy="4220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charset="2"/>
              <a:buChar char="Ø"/>
            </a:pPr>
            <a:r>
              <a:rPr lang="en-US" sz="1600" b="0" dirty="0" smtClean="0">
                <a:latin typeface="Arial"/>
                <a:cs typeface="Arial"/>
              </a:rPr>
              <a:t>NCEP real-time data</a:t>
            </a:r>
          </a:p>
          <a:p>
            <a:pPr lvl="1">
              <a:lnSpc>
                <a:spcPct val="120000"/>
              </a:lnSpc>
            </a:pPr>
            <a:r>
              <a:rPr lang="en-US" sz="1600" b="0" dirty="0" smtClean="0">
                <a:latin typeface="Arial"/>
                <a:cs typeface="Arial"/>
              </a:rPr>
              <a:t>ftp</a:t>
            </a:r>
            <a:r>
              <a:rPr lang="en-US" sz="1600" b="0" dirty="0">
                <a:latin typeface="Arial"/>
                <a:cs typeface="Arial"/>
              </a:rPr>
              <a:t>://ftp.ncep.noaa.gov/pub/data/nccf/com/gfs/</a:t>
            </a:r>
            <a:r>
              <a:rPr lang="en-US" sz="1600" b="0" dirty="0" smtClean="0">
                <a:latin typeface="Arial"/>
                <a:cs typeface="Arial"/>
              </a:rPr>
              <a:t>prod</a:t>
            </a:r>
          </a:p>
          <a:p>
            <a:pPr lvl="1">
              <a:lnSpc>
                <a:spcPct val="120000"/>
              </a:lnSpc>
            </a:pPr>
            <a:endParaRPr lang="en-US" sz="1600" b="0" dirty="0" smtClean="0">
              <a:latin typeface="Arial"/>
              <a:cs typeface="Arial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Ø"/>
            </a:pPr>
            <a:r>
              <a:rPr lang="en-US" sz="1600" b="0" dirty="0" smtClean="0">
                <a:latin typeface="Arial"/>
                <a:cs typeface="Arial"/>
              </a:rPr>
              <a:t>NOAA </a:t>
            </a:r>
            <a:r>
              <a:rPr lang="en-US" sz="1600" b="0" dirty="0">
                <a:latin typeface="Arial"/>
                <a:cs typeface="Arial"/>
              </a:rPr>
              <a:t>National Operational Model Archive and Distribution System (NOMADS</a:t>
            </a:r>
            <a:r>
              <a:rPr lang="en-US" sz="1600" b="0" dirty="0" smtClean="0">
                <a:latin typeface="Arial"/>
                <a:cs typeface="Arial"/>
              </a:rPr>
              <a:t>) archive</a:t>
            </a:r>
            <a:endParaRPr lang="en-US" sz="1600" b="0" dirty="0">
              <a:latin typeface="Arial"/>
              <a:cs typeface="Arial"/>
            </a:endParaRPr>
          </a:p>
          <a:p>
            <a:pPr lvl="1">
              <a:lnSpc>
                <a:spcPct val="120000"/>
              </a:lnSpc>
            </a:pPr>
            <a:r>
              <a:rPr lang="en-US" sz="1600" b="0" dirty="0">
                <a:latin typeface="Arial"/>
                <a:cs typeface="Arial"/>
              </a:rPr>
              <a:t>http://</a:t>
            </a:r>
            <a:r>
              <a:rPr lang="en-US" sz="1600" b="0" dirty="0" err="1">
                <a:latin typeface="Arial"/>
                <a:cs typeface="Arial"/>
              </a:rPr>
              <a:t>nomads.ncep.noaa.gov</a:t>
            </a:r>
            <a:r>
              <a:rPr lang="en-US" sz="1600" b="0" dirty="0">
                <a:latin typeface="Arial"/>
                <a:cs typeface="Arial"/>
              </a:rPr>
              <a:t>/pub/data/</a:t>
            </a:r>
            <a:r>
              <a:rPr lang="en-US" sz="1600" b="0" dirty="0" err="1">
                <a:latin typeface="Arial"/>
                <a:cs typeface="Arial"/>
              </a:rPr>
              <a:t>nccf</a:t>
            </a:r>
            <a:r>
              <a:rPr lang="en-US" sz="1600" b="0" dirty="0">
                <a:latin typeface="Arial"/>
                <a:cs typeface="Arial"/>
              </a:rPr>
              <a:t>/com/</a:t>
            </a:r>
            <a:r>
              <a:rPr lang="en-US" sz="1600" b="0" dirty="0" err="1">
                <a:latin typeface="Arial"/>
                <a:cs typeface="Arial"/>
              </a:rPr>
              <a:t>gfs</a:t>
            </a:r>
            <a:r>
              <a:rPr lang="en-US" sz="1600" b="0" dirty="0">
                <a:latin typeface="Arial"/>
                <a:cs typeface="Arial"/>
              </a:rPr>
              <a:t>/prod/</a:t>
            </a:r>
          </a:p>
          <a:p>
            <a:pPr marL="457200" lvl="2">
              <a:lnSpc>
                <a:spcPct val="120000"/>
              </a:lnSpc>
            </a:pPr>
            <a:r>
              <a:rPr lang="en-US" sz="1600" b="0" dirty="0">
                <a:latin typeface="Arial"/>
                <a:cs typeface="Arial"/>
              </a:rPr>
              <a:t>http://nomads.ncdc.noaa.gov/</a:t>
            </a:r>
            <a:r>
              <a:rPr lang="en-US" sz="1600" b="0" dirty="0" smtClean="0">
                <a:latin typeface="Arial"/>
                <a:cs typeface="Arial"/>
              </a:rPr>
              <a:t>data/gdas</a:t>
            </a:r>
          </a:p>
          <a:p>
            <a:pPr marL="457200" lvl="2">
              <a:lnSpc>
                <a:spcPct val="120000"/>
              </a:lnSpc>
            </a:pPr>
            <a:endParaRPr lang="en-US" sz="1600" b="0" dirty="0">
              <a:latin typeface="Arial"/>
              <a:cs typeface="Arial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Ø"/>
            </a:pPr>
            <a:r>
              <a:rPr lang="en-US" sz="1600" b="0" dirty="0">
                <a:latin typeface="Arial"/>
                <a:cs typeface="Arial"/>
              </a:rPr>
              <a:t>NCAR CISL archive</a:t>
            </a:r>
          </a:p>
          <a:p>
            <a:pPr lvl="1">
              <a:lnSpc>
                <a:spcPct val="120000"/>
              </a:lnSpc>
            </a:pPr>
            <a:r>
              <a:rPr lang="en-US" sz="1600" b="0" dirty="0">
                <a:latin typeface="Arial"/>
                <a:cs typeface="Arial"/>
              </a:rPr>
              <a:t>http://</a:t>
            </a:r>
            <a:r>
              <a:rPr lang="en-US" sz="1600" b="0" dirty="0" err="1">
                <a:latin typeface="Arial"/>
                <a:cs typeface="Arial"/>
              </a:rPr>
              <a:t>rda.ucar.edu</a:t>
            </a:r>
            <a:r>
              <a:rPr lang="en-US" sz="1600" b="0" dirty="0">
                <a:latin typeface="Arial"/>
                <a:cs typeface="Arial"/>
              </a:rPr>
              <a:t>/datasets/</a:t>
            </a:r>
            <a:r>
              <a:rPr lang="en-US" sz="1600" b="0" dirty="0" smtClean="0">
                <a:latin typeface="Arial"/>
                <a:cs typeface="Arial"/>
              </a:rPr>
              <a:t>ds337.0 – for conventional data</a:t>
            </a:r>
            <a:endParaRPr lang="en-US" sz="1600" b="0" dirty="0">
              <a:latin typeface="Arial"/>
              <a:cs typeface="Arial"/>
            </a:endParaRPr>
          </a:p>
          <a:p>
            <a:pPr lvl="1">
              <a:lnSpc>
                <a:spcPct val="120000"/>
              </a:lnSpc>
            </a:pPr>
            <a:r>
              <a:rPr lang="en-US" sz="1600" b="0" dirty="0">
                <a:latin typeface="Arial"/>
                <a:cs typeface="Arial"/>
              </a:rPr>
              <a:t>http://</a:t>
            </a:r>
            <a:r>
              <a:rPr lang="en-US" sz="1600" b="0" dirty="0" err="1">
                <a:latin typeface="Arial"/>
                <a:cs typeface="Arial"/>
              </a:rPr>
              <a:t>rda.ucar.edu</a:t>
            </a:r>
            <a:r>
              <a:rPr lang="en-US" sz="1600" b="0" dirty="0">
                <a:latin typeface="Arial"/>
                <a:cs typeface="Arial"/>
              </a:rPr>
              <a:t>/datasets/</a:t>
            </a:r>
            <a:r>
              <a:rPr lang="en-US" sz="1600" b="0" dirty="0" smtClean="0">
                <a:latin typeface="Arial"/>
                <a:cs typeface="Arial"/>
              </a:rPr>
              <a:t>ds735.0 – for radiance data</a:t>
            </a:r>
          </a:p>
          <a:p>
            <a:pPr lvl="1">
              <a:lnSpc>
                <a:spcPct val="120000"/>
              </a:lnSpc>
            </a:pPr>
            <a:endParaRPr lang="en-US" sz="1600" b="0" dirty="0">
              <a:latin typeface="Arial"/>
              <a:cs typeface="Arial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Ø"/>
            </a:pPr>
            <a:r>
              <a:rPr lang="en-US" sz="1600" b="0" dirty="0" smtClean="0">
                <a:latin typeface="Arial"/>
                <a:cs typeface="Arial"/>
              </a:rPr>
              <a:t>NCAR HPSS personal archive</a:t>
            </a:r>
          </a:p>
          <a:p>
            <a:pPr lvl="1">
              <a:lnSpc>
                <a:spcPct val="120000"/>
              </a:lnSpc>
            </a:pPr>
            <a:r>
              <a:rPr lang="en-US" sz="1600" b="0" dirty="0" smtClean="0">
                <a:solidFill>
                  <a:srgbClr val="000000"/>
                </a:solidFill>
                <a:latin typeface="Arial"/>
                <a:cs typeface="Arial"/>
              </a:rPr>
              <a:t>/</a:t>
            </a:r>
            <a:r>
              <a:rPr lang="en-US" sz="1600" b="0" dirty="0">
                <a:solidFill>
                  <a:srgbClr val="000000"/>
                </a:solidFill>
                <a:latin typeface="Arial"/>
                <a:cs typeface="Arial"/>
              </a:rPr>
              <a:t>LIUZ/GDAS/</a:t>
            </a:r>
            <a:r>
              <a:rPr lang="en-US" sz="1600" b="0" dirty="0" err="1">
                <a:solidFill>
                  <a:srgbClr val="000000"/>
                </a:solidFill>
                <a:latin typeface="Arial"/>
                <a:cs typeface="Arial"/>
              </a:rPr>
              <a:t>yyyymm</a:t>
            </a:r>
            <a:r>
              <a:rPr lang="en-US" sz="1600" b="0" dirty="0">
                <a:solidFill>
                  <a:srgbClr val="000000"/>
                </a:solidFill>
                <a:latin typeface="Arial"/>
                <a:cs typeface="Arial"/>
              </a:rPr>
              <a:t>/</a:t>
            </a:r>
            <a:r>
              <a:rPr lang="en-US" sz="1600" b="0" dirty="0" err="1">
                <a:solidFill>
                  <a:srgbClr val="000000"/>
                </a:solidFill>
                <a:latin typeface="Arial"/>
                <a:cs typeface="Arial"/>
              </a:rPr>
              <a:t>yyyymmddhh</a:t>
            </a:r>
            <a:endParaRPr lang="en-US" sz="1600" b="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endParaRPr lang="en-US" sz="1600" b="0" dirty="0" smtClean="0">
              <a:latin typeface="Arial"/>
              <a:cs typeface="Arial"/>
            </a:endParaRPr>
          </a:p>
        </p:txBody>
      </p:sp>
      <p:sp>
        <p:nvSpPr>
          <p:cNvPr id="5" name="Multidocument 4"/>
          <p:cNvSpPr/>
          <p:nvPr/>
        </p:nvSpPr>
        <p:spPr bwMode="auto">
          <a:xfrm>
            <a:off x="5588000" y="457200"/>
            <a:ext cx="1600200" cy="758952"/>
          </a:xfrm>
          <a:prstGeom prst="flowChartMultidocumen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radiance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err="1" smtClean="0">
                <a:latin typeface="Arial"/>
                <a:cs typeface="Arial"/>
              </a:rPr>
              <a:t>bufr</a:t>
            </a:r>
            <a:r>
              <a:rPr lang="en-US" sz="1600" b="0" dirty="0" smtClean="0">
                <a:latin typeface="Arial"/>
                <a:cs typeface="Arial"/>
              </a:rPr>
              <a:t> files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8" name="Multidocument 7"/>
          <p:cNvSpPr/>
          <p:nvPr/>
        </p:nvSpPr>
        <p:spPr bwMode="auto">
          <a:xfrm>
            <a:off x="1955800" y="457200"/>
            <a:ext cx="1676400" cy="838200"/>
          </a:xfrm>
          <a:prstGeom prst="flowChartMultidocumen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ob.bufr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err="1" smtClean="0">
                <a:latin typeface="Arial"/>
                <a:cs typeface="Arial"/>
              </a:rPr>
              <a:t>gpsro.bufr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7EE3-ECAD-C847-9FDB-E4A816A176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48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23900" y="304800"/>
            <a:ext cx="7696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 smtClean="0">
                <a:latin typeface="Arial"/>
                <a:cs typeface="Arial"/>
              </a:rPr>
              <a:t>Files to look for</a:t>
            </a:r>
          </a:p>
          <a:p>
            <a:pPr lvl="1"/>
            <a:r>
              <a:rPr lang="en-US" sz="1600" b="0" dirty="0" smtClean="0">
                <a:latin typeface="Arial"/>
                <a:cs typeface="Arial"/>
              </a:rPr>
              <a:t>gdas1</a:t>
            </a:r>
            <a:r>
              <a:rPr lang="en-US" sz="1600" b="0" dirty="0">
                <a:latin typeface="Arial"/>
                <a:cs typeface="Arial"/>
              </a:rPr>
              <a:t>.</a:t>
            </a:r>
            <a:r>
              <a:rPr lang="en-US" sz="1600" b="0" dirty="0" smtClean="0">
                <a:latin typeface="Arial"/>
                <a:cs typeface="Arial"/>
              </a:rPr>
              <a:t>t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cs typeface="Arial"/>
              </a:rPr>
              <a:t>hh</a:t>
            </a:r>
            <a:r>
              <a:rPr lang="en-US" sz="1600" b="0" dirty="0" smtClean="0">
                <a:latin typeface="Arial"/>
                <a:cs typeface="Arial"/>
              </a:rPr>
              <a:t>z</a:t>
            </a:r>
            <a:r>
              <a:rPr lang="en-US" sz="1600" b="0" dirty="0">
                <a:latin typeface="Arial"/>
                <a:cs typeface="Arial"/>
              </a:rPr>
              <a:t>.1bamua.tm00.bufr_d</a:t>
            </a:r>
          </a:p>
          <a:p>
            <a:pPr lvl="1"/>
            <a:r>
              <a:rPr lang="en-US" sz="1600" b="0" dirty="0">
                <a:latin typeface="Arial"/>
                <a:cs typeface="Arial"/>
              </a:rPr>
              <a:t>gdas1.</a:t>
            </a:r>
            <a:r>
              <a:rPr lang="en-US" sz="1600" b="0" dirty="0" smtClean="0">
                <a:latin typeface="Arial"/>
                <a:cs typeface="Arial"/>
              </a:rPr>
              <a:t>t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cs typeface="Arial"/>
              </a:rPr>
              <a:t>hh</a:t>
            </a:r>
            <a:r>
              <a:rPr lang="en-US" sz="1600" b="0" dirty="0" smtClean="0">
                <a:latin typeface="Arial"/>
                <a:cs typeface="Arial"/>
              </a:rPr>
              <a:t>z</a:t>
            </a:r>
            <a:r>
              <a:rPr lang="en-US" sz="1600" b="0" dirty="0">
                <a:latin typeface="Arial"/>
                <a:cs typeface="Arial"/>
              </a:rPr>
              <a:t>.1bamub.tm00.bufr_d</a:t>
            </a:r>
          </a:p>
          <a:p>
            <a:pPr lvl="1"/>
            <a:r>
              <a:rPr lang="en-US" sz="1600" b="0" dirty="0">
                <a:latin typeface="Arial"/>
                <a:cs typeface="Arial"/>
              </a:rPr>
              <a:t>gdas1.</a:t>
            </a:r>
            <a:r>
              <a:rPr lang="en-US" sz="1600" b="0" dirty="0" smtClean="0">
                <a:latin typeface="Arial"/>
                <a:cs typeface="Arial"/>
              </a:rPr>
              <a:t>t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cs typeface="Arial"/>
              </a:rPr>
              <a:t>hh</a:t>
            </a:r>
            <a:r>
              <a:rPr lang="en-US" sz="1600" b="0" dirty="0" smtClean="0">
                <a:latin typeface="Arial"/>
                <a:cs typeface="Arial"/>
              </a:rPr>
              <a:t>z</a:t>
            </a:r>
            <a:r>
              <a:rPr lang="en-US" sz="1600" b="0" dirty="0">
                <a:latin typeface="Arial"/>
                <a:cs typeface="Arial"/>
              </a:rPr>
              <a:t>.1bhrs3.tm00.bufr_d</a:t>
            </a:r>
          </a:p>
          <a:p>
            <a:pPr lvl="1"/>
            <a:r>
              <a:rPr lang="en-US" sz="1600" b="0" dirty="0">
                <a:latin typeface="Arial"/>
                <a:cs typeface="Arial"/>
              </a:rPr>
              <a:t>gdas1.</a:t>
            </a:r>
            <a:r>
              <a:rPr lang="en-US" sz="1600" b="0" dirty="0" smtClean="0">
                <a:latin typeface="Arial"/>
                <a:cs typeface="Arial"/>
              </a:rPr>
              <a:t>t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cs typeface="Arial"/>
              </a:rPr>
              <a:t>hh</a:t>
            </a:r>
            <a:r>
              <a:rPr lang="en-US" sz="1600" b="0" dirty="0" smtClean="0">
                <a:latin typeface="Arial"/>
                <a:cs typeface="Arial"/>
              </a:rPr>
              <a:t>z</a:t>
            </a:r>
            <a:r>
              <a:rPr lang="en-US" sz="1600" b="0" dirty="0">
                <a:latin typeface="Arial"/>
                <a:cs typeface="Arial"/>
              </a:rPr>
              <a:t>.1bhrs4.tm00.bufr_d</a:t>
            </a:r>
          </a:p>
          <a:p>
            <a:pPr lvl="1"/>
            <a:r>
              <a:rPr lang="en-US" sz="1600" b="0" dirty="0">
                <a:latin typeface="Arial"/>
                <a:cs typeface="Arial"/>
              </a:rPr>
              <a:t>gdas1.</a:t>
            </a:r>
            <a:r>
              <a:rPr lang="en-US" sz="1600" b="0" dirty="0" smtClean="0">
                <a:latin typeface="Arial"/>
                <a:cs typeface="Arial"/>
              </a:rPr>
              <a:t>t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cs typeface="Arial"/>
              </a:rPr>
              <a:t>hh</a:t>
            </a:r>
            <a:r>
              <a:rPr lang="en-US" sz="1600" b="0" dirty="0" smtClean="0">
                <a:latin typeface="Arial"/>
                <a:cs typeface="Arial"/>
              </a:rPr>
              <a:t>z</a:t>
            </a:r>
            <a:r>
              <a:rPr lang="en-US" sz="1600" b="0" dirty="0">
                <a:latin typeface="Arial"/>
                <a:cs typeface="Arial"/>
              </a:rPr>
              <a:t>.1bmhs.tm00.bufr_d</a:t>
            </a:r>
          </a:p>
          <a:p>
            <a:pPr lvl="1"/>
            <a:r>
              <a:rPr lang="en-US" sz="1600" b="0" dirty="0">
                <a:latin typeface="Arial"/>
                <a:cs typeface="Arial"/>
              </a:rPr>
              <a:t>gdas1.</a:t>
            </a:r>
            <a:r>
              <a:rPr lang="en-US" sz="1600" b="0" dirty="0" smtClean="0">
                <a:latin typeface="Arial"/>
                <a:cs typeface="Arial"/>
              </a:rPr>
              <a:t>t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cs typeface="Arial"/>
              </a:rPr>
              <a:t>hh</a:t>
            </a:r>
            <a:r>
              <a:rPr lang="en-US" sz="1600" b="0" dirty="0" smtClean="0">
                <a:latin typeface="Arial"/>
                <a:cs typeface="Arial"/>
              </a:rPr>
              <a:t>z.airsev.tm00</a:t>
            </a:r>
            <a:r>
              <a:rPr lang="en-US" sz="1600" b="0" dirty="0">
                <a:latin typeface="Arial"/>
                <a:cs typeface="Arial"/>
              </a:rPr>
              <a:t>.bufr_d</a:t>
            </a:r>
          </a:p>
          <a:p>
            <a:pPr lvl="1"/>
            <a:r>
              <a:rPr lang="en-US" sz="1600" b="0" dirty="0">
                <a:latin typeface="Arial"/>
                <a:cs typeface="Arial"/>
              </a:rPr>
              <a:t>gdas1.</a:t>
            </a:r>
            <a:r>
              <a:rPr lang="en-US" sz="1600" b="0" dirty="0" smtClean="0">
                <a:latin typeface="Arial"/>
                <a:cs typeface="Arial"/>
              </a:rPr>
              <a:t>t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cs typeface="Arial"/>
              </a:rPr>
              <a:t>hh</a:t>
            </a:r>
            <a:r>
              <a:rPr lang="en-US" sz="1600" b="0" dirty="0" smtClean="0">
                <a:latin typeface="Arial"/>
                <a:cs typeface="Arial"/>
              </a:rPr>
              <a:t>z.atms.tm00</a:t>
            </a:r>
            <a:r>
              <a:rPr lang="en-US" sz="1600" b="0" dirty="0">
                <a:latin typeface="Arial"/>
                <a:cs typeface="Arial"/>
              </a:rPr>
              <a:t>.bufr_d</a:t>
            </a:r>
          </a:p>
          <a:p>
            <a:pPr lvl="1"/>
            <a:r>
              <a:rPr lang="en-US" sz="1600" b="0" dirty="0" smtClean="0">
                <a:latin typeface="Arial"/>
                <a:cs typeface="Arial"/>
              </a:rPr>
              <a:t>gdas1</a:t>
            </a:r>
            <a:r>
              <a:rPr lang="en-US" sz="1600" b="0" dirty="0">
                <a:latin typeface="Arial"/>
                <a:cs typeface="Arial"/>
              </a:rPr>
              <a:t>.</a:t>
            </a:r>
            <a:r>
              <a:rPr lang="en-US" sz="1600" b="0" dirty="0" smtClean="0">
                <a:latin typeface="Arial"/>
                <a:cs typeface="Arial"/>
              </a:rPr>
              <a:t>t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cs typeface="Arial"/>
              </a:rPr>
              <a:t>hh</a:t>
            </a:r>
            <a:r>
              <a:rPr lang="en-US" sz="1600" b="0" dirty="0" smtClean="0">
                <a:latin typeface="Arial"/>
                <a:cs typeface="Arial"/>
              </a:rPr>
              <a:t>z.gpsro.tm00</a:t>
            </a:r>
            <a:r>
              <a:rPr lang="en-US" sz="1600" b="0" dirty="0">
                <a:latin typeface="Arial"/>
                <a:cs typeface="Arial"/>
              </a:rPr>
              <a:t>.bufr_d</a:t>
            </a:r>
          </a:p>
          <a:p>
            <a:pPr lvl="1"/>
            <a:r>
              <a:rPr lang="en-US" sz="1600" b="0" dirty="0" smtClean="0">
                <a:latin typeface="Arial"/>
                <a:cs typeface="Arial"/>
              </a:rPr>
              <a:t>gdas1</a:t>
            </a:r>
            <a:r>
              <a:rPr lang="en-US" sz="1600" b="0" dirty="0">
                <a:latin typeface="Arial"/>
                <a:cs typeface="Arial"/>
              </a:rPr>
              <a:t>.</a:t>
            </a:r>
            <a:r>
              <a:rPr lang="en-US" sz="1600" b="0" dirty="0" smtClean="0">
                <a:latin typeface="Arial"/>
                <a:cs typeface="Arial"/>
              </a:rPr>
              <a:t>t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cs typeface="Arial"/>
              </a:rPr>
              <a:t>hh</a:t>
            </a:r>
            <a:r>
              <a:rPr lang="en-US" sz="1600" b="0" dirty="0" smtClean="0">
                <a:latin typeface="Arial"/>
                <a:cs typeface="Arial"/>
              </a:rPr>
              <a:t>z.mtiasi.tm00</a:t>
            </a:r>
            <a:r>
              <a:rPr lang="en-US" sz="1600" b="0" dirty="0">
                <a:latin typeface="Arial"/>
                <a:cs typeface="Arial"/>
              </a:rPr>
              <a:t>.</a:t>
            </a:r>
            <a:r>
              <a:rPr lang="en-US" sz="1600" b="0" dirty="0" smtClean="0">
                <a:latin typeface="Arial"/>
                <a:cs typeface="Arial"/>
              </a:rPr>
              <a:t>bufr_d</a:t>
            </a:r>
          </a:p>
          <a:p>
            <a:pPr lvl="1"/>
            <a:r>
              <a:rPr lang="en-US" sz="1600" b="0" dirty="0" smtClean="0">
                <a:latin typeface="Arial"/>
                <a:cs typeface="Arial"/>
              </a:rPr>
              <a:t>gdas1</a:t>
            </a:r>
            <a:r>
              <a:rPr lang="en-US" sz="1600" b="0" dirty="0">
                <a:latin typeface="Arial"/>
                <a:cs typeface="Arial"/>
              </a:rPr>
              <a:t>.</a:t>
            </a:r>
            <a:r>
              <a:rPr lang="en-US" sz="1600" b="0" dirty="0" smtClean="0">
                <a:latin typeface="Arial"/>
                <a:cs typeface="Arial"/>
              </a:rPr>
              <a:t>t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cs typeface="Arial"/>
              </a:rPr>
              <a:t>hh</a:t>
            </a:r>
            <a:r>
              <a:rPr lang="en-US" sz="1600" b="0" dirty="0" smtClean="0">
                <a:latin typeface="Arial"/>
                <a:cs typeface="Arial"/>
              </a:rPr>
              <a:t>z.</a:t>
            </a:r>
            <a:r>
              <a:rPr lang="en-US" sz="1600" b="1" dirty="0" smtClean="0">
                <a:latin typeface="Arial"/>
                <a:cs typeface="Arial"/>
              </a:rPr>
              <a:t>prepbufr</a:t>
            </a:r>
            <a:r>
              <a:rPr lang="en-US" sz="1600" b="0" dirty="0" smtClean="0">
                <a:latin typeface="Arial"/>
                <a:cs typeface="Arial"/>
              </a:rPr>
              <a:t>.nr</a:t>
            </a:r>
          </a:p>
          <a:p>
            <a:pPr lvl="1"/>
            <a:r>
              <a:rPr lang="en-US" sz="1600" b="0" dirty="0" smtClean="0">
                <a:latin typeface="Arial"/>
                <a:cs typeface="Arial"/>
              </a:rPr>
              <a:t>gdas1</a:t>
            </a:r>
            <a:r>
              <a:rPr lang="en-US" sz="1600" b="0" dirty="0">
                <a:latin typeface="Arial"/>
                <a:cs typeface="Arial"/>
              </a:rPr>
              <a:t>.</a:t>
            </a:r>
            <a:r>
              <a:rPr lang="en-US" sz="1600" b="0" dirty="0" smtClean="0">
                <a:latin typeface="Arial"/>
                <a:cs typeface="Arial"/>
              </a:rPr>
              <a:t>t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cs typeface="Arial"/>
              </a:rPr>
              <a:t>hh</a:t>
            </a:r>
            <a:r>
              <a:rPr lang="en-US" sz="1600" b="0" dirty="0" smtClean="0">
                <a:latin typeface="Arial"/>
                <a:cs typeface="Arial"/>
              </a:rPr>
              <a:t>z.</a:t>
            </a:r>
            <a:r>
              <a:rPr lang="en-US" sz="1600" b="1" dirty="0" smtClean="0">
                <a:latin typeface="Arial"/>
                <a:cs typeface="Arial"/>
              </a:rPr>
              <a:t>prepbufr</a:t>
            </a:r>
            <a:r>
              <a:rPr lang="en-US" sz="1600" b="0" dirty="0" smtClean="0">
                <a:latin typeface="Arial"/>
                <a:cs typeface="Arial"/>
              </a:rPr>
              <a:t>.unblok.nr (unblocked version of </a:t>
            </a:r>
            <a:r>
              <a:rPr lang="en-US" sz="1600" b="0" dirty="0">
                <a:latin typeface="Arial"/>
                <a:cs typeface="Arial"/>
              </a:rPr>
              <a:t>gdas1.</a:t>
            </a:r>
            <a:r>
              <a:rPr lang="en-US" sz="1600" b="0" dirty="0" smtClean="0">
                <a:latin typeface="Arial"/>
                <a:cs typeface="Arial"/>
              </a:rPr>
              <a:t>t</a:t>
            </a:r>
            <a:r>
              <a:rPr lang="en-US" sz="1600" b="0" dirty="0" smtClean="0">
                <a:solidFill>
                  <a:srgbClr val="0000FF"/>
                </a:solidFill>
                <a:latin typeface="Arial"/>
                <a:cs typeface="Arial"/>
              </a:rPr>
              <a:t>hh</a:t>
            </a:r>
            <a:r>
              <a:rPr lang="en-US" sz="1600" b="0" dirty="0" smtClean="0">
                <a:latin typeface="Arial"/>
                <a:cs typeface="Arial"/>
              </a:rPr>
              <a:t>z.prepbufr.nr) </a:t>
            </a:r>
            <a:endParaRPr lang="en-US" sz="1600" b="0" dirty="0">
              <a:latin typeface="Arial"/>
              <a:cs typeface="Arial"/>
            </a:endParaRPr>
          </a:p>
          <a:p>
            <a:endParaRPr lang="en-US" sz="1600" b="0" dirty="0" smtClean="0">
              <a:latin typeface="Arial"/>
              <a:cs typeface="Arial"/>
            </a:endParaRPr>
          </a:p>
          <a:p>
            <a:pPr lvl="2"/>
            <a:r>
              <a:rPr lang="en-US" sz="1600" b="0" dirty="0" err="1" smtClean="0">
                <a:solidFill>
                  <a:srgbClr val="0000FF"/>
                </a:solidFill>
                <a:latin typeface="Arial"/>
                <a:cs typeface="Arial"/>
              </a:rPr>
              <a:t>hh</a:t>
            </a:r>
            <a:r>
              <a:rPr lang="en-US" sz="1600" b="0" dirty="0" smtClean="0">
                <a:latin typeface="Arial"/>
                <a:cs typeface="Arial"/>
              </a:rPr>
              <a:t> is the analysis time 00/06/12/18</a:t>
            </a:r>
            <a:endParaRPr lang="en-US" sz="1600" b="0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4114800"/>
            <a:ext cx="694753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0" dirty="0" smtClean="0">
                <a:latin typeface="Arial"/>
                <a:cs typeface="Arial"/>
              </a:rPr>
              <a:t>About NCEP BUFR format</a:t>
            </a:r>
          </a:p>
          <a:p>
            <a:pPr lvl="1"/>
            <a:r>
              <a:rPr lang="en-US" sz="1600" b="0" dirty="0" smtClean="0">
                <a:latin typeface="Arial"/>
                <a:cs typeface="Arial"/>
              </a:rPr>
              <a:t>http</a:t>
            </a:r>
            <a:r>
              <a:rPr lang="en-US" sz="1600" b="0" dirty="0">
                <a:latin typeface="Arial"/>
                <a:cs typeface="Arial"/>
              </a:rPr>
              <a:t>://www.nco.ncep.noaa.gov/sib/decoders/</a:t>
            </a:r>
            <a:r>
              <a:rPr lang="en-US" sz="1600" b="0" dirty="0" smtClean="0">
                <a:latin typeface="Arial"/>
                <a:cs typeface="Arial"/>
              </a:rPr>
              <a:t>BUFRLIB</a:t>
            </a:r>
          </a:p>
          <a:p>
            <a:pPr lvl="1"/>
            <a:r>
              <a:rPr lang="en-US" sz="1600" b="0" dirty="0">
                <a:latin typeface="Arial"/>
                <a:cs typeface="Arial"/>
              </a:rPr>
              <a:t>http://www.nco.ncep.noaa.gov/sib/decoders/BUFRLIB/toc/</a:t>
            </a:r>
            <a:r>
              <a:rPr lang="en-US" sz="1600" b="0" dirty="0" smtClean="0">
                <a:latin typeface="Arial"/>
                <a:cs typeface="Arial"/>
              </a:rPr>
              <a:t>prepbufr</a:t>
            </a:r>
          </a:p>
          <a:p>
            <a:pPr lvl="1"/>
            <a:endParaRPr lang="en-US" sz="1600" b="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0" dirty="0" smtClean="0">
                <a:latin typeface="Arial"/>
                <a:cs typeface="Arial"/>
              </a:rPr>
              <a:t>Notes on using BUFR in WRFDA</a:t>
            </a:r>
          </a:p>
          <a:p>
            <a:pPr lvl="1"/>
            <a:r>
              <a:rPr lang="en-US" sz="1600" b="0" dirty="0">
                <a:latin typeface="Arial"/>
                <a:cs typeface="Arial"/>
              </a:rPr>
              <a:t>http://</a:t>
            </a:r>
            <a:r>
              <a:rPr lang="en-US" sz="1600" b="0" dirty="0" err="1">
                <a:latin typeface="Arial"/>
                <a:cs typeface="Arial"/>
              </a:rPr>
              <a:t>www.mmm.ucar.edu</a:t>
            </a:r>
            <a:r>
              <a:rPr lang="en-US" sz="1600" b="0" dirty="0">
                <a:latin typeface="Arial"/>
                <a:cs typeface="Arial"/>
              </a:rPr>
              <a:t>/</a:t>
            </a:r>
            <a:r>
              <a:rPr lang="en-US" sz="1600" b="0" dirty="0" err="1">
                <a:latin typeface="Arial"/>
                <a:cs typeface="Arial"/>
              </a:rPr>
              <a:t>wrf</a:t>
            </a:r>
            <a:r>
              <a:rPr lang="en-US" sz="1600" b="0" dirty="0">
                <a:latin typeface="Arial"/>
                <a:cs typeface="Arial"/>
              </a:rPr>
              <a:t>/users/</a:t>
            </a:r>
            <a:r>
              <a:rPr lang="en-US" sz="1600" b="0" dirty="0" err="1">
                <a:latin typeface="Arial"/>
                <a:cs typeface="Arial"/>
              </a:rPr>
              <a:t>wrfda</a:t>
            </a:r>
            <a:r>
              <a:rPr lang="en-US" sz="1600" b="0" dirty="0">
                <a:latin typeface="Arial"/>
                <a:cs typeface="Arial"/>
              </a:rPr>
              <a:t>/Docs/</a:t>
            </a:r>
            <a:r>
              <a:rPr lang="en-US" sz="1600" b="0" dirty="0" err="1" smtClean="0">
                <a:latin typeface="Arial"/>
                <a:cs typeface="Arial"/>
              </a:rPr>
              <a:t>readBufr.htm</a:t>
            </a:r>
            <a:endParaRPr lang="en-US" sz="1600" b="0" dirty="0" smtClean="0">
              <a:latin typeface="Arial"/>
              <a:cs typeface="Arial"/>
            </a:endParaRPr>
          </a:p>
          <a:p>
            <a:pPr lvl="1"/>
            <a:endParaRPr lang="en-US" sz="1600" b="0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0" dirty="0" smtClean="0">
                <a:latin typeface="Arial"/>
                <a:cs typeface="Arial"/>
              </a:rPr>
              <a:t>Notes on using PREPBUFR in WRFDA</a:t>
            </a:r>
          </a:p>
          <a:p>
            <a:pPr lvl="1"/>
            <a:r>
              <a:rPr lang="en-US" sz="1600" b="0" dirty="0">
                <a:latin typeface="Arial"/>
                <a:cs typeface="Arial"/>
              </a:rPr>
              <a:t>https://</a:t>
            </a:r>
            <a:r>
              <a:rPr lang="en-US" sz="1600" b="0" dirty="0" err="1">
                <a:latin typeface="Arial"/>
                <a:cs typeface="Arial"/>
              </a:rPr>
              <a:t>wiki.ucar.edu</a:t>
            </a:r>
            <a:r>
              <a:rPr lang="en-US" sz="1600" b="0" dirty="0">
                <a:latin typeface="Arial"/>
                <a:cs typeface="Arial"/>
              </a:rPr>
              <a:t>/display/~</a:t>
            </a:r>
            <a:r>
              <a:rPr lang="en-US" sz="1600" b="0" dirty="0" err="1">
                <a:latin typeface="Arial"/>
                <a:cs typeface="Arial"/>
              </a:rPr>
              <a:t>hclin</a:t>
            </a:r>
            <a:r>
              <a:rPr lang="en-US" sz="1600" b="0" dirty="0">
                <a:latin typeface="Arial"/>
                <a:cs typeface="Arial"/>
              </a:rPr>
              <a:t>/prepbufr2wrfvar</a:t>
            </a:r>
          </a:p>
        </p:txBody>
      </p:sp>
      <p:sp>
        <p:nvSpPr>
          <p:cNvPr id="6" name="Multidocument 5"/>
          <p:cNvSpPr/>
          <p:nvPr/>
        </p:nvSpPr>
        <p:spPr bwMode="auto">
          <a:xfrm>
            <a:off x="4876800" y="533400"/>
            <a:ext cx="1676400" cy="838200"/>
          </a:xfrm>
          <a:prstGeom prst="flowChartMultidocumen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ob.bufr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err="1" smtClean="0">
                <a:latin typeface="Arial"/>
                <a:cs typeface="Arial"/>
              </a:rPr>
              <a:t>gpsro.bufr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7" name="Multidocument 6"/>
          <p:cNvSpPr/>
          <p:nvPr/>
        </p:nvSpPr>
        <p:spPr bwMode="auto">
          <a:xfrm>
            <a:off x="6934200" y="533400"/>
            <a:ext cx="1600200" cy="758952"/>
          </a:xfrm>
          <a:prstGeom prst="flowChartMultidocumen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0" dirty="0" err="1">
                <a:latin typeface="Arial"/>
                <a:cs typeface="Arial"/>
              </a:rPr>
              <a:t>amsua.bufr</a:t>
            </a:r>
            <a:endParaRPr lang="en-US" sz="1600" b="0" dirty="0">
              <a:latin typeface="Arial"/>
              <a:cs typeface="Arial"/>
            </a:endParaRPr>
          </a:p>
          <a:p>
            <a:r>
              <a:rPr lang="en-US" sz="1600" b="0" dirty="0" err="1">
                <a:latin typeface="Arial"/>
                <a:cs typeface="Arial"/>
              </a:rPr>
              <a:t>amsub.bufr</a:t>
            </a:r>
            <a:endParaRPr lang="en-US" sz="1600" b="0" dirty="0">
              <a:latin typeface="Arial"/>
              <a:cs typeface="Arial"/>
            </a:endParaRPr>
          </a:p>
          <a:p>
            <a:r>
              <a:rPr lang="en-US" sz="1600" b="0" dirty="0" err="1">
                <a:latin typeface="Arial"/>
                <a:cs typeface="Arial"/>
              </a:rPr>
              <a:t>mhs.bufr</a:t>
            </a:r>
            <a:endParaRPr lang="en-US" sz="1600" b="0" dirty="0">
              <a:latin typeface="Arial"/>
              <a:cs typeface="Arial"/>
            </a:endParaRPr>
          </a:p>
          <a:p>
            <a:r>
              <a:rPr lang="en-US" sz="1600" b="0" dirty="0" err="1">
                <a:latin typeface="Arial"/>
                <a:cs typeface="Arial"/>
              </a:rPr>
              <a:t>airs.bufr</a:t>
            </a:r>
            <a:endParaRPr lang="en-US" sz="1600" b="0" dirty="0">
              <a:latin typeface="Arial"/>
              <a:cs typeface="Arial"/>
            </a:endParaRPr>
          </a:p>
          <a:p>
            <a:r>
              <a:rPr lang="en-US" sz="1600" b="0" dirty="0" err="1">
                <a:latin typeface="Arial"/>
                <a:cs typeface="Arial"/>
              </a:rPr>
              <a:t>atms.bufr</a:t>
            </a:r>
            <a:endParaRPr lang="en-US" sz="1600" b="0" dirty="0">
              <a:latin typeface="Arial"/>
              <a:cs typeface="Arial"/>
            </a:endParaRPr>
          </a:p>
          <a:p>
            <a:r>
              <a:rPr lang="en-US" sz="1600" b="0" dirty="0" err="1">
                <a:latin typeface="Arial"/>
                <a:cs typeface="Arial"/>
              </a:rPr>
              <a:t>iasi.bufr</a:t>
            </a:r>
            <a:endParaRPr lang="en-US" sz="1600" b="0" dirty="0">
              <a:latin typeface="Arial"/>
              <a:cs typeface="Arial"/>
            </a:endParaRPr>
          </a:p>
          <a:p>
            <a:r>
              <a:rPr lang="en-US" sz="1600" b="0" dirty="0">
                <a:latin typeface="Arial"/>
                <a:cs typeface="Arial"/>
              </a:rPr>
              <a:t>hirs4.bufr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7EE3-ECAD-C847-9FDB-E4A816A176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94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5950</Words>
  <Application>Microsoft Macintosh PowerPoint</Application>
  <PresentationFormat>On-screen Show (4:3)</PresentationFormat>
  <Paragraphs>982</Paragraphs>
  <Slides>38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Office Theme</vt:lpstr>
      <vt:lpstr>Equation</vt:lpstr>
      <vt:lpstr>Microsoft Equation</vt:lpstr>
      <vt:lpstr>Observation Pre-processor for WRFDA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MMM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Observation Pre-processor for WRFDA</dc:title>
  <dc:subject/>
  <dc:creator>Hui-Chuan Lin</dc:creator>
  <cp:keywords/>
  <dc:description/>
  <cp:lastModifiedBy>Hui-Chuan Lin</cp:lastModifiedBy>
  <cp:revision>37</cp:revision>
  <dcterms:created xsi:type="dcterms:W3CDTF">2013-07-02T21:39:04Z</dcterms:created>
  <dcterms:modified xsi:type="dcterms:W3CDTF">2013-07-23T20:11:54Z</dcterms:modified>
  <cp:category/>
</cp:coreProperties>
</file>