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468" r:id="rId2"/>
    <p:sldId id="287" r:id="rId3"/>
    <p:sldId id="742" r:id="rId4"/>
    <p:sldId id="659" r:id="rId5"/>
    <p:sldId id="732" r:id="rId6"/>
    <p:sldId id="784" r:id="rId7"/>
    <p:sldId id="744" r:id="rId8"/>
    <p:sldId id="785" r:id="rId9"/>
    <p:sldId id="788" r:id="rId10"/>
    <p:sldId id="799" r:id="rId11"/>
    <p:sldId id="800" r:id="rId12"/>
    <p:sldId id="801" r:id="rId13"/>
    <p:sldId id="802" r:id="rId14"/>
    <p:sldId id="803" r:id="rId15"/>
    <p:sldId id="804" r:id="rId16"/>
    <p:sldId id="733" r:id="rId17"/>
    <p:sldId id="734" r:id="rId18"/>
    <p:sldId id="755" r:id="rId19"/>
    <p:sldId id="768" r:id="rId20"/>
    <p:sldId id="770" r:id="rId21"/>
    <p:sldId id="771" r:id="rId22"/>
    <p:sldId id="735" r:id="rId23"/>
    <p:sldId id="745" r:id="rId24"/>
    <p:sldId id="743" r:id="rId25"/>
    <p:sldId id="740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6" r:id="rId36"/>
    <p:sldId id="757" r:id="rId37"/>
    <p:sldId id="758" r:id="rId38"/>
    <p:sldId id="759" r:id="rId39"/>
    <p:sldId id="760" r:id="rId40"/>
    <p:sldId id="761" r:id="rId41"/>
    <p:sldId id="762" r:id="rId42"/>
    <p:sldId id="763" r:id="rId43"/>
    <p:sldId id="764" r:id="rId44"/>
    <p:sldId id="765" r:id="rId45"/>
    <p:sldId id="766" r:id="rId46"/>
    <p:sldId id="767" r:id="rId47"/>
    <p:sldId id="739" r:id="rId48"/>
    <p:sldId id="772" r:id="rId49"/>
    <p:sldId id="773" r:id="rId50"/>
    <p:sldId id="696" r:id="rId51"/>
    <p:sldId id="790" r:id="rId52"/>
    <p:sldId id="710" r:id="rId53"/>
    <p:sldId id="720" r:id="rId54"/>
    <p:sldId id="721" r:id="rId55"/>
    <p:sldId id="722" r:id="rId56"/>
    <p:sldId id="723" r:id="rId57"/>
    <p:sldId id="724" r:id="rId58"/>
    <p:sldId id="725" r:id="rId59"/>
    <p:sldId id="417" r:id="rId60"/>
    <p:sldId id="418" r:id="rId61"/>
    <p:sldId id="557" r:id="rId62"/>
    <p:sldId id="731" r:id="rId63"/>
    <p:sldId id="473" r:id="rId64"/>
    <p:sldId id="412" r:id="rId65"/>
    <p:sldId id="612" r:id="rId66"/>
    <p:sldId id="619" r:id="rId67"/>
    <p:sldId id="702" r:id="rId68"/>
    <p:sldId id="792" r:id="rId69"/>
    <p:sldId id="793" r:id="rId70"/>
    <p:sldId id="791" r:id="rId71"/>
    <p:sldId id="709" r:id="rId72"/>
    <p:sldId id="730" r:id="rId73"/>
    <p:sldId id="794" r:id="rId74"/>
    <p:sldId id="795" r:id="rId75"/>
    <p:sldId id="703" r:id="rId76"/>
    <p:sldId id="704" r:id="rId77"/>
    <p:sldId id="705" r:id="rId78"/>
    <p:sldId id="729" r:id="rId79"/>
    <p:sldId id="796" r:id="rId80"/>
    <p:sldId id="797" r:id="rId81"/>
    <p:sldId id="798" r:id="rId82"/>
    <p:sldId id="789" r:id="rId83"/>
    <p:sldId id="628" r:id="rId84"/>
    <p:sldId id="783" r:id="rId85"/>
    <p:sldId id="775" r:id="rId86"/>
    <p:sldId id="777" r:id="rId87"/>
    <p:sldId id="779" r:id="rId88"/>
  </p:sldIdLst>
  <p:sldSz cx="9144000" cy="6858000" type="screen4x3"/>
  <p:notesSz cx="9236075" cy="6950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32"/>
    <a:srgbClr val="4A7EBB"/>
    <a:srgbClr val="00FF33"/>
    <a:srgbClr val="1F497D"/>
    <a:srgbClr val="D60093"/>
    <a:srgbClr val="FF0066"/>
    <a:srgbClr val="DEFFDE"/>
    <a:srgbClr val="AAFFAA"/>
    <a:srgbClr val="C8FF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9" autoAdjust="0"/>
    <p:restoredTop sz="90798" autoAdjust="0"/>
  </p:normalViewPr>
  <p:slideViewPr>
    <p:cSldViewPr snapToGrid="0">
      <p:cViewPr varScale="1">
        <p:scale>
          <a:sx n="53" d="100"/>
          <a:sy n="53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202" y="-90"/>
      </p:cViewPr>
      <p:guideLst>
        <p:guide orient="horz" pos="2189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60.xml"/><Relationship Id="rId18" Type="http://schemas.openxmlformats.org/officeDocument/2006/relationships/slide" Target="slides/slide69.xml"/><Relationship Id="rId26" Type="http://schemas.openxmlformats.org/officeDocument/2006/relationships/slide" Target="slides/slide78.xml"/><Relationship Id="rId3" Type="http://schemas.openxmlformats.org/officeDocument/2006/relationships/slide" Target="slides/slide6.xml"/><Relationship Id="rId21" Type="http://schemas.openxmlformats.org/officeDocument/2006/relationships/slide" Target="slides/slide73.xml"/><Relationship Id="rId7" Type="http://schemas.openxmlformats.org/officeDocument/2006/relationships/slide" Target="slides/slide13.xml"/><Relationship Id="rId12" Type="http://schemas.openxmlformats.org/officeDocument/2006/relationships/slide" Target="slides/slide59.xml"/><Relationship Id="rId17" Type="http://schemas.openxmlformats.org/officeDocument/2006/relationships/slide" Target="slides/slide68.xml"/><Relationship Id="rId25" Type="http://schemas.openxmlformats.org/officeDocument/2006/relationships/slide" Target="slides/slide77.xml"/><Relationship Id="rId2" Type="http://schemas.openxmlformats.org/officeDocument/2006/relationships/slide" Target="slides/slide3.xml"/><Relationship Id="rId16" Type="http://schemas.openxmlformats.org/officeDocument/2006/relationships/slide" Target="slides/slide67.xml"/><Relationship Id="rId20" Type="http://schemas.openxmlformats.org/officeDocument/2006/relationships/slide" Target="slides/slide71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58.xml"/><Relationship Id="rId24" Type="http://schemas.openxmlformats.org/officeDocument/2006/relationships/slide" Target="slides/slide76.xml"/><Relationship Id="rId5" Type="http://schemas.openxmlformats.org/officeDocument/2006/relationships/slide" Target="slides/slide11.xml"/><Relationship Id="rId15" Type="http://schemas.openxmlformats.org/officeDocument/2006/relationships/slide" Target="slides/slide65.xml"/><Relationship Id="rId23" Type="http://schemas.openxmlformats.org/officeDocument/2006/relationships/slide" Target="slides/slide75.xml"/><Relationship Id="rId28" Type="http://schemas.openxmlformats.org/officeDocument/2006/relationships/slide" Target="slides/slide80.xml"/><Relationship Id="rId10" Type="http://schemas.openxmlformats.org/officeDocument/2006/relationships/slide" Target="slides/slide54.xml"/><Relationship Id="rId19" Type="http://schemas.openxmlformats.org/officeDocument/2006/relationships/slide" Target="slides/slide70.xml"/><Relationship Id="rId4" Type="http://schemas.openxmlformats.org/officeDocument/2006/relationships/slide" Target="slides/slide10.xml"/><Relationship Id="rId9" Type="http://schemas.openxmlformats.org/officeDocument/2006/relationships/slide" Target="slides/slide52.xml"/><Relationship Id="rId14" Type="http://schemas.openxmlformats.org/officeDocument/2006/relationships/slide" Target="slides/slide64.xml"/><Relationship Id="rId22" Type="http://schemas.openxmlformats.org/officeDocument/2006/relationships/slide" Target="slides/slide74.xml"/><Relationship Id="rId27" Type="http://schemas.openxmlformats.org/officeDocument/2006/relationships/slide" Target="slides/slide7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988" y="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2413"/>
            <a:ext cx="4002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988" y="6602413"/>
            <a:ext cx="4002087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F7D4764E-AF20-4990-A2FB-17FF48D40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988" y="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1313" y="522288"/>
            <a:ext cx="3473450" cy="2605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0313" y="3302000"/>
            <a:ext cx="6775450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2413"/>
            <a:ext cx="4002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988" y="6602413"/>
            <a:ext cx="4002087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0" rIns="92481" bIns="4624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21D27013-6901-42BB-B1EF-C54514C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DFE87AFC-B8E9-48DA-90A0-6CFC714F1809}" type="slidenum">
              <a:rPr lang="en-US" sz="1200" smtClean="0">
                <a:latin typeface="Arial" pitchFamily="34" charset="0"/>
              </a:rPr>
              <a:pPr eaLnBrk="1" hangingPunct="1"/>
              <a:t>1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035543D-545F-4BF5-8F57-142D04510411}" type="slidenum">
              <a:rPr lang="en-US" sz="1200" smtClean="0">
                <a:latin typeface="Arial" pitchFamily="34" charset="0"/>
              </a:rPr>
              <a:pPr eaLnBrk="1" hangingPunct="1"/>
              <a:t>12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Primarily in the frame directory, rarely do scientists spend any time there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Most changes that would be required are set up with automatically generated code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C5CB33AB-2EF0-483F-A881-6E3C6BB15D7F}" type="slidenum">
              <a:rPr lang="en-US" sz="1200" smtClean="0">
                <a:latin typeface="Arial" pitchFamily="34" charset="0"/>
              </a:rPr>
              <a:pPr eaLnBrk="1" hangingPunct="1"/>
              <a:t>13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Additions to the variable set that is required for a physics scheme, or the development of a new scheme, require coding changes in the various physics drivers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88490C7-59CD-4073-B4B3-3035A9782D28}" type="slidenum">
              <a:rPr lang="en-US" sz="1200" smtClean="0">
                <a:latin typeface="Arial" pitchFamily="34" charset="0"/>
              </a:rPr>
              <a:pPr eaLnBrk="1" hangingPunct="1"/>
              <a:t>14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Grep print, write, stop in v 2.1.2 in the phys directory: 719 lines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Section of the code most users will visit: contains all physics packages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Each physics package is a Fortran module, each employs use association with that package’s driver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E740B6BD-697B-4B38-8F79-7B9C61F8C56D}" type="slidenum">
              <a:rPr lang="en-US" sz="1200" smtClean="0">
                <a:latin typeface="Arial" pitchFamily="34" charset="0"/>
              </a:rPr>
              <a:pPr eaLnBrk="1" hangingPunct="1"/>
              <a:t>15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C49A872-2EEE-4CF3-B7A9-AD454FD72886}" type="slidenum">
              <a:rPr lang="en-US" sz="1200" smtClean="0">
                <a:latin typeface="Arial" pitchFamily="34" charset="0"/>
              </a:rPr>
              <a:pPr eaLnBrk="1" hangingPunct="1"/>
              <a:t>52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Computing Overview: 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referring to both hardware and software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Software: system level and user level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separate modeling activities into three layers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application program  – system software – hardware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A8EFA8A-7654-4804-A22A-E537CF64C526}" type="slidenum">
              <a:rPr lang="en-US" sz="1200" smtClean="0">
                <a:latin typeface="Arial" pitchFamily="34" charset="0"/>
              </a:rPr>
              <a:pPr eaLnBrk="1" hangingPunct="1"/>
              <a:t>53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Patches – overlap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Tiles – smoothly join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BC24537C-AF7F-429E-9E40-1BF7102F0A30}" type="slidenum">
              <a:rPr lang="en-US" sz="1200" smtClean="0">
                <a:latin typeface="Arial" pitchFamily="34" charset="0"/>
              </a:rPr>
              <a:pPr eaLnBrk="1" hangingPunct="1"/>
              <a:t>54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2A08837-FE67-4414-9BA5-223312CF8483}" type="slidenum">
              <a:rPr lang="en-US" sz="1200" smtClean="0">
                <a:latin typeface="Arial" pitchFamily="34" charset="0"/>
              </a:rPr>
              <a:pPr eaLnBrk="1" hangingPunct="1"/>
              <a:t>55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CF1560E-199D-4C28-B1E1-BC2C35E8E284}" type="slidenum">
              <a:rPr lang="en-US" sz="1200" smtClean="0">
                <a:latin typeface="Arial" pitchFamily="34" charset="0"/>
              </a:rPr>
              <a:pPr eaLnBrk="1" hangingPunct="1"/>
              <a:t>56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pitchFamily="34" charset="0"/>
                <a:ea typeface="ＭＳ Ｐゴシック" pitchFamily="34" charset="-128"/>
              </a:rPr>
              <a:t>Traditional finite difference loop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376B1E95-0CB0-427E-A656-3A9D4F5FF2D5}" type="slidenum">
              <a:rPr lang="en-US" sz="1200" smtClean="0">
                <a:latin typeface="Arial" pitchFamily="34" charset="0"/>
              </a:rPr>
              <a:pPr eaLnBrk="1" hangingPunct="1"/>
              <a:t>57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pitchFamily="34" charset="0"/>
                <a:ea typeface="ＭＳ Ｐゴシック" pitchFamily="34" charset="-128"/>
              </a:rPr>
              <a:t>Traditional finite difference loop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452AE0F6-FF5E-41B3-9F84-5F282568C4D6}" type="slidenum">
              <a:rPr lang="en-US" sz="1200" smtClean="0">
                <a:latin typeface="Arial" pitchFamily="34" charset="0"/>
              </a:rPr>
              <a:pPr eaLnBrk="1" hangingPunct="1"/>
              <a:t>2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Introduction: intended audience, available resources, WRF framework, supported platforms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Computing Overview: application – system – hardware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patches       processes processors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tiles             threads      nodes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comms        messages   networks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need for parallelism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distributed memory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communication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WRF Software Overview:  architecture 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directory structure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WRF model layers 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interfaces between layers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data structure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IO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the Registry file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4E35A46-8BC2-4094-936E-A13B75FDD894}" type="slidenum">
              <a:rPr lang="en-US" sz="1200" smtClean="0">
                <a:latin typeface="Arial" pitchFamily="34" charset="0"/>
              </a:rPr>
              <a:pPr eaLnBrk="1" hangingPunct="1"/>
              <a:t>58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Green box plus the surrounding blue box is a single patch.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Blue represents the memory dimension, which includes a halo zone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Operand located in the halo (fig on right), has the updated value on a different patch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We want that updated value (“*” on left) for use in our computation (“+” on right)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Several instances where these communications typically occur.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83F17F1F-C02C-48B6-85A8-D0524A7289D0}" type="slidenum">
              <a:rPr lang="en-US" sz="1200" smtClean="0">
                <a:latin typeface="Arial" pitchFamily="34" charset="0"/>
              </a:rPr>
              <a:pPr eaLnBrk="1" hangingPunct="1"/>
              <a:t>59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C2A58EB-018A-48B2-99EF-C04DC55FBC8D}" type="slidenum">
              <a:rPr lang="en-US" sz="1200" smtClean="0">
                <a:latin typeface="Arial" pitchFamily="34" charset="0"/>
              </a:rPr>
              <a:pPr eaLnBrk="1" hangingPunct="1"/>
              <a:t>60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CC7E95D-9BD0-4D0E-8CE1-15AAB5DCA24A}" type="slidenum">
              <a:rPr lang="en-US" sz="1200" smtClean="0">
                <a:latin typeface="Arial" pitchFamily="34" charset="0"/>
              </a:rPr>
              <a:pPr eaLnBrk="1" hangingPunct="1"/>
              <a:t>61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Different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 streams: history, input, restart, boundary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FFF31AC-859B-4074-ADFA-0722C3BFC3E0}" type="slidenum">
              <a:rPr lang="en-US" sz="1200" smtClean="0">
                <a:latin typeface="Arial" pitchFamily="34" charset="0"/>
              </a:rPr>
              <a:pPr eaLnBrk="1" hangingPunct="1"/>
              <a:t>63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Home page: announcements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source code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test data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working group pages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real-time forecasts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publications, presentations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Users: ARW and NMM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support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online tutorial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news groups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users forum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On line docs: code browser with auto doc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Registry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Nesting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Moving nests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coupling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lateral boundary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Help desk: all questions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directoed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to wrfhelp@ucar.edu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AB0851A-49F1-4033-AFC6-920F16F2AD6E}" type="slidenum">
              <a:rPr lang="en-US" sz="1200" smtClean="0">
                <a:latin typeface="Arial" pitchFamily="34" charset="0"/>
              </a:rPr>
              <a:pPr eaLnBrk="1" hangingPunct="1"/>
              <a:t>64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Data for a domain – in this example there are four domains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Recursive – depth first, drills as deep as possible before processing siblings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Each child has a single parent, children do not overlap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Domains may be instantiated at any time during which the parent exists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Domains on the same level (example doms 2 and 3) do not need to be at the same grid distance ratio or same time step ratio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DF6506FE-9DA9-4D37-8DC2-DF13FA3A9390}" type="slidenum">
              <a:rPr lang="en-US" sz="1200" smtClean="0">
                <a:latin typeface="Arial" pitchFamily="34" charset="0"/>
              </a:rPr>
              <a:pPr eaLnBrk="1" hangingPunct="1"/>
              <a:t>65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Data for a domain – in this example there are four domains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Recursive – depth first, drills as deep as possible before processing siblings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Each child has a single parent, children do not overlap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Domains may be instantiated at any time during which the parent exists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Domains on the same level (example doms 2 and 3) do not need to be at the same grid distance ratio or same time step ratio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671120E-CAE2-4B9D-B657-F417DCA00198}" type="slidenum">
              <a:rPr lang="en-US" sz="1200" smtClean="0">
                <a:latin typeface="Arial" pitchFamily="34" charset="0"/>
              </a:rPr>
              <a:pPr eaLnBrk="1" hangingPunct="1"/>
              <a:t>66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B93A89C-379E-4A51-B7D0-1CC3D6572393}" type="slidenum">
              <a:rPr lang="en-US" sz="1200" smtClean="0">
                <a:latin typeface="Arial" pitchFamily="34" charset="0"/>
              </a:rPr>
              <a:pPr eaLnBrk="1" hangingPunct="1"/>
              <a:t>67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17525"/>
            <a:ext cx="3443287" cy="2582863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75013"/>
            <a:ext cx="6797675" cy="31575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11" tIns="45805" rIns="91611" bIns="45805"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Architecture – analogy of building a house -&gt; architecture is the set of plans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Hierarchical organization: different levels, each responsible for different activities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  i.e., no IO or communications in physics level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Two fully supported dynamical cores: 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  ARW -&gt; Advanced Research WRF, NCAR</a:t>
            </a:r>
            <a:br>
              <a:rPr lang="en-US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  NMM -&gt;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Nonhydrostatic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Mesoscale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Model, NCEP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Plug compatible physics: may be called with each other: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cumulus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resolved scale moisture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radiation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surface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sub-surface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boundary layer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  some physics schemes may be called by different cores, but not all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External packages: have several kinds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IO formats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communications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time manager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API – contract between WRF and package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analogy of building a house: hook-ups for water, gas, electricity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Performance portable: serial, shared, distributed, clustered available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run-time configurable tile (patch) shape, size, number for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OpenMP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(DM)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choose which method is best for your application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Designed from beginning to be adaptable: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micro-processor (cache) and vector processor (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i,k,j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maintain page for benchmarks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3d physics calls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allocatable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memory for nests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allocatable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memory for physics options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real 4 and real 8 support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coupled, as an ESMF object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     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1AA78B9-2828-42E6-8868-307F8ECC82C0}" type="slidenum">
              <a:rPr lang="en-US" sz="1200" smtClean="0">
                <a:latin typeface="Arial" pitchFamily="34" charset="0"/>
              </a:rPr>
              <a:pPr eaLnBrk="1" hangingPunct="1"/>
              <a:t>68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-The object commonly referred to as a computer’s “processor” is usually a Central Processing Unit, or CPU; however, these CPUs contain multiple “cores” which are the actual processors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-Node, has many meanings in computer science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DE7E945F-94C5-4FEE-8784-F06635C27573}" type="slidenum">
              <a:rPr lang="en-US" sz="1200" smtClean="0">
                <a:latin typeface="Arial" pitchFamily="34" charset="0"/>
              </a:rPr>
              <a:pPr eaLnBrk="1" hangingPunct="1"/>
              <a:t>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WRF: Weather Research and Forecast model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ARW: Advanced Research WRF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WRFDA: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 WRF Data Assimilation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MMM: “M-cubed; </a:t>
            </a:r>
            <a:r>
              <a:rPr lang="en-US" baseline="0" dirty="0" err="1" smtClean="0">
                <a:latin typeface="Arial" pitchFamily="34" charset="0"/>
                <a:ea typeface="ＭＳ Ｐゴシック" pitchFamily="34" charset="-128"/>
              </a:rPr>
              <a:t>Mesoscale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US" baseline="0" dirty="0" err="1" smtClean="0">
                <a:latin typeface="Arial" pitchFamily="34" charset="0"/>
                <a:ea typeface="ＭＳ Ｐゴシック" pitchFamily="34" charset="-128"/>
              </a:rPr>
              <a:t>Microscale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 division of NCAR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Can actually work for both ARW and NMM cores, but this tutorial is specifically for the ARW WRFDA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631E717-2A40-46AB-9C81-B703FE6D3E15}" type="slidenum">
              <a:rPr lang="en-US" sz="1200" smtClean="0">
                <a:latin typeface="Arial" pitchFamily="34" charset="0"/>
              </a:rPr>
              <a:pPr eaLnBrk="1" hangingPunct="1"/>
              <a:t>69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Processor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Node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Cluster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Network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  <a:sym typeface="Wingdings" pitchFamily="2" charset="2"/>
              </a:rPr>
              <a:t> Moving to the operating system</a:t>
            </a:r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DB17C8A-7981-445C-95FD-E559DD523015}" type="slidenum">
              <a:rPr lang="en-US" sz="1200" smtClean="0">
                <a:latin typeface="Arial" pitchFamily="34" charset="0"/>
              </a:rPr>
              <a:pPr eaLnBrk="1" hangingPunct="1"/>
              <a:t>70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Next - heavyweight parallelism via distributed memory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Lightweight, threads, OpenMP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067F7AE-6849-4C55-A66D-6C33E2616C98}" type="slidenum">
              <a:rPr lang="en-US" sz="1200" smtClean="0">
                <a:latin typeface="Arial" pitchFamily="34" charset="0"/>
              </a:rPr>
              <a:pPr eaLnBrk="1" hangingPunct="1"/>
              <a:t>71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3905C3C0-41D5-4C8F-8CCD-CCA10C02D4C2}" type="slidenum">
              <a:rPr lang="en-US" sz="1200" smtClean="0">
                <a:latin typeface="Arial" pitchFamily="34" charset="0"/>
              </a:rPr>
              <a:pPr eaLnBrk="1" hangingPunct="1"/>
              <a:t>72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Patches – overlap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Tiles – smoothly join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4B0F8260-672B-4FA6-BC56-B5C24C7BBE16}" type="slidenum">
              <a:rPr lang="en-US" sz="1200" smtClean="0">
                <a:latin typeface="Arial" pitchFamily="34" charset="0"/>
              </a:rPr>
              <a:pPr eaLnBrk="1" hangingPunct="1"/>
              <a:t>73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Processes &lt; processors when need more of aggregate memory per process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No real reason to ask for more processes than processors – otherwise a call from the system administrator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D77CDE4E-A0A2-40FE-BBF4-83EA852430CC}" type="slidenum">
              <a:rPr lang="en-US" sz="1200" smtClean="0">
                <a:latin typeface="Arial" pitchFamily="34" charset="0"/>
              </a:rPr>
              <a:pPr eaLnBrk="1" hangingPunct="1"/>
              <a:t>74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C7EFE79-70BF-4FFA-87E2-F4575065F0F6}" type="slidenum">
              <a:rPr lang="en-US" sz="1200" smtClean="0">
                <a:latin typeface="Arial" pitchFamily="34" charset="0"/>
              </a:rPr>
              <a:pPr eaLnBrk="1" hangingPunct="1"/>
              <a:t>75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ADF3E5A-DF15-46DD-89E1-7BD3AE312817}" type="slidenum">
              <a:rPr lang="en-US" sz="1200" smtClean="0">
                <a:latin typeface="Arial" pitchFamily="34" charset="0"/>
              </a:rPr>
              <a:pPr eaLnBrk="1" hangingPunct="1"/>
              <a:t>76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FD5242D-A576-405E-B503-563F44C0625D}" type="slidenum">
              <a:rPr lang="en-US" sz="1200" smtClean="0">
                <a:latin typeface="Arial" pitchFamily="34" charset="0"/>
              </a:rPr>
              <a:pPr eaLnBrk="1" hangingPunct="1"/>
              <a:t>77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BB0D9C0D-E207-4D10-97C7-776F378AB3E6}" type="slidenum">
              <a:rPr lang="en-US" sz="1200" smtClean="0">
                <a:latin typeface="Arial" pitchFamily="34" charset="0"/>
              </a:rPr>
              <a:pPr eaLnBrk="1" hangingPunct="1"/>
              <a:t>78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NOTHING GOOD - system administrators knock on your door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We’ve seen how the hardware and the system software interact for parallel jobs.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WRF can be run as a parallel job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452AE0F6-FF5E-41B3-9F84-5F282568C4D6}" type="slidenum">
              <a:rPr lang="en-US" sz="1200" smtClean="0">
                <a:latin typeface="Arial" pitchFamily="34" charset="0"/>
              </a:rPr>
              <a:pPr eaLnBrk="1" hangingPunct="1"/>
              <a:t>6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Introduction: intended audience, available resources, WRF framework, supported platforms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Computing Overview: application – system – hardware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patches       processes processors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tiles             threads      nodes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comms        messages   networks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need for parallelism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distributed memory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communication</a:t>
            </a:r>
          </a:p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WRF Software Overview:  architecture 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directory structure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WRF model layers 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interfaces between layers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data structure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IO</a:t>
            </a:r>
          </a:p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</a:rPr>
              <a:t>                                      the Registry file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0F9ADE76-FD31-4C82-8552-3BA6945E3DB2}" type="slidenum">
              <a:rPr lang="en-US" sz="1200" smtClean="0">
                <a:latin typeface="Arial" pitchFamily="34" charset="0"/>
              </a:rPr>
              <a:pPr eaLnBrk="1" hangingPunct="1"/>
              <a:t>79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z="1800" b="1" smtClean="0">
                <a:latin typeface="Arial" pitchFamily="34" charset="0"/>
                <a:ea typeface="ＭＳ Ｐゴシック" pitchFamily="34" charset="-128"/>
              </a:rPr>
              <a:t>Show fig of each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10A3C7B-BCF7-49C4-80E9-CC7B92730BFC}" type="slidenum">
              <a:rPr lang="en-US" sz="1200" smtClean="0">
                <a:latin typeface="Arial" pitchFamily="34" charset="0"/>
              </a:rPr>
              <a:pPr eaLnBrk="1" hangingPunct="1"/>
              <a:t>80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sz="1800" smtClean="0">
                <a:latin typeface="Arial" pitchFamily="34" charset="0"/>
                <a:ea typeface="ＭＳ Ｐゴシック" pitchFamily="34" charset="-128"/>
              </a:rPr>
              <a:t>WRF model is set up with horizontal domain decomposition, middle figure</a:t>
            </a:r>
          </a:p>
          <a:p>
            <a:pPr eaLnBrk="1" hangingPunct="1"/>
            <a:endParaRPr lang="en-US" sz="180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sz="1800" smtClean="0">
                <a:latin typeface="Arial" pitchFamily="34" charset="0"/>
                <a:ea typeface="ＭＳ Ｐゴシック" pitchFamily="34" charset="-128"/>
              </a:rPr>
              <a:t>FFTs for Var use the parallel transposes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3FB3AAEC-278A-485F-9128-F36CE1960DB1}" type="slidenum">
              <a:rPr lang="en-US" sz="1200" smtClean="0">
                <a:latin typeface="Arial" pitchFamily="34" charset="0"/>
              </a:rPr>
              <a:pPr eaLnBrk="1" hangingPunct="1"/>
              <a:t>81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E1F189C2-8D99-4E05-9482-7A7CC282D10C}" type="slidenum">
              <a:rPr lang="en-US" sz="1200" smtClean="0">
                <a:latin typeface="Arial" pitchFamily="34" charset="0"/>
              </a:rPr>
              <a:pPr eaLnBrk="1" hangingPunct="1"/>
              <a:t>82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4F2BF3F-B257-4C2D-BCF0-70DCFE8977E4}" type="slidenum">
              <a:rPr lang="en-US" sz="1200" smtClean="0">
                <a:latin typeface="Arial" pitchFamily="34" charset="0"/>
              </a:rPr>
              <a:pPr eaLnBrk="1" hangingPunct="1"/>
              <a:t>83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490" tIns="43745" rIns="87490" bIns="43745"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Range: serial PC -&gt; shared memory -&gt; distributed -&gt; distributed clusters of shared memory nodes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Range: 50 m LES, 2d and 3d idealized flows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full 3d real-data simulations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Range: users: scientists and researchers using a black box for subsequent processing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NWP developers for physics and dynamics schemes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suitable for operational purposes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Reason for rapid advance is WRF Software Framework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allows physical scientists to implement schemes assuming infrastructure takes care of IO, parallelism, argument passing, allocation, nesting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source code for the main WRFDA executable. No, seriously, that’s it! WRFDA is designed to be as structured and intuitive as possible, so that each significant step is executed by a subroutine, which calls further subroutines,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27013-6901-42BB-B1EF-C54514CA82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E1F189C2-8D99-4E05-9482-7A7CC282D10C}" type="slidenum">
              <a:rPr lang="en-US" sz="1200" smtClean="0">
                <a:latin typeface="Arial" pitchFamily="34" charset="0"/>
              </a:rPr>
              <a:pPr eaLnBrk="1" hangingPunct="1"/>
              <a:t>8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WRF has interfaces between each of the layers.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For the interface between the mediation layer (physics drivers) and the model layer (physics packages), there are explicit requirements to insure correctly handled driver and mediation support (I/O, parallelism, external packages).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E1F189C2-8D99-4E05-9482-7A7CC282D10C}" type="slidenum">
              <a:rPr lang="en-US" sz="1200" smtClean="0">
                <a:latin typeface="Arial" pitchFamily="34" charset="0"/>
              </a:rPr>
              <a:pPr eaLnBrk="1" hangingPunct="1"/>
              <a:t>9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WRF has interfaces between each of the layers.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For the interface between the mediation layer (physics drivers) and the model layer (physics packages), there are explicit requirements to insure correctly handled driver and mediation support (I/O, parallelism, external packages).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1C854496-F5E0-451F-A33A-48DF11906906}" type="slidenum">
              <a:rPr lang="en-US" sz="1200" smtClean="0">
                <a:latin typeface="Arial" pitchFamily="34" charset="0"/>
              </a:rPr>
              <a:pPr eaLnBrk="1" hangingPunct="1"/>
              <a:t>10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Major components: driver layer – does not care what model it is driving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model layer – should be drivable by any framework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mediation layer – has to know about the model and the driver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                         Registry file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Most physics packages are column oriented, so little work required to get new code to parallelize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Interfaces form contract with developers (though we change the contract every so often)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D331A16B-A7B7-41A7-AA92-AFD002C5F47F}" type="slidenum">
              <a:rPr lang="en-US" sz="1200" smtClean="0">
                <a:latin typeface="Arial" pitchFamily="34" charset="0"/>
              </a:rPr>
              <a:pPr eaLnBrk="1" hangingPunct="1"/>
              <a:t>11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17525"/>
            <a:ext cx="3443287" cy="2582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75013"/>
            <a:ext cx="6797675" cy="31575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11" tIns="45805" rIns="91611" bIns="45805"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Dimensions, staggering, I/O and model coupling, communications, nesting, etc.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Interfaces between layers, communications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Approximately ¼ of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wrf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is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autogen’d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in this way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Packages of physics options with required fields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Adding a variable to state or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namelist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, 1 line change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6EECD-87D2-4F55-A91E-6A8E703DA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57372-8A92-4CD7-8485-85E2DC22E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7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1905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304800"/>
            <a:ext cx="5562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70008-0185-4AF9-B9FF-7D5D8A321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43000" y="304800"/>
            <a:ext cx="76200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38C6A-8404-4291-9276-83228F2F6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934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373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73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58588-2492-4F0C-BF46-858615FBA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934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373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828800"/>
            <a:ext cx="37338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6700"/>
            <a:ext cx="37338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9766-0A1F-48DD-BE9C-C6F67568F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5" y="282498"/>
            <a:ext cx="7504775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5768D-211D-441E-80C3-25006349B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3D5E8-8C1B-461E-9A0B-B3A51C4C4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3733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733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87713-E01E-4C2C-B9E1-90D8B5C48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96CAA-C47C-4756-9AAA-09669DCD0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12534-C8BB-4011-90AF-DE2DCCB14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ABD82-4F80-4332-8E0A-1092BBCE7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E4B0D-726A-42E5-8806-13937DD5E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D412-56EF-4552-BBC2-481EB48CB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04800"/>
            <a:ext cx="693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8288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Times New Roman" pitchFamily="1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4315A82-7220-4279-9240-D1F21F22C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7" descr="NESL_logo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85801" cy="70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" descr="nsf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48" y="-1"/>
            <a:ext cx="706152" cy="70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x.mmm.ucar.edu/wrf/WG2/bench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m.ucar.edu/wrf/users/wrfd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fhelp@ucar.edu" TargetMode="External"/><Relationship Id="rId4" Type="http://schemas.openxmlformats.org/officeDocument/2006/relationships/hyperlink" Target="http://www.mmm.ucar.edu/wrf/users/docs/user_guide_V3/users_guide_chap6.htm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1787" y="1618298"/>
            <a:ext cx="7688263" cy="114300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ea typeface="ＭＳ Ｐゴシック" pitchFamily="34" charset="-128"/>
              </a:rPr>
              <a:t>WRF Data Assimilation System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2898775"/>
            <a:ext cx="6400800" cy="7715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Michael Kavulich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Special thanks to: </a:t>
            </a:r>
          </a:p>
          <a:p>
            <a:pPr eaLnBrk="1" hangingPunct="1"/>
            <a:r>
              <a:rPr lang="en-US" sz="2400" dirty="0" err="1" smtClean="0">
                <a:ea typeface="ＭＳ Ｐゴシック" pitchFamily="34" charset="-128"/>
              </a:rPr>
              <a:t>Xin</a:t>
            </a:r>
            <a:r>
              <a:rPr lang="en-US" sz="2400" dirty="0" smtClean="0">
                <a:ea typeface="ＭＳ Ｐゴシック" pitchFamily="34" charset="-128"/>
              </a:rPr>
              <a:t> Zhang, Xiang-Yu Huang</a:t>
            </a:r>
          </a:p>
          <a:p>
            <a:pPr eaLnBrk="1" hangingPunct="1"/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2896360" y="5165852"/>
            <a:ext cx="3339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WRFDA </a:t>
            </a:r>
            <a:r>
              <a:rPr lang="en-US" sz="1600" dirty="0">
                <a:latin typeface="Helvetica" pitchFamily="34" charset="0"/>
                <a:cs typeface="Helvetica" pitchFamily="34" charset="0"/>
              </a:rPr>
              <a:t>Tutorial,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July </a:t>
            </a:r>
            <a:r>
              <a:rPr lang="en-US" sz="1600" b="1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2013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NCAR</a:t>
            </a:r>
            <a:endParaRPr lang="en-U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762250" y="6316663"/>
            <a:ext cx="607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i="1"/>
              <a:t>Many slides are borrowed from WRF software lectures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88988" y="3937000"/>
            <a:ext cx="8001000" cy="208915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000" b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Hierarchical </a:t>
            </a:r>
            <a:r>
              <a:rPr lang="en-US" sz="2400" dirty="0" smtClean="0">
                <a:ea typeface="ＭＳ Ｐゴシック" pitchFamily="34" charset="-128"/>
              </a:rPr>
              <a:t>software architecture</a:t>
            </a:r>
          </a:p>
          <a:p>
            <a:pPr lvl="1"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Insulate </a:t>
            </a:r>
            <a:r>
              <a:rPr lang="en-US" dirty="0" smtClean="0">
                <a:ea typeface="ＭＳ Ｐゴシック" pitchFamily="34" charset="-128"/>
              </a:rPr>
              <a:t>scientists' code from parallelism and other architecture/implementation-specific details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Well-defined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interfaces </a:t>
            </a:r>
            <a:r>
              <a:rPr lang="en-US" dirty="0" smtClean="0">
                <a:ea typeface="ＭＳ Ｐゴシック" pitchFamily="34" charset="-128"/>
              </a:rPr>
              <a:t>between layers,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external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packages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for communications, I/O.</a:t>
            </a:r>
          </a:p>
        </p:txBody>
      </p: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1204913" y="1366838"/>
            <a:ext cx="5400675" cy="2786062"/>
            <a:chOff x="2322" y="567"/>
            <a:chExt cx="2742" cy="1298"/>
          </a:xfrm>
        </p:grpSpPr>
        <p:sp>
          <p:nvSpPr>
            <p:cNvPr id="34823" name="Rectangle 9"/>
            <p:cNvSpPr>
              <a:spLocks noChangeArrowheads="1"/>
            </p:cNvSpPr>
            <p:nvPr/>
          </p:nvSpPr>
          <p:spPr bwMode="auto">
            <a:xfrm>
              <a:off x="2322" y="567"/>
              <a:ext cx="2742" cy="129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82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23816" r="12727" b="10033"/>
            <a:stretch>
              <a:fillRect/>
            </a:stretch>
          </p:blipFill>
          <p:spPr bwMode="auto">
            <a:xfrm>
              <a:off x="2419" y="568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22" name="Text Box 18"/>
          <p:cNvSpPr txBox="1">
            <a:spLocks noChangeArrowheads="1"/>
          </p:cNvSpPr>
          <p:nvPr/>
        </p:nvSpPr>
        <p:spPr bwMode="auto">
          <a:xfrm>
            <a:off x="2212975" y="3148013"/>
            <a:ext cx="2108200" cy="461962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ourier New" pitchFamily="49" charset="0"/>
              </a:rPr>
              <a:t>DA obs_type-callable</a:t>
            </a:r>
          </a:p>
          <a:p>
            <a:pPr eaLnBrk="1" hangingPunct="1"/>
            <a:r>
              <a:rPr lang="en-US" sz="1200">
                <a:latin typeface="Courier New" pitchFamily="49" charset="0"/>
              </a:rPr>
              <a:t>       Subroutine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14395" y="282498"/>
            <a:ext cx="750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WRFDA Software – Architecture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907213" y="1150938"/>
            <a:ext cx="1908175" cy="1411287"/>
          </a:xfrm>
          <a:prstGeom prst="flowChartDocumen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egistry.var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3919538"/>
            <a:ext cx="7321550" cy="2938462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000" b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Registry</a:t>
            </a:r>
            <a:r>
              <a:rPr lang="en-US" sz="2000" dirty="0" smtClean="0">
                <a:ea typeface="ＭＳ Ｐゴシック" pitchFamily="34" charset="-128"/>
              </a:rPr>
              <a:t>: an “Active” data dictionary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Tabular listing of model state and attributes 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Large sections of interface code generated automatically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Scientists manipulate model state simply by modifying Registry, without further knowledge of code mechanics </a:t>
            </a:r>
          </a:p>
          <a:p>
            <a:pPr lvl="1" eaLnBrk="1" hangingPunct="1"/>
            <a:r>
              <a:rPr 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egistry.var</a:t>
            </a:r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is the dictionary for WRFDA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 rot="-5400000">
            <a:off x="7847806" y="2639220"/>
            <a:ext cx="231775" cy="214312"/>
          </a:xfrm>
          <a:prstGeom prst="rightArrow">
            <a:avLst>
              <a:gd name="adj1" fmla="val 50000"/>
              <a:gd name="adj2" fmla="val 27037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204913" y="1366838"/>
            <a:ext cx="5400675" cy="2786062"/>
            <a:chOff x="2322" y="567"/>
            <a:chExt cx="2742" cy="1298"/>
          </a:xfrm>
        </p:grpSpPr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2322" y="567"/>
              <a:ext cx="2742" cy="129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892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23816" r="12727" b="10033"/>
            <a:stretch>
              <a:fillRect/>
            </a:stretch>
          </p:blipFill>
          <p:spPr bwMode="auto">
            <a:xfrm>
              <a:off x="2419" y="568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AutoShape 8"/>
          <p:cNvSpPr>
            <a:spLocks noChangeArrowheads="1"/>
          </p:cNvSpPr>
          <p:nvPr/>
        </p:nvSpPr>
        <p:spPr bwMode="auto">
          <a:xfrm>
            <a:off x="6907213" y="1150938"/>
            <a:ext cx="1908175" cy="1411287"/>
          </a:xfrm>
          <a:prstGeom prst="flowChartDocumen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egistry.var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919" name="Text Box 18"/>
          <p:cNvSpPr txBox="1">
            <a:spLocks noChangeArrowheads="1"/>
          </p:cNvSpPr>
          <p:nvPr/>
        </p:nvSpPr>
        <p:spPr bwMode="auto">
          <a:xfrm>
            <a:off x="2212975" y="3148013"/>
            <a:ext cx="2108200" cy="461962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ourier New" pitchFamily="49" charset="0"/>
              </a:rPr>
              <a:t>DA obs_type-callable</a:t>
            </a:r>
          </a:p>
          <a:p>
            <a:pPr eaLnBrk="1" hangingPunct="1"/>
            <a:r>
              <a:rPr lang="en-US" sz="1200">
                <a:latin typeface="Courier New" pitchFamily="49" charset="0"/>
              </a:rPr>
              <a:t>       Subroutine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14395" y="282498"/>
            <a:ext cx="750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WRFDA Software –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060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47713" y="4078288"/>
            <a:ext cx="8396287" cy="2338387"/>
          </a:xfrm>
        </p:spPr>
        <p:txBody>
          <a:bodyPr/>
          <a:lstStyle/>
          <a:p>
            <a:pPr algn="ctr" eaLnBrk="1" hangingPunct="1">
              <a:lnSpc>
                <a:spcPct val="105000"/>
              </a:lnSpc>
              <a:buFontTx/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Driver </a:t>
            </a:r>
            <a:r>
              <a:rPr lang="en-US" sz="2400" dirty="0" smtClean="0">
                <a:ea typeface="ＭＳ Ｐゴシック" pitchFamily="34" charset="-128"/>
              </a:rPr>
              <a:t>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ea typeface="ＭＳ Ｐゴシック" pitchFamily="34" charset="-128"/>
              </a:rPr>
              <a:t>Domains</a:t>
            </a:r>
            <a:r>
              <a:rPr lang="en-US" dirty="0" smtClean="0">
                <a:ea typeface="ＭＳ Ｐゴシック" pitchFamily="34" charset="-128"/>
              </a:rPr>
              <a:t>: Allocates, stores, decomposes, represents abstractly as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single data objects</a:t>
            </a:r>
          </a:p>
        </p:txBody>
      </p:sp>
      <p:grpSp>
        <p:nvGrpSpPr>
          <p:cNvPr id="35844" name="Group 8"/>
          <p:cNvGrpSpPr>
            <a:grpSpLocks/>
          </p:cNvGrpSpPr>
          <p:nvPr/>
        </p:nvGrpSpPr>
        <p:grpSpPr bwMode="auto">
          <a:xfrm>
            <a:off x="1204913" y="1366838"/>
            <a:ext cx="5400675" cy="2786062"/>
            <a:chOff x="2322" y="567"/>
            <a:chExt cx="2742" cy="1298"/>
          </a:xfrm>
        </p:grpSpPr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2322" y="567"/>
              <a:ext cx="2742" cy="129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849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23816" r="12727" b="10033"/>
            <a:stretch>
              <a:fillRect/>
            </a:stretch>
          </p:blipFill>
          <p:spPr bwMode="auto">
            <a:xfrm>
              <a:off x="2419" y="568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5" name="AutoShape 11"/>
          <p:cNvSpPr>
            <a:spLocks noChangeArrowheads="1"/>
          </p:cNvSpPr>
          <p:nvPr/>
        </p:nvSpPr>
        <p:spPr bwMode="auto">
          <a:xfrm>
            <a:off x="6907213" y="1150938"/>
            <a:ext cx="1371600" cy="1411287"/>
          </a:xfrm>
          <a:prstGeom prst="flowChartDocumen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35846" name="AutoShape 12"/>
          <p:cNvSpPr>
            <a:spLocks noChangeArrowheads="1"/>
          </p:cNvSpPr>
          <p:nvPr/>
        </p:nvSpPr>
        <p:spPr bwMode="auto">
          <a:xfrm>
            <a:off x="788988" y="1841500"/>
            <a:ext cx="292100" cy="158750"/>
          </a:xfrm>
          <a:prstGeom prst="rightArrow">
            <a:avLst>
              <a:gd name="adj1" fmla="val 50000"/>
              <a:gd name="adj2" fmla="val 46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2212975" y="3148013"/>
            <a:ext cx="2108200" cy="461962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ourier New" pitchFamily="49" charset="0"/>
              </a:rPr>
              <a:t>DA obs_type-callable</a:t>
            </a:r>
          </a:p>
          <a:p>
            <a:pPr eaLnBrk="1" hangingPunct="1"/>
            <a:r>
              <a:rPr lang="en-US" sz="1200">
                <a:latin typeface="Courier New" pitchFamily="49" charset="0"/>
              </a:rPr>
              <a:t>       Subroutine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14395" y="282498"/>
            <a:ext cx="750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WRFDA Software –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318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5175" y="3709988"/>
            <a:ext cx="8001000" cy="3148012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buFontTx/>
              <a:buNone/>
            </a:pPr>
            <a:endParaRPr lang="en-US" sz="24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115000"/>
              </a:lnSpc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Minimization/Solver </a:t>
            </a:r>
            <a:r>
              <a:rPr lang="en-US" sz="2400" dirty="0" smtClean="0">
                <a:ea typeface="ＭＳ Ｐゴシック" pitchFamily="34" charset="-128"/>
              </a:rPr>
              <a:t>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Minimization/Solver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routine, choose the function based on the namelist variable, 3DVAR, 4DVAR, FSO or Verification, and choose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minimization algorithm.</a:t>
            </a:r>
          </a:p>
        </p:txBody>
      </p:sp>
      <p:grpSp>
        <p:nvGrpSpPr>
          <p:cNvPr id="36868" name="Group 8"/>
          <p:cNvGrpSpPr>
            <a:grpSpLocks/>
          </p:cNvGrpSpPr>
          <p:nvPr/>
        </p:nvGrpSpPr>
        <p:grpSpPr bwMode="auto">
          <a:xfrm>
            <a:off x="1204913" y="1366838"/>
            <a:ext cx="5400675" cy="2786062"/>
            <a:chOff x="2322" y="567"/>
            <a:chExt cx="2742" cy="1298"/>
          </a:xfrm>
        </p:grpSpPr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2322" y="567"/>
              <a:ext cx="2742" cy="129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6873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23816" r="12727" b="10033"/>
            <a:stretch>
              <a:fillRect/>
            </a:stretch>
          </p:blipFill>
          <p:spPr bwMode="auto">
            <a:xfrm>
              <a:off x="2419" y="568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AutoShape 11"/>
          <p:cNvSpPr>
            <a:spLocks noChangeArrowheads="1"/>
          </p:cNvSpPr>
          <p:nvPr/>
        </p:nvSpPr>
        <p:spPr bwMode="auto">
          <a:xfrm>
            <a:off x="6907213" y="1150938"/>
            <a:ext cx="1371600" cy="1411287"/>
          </a:xfrm>
          <a:prstGeom prst="flowChartDocumen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36870" name="AutoShape 13"/>
          <p:cNvSpPr>
            <a:spLocks noChangeArrowheads="1"/>
          </p:cNvSpPr>
          <p:nvPr/>
        </p:nvSpPr>
        <p:spPr bwMode="auto">
          <a:xfrm>
            <a:off x="723900" y="2403475"/>
            <a:ext cx="292100" cy="158750"/>
          </a:xfrm>
          <a:prstGeom prst="rightArrow">
            <a:avLst>
              <a:gd name="adj1" fmla="val 50000"/>
              <a:gd name="adj2" fmla="val 46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18"/>
          <p:cNvSpPr txBox="1">
            <a:spLocks noChangeArrowheads="1"/>
          </p:cNvSpPr>
          <p:nvPr/>
        </p:nvSpPr>
        <p:spPr bwMode="auto">
          <a:xfrm>
            <a:off x="2212975" y="3148013"/>
            <a:ext cx="2108200" cy="461962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ourier New" pitchFamily="49" charset="0"/>
              </a:rPr>
              <a:t>DA obs_type-callable</a:t>
            </a:r>
          </a:p>
          <a:p>
            <a:pPr eaLnBrk="1" hangingPunct="1"/>
            <a:r>
              <a:rPr lang="en-US" sz="1200">
                <a:latin typeface="Courier New" pitchFamily="49" charset="0"/>
              </a:rPr>
              <a:t>       Subroutine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14395" y="282498"/>
            <a:ext cx="750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WRFDA Software –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5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88988" y="3937000"/>
            <a:ext cx="8001000" cy="208915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buFontTx/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115000"/>
              </a:lnSpc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Observation </a:t>
            </a:r>
            <a:r>
              <a:rPr lang="en-US" sz="2400" dirty="0" smtClean="0">
                <a:ea typeface="ＭＳ Ｐゴシック" pitchFamily="34" charset="-128"/>
              </a:rPr>
              <a:t>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Observation interfaces</a:t>
            </a:r>
            <a:r>
              <a:rPr lang="en-US" dirty="0" smtClean="0">
                <a:ea typeface="ＭＳ Ｐゴシック" pitchFamily="34" charset="-128"/>
              </a:rPr>
              <a:t>: contains the gradient and cost function calculation subroutines for each type of observations.</a:t>
            </a:r>
          </a:p>
        </p:txBody>
      </p:sp>
      <p:grpSp>
        <p:nvGrpSpPr>
          <p:cNvPr id="37892" name="Group 8"/>
          <p:cNvGrpSpPr>
            <a:grpSpLocks/>
          </p:cNvGrpSpPr>
          <p:nvPr/>
        </p:nvGrpSpPr>
        <p:grpSpPr bwMode="auto">
          <a:xfrm>
            <a:off x="1204913" y="1366838"/>
            <a:ext cx="5400675" cy="2786062"/>
            <a:chOff x="2322" y="567"/>
            <a:chExt cx="2742" cy="1298"/>
          </a:xfrm>
        </p:grpSpPr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2322" y="567"/>
              <a:ext cx="2742" cy="129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23816" r="12727" b="10033"/>
            <a:stretch>
              <a:fillRect/>
            </a:stretch>
          </p:blipFill>
          <p:spPr bwMode="auto">
            <a:xfrm>
              <a:off x="2419" y="568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3" name="AutoShape 11"/>
          <p:cNvSpPr>
            <a:spLocks noChangeArrowheads="1"/>
          </p:cNvSpPr>
          <p:nvPr/>
        </p:nvSpPr>
        <p:spPr bwMode="auto">
          <a:xfrm>
            <a:off x="6907213" y="1150938"/>
            <a:ext cx="1371600" cy="1411287"/>
          </a:xfrm>
          <a:prstGeom prst="flowChartDocumen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37894" name="AutoShape 12"/>
          <p:cNvSpPr>
            <a:spLocks noChangeArrowheads="1"/>
          </p:cNvSpPr>
          <p:nvPr/>
        </p:nvSpPr>
        <p:spPr bwMode="auto">
          <a:xfrm>
            <a:off x="788988" y="3205163"/>
            <a:ext cx="292100" cy="158750"/>
          </a:xfrm>
          <a:prstGeom prst="rightArrow">
            <a:avLst>
              <a:gd name="adj1" fmla="val 50000"/>
              <a:gd name="adj2" fmla="val 46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18"/>
          <p:cNvSpPr txBox="1">
            <a:spLocks noChangeArrowheads="1"/>
          </p:cNvSpPr>
          <p:nvPr/>
        </p:nvSpPr>
        <p:spPr bwMode="auto">
          <a:xfrm>
            <a:off x="2212975" y="3148013"/>
            <a:ext cx="2108200" cy="461962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ourier New" pitchFamily="49" charset="0"/>
              </a:rPr>
              <a:t>DA obs_type-callable</a:t>
            </a:r>
          </a:p>
          <a:p>
            <a:pPr eaLnBrk="1" hangingPunct="1"/>
            <a:r>
              <a:rPr lang="en-US" sz="1200">
                <a:latin typeface="Courier New" pitchFamily="49" charset="0"/>
              </a:rPr>
              <a:t>       Subroutine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14395" y="282498"/>
            <a:ext cx="750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WRFDA Software –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56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1112838" y="2063750"/>
            <a:ext cx="7207250" cy="4149725"/>
            <a:chOff x="2322" y="567"/>
            <a:chExt cx="2742" cy="1298"/>
          </a:xfrm>
        </p:grpSpPr>
        <p:sp>
          <p:nvSpPr>
            <p:cNvPr id="39961" name="Rectangle 3"/>
            <p:cNvSpPr>
              <a:spLocks noChangeArrowheads="1"/>
            </p:cNvSpPr>
            <p:nvPr/>
          </p:nvSpPr>
          <p:spPr bwMode="auto">
            <a:xfrm>
              <a:off x="2322" y="567"/>
              <a:ext cx="2742" cy="129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96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23816" r="12727" b="10033"/>
            <a:stretch>
              <a:fillRect/>
            </a:stretch>
          </p:blipFill>
          <p:spPr bwMode="auto">
            <a:xfrm>
              <a:off x="2419" y="568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1128713" y="304800"/>
            <a:ext cx="6934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Call Structure Superimposed on Architecture</a:t>
            </a:r>
          </a:p>
        </p:txBody>
      </p: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1978025" y="2497138"/>
            <a:ext cx="4110038" cy="828675"/>
            <a:chOff x="1246" y="1573"/>
            <a:chExt cx="2589" cy="522"/>
          </a:xfrm>
        </p:grpSpPr>
        <p:sp>
          <p:nvSpPr>
            <p:cNvPr id="607239" name="Text Box 7"/>
            <p:cNvSpPr txBox="1">
              <a:spLocks noChangeArrowheads="1"/>
            </p:cNvSpPr>
            <p:nvPr/>
          </p:nvSpPr>
          <p:spPr bwMode="auto">
            <a:xfrm>
              <a:off x="1246" y="1573"/>
              <a:ext cx="2589" cy="1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1000" b="1">
                  <a:latin typeface="Courier New" pitchFamily="1" charset="0"/>
                  <a:cs typeface="+mn-cs"/>
                  <a:hlinkClick r:id="rId4" action="ppaction://hlinkfile"/>
                </a:rPr>
                <a:t>da_wrfvar_main  (var/da/da_main/da_wrfvar_main.f90)</a:t>
              </a:r>
              <a:endParaRPr lang="en-US" sz="1000" b="1">
                <a:latin typeface="Courier New" pitchFamily="1" charset="0"/>
                <a:cs typeface="+mn-cs"/>
              </a:endParaRPr>
            </a:p>
          </p:txBody>
        </p:sp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1563" y="1940"/>
              <a:ext cx="1231" cy="1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 err="1">
                  <a:latin typeface="Courier New" charset="0"/>
                  <a:ea typeface="+mn-ea"/>
                  <a:cs typeface="+mn-cs"/>
                </a:rPr>
                <a:t>da_wrfvar_run</a:t>
              </a:r>
              <a:r>
                <a:rPr lang="en-US" sz="1000" b="1" dirty="0">
                  <a:latin typeface="Courier New" charset="0"/>
                  <a:ea typeface="+mn-ea"/>
                  <a:cs typeface="+mn-cs"/>
                </a:rPr>
                <a:t> (</a:t>
              </a:r>
              <a:r>
                <a:rPr lang="en-US" sz="1000" b="1" dirty="0" err="1">
                  <a:latin typeface="Courier New" charset="0"/>
                  <a:ea typeface="+mn-ea"/>
                  <a:cs typeface="+mn-cs"/>
                </a:rPr>
                <a:t>da_main</a:t>
              </a:r>
              <a:r>
                <a:rPr lang="en-US" sz="1000" b="1" dirty="0">
                  <a:latin typeface="Courier New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9960" name="Line 9"/>
            <p:cNvSpPr>
              <a:spLocks noChangeShapeType="1"/>
            </p:cNvSpPr>
            <p:nvPr/>
          </p:nvSpPr>
          <p:spPr bwMode="auto">
            <a:xfrm>
              <a:off x="1704" y="1745"/>
              <a:ext cx="253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3106738" y="4443413"/>
            <a:ext cx="2827337" cy="814387"/>
            <a:chOff x="1944" y="2880"/>
            <a:chExt cx="1781" cy="513"/>
          </a:xfrm>
        </p:grpSpPr>
        <p:grpSp>
          <p:nvGrpSpPr>
            <p:cNvPr id="39949" name="Group 11"/>
            <p:cNvGrpSpPr>
              <a:grpSpLocks/>
            </p:cNvGrpSpPr>
            <p:nvPr/>
          </p:nvGrpSpPr>
          <p:grpSpPr bwMode="auto">
            <a:xfrm>
              <a:off x="1944" y="2930"/>
              <a:ext cx="1781" cy="463"/>
              <a:chOff x="2196" y="3092"/>
              <a:chExt cx="1781" cy="463"/>
            </a:xfrm>
          </p:grpSpPr>
          <p:sp>
            <p:nvSpPr>
              <p:cNvPr id="607244" name="Text Box 12"/>
              <p:cNvSpPr txBox="1">
                <a:spLocks noChangeArrowheads="1"/>
              </p:cNvSpPr>
              <p:nvPr/>
            </p:nvSpPr>
            <p:spPr bwMode="auto">
              <a:xfrm>
                <a:off x="2196" y="3092"/>
                <a:ext cx="1430" cy="172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>
                    <a:latin typeface="Courier New" charset="0"/>
                    <a:ea typeface="+mn-ea"/>
                    <a:cs typeface="+mn-cs"/>
                  </a:rPr>
                  <a:t>KFCPS  (phys/module_ra_kf.F</a:t>
                </a:r>
              </a:p>
            </p:txBody>
          </p:sp>
          <p:sp>
            <p:nvSpPr>
              <p:cNvPr id="607245" name="Text Box 13"/>
              <p:cNvSpPr txBox="1">
                <a:spLocks noChangeArrowheads="1"/>
              </p:cNvSpPr>
              <p:nvPr/>
            </p:nvSpPr>
            <p:spPr bwMode="auto">
              <a:xfrm>
                <a:off x="2238" y="3146"/>
                <a:ext cx="1430" cy="172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>
                    <a:latin typeface="Courier New" charset="0"/>
                    <a:ea typeface="+mn-ea"/>
                    <a:cs typeface="+mn-cs"/>
                  </a:rPr>
                  <a:t>KFCPS  (phys/module_ra_kf.F</a:t>
                </a:r>
              </a:p>
            </p:txBody>
          </p:sp>
          <p:sp>
            <p:nvSpPr>
              <p:cNvPr id="607246" name="Text Box 14"/>
              <p:cNvSpPr txBox="1">
                <a:spLocks noChangeArrowheads="1"/>
              </p:cNvSpPr>
              <p:nvPr/>
            </p:nvSpPr>
            <p:spPr bwMode="auto">
              <a:xfrm>
                <a:off x="2280" y="3200"/>
                <a:ext cx="1430" cy="172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>
                    <a:latin typeface="Courier New" charset="0"/>
                    <a:ea typeface="+mn-ea"/>
                    <a:cs typeface="+mn-cs"/>
                  </a:rPr>
                  <a:t>KFCPS  (phys/module_ra_kf.F</a:t>
                </a:r>
              </a:p>
            </p:txBody>
          </p:sp>
          <p:sp>
            <p:nvSpPr>
              <p:cNvPr id="607247" name="Text Box 15"/>
              <p:cNvSpPr txBox="1">
                <a:spLocks noChangeArrowheads="1"/>
              </p:cNvSpPr>
              <p:nvPr/>
            </p:nvSpPr>
            <p:spPr bwMode="auto">
              <a:xfrm>
                <a:off x="2322" y="3254"/>
                <a:ext cx="1430" cy="172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>
                    <a:latin typeface="Courier New" charset="0"/>
                    <a:ea typeface="+mn-ea"/>
                    <a:cs typeface="+mn-cs"/>
                  </a:rPr>
                  <a:t>KFCPS  (phys/module_ra_kf.F</a:t>
                </a:r>
              </a:p>
            </p:txBody>
          </p:sp>
          <p:sp>
            <p:nvSpPr>
              <p:cNvPr id="607248" name="Text Box 16"/>
              <p:cNvSpPr txBox="1">
                <a:spLocks noChangeArrowheads="1"/>
              </p:cNvSpPr>
              <p:nvPr/>
            </p:nvSpPr>
            <p:spPr bwMode="auto">
              <a:xfrm>
                <a:off x="2364" y="3308"/>
                <a:ext cx="1430" cy="172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>
                    <a:latin typeface="Courier New" charset="0"/>
                    <a:ea typeface="+mn-ea"/>
                    <a:cs typeface="+mn-cs"/>
                  </a:rPr>
                  <a:t>KFCPS  (phys/module_ra_kf.F</a:t>
                </a:r>
              </a:p>
            </p:txBody>
          </p:sp>
          <p:sp>
            <p:nvSpPr>
              <p:cNvPr id="607249" name="Text Box 17"/>
              <p:cNvSpPr txBox="1">
                <a:spLocks noChangeArrowheads="1"/>
              </p:cNvSpPr>
              <p:nvPr/>
            </p:nvSpPr>
            <p:spPr bwMode="auto">
              <a:xfrm>
                <a:off x="2406" y="3352"/>
                <a:ext cx="1571" cy="155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dirty="0" err="1">
                    <a:latin typeface="Courier New" charset="0"/>
                    <a:ea typeface="+mn-ea"/>
                    <a:cs typeface="+mn-cs"/>
                  </a:rPr>
                  <a:t>synop</a:t>
                </a:r>
                <a:r>
                  <a:rPr lang="en-US" sz="1000" b="1" dirty="0">
                    <a:latin typeface="Courier New" charset="0"/>
                    <a:ea typeface="+mn-ea"/>
                    <a:cs typeface="+mn-cs"/>
                  </a:rPr>
                  <a:t>  (da_synop/da-synop.f90)</a:t>
                </a:r>
              </a:p>
            </p:txBody>
          </p:sp>
          <p:sp>
            <p:nvSpPr>
              <p:cNvPr id="607250" name="Text Box 18"/>
              <p:cNvSpPr txBox="1">
                <a:spLocks noChangeArrowheads="1"/>
              </p:cNvSpPr>
              <p:nvPr/>
            </p:nvSpPr>
            <p:spPr bwMode="auto">
              <a:xfrm>
                <a:off x="2438" y="3400"/>
                <a:ext cx="1522" cy="155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dirty="0">
                    <a:latin typeface="Courier New" pitchFamily="1" charset="0"/>
                    <a:ea typeface="+mn-ea"/>
                    <a:cs typeface="+mn-cs"/>
                  </a:rPr>
                  <a:t>sound (da_sound/da_sound.f90)</a:t>
                </a:r>
              </a:p>
            </p:txBody>
          </p:sp>
        </p:grpSp>
        <p:sp>
          <p:nvSpPr>
            <p:cNvPr id="39950" name="Line 19"/>
            <p:cNvSpPr>
              <a:spLocks noChangeShapeType="1"/>
            </p:cNvSpPr>
            <p:nvPr/>
          </p:nvSpPr>
          <p:spPr bwMode="auto">
            <a:xfrm>
              <a:off x="2389" y="2880"/>
              <a:ext cx="57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2" name="Group 28"/>
          <p:cNvGrpSpPr>
            <a:grpSpLocks/>
          </p:cNvGrpSpPr>
          <p:nvPr/>
        </p:nvGrpSpPr>
        <p:grpSpPr bwMode="auto">
          <a:xfrm>
            <a:off x="2587625" y="3352800"/>
            <a:ext cx="3340100" cy="465138"/>
            <a:chOff x="1625" y="2112"/>
            <a:chExt cx="2104" cy="293"/>
          </a:xfrm>
        </p:grpSpPr>
        <p:sp>
          <p:nvSpPr>
            <p:cNvPr id="39947" name="Line 29"/>
            <p:cNvSpPr>
              <a:spLocks noChangeShapeType="1"/>
            </p:cNvSpPr>
            <p:nvPr/>
          </p:nvSpPr>
          <p:spPr bwMode="auto">
            <a:xfrm>
              <a:off x="2082" y="2112"/>
              <a:ext cx="114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2" name="Text Box 30"/>
            <p:cNvSpPr txBox="1">
              <a:spLocks noChangeArrowheads="1"/>
            </p:cNvSpPr>
            <p:nvPr/>
          </p:nvSpPr>
          <p:spPr bwMode="auto">
            <a:xfrm>
              <a:off x="1625" y="2250"/>
              <a:ext cx="2104" cy="15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 err="1">
                  <a:latin typeface="Courier New" pitchFamily="1" charset="0"/>
                  <a:ea typeface="+mn-ea"/>
                  <a:cs typeface="+mn-cs"/>
                </a:rPr>
                <a:t>da_wrfvar_interface</a:t>
              </a:r>
              <a:r>
                <a:rPr lang="en-US" sz="1000" b="1" dirty="0">
                  <a:latin typeface="Courier New" pitchFamily="1" charset="0"/>
                  <a:ea typeface="+mn-ea"/>
                  <a:cs typeface="+mn-cs"/>
                </a:rPr>
                <a:t> -&gt; </a:t>
              </a:r>
              <a:r>
                <a:rPr lang="en-US" sz="1000" b="1" dirty="0" err="1">
                  <a:latin typeface="Courier New" pitchFamily="1" charset="0"/>
                  <a:ea typeface="+mn-ea"/>
                  <a:cs typeface="+mn-cs"/>
                </a:rPr>
                <a:t>da_solve</a:t>
              </a:r>
              <a:r>
                <a:rPr lang="en-US" sz="1000" b="1" dirty="0">
                  <a:latin typeface="Courier New" pitchFamily="1" charset="0"/>
                  <a:ea typeface="+mn-ea"/>
                  <a:cs typeface="+mn-cs"/>
                </a:rPr>
                <a:t> (</a:t>
              </a:r>
              <a:r>
                <a:rPr lang="en-US" sz="1000" b="1" dirty="0" err="1">
                  <a:latin typeface="Courier New" pitchFamily="1" charset="0"/>
                  <a:ea typeface="+mn-ea"/>
                  <a:cs typeface="+mn-cs"/>
                </a:rPr>
                <a:t>da_main</a:t>
              </a:r>
              <a:r>
                <a:rPr lang="en-US" sz="1000" b="1" dirty="0">
                  <a:latin typeface="Courier New" pitchFamily="1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39943" name="Rectangle 31"/>
          <p:cNvSpPr>
            <a:spLocks noChangeArrowheads="1"/>
          </p:cNvSpPr>
          <p:nvPr/>
        </p:nvSpPr>
        <p:spPr bwMode="auto">
          <a:xfrm>
            <a:off x="3017838" y="1376363"/>
            <a:ext cx="2216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da_sound.f90(da_sound)</a:t>
            </a:r>
          </a:p>
        </p:txBody>
      </p:sp>
      <p:sp>
        <p:nvSpPr>
          <p:cNvPr id="39944" name="Line 33"/>
          <p:cNvSpPr>
            <a:spLocks noChangeShapeType="1"/>
          </p:cNvSpPr>
          <p:nvPr/>
        </p:nvSpPr>
        <p:spPr bwMode="auto">
          <a:xfrm>
            <a:off x="3798888" y="3917950"/>
            <a:ext cx="180975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266" name="Text Box 34"/>
          <p:cNvSpPr txBox="1">
            <a:spLocks noChangeArrowheads="1"/>
          </p:cNvSpPr>
          <p:nvPr/>
        </p:nvSpPr>
        <p:spPr bwMode="auto">
          <a:xfrm>
            <a:off x="3073400" y="4137025"/>
            <a:ext cx="2647950" cy="246063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b="1">
                <a:latin typeface="Courier New" pitchFamily="1" charset="0"/>
                <a:ea typeface="+mn-ea"/>
                <a:cs typeface="+mn-cs"/>
              </a:rPr>
              <a:t>da_calculate_j (da_minimisation)</a:t>
            </a:r>
          </a:p>
        </p:txBody>
      </p:sp>
      <p:sp>
        <p:nvSpPr>
          <p:cNvPr id="607259" name="Text Box 27"/>
          <p:cNvSpPr txBox="1">
            <a:spLocks noChangeArrowheads="1"/>
          </p:cNvSpPr>
          <p:nvPr/>
        </p:nvSpPr>
        <p:spPr bwMode="auto">
          <a:xfrm>
            <a:off x="2951163" y="3851275"/>
            <a:ext cx="2647950" cy="246063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b="1">
                <a:latin typeface="Courier New" pitchFamily="1" charset="0"/>
                <a:ea typeface="+mn-ea"/>
                <a:cs typeface="+mn-cs"/>
              </a:rPr>
              <a:t>da_minimise_cg (da_minimisation)</a:t>
            </a:r>
          </a:p>
        </p:txBody>
      </p:sp>
    </p:spTree>
    <p:extLst>
      <p:ext uri="{BB962C8B-B14F-4D97-AF65-F5344CB8AC3E}">
        <p14:creationId xmlns:p14="http://schemas.microsoft.com/office/powerpoint/2010/main" val="38201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9968" y="235296"/>
            <a:ext cx="502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WRFDA broken down by process</a:t>
            </a:r>
            <a:endParaRPr lang="en-US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Read namelist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framework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background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observations and error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background error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Minimize cost 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diagnostics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Clean up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1"/>
            <a:endCxn id="9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11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1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1"/>
            <a:endCxn id="16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1"/>
            <a:endCxn id="17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2"/>
            <a:endCxn id="18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2"/>
            <a:endCxn id="21" idx="0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" idx="2"/>
            <a:endCxn id="15" idx="3"/>
          </p:cNvCxnSpPr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Formulate </a:t>
            </a:r>
            <a:r>
              <a:rPr lang="en-US" sz="1800" dirty="0" smtClean="0">
                <a:solidFill>
                  <a:schemeClr val="tx1"/>
                </a:solidFill>
              </a:rPr>
              <a:t>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84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4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2"/>
            <a:endCxn id="85" idx="0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Outer loop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353312" y="696961"/>
            <a:ext cx="7676883" cy="89409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9968" y="235296"/>
            <a:ext cx="502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WRFDA broken down by process</a:t>
            </a:r>
            <a:endParaRPr lang="en-US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Namelist</a:t>
            </a:r>
            <a:endParaRPr lang="en-US" dirty="0"/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1440" y="685800"/>
            <a:ext cx="109728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1F497D"/>
                </a:solidFill>
              </a:rPr>
              <a:t>Input files</a:t>
            </a:r>
            <a:endParaRPr lang="en-US" i="1" dirty="0">
              <a:solidFill>
                <a:srgbClr val="1F497D"/>
              </a:solidFill>
            </a:endParaRPr>
          </a:p>
        </p:txBody>
      </p:sp>
      <p:cxnSp>
        <p:nvCxnSpPr>
          <p:cNvPr id="70" name="Straight Arrow Connector 69"/>
          <p:cNvCxnSpPr>
            <a:endCxn id="80" idx="0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8" name="Straight Arrow Connector 87"/>
          <p:cNvCxnSpPr>
            <a:stCxn id="83" idx="3"/>
            <a:endCxn id="8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3"/>
            <a:endCxn id="85" idx="1"/>
          </p:cNvCxnSpPr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6" idx="3"/>
            <a:endCxn id="87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8" name="Straight Arrow Connector 97"/>
          <p:cNvCxnSpPr>
            <a:stCxn id="92" idx="1"/>
            <a:endCxn id="93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1"/>
            <a:endCxn id="94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4" idx="2"/>
            <a:endCxn id="95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92" idx="3"/>
          </p:cNvCxnSpPr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7" name="Straight Arrow Connector 106"/>
          <p:cNvCxnSpPr>
            <a:endCxn id="106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6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2"/>
            <a:endCxn id="110" idx="0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11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files: Namelist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620000" cy="4343400"/>
          </a:xfrm>
        </p:spPr>
        <p:txBody>
          <a:bodyPr/>
          <a:lstStyle/>
          <a:p>
            <a:r>
              <a:rPr lang="en-US" dirty="0" smtClean="0"/>
              <a:t>File 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namelist.input</a:t>
            </a:r>
            <a:endParaRPr lang="en-US" dirty="0"/>
          </a:p>
          <a:p>
            <a:r>
              <a:rPr lang="en-US" dirty="0" smtClean="0"/>
              <a:t>Specifies </a:t>
            </a:r>
            <a:r>
              <a:rPr lang="en-US" dirty="0" err="1" smtClean="0"/>
              <a:t>Input/Output</a:t>
            </a:r>
            <a:r>
              <a:rPr lang="en-US" dirty="0"/>
              <a:t> </a:t>
            </a:r>
            <a:r>
              <a:rPr lang="en-US" dirty="0" smtClean="0"/>
              <a:t>options, domain details, types of observations to assimilate and how to assimilate them</a:t>
            </a:r>
          </a:p>
          <a:p>
            <a:r>
              <a:rPr lang="en-US" dirty="0" smtClean="0"/>
              <a:t>Allows user great flexibility to change the usage of WRFDA without having to recompile</a:t>
            </a:r>
          </a:p>
          <a:p>
            <a:r>
              <a:rPr lang="en-US" dirty="0" smtClean="0"/>
              <a:t>A large number (&gt;1000) of namelist options govern the running of WRFDA; however, users will typically only be concerned with setting a few dozen of these</a:t>
            </a:r>
          </a:p>
          <a:p>
            <a:r>
              <a:rPr lang="en-US" dirty="0" smtClean="0"/>
              <a:t>More details can be found in the User’s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baseline="-25000" dirty="0" smtClean="0"/>
              <a:t> </a:t>
            </a:r>
            <a:r>
              <a:rPr lang="en-US" dirty="0" smtClean="0"/>
              <a:t>(background)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620000" cy="4343400"/>
          </a:xfrm>
        </p:spPr>
        <p:txBody>
          <a:bodyPr/>
          <a:lstStyle/>
          <a:p>
            <a:r>
              <a:rPr lang="en-US" dirty="0" smtClean="0"/>
              <a:t>File 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</a:t>
            </a:r>
            <a:endParaRPr lang="en-US" dirty="0"/>
          </a:p>
          <a:p>
            <a:r>
              <a:rPr lang="en-US" dirty="0" smtClean="0"/>
              <a:t>Can be either a WRF input file created by WPS and real.exe, or a WRF output file from a forecast.</a:t>
            </a:r>
          </a:p>
        </p:txBody>
      </p:sp>
    </p:spTree>
    <p:extLst>
      <p:ext uri="{BB962C8B-B14F-4D97-AF65-F5344CB8AC3E}">
        <p14:creationId xmlns:p14="http://schemas.microsoft.com/office/powerpoint/2010/main" val="3982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WRFDA System – Outline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9063" y="1752600"/>
            <a:ext cx="5421312" cy="3836988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chemeClr val="tx2"/>
                </a:solidFill>
                <a:ea typeface="ＭＳ Ｐゴシック" pitchFamily="34" charset="-128"/>
              </a:rPr>
              <a:t>Introduction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WRFDA </a:t>
            </a:r>
            <a:r>
              <a:rPr lang="en-US" dirty="0" smtClean="0">
                <a:ea typeface="ＭＳ Ｐゴシック" pitchFamily="34" charset="-128"/>
              </a:rPr>
              <a:t>Software Overview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Overview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baseline="-25000" dirty="0" smtClean="0"/>
              <a:t> </a:t>
            </a:r>
            <a:r>
              <a:rPr lang="en-US" dirty="0" smtClean="0"/>
              <a:t>(observations)</a:t>
            </a:r>
            <a:br>
              <a:rPr lang="en-US" dirty="0" smtClean="0"/>
            </a:br>
            <a:r>
              <a:rPr lang="en-US" dirty="0" smtClean="0"/>
              <a:t>	  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(observation errors)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620000" cy="4343400"/>
          </a:xfrm>
        </p:spPr>
        <p:txBody>
          <a:bodyPr/>
          <a:lstStyle/>
          <a:p>
            <a:r>
              <a:rPr lang="en-US" dirty="0" smtClean="0"/>
              <a:t>File 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ob.ascii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amsua.bufr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ob01.rain</a:t>
            </a:r>
            <a:r>
              <a:rPr lang="en-US" dirty="0" smtClean="0">
                <a:cs typeface="Courier New" pitchFamily="49" charset="0"/>
              </a:rPr>
              <a:t>, etc.</a:t>
            </a:r>
            <a:endParaRPr lang="en-US" dirty="0"/>
          </a:p>
          <a:p>
            <a:r>
              <a:rPr lang="en-US" dirty="0" smtClean="0"/>
              <a:t>WRFDA accepts a wide variety of observations in several different formats</a:t>
            </a:r>
          </a:p>
          <a:p>
            <a:pPr lvl="1"/>
            <a:r>
              <a:rPr lang="en-US" dirty="0" smtClean="0"/>
              <a:t>OBSPROC ASCII format (surface, sounding, GPS, etc.)</a:t>
            </a:r>
          </a:p>
          <a:p>
            <a:pPr lvl="1"/>
            <a:r>
              <a:rPr lang="en-US" dirty="0" smtClean="0"/>
              <a:t>PREPBUFR format (surface, sounding, etc.)</a:t>
            </a:r>
          </a:p>
          <a:p>
            <a:pPr lvl="1"/>
            <a:r>
              <a:rPr lang="en-US" dirty="0" smtClean="0"/>
              <a:t>BUFR format (radiance)</a:t>
            </a:r>
          </a:p>
          <a:p>
            <a:pPr lvl="1"/>
            <a:r>
              <a:rPr lang="en-US" dirty="0" smtClean="0"/>
              <a:t>Other ASCII format (radar, precipitation)</a:t>
            </a:r>
          </a:p>
          <a:p>
            <a:r>
              <a:rPr lang="en-US" dirty="0" smtClean="0"/>
              <a:t>Observation errors are either provided in the observation file, or standard errors (file name: obserr.txt) are used.</a:t>
            </a:r>
          </a:p>
        </p:txBody>
      </p:sp>
    </p:spTree>
    <p:extLst>
      <p:ext uri="{BB962C8B-B14F-4D97-AF65-F5344CB8AC3E}">
        <p14:creationId xmlns:p14="http://schemas.microsoft.com/office/powerpoint/2010/main" val="32072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baseline="-25000" dirty="0" smtClean="0"/>
              <a:t> </a:t>
            </a:r>
            <a:r>
              <a:rPr lang="en-US" dirty="0" smtClean="0"/>
              <a:t>(background error)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828799"/>
            <a:ext cx="7620000" cy="4661647"/>
          </a:xfrm>
        </p:spPr>
        <p:txBody>
          <a:bodyPr/>
          <a:lstStyle/>
          <a:p>
            <a:r>
              <a:rPr lang="en-US" dirty="0" smtClean="0"/>
              <a:t>File name: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be.dat</a:t>
            </a:r>
            <a:endParaRPr lang="en-US" dirty="0"/>
          </a:p>
          <a:p>
            <a:r>
              <a:rPr lang="en-US" dirty="0" smtClean="0"/>
              <a:t>This is a binary file containing background error information</a:t>
            </a:r>
          </a:p>
          <a:p>
            <a:pPr lvl="1"/>
            <a:r>
              <a:rPr lang="en-US" dirty="0" err="1" smtClean="0"/>
              <a:t>cv_options</a:t>
            </a:r>
            <a:r>
              <a:rPr lang="en-US" dirty="0" smtClean="0"/>
              <a:t>=3 NCEP background error formulation</a:t>
            </a:r>
          </a:p>
          <a:p>
            <a:pPr lvl="2"/>
            <a:r>
              <a:rPr lang="en-US" dirty="0" smtClean="0"/>
              <a:t>File provided with WRFDA code</a:t>
            </a:r>
          </a:p>
          <a:p>
            <a:pPr lvl="2"/>
            <a:r>
              <a:rPr lang="en-US" dirty="0" smtClean="0"/>
              <a:t>Not recommended: should be used with caution</a:t>
            </a:r>
          </a:p>
          <a:p>
            <a:pPr lvl="1"/>
            <a:r>
              <a:rPr lang="en-US" dirty="0" err="1" smtClean="0"/>
              <a:t>cv_options</a:t>
            </a:r>
            <a:r>
              <a:rPr lang="en-US" dirty="0" smtClean="0"/>
              <a:t>=5 NCAR background error formulation</a:t>
            </a:r>
          </a:p>
          <a:p>
            <a:pPr lvl="2"/>
            <a:r>
              <a:rPr lang="en-US" dirty="0" smtClean="0"/>
              <a:t>File created using </a:t>
            </a:r>
            <a:r>
              <a:rPr lang="en-US" dirty="0" err="1" smtClean="0"/>
              <a:t>gen_be</a:t>
            </a:r>
            <a:r>
              <a:rPr lang="en-US" dirty="0" smtClean="0"/>
              <a:t> utility</a:t>
            </a:r>
          </a:p>
          <a:p>
            <a:pPr lvl="2"/>
            <a:r>
              <a:rPr lang="en-US" dirty="0" smtClean="0"/>
              <a:t>Recommended option</a:t>
            </a:r>
          </a:p>
          <a:p>
            <a:pPr lvl="1"/>
            <a:r>
              <a:rPr lang="en-US" dirty="0" err="1"/>
              <a:t>cv_options</a:t>
            </a:r>
            <a:r>
              <a:rPr lang="en-US" dirty="0"/>
              <a:t>=6; Multivariate Background Error (MBE) statistics</a:t>
            </a:r>
          </a:p>
          <a:p>
            <a:pPr lvl="2"/>
            <a:r>
              <a:rPr lang="en-US" dirty="0" smtClean="0"/>
              <a:t>Not officially supported</a:t>
            </a:r>
          </a:p>
        </p:txBody>
      </p:sp>
    </p:spTree>
    <p:extLst>
      <p:ext uri="{BB962C8B-B14F-4D97-AF65-F5344CB8AC3E}">
        <p14:creationId xmlns:p14="http://schemas.microsoft.com/office/powerpoint/2010/main" val="3542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-1" y="1481327"/>
            <a:ext cx="9144000" cy="429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9968" y="235296"/>
            <a:ext cx="502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WRFDA broken down by process</a:t>
            </a:r>
            <a:endParaRPr lang="en-US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Read namelist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framework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background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observations and error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background error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1"/>
            <a:endCxn id="9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11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1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Minimize cost 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diagnostics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Clean up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3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1"/>
            <a:endCxn id="55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2"/>
            <a:endCxn id="57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1440" y="4297680"/>
            <a:ext cx="173736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1F497D"/>
                </a:solidFill>
              </a:rPr>
              <a:t>WRFDA Processes</a:t>
            </a:r>
            <a:endParaRPr lang="en-US" i="1" dirty="0">
              <a:solidFill>
                <a:srgbClr val="1F497D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Formulate </a:t>
            </a:r>
            <a:r>
              <a:rPr lang="en-US" sz="1800" dirty="0" smtClean="0">
                <a:solidFill>
                  <a:schemeClr val="tx1"/>
                </a:solidFill>
              </a:rPr>
              <a:t>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8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Outer loop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031" y="2352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Read namelist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49" idx="3"/>
            <a:endCxn id="51" idx="1"/>
          </p:cNvCxnSpPr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3"/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1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endCxn id="100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1"/>
            <a:endCxn id="101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Namelist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Read namelist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1"/>
            <a:endCxn id="44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namelist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user-specified options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namelist.input</a:t>
            </a:r>
            <a:endParaRPr lang="en-US" dirty="0"/>
          </a:p>
          <a:p>
            <a:r>
              <a:rPr lang="en-US" dirty="0" smtClean="0"/>
              <a:t>Set default values for options </a:t>
            </a:r>
            <a:r>
              <a:rPr lang="en-US" i="1" dirty="0" smtClean="0"/>
              <a:t>not</a:t>
            </a:r>
            <a:r>
              <a:rPr lang="en-US" dirty="0" smtClean="0"/>
              <a:t> specified in the namelist</a:t>
            </a:r>
          </a:p>
          <a:p>
            <a:r>
              <a:rPr lang="en-US" dirty="0" smtClean="0"/>
              <a:t>Perform </a:t>
            </a:r>
            <a:r>
              <a:rPr lang="en-US" dirty="0"/>
              <a:t>consistency checks between namelist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57600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da_wrfvar_main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==&gt; call da_wrfvar_init1, da_wrfvar_init2 ==&gt; call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initial_config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+mj-lt"/>
              </a:rPr>
              <a:t>Calling subroutines: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da_wrfvar_main.f90 ==&gt; da_wrfvar_init1.inc, da_wrfvar_init2.inc ==&gt;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module_configure.F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9997" y="235296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Set up framework</a:t>
            </a:r>
            <a:endParaRPr lang="en-US" b="1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51" idx="3"/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1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endCxn id="100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1"/>
            <a:endCxn id="101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Namelist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framework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endCxn id="75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3"/>
          </p:cNvCxnSpPr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WRF Software Framework </a:t>
            </a:r>
            <a:r>
              <a:rPr lang="en-US" dirty="0"/>
              <a:t>distributed memory capability </a:t>
            </a:r>
            <a:r>
              <a:rPr lang="en-US" dirty="0" smtClean="0"/>
              <a:t>to allocate and configure the domain</a:t>
            </a:r>
            <a:endParaRPr lang="en-US" dirty="0"/>
          </a:p>
          <a:p>
            <a:r>
              <a:rPr lang="en-US" dirty="0" smtClean="0"/>
              <a:t>Allocate needed memory, initializes domain and tile dimensions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output 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da_wrfvar_init2 ==&gt; call </a:t>
            </a:r>
            <a:r>
              <a:rPr lang="en-US" sz="1200" dirty="0" err="1"/>
              <a:t>alloc_and_configure_domain</a:t>
            </a:r>
            <a:endParaRPr lang="en-US" sz="1200" dirty="0"/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da_wrfvar_run.inc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 smtClean="0"/>
              <a:t> ==&gt; </a:t>
            </a:r>
            <a:r>
              <a:rPr lang="en-US" sz="1200" dirty="0"/>
              <a:t>call </a:t>
            </a:r>
            <a:r>
              <a:rPr lang="en-US" sz="1200" dirty="0" err="1"/>
              <a:t>da_solve_init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+mj-lt"/>
              </a:rPr>
              <a:t>Calling subroutines:</a:t>
            </a:r>
          </a:p>
          <a:p>
            <a:r>
              <a:rPr lang="en-US" sz="1200" dirty="0"/>
              <a:t>da_wrfvar_main.f90 ==&gt; da_wrfvar_init2.inc ==&gt; </a:t>
            </a:r>
            <a:r>
              <a:rPr lang="en-US" sz="1200" dirty="0" err="1"/>
              <a:t>module_domain.F</a:t>
            </a:r>
            <a:endParaRPr lang="en-US" sz="1200" dirty="0"/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 </a:t>
            </a:r>
            <a:r>
              <a:rPr lang="en-US" sz="1200" dirty="0"/>
              <a:t>da_solve_init.inc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010" y="23529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Set up background</a:t>
            </a:r>
            <a:endParaRPr lang="en-US" b="1" dirty="0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stCxn id="52" idx="3"/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endCxn id="100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1"/>
            <a:endCxn id="101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background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the first-guess file</a:t>
            </a:r>
          </a:p>
          <a:p>
            <a:r>
              <a:rPr lang="en-US" dirty="0" smtClean="0"/>
              <a:t>Extract </a:t>
            </a:r>
            <a:r>
              <a:rPr lang="en-US" dirty="0"/>
              <a:t>fields used by WRFDA</a:t>
            </a:r>
          </a:p>
          <a:p>
            <a:r>
              <a:rPr lang="en-US" dirty="0" smtClean="0"/>
              <a:t>Create </a:t>
            </a:r>
            <a:r>
              <a:rPr lang="en-US" dirty="0"/>
              <a:t>background FORTRAN 90 derived data type </a:t>
            </a:r>
            <a:r>
              <a:rPr lang="en-US" b="1" i="1" dirty="0" smtClean="0"/>
              <a:t>xb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da_wrfvar_init2 ==&gt; call </a:t>
            </a:r>
            <a:r>
              <a:rPr lang="en-US" sz="1200" dirty="0" err="1"/>
              <a:t>da_med_initialdata_input</a:t>
            </a:r>
            <a:endParaRPr lang="en-US" sz="1200" dirty="0"/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</a:t>
            </a:r>
            <a:r>
              <a:rPr lang="en-US" sz="1200" dirty="0"/>
              <a:t>call </a:t>
            </a:r>
            <a:r>
              <a:rPr lang="en-US" sz="1200" dirty="0" err="1"/>
              <a:t>da_setup_firstguess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+mj-lt"/>
              </a:rPr>
              <a:t>Calling subroutines:</a:t>
            </a:r>
          </a:p>
          <a:p>
            <a:r>
              <a:rPr lang="en-US" sz="1200" dirty="0"/>
              <a:t>da_wrfvar_main.f90 ==&gt; da_wrfvar_init2.inc ==&gt; da_med_initialdata_input.inc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dirty="0"/>
              <a:t>da_setup_firstguess.inc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124" y="235296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Set up observations and error</a:t>
            </a:r>
            <a:endParaRPr lang="en-US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endCxn id="100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1"/>
            <a:endCxn id="101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observations and error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2"/>
            <a:endCxn id="49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 – What is WRFDA?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 data assimilation system for the WRF Model (ARW core)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3D- and 4D-VAR, Ensemble, and Hybrid methods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Designed to be flexible, portable and easily installed and modified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Open-source and public domain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Can be compiled on a variety of platforms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Part of the WRF Software Framework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Designed to handle a wide variety of data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Conventional observations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Radar velocity and reflectivity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Satellite (radiance and derived data)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Accumulated precipitation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96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observations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in observations</a:t>
            </a:r>
          </a:p>
          <a:p>
            <a:r>
              <a:rPr lang="en-US" dirty="0" smtClean="0"/>
              <a:t>Assign </a:t>
            </a:r>
            <a:r>
              <a:rPr lang="en-US" dirty="0"/>
              <a:t>observational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Create </a:t>
            </a:r>
            <a:r>
              <a:rPr lang="en-US" dirty="0"/>
              <a:t>observation FORTRAN 90 derived data type </a:t>
            </a:r>
            <a:r>
              <a:rPr lang="en-US" b="1" i="1" dirty="0" err="1"/>
              <a:t>ob</a:t>
            </a:r>
            <a:endParaRPr lang="en-US" b="1" i="1" dirty="0"/>
          </a:p>
          <a:p>
            <a:r>
              <a:rPr lang="en-US" dirty="0" smtClean="0"/>
              <a:t>Domain </a:t>
            </a:r>
            <a:r>
              <a:rPr lang="en-US" dirty="0"/>
              <a:t>and time check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 call </a:t>
            </a:r>
            <a:r>
              <a:rPr lang="en-US" sz="1200" dirty="0" err="1" smtClean="0"/>
              <a:t>da_setup_obs_structures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dirty="0"/>
              <a:t>da_setup_obs_structures.inc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662" y="235296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Set up background error</a:t>
            </a:r>
            <a:endParaRPr lang="en-US" b="1" dirty="0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endCxn id="100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1"/>
            <a:endCxn id="101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Set up background error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background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background error </a:t>
            </a:r>
            <a:r>
              <a:rPr lang="en-US" dirty="0" smtClean="0"/>
              <a:t>statistics from be.dat</a:t>
            </a:r>
            <a:endParaRPr lang="en-US" dirty="0"/>
          </a:p>
          <a:p>
            <a:r>
              <a:rPr lang="en-US" dirty="0" smtClean="0"/>
              <a:t>Extracts </a:t>
            </a:r>
            <a:r>
              <a:rPr lang="en-US" dirty="0"/>
              <a:t>necessary quantities: eigenvectors, </a:t>
            </a:r>
            <a:r>
              <a:rPr lang="en-US" dirty="0" smtClean="0"/>
              <a:t>eigenvalues, </a:t>
            </a:r>
            <a:r>
              <a:rPr lang="en-US" dirty="0" err="1" smtClean="0"/>
              <a:t>lengthscales</a:t>
            </a:r>
            <a:r>
              <a:rPr lang="en-US" dirty="0"/>
              <a:t>, regression coefficients, etc.</a:t>
            </a:r>
          </a:p>
          <a:p>
            <a:r>
              <a:rPr lang="en-US" dirty="0" smtClean="0"/>
              <a:t>Creates </a:t>
            </a:r>
            <a:r>
              <a:rPr lang="en-US" dirty="0"/>
              <a:t>background error FORTRAN 90 derived data </a:t>
            </a:r>
            <a:r>
              <a:rPr lang="en-US" dirty="0" smtClean="0"/>
              <a:t>type </a:t>
            </a:r>
            <a:r>
              <a:rPr lang="en-US" b="1" i="1" dirty="0" smtClean="0"/>
              <a:t>be</a:t>
            </a:r>
            <a:endParaRPr lang="en-US" b="1" i="1" dirty="0"/>
          </a:p>
          <a:p>
            <a:r>
              <a:rPr lang="en-US" dirty="0" smtClean="0"/>
              <a:t>Reference </a:t>
            </a:r>
            <a:r>
              <a:rPr lang="en-US" dirty="0"/>
              <a:t>:Online BE Documents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4572000"/>
            <a:ext cx="83640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 smtClean="0"/>
              <a:t> ==&gt;</a:t>
            </a:r>
            <a:r>
              <a:rPr lang="en-US" sz="1200" b="1" dirty="0">
                <a:solidFill>
                  <a:srgbClr val="FF0000"/>
                </a:solidFill>
              </a:rPr>
              <a:t>call </a:t>
            </a:r>
            <a:r>
              <a:rPr lang="en-US" sz="1200" b="1" dirty="0" err="1" smtClean="0">
                <a:solidFill>
                  <a:srgbClr val="FF0000"/>
                </a:solidFill>
              </a:rPr>
              <a:t>da_setup_background_errors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latin typeface="+mj-lt"/>
              </a:rPr>
              <a:t>Calling subroutines: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b="1" dirty="0">
                <a:solidFill>
                  <a:srgbClr val="FF0000"/>
                </a:solidFill>
              </a:rPr>
              <a:t>da_setup_background_errors.inc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4705" y="235296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Calculate </a:t>
            </a:r>
            <a:r>
              <a:rPr lang="en-US" b="1" dirty="0">
                <a:latin typeface="+mj-lt"/>
              </a:rPr>
              <a:t>y −</a:t>
            </a:r>
            <a:r>
              <a:rPr lang="en-US" dirty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H</a:t>
            </a:r>
            <a:r>
              <a:rPr lang="en-US" dirty="0" smtClean="0">
                <a:latin typeface="+mj-lt"/>
              </a:rPr>
              <a:t> (</a:t>
            </a:r>
            <a:r>
              <a:rPr lang="en-US" b="1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)</a:t>
            </a:r>
            <a:endParaRPr lang="en-US" b="1" dirty="0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6" name="Straight Arrow Connector 105"/>
          <p:cNvCxnSpPr>
            <a:stCxn id="100" idx="1"/>
            <a:endCxn id="101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 −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(Innovation)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model equivalent of observations </a:t>
            </a:r>
            <a:r>
              <a:rPr lang="en-US" dirty="0" smtClean="0"/>
              <a:t>through interpolation </a:t>
            </a:r>
            <a:r>
              <a:rPr lang="en-US" dirty="0"/>
              <a:t>and </a:t>
            </a:r>
            <a:r>
              <a:rPr lang="en-US" dirty="0" smtClean="0"/>
              <a:t>variable transformations</a:t>
            </a:r>
            <a:endParaRPr lang="en-US" dirty="0"/>
          </a:p>
          <a:p>
            <a:r>
              <a:rPr lang="en-US" dirty="0" smtClean="0"/>
              <a:t>Compute </a:t>
            </a:r>
            <a:r>
              <a:rPr lang="en-US" dirty="0"/>
              <a:t>observation minus first guess </a:t>
            </a:r>
            <a:r>
              <a:rPr lang="en-US" dirty="0" smtClean="0"/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 −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) </a:t>
            </a:r>
            <a:r>
              <a:rPr lang="en-US" dirty="0"/>
              <a:t>value</a:t>
            </a:r>
          </a:p>
          <a:p>
            <a:r>
              <a:rPr lang="en-US" dirty="0" smtClean="0"/>
              <a:t>Create </a:t>
            </a:r>
            <a:r>
              <a:rPr lang="en-US" dirty="0"/>
              <a:t>innovation vector FORTRAN 90 derived data </a:t>
            </a:r>
            <a:r>
              <a:rPr lang="en-US" dirty="0" smtClean="0"/>
              <a:t>type </a:t>
            </a:r>
            <a:r>
              <a:rPr lang="en-US" b="1" i="1" dirty="0" smtClean="0"/>
              <a:t>iv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</a:t>
            </a:r>
            <a:r>
              <a:rPr lang="en-US" sz="1200" dirty="0"/>
              <a:t>call </a:t>
            </a:r>
            <a:r>
              <a:rPr lang="en-US" sz="1200" dirty="0" err="1"/>
              <a:t>da_get_innov_vector</a:t>
            </a:r>
            <a:r>
              <a:rPr lang="en-US" sz="1200" dirty="0"/>
              <a:t>, </a:t>
            </a:r>
            <a:r>
              <a:rPr lang="en-US" sz="1200" dirty="0" err="1"/>
              <a:t>da_allocate_y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</a:t>
            </a:r>
            <a:r>
              <a:rPr lang="en-US" sz="2000" dirty="0" smtClean="0">
                <a:latin typeface="+mj-lt"/>
              </a:rPr>
              <a:t>:</a:t>
            </a:r>
          </a:p>
          <a:p>
            <a:r>
              <a:rPr lang="en-US" sz="1200" dirty="0"/>
              <a:t>da_wrfvar_main.f90 ==&gt; da_wrfvar_run.inc ==&gt; da_wrfvar_interface.inc ==&gt; </a:t>
            </a:r>
            <a:endParaRPr lang="en-US" sz="1200" dirty="0" smtClean="0"/>
          </a:p>
          <a:p>
            <a:r>
              <a:rPr lang="en-US" sz="1200" dirty="0" smtClean="0"/>
              <a:t>			da_solve.inc ==&gt;</a:t>
            </a:r>
            <a:r>
              <a:rPr lang="en-US" sz="1200" dirty="0"/>
              <a:t>da_get_innov_vector.inc, da_allocate_y.inc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527" y="235296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Minimize cost function</a:t>
            </a:r>
            <a:endParaRPr lang="en-US" b="1" dirty="0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7" name="Elbow Connector 106"/>
          <p:cNvCxnSpPr>
            <a:stCxn id="101" idx="2"/>
            <a:endCxn id="102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Minimize cost 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cost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conjugate gradient method</a:t>
            </a:r>
          </a:p>
          <a:p>
            <a:pPr lvl="1"/>
            <a:r>
              <a:rPr lang="en-US" dirty="0" smtClean="0"/>
              <a:t>Initializes </a:t>
            </a:r>
            <a:r>
              <a:rPr lang="en-US" dirty="0"/>
              <a:t>analysis increments to zero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cost function (if desired)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gradient of cost function</a:t>
            </a:r>
          </a:p>
          <a:p>
            <a:pPr lvl="1"/>
            <a:r>
              <a:rPr lang="en-US" dirty="0" smtClean="0"/>
              <a:t>Uses gradient of the cost </a:t>
            </a:r>
            <a:r>
              <a:rPr lang="en-US" dirty="0"/>
              <a:t>function </a:t>
            </a:r>
            <a:r>
              <a:rPr lang="en-US" dirty="0" smtClean="0"/>
              <a:t>to </a:t>
            </a:r>
            <a:r>
              <a:rPr lang="en-US" dirty="0"/>
              <a:t>calculate new value </a:t>
            </a:r>
            <a:r>
              <a:rPr lang="en-US" dirty="0" smtClean="0"/>
              <a:t>of analysis </a:t>
            </a:r>
            <a:r>
              <a:rPr lang="en-US" dirty="0"/>
              <a:t>control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Increment this process until specified minimization is achieved	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</a:t>
            </a:r>
            <a:r>
              <a:rPr lang="en-US" sz="1200" dirty="0"/>
              <a:t>call </a:t>
            </a:r>
            <a:r>
              <a:rPr lang="en-US" sz="1200" dirty="0" err="1"/>
              <a:t>da_minimise_cg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</a:t>
            </a:r>
            <a:r>
              <a:rPr lang="en-US" sz="2000" dirty="0" smtClean="0">
                <a:latin typeface="+mj-lt"/>
              </a:rPr>
              <a:t>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dirty="0"/>
              <a:t>da_minimise_cg.inc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331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Further reading: </a:t>
            </a:r>
            <a:r>
              <a:rPr lang="en-US" sz="1200" b="1" dirty="0" err="1" smtClean="0">
                <a:solidFill>
                  <a:srgbClr val="FF0000"/>
                </a:solidFill>
              </a:rPr>
              <a:t>Shewchuk</a:t>
            </a:r>
            <a:r>
              <a:rPr lang="en-US" sz="1200" b="1" dirty="0" smtClean="0">
                <a:solidFill>
                  <a:srgbClr val="FF0000"/>
                </a:solidFill>
              </a:rPr>
              <a:t>, Jonathan Richard, 1994. An Introduction to the Conjugate Gradient Method Without the Agonizing Pain  				(http</a:t>
            </a:r>
            <a:r>
              <a:rPr lang="en-US" sz="1200" b="1" dirty="0">
                <a:solidFill>
                  <a:srgbClr val="FF0000"/>
                </a:solidFill>
              </a:rPr>
              <a:t>://www.cs.cmu.edu/~</a:t>
            </a:r>
            <a:r>
              <a:rPr lang="en-US" sz="1200" b="1" dirty="0" smtClean="0">
                <a:solidFill>
                  <a:srgbClr val="FF0000"/>
                </a:solidFill>
              </a:rPr>
              <a:t>quake-papers/painless-conjugate-gradient.pdf)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4369" y="235296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Compute analysis</a:t>
            </a:r>
            <a:endParaRPr lang="en-US" b="1" dirty="0"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0" name="Straight Arrow Connector 109"/>
          <p:cNvCxnSpPr>
            <a:stCxn id="102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3" idx="2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endCxn id="71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/>
              <a:t>control </a:t>
            </a:r>
            <a:r>
              <a:rPr lang="en-US" dirty="0" smtClean="0"/>
              <a:t>variables </a:t>
            </a:r>
            <a:r>
              <a:rPr lang="en-US" dirty="0"/>
              <a:t>to model space analysis increments</a:t>
            </a:r>
          </a:p>
          <a:p>
            <a:r>
              <a:rPr lang="en-US" dirty="0" smtClean="0"/>
              <a:t>Calculate analysis </a:t>
            </a:r>
            <a:r>
              <a:rPr lang="en-US" dirty="0"/>
              <a:t>= first-guess + analysis increment</a:t>
            </a:r>
          </a:p>
          <a:p>
            <a:r>
              <a:rPr lang="en-US" dirty="0" smtClean="0"/>
              <a:t>Perform </a:t>
            </a:r>
            <a:r>
              <a:rPr lang="en-US" dirty="0"/>
              <a:t>consistency </a:t>
            </a:r>
            <a:r>
              <a:rPr lang="en-US" dirty="0" smtClean="0"/>
              <a:t>checks (e.g</a:t>
            </a:r>
            <a:r>
              <a:rPr lang="en-US" dirty="0"/>
              <a:t>., remove </a:t>
            </a:r>
            <a:r>
              <a:rPr lang="en-US" dirty="0" smtClean="0"/>
              <a:t>negative humidity)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</a:t>
            </a:r>
            <a:r>
              <a:rPr lang="en-US" sz="1200" dirty="0"/>
              <a:t>call </a:t>
            </a:r>
            <a:r>
              <a:rPr lang="en-US" sz="1200" dirty="0" err="1" smtClean="0"/>
              <a:t>da_transfer_xatoanalysis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</a:t>
            </a:r>
            <a:r>
              <a:rPr lang="en-US" sz="2000" dirty="0" smtClean="0">
                <a:latin typeface="+mj-lt"/>
              </a:rPr>
              <a:t>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dirty="0"/>
              <a:t>da_transfer_xatoanalysis.inc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9878" y="235296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Calculate diagnostics</a:t>
            </a:r>
            <a:endParaRPr lang="en-US" b="1" dirty="0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endCxn id="71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endCxn id="40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diagnostics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5" idx="0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" y="121920"/>
            <a:ext cx="7367031" cy="61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diagnostics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−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−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statistics for all </a:t>
            </a:r>
            <a:r>
              <a:rPr lang="en-US" dirty="0" smtClean="0"/>
              <a:t>observation types </a:t>
            </a:r>
            <a:r>
              <a:rPr lang="en-US" dirty="0"/>
              <a:t>and variables</a:t>
            </a:r>
          </a:p>
          <a:p>
            <a:r>
              <a:rPr lang="en-US" dirty="0" smtClean="0"/>
              <a:t>Compute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(analysis increment) statistics for </a:t>
            </a:r>
            <a:r>
              <a:rPr lang="en-US" dirty="0" smtClean="0"/>
              <a:t>all model </a:t>
            </a:r>
            <a:r>
              <a:rPr lang="en-US" dirty="0"/>
              <a:t>variables and levels</a:t>
            </a:r>
          </a:p>
          <a:p>
            <a:r>
              <a:rPr lang="en-US" dirty="0" smtClean="0"/>
              <a:t>Statistics </a:t>
            </a:r>
            <a:r>
              <a:rPr lang="en-US" dirty="0"/>
              <a:t>include minimum, maximum (and </a:t>
            </a:r>
            <a:r>
              <a:rPr lang="en-US" dirty="0" smtClean="0"/>
              <a:t>their locations</a:t>
            </a:r>
            <a:r>
              <a:rPr lang="en-US" dirty="0"/>
              <a:t>), mean and standard deviation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</a:t>
            </a:r>
            <a:r>
              <a:rPr lang="en-US" sz="1200" dirty="0"/>
              <a:t>call </a:t>
            </a:r>
            <a:r>
              <a:rPr lang="en-US" sz="1200" dirty="0" err="1" smtClean="0"/>
              <a:t>da_transfer_xatoanalysis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</a:t>
            </a:r>
            <a:r>
              <a:rPr lang="en-US" sz="2000" dirty="0" smtClean="0">
                <a:latin typeface="+mj-lt"/>
              </a:rPr>
              <a:t>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dirty="0"/>
              <a:t>da_transfer_xatoanalysis.inc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4587" y="235296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Outer loop</a:t>
            </a:r>
            <a:endParaRPr lang="en-US" b="1" dirty="0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4572000" y="5029200"/>
            <a:ext cx="118872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diagnostics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Calculate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Minimize cost 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41" idx="1"/>
            <a:endCxn id="43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1"/>
            <a:endCxn id="75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Outer loop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8" idx="0"/>
            <a:endCxn id="41" idx="2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3" idx="3"/>
          </p:cNvCxnSpPr>
          <p:nvPr/>
        </p:nvCxnSpPr>
        <p:spPr>
          <a:xfrm>
            <a:off x="3383280" y="5029200"/>
            <a:ext cx="1188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</a:t>
            </a:r>
            <a:endParaRPr lang="en-US" dirty="0"/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outer loop is a method of iterative assimilation to maximize contributions from observations non-linearly related to the control variables (e.g., GPS refractivity, Doppler radial velocity)</a:t>
            </a:r>
          </a:p>
          <a:p>
            <a:pPr lvl="1"/>
            <a:r>
              <a:rPr lang="en-US" dirty="0" smtClean="0"/>
              <a:t>After the previous steps, the analysis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/>
              <a:t> </a:t>
            </a:r>
            <a:r>
              <a:rPr lang="en-US" b="1" i="1" baseline="-25000" dirty="0" smtClean="0"/>
              <a:t> </a:t>
            </a:r>
            <a:r>
              <a:rPr lang="en-US" dirty="0" smtClean="0"/>
              <a:t>is used as the new first guess</a:t>
            </a:r>
          </a:p>
          <a:p>
            <a:pPr lvl="1"/>
            <a:r>
              <a:rPr lang="en-US" dirty="0" smtClean="0"/>
              <a:t>The cost function minimization and diagnostic steps are repeated</a:t>
            </a:r>
          </a:p>
          <a:p>
            <a:pPr lvl="1"/>
            <a:r>
              <a:rPr lang="en-US" dirty="0" smtClean="0"/>
              <a:t>This can be repeated up to ten times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</a:t>
            </a:r>
            <a:r>
              <a:rPr lang="en-US" sz="2000" dirty="0" smtClean="0">
                <a:latin typeface="+mj-lt"/>
              </a:rPr>
              <a:t>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396" y="6581001"/>
            <a:ext cx="721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Further reading: </a:t>
            </a:r>
            <a:r>
              <a:rPr lang="en-US" sz="1200" dirty="0" err="1" smtClean="0"/>
              <a:t>Rizvi</a:t>
            </a:r>
            <a:r>
              <a:rPr lang="en-US" sz="1200" dirty="0"/>
              <a:t> et al., 2008 (http://</a:t>
            </a:r>
            <a:r>
              <a:rPr lang="en-US" sz="1200" dirty="0" smtClean="0"/>
              <a:t>www.mmm.ucar.edu/wrf/users/workshops/WS2008/abstracts/P5-03.pdf)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5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294" y="235296"/>
            <a:ext cx="224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Write analysis</a:t>
            </a:r>
            <a:endParaRPr lang="en-US" b="1" dirty="0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endCxn id="71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endCxn id="40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endCxn id="41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Formulate </a:t>
            </a:r>
            <a:r>
              <a:rPr lang="en-US" sz="1800" dirty="0" smtClean="0">
                <a:solidFill>
                  <a:schemeClr val="tx1"/>
                </a:solidFill>
              </a:rPr>
              <a:t>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analysis </a:t>
            </a:r>
            <a:r>
              <a:rPr lang="en-US" smtClean="0"/>
              <a:t>file in </a:t>
            </a:r>
            <a:r>
              <a:rPr lang="en-US" dirty="0" smtClean="0"/>
              <a:t>native WRF format.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r>
              <a:rPr lang="en-US" sz="1200" dirty="0"/>
              <a:t> </a:t>
            </a:r>
            <a:r>
              <a:rPr lang="en-US" sz="1200" dirty="0" smtClean="0"/>
              <a:t>==&gt;</a:t>
            </a:r>
            <a:r>
              <a:rPr lang="en-US" sz="1200" dirty="0"/>
              <a:t>call </a:t>
            </a:r>
            <a:r>
              <a:rPr lang="en-US" sz="1200" dirty="0" err="1" smtClean="0"/>
              <a:t>da_transfer_xatoanalysis</a:t>
            </a:r>
            <a:endParaRPr lang="en-US" sz="1200" dirty="0" smtClean="0"/>
          </a:p>
          <a:p>
            <a:r>
              <a:rPr lang="en-US" sz="2000" dirty="0" smtClean="0">
                <a:latin typeface="+mj-lt"/>
              </a:rPr>
              <a:t>Calling </a:t>
            </a:r>
            <a:r>
              <a:rPr lang="en-US" sz="2000" dirty="0">
                <a:latin typeface="+mj-lt"/>
              </a:rPr>
              <a:t>subroutines</a:t>
            </a:r>
            <a:r>
              <a:rPr lang="en-US" sz="2000" dirty="0" smtClean="0">
                <a:latin typeface="+mj-lt"/>
              </a:rPr>
              <a:t>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 ==&gt;</a:t>
            </a:r>
            <a:r>
              <a:rPr lang="en-US" sz="1200" dirty="0"/>
              <a:t>da_transfer_xatoanalysis.inc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2027" y="235296"/>
            <a:ext cx="148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Clean up</a:t>
            </a:r>
            <a:endParaRPr lang="en-US" b="1" dirty="0">
              <a:latin typeface="+mj-l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Diagnostics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8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Elbow Connector 80"/>
          <p:cNvCxnSpPr>
            <a:endCxn id="80" idx="0"/>
          </p:cNvCxnSpPr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52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2" idx="0"/>
          </p:cNvCxnSpPr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endCxn id="53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3" idx="0"/>
          </p:cNvCxnSpPr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endCxn id="71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endCxn id="40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endCxn id="41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2"/>
          </p:cNvCxnSpPr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AAFF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Clean up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endCxn id="56" idx="1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Deallocate</a:t>
            </a:r>
            <a:r>
              <a:rPr lang="en-US" dirty="0" smtClean="0"/>
              <a:t> </a:t>
            </a:r>
            <a:r>
              <a:rPr lang="en-US" dirty="0"/>
              <a:t>dynamically-allocated arrays, structures, etc.</a:t>
            </a:r>
          </a:p>
          <a:p>
            <a:r>
              <a:rPr lang="en-US" dirty="0" smtClean="0"/>
              <a:t>Timing </a:t>
            </a:r>
            <a:r>
              <a:rPr lang="en-US" dirty="0"/>
              <a:t>information</a:t>
            </a:r>
          </a:p>
          <a:p>
            <a:r>
              <a:rPr lang="en-US" dirty="0" smtClean="0"/>
              <a:t>Clean </a:t>
            </a:r>
            <a:r>
              <a:rPr lang="en-US" dirty="0"/>
              <a:t>end to WRFDA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Calling order:</a:t>
            </a:r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/>
              <a:t>da_wrfvar_run</a:t>
            </a:r>
            <a:r>
              <a:rPr lang="en-US" sz="1200" dirty="0"/>
              <a:t> ==&gt; call </a:t>
            </a:r>
            <a:r>
              <a:rPr lang="en-US" sz="1200" dirty="0" err="1"/>
              <a:t>da_wrfvar_interface</a:t>
            </a:r>
            <a:r>
              <a:rPr lang="en-US" sz="1200" dirty="0"/>
              <a:t> ==&gt; call </a:t>
            </a:r>
            <a:r>
              <a:rPr lang="en-US" sz="1200" dirty="0" err="1" smtClean="0"/>
              <a:t>da_solve</a:t>
            </a:r>
            <a:endParaRPr lang="en-US" sz="1200" dirty="0" smtClean="0"/>
          </a:p>
          <a:p>
            <a:r>
              <a:rPr lang="en-US" sz="1200" dirty="0" err="1"/>
              <a:t>da_wrfvar_main</a:t>
            </a:r>
            <a:r>
              <a:rPr lang="en-US" sz="1200" dirty="0"/>
              <a:t> ==&gt; call </a:t>
            </a:r>
            <a:r>
              <a:rPr lang="en-US" sz="1200" dirty="0" err="1" smtClean="0"/>
              <a:t>da_wrfvar_finalize</a:t>
            </a:r>
            <a:endParaRPr lang="en-US" sz="1200" dirty="0"/>
          </a:p>
          <a:p>
            <a:endParaRPr lang="en-US" sz="1200" dirty="0"/>
          </a:p>
          <a:p>
            <a:r>
              <a:rPr lang="en-US" sz="2000" dirty="0" smtClean="0">
                <a:latin typeface="+mj-lt"/>
              </a:rPr>
              <a:t>Calling subroutines:</a:t>
            </a:r>
          </a:p>
          <a:p>
            <a:r>
              <a:rPr lang="en-US" sz="1200" dirty="0"/>
              <a:t>da_wrfvar_main.f90 ==&gt; da_wrfvar_run.inc ==&gt; da_wrfvar_interface.inc ==&gt; </a:t>
            </a:r>
            <a:r>
              <a:rPr lang="en-US" sz="1200" dirty="0" smtClean="0"/>
              <a:t>da_solve.inc</a:t>
            </a:r>
          </a:p>
          <a:p>
            <a:r>
              <a:rPr lang="en-US" sz="1200" dirty="0"/>
              <a:t>da_wrfvar_main.f90 ==&gt; </a:t>
            </a:r>
            <a:r>
              <a:rPr lang="en-US" sz="1200" dirty="0" smtClean="0"/>
              <a:t>da_wrfvar_finalize.inc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96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371599" y="5714999"/>
            <a:ext cx="6217920" cy="9144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840480" y="5703839"/>
            <a:ext cx="146304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1F497D"/>
                </a:solidFill>
              </a:rPr>
              <a:t>Output files</a:t>
            </a:r>
            <a:endParaRPr lang="en-US" i="1" dirty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9968" y="235296"/>
            <a:ext cx="502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WRFDA broken down by process</a:t>
            </a:r>
            <a:endParaRPr lang="en-US" b="1" dirty="0">
              <a:latin typeface="+mj-lt"/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0800000" flipV="1">
            <a:off x="768096" y="1133856"/>
            <a:ext cx="640080" cy="694944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177284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169153" y="1352303"/>
            <a:ext cx="0" cy="47649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134083" y="1352301"/>
            <a:ext cx="0" cy="4764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408176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372612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329411" y="915406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468880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554480" y="5943600"/>
            <a:ext cx="1828800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8016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Read namelist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55648" y="1828800"/>
            <a:ext cx="128016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framework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00044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191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observations and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56843" y="18288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Set up background error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2" idx="3"/>
            <a:endCxn id="44" idx="1"/>
          </p:cNvCxnSpPr>
          <p:nvPr/>
        </p:nvCxnSpPr>
        <p:spPr>
          <a:xfrm>
            <a:off x="1408176" y="2286000"/>
            <a:ext cx="347472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  <a:endCxn id="45" idx="1"/>
          </p:cNvCxnSpPr>
          <p:nvPr/>
        </p:nvCxnSpPr>
        <p:spPr>
          <a:xfrm>
            <a:off x="3035808" y="2286000"/>
            <a:ext cx="36423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  <a:endCxn id="46" idx="1"/>
          </p:cNvCxnSpPr>
          <p:nvPr/>
        </p:nvCxnSpPr>
        <p:spPr>
          <a:xfrm>
            <a:off x="4954524" y="2286000"/>
            <a:ext cx="437389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3"/>
            <a:endCxn id="48" idx="1"/>
          </p:cNvCxnSpPr>
          <p:nvPr/>
        </p:nvCxnSpPr>
        <p:spPr>
          <a:xfrm>
            <a:off x="6946393" y="2286000"/>
            <a:ext cx="41045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6072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</a:t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y − 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H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 (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x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77440" y="3200400"/>
            <a:ext cx="27432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Minimize cost function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2880" y="3200400"/>
            <a:ext cx="155448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Compute 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54480" y="4572000"/>
            <a:ext cx="18288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Calculate diagnostics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89520" y="4572000"/>
            <a:ext cx="1371600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Clean up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57" idx="1"/>
            <a:endCxn id="58" idx="3"/>
          </p:cNvCxnSpPr>
          <p:nvPr/>
        </p:nvCxnSpPr>
        <p:spPr>
          <a:xfrm flipH="1">
            <a:off x="512064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59" idx="3"/>
          </p:cNvCxnSpPr>
          <p:nvPr/>
        </p:nvCxnSpPr>
        <p:spPr>
          <a:xfrm flipH="1">
            <a:off x="1737360" y="3657600"/>
            <a:ext cx="64008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9" idx="2"/>
            <a:endCxn id="60" idx="1"/>
          </p:cNvCxnSpPr>
          <p:nvPr/>
        </p:nvCxnSpPr>
        <p:spPr>
          <a:xfrm rot="16200000" flipH="1">
            <a:off x="800100" y="4274820"/>
            <a:ext cx="914400" cy="59436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57" idx="3"/>
          </p:cNvCxnSpPr>
          <p:nvPr/>
        </p:nvCxnSpPr>
        <p:spPr>
          <a:xfrm rot="5400000">
            <a:off x="7267442" y="2790959"/>
            <a:ext cx="914400" cy="81888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760720" y="4572000"/>
            <a:ext cx="1609344" cy="91440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Formulate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>
            <a:off x="3383280" y="5029200"/>
            <a:ext cx="237744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3"/>
          </p:cNvCxnSpPr>
          <p:nvPr/>
        </p:nvCxnSpPr>
        <p:spPr>
          <a:xfrm>
            <a:off x="7370064" y="5029200"/>
            <a:ext cx="2194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2"/>
          </p:cNvCxnSpPr>
          <p:nvPr/>
        </p:nvCxnSpPr>
        <p:spPr>
          <a:xfrm>
            <a:off x="6565392" y="5486400"/>
            <a:ext cx="0" cy="4572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840480" y="4389120"/>
            <a:ext cx="1463040" cy="365760"/>
          </a:xfrm>
          <a:prstGeom prst="rect">
            <a:avLst/>
          </a:prstGeom>
          <a:solidFill>
            <a:srgbClr val="DEFFDE"/>
          </a:solidFill>
          <a:ln>
            <a:solidFill>
              <a:schemeClr val="accent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Outer loop</a:t>
            </a:r>
            <a:endParaRPr lang="en-US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572000" y="4754880"/>
            <a:ext cx="0" cy="2743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4" idx="0"/>
          </p:cNvCxnSpPr>
          <p:nvPr/>
        </p:nvCxnSpPr>
        <p:spPr>
          <a:xfrm rot="5400000" flipH="1" flipV="1">
            <a:off x="5417820" y="3268980"/>
            <a:ext cx="274320" cy="1965960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760720" y="5943600"/>
            <a:ext cx="1609344" cy="43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364481" y="915408"/>
            <a:ext cx="1609344" cy="4368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y, 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files: Diagnostics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620000" cy="4343400"/>
          </a:xfrm>
        </p:spPr>
        <p:txBody>
          <a:bodyPr/>
          <a:lstStyle/>
          <a:p>
            <a:r>
              <a:rPr lang="en-US" dirty="0" smtClean="0"/>
              <a:t>File names: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grad_fn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qcstat_conv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statistics</a:t>
            </a:r>
            <a:r>
              <a:rPr lang="en-US" dirty="0" smtClean="0">
                <a:cs typeface="Courier New" pitchFamily="49" charset="0"/>
              </a:rPr>
              <a:t>, etc.</a:t>
            </a:r>
            <a:endParaRPr lang="en-US" dirty="0"/>
          </a:p>
          <a:p>
            <a:r>
              <a:rPr lang="en-US" dirty="0" smtClean="0"/>
              <a:t>There will be a number of diagnostics files output by WRFDA</a:t>
            </a:r>
          </a:p>
          <a:p>
            <a:pPr lvl="1"/>
            <a:r>
              <a:rPr lang="en-US" dirty="0" smtClean="0"/>
              <a:t>Many will end in .0000, .0001, etc</a:t>
            </a:r>
            <a:r>
              <a:rPr lang="en-US" dirty="0"/>
              <a:t>.</a:t>
            </a:r>
            <a:r>
              <a:rPr lang="en-US" dirty="0" smtClean="0"/>
              <a:t>; these are diagnostics specific to each processor used</a:t>
            </a:r>
          </a:p>
          <a:p>
            <a:pPr lvl="1"/>
            <a:r>
              <a:rPr lang="en-US" dirty="0" smtClean="0"/>
              <a:t>Many will also contain a _01; these files will appear for each outer loop as _02, _03,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More or fewer output files can be specified by certain namelist options</a:t>
            </a:r>
          </a:p>
        </p:txBody>
      </p:sp>
    </p:spTree>
    <p:extLst>
      <p:ext uri="{BB962C8B-B14F-4D97-AF65-F5344CB8AC3E}">
        <p14:creationId xmlns:p14="http://schemas.microsoft.com/office/powerpoint/2010/main" val="2136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files: </a:t>
            </a:r>
            <a:r>
              <a:rPr lang="en-US" b="1" dirty="0" smtClean="0"/>
              <a:t>x</a:t>
            </a:r>
            <a:r>
              <a:rPr lang="en-US" b="1" baseline="-25000" dirty="0" smtClean="0"/>
              <a:t>a</a:t>
            </a:r>
            <a:r>
              <a:rPr lang="en-US" dirty="0" smtClean="0"/>
              <a:t> (analysis)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620000" cy="4343400"/>
          </a:xfrm>
        </p:spPr>
        <p:txBody>
          <a:bodyPr/>
          <a:lstStyle/>
          <a:p>
            <a:r>
              <a:rPr lang="en-US" dirty="0" smtClean="0"/>
              <a:t>File 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wrfvar_output</a:t>
            </a:r>
            <a:endParaRPr lang="en-US" dirty="0" smtClean="0"/>
          </a:p>
          <a:p>
            <a:r>
              <a:rPr lang="en-US" dirty="0" smtClean="0"/>
              <a:t>This is the model output in WRF native format. This file can be used directly for research purposes, or used to initialize a WRF forecast</a:t>
            </a:r>
          </a:p>
        </p:txBody>
      </p:sp>
    </p:spTree>
    <p:extLst>
      <p:ext uri="{BB962C8B-B14F-4D97-AF65-F5344CB8AC3E}">
        <p14:creationId xmlns:p14="http://schemas.microsoft.com/office/powerpoint/2010/main" val="15591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7" y="477006"/>
            <a:ext cx="8308865" cy="5903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9221" y="6387905"/>
            <a:ext cx="504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DEFF"/>
                </a:solidFill>
                <a:latin typeface="+mj-lt"/>
              </a:rPr>
              <a:t>Blue: Supported by WRFDA team</a:t>
            </a:r>
            <a:endParaRPr lang="en-US" b="1" dirty="0">
              <a:solidFill>
                <a:srgbClr val="00DE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10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WRFDA takes WRF forecast files as input, the system can naturally be run in cycling mode</a:t>
            </a:r>
          </a:p>
          <a:p>
            <a:r>
              <a:rPr lang="en-US" dirty="0" smtClean="0"/>
              <a:t>WRFDA initializes a WRF forecast, the output of which is fed back into WRFDA to initialize another WRF forecast</a:t>
            </a:r>
          </a:p>
          <a:p>
            <a:r>
              <a:rPr lang="en-US" dirty="0" smtClean="0"/>
              <a:t>Requires </a:t>
            </a:r>
            <a:r>
              <a:rPr lang="en-US" dirty="0" smtClean="0"/>
              <a:t>boundary </a:t>
            </a:r>
            <a:r>
              <a:rPr lang="en-US" dirty="0" smtClean="0"/>
              <a:t>condition </a:t>
            </a:r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15200" cy="51979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395" y="282498"/>
            <a:ext cx="7504775" cy="1143000"/>
          </a:xfrm>
        </p:spPr>
        <p:txBody>
          <a:bodyPr/>
          <a:lstStyle/>
          <a:p>
            <a:r>
              <a:rPr lang="en-US" dirty="0" smtClean="0"/>
              <a:t>Cycling mode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2884" y="6569524"/>
            <a:ext cx="5711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Further reading: User’s Guide, Chapter 6, section “</a:t>
            </a:r>
            <a:r>
              <a:rPr lang="en-US" sz="1200" dirty="0"/>
              <a:t>Updating WRF Boundary </a:t>
            </a:r>
            <a:r>
              <a:rPr lang="en-US" sz="1200" dirty="0" smtClean="0"/>
              <a:t>Conditions”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8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WRFDA System – Outline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1752600"/>
            <a:ext cx="5421312" cy="383698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WRFDA Software Overview</a:t>
            </a:r>
          </a:p>
          <a:p>
            <a:pPr eaLnBrk="1" hangingPunct="1"/>
            <a:r>
              <a:rPr lang="en-US" i="1" dirty="0" smtClean="0">
                <a:solidFill>
                  <a:schemeClr val="tx2"/>
                </a:solidFill>
                <a:ea typeface="ＭＳ Ｐゴシック" pitchFamily="34" charset="-128"/>
              </a:rPr>
              <a:t>Computing Overview</a:t>
            </a:r>
            <a:endParaRPr lang="en-US" i="1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503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WRFDA Parallelism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1752600"/>
            <a:ext cx="76327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  <a:sym typeface="Wingdings" pitchFamily="2" charset="2"/>
              </a:rPr>
              <a:t>WRFDA can be run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serially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or as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parallel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job</a:t>
            </a:r>
          </a:p>
          <a:p>
            <a:pPr eaLnBrk="1" hangingPunct="1"/>
            <a:r>
              <a:rPr lang="en-US" dirty="0">
                <a:ea typeface="ＭＳ Ｐゴシック" pitchFamily="34" charset="-128"/>
                <a:sym typeface="Wingdings" pitchFamily="2" charset="2"/>
              </a:rPr>
              <a:t>WRFDA uses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domain decomposition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to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divide total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amount of work over parallel processes 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decomposition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of the application over processes has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two levels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The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domain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is first broken up into rectangular pieces that are assigned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MPI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(distributed memory) processes. These pieces are called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patches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The </a:t>
            </a:r>
            <a:r>
              <a:rPr lang="en-US" b="1" i="1" dirty="0" smtClean="0">
                <a:ea typeface="ＭＳ Ｐゴシック" pitchFamily="34" charset="-128"/>
                <a:sym typeface="Wingdings" pitchFamily="2" charset="2"/>
              </a:rPr>
              <a:t>patches</a:t>
            </a:r>
            <a:r>
              <a:rPr lang="en-US" i="1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may be further subdivided into smaller rectangular pieces that are called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tiles</a:t>
            </a:r>
            <a:r>
              <a:rPr lang="en-US" i="1" dirty="0" smtClean="0">
                <a:ea typeface="ＭＳ Ｐゴシック" pitchFamily="34" charset="-128"/>
                <a:sym typeface="Wingdings" pitchFamily="2" charset="2"/>
              </a:rPr>
              <a:t>,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and these are assigned to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  <a:sym typeface="Wingdings" pitchFamily="2" charset="2"/>
              </a:rPr>
              <a:t>shared-memory threads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within the process</a:t>
            </a:r>
            <a:r>
              <a:rPr lang="en-US" i="1" dirty="0" smtClean="0">
                <a:ea typeface="ＭＳ Ｐゴシック" pitchFamily="34" charset="-128"/>
                <a:sym typeface="Wingdings" pitchFamily="2" charset="2"/>
              </a:rPr>
              <a:t>.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64831" y="852421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57238" y="4117975"/>
            <a:ext cx="6240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000" dirty="0"/>
          </a:p>
          <a:p>
            <a:pPr eaLnBrk="0" hangingPunct="0">
              <a:buClr>
                <a:schemeClr val="bg2"/>
              </a:buClr>
              <a:buFont typeface="Monotype Sorts"/>
              <a:buNone/>
            </a:pPr>
            <a:r>
              <a:rPr lang="en-US" sz="1400" b="1" dirty="0">
                <a:latin typeface="Arial Narrow" pitchFamily="34" charset="0"/>
              </a:rPr>
              <a:t>Model domains are decomposed for parallelism on two-levels</a:t>
            </a:r>
          </a:p>
          <a:p>
            <a:pPr lvl="1" eaLnBrk="0" hangingPunct="0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Patch</a:t>
            </a:r>
            <a:r>
              <a:rPr lang="en-US" sz="1600" b="1" i="1" dirty="0">
                <a:latin typeface="Arial Narrow" pitchFamily="34" charset="0"/>
              </a:rPr>
              <a:t>:</a:t>
            </a:r>
            <a:r>
              <a:rPr lang="en-US" sz="1600" dirty="0">
                <a:latin typeface="Arial Narrow" pitchFamily="34" charset="0"/>
              </a:rPr>
              <a:t> section of model domain  allocated to a distributed memory  node, this is the scope of a minimization layer solver.</a:t>
            </a:r>
          </a:p>
          <a:p>
            <a:pPr lvl="1" eaLnBrk="0" hangingPunct="0">
              <a:lnSpc>
                <a:spcPct val="120000"/>
              </a:lnSpc>
            </a:pPr>
            <a:endParaRPr lang="en-US" sz="1600" dirty="0">
              <a:latin typeface="Arial Narrow" pitchFamily="34" charset="0"/>
            </a:endParaRPr>
          </a:p>
          <a:p>
            <a:pPr lvl="1" eaLnBrk="0" hangingPunct="0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Tile</a:t>
            </a:r>
            <a:r>
              <a:rPr lang="en-US" sz="1600" b="1" i="1" dirty="0">
                <a:solidFill>
                  <a:srgbClr val="FF0000"/>
                </a:solidFill>
                <a:latin typeface="Arial Narrow" pitchFamily="34" charset="0"/>
              </a:rPr>
              <a:t>:</a:t>
            </a:r>
            <a:r>
              <a:rPr lang="en-US" sz="1600" dirty="0">
                <a:latin typeface="Arial Narrow" pitchFamily="34" charset="0"/>
              </a:rPr>
              <a:t> section of a patch allocated to a shared-memory processor within a node; this is also the scope of a observation layer subroutine.</a:t>
            </a:r>
          </a:p>
          <a:p>
            <a:pPr lvl="1" eaLnBrk="0" hangingPunct="0"/>
            <a:endParaRPr lang="en-US" sz="1600" dirty="0">
              <a:latin typeface="Arial Narrow" pitchFamily="34" charset="0"/>
            </a:endParaRPr>
          </a:p>
          <a:p>
            <a:pPr lvl="1" eaLnBrk="0" hangingPunct="0"/>
            <a:r>
              <a:rPr lang="en-US" sz="1600" dirty="0">
                <a:latin typeface="Arial Narrow" pitchFamily="34" charset="0"/>
              </a:rPr>
              <a:t>Distributed memory parallelism is over patches; shared memory parallelism is over tiles within patches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623" y="1912938"/>
            <a:ext cx="4267200" cy="2667000"/>
          </a:xfrm>
        </p:spPr>
        <p:txBody>
          <a:bodyPr/>
          <a:lstStyle/>
          <a:p>
            <a:pPr eaLnBrk="1" hangingPunct="1"/>
            <a:r>
              <a:rPr lang="en-US" sz="1400" b="1" smtClean="0">
                <a:latin typeface="Arial Narrow" pitchFamily="34" charset="0"/>
                <a:ea typeface="ＭＳ Ｐゴシック" pitchFamily="34" charset="-128"/>
              </a:rPr>
              <a:t>Single version of code for efficient execution 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smtClean="0">
                <a:latin typeface="Arial Narrow" pitchFamily="34" charset="0"/>
                <a:ea typeface="ＭＳ Ｐゴシック" pitchFamily="34" charset="-128"/>
              </a:rPr>
              <a:t>Distributed-memory</a:t>
            </a:r>
          </a:p>
          <a:p>
            <a:pPr lvl="1" eaLnBrk="1" hangingPunct="1"/>
            <a:r>
              <a:rPr lang="en-US" sz="1800" smtClean="0">
                <a:latin typeface="Arial Narrow" pitchFamily="34" charset="0"/>
                <a:ea typeface="ＭＳ Ｐゴシック" pitchFamily="34" charset="-128"/>
              </a:rPr>
              <a:t>Shared-memory (SMP)</a:t>
            </a:r>
          </a:p>
          <a:p>
            <a:pPr lvl="1" eaLnBrk="1" hangingPunct="1"/>
            <a:r>
              <a:rPr lang="en-US" sz="1800" smtClean="0">
                <a:latin typeface="Arial Narrow" pitchFamily="34" charset="0"/>
                <a:ea typeface="ＭＳ Ｐゴシック" pitchFamily="34" charset="-128"/>
              </a:rPr>
              <a:t>Clusters of SMPs</a:t>
            </a:r>
          </a:p>
          <a:p>
            <a:pPr lvl="1" eaLnBrk="1" hangingPunct="1"/>
            <a:r>
              <a:rPr lang="en-US" sz="1800" smtClean="0">
                <a:latin typeface="Arial Narrow" pitchFamily="34" charset="0"/>
                <a:ea typeface="ＭＳ Ｐゴシック" pitchFamily="34" charset="-128"/>
              </a:rPr>
              <a:t>Vector and microprocessors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sz="2000" smtClean="0">
                <a:ea typeface="ＭＳ Ｐゴシック" pitchFamily="34" charset="-128"/>
              </a:rPr>
              <a:t>Parallelism in WRFDA: Multi-level Decomposition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566277" name="Picture 5" descr="map2"/>
          <p:cNvPicPr>
            <a:picLocks noChangeAspect="1" noChangeArrowheads="1"/>
          </p:cNvPicPr>
          <p:nvPr/>
        </p:nvPicPr>
        <p:blipFill>
          <a:blip r:embed="rId3">
            <a:lum bright="8000" contrast="-10000"/>
          </a:blip>
          <a:srcRect/>
          <a:stretch>
            <a:fillRect/>
          </a:stretch>
        </p:blipFill>
        <p:spPr bwMode="auto">
          <a:xfrm>
            <a:off x="4566630" y="2113368"/>
            <a:ext cx="2743200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24582" name="Rectangle 6"/>
          <p:cNvSpPr>
            <a:spLocks noChangeAspect="1" noChangeArrowheads="1"/>
          </p:cNvSpPr>
          <p:nvPr/>
        </p:nvSpPr>
        <p:spPr bwMode="auto">
          <a:xfrm>
            <a:off x="4566630" y="2086380"/>
            <a:ext cx="2743200" cy="2098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24583" name="Freeform 7"/>
          <p:cNvSpPr>
            <a:spLocks noChangeAspect="1"/>
          </p:cNvSpPr>
          <p:nvPr/>
        </p:nvSpPr>
        <p:spPr bwMode="auto">
          <a:xfrm>
            <a:off x="5916005" y="1857780"/>
            <a:ext cx="3175" cy="777875"/>
          </a:xfrm>
          <a:custGeom>
            <a:avLst/>
            <a:gdLst>
              <a:gd name="T0" fmla="*/ 0 w 5"/>
              <a:gd name="T1" fmla="*/ 0 h 832"/>
              <a:gd name="T2" fmla="*/ 2147483647 w 5"/>
              <a:gd name="T3" fmla="*/ 2147483647 h 832"/>
              <a:gd name="T4" fmla="*/ 0 60000 65536"/>
              <a:gd name="T5" fmla="*/ 0 60000 65536"/>
              <a:gd name="T6" fmla="*/ 0 w 5"/>
              <a:gd name="T7" fmla="*/ 0 h 832"/>
              <a:gd name="T8" fmla="*/ 5 w 5"/>
              <a:gd name="T9" fmla="*/ 832 h 8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832">
                <a:moveTo>
                  <a:pt x="0" y="0"/>
                </a:moveTo>
                <a:lnTo>
                  <a:pt x="5" y="8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Aspect="1" noChangeShapeType="1"/>
          </p:cNvSpPr>
          <p:nvPr/>
        </p:nvSpPr>
        <p:spPr bwMode="auto">
          <a:xfrm rot="5413173">
            <a:off x="6999474" y="2468174"/>
            <a:ext cx="7937" cy="137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Aspect="1" noChangeShapeType="1"/>
          </p:cNvSpPr>
          <p:nvPr/>
        </p:nvSpPr>
        <p:spPr bwMode="auto">
          <a:xfrm rot="5413173">
            <a:off x="4821423" y="2517387"/>
            <a:ext cx="11113" cy="128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719030" y="1857780"/>
            <a:ext cx="38100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185630" y="1171980"/>
            <a:ext cx="8382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Arial Narrow" pitchFamily="34" charset="0"/>
              </a:rPr>
              <a:t>Logical domain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468356" y="2305455"/>
            <a:ext cx="1654175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bg2"/>
                </a:solidFill>
                <a:latin typeface="Arial Narrow" pitchFamily="34" charset="0"/>
              </a:rPr>
              <a:t>1 Patch, divided into multiple tiles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928830" y="4600980"/>
            <a:ext cx="15240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latin typeface="Arial Narrow" pitchFamily="34" charset="0"/>
              </a:rPr>
              <a:t>Inter-processor communication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6319230" y="2635655"/>
            <a:ext cx="1149126" cy="603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7005030" y="3153180"/>
            <a:ext cx="304800" cy="1447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6"/>
          <p:cNvSpPr>
            <a:spLocks noChangeAspect="1"/>
          </p:cNvSpPr>
          <p:nvPr/>
        </p:nvSpPr>
        <p:spPr bwMode="auto">
          <a:xfrm>
            <a:off x="5916005" y="3610380"/>
            <a:ext cx="3175" cy="777875"/>
          </a:xfrm>
          <a:custGeom>
            <a:avLst/>
            <a:gdLst>
              <a:gd name="T0" fmla="*/ 0 w 5"/>
              <a:gd name="T1" fmla="*/ 0 h 832"/>
              <a:gd name="T2" fmla="*/ 2147483647 w 5"/>
              <a:gd name="T3" fmla="*/ 2147483647 h 832"/>
              <a:gd name="T4" fmla="*/ 0 60000 65536"/>
              <a:gd name="T5" fmla="*/ 0 60000 65536"/>
              <a:gd name="T6" fmla="*/ 0 w 5"/>
              <a:gd name="T7" fmla="*/ 0 h 832"/>
              <a:gd name="T8" fmla="*/ 5 w 5"/>
              <a:gd name="T9" fmla="*/ 832 h 8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832">
                <a:moveTo>
                  <a:pt x="0" y="0"/>
                </a:moveTo>
                <a:lnTo>
                  <a:pt x="5" y="8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9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68" y="2616605"/>
            <a:ext cx="8175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64831" y="852421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66850" y="219075"/>
            <a:ext cx="66976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Distributed Memory Communications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912938" y="1658938"/>
            <a:ext cx="5680075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Arial" pitchFamily="34" charset="0"/>
              </a:rPr>
              <a:t>Communication is required between patches when a horizontal index is incremented or decremented on the right-hand-side of an assignment.  </a:t>
            </a:r>
          </a:p>
          <a:p>
            <a:pPr eaLnBrk="1" hangingPunct="1"/>
            <a:endParaRPr lang="en-US" sz="1600" dirty="0">
              <a:latin typeface="Arial" pitchFamily="34" charset="0"/>
            </a:endParaRPr>
          </a:p>
          <a:p>
            <a:pPr eaLnBrk="1" hangingPunct="1"/>
            <a:r>
              <a:rPr lang="en-US" sz="1600" dirty="0">
                <a:latin typeface="Arial" pitchFamily="34" charset="0"/>
              </a:rPr>
              <a:t>On a patch boundary, the index may refer to a value that is on a different patch.</a:t>
            </a:r>
          </a:p>
          <a:p>
            <a:pPr eaLnBrk="1" hangingPunct="1"/>
            <a:endParaRPr lang="en-US" sz="1600" dirty="0">
              <a:latin typeface="Arial" pitchFamily="34" charset="0"/>
            </a:endParaRPr>
          </a:p>
          <a:p>
            <a:pPr eaLnBrk="1" hangingPunct="1"/>
            <a:r>
              <a:rPr lang="en-US" sz="1600" dirty="0">
                <a:latin typeface="Arial" pitchFamily="34" charset="0"/>
              </a:rPr>
              <a:t>Following is an example code fragment that requires communication between patches</a:t>
            </a:r>
          </a:p>
          <a:p>
            <a:pPr eaLnBrk="1" hangingPunct="1"/>
            <a:endParaRPr lang="en-US" sz="1600" dirty="0">
              <a:latin typeface="Arial" pitchFamily="34" charset="0"/>
            </a:endParaRPr>
          </a:p>
          <a:p>
            <a:pPr eaLnBrk="1" hangingPunct="1"/>
            <a:r>
              <a:rPr lang="en-US" sz="1600" dirty="0">
                <a:latin typeface="Arial" pitchFamily="34" charset="0"/>
              </a:rPr>
              <a:t>Note the tell-tale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+1</a:t>
            </a:r>
            <a:r>
              <a:rPr lang="en-US" sz="1600" dirty="0">
                <a:latin typeface="Arial" pitchFamily="34" charset="0"/>
              </a:rPr>
              <a:t> and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–1</a:t>
            </a:r>
            <a:r>
              <a:rPr lang="en-US" sz="1600" dirty="0">
                <a:latin typeface="Arial" pitchFamily="34" charset="0"/>
              </a:rPr>
              <a:t> expressions in indices for </a:t>
            </a:r>
            <a:r>
              <a:rPr lang="en-US" sz="1600" b="1" dirty="0" err="1">
                <a:latin typeface="Arial" pitchFamily="34" charset="0"/>
              </a:rPr>
              <a:t>rr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b="1" dirty="0">
                <a:latin typeface="Arial" pitchFamily="34" charset="0"/>
              </a:rPr>
              <a:t>H1,</a:t>
            </a:r>
            <a:r>
              <a:rPr lang="en-US" sz="1600" dirty="0">
                <a:latin typeface="Arial" pitchFamily="34" charset="0"/>
              </a:rPr>
              <a:t> and </a:t>
            </a:r>
            <a:r>
              <a:rPr lang="en-US" sz="1600" b="1" dirty="0">
                <a:latin typeface="Arial" pitchFamily="34" charset="0"/>
              </a:rPr>
              <a:t>H2 </a:t>
            </a:r>
            <a:r>
              <a:rPr lang="en-US" sz="1600" dirty="0">
                <a:latin typeface="Arial" pitchFamily="34" charset="0"/>
              </a:rPr>
              <a:t> arrays on right-hand side of assignment. </a:t>
            </a:r>
          </a:p>
          <a:p>
            <a:pPr eaLnBrk="1" hangingPunct="1"/>
            <a:endParaRPr lang="en-US" sz="1600" dirty="0">
              <a:latin typeface="Arial" pitchFamily="34" charset="0"/>
            </a:endParaRPr>
          </a:p>
          <a:p>
            <a:pPr eaLnBrk="1" hangingPunct="1"/>
            <a:r>
              <a:rPr lang="en-US" sz="1600" dirty="0">
                <a:latin typeface="Arial" pitchFamily="34" charset="0"/>
              </a:rPr>
              <a:t>These are </a:t>
            </a:r>
            <a:r>
              <a:rPr lang="en-US" sz="1600" b="1" i="1" dirty="0">
                <a:latin typeface="Arial" pitchFamily="34" charset="0"/>
              </a:rPr>
              <a:t>horizontal data dependencies</a:t>
            </a:r>
            <a:r>
              <a:rPr lang="en-US" sz="1600" i="1" dirty="0">
                <a:latin typeface="Arial" pitchFamily="34" charset="0"/>
              </a:rPr>
              <a:t> </a:t>
            </a:r>
            <a:r>
              <a:rPr lang="en-US" sz="1600" dirty="0">
                <a:latin typeface="Arial" pitchFamily="34" charset="0"/>
              </a:rPr>
              <a:t>because the indexed operands may lie in the patch of a neighboring processor. That neighbor’s updates to that element of the array won’t be seen on this processor.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68275" y="1784350"/>
            <a:ext cx="12255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latin typeface="Helvetica" pitchFamily="34" charset="0"/>
              </a:rPr>
              <a:t>When</a:t>
            </a:r>
          </a:p>
          <a:p>
            <a:pPr eaLnBrk="1" hangingPunct="1"/>
            <a:r>
              <a:rPr lang="en-US" sz="2000">
                <a:latin typeface="Helvetica" pitchFamily="34" charset="0"/>
              </a:rPr>
              <a:t>Needed?</a:t>
            </a:r>
          </a:p>
          <a:p>
            <a:pPr eaLnBrk="1" hangingPunct="1"/>
            <a:endParaRPr lang="en-US" sz="2000">
              <a:latin typeface="Helvetica" pitchFamily="34" charset="0"/>
            </a:endParaRPr>
          </a:p>
          <a:p>
            <a:pPr eaLnBrk="1" hangingPunct="1"/>
            <a:r>
              <a:rPr lang="en-US" sz="2000">
                <a:latin typeface="Helvetica" pitchFamily="34" charset="0"/>
              </a:rPr>
              <a:t>Why?</a:t>
            </a:r>
          </a:p>
          <a:p>
            <a:pPr eaLnBrk="1" hangingPunct="1"/>
            <a:endParaRPr lang="en-US" sz="2000">
              <a:latin typeface="Helvetica" pitchFamily="34" charset="0"/>
            </a:endParaRPr>
          </a:p>
          <a:p>
            <a:pPr eaLnBrk="1" hangingPunct="1"/>
            <a:endParaRPr lang="en-US" sz="2000">
              <a:latin typeface="Helvetica" pitchFamily="34" charset="0"/>
            </a:endParaRPr>
          </a:p>
          <a:p>
            <a:pPr eaLnBrk="1" hangingPunct="1"/>
            <a:endParaRPr lang="en-US" sz="2000">
              <a:latin typeface="Helvetica" pitchFamily="34" charset="0"/>
            </a:endParaRPr>
          </a:p>
          <a:p>
            <a:pPr eaLnBrk="1" hangingPunct="1"/>
            <a:endParaRPr lang="en-US" sz="2000">
              <a:latin typeface="Helvetica" pitchFamily="34" charset="0"/>
            </a:endParaRPr>
          </a:p>
          <a:p>
            <a:pPr eaLnBrk="1" hangingPunct="1"/>
            <a:r>
              <a:rPr lang="en-US" sz="2000">
                <a:latin typeface="Helvetica" pitchFamily="34" charset="0"/>
              </a:rPr>
              <a:t>Signs in</a:t>
            </a:r>
          </a:p>
          <a:p>
            <a:pPr eaLnBrk="1" hangingPunct="1"/>
            <a:r>
              <a:rPr lang="en-US" sz="2000">
                <a:latin typeface="Helvetica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830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0" y="1387475"/>
            <a:ext cx="9144000" cy="3292475"/>
          </a:xfrm>
          <a:prstGeom prst="rect">
            <a:avLst/>
          </a:prstGeom>
          <a:solidFill>
            <a:srgbClr val="F3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                      (da_transfer_xatowrf.inc)</a:t>
            </a:r>
          </a:p>
          <a:p>
            <a:pPr eaLnBrk="1" hangingPunct="1"/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subroutine da_transfer_xatowrf(grid)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. . .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do k=kts,kte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do j=jts,jte+1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do i=its,ite+1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   u_cgrid(i,j,k)=0.5*(grid%xa%u(i-1,j  ,k)+grid%xa%u(i,j,k))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   v_cgrid(i,j,k)=0.5*(grid%xa%v(i  ,j-1,k)+grid%xa%v(i,j,k))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end do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end do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end do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. . .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443038" y="230188"/>
            <a:ext cx="6697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Distributed Memory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3135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0" y="1387475"/>
            <a:ext cx="9144000" cy="3292475"/>
          </a:xfrm>
          <a:prstGeom prst="rect">
            <a:avLst/>
          </a:prstGeom>
          <a:solidFill>
            <a:srgbClr val="F3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                      (da_transfer_xatowrf.inc)</a:t>
            </a:r>
          </a:p>
          <a:p>
            <a:pPr eaLnBrk="1" hangingPunct="1"/>
            <a:endParaRPr lang="en-US" sz="1600" b="1" dirty="0">
              <a:latin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subroutine </a:t>
            </a:r>
            <a:r>
              <a:rPr lang="en-US" sz="1600" b="1" dirty="0" err="1">
                <a:latin typeface="Courier New" pitchFamily="49" charset="0"/>
              </a:rPr>
              <a:t>da_transfer_xatowrf</a:t>
            </a:r>
            <a:r>
              <a:rPr lang="en-US" sz="1600" b="1" dirty="0">
                <a:latin typeface="Courier New" pitchFamily="49" charset="0"/>
              </a:rPr>
              <a:t>(grid)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. . .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do k=</a:t>
            </a:r>
            <a:r>
              <a:rPr lang="en-US" sz="1600" b="1" dirty="0" err="1">
                <a:latin typeface="Courier New" pitchFamily="49" charset="0"/>
              </a:rPr>
              <a:t>kts,kte</a:t>
            </a:r>
            <a:endParaRPr lang="en-US" sz="1600" b="1" dirty="0">
              <a:latin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  do j=jts,jte+1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     do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=its,ite+1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</a:rPr>
              <a:t>u_cgrid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i,j,k</a:t>
            </a:r>
            <a:r>
              <a:rPr lang="en-US" sz="1600" b="1" dirty="0">
                <a:latin typeface="Courier New" pitchFamily="49" charset="0"/>
              </a:rPr>
              <a:t>)=0.5*(</a:t>
            </a:r>
            <a:r>
              <a:rPr lang="en-US" sz="1600" b="1" dirty="0" err="1">
                <a:latin typeface="Courier New" pitchFamily="49" charset="0"/>
              </a:rPr>
              <a:t>grid%xa%u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i-1</a:t>
            </a:r>
            <a:r>
              <a:rPr lang="en-US" sz="1600" b="1" dirty="0">
                <a:latin typeface="Courier New" pitchFamily="49" charset="0"/>
              </a:rPr>
              <a:t>,j  ,k)+</a:t>
            </a:r>
            <a:r>
              <a:rPr lang="en-US" sz="1600" b="1" dirty="0" err="1">
                <a:latin typeface="Courier New" pitchFamily="49" charset="0"/>
              </a:rPr>
              <a:t>grid%xa%u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i,j,k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</a:rPr>
              <a:t>v_cgrid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i,j,k</a:t>
            </a:r>
            <a:r>
              <a:rPr lang="en-US" sz="1600" b="1" dirty="0">
                <a:latin typeface="Courier New" pitchFamily="49" charset="0"/>
              </a:rPr>
              <a:t>)=0.5*(</a:t>
            </a:r>
            <a:r>
              <a:rPr lang="en-US" sz="1600" b="1" dirty="0" err="1">
                <a:latin typeface="Courier New" pitchFamily="49" charset="0"/>
              </a:rPr>
              <a:t>grid%xa%v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 ,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j-1</a:t>
            </a:r>
            <a:r>
              <a:rPr lang="en-US" sz="1600" b="1" dirty="0">
                <a:latin typeface="Courier New" pitchFamily="49" charset="0"/>
              </a:rPr>
              <a:t>,k)+</a:t>
            </a:r>
            <a:r>
              <a:rPr lang="en-US" sz="1600" b="1" dirty="0" err="1">
                <a:latin typeface="Courier New" pitchFamily="49" charset="0"/>
              </a:rPr>
              <a:t>grid%xa%v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i,j,k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     end do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  end do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end do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. . .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443038" y="230188"/>
            <a:ext cx="6697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Distributed Memory Communications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343025" y="3435350"/>
            <a:ext cx="1908175" cy="287338"/>
          </a:xfrm>
          <a:prstGeom prst="rect">
            <a:avLst/>
          </a:prstGeom>
          <a:solidFill>
            <a:srgbClr val="43AEFF">
              <a:alpha val="3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55725" y="3135313"/>
            <a:ext cx="1908175" cy="287337"/>
          </a:xfrm>
          <a:prstGeom prst="rect">
            <a:avLst/>
          </a:prstGeom>
          <a:solidFill>
            <a:srgbClr val="43AEFF">
              <a:alpha val="3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5965825" y="3652838"/>
            <a:ext cx="903288" cy="1344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5395913" y="1838325"/>
            <a:ext cx="723900" cy="1311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2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3735388" cy="43434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 updates</a:t>
            </a:r>
          </a:p>
          <a:p>
            <a:pPr eaLnBrk="1" hangingPunct="1"/>
            <a:endParaRPr 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057775" y="3152775"/>
            <a:ext cx="3276600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62575" y="3533775"/>
            <a:ext cx="1981200" cy="1676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514975" y="3686175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38200" y="104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Distributed Memory </a:t>
            </a:r>
            <a:r>
              <a:rPr lang="en-US" sz="3600" dirty="0" smtClean="0">
                <a:solidFill>
                  <a:schemeClr val="tx2"/>
                </a:solidFill>
              </a:rPr>
              <a:t>(MPI) </a:t>
            </a:r>
            <a:r>
              <a:rPr lang="en-US" sz="3600" dirty="0">
                <a:solidFill>
                  <a:schemeClr val="tx2"/>
                </a:solidFill>
              </a:rPr>
              <a:t>Communications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314450" y="3176588"/>
            <a:ext cx="3276600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619250" y="3557588"/>
            <a:ext cx="1981200" cy="1676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771650" y="3709988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679575" y="6153150"/>
            <a:ext cx="228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memory on one processor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332413" y="6153150"/>
            <a:ext cx="297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memory on neighboring processor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522913" y="3924300"/>
            <a:ext cx="5492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+ *</a:t>
            </a:r>
          </a:p>
          <a:p>
            <a:pPr eaLnBrk="1" hangingPunct="1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146425" y="4154488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3171825" y="3729038"/>
            <a:ext cx="2057400" cy="1343025"/>
            <a:chOff x="1998" y="2349"/>
            <a:chExt cx="1296" cy="846"/>
          </a:xfrm>
        </p:grpSpPr>
        <p:sp>
          <p:nvSpPr>
            <p:cNvPr id="28699" name="Rectangle 15"/>
            <p:cNvSpPr>
              <a:spLocks noChangeArrowheads="1"/>
            </p:cNvSpPr>
            <p:nvPr/>
          </p:nvSpPr>
          <p:spPr bwMode="auto">
            <a:xfrm>
              <a:off x="1998" y="2349"/>
              <a:ext cx="171" cy="846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AutoShape 16"/>
            <p:cNvSpPr>
              <a:spLocks noChangeArrowheads="1"/>
            </p:cNvSpPr>
            <p:nvPr/>
          </p:nvSpPr>
          <p:spPr bwMode="auto">
            <a:xfrm>
              <a:off x="2412" y="2583"/>
              <a:ext cx="882" cy="342"/>
            </a:xfrm>
            <a:prstGeom prst="rightArrow">
              <a:avLst>
                <a:gd name="adj1" fmla="val 50000"/>
                <a:gd name="adj2" fmla="val 64474"/>
              </a:avLst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5324475" y="3681413"/>
            <a:ext cx="185738" cy="137160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28688" name="Group 18"/>
          <p:cNvGrpSpPr>
            <a:grpSpLocks/>
          </p:cNvGrpSpPr>
          <p:nvPr/>
        </p:nvGrpSpPr>
        <p:grpSpPr bwMode="auto">
          <a:xfrm>
            <a:off x="1795463" y="1909763"/>
            <a:ext cx="1628775" cy="2071687"/>
            <a:chOff x="1131" y="1203"/>
            <a:chExt cx="1026" cy="1305"/>
          </a:xfrm>
        </p:grpSpPr>
        <p:sp>
          <p:nvSpPr>
            <p:cNvPr id="28697" name="Rectangle 19"/>
            <p:cNvSpPr>
              <a:spLocks noChangeArrowheads="1"/>
            </p:cNvSpPr>
            <p:nvPr/>
          </p:nvSpPr>
          <p:spPr bwMode="auto">
            <a:xfrm rot="-5400000">
              <a:off x="1558" y="1909"/>
              <a:ext cx="172" cy="1026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AutoShape 20"/>
            <p:cNvSpPr>
              <a:spLocks noChangeArrowheads="1"/>
            </p:cNvSpPr>
            <p:nvPr/>
          </p:nvSpPr>
          <p:spPr bwMode="auto">
            <a:xfrm rot="-5400000">
              <a:off x="1178" y="1439"/>
              <a:ext cx="888" cy="415"/>
            </a:xfrm>
            <a:prstGeom prst="rightArrow">
              <a:avLst>
                <a:gd name="adj1" fmla="val 50000"/>
                <a:gd name="adj2" fmla="val 53494"/>
              </a:avLst>
            </a:prstGeom>
            <a:solidFill>
              <a:srgbClr val="FFFF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9" name="Group 21"/>
          <p:cNvGrpSpPr>
            <a:grpSpLocks/>
          </p:cNvGrpSpPr>
          <p:nvPr/>
        </p:nvGrpSpPr>
        <p:grpSpPr bwMode="auto">
          <a:xfrm>
            <a:off x="1789113" y="4813300"/>
            <a:ext cx="1643062" cy="2071688"/>
            <a:chOff x="1127" y="3032"/>
            <a:chExt cx="1035" cy="1305"/>
          </a:xfrm>
        </p:grpSpPr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 rot="5400000">
              <a:off x="1559" y="2600"/>
              <a:ext cx="172" cy="1035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AutoShape 23"/>
            <p:cNvSpPr>
              <a:spLocks noChangeArrowheads="1"/>
            </p:cNvSpPr>
            <p:nvPr/>
          </p:nvSpPr>
          <p:spPr bwMode="auto">
            <a:xfrm rot="5400000">
              <a:off x="1223" y="3683"/>
              <a:ext cx="888" cy="419"/>
            </a:xfrm>
            <a:prstGeom prst="rightArrow">
              <a:avLst>
                <a:gd name="adj1" fmla="val 50000"/>
                <a:gd name="adj2" fmla="val 52983"/>
              </a:avLst>
            </a:prstGeom>
            <a:solidFill>
              <a:srgbClr val="FFFF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0" name="Group 24"/>
          <p:cNvGrpSpPr>
            <a:grpSpLocks/>
          </p:cNvGrpSpPr>
          <p:nvPr/>
        </p:nvGrpSpPr>
        <p:grpSpPr bwMode="auto">
          <a:xfrm>
            <a:off x="-15875" y="3732213"/>
            <a:ext cx="2055813" cy="1343025"/>
            <a:chOff x="-10" y="2351"/>
            <a:chExt cx="1295" cy="846"/>
          </a:xfrm>
        </p:grpSpPr>
        <p:sp>
          <p:nvSpPr>
            <p:cNvPr id="28693" name="Rectangle 25"/>
            <p:cNvSpPr>
              <a:spLocks noChangeArrowheads="1"/>
            </p:cNvSpPr>
            <p:nvPr/>
          </p:nvSpPr>
          <p:spPr bwMode="auto">
            <a:xfrm rot="10800000">
              <a:off x="1114" y="2351"/>
              <a:ext cx="171" cy="846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AutoShape 26"/>
            <p:cNvSpPr>
              <a:spLocks noChangeArrowheads="1"/>
            </p:cNvSpPr>
            <p:nvPr/>
          </p:nvSpPr>
          <p:spPr bwMode="auto">
            <a:xfrm rot="10800000">
              <a:off x="-10" y="2621"/>
              <a:ext cx="882" cy="342"/>
            </a:xfrm>
            <a:prstGeom prst="rightArrow">
              <a:avLst>
                <a:gd name="adj1" fmla="val 50000"/>
                <a:gd name="adj2" fmla="val 64474"/>
              </a:avLst>
            </a:prstGeom>
            <a:solidFill>
              <a:srgbClr val="FFFF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7664831" y="852421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Grid Representation in Arrays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Increasing indices in WRFDA arrays run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West to East   (X, or I-dimension)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South to North (Y, or J-dimension)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Bottom to Top (Z, or K-dimension)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Storage order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WRFDA </a:t>
            </a:r>
            <a:r>
              <a:rPr lang="en-US" dirty="0" smtClean="0">
                <a:ea typeface="ＭＳ Ｐゴシック" pitchFamily="34" charset="-128"/>
              </a:rPr>
              <a:t>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IJK </a:t>
            </a:r>
            <a:r>
              <a:rPr lang="en-US" dirty="0" smtClean="0">
                <a:ea typeface="ＭＳ Ｐゴシック" pitchFamily="34" charset="-128"/>
              </a:rPr>
              <a:t>, but for WRF, it 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IKJ (ARW)</a:t>
            </a:r>
            <a:r>
              <a:rPr lang="en-US" dirty="0" smtClean="0">
                <a:solidFill>
                  <a:srgbClr val="FF33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and IJK (NMM)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Output data has grid ordering independent of the ordering inside the WRFDA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WRFDA System – Outline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9063" y="1752600"/>
            <a:ext cx="5421312" cy="383698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</a:t>
            </a:r>
          </a:p>
          <a:p>
            <a:pPr eaLnBrk="1" hangingPunct="1"/>
            <a:r>
              <a:rPr lang="en-US" i="1" dirty="0" smtClean="0">
                <a:solidFill>
                  <a:srgbClr val="1F497D"/>
                </a:solidFill>
                <a:ea typeface="ＭＳ Ｐゴシック" pitchFamily="34" charset="-128"/>
              </a:rPr>
              <a:t>WRFDA </a:t>
            </a:r>
            <a:r>
              <a:rPr lang="en-US" i="1" dirty="0" smtClean="0">
                <a:solidFill>
                  <a:srgbClr val="1F497D"/>
                </a:solidFill>
                <a:ea typeface="ＭＳ Ｐゴシック" pitchFamily="34" charset="-128"/>
              </a:rPr>
              <a:t>Software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Overview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945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Grid Representation in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extent of the logical or </a:t>
            </a:r>
            <a:r>
              <a:rPr lang="en-US" i="1" smtClean="0">
                <a:ea typeface="ＭＳ Ｐゴシック" pitchFamily="34" charset="-128"/>
              </a:rPr>
              <a:t>domain</a:t>
            </a:r>
            <a:r>
              <a:rPr lang="en-US" smtClean="0">
                <a:ea typeface="ＭＳ Ｐゴシック" pitchFamily="34" charset="-128"/>
              </a:rPr>
              <a:t> dimensions is always the "staggered" grid dimension. That is, from the point of view of a non-staggered dimension (also referred to as the ARW “mass points”), there is always an extra cell on the end of the domain dimension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 WRFDA, the minimization is on A-grid (non-staggered grid). The wind components will be interpolated from A-grid to C-grid (staggered grid) before they are output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WRFDA I/O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316038"/>
            <a:ext cx="7620000" cy="4343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400" dirty="0" smtClean="0">
                <a:ea typeface="ＭＳ Ｐゴシック" pitchFamily="34" charset="-128"/>
              </a:rPr>
              <a:t>Streams: pathways into and out of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34" charset="-128"/>
              </a:rPr>
              <a:t>fg</a:t>
            </a:r>
            <a:r>
              <a:rPr lang="en-US" sz="2400" dirty="0" smtClean="0">
                <a:ea typeface="ＭＳ Ｐゴシック" pitchFamily="34" charset="-128"/>
              </a:rPr>
              <a:t> is the name of the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34" charset="-128"/>
              </a:rPr>
              <a:t>wrfvar_output</a:t>
            </a:r>
            <a:r>
              <a:rPr lang="en-US" sz="2400" dirty="0" smtClean="0">
                <a:ea typeface="ＭＳ Ｐゴシック" pitchFamily="34" charset="-128"/>
              </a:rPr>
              <a:t> is the name of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Boundary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Only needed for 4DVAR.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WRFDA is designed to be an easy-to-use data assimilation system for use with the WRF model</a:t>
            </a:r>
          </a:p>
          <a:p>
            <a:r>
              <a:rPr lang="en-US" dirty="0" smtClean="0"/>
              <a:t>WRFDA is designed within the WRF Software Framework for rapid development and ease of modification</a:t>
            </a:r>
          </a:p>
          <a:p>
            <a:r>
              <a:rPr lang="en-US" dirty="0" smtClean="0"/>
              <a:t>WRFDA can be run in parallel for quick assimilation of large amounts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Appendix – WRFDA Resources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WRFDA users page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hlinkClick r:id="rId3"/>
              </a:rPr>
              <a:t>http://www.mmm.ucar.edu/wrf/users/wrfda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Download WRFDA source code, test data, related packages and documentation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Lists WRFDA news and developments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Online documentation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hlinkClick r:id="rId4"/>
              </a:rPr>
              <a:t>http://www.mmm.ucar.edu/wrf/users/docs/user_guide_V3/users_guide_chap6.htm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Chapter 6 of the WRF Users’ Guide; documents installation of WRFDA and running of various WRFDA methods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WRFDA user services and help desk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hlinkClick r:id="rId5"/>
              </a:rPr>
              <a:t>wrfhelp@ucar.edu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Appendix – Derived </a:t>
            </a:r>
            <a:r>
              <a:rPr lang="en-US" dirty="0" smtClean="0">
                <a:ea typeface="ＭＳ Ｐゴシック" pitchFamily="34" charset="-128"/>
              </a:rPr>
              <a:t>Data </a:t>
            </a:r>
            <a:r>
              <a:rPr lang="en-US" dirty="0" smtClean="0">
                <a:ea typeface="ＭＳ Ｐゴシック" pitchFamily="34" charset="-128"/>
              </a:rPr>
              <a:t>Structures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5075"/>
            <a:ext cx="91440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Driver layer</a:t>
            </a: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All data for a domain is an object, a domain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derived data type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(DDT)</a:t>
            </a: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domain DDT is dynamically allocated/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deallocated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Only one DDT is allowed in WRFDA; it is 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head_grid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defined in frame/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module_domain.F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WRFDA doesn’t support nested domains.</a:t>
            </a:r>
          </a:p>
        </p:txBody>
      </p:sp>
      <p:grpSp>
        <p:nvGrpSpPr>
          <p:cNvPr id="46084" name="Group 32"/>
          <p:cNvGrpSpPr>
            <a:grpSpLocks/>
          </p:cNvGrpSpPr>
          <p:nvPr/>
        </p:nvGrpSpPr>
        <p:grpSpPr bwMode="auto">
          <a:xfrm>
            <a:off x="847725" y="3724275"/>
            <a:ext cx="2849563" cy="2195513"/>
            <a:chOff x="534" y="2346"/>
            <a:chExt cx="1795" cy="1383"/>
          </a:xfrm>
        </p:grpSpPr>
        <p:sp>
          <p:nvSpPr>
            <p:cNvPr id="46086" name="Rectangle 21"/>
            <p:cNvSpPr>
              <a:spLocks noChangeArrowheads="1"/>
            </p:cNvSpPr>
            <p:nvPr/>
          </p:nvSpPr>
          <p:spPr bwMode="auto">
            <a:xfrm>
              <a:off x="996" y="2346"/>
              <a:ext cx="237" cy="1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Text Box 22"/>
            <p:cNvSpPr txBox="1">
              <a:spLocks noChangeArrowheads="1"/>
            </p:cNvSpPr>
            <p:nvPr/>
          </p:nvSpPr>
          <p:spPr bwMode="auto">
            <a:xfrm>
              <a:off x="534" y="2620"/>
              <a:ext cx="62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>
                  <a:latin typeface="Arial" pitchFamily="34" charset="0"/>
                </a:rPr>
                <a:t>head_grid</a:t>
              </a:r>
            </a:p>
          </p:txBody>
        </p:sp>
        <p:sp>
          <p:nvSpPr>
            <p:cNvPr id="46088" name="Oval 23"/>
            <p:cNvSpPr>
              <a:spLocks noChangeArrowheads="1"/>
            </p:cNvSpPr>
            <p:nvPr/>
          </p:nvSpPr>
          <p:spPr bwMode="auto">
            <a:xfrm>
              <a:off x="1866" y="2475"/>
              <a:ext cx="463" cy="4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46089" name="AutoShape 27"/>
            <p:cNvCxnSpPr>
              <a:cxnSpLocks noChangeShapeType="1"/>
              <a:stCxn id="46087" idx="3"/>
              <a:endCxn id="46088" idx="2"/>
            </p:cNvCxnSpPr>
            <p:nvPr/>
          </p:nvCxnSpPr>
          <p:spPr bwMode="auto">
            <a:xfrm>
              <a:off x="1152" y="2719"/>
              <a:ext cx="7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5" name="Rectangle 35"/>
          <p:cNvSpPr>
            <a:spLocks noChangeArrowheads="1"/>
          </p:cNvSpPr>
          <p:nvPr/>
        </p:nvSpPr>
        <p:spPr bwMode="auto">
          <a:xfrm>
            <a:off x="4762500" y="3724275"/>
            <a:ext cx="4194175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latin typeface="Abadi MT Condensed Light"/>
              </a:rPr>
              <a:t>Every Registry defined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state</a:t>
            </a:r>
            <a:r>
              <a:rPr lang="en-US" sz="2000" dirty="0">
                <a:latin typeface="Abadi MT Condensed Light"/>
              </a:rPr>
              <a:t>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I1</a:t>
            </a:r>
            <a:r>
              <a:rPr lang="en-US" sz="2000" dirty="0">
                <a:latin typeface="Abadi MT Condensed Light"/>
              </a:rPr>
              <a:t>, and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namelist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 </a:t>
            </a:r>
            <a:r>
              <a:rPr lang="en-US" sz="2000" dirty="0">
                <a:latin typeface="Abadi MT Condensed Light"/>
              </a:rPr>
              <a:t>variable is contained inside the DDT (locally known as 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grid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 </a:t>
            </a:r>
            <a:r>
              <a:rPr lang="en-US" sz="2000" dirty="0">
                <a:latin typeface="Abadi MT Condensed Light"/>
              </a:rPr>
              <a:t>of type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badi MT Condensed Light"/>
              </a:rPr>
              <a:t>domain</a:t>
            </a:r>
            <a:r>
              <a:rPr lang="en-US" sz="2000" dirty="0">
                <a:latin typeface="Abadi MT Condensed Light"/>
              </a:rPr>
              <a:t>), where each node in the tree represents a separate and complete 3D model domain/nest.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endParaRPr lang="en-US" sz="2000" dirty="0">
              <a:latin typeface="Abadi MT Condensed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Appendix – Derived Data Structures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38300"/>
            <a:ext cx="6538913" cy="4707636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cvt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Real type array to store the control variables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It is an all-ZERO array during the first outer loop and will be updated at the end of each outer loop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xhat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Real type array to store the control variables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It stores the control variables for each inner loop.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be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It is used to store the background error covariance.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Appendix – Derived Data Structures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iv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Stores the innovations for each observational type </a:t>
            </a: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ob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Stores the observations  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re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Store the residual </a:t>
            </a: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89561"/>
              </p:ext>
            </p:extLst>
          </p:nvPr>
        </p:nvGraphicFramePr>
        <p:xfrm>
          <a:off x="4823943" y="3170238"/>
          <a:ext cx="2682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6" name="Equation" r:id="rId4" imgW="114300" imgH="139700" progId="Equation.3">
                  <p:embed/>
                </p:oleObj>
              </mc:Choice>
              <mc:Fallback>
                <p:oleObj name="Equation" r:id="rId4" imgW="1143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943" y="3170238"/>
                        <a:ext cx="2682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2245"/>
              </p:ext>
            </p:extLst>
          </p:nvPr>
        </p:nvGraphicFramePr>
        <p:xfrm>
          <a:off x="4171145" y="3876496"/>
          <a:ext cx="2035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" name="Equation" r:id="rId6" imgW="901700" imgH="177800" progId="Equation.3">
                  <p:embed/>
                </p:oleObj>
              </mc:Choice>
              <mc:Fallback>
                <p:oleObj name="Equation" r:id="rId6" imgW="9017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145" y="3876496"/>
                        <a:ext cx="20351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66764"/>
              </p:ext>
            </p:extLst>
          </p:nvPr>
        </p:nvGraphicFramePr>
        <p:xfrm>
          <a:off x="7712880" y="2298879"/>
          <a:ext cx="10318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" name="Equation" r:id="rId8" imgW="457200" imgH="165100" progId="Equation.3">
                  <p:embed/>
                </p:oleObj>
              </mc:Choice>
              <mc:Fallback>
                <p:oleObj name="Equation" r:id="rId8" imgW="4572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880" y="2298879"/>
                        <a:ext cx="10318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5386388" cy="43434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Primarily written in Fortran and </a:t>
            </a:r>
            <a:r>
              <a:rPr lang="en-US" sz="1800" dirty="0" smtClean="0">
                <a:ea typeface="ＭＳ Ｐゴシック" pitchFamily="34" charset="-128"/>
              </a:rPr>
              <a:t>C</a:t>
            </a:r>
          </a:p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Part of the WRF Software Framework</a:t>
            </a:r>
          </a:p>
          <a:p>
            <a:pPr lvl="1" eaLnBrk="1" hangingPunct="1"/>
            <a:r>
              <a:rPr lang="en-US" sz="1800" dirty="0" smtClean="0">
                <a:ea typeface="ＭＳ Ｐゴシック" pitchFamily="34" charset="-128"/>
              </a:rPr>
              <a:t>Hierarchical organization</a:t>
            </a:r>
          </a:p>
          <a:p>
            <a:pPr lvl="1" eaLnBrk="1" hangingPunct="1"/>
            <a:r>
              <a:rPr lang="en-US" sz="1800" dirty="0" smtClean="0">
                <a:ea typeface="ＭＳ Ｐゴシック" pitchFamily="34" charset="-128"/>
              </a:rPr>
              <a:t>Multiple functions</a:t>
            </a:r>
          </a:p>
          <a:p>
            <a:pPr lvl="1" eaLnBrk="1" hangingPunct="1"/>
            <a:r>
              <a:rPr lang="en-US" sz="1800" dirty="0" smtClean="0">
                <a:ea typeface="ＭＳ Ｐゴシック" pitchFamily="34" charset="-128"/>
              </a:rPr>
              <a:t>Plug observation type interface</a:t>
            </a:r>
          </a:p>
          <a:p>
            <a:pPr lvl="1" eaLnBrk="1" hangingPunct="1"/>
            <a:r>
              <a:rPr lang="en-US" sz="1800" dirty="0" smtClean="0">
                <a:ea typeface="ＭＳ Ｐゴシック" pitchFamily="34" charset="-128"/>
              </a:rPr>
              <a:t>Abstract interfaces (APIs) to external packages</a:t>
            </a:r>
          </a:p>
          <a:p>
            <a:pPr lvl="1" eaLnBrk="1" hangingPunct="1"/>
            <a:r>
              <a:rPr lang="en-US" sz="1800" dirty="0" smtClean="0">
                <a:ea typeface="ＭＳ Ｐゴシック" pitchFamily="34" charset="-128"/>
              </a:rPr>
              <a:t>Performance-portable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578475" y="2017713"/>
            <a:ext cx="3429000" cy="4032250"/>
            <a:chOff x="1392" y="1824"/>
            <a:chExt cx="2160" cy="1488"/>
          </a:xfrm>
        </p:grpSpPr>
        <p:grpSp>
          <p:nvGrpSpPr>
            <p:cNvPr id="8198" name="Group 5"/>
            <p:cNvGrpSpPr>
              <a:grpSpLocks/>
            </p:cNvGrpSpPr>
            <p:nvPr/>
          </p:nvGrpSpPr>
          <p:grpSpPr bwMode="auto">
            <a:xfrm>
              <a:off x="1420" y="1968"/>
              <a:ext cx="2036" cy="1248"/>
              <a:chOff x="1420" y="1968"/>
              <a:chExt cx="2036" cy="1248"/>
            </a:xfrm>
          </p:grpSpPr>
          <p:sp>
            <p:nvSpPr>
              <p:cNvPr id="8200" name="Rectangle 6"/>
              <p:cNvSpPr>
                <a:spLocks noChangeArrowheads="1"/>
              </p:cNvSpPr>
              <p:nvPr/>
            </p:nvSpPr>
            <p:spPr bwMode="auto">
              <a:xfrm>
                <a:off x="1632" y="2253"/>
                <a:ext cx="547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3DVAR</a:t>
                </a:r>
              </a:p>
            </p:txBody>
          </p:sp>
          <p:sp>
            <p:nvSpPr>
              <p:cNvPr id="8201" name="Rectangle 7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177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minimization Interfaces</a:t>
                </a:r>
              </a:p>
            </p:txBody>
          </p:sp>
          <p:sp>
            <p:nvSpPr>
              <p:cNvPr id="8202" name="Rectangle 8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1392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Plug-compatible physics</a:t>
                </a:r>
              </a:p>
            </p:txBody>
          </p:sp>
          <p:sp>
            <p:nvSpPr>
              <p:cNvPr id="8203" name="Rectangle 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1392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Plug-compatible physics</a:t>
                </a:r>
              </a:p>
            </p:txBody>
          </p:sp>
          <p:sp>
            <p:nvSpPr>
              <p:cNvPr id="8204" name="Rectangle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392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Plug-compatible physics</a:t>
                </a:r>
              </a:p>
            </p:txBody>
          </p:sp>
          <p:sp>
            <p:nvSpPr>
              <p:cNvPr id="8205" name="Rectangle 11"/>
              <p:cNvSpPr>
                <a:spLocks noChangeArrowheads="1"/>
              </p:cNvSpPr>
              <p:nvPr/>
            </p:nvSpPr>
            <p:spPr bwMode="auto">
              <a:xfrm>
                <a:off x="1968" y="2928"/>
                <a:ext cx="1392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Plug-compatible physics</a:t>
                </a:r>
              </a:p>
            </p:txBody>
          </p:sp>
          <p:sp>
            <p:nvSpPr>
              <p:cNvPr id="8206" name="Rectangle 12"/>
              <p:cNvSpPr>
                <a:spLocks noChangeArrowheads="1"/>
              </p:cNvSpPr>
              <p:nvPr/>
            </p:nvSpPr>
            <p:spPr bwMode="auto">
              <a:xfrm>
                <a:off x="2064" y="2976"/>
                <a:ext cx="1392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Plug-compatible </a:t>
                </a:r>
              </a:p>
              <a:p>
                <a:pPr algn="ctr"/>
                <a:r>
                  <a:rPr lang="en-US" sz="1400">
                    <a:latin typeface="Arial" pitchFamily="34" charset="0"/>
                  </a:rPr>
                  <a:t>Observation interface</a:t>
                </a:r>
              </a:p>
            </p:txBody>
          </p:sp>
          <p:sp>
            <p:nvSpPr>
              <p:cNvPr id="8207" name="Rectangle 13"/>
              <p:cNvSpPr>
                <a:spLocks noChangeArrowheads="1"/>
              </p:cNvSpPr>
              <p:nvPr/>
            </p:nvSpPr>
            <p:spPr bwMode="auto">
              <a:xfrm>
                <a:off x="2260" y="2253"/>
                <a:ext cx="517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4DVAR</a:t>
                </a:r>
              </a:p>
            </p:txBody>
          </p:sp>
          <p:sp>
            <p:nvSpPr>
              <p:cNvPr id="8208" name="Rectangle 14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1776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Top-level Control,</a:t>
                </a:r>
              </a:p>
              <a:p>
                <a:pPr algn="ctr"/>
                <a:r>
                  <a:rPr lang="en-US" sz="1400">
                    <a:latin typeface="Arial" pitchFamily="34" charset="0"/>
                  </a:rPr>
                  <a:t>Memory Management, </a:t>
                </a:r>
              </a:p>
              <a:p>
                <a:pPr algn="ctr"/>
                <a:r>
                  <a:rPr lang="en-US" sz="1400">
                    <a:latin typeface="Arial" pitchFamily="34" charset="0"/>
                  </a:rPr>
                  <a:t>Parallelism, External APIs </a:t>
                </a:r>
              </a:p>
            </p:txBody>
          </p:sp>
          <p:sp>
            <p:nvSpPr>
              <p:cNvPr id="8209" name="Text Box 15"/>
              <p:cNvSpPr txBox="1">
                <a:spLocks noChangeArrowheads="1"/>
              </p:cNvSpPr>
              <p:nvPr/>
            </p:nvSpPr>
            <p:spPr bwMode="auto">
              <a:xfrm rot="-5400000">
                <a:off x="1332" y="2499"/>
                <a:ext cx="3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>
                    <a:latin typeface="Arial" pitchFamily="34" charset="0"/>
                  </a:rPr>
                  <a:t>Minimization</a:t>
                </a:r>
              </a:p>
            </p:txBody>
          </p:sp>
          <p:sp>
            <p:nvSpPr>
              <p:cNvPr id="8210" name="Text Box 16"/>
              <p:cNvSpPr txBox="1">
                <a:spLocks noChangeArrowheads="1"/>
              </p:cNvSpPr>
              <p:nvPr/>
            </p:nvSpPr>
            <p:spPr bwMode="auto">
              <a:xfrm rot="-5400000">
                <a:off x="1420" y="2063"/>
                <a:ext cx="1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>
                    <a:latin typeface="Arial" pitchFamily="34" charset="0"/>
                  </a:rPr>
                  <a:t>driver</a:t>
                </a:r>
              </a:p>
            </p:txBody>
          </p:sp>
          <p:sp>
            <p:nvSpPr>
              <p:cNvPr id="8211" name="Text Box 17"/>
              <p:cNvSpPr txBox="1">
                <a:spLocks noChangeArrowheads="1"/>
              </p:cNvSpPr>
              <p:nvPr/>
            </p:nvSpPr>
            <p:spPr bwMode="auto">
              <a:xfrm rot="-5400000">
                <a:off x="1360" y="2939"/>
                <a:ext cx="3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>
                    <a:latin typeface="Arial" pitchFamily="34" charset="0"/>
                  </a:rPr>
                  <a:t>observations</a:t>
                </a:r>
              </a:p>
            </p:txBody>
          </p:sp>
        </p:grpSp>
        <p:sp>
          <p:nvSpPr>
            <p:cNvPr id="8199" name="Rectangle 18"/>
            <p:cNvSpPr>
              <a:spLocks noChangeArrowheads="1"/>
            </p:cNvSpPr>
            <p:nvPr/>
          </p:nvSpPr>
          <p:spPr bwMode="auto">
            <a:xfrm>
              <a:off x="1392" y="1824"/>
              <a:ext cx="2160" cy="1488"/>
            </a:xfrm>
            <a:prstGeom prst="rect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Rectangle 13"/>
          <p:cNvSpPr>
            <a:spLocks noChangeArrowheads="1"/>
          </p:cNvSpPr>
          <p:nvPr/>
        </p:nvSpPr>
        <p:spPr bwMode="auto">
          <a:xfrm>
            <a:off x="7916863" y="3184525"/>
            <a:ext cx="820737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FSO</a:t>
            </a:r>
          </a:p>
        </p:txBody>
      </p:sp>
      <p:sp>
        <p:nvSpPr>
          <p:cNvPr id="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3288" y="304800"/>
            <a:ext cx="73596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Appendix – WRFDA structure</a:t>
            </a:r>
          </a:p>
        </p:txBody>
      </p:sp>
    </p:spTree>
    <p:extLst>
      <p:ext uri="{BB962C8B-B14F-4D97-AF65-F5344CB8AC3E}">
        <p14:creationId xmlns:p14="http://schemas.microsoft.com/office/powerpoint/2010/main" val="244862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4324"/>
            <a:ext cx="859155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400" b="1" dirty="0" smtClean="0">
                <a:ea typeface="ＭＳ Ｐゴシック" pitchFamily="34" charset="-128"/>
              </a:rPr>
              <a:t>Processor</a:t>
            </a:r>
            <a:r>
              <a:rPr lang="en-US" sz="2400" dirty="0" smtClean="0">
                <a:ea typeface="ＭＳ Ｐゴシック" pitchFamily="34" charset="-128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A device that reads and executes instructions in sequence from a memory device, producing results that are written back to a memory device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>
                <a:ea typeface="ＭＳ Ｐゴシック" pitchFamily="34" charset="-128"/>
              </a:rPr>
              <a:t>Node</a:t>
            </a:r>
            <a:r>
              <a:rPr lang="en-US" sz="2400" dirty="0" smtClean="0">
                <a:ea typeface="ＭＳ Ｐゴシック" pitchFamily="34" charset="-128"/>
              </a:rPr>
              <a:t>: One memory device connected to one or more processors.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Multiple processors in a node are said to share-memory and this is “shared memory parallelism”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They can work together because they can see each other’s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The latency and bandwidth to memory affect performance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658100" y="1714613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903288" y="304800"/>
            <a:ext cx="7359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ea typeface="ＭＳ Ｐゴシック" pitchFamily="34" charset="-128"/>
              </a:rPr>
              <a:t>Appendix – </a:t>
            </a:r>
            <a:r>
              <a:rPr lang="en-US" dirty="0" smtClean="0">
                <a:ea typeface="ＭＳ Ｐゴシック" pitchFamily="34" charset="-128"/>
              </a:rPr>
              <a:t>Parallel </a:t>
            </a:r>
            <a:r>
              <a:rPr lang="en-US" dirty="0">
                <a:ea typeface="ＭＳ Ｐゴシック" pitchFamily="34" charset="-128"/>
              </a:rPr>
              <a:t>Computing </a:t>
            </a:r>
            <a:r>
              <a:rPr lang="en-US" dirty="0" smtClean="0">
                <a:ea typeface="ＭＳ Ｐゴシック" pitchFamily="34" charset="-128"/>
              </a:rPr>
              <a:t>Terms (Hardware)</a:t>
            </a:r>
            <a:endParaRPr lang="en-US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46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0183"/>
            <a:ext cx="8591550" cy="491331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200" b="1" dirty="0" smtClean="0">
                <a:ea typeface="ＭＳ Ｐゴシック" pitchFamily="34" charset="-128"/>
              </a:rPr>
              <a:t>Cluster</a:t>
            </a:r>
            <a:r>
              <a:rPr lang="en-US" sz="2200" dirty="0" smtClean="0">
                <a:ea typeface="ＭＳ Ｐゴシック" pitchFamily="34" charset="-128"/>
              </a:rPr>
              <a:t>: Multiple nodes connected by a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The processors attached to the memory in one node can not see the memory for processors on another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For processors on different nodes to work together they must send messages between the nodes. This is  “distributed memory parallelism”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b="1" dirty="0" smtClean="0">
                <a:ea typeface="ＭＳ Ｐゴシック" pitchFamily="34" charset="-128"/>
              </a:rPr>
              <a:t>Network: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Devices and wires for sending messages between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Bandwidth – a measure of the number of bytes that can be moved in a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Latency – the amount of time it takes before the first byte of a message arrives at its destination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>
              <a:ea typeface="ＭＳ Ｐゴシック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58100" y="1714613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 bwMode="auto">
          <a:xfrm>
            <a:off x="903288" y="304800"/>
            <a:ext cx="7359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ea typeface="ＭＳ Ｐゴシック" pitchFamily="34" charset="-128"/>
              </a:rPr>
              <a:t>Appendix – </a:t>
            </a:r>
            <a:r>
              <a:rPr lang="en-US" dirty="0" smtClean="0">
                <a:ea typeface="ＭＳ Ｐゴシック" pitchFamily="34" charset="-128"/>
              </a:rPr>
              <a:t>Parallel </a:t>
            </a:r>
            <a:r>
              <a:rPr lang="en-US" dirty="0">
                <a:ea typeface="ＭＳ Ｐゴシック" pitchFamily="34" charset="-128"/>
              </a:rPr>
              <a:t>Computing </a:t>
            </a:r>
            <a:r>
              <a:rPr lang="en-US" dirty="0" smtClean="0">
                <a:ea typeface="ＭＳ Ｐゴシック" pitchFamily="34" charset="-128"/>
              </a:rPr>
              <a:t>Terms (Hardware)</a:t>
            </a:r>
            <a:endParaRPr lang="en-US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3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2" y="36576"/>
            <a:ext cx="7620000" cy="682142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da_wrfvar_main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!-----------------------------------------------------------------------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 Purpose: Main program of WRF-Var.  Responsible for starting up, reading 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 in (and broadcasting for distributed memory) configuration data, defining 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 and initializing the top-level domain, either from initial or restart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 data, setting up time-keeping, and then calling the </a:t>
            </a:r>
            <a:r>
              <a:rPr lang="en-US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da_solve</a:t>
            </a: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 routine assimilation. After the assimilation is completed, 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 the model is properly shut down.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!-----------------------------------------------------------------------</a:t>
            </a:r>
            <a:b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module_symbols_util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wrfu_finalize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da_control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trace_use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var4d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da_trace_init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da_trace_report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da_trace_entry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da_trace_exit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da_wrf_interfaces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wrf_shutdown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wrf_message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disable_quilting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da_wrfvar_top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: da_wrfvar_init1,da_wrfvar_init2,da_wrfvar_run, &amp;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da_wrfvar_finalize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10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VAR4D</a:t>
            </a:r>
            <a:b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  use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da_4dvar,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: clean_4dvar,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da_finalize_model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10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rgbClr val="00FF3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00FF33"/>
                </a:solidFill>
                <a:latin typeface="Courier New" pitchFamily="49" charset="0"/>
                <a:cs typeface="Courier New" pitchFamily="49" charset="0"/>
              </a:rPr>
              <a:t>implicit none</a:t>
            </a:r>
            <a:br>
              <a:rPr lang="en-US" sz="1100" dirty="0">
                <a:solidFill>
                  <a:srgbClr val="00FF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! Split </a:t>
            </a:r>
            <a:r>
              <a:rPr lang="en-US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initialisation</a:t>
            </a: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into 2 parts so we can start and stop trace here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disable_quilting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da_wrfvar_init1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trace_use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da_trace_init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trace_use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da_trace_entry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da_wrfvar_main</a:t>
            </a:r>
            <a:r>
              <a:rPr lang="en-US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da_wrfvar_init2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da_wrfvar_run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da_wrfvar_finalize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10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VAR4D</a:t>
            </a:r>
            <a:b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(var4d)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clean_4dvar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da_finalize_model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end 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10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wrf_message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"*** WRF-</a:t>
            </a:r>
            <a:r>
              <a:rPr lang="en-US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completed successfully ***"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trace_use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da_trace_exit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da_wrfvar_main</a:t>
            </a:r>
            <a:r>
              <a:rPr lang="en-US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trace_use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da_trace_report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wrfu_finalize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wrf_shutdown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1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da_wrfvar_main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262"/>
            <a:ext cx="8947150" cy="43434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ea typeface="ＭＳ Ｐゴシック" pitchFamily="34" charset="-128"/>
              </a:rPr>
              <a:t>Process: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z="2400" dirty="0" smtClean="0">
                <a:ea typeface="ＭＳ Ｐゴシック" pitchFamily="34" charset="-128"/>
              </a:rPr>
              <a:t>A set of instructions to be executed on a processor</a:t>
            </a:r>
          </a:p>
          <a:p>
            <a:pPr lvl="1" eaLnBrk="1" hangingPunct="1"/>
            <a:r>
              <a:rPr lang="en-US" sz="2400" dirty="0" smtClean="0">
                <a:ea typeface="ＭＳ Ｐゴシック" pitchFamily="34" charset="-128"/>
              </a:rPr>
              <a:t>Enough state information to allow process execution to stop on a processor and be picked up again later, possibly by another processor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Processes may be lightweight or heavyweight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sz="2400" b="1" dirty="0" smtClean="0">
                <a:ea typeface="ＭＳ Ｐゴシック" pitchFamily="34" charset="-128"/>
              </a:rPr>
              <a:t>Lightweight processes</a:t>
            </a:r>
            <a:r>
              <a:rPr lang="en-US" sz="2400" dirty="0" smtClean="0">
                <a:ea typeface="ＭＳ Ｐゴシック" pitchFamily="34" charset="-128"/>
              </a:rPr>
              <a:t>, e.g. shared-memory threads, store very little state; just enough to stop and then start the process</a:t>
            </a:r>
          </a:p>
          <a:p>
            <a:pPr lvl="1" eaLnBrk="1" hangingPunct="1"/>
            <a:r>
              <a:rPr lang="en-US" sz="2400" b="1" dirty="0" smtClean="0">
                <a:ea typeface="ＭＳ Ｐゴシック" pitchFamily="34" charset="-128"/>
              </a:rPr>
              <a:t>Heavyweight processes</a:t>
            </a:r>
            <a:r>
              <a:rPr lang="en-US" sz="2400" dirty="0" smtClean="0">
                <a:ea typeface="ＭＳ Ｐゴシック" pitchFamily="34" charset="-128"/>
              </a:rPr>
              <a:t>, e.g. UNIX processes, store a lot more (basically the memory image of the job)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56513" y="1287462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1026"/>
          <p:cNvSpPr txBox="1">
            <a:spLocks noChangeArrowheads="1"/>
          </p:cNvSpPr>
          <p:nvPr/>
        </p:nvSpPr>
        <p:spPr bwMode="auto">
          <a:xfrm>
            <a:off x="903288" y="304800"/>
            <a:ext cx="7359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ea typeface="ＭＳ Ｐゴシック" pitchFamily="34" charset="-128"/>
              </a:rPr>
              <a:t>Appendix – </a:t>
            </a:r>
            <a:r>
              <a:rPr lang="en-US" dirty="0" smtClean="0">
                <a:ea typeface="ＭＳ Ｐゴシック" pitchFamily="34" charset="-128"/>
              </a:rPr>
              <a:t>Parallel </a:t>
            </a:r>
            <a:r>
              <a:rPr lang="en-US" dirty="0">
                <a:ea typeface="ＭＳ Ｐゴシック" pitchFamily="34" charset="-128"/>
              </a:rPr>
              <a:t>Computing </a:t>
            </a:r>
            <a:r>
              <a:rPr lang="en-US" dirty="0" smtClean="0">
                <a:ea typeface="ＭＳ Ｐゴシック" pitchFamily="34" charset="-128"/>
              </a:rPr>
              <a:t>Terms (Software)</a:t>
            </a:r>
            <a:endParaRPr lang="en-US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455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Appendix – Parallel Computing Terms (Software)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828800"/>
            <a:ext cx="91440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Every job has at least one heavy-weight </a:t>
            </a:r>
            <a:r>
              <a:rPr lang="en-US" i="1" dirty="0" smtClean="0">
                <a:ea typeface="ＭＳ Ｐゴシック" pitchFamily="34" charset="-128"/>
              </a:rPr>
              <a:t>process</a:t>
            </a:r>
            <a:r>
              <a:rPr lang="en-US" dirty="0" smtClean="0"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A job with more than one heavy-weight process is a distributed-memory parallel job 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Even on the same node, heavyweight processes do not </a:t>
            </a:r>
            <a:r>
              <a:rPr lang="en-US" dirty="0" smtClean="0">
                <a:ea typeface="ＭＳ Ｐゴシック" pitchFamily="34" charset="-128"/>
              </a:rPr>
              <a:t>share memory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Within a heavyweight process you may have some number of lightweight processes, called </a:t>
            </a:r>
            <a:r>
              <a:rPr lang="en-US" i="1" dirty="0" smtClean="0">
                <a:ea typeface="ＭＳ Ｐゴシック" pitchFamily="34" charset="-128"/>
              </a:rPr>
              <a:t>threads.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Threads are shared-memory parallel; only threads in the same memory space can work together</a:t>
            </a:r>
            <a:r>
              <a:rPr lang="en-US" i="1" dirty="0" smtClean="0"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A thread never exists by itself; it is always inside a heavy-weight process.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Heavy-weight processes are the vehicles for distributed memory parallelism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Threads (light-weight processes) are the vehicles for shared-memory parallelism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58100" y="1287462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739188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Since the process model has two levels (heavy-</a:t>
            </a:r>
            <a:br>
              <a:rPr lang="en-US" dirty="0" smtClean="0">
                <a:ea typeface="ＭＳ Ｐゴシック" pitchFamily="34" charset="-128"/>
                <a:sym typeface="Wingdings" pitchFamily="2" charset="2"/>
              </a:rPr>
            </a:b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weight and light-weight = MPI and </a:t>
            </a:r>
            <a:r>
              <a:rPr lang="en-US" dirty="0" err="1" smtClean="0">
                <a:ea typeface="ＭＳ Ｐゴシック" pitchFamily="34" charset="-128"/>
                <a:sym typeface="Wingdings" pitchFamily="2" charset="2"/>
              </a:rPr>
              <a:t>OpenMP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), the decomposition of the application over processes has two levels: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The </a:t>
            </a:r>
            <a:r>
              <a:rPr lang="en-US" b="1" i="1" dirty="0" smtClean="0">
                <a:ea typeface="ＭＳ Ｐゴシック" pitchFamily="34" charset="-128"/>
                <a:sym typeface="Wingdings" pitchFamily="2" charset="2"/>
              </a:rPr>
              <a:t>domain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 is first broken up into rectangular pieces that are assigned to heavy-weight processes. These pieces are called </a:t>
            </a:r>
            <a:r>
              <a:rPr lang="en-US" b="1" i="1" dirty="0" smtClean="0">
                <a:ea typeface="ＭＳ Ｐゴシック" pitchFamily="34" charset="-128"/>
                <a:sym typeface="Wingdings" pitchFamily="2" charset="2"/>
              </a:rPr>
              <a:t>patches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The </a:t>
            </a:r>
            <a:r>
              <a:rPr lang="en-US" b="1" i="1" dirty="0" smtClean="0">
                <a:ea typeface="ＭＳ Ｐゴシック" pitchFamily="34" charset="-128"/>
                <a:sym typeface="Wingdings" pitchFamily="2" charset="2"/>
              </a:rPr>
              <a:t>patches</a:t>
            </a:r>
            <a:r>
              <a:rPr lang="en-US" i="1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may be further subdivided into smaller rectangular pieces that are called </a:t>
            </a:r>
            <a:r>
              <a:rPr lang="en-US" b="1" i="1" dirty="0" smtClean="0">
                <a:ea typeface="ＭＳ Ｐゴシック" pitchFamily="34" charset="-128"/>
                <a:sym typeface="Wingdings" pitchFamily="2" charset="2"/>
              </a:rPr>
              <a:t>tiles</a:t>
            </a:r>
            <a:r>
              <a:rPr lang="en-US" i="1" dirty="0" smtClean="0">
                <a:ea typeface="ＭＳ Ｐゴシック" pitchFamily="34" charset="-128"/>
                <a:sym typeface="Wingdings" pitchFamily="2" charset="2"/>
              </a:rPr>
              <a:t>,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and these are assigned to </a:t>
            </a:r>
            <a:r>
              <a:rPr lang="en-US" b="1" i="1" dirty="0" smtClean="0">
                <a:ea typeface="ＭＳ Ｐゴシック" pitchFamily="34" charset="-128"/>
                <a:sym typeface="Wingdings" pitchFamily="2" charset="2"/>
              </a:rPr>
              <a:t>threads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 within the process</a:t>
            </a:r>
            <a:r>
              <a:rPr lang="en-US" i="1" dirty="0" smtClean="0">
                <a:ea typeface="ＭＳ Ｐゴシック" pitchFamily="34" charset="-128"/>
                <a:sym typeface="Wingdings" pitchFamily="2" charset="2"/>
              </a:rPr>
              <a:t>.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64831" y="852421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5" y="282498"/>
            <a:ext cx="75047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Appendix – Parallel Computing </a:t>
            </a:r>
            <a:r>
              <a:rPr lang="en-US" dirty="0" smtClean="0">
                <a:ea typeface="ＭＳ Ｐゴシック" pitchFamily="34" charset="-128"/>
              </a:rPr>
              <a:t>in WRFDA context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88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Appendix –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Parallel </a:t>
            </a:r>
            <a:r>
              <a:rPr lang="en-US" dirty="0">
                <a:ea typeface="ＭＳ Ｐゴシック" pitchFamily="34" charset="-128"/>
              </a:rPr>
              <a:t>Computing </a:t>
            </a:r>
            <a:r>
              <a:rPr lang="en-US" dirty="0" smtClean="0">
                <a:ea typeface="ＭＳ Ｐゴシック" pitchFamily="34" charset="-128"/>
              </a:rPr>
              <a:t>APIs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800" y="1581150"/>
            <a:ext cx="7620000" cy="4343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Message Passing Interface – MPI, referred to as the communication layer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MPI is used to start up and pass messages between multiple heavyweight processes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b="1" smtClean="0">
                <a:ea typeface="ＭＳ Ｐゴシック" pitchFamily="34" charset="-128"/>
              </a:rPr>
              <a:t>mpirun </a:t>
            </a:r>
            <a:r>
              <a:rPr lang="en-US" smtClean="0">
                <a:ea typeface="ＭＳ Ｐゴシック" pitchFamily="34" charset="-128"/>
              </a:rPr>
              <a:t>command</a:t>
            </a:r>
            <a:r>
              <a:rPr lang="en-US" b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controls the number of processes and how they are mapped onto nodes of the parallel machine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Calls to MPI routines send and receive messages and control other interactions between processes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  <a:hlinkClick r:id="rId3"/>
              </a:rPr>
              <a:t>http://www.mcs.anl.gov/mpi</a:t>
            </a: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58100" y="1266389"/>
            <a:ext cx="1371600" cy="738188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8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Appendix –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Parallel Computing APIs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800" y="1581150"/>
            <a:ext cx="7718380" cy="43434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OpenMP</a:t>
            </a:r>
            <a:r>
              <a:rPr lang="en-US" dirty="0" smtClean="0">
                <a:ea typeface="ＭＳ Ｐゴシック" pitchFamily="34" charset="-128"/>
              </a:rPr>
              <a:t> is used to start up and control threads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within each process 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Directives specify which parts of the program are multi-threaded</a:t>
            </a:r>
          </a:p>
          <a:p>
            <a:pPr lvl="1" eaLnBrk="1" hangingPunct="1"/>
            <a:r>
              <a:rPr lang="en-US" b="1" dirty="0" err="1" smtClean="0">
                <a:ea typeface="ＭＳ Ｐゴシック" pitchFamily="34" charset="-128"/>
              </a:rPr>
              <a:t>OpenMP</a:t>
            </a:r>
            <a:r>
              <a:rPr lang="en-US" dirty="0" smtClean="0">
                <a:ea typeface="ＭＳ Ｐゴシック" pitchFamily="34" charset="-128"/>
              </a:rPr>
              <a:t> environment variables determine the number of threads in each process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  <a:hlinkClick r:id="rId3"/>
              </a:rPr>
              <a:t>http://www.openmp.org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OpenMP</a:t>
            </a:r>
            <a:r>
              <a:rPr lang="en-US" dirty="0" smtClean="0">
                <a:ea typeface="ＭＳ Ｐゴシック" pitchFamily="34" charset="-128"/>
              </a:rPr>
              <a:t> is usually activated via a compiler option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MPI is usually activated via the compiler name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number of </a:t>
            </a:r>
            <a:r>
              <a:rPr lang="en-US" b="1" dirty="0" smtClean="0">
                <a:ea typeface="ＭＳ Ｐゴシック" pitchFamily="34" charset="-128"/>
              </a:rPr>
              <a:t>processes</a:t>
            </a:r>
            <a:r>
              <a:rPr lang="en-US" dirty="0" smtClean="0">
                <a:ea typeface="ＭＳ Ｐゴシック" pitchFamily="34" charset="-128"/>
              </a:rPr>
              <a:t> (number of MPI processes times the number of threads in each process) usually corresponds to the number of </a:t>
            </a:r>
            <a:r>
              <a:rPr lang="en-US" b="1" dirty="0" smtClean="0">
                <a:ea typeface="ＭＳ Ｐゴシック" pitchFamily="34" charset="-128"/>
              </a:rPr>
              <a:t>processors</a:t>
            </a:r>
          </a:p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In general, WRFDA should not be run with shared memory!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58100" y="1266389"/>
            <a:ext cx="1371600" cy="738188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/>
          <p:cNvSpPr>
            <a:spLocks noChangeArrowheads="1"/>
          </p:cNvSpPr>
          <p:nvPr/>
        </p:nvSpPr>
        <p:spPr bwMode="auto">
          <a:xfrm>
            <a:off x="477838" y="2047875"/>
            <a:ext cx="4516437" cy="1711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9513"/>
            <a:ext cx="7620000" cy="4343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1800" dirty="0" smtClean="0">
                <a:ea typeface="ＭＳ Ｐゴシック" pitchFamily="34" charset="-128"/>
              </a:rPr>
              <a:t>If the machine consists of 4 nodes, each with 4 processors, how many different ways can you run a job to use all 16 processors?</a:t>
            </a:r>
          </a:p>
          <a:p>
            <a:pPr eaLnBrk="1" hangingPunct="1">
              <a:lnSpc>
                <a:spcPct val="115000"/>
              </a:lnSpc>
            </a:pPr>
            <a:endParaRPr lang="en-US" sz="1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</a:rPr>
              <a:t>4 MPI processes, each with 4 threads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setenv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OMP_NUM_THREADS 4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mpirun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–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np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4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 MPI processes, each with 2 threads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setenv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OMP_NUM_THREADS 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mpirun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–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np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8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MPI processes, each with 1 thread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setenv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OMP_NUM_THREADS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mpirun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–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np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 16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  <a:ea typeface="ＭＳ Ｐゴシック" pitchFamily="34" charset="-128"/>
            </a:endParaRPr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5245100" y="1809750"/>
            <a:ext cx="1395413" cy="1550988"/>
            <a:chOff x="3290" y="1118"/>
            <a:chExt cx="879" cy="977"/>
          </a:xfrm>
        </p:grpSpPr>
        <p:sp>
          <p:nvSpPr>
            <p:cNvPr id="16399" name="Rectangle 4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 threads</a:t>
              </a:r>
            </a:p>
          </p:txBody>
        </p:sp>
        <p:sp>
          <p:nvSpPr>
            <p:cNvPr id="16400" name="Text Box 6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1 MPI</a:t>
              </a:r>
            </a:p>
          </p:txBody>
        </p:sp>
      </p:grpSp>
      <p:grpSp>
        <p:nvGrpSpPr>
          <p:cNvPr id="16390" name="Group 8"/>
          <p:cNvGrpSpPr>
            <a:grpSpLocks/>
          </p:cNvGrpSpPr>
          <p:nvPr/>
        </p:nvGrpSpPr>
        <p:grpSpPr bwMode="auto">
          <a:xfrm>
            <a:off x="5238750" y="3883025"/>
            <a:ext cx="1395413" cy="1550988"/>
            <a:chOff x="3290" y="1118"/>
            <a:chExt cx="879" cy="977"/>
          </a:xfrm>
        </p:grpSpPr>
        <p:sp>
          <p:nvSpPr>
            <p:cNvPr id="16397" name="Rectangle 9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 threads</a:t>
              </a:r>
            </a:p>
          </p:txBody>
        </p:sp>
        <p:sp>
          <p:nvSpPr>
            <p:cNvPr id="16398" name="Text Box 10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1 MPI</a:t>
              </a:r>
            </a:p>
          </p:txBody>
        </p:sp>
      </p:grpSp>
      <p:grpSp>
        <p:nvGrpSpPr>
          <p:cNvPr id="16391" name="Group 11"/>
          <p:cNvGrpSpPr>
            <a:grpSpLocks/>
          </p:cNvGrpSpPr>
          <p:nvPr/>
        </p:nvGrpSpPr>
        <p:grpSpPr bwMode="auto">
          <a:xfrm>
            <a:off x="7185025" y="3886200"/>
            <a:ext cx="1395413" cy="1550988"/>
            <a:chOff x="3290" y="1118"/>
            <a:chExt cx="879" cy="977"/>
          </a:xfrm>
        </p:grpSpPr>
        <p:sp>
          <p:nvSpPr>
            <p:cNvPr id="16395" name="Rectangle 12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 threads</a:t>
              </a:r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1 MPI</a:t>
              </a:r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>
            <a:off x="7189788" y="1808163"/>
            <a:ext cx="1395412" cy="1550987"/>
            <a:chOff x="3290" y="1118"/>
            <a:chExt cx="879" cy="977"/>
          </a:xfrm>
        </p:grpSpPr>
        <p:sp>
          <p:nvSpPr>
            <p:cNvPr id="16393" name="Rectangle 15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 threads</a:t>
              </a:r>
            </a:p>
          </p:txBody>
        </p:sp>
        <p:sp>
          <p:nvSpPr>
            <p:cNvPr id="16394" name="Text Box 16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1 MPI</a:t>
              </a:r>
            </a:p>
          </p:txBody>
        </p:sp>
      </p:grpSp>
      <p:sp>
        <p:nvSpPr>
          <p:cNvPr id="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3288" y="304800"/>
            <a:ext cx="73596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Appendix – MPI/</a:t>
            </a:r>
            <a:r>
              <a:rPr lang="en-US" sz="3600" dirty="0" err="1" smtClean="0">
                <a:ea typeface="ＭＳ Ｐゴシック" pitchFamily="34" charset="-128"/>
              </a:rPr>
              <a:t>OpenMP</a:t>
            </a:r>
            <a:endParaRPr lang="en-US" sz="3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5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"/>
          <p:cNvSpPr>
            <a:spLocks noChangeArrowheads="1"/>
          </p:cNvSpPr>
          <p:nvPr/>
        </p:nvSpPr>
        <p:spPr bwMode="auto">
          <a:xfrm>
            <a:off x="503238" y="3752850"/>
            <a:ext cx="4273550" cy="13827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1738"/>
            <a:ext cx="7620000" cy="4343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1800" smtClean="0">
                <a:ea typeface="ＭＳ Ｐゴシック" pitchFamily="34" charset="-128"/>
              </a:rPr>
              <a:t>If the machine consists of 4 nodes, each with 4 processors, how many different ways can you run a job to use all 16 processors?</a:t>
            </a:r>
          </a:p>
          <a:p>
            <a:pPr eaLnBrk="1" hangingPunct="1">
              <a:lnSpc>
                <a:spcPct val="115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 MPI processes, each with 4 threads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setenv OMP_NUM_THREADS 4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mpirun –np 4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 MPI processes, each with 2 threads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setenv OMP_NUM_THREADS 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mpirun –np 8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MPI processes, each with 1 thread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setenv OMP_NUM_THREADS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mpirun –np 16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5245100" y="1809750"/>
            <a:ext cx="1395413" cy="1550988"/>
            <a:chOff x="3290" y="1118"/>
            <a:chExt cx="879" cy="977"/>
          </a:xfrm>
        </p:grpSpPr>
        <p:sp>
          <p:nvSpPr>
            <p:cNvPr id="17427" name="Rectangle 5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 threads</a:t>
              </a:r>
            </a:p>
            <a:p>
              <a:pPr algn="ctr"/>
              <a:r>
                <a:rPr lang="en-US"/>
                <a:t>2 threads</a:t>
              </a:r>
            </a:p>
          </p:txBody>
        </p:sp>
        <p:sp>
          <p:nvSpPr>
            <p:cNvPr id="17428" name="Text Box 6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2 MPI</a:t>
              </a: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5238750" y="3883025"/>
            <a:ext cx="1395413" cy="1550988"/>
            <a:chOff x="3290" y="1118"/>
            <a:chExt cx="879" cy="977"/>
          </a:xfrm>
        </p:grpSpPr>
        <p:sp>
          <p:nvSpPr>
            <p:cNvPr id="17425" name="Rectangle 8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 threads</a:t>
              </a:r>
            </a:p>
            <a:p>
              <a:pPr algn="ctr"/>
              <a:r>
                <a:rPr lang="en-US"/>
                <a:t>2 threads</a:t>
              </a:r>
            </a:p>
          </p:txBody>
        </p:sp>
        <p:sp>
          <p:nvSpPr>
            <p:cNvPr id="17426" name="Text Box 9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2 MPI</a:t>
              </a:r>
            </a:p>
          </p:txBody>
        </p:sp>
      </p:grpSp>
      <p:grpSp>
        <p:nvGrpSpPr>
          <p:cNvPr id="17415" name="Group 10"/>
          <p:cNvGrpSpPr>
            <a:grpSpLocks/>
          </p:cNvGrpSpPr>
          <p:nvPr/>
        </p:nvGrpSpPr>
        <p:grpSpPr bwMode="auto">
          <a:xfrm>
            <a:off x="7185025" y="3886200"/>
            <a:ext cx="1395413" cy="1550988"/>
            <a:chOff x="3290" y="1118"/>
            <a:chExt cx="879" cy="977"/>
          </a:xfrm>
        </p:grpSpPr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 threads</a:t>
              </a:r>
            </a:p>
            <a:p>
              <a:pPr algn="ctr"/>
              <a:r>
                <a:rPr lang="en-US"/>
                <a:t>2 threads</a:t>
              </a:r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2 MPI</a:t>
              </a:r>
            </a:p>
          </p:txBody>
        </p:sp>
      </p:grpSp>
      <p:grpSp>
        <p:nvGrpSpPr>
          <p:cNvPr id="17416" name="Group 13"/>
          <p:cNvGrpSpPr>
            <a:grpSpLocks/>
          </p:cNvGrpSpPr>
          <p:nvPr/>
        </p:nvGrpSpPr>
        <p:grpSpPr bwMode="auto">
          <a:xfrm>
            <a:off x="7189788" y="1808163"/>
            <a:ext cx="1395412" cy="1550987"/>
            <a:chOff x="3290" y="1118"/>
            <a:chExt cx="879" cy="977"/>
          </a:xfrm>
        </p:grpSpPr>
        <p:sp>
          <p:nvSpPr>
            <p:cNvPr id="17421" name="Rectangle 14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 threads</a:t>
              </a:r>
            </a:p>
            <a:p>
              <a:pPr algn="ctr"/>
              <a:r>
                <a:rPr lang="en-US"/>
                <a:t>2 threads</a:t>
              </a: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2 MPI</a:t>
              </a:r>
            </a:p>
          </p:txBody>
        </p:sp>
      </p:grpSp>
      <p:sp>
        <p:nvSpPr>
          <p:cNvPr id="17417" name="Line 16"/>
          <p:cNvSpPr>
            <a:spLocks noChangeShapeType="1"/>
          </p:cNvSpPr>
          <p:nvPr/>
        </p:nvSpPr>
        <p:spPr bwMode="auto">
          <a:xfrm>
            <a:off x="5235575" y="2879725"/>
            <a:ext cx="1404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7"/>
          <p:cNvSpPr>
            <a:spLocks noChangeShapeType="1"/>
          </p:cNvSpPr>
          <p:nvPr/>
        </p:nvSpPr>
        <p:spPr bwMode="auto">
          <a:xfrm>
            <a:off x="7183438" y="2871788"/>
            <a:ext cx="140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8"/>
          <p:cNvSpPr>
            <a:spLocks noChangeShapeType="1"/>
          </p:cNvSpPr>
          <p:nvPr/>
        </p:nvSpPr>
        <p:spPr bwMode="auto">
          <a:xfrm>
            <a:off x="5230813" y="4989513"/>
            <a:ext cx="140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>
            <a:off x="7167563" y="4970463"/>
            <a:ext cx="140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3288" y="304800"/>
            <a:ext cx="73596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Appendix – MPI/</a:t>
            </a:r>
            <a:r>
              <a:rPr lang="en-US" sz="3600" dirty="0" err="1" smtClean="0">
                <a:ea typeface="ＭＳ Ｐゴシック" pitchFamily="34" charset="-128"/>
              </a:rPr>
              <a:t>OpenMP</a:t>
            </a:r>
            <a:endParaRPr lang="en-US" sz="3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5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8"/>
          <p:cNvSpPr>
            <a:spLocks noChangeArrowheads="1"/>
          </p:cNvSpPr>
          <p:nvPr/>
        </p:nvSpPr>
        <p:spPr bwMode="auto">
          <a:xfrm>
            <a:off x="468313" y="5248275"/>
            <a:ext cx="4429125" cy="1466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9513"/>
            <a:ext cx="7620000" cy="4343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1800" smtClean="0">
                <a:ea typeface="ＭＳ Ｐゴシック" pitchFamily="34" charset="-128"/>
              </a:rPr>
              <a:t>If the machine consists of 4 nodes, each with 4 processors, how many different ways can you run a job to use all 16 processors?</a:t>
            </a:r>
          </a:p>
          <a:p>
            <a:pPr eaLnBrk="1" hangingPunct="1">
              <a:lnSpc>
                <a:spcPct val="115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 MPI processes, each with 4 threads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setenv OMP_NUM_THREADS 4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mpirun –np 4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 MPI processes, each with 2 threads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setenv OMP_NUM_THREADS 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mpirun –np 8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 MPI processes, each with 1 thread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setenv OMP_NUM_THREADS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mpirun –np 16 da_wrfvar.exe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5245100" y="1809750"/>
            <a:ext cx="1395413" cy="1550988"/>
            <a:chOff x="3290" y="1118"/>
            <a:chExt cx="879" cy="977"/>
          </a:xfrm>
        </p:grpSpPr>
        <p:sp>
          <p:nvSpPr>
            <p:cNvPr id="18459" name="Rectangle 5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60" name="Text Box 6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4 MPI</a:t>
              </a:r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5238750" y="3883025"/>
            <a:ext cx="1395413" cy="1550988"/>
            <a:chOff x="3290" y="1118"/>
            <a:chExt cx="879" cy="977"/>
          </a:xfrm>
        </p:grpSpPr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8" name="Text Box 9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4 MPI</a:t>
              </a:r>
            </a:p>
          </p:txBody>
        </p:sp>
      </p:grpSp>
      <p:grpSp>
        <p:nvGrpSpPr>
          <p:cNvPr id="18439" name="Group 10"/>
          <p:cNvGrpSpPr>
            <a:grpSpLocks/>
          </p:cNvGrpSpPr>
          <p:nvPr/>
        </p:nvGrpSpPr>
        <p:grpSpPr bwMode="auto">
          <a:xfrm>
            <a:off x="7185025" y="3886200"/>
            <a:ext cx="1395413" cy="1550988"/>
            <a:chOff x="3290" y="1118"/>
            <a:chExt cx="879" cy="977"/>
          </a:xfrm>
        </p:grpSpPr>
        <p:sp>
          <p:nvSpPr>
            <p:cNvPr id="18455" name="Rectangle 11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6" name="Text Box 12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4 MPI</a:t>
              </a:r>
            </a:p>
          </p:txBody>
        </p:sp>
      </p:grpSp>
      <p:grpSp>
        <p:nvGrpSpPr>
          <p:cNvPr id="18440" name="Group 13"/>
          <p:cNvGrpSpPr>
            <a:grpSpLocks/>
          </p:cNvGrpSpPr>
          <p:nvPr/>
        </p:nvGrpSpPr>
        <p:grpSpPr bwMode="auto">
          <a:xfrm>
            <a:off x="7189788" y="1808163"/>
            <a:ext cx="1395412" cy="1550987"/>
            <a:chOff x="3290" y="1118"/>
            <a:chExt cx="879" cy="977"/>
          </a:xfrm>
        </p:grpSpPr>
        <p:sp>
          <p:nvSpPr>
            <p:cNvPr id="18453" name="Rectangle 14"/>
            <p:cNvSpPr>
              <a:spLocks noChangeArrowheads="1"/>
            </p:cNvSpPr>
            <p:nvPr/>
          </p:nvSpPr>
          <p:spPr bwMode="auto">
            <a:xfrm>
              <a:off x="3290" y="1483"/>
              <a:ext cx="879" cy="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4" name="Text Box 15"/>
            <p:cNvSpPr txBox="1">
              <a:spLocks noChangeArrowheads="1"/>
            </p:cNvSpPr>
            <p:nvPr/>
          </p:nvSpPr>
          <p:spPr bwMode="auto">
            <a:xfrm>
              <a:off x="3427" y="1118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4 MPI</a:t>
              </a:r>
            </a:p>
          </p:txBody>
        </p:sp>
      </p:grpSp>
      <p:grpSp>
        <p:nvGrpSpPr>
          <p:cNvPr id="18441" name="Group 18"/>
          <p:cNvGrpSpPr>
            <a:grpSpLocks/>
          </p:cNvGrpSpPr>
          <p:nvPr/>
        </p:nvGrpSpPr>
        <p:grpSpPr bwMode="auto">
          <a:xfrm>
            <a:off x="5235575" y="2378075"/>
            <a:ext cx="1416050" cy="1004888"/>
            <a:chOff x="3298" y="1505"/>
            <a:chExt cx="892" cy="633"/>
          </a:xfrm>
        </p:grpSpPr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3298" y="1814"/>
              <a:ext cx="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3722" y="1505"/>
              <a:ext cx="0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2" name="Group 19"/>
          <p:cNvGrpSpPr>
            <a:grpSpLocks/>
          </p:cNvGrpSpPr>
          <p:nvPr/>
        </p:nvGrpSpPr>
        <p:grpSpPr bwMode="auto">
          <a:xfrm>
            <a:off x="7194550" y="2370138"/>
            <a:ext cx="1416050" cy="1004887"/>
            <a:chOff x="3298" y="1505"/>
            <a:chExt cx="892" cy="633"/>
          </a:xfrm>
        </p:grpSpPr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>
              <a:off x="3298" y="1814"/>
              <a:ext cx="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>
              <a:off x="3722" y="1505"/>
              <a:ext cx="0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3" name="Group 22"/>
          <p:cNvGrpSpPr>
            <a:grpSpLocks/>
          </p:cNvGrpSpPr>
          <p:nvPr/>
        </p:nvGrpSpPr>
        <p:grpSpPr bwMode="auto">
          <a:xfrm>
            <a:off x="5241925" y="4465638"/>
            <a:ext cx="1416050" cy="1004887"/>
            <a:chOff x="3298" y="1505"/>
            <a:chExt cx="892" cy="633"/>
          </a:xfrm>
        </p:grpSpPr>
        <p:sp>
          <p:nvSpPr>
            <p:cNvPr id="18447" name="Line 23"/>
            <p:cNvSpPr>
              <a:spLocks noChangeShapeType="1"/>
            </p:cNvSpPr>
            <p:nvPr/>
          </p:nvSpPr>
          <p:spPr bwMode="auto">
            <a:xfrm>
              <a:off x="3298" y="1814"/>
              <a:ext cx="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24"/>
            <p:cNvSpPr>
              <a:spLocks noChangeShapeType="1"/>
            </p:cNvSpPr>
            <p:nvPr/>
          </p:nvSpPr>
          <p:spPr bwMode="auto">
            <a:xfrm>
              <a:off x="3722" y="1505"/>
              <a:ext cx="0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4" name="Group 25"/>
          <p:cNvGrpSpPr>
            <a:grpSpLocks/>
          </p:cNvGrpSpPr>
          <p:nvPr/>
        </p:nvGrpSpPr>
        <p:grpSpPr bwMode="auto">
          <a:xfrm>
            <a:off x="7189788" y="4468813"/>
            <a:ext cx="1416050" cy="1004887"/>
            <a:chOff x="3298" y="1505"/>
            <a:chExt cx="892" cy="633"/>
          </a:xfrm>
        </p:grpSpPr>
        <p:sp>
          <p:nvSpPr>
            <p:cNvPr id="18445" name="Line 26"/>
            <p:cNvSpPr>
              <a:spLocks noChangeShapeType="1"/>
            </p:cNvSpPr>
            <p:nvPr/>
          </p:nvSpPr>
          <p:spPr bwMode="auto">
            <a:xfrm>
              <a:off x="3298" y="1814"/>
              <a:ext cx="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27"/>
            <p:cNvSpPr>
              <a:spLocks noChangeShapeType="1"/>
            </p:cNvSpPr>
            <p:nvPr/>
          </p:nvSpPr>
          <p:spPr bwMode="auto">
            <a:xfrm>
              <a:off x="3722" y="1505"/>
              <a:ext cx="0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3288" y="304800"/>
            <a:ext cx="73596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Appendix – MPI/</a:t>
            </a:r>
            <a:r>
              <a:rPr lang="en-US" sz="3600" dirty="0" err="1" smtClean="0">
                <a:ea typeface="ＭＳ Ｐゴシック" pitchFamily="34" charset="-128"/>
              </a:rPr>
              <a:t>OpenMP</a:t>
            </a:r>
            <a:endParaRPr lang="en-US" sz="3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9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Note, since there are 4 nodes, we can never have fewer than 4 MPI processes because nodes do not share memory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What happens on this same machine for the following?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Tx/>
              <a:buNone/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setenv OMP_NUM_THREADS 8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mpirun –np 32 da_wrfvar.exe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3288" y="304800"/>
            <a:ext cx="735965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Appendix – MPI/</a:t>
            </a:r>
            <a:r>
              <a:rPr lang="en-US" sz="3600" dirty="0" err="1" smtClean="0">
                <a:ea typeface="ＭＳ Ｐゴシック" pitchFamily="34" charset="-128"/>
              </a:rPr>
              <a:t>OpenMP</a:t>
            </a:r>
            <a:endParaRPr lang="en-US" sz="3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096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ChangeArrowheads="1"/>
          </p:cNvSpPr>
          <p:nvPr/>
        </p:nvSpPr>
        <p:spPr bwMode="auto">
          <a:xfrm>
            <a:off x="1211263" y="1763713"/>
            <a:ext cx="3760787" cy="708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4546600" cy="43434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 updates</a:t>
            </a:r>
          </a:p>
          <a:p>
            <a:pPr eaLnBrk="1" hangingPunct="1"/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Parallel transposes</a:t>
            </a: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5892800" y="4614863"/>
            <a:ext cx="900113" cy="654050"/>
          </a:xfrm>
          <a:prstGeom prst="leftRightArrow">
            <a:avLst>
              <a:gd name="adj1" fmla="val 50000"/>
              <a:gd name="adj2" fmla="val 27524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838200" y="104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Distributed Memory (MPI) Communications</a:t>
            </a:r>
          </a:p>
        </p:txBody>
      </p:sp>
      <p:grpSp>
        <p:nvGrpSpPr>
          <p:cNvPr id="29704" name="Group 20"/>
          <p:cNvGrpSpPr>
            <a:grpSpLocks/>
          </p:cNvGrpSpPr>
          <p:nvPr/>
        </p:nvGrpSpPr>
        <p:grpSpPr bwMode="auto">
          <a:xfrm>
            <a:off x="4135438" y="3297238"/>
            <a:ext cx="4914900" cy="3489325"/>
            <a:chOff x="2880" y="1008"/>
            <a:chExt cx="2268" cy="1594"/>
          </a:xfrm>
        </p:grpSpPr>
        <p:sp>
          <p:nvSpPr>
            <p:cNvPr id="29705" name="AutoShape 4"/>
            <p:cNvSpPr>
              <a:spLocks noChangeArrowheads="1"/>
            </p:cNvSpPr>
            <p:nvPr/>
          </p:nvSpPr>
          <p:spPr bwMode="auto">
            <a:xfrm rot="2798023">
              <a:off x="4658" y="1961"/>
              <a:ext cx="567" cy="412"/>
            </a:xfrm>
            <a:prstGeom prst="leftRightArrow">
              <a:avLst>
                <a:gd name="adj1" fmla="val 50000"/>
                <a:gd name="adj2" fmla="val 2752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AutoShape 5"/>
            <p:cNvSpPr>
              <a:spLocks noChangeArrowheads="1"/>
            </p:cNvSpPr>
            <p:nvPr/>
          </p:nvSpPr>
          <p:spPr bwMode="auto">
            <a:xfrm rot="-2810316">
              <a:off x="2935" y="2048"/>
              <a:ext cx="567" cy="412"/>
            </a:xfrm>
            <a:prstGeom prst="leftRightArrow">
              <a:avLst>
                <a:gd name="adj1" fmla="val 50000"/>
                <a:gd name="adj2" fmla="val 2752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76522" name="Picture 10" descr="map2"/>
            <p:cNvPicPr>
              <a:picLocks noChangeAspect="1" noChangeArrowheads="1"/>
            </p:cNvPicPr>
            <p:nvPr/>
          </p:nvPicPr>
          <p:blipFill>
            <a:blip r:embed="rId3">
              <a:lum bright="8000" contrast="-10000"/>
            </a:blip>
            <a:srcRect/>
            <a:stretch>
              <a:fillRect/>
            </a:stretch>
          </p:blipFill>
          <p:spPr bwMode="auto">
            <a:xfrm>
              <a:off x="3120" y="1169"/>
              <a:ext cx="1727" cy="1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</p:pic>
        <p:sp>
          <p:nvSpPr>
            <p:cNvPr id="29708" name="Rectangle 11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1728" cy="1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000"/>
            </a:p>
          </p:txBody>
        </p:sp>
        <p:sp>
          <p:nvSpPr>
            <p:cNvPr id="29709" name="Freeform 12"/>
            <p:cNvSpPr>
              <a:spLocks noChangeAspect="1"/>
            </p:cNvSpPr>
            <p:nvPr/>
          </p:nvSpPr>
          <p:spPr bwMode="auto">
            <a:xfrm>
              <a:off x="3970" y="1008"/>
              <a:ext cx="2" cy="490"/>
            </a:xfrm>
            <a:custGeom>
              <a:avLst/>
              <a:gdLst>
                <a:gd name="T0" fmla="*/ 0 w 5"/>
                <a:gd name="T1" fmla="*/ 0 h 832"/>
                <a:gd name="T2" fmla="*/ 0 w 5"/>
                <a:gd name="T3" fmla="*/ 35 h 832"/>
                <a:gd name="T4" fmla="*/ 0 60000 65536"/>
                <a:gd name="T5" fmla="*/ 0 60000 65536"/>
                <a:gd name="T6" fmla="*/ 0 w 5"/>
                <a:gd name="T7" fmla="*/ 0 h 832"/>
                <a:gd name="T8" fmla="*/ 5 w 5"/>
                <a:gd name="T9" fmla="*/ 832 h 8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832">
                  <a:moveTo>
                    <a:pt x="0" y="0"/>
                  </a:moveTo>
                  <a:lnTo>
                    <a:pt x="5" y="83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Aspect="1" noChangeShapeType="1"/>
            </p:cNvSpPr>
            <p:nvPr/>
          </p:nvSpPr>
          <p:spPr bwMode="auto">
            <a:xfrm rot="5413173">
              <a:off x="4652" y="1393"/>
              <a:ext cx="5" cy="8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Freeform 17"/>
            <p:cNvSpPr>
              <a:spLocks noChangeAspect="1"/>
            </p:cNvSpPr>
            <p:nvPr/>
          </p:nvSpPr>
          <p:spPr bwMode="auto">
            <a:xfrm>
              <a:off x="3970" y="2112"/>
              <a:ext cx="2" cy="490"/>
            </a:xfrm>
            <a:custGeom>
              <a:avLst/>
              <a:gdLst>
                <a:gd name="T0" fmla="*/ 0 w 5"/>
                <a:gd name="T1" fmla="*/ 0 h 832"/>
                <a:gd name="T2" fmla="*/ 0 w 5"/>
                <a:gd name="T3" fmla="*/ 35 h 832"/>
                <a:gd name="T4" fmla="*/ 0 60000 65536"/>
                <a:gd name="T5" fmla="*/ 0 60000 65536"/>
                <a:gd name="T6" fmla="*/ 0 w 5"/>
                <a:gd name="T7" fmla="*/ 0 h 832"/>
                <a:gd name="T8" fmla="*/ 5 w 5"/>
                <a:gd name="T9" fmla="*/ 832 h 8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832">
                  <a:moveTo>
                    <a:pt x="0" y="0"/>
                  </a:moveTo>
                  <a:lnTo>
                    <a:pt x="5" y="83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712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" y="1486"/>
              <a:ext cx="515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3" name="Line 14"/>
            <p:cNvSpPr>
              <a:spLocks noChangeAspect="1" noChangeShapeType="1"/>
            </p:cNvSpPr>
            <p:nvPr/>
          </p:nvSpPr>
          <p:spPr bwMode="auto">
            <a:xfrm rot="5413173">
              <a:off x="3280" y="1424"/>
              <a:ext cx="7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664831" y="852421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608" y="1325880"/>
            <a:ext cx="3276600" cy="553212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arch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C832"/>
                </a:solidFill>
                <a:latin typeface="Courier New" pitchFamily="49" charset="0"/>
                <a:ea typeface="MS Mincho" pitchFamily="49" charset="-128"/>
              </a:rPr>
              <a:t>clean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C832"/>
                </a:solidFill>
                <a:latin typeface="Courier New" pitchFamily="49" charset="0"/>
                <a:ea typeface="MS Mincho" pitchFamily="49" charset="-128"/>
              </a:rPr>
              <a:t>compile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C832"/>
                </a:solidFill>
                <a:latin typeface="Courier New" pitchFamily="49" charset="0"/>
                <a:ea typeface="MS Mincho" pitchFamily="49" charset="-128"/>
              </a:rPr>
              <a:t>configure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dyn_em</a:t>
            </a: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dyn_exp</a:t>
            </a: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external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frame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inc</a:t>
            </a: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main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Makefile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phys</a:t>
            </a: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README.DA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Registry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run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share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test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tools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var</a:t>
            </a:r>
            <a:endParaRPr lang="en-US" sz="1800" b="1" dirty="0" smtClean="0">
              <a:solidFill>
                <a:srgbClr val="002060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1988" name="AutoShape 4"/>
          <p:cNvSpPr>
            <a:spLocks/>
          </p:cNvSpPr>
          <p:nvPr/>
        </p:nvSpPr>
        <p:spPr bwMode="auto">
          <a:xfrm>
            <a:off x="2795016" y="1609344"/>
            <a:ext cx="304800" cy="822960"/>
          </a:xfrm>
          <a:prstGeom prst="rightBrace">
            <a:avLst>
              <a:gd name="adj1" fmla="val 25000"/>
              <a:gd name="adj2" fmla="val 50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3117119" y="1609344"/>
            <a:ext cx="10054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1" dirty="0" smtClean="0">
                <a:solidFill>
                  <a:srgbClr val="4A7EBB"/>
                </a:solidFill>
              </a:rPr>
              <a:t>build </a:t>
            </a:r>
            <a:br>
              <a:rPr lang="en-US" i="1" dirty="0" smtClean="0">
                <a:solidFill>
                  <a:srgbClr val="4A7EBB"/>
                </a:solidFill>
              </a:rPr>
            </a:br>
            <a:r>
              <a:rPr lang="en-US" i="1" dirty="0" smtClean="0">
                <a:solidFill>
                  <a:srgbClr val="4A7EBB"/>
                </a:solidFill>
              </a:rPr>
              <a:t>scripts</a:t>
            </a:r>
            <a:endParaRPr lang="en-US" i="1" dirty="0">
              <a:solidFill>
                <a:srgbClr val="4A7EBB"/>
              </a:solidFill>
            </a:endParaRP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3099816" y="5989320"/>
            <a:ext cx="2107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1" dirty="0" smtClean="0">
                <a:solidFill>
                  <a:srgbClr val="4A7EBB"/>
                </a:solidFill>
              </a:rPr>
              <a:t>WRFDA </a:t>
            </a:r>
            <a:r>
              <a:rPr lang="en-US" i="1" dirty="0">
                <a:solidFill>
                  <a:srgbClr val="4A7EBB"/>
                </a:solidFill>
              </a:rPr>
              <a:t>source</a:t>
            </a:r>
          </a:p>
          <a:p>
            <a:pPr eaLnBrk="1" hangingPunct="1"/>
            <a:r>
              <a:rPr lang="en-US" i="1" dirty="0">
                <a:solidFill>
                  <a:srgbClr val="4A7EBB"/>
                </a:solidFill>
              </a:rPr>
              <a:t>code directory</a:t>
            </a:r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3117119" y="4959253"/>
            <a:ext cx="3584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1" dirty="0" smtClean="0">
                <a:solidFill>
                  <a:schemeClr val="accent1"/>
                </a:solidFill>
              </a:rPr>
              <a:t>Contains </a:t>
            </a:r>
            <a:r>
              <a:rPr lang="en-US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registry.var</a:t>
            </a:r>
            <a:endParaRPr lang="en-US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WRFDA Directory structure</a:t>
            </a:r>
            <a:endParaRPr lang="en-US" dirty="0"/>
          </a:p>
        </p:txBody>
      </p:sp>
      <p:cxnSp>
        <p:nvCxnSpPr>
          <p:cNvPr id="4" name="Straight Arrow Connector 3"/>
          <p:cNvCxnSpPr>
            <a:stCxn id="41990" idx="1"/>
          </p:cNvCxnSpPr>
          <p:nvPr/>
        </p:nvCxnSpPr>
        <p:spPr>
          <a:xfrm flipH="1" flipV="1">
            <a:off x="1972056" y="6404451"/>
            <a:ext cx="1127760" cy="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1991" idx="1"/>
          </p:cNvCxnSpPr>
          <p:nvPr/>
        </p:nvCxnSpPr>
        <p:spPr>
          <a:xfrm flipH="1" flipV="1">
            <a:off x="2484121" y="5074669"/>
            <a:ext cx="632998" cy="11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22806" y="5780782"/>
            <a:ext cx="2021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Legend:</a:t>
            </a:r>
          </a:p>
          <a:p>
            <a:r>
              <a:rPr lang="en-US" sz="1600" b="1" dirty="0" smtClean="0">
                <a:solidFill>
                  <a:srgbClr val="002060"/>
                </a:solidFill>
              </a:rPr>
              <a:t>Blue – directory</a:t>
            </a:r>
          </a:p>
          <a:p>
            <a:r>
              <a:rPr lang="en-US" sz="1600" b="1" dirty="0" smtClean="0">
                <a:solidFill>
                  <a:srgbClr val="00C832"/>
                </a:solidFill>
              </a:rPr>
              <a:t>Green – script file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Gray – other text file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117119" y="4378068"/>
            <a:ext cx="5913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i="1" dirty="0" smtClean="0">
                <a:solidFill>
                  <a:schemeClr val="accent1"/>
                </a:solidFill>
              </a:rPr>
              <a:t>README file with information about WRFDA</a:t>
            </a:r>
            <a:endParaRPr lang="en-US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2535937" y="4608901"/>
            <a:ext cx="581182" cy="11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4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1206500" y="2176463"/>
            <a:ext cx="3760788" cy="708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5892800" y="4614863"/>
            <a:ext cx="900113" cy="654050"/>
          </a:xfrm>
          <a:prstGeom prst="leftRightArrow">
            <a:avLst>
              <a:gd name="adj1" fmla="val 50000"/>
              <a:gd name="adj2" fmla="val 27524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rot="2798023">
            <a:off x="7395369" y="3112294"/>
            <a:ext cx="900112" cy="654050"/>
          </a:xfrm>
          <a:prstGeom prst="leftRightArrow">
            <a:avLst>
              <a:gd name="adj1" fmla="val 50000"/>
              <a:gd name="adj2" fmla="val 27524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838200" y="104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Distributed Memory (MPI) Communications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866775" y="6140450"/>
            <a:ext cx="793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all y on</a:t>
            </a:r>
          </a:p>
          <a:p>
            <a:pPr eaLnBrk="1" hangingPunct="1"/>
            <a:r>
              <a:rPr lang="en-US" sz="1600"/>
              <a:t>patch</a:t>
            </a:r>
          </a:p>
        </p:txBody>
      </p:sp>
      <p:grpSp>
        <p:nvGrpSpPr>
          <p:cNvPr id="30729" name="Group 11"/>
          <p:cNvGrpSpPr>
            <a:grpSpLocks/>
          </p:cNvGrpSpPr>
          <p:nvPr/>
        </p:nvGrpSpPr>
        <p:grpSpPr bwMode="auto">
          <a:xfrm>
            <a:off x="644525" y="4664075"/>
            <a:ext cx="1468438" cy="1339850"/>
            <a:chOff x="3649" y="1266"/>
            <a:chExt cx="925" cy="844"/>
          </a:xfrm>
        </p:grpSpPr>
        <p:sp>
          <p:nvSpPr>
            <p:cNvPr id="30756" name="Rectangle 12"/>
            <p:cNvSpPr>
              <a:spLocks noChangeAspect="1" noChangeArrowheads="1"/>
            </p:cNvSpPr>
            <p:nvPr/>
          </p:nvSpPr>
          <p:spPr bwMode="auto">
            <a:xfrm>
              <a:off x="4338" y="1923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57" name="Rectangle 13"/>
            <p:cNvSpPr>
              <a:spLocks noChangeAspect="1" noChangeArrowheads="1"/>
            </p:cNvSpPr>
            <p:nvPr/>
          </p:nvSpPr>
          <p:spPr bwMode="auto">
            <a:xfrm>
              <a:off x="4338" y="1589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58" name="Rectangle 14"/>
            <p:cNvSpPr>
              <a:spLocks noChangeAspect="1" noChangeArrowheads="1"/>
            </p:cNvSpPr>
            <p:nvPr/>
          </p:nvSpPr>
          <p:spPr bwMode="auto">
            <a:xfrm>
              <a:off x="4338" y="1266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59" name="Rectangle 15"/>
            <p:cNvSpPr>
              <a:spLocks noChangeAspect="1" noChangeArrowheads="1"/>
            </p:cNvSpPr>
            <p:nvPr/>
          </p:nvSpPr>
          <p:spPr bwMode="auto">
            <a:xfrm>
              <a:off x="3998" y="1923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60" name="Rectangle 16"/>
            <p:cNvSpPr>
              <a:spLocks noChangeAspect="1" noChangeArrowheads="1"/>
            </p:cNvSpPr>
            <p:nvPr/>
          </p:nvSpPr>
          <p:spPr bwMode="auto">
            <a:xfrm>
              <a:off x="3998" y="1589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61" name="Rectangle 17"/>
            <p:cNvSpPr>
              <a:spLocks noChangeAspect="1" noChangeArrowheads="1"/>
            </p:cNvSpPr>
            <p:nvPr/>
          </p:nvSpPr>
          <p:spPr bwMode="auto">
            <a:xfrm>
              <a:off x="3998" y="1266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62" name="Rectangle 18"/>
            <p:cNvSpPr>
              <a:spLocks noChangeAspect="1" noChangeArrowheads="1"/>
            </p:cNvSpPr>
            <p:nvPr/>
          </p:nvSpPr>
          <p:spPr bwMode="auto">
            <a:xfrm>
              <a:off x="3649" y="1923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63" name="Rectangle 19"/>
            <p:cNvSpPr>
              <a:spLocks noChangeAspect="1" noChangeArrowheads="1"/>
            </p:cNvSpPr>
            <p:nvPr/>
          </p:nvSpPr>
          <p:spPr bwMode="auto">
            <a:xfrm>
              <a:off x="3649" y="1589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64" name="Rectangle 20"/>
            <p:cNvSpPr>
              <a:spLocks noChangeAspect="1" noChangeArrowheads="1"/>
            </p:cNvSpPr>
            <p:nvPr/>
          </p:nvSpPr>
          <p:spPr bwMode="auto">
            <a:xfrm>
              <a:off x="3649" y="1266"/>
              <a:ext cx="236" cy="1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/>
            </a:p>
          </p:txBody>
        </p:sp>
      </p:grpSp>
      <p:sp>
        <p:nvSpPr>
          <p:cNvPr id="30730" name="Text Box 21"/>
          <p:cNvSpPr txBox="1">
            <a:spLocks noChangeArrowheads="1"/>
          </p:cNvSpPr>
          <p:nvPr/>
        </p:nvSpPr>
        <p:spPr bwMode="auto">
          <a:xfrm>
            <a:off x="4492625" y="6089650"/>
            <a:ext cx="782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all z on</a:t>
            </a:r>
          </a:p>
          <a:p>
            <a:pPr eaLnBrk="1" hangingPunct="1"/>
            <a:r>
              <a:rPr lang="en-US" sz="1600"/>
              <a:t>patch</a:t>
            </a:r>
          </a:p>
        </p:txBody>
      </p:sp>
      <p:grpSp>
        <p:nvGrpSpPr>
          <p:cNvPr id="30731" name="Group 22"/>
          <p:cNvGrpSpPr>
            <a:grpSpLocks/>
          </p:cNvGrpSpPr>
          <p:nvPr/>
        </p:nvGrpSpPr>
        <p:grpSpPr bwMode="auto">
          <a:xfrm>
            <a:off x="3808413" y="4487863"/>
            <a:ext cx="2111375" cy="1419225"/>
            <a:chOff x="2254" y="2719"/>
            <a:chExt cx="1330" cy="894"/>
          </a:xfrm>
        </p:grpSpPr>
        <p:grpSp>
          <p:nvGrpSpPr>
            <p:cNvPr id="30744" name="Group 23"/>
            <p:cNvGrpSpPr>
              <a:grpSpLocks/>
            </p:cNvGrpSpPr>
            <p:nvPr/>
          </p:nvGrpSpPr>
          <p:grpSpPr bwMode="auto">
            <a:xfrm>
              <a:off x="2254" y="2719"/>
              <a:ext cx="1138" cy="702"/>
              <a:chOff x="2803" y="2865"/>
              <a:chExt cx="1138" cy="702"/>
            </a:xfrm>
          </p:grpSpPr>
          <p:sp>
            <p:nvSpPr>
              <p:cNvPr id="30753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2803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54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3697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55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3250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45" name="Group 27"/>
            <p:cNvGrpSpPr>
              <a:grpSpLocks/>
            </p:cNvGrpSpPr>
            <p:nvPr/>
          </p:nvGrpSpPr>
          <p:grpSpPr bwMode="auto">
            <a:xfrm>
              <a:off x="2350" y="2815"/>
              <a:ext cx="1138" cy="702"/>
              <a:chOff x="2803" y="2865"/>
              <a:chExt cx="1138" cy="702"/>
            </a:xfrm>
          </p:grpSpPr>
          <p:sp>
            <p:nvSpPr>
              <p:cNvPr id="3075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2803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51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3697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52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3250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46" name="Group 31"/>
            <p:cNvGrpSpPr>
              <a:grpSpLocks/>
            </p:cNvGrpSpPr>
            <p:nvPr/>
          </p:nvGrpSpPr>
          <p:grpSpPr bwMode="auto">
            <a:xfrm>
              <a:off x="2446" y="2911"/>
              <a:ext cx="1138" cy="702"/>
              <a:chOff x="2803" y="2865"/>
              <a:chExt cx="1138" cy="702"/>
            </a:xfrm>
          </p:grpSpPr>
          <p:sp>
            <p:nvSpPr>
              <p:cNvPr id="30747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803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48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3697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49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250" y="2865"/>
                <a:ext cx="244" cy="70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732" name="Text Box 35"/>
          <p:cNvSpPr txBox="1">
            <a:spLocks noChangeArrowheads="1"/>
          </p:cNvSpPr>
          <p:nvPr/>
        </p:nvSpPr>
        <p:spPr bwMode="auto">
          <a:xfrm>
            <a:off x="7408863" y="6043613"/>
            <a:ext cx="793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all x on</a:t>
            </a:r>
          </a:p>
          <a:p>
            <a:pPr eaLnBrk="1" hangingPunct="1"/>
            <a:r>
              <a:rPr lang="en-US" sz="1600"/>
              <a:t>patch</a:t>
            </a:r>
          </a:p>
        </p:txBody>
      </p:sp>
      <p:grpSp>
        <p:nvGrpSpPr>
          <p:cNvPr id="30733" name="Group 36"/>
          <p:cNvGrpSpPr>
            <a:grpSpLocks/>
          </p:cNvGrpSpPr>
          <p:nvPr/>
        </p:nvGrpSpPr>
        <p:grpSpPr bwMode="auto">
          <a:xfrm>
            <a:off x="7011988" y="4183063"/>
            <a:ext cx="1752600" cy="1698625"/>
            <a:chOff x="4417" y="2735"/>
            <a:chExt cx="1104" cy="1070"/>
          </a:xfrm>
        </p:grpSpPr>
        <p:sp>
          <p:nvSpPr>
            <p:cNvPr id="30735" name="Rectangle 37"/>
            <p:cNvSpPr>
              <a:spLocks noChangeAspect="1" noChangeArrowheads="1"/>
            </p:cNvSpPr>
            <p:nvPr/>
          </p:nvSpPr>
          <p:spPr bwMode="auto">
            <a:xfrm rot="-5363053">
              <a:off x="4751" y="3074"/>
              <a:ext cx="214" cy="88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36" name="Rectangle 38"/>
            <p:cNvSpPr>
              <a:spLocks noChangeAspect="1" noChangeArrowheads="1"/>
            </p:cNvSpPr>
            <p:nvPr/>
          </p:nvSpPr>
          <p:spPr bwMode="auto">
            <a:xfrm rot="-5363053">
              <a:off x="4760" y="2401"/>
              <a:ext cx="214" cy="88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37" name="Rectangle 39"/>
            <p:cNvSpPr>
              <a:spLocks noChangeAspect="1" noChangeArrowheads="1"/>
            </p:cNvSpPr>
            <p:nvPr/>
          </p:nvSpPr>
          <p:spPr bwMode="auto">
            <a:xfrm rot="-5363053">
              <a:off x="4756" y="2756"/>
              <a:ext cx="214" cy="88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38" name="Rectangle 40"/>
            <p:cNvSpPr>
              <a:spLocks noChangeAspect="1" noChangeArrowheads="1"/>
            </p:cNvSpPr>
            <p:nvPr/>
          </p:nvSpPr>
          <p:spPr bwMode="auto">
            <a:xfrm rot="-5363053">
              <a:off x="4854" y="3175"/>
              <a:ext cx="214" cy="88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39" name="Rectangle 41"/>
            <p:cNvSpPr>
              <a:spLocks noChangeAspect="1" noChangeArrowheads="1"/>
            </p:cNvSpPr>
            <p:nvPr/>
          </p:nvSpPr>
          <p:spPr bwMode="auto">
            <a:xfrm rot="-5363053">
              <a:off x="4863" y="2502"/>
              <a:ext cx="214" cy="88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40" name="Rectangle 42"/>
            <p:cNvSpPr>
              <a:spLocks noChangeAspect="1" noChangeArrowheads="1"/>
            </p:cNvSpPr>
            <p:nvPr/>
          </p:nvSpPr>
          <p:spPr bwMode="auto">
            <a:xfrm rot="-5363053">
              <a:off x="4859" y="2857"/>
              <a:ext cx="214" cy="88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41" name="Rectangle 43"/>
            <p:cNvSpPr>
              <a:spLocks noChangeAspect="1" noChangeArrowheads="1"/>
            </p:cNvSpPr>
            <p:nvPr/>
          </p:nvSpPr>
          <p:spPr bwMode="auto">
            <a:xfrm rot="-5363053">
              <a:off x="4965" y="3257"/>
              <a:ext cx="214" cy="88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42" name="Rectangle 44"/>
            <p:cNvSpPr>
              <a:spLocks noChangeAspect="1" noChangeArrowheads="1"/>
            </p:cNvSpPr>
            <p:nvPr/>
          </p:nvSpPr>
          <p:spPr bwMode="auto">
            <a:xfrm rot="-5363053">
              <a:off x="4974" y="2584"/>
              <a:ext cx="214" cy="88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743" name="Rectangle 45"/>
            <p:cNvSpPr>
              <a:spLocks noChangeAspect="1" noChangeArrowheads="1"/>
            </p:cNvSpPr>
            <p:nvPr/>
          </p:nvSpPr>
          <p:spPr bwMode="auto">
            <a:xfrm rot="-5363053">
              <a:off x="4970" y="2939"/>
              <a:ext cx="214" cy="88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143000" y="1630363"/>
            <a:ext cx="42687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Tx/>
              <a:buChar char="•"/>
              <a:defRPr/>
            </a:pPr>
            <a:r>
              <a:rPr lang="en-US" kern="0" dirty="0">
                <a:latin typeface="Arial Unicode MS" pitchFamily="1" charset="0"/>
                <a:ea typeface="Arial Unicode MS" pitchFamily="1" charset="0"/>
                <a:cs typeface="Arial Unicode MS" pitchFamily="1" charset="0"/>
              </a:rPr>
              <a:t>Halo updates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Tx/>
              <a:buChar char="•"/>
              <a:defRPr/>
            </a:pPr>
            <a:r>
              <a:rPr lang="en-US" kern="0" dirty="0">
                <a:latin typeface="Arial Unicode MS" pitchFamily="1" charset="0"/>
                <a:ea typeface="Arial Unicode MS" pitchFamily="1" charset="0"/>
                <a:cs typeface="Arial Unicode MS" pitchFamily="1" charset="0"/>
              </a:rPr>
              <a:t>Parallel transposes</a:t>
            </a: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5555" r="28577" b="10001"/>
          <a:stretch>
            <a:fillRect/>
          </a:stretch>
        </p:blipFill>
        <p:spPr bwMode="auto">
          <a:xfrm>
            <a:off x="7543800" y="711200"/>
            <a:ext cx="1600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7664831" y="852421"/>
            <a:ext cx="1371600" cy="304800"/>
          </a:xfrm>
          <a:prstGeom prst="rect">
            <a:avLst/>
          </a:prstGeom>
          <a:noFill/>
          <a:ln w="762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Review – Computing Overview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47750" y="2000250"/>
            <a:ext cx="3014663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</a:t>
            </a:r>
          </a:p>
          <a:p>
            <a:pPr algn="ctr"/>
            <a:r>
              <a:rPr lang="en-US" sz="1800"/>
              <a:t>(WRF)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47750" y="4578350"/>
            <a:ext cx="3014663" cy="1298575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HARDWARE</a:t>
            </a:r>
          </a:p>
          <a:p>
            <a:pPr algn="ctr"/>
            <a:r>
              <a:rPr lang="en-US" sz="1800"/>
              <a:t>(Processors, Memories, Wires)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047750" y="3279775"/>
            <a:ext cx="3014663" cy="1298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SYSTEM</a:t>
            </a:r>
          </a:p>
          <a:p>
            <a:pPr algn="ctr"/>
            <a:r>
              <a:rPr lang="en-US" sz="1800"/>
              <a:t>(UNIX, MPI, OpenMP)</a:t>
            </a:r>
          </a:p>
        </p:txBody>
      </p:sp>
      <p:graphicFrame>
        <p:nvGraphicFramePr>
          <p:cNvPr id="578602" name="Group 42"/>
          <p:cNvGraphicFramePr>
            <a:graphicFrameLocks noGrp="1"/>
          </p:cNvGraphicFramePr>
          <p:nvPr/>
        </p:nvGraphicFramePr>
        <p:xfrm>
          <a:off x="4306888" y="2341563"/>
          <a:ext cx="4579937" cy="3236912"/>
        </p:xfrm>
        <a:graphic>
          <a:graphicData uri="http://schemas.openxmlformats.org/drawingml/2006/table">
            <a:tbl>
              <a:tblPr/>
              <a:tblGrid>
                <a:gridCol w="803275"/>
                <a:gridCol w="862012"/>
                <a:gridCol w="1050925"/>
                <a:gridCol w="787400"/>
                <a:gridCol w="1076325"/>
              </a:tblGrid>
              <a:tr h="129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Domain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contains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Patches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contain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Tiles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281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Job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contains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Processes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contain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Threads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Cluster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contains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Nodes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contain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Arial Unicode MS" charset="0"/>
                          <a:cs typeface="Arial Unicode MS" charset="0"/>
                        </a:rPr>
                        <a:t>Processors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1766" name="Text Box 38"/>
          <p:cNvSpPr txBox="1">
            <a:spLocks noChangeArrowheads="1"/>
          </p:cNvSpPr>
          <p:nvPr/>
        </p:nvSpPr>
        <p:spPr bwMode="auto">
          <a:xfrm>
            <a:off x="5880100" y="1139825"/>
            <a:ext cx="127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accent2"/>
                </a:solidFill>
              </a:rPr>
              <a:t>Distributed </a:t>
            </a:r>
          </a:p>
          <a:p>
            <a:pPr algn="ctr" eaLnBrk="1" hangingPunct="1"/>
            <a:r>
              <a:rPr lang="en-US" sz="1800">
                <a:solidFill>
                  <a:schemeClr val="accent2"/>
                </a:solidFill>
              </a:rPr>
              <a:t>Memory</a:t>
            </a:r>
          </a:p>
          <a:p>
            <a:pPr algn="ctr" eaLnBrk="1" hangingPunct="1"/>
            <a:r>
              <a:rPr lang="en-US" sz="1800">
                <a:solidFill>
                  <a:schemeClr val="accent2"/>
                </a:solidFill>
              </a:rPr>
              <a:t>Parallel</a:t>
            </a:r>
          </a:p>
        </p:txBody>
      </p:sp>
      <p:sp>
        <p:nvSpPr>
          <p:cNvPr id="31767" name="Text Box 39"/>
          <p:cNvSpPr txBox="1">
            <a:spLocks noChangeArrowheads="1"/>
          </p:cNvSpPr>
          <p:nvPr/>
        </p:nvSpPr>
        <p:spPr bwMode="auto">
          <a:xfrm>
            <a:off x="7810500" y="1139825"/>
            <a:ext cx="971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accent2"/>
                </a:solidFill>
              </a:rPr>
              <a:t>Shared</a:t>
            </a:r>
          </a:p>
          <a:p>
            <a:pPr algn="ctr" eaLnBrk="1" hangingPunct="1"/>
            <a:r>
              <a:rPr lang="en-US" sz="1800">
                <a:solidFill>
                  <a:schemeClr val="accent2"/>
                </a:solidFill>
              </a:rPr>
              <a:t>Memory</a:t>
            </a:r>
          </a:p>
          <a:p>
            <a:pPr algn="ctr" eaLnBrk="1" hangingPunct="1"/>
            <a:r>
              <a:rPr lang="en-US" sz="1800">
                <a:solidFill>
                  <a:schemeClr val="accent2"/>
                </a:solidFill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03479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42682" y="1255059"/>
            <a:ext cx="7924801" cy="15777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Main WRFDA Program (driver):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42682" y="2233797"/>
            <a:ext cx="3345567" cy="46242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WRFDA Subroutines (mediation layer)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194232" y="2233797"/>
            <a:ext cx="3573251" cy="4624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OBSERVATION TYPES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194232" y="3322107"/>
            <a:ext cx="170110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da_airep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da_airsr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da_bogus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da_buoy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da_geoamv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da_gpspw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da_gpsref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da_metar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da_mtgirs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da_pilot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da_polaramv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da_profiler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682" y="3322107"/>
            <a:ext cx="33455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da_4dvar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da_control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da_etkf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da_define_structures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da_dynamics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da_grid_definitions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da_interpolation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da_minimisation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da_physics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da_setup_structures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da_varbc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da_vtox_transforms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96466" y="103204"/>
            <a:ext cx="7504775" cy="1143000"/>
          </a:xfrm>
        </p:spPr>
        <p:txBody>
          <a:bodyPr/>
          <a:lstStyle/>
          <a:p>
            <a:r>
              <a:rPr lang="en-US" dirty="0" smtClean="0"/>
              <a:t>Appendix – WRFDA/</a:t>
            </a:r>
            <a:r>
              <a:rPr lang="en-US" dirty="0" err="1" smtClean="0"/>
              <a:t>var</a:t>
            </a:r>
            <a:r>
              <a:rPr lang="en-US" dirty="0" smtClean="0"/>
              <a:t>/da Directory structure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83504" y="3322107"/>
            <a:ext cx="17839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da_pseudo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da_qscat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da_radar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da_radiance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da_rain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da_satem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da_ships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da_sound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da_ssmi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da_synop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da_tamdar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44785" y="1403867"/>
            <a:ext cx="210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da_main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09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3288" y="304800"/>
            <a:ext cx="735965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Appendix </a:t>
            </a:r>
            <a:r>
              <a:rPr lang="en-US" dirty="0" smtClean="0">
                <a:ea typeface="ＭＳ Ｐゴシック" pitchFamily="34" charset="-128"/>
              </a:rPr>
              <a:t>– WRFDA History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Developed from MM5 3DVar beginning around 2002, first version (2.0) released December 2003</a:t>
            </a:r>
          </a:p>
          <a:p>
            <a:pPr marL="342900" lvl="1" indent="-342900" eaLnBrk="1" hangingPunct="1">
              <a:lnSpc>
                <a:spcPct val="125000"/>
              </a:lnSpc>
              <a:buClr>
                <a:srgbClr val="000066"/>
              </a:buClr>
              <a:buFontTx/>
              <a:buChar char="•"/>
            </a:pPr>
            <a:r>
              <a:rPr lang="en-US" dirty="0" smtClean="0">
                <a:ea typeface="ＭＳ Ｐゴシック" pitchFamily="34" charset="-128"/>
              </a:rPr>
              <a:t>Developed and supported by WRFDA group of MMM, part of NESL 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Requirements emphasize flexibility over a range of platforms, applications, users, performance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Current release WRFDA v3.5 (April 2013)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Shares the WRF Software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WRFDA and J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612602"/>
                <a:ext cx="7620000" cy="3559597"/>
              </a:xfrm>
            </p:spPr>
            <p:txBody>
              <a:bodyPr/>
              <a:lstStyle/>
              <a:p>
                <a:r>
                  <a:rPr lang="en-US" dirty="0" smtClean="0"/>
                  <a:t>Model background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Background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and their associated error statistics (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𝐑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Minimize this cost function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) to find the analysis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Run forecast, repeat for cycling mode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612602"/>
                <a:ext cx="7620000" cy="3559597"/>
              </a:xfrm>
              <a:blipFill rotWithShape="1"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𝒃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WRFDA and J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612602"/>
                <a:ext cx="7620000" cy="3559597"/>
              </a:xfrm>
            </p:spPr>
            <p:txBody>
              <a:bodyPr/>
              <a:lstStyle/>
              <a:p>
                <a:r>
                  <a:rPr lang="en-US" dirty="0" smtClean="0"/>
                  <a:t>Model background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dirty="0" smtClean="0"/>
                  <a:t>) is the “first guess” of the atmospheric state before data assimilation</a:t>
                </a:r>
              </a:p>
              <a:p>
                <a:r>
                  <a:rPr lang="en-US" dirty="0" smtClean="0"/>
                  <a:t>The background can be provided by WPS and real.exe, or a full WRF forecast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612602"/>
                <a:ext cx="7620000" cy="3559597"/>
              </a:xfrm>
              <a:blipFill rotWithShape="1"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𝒃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9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WRFDA and J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7243" y="2246458"/>
                <a:ext cx="7620000" cy="4611542"/>
              </a:xfrm>
            </p:spPr>
            <p:txBody>
              <a:bodyPr/>
              <a:lstStyle/>
              <a:p>
                <a:r>
                  <a:rPr lang="en-US" dirty="0" smtClean="0"/>
                  <a:t>Background error covariance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 describes the relationship between different errors in the background</a:t>
                </a:r>
              </a:p>
              <a:p>
                <a:r>
                  <a:rPr lang="en-US" dirty="0" smtClean="0"/>
                  <a:t>Arguably the most important ingredient to a successful forecast</a:t>
                </a:r>
              </a:p>
              <a:p>
                <a:r>
                  <a:rPr lang="en-US" dirty="0" smtClean="0"/>
                  <a:t>Several options available:</a:t>
                </a:r>
              </a:p>
              <a:p>
                <a:pPr lvl="1"/>
                <a:r>
                  <a:rPr lang="en-US" dirty="0" err="1"/>
                  <a:t>cv_options</a:t>
                </a:r>
                <a:r>
                  <a:rPr lang="en-US" dirty="0"/>
                  <a:t>=3; </a:t>
                </a:r>
                <a:r>
                  <a:rPr lang="en-US" dirty="0" smtClean="0"/>
                  <a:t>generic </a:t>
                </a:r>
                <a:r>
                  <a:rPr lang="en-US" dirty="0"/>
                  <a:t>NCEP Background Error </a:t>
                </a:r>
                <a:r>
                  <a:rPr lang="en-US" dirty="0" smtClean="0"/>
                  <a:t>model</a:t>
                </a:r>
              </a:p>
              <a:p>
                <a:pPr lvl="2"/>
                <a:r>
                  <a:rPr lang="en-US" dirty="0" smtClean="0"/>
                  <a:t>This is recommended for testing and debugging </a:t>
                </a:r>
                <a:r>
                  <a:rPr lang="en-US" b="1" u="sng" dirty="0" smtClean="0"/>
                  <a:t>only</a:t>
                </a:r>
                <a:endParaRPr lang="en-US" b="1" u="sng" dirty="0"/>
              </a:p>
              <a:p>
                <a:pPr lvl="1"/>
                <a:r>
                  <a:rPr lang="en-US" dirty="0" err="1"/>
                  <a:t>cv_options</a:t>
                </a:r>
                <a:r>
                  <a:rPr lang="en-US" dirty="0"/>
                  <a:t>=5; the </a:t>
                </a:r>
                <a:r>
                  <a:rPr lang="en-US" dirty="0" smtClean="0"/>
                  <a:t>NCAR </a:t>
                </a:r>
                <a:r>
                  <a:rPr lang="en-US" dirty="0"/>
                  <a:t>Background Error </a:t>
                </a:r>
                <a:r>
                  <a:rPr lang="en-US" dirty="0" smtClean="0"/>
                  <a:t>model</a:t>
                </a:r>
              </a:p>
              <a:p>
                <a:pPr lvl="2"/>
                <a:r>
                  <a:rPr lang="en-US" dirty="0" smtClean="0"/>
                  <a:t>The default and recommended BE formulation</a:t>
                </a:r>
              </a:p>
              <a:p>
                <a:pPr lvl="2"/>
                <a:r>
                  <a:rPr lang="en-US" dirty="0" smtClean="0"/>
                  <a:t>Requires </a:t>
                </a:r>
                <a:r>
                  <a:rPr lang="en-US" dirty="0" err="1" smtClean="0"/>
                  <a:t>gen_be</a:t>
                </a:r>
                <a:r>
                  <a:rPr lang="en-US" dirty="0" smtClean="0"/>
                  <a:t> (learned in later presentation)</a:t>
                </a:r>
                <a:endParaRPr lang="en-US" dirty="0"/>
              </a:p>
              <a:p>
                <a:pPr lvl="1"/>
                <a:r>
                  <a:rPr lang="en-US" dirty="0" err="1"/>
                  <a:t>cv_options</a:t>
                </a:r>
                <a:r>
                  <a:rPr lang="en-US" dirty="0"/>
                  <a:t>=6; </a:t>
                </a:r>
                <a:r>
                  <a:rPr lang="en-US" dirty="0" smtClean="0"/>
                  <a:t>Multivariate </a:t>
                </a:r>
                <a:r>
                  <a:rPr lang="en-US" dirty="0"/>
                  <a:t>Background Error (MBE) </a:t>
                </a:r>
                <a:r>
                  <a:rPr lang="en-US" dirty="0" smtClean="0"/>
                  <a:t>statistics</a:t>
                </a:r>
              </a:p>
              <a:p>
                <a:pPr lvl="2"/>
                <a:r>
                  <a:rPr lang="en-US" dirty="0" smtClean="0"/>
                  <a:t>Not officially supported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7243" y="2246458"/>
                <a:ext cx="7620000" cy="4611542"/>
              </a:xfrm>
              <a:blipFill rotWithShape="1">
                <a:blip r:embed="rId2"/>
                <a:stretch>
                  <a:fillRect l="-640" r="-7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𝒃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WRFDA and J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0122" y="2246458"/>
                <a:ext cx="7743422" cy="461154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ea typeface="ＭＳ Ｐゴシック" pitchFamily="34" charset="-128"/>
                  </a:rPr>
                  <a:t>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ea typeface="ＭＳ Ｐゴシック" pitchFamily="34" charset="-128"/>
                  </a:rPr>
                  <a:t>) and their associated errors (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𝐑</m:t>
                    </m:r>
                  </m:oMath>
                </a14:m>
                <a:r>
                  <a:rPr lang="en-US" dirty="0" smtClean="0">
                    <a:ea typeface="ＭＳ Ｐゴシック" pitchFamily="34" charset="-128"/>
                  </a:rPr>
                  <a:t>) are essential to any data assimilation process</a:t>
                </a:r>
              </a:p>
              <a:p>
                <a:pPr eaLnBrk="1" hangingPunct="1"/>
                <a:r>
                  <a:rPr lang="en-US" dirty="0" smtClean="0">
                    <a:ea typeface="ＭＳ Ｐゴシック" pitchFamily="34" charset="-128"/>
                  </a:rPr>
                  <a:t>WRFDA can assimilate a wide variety of observations</a:t>
                </a:r>
              </a:p>
              <a:p>
                <a:pPr lvl="1" eaLnBrk="1" hangingPunct="1"/>
                <a:r>
                  <a:rPr lang="en-US" dirty="0" smtClean="0">
                    <a:ea typeface="ＭＳ Ｐゴシック" pitchFamily="34" charset="-128"/>
                  </a:rPr>
                  <a:t>Conventional observations</a:t>
                </a:r>
              </a:p>
              <a:p>
                <a:pPr lvl="2" eaLnBrk="1" hangingPunct="1"/>
                <a:r>
                  <a:rPr lang="en-US" dirty="0" smtClean="0">
                    <a:ea typeface="ＭＳ Ｐゴシック" pitchFamily="34" charset="-128"/>
                  </a:rPr>
                  <a:t>Includes </a:t>
                </a:r>
                <a:r>
                  <a:rPr lang="en-US" dirty="0" err="1" smtClean="0">
                    <a:ea typeface="ＭＳ Ｐゴシック" pitchFamily="34" charset="-128"/>
                  </a:rPr>
                  <a:t>radiosonde</a:t>
                </a:r>
                <a:r>
                  <a:rPr lang="en-US" dirty="0" smtClean="0">
                    <a:ea typeface="ＭＳ Ｐゴシック" pitchFamily="34" charset="-128"/>
                  </a:rPr>
                  <a:t>, ships, surface, etc.</a:t>
                </a:r>
              </a:p>
              <a:p>
                <a:pPr lvl="2" eaLnBrk="1" hangingPunct="1"/>
                <a:r>
                  <a:rPr lang="en-US" dirty="0" smtClean="0">
                    <a:ea typeface="ＭＳ Ｐゴシック" pitchFamily="34" charset="-128"/>
                  </a:rPr>
                  <a:t>Should be in LITTLE_R format for ingest into OBSPROC</a:t>
                </a:r>
              </a:p>
              <a:p>
                <a:pPr lvl="1" eaLnBrk="1" hangingPunct="1"/>
                <a:r>
                  <a:rPr lang="en-US" dirty="0" smtClean="0">
                    <a:ea typeface="ＭＳ Ｐゴシック" pitchFamily="34" charset="-128"/>
                  </a:rPr>
                  <a:t>Satellite radiance data</a:t>
                </a:r>
              </a:p>
              <a:p>
                <a:pPr lvl="2" eaLnBrk="1" hangingPunct="1"/>
                <a:r>
                  <a:rPr lang="en-US" dirty="0" smtClean="0">
                    <a:ea typeface="ＭＳ Ｐゴシック" pitchFamily="34" charset="-128"/>
                  </a:rPr>
                  <a:t>Can assimilate data from dozens of instruments</a:t>
                </a:r>
              </a:p>
              <a:p>
                <a:pPr lvl="2" eaLnBrk="1" hangingPunct="1"/>
                <a:r>
                  <a:rPr lang="en-US" dirty="0" smtClean="0">
                    <a:ea typeface="ＭＳ Ｐゴシック" pitchFamily="34" charset="-128"/>
                  </a:rPr>
                  <a:t>Assimilated directly in BUFR format</a:t>
                </a:r>
              </a:p>
              <a:p>
                <a:pPr lvl="2" eaLnBrk="1" hangingPunct="1"/>
                <a:r>
                  <a:rPr lang="en-US" dirty="0" smtClean="0">
                    <a:ea typeface="ＭＳ Ｐゴシック" pitchFamily="34" charset="-128"/>
                  </a:rPr>
                  <a:t>Requires </a:t>
                </a:r>
                <a:r>
                  <a:rPr lang="en-US" dirty="0" err="1" smtClean="0">
                    <a:ea typeface="ＭＳ Ｐゴシック" pitchFamily="34" charset="-128"/>
                  </a:rPr>
                  <a:t>radiative</a:t>
                </a:r>
                <a:r>
                  <a:rPr lang="en-US" dirty="0" smtClean="0">
                    <a:ea typeface="ＭＳ Ｐゴシック" pitchFamily="34" charset="-128"/>
                  </a:rPr>
                  <a:t> transfer model (CRTM or RTTOV)</a:t>
                </a:r>
              </a:p>
              <a:p>
                <a:pPr eaLnBrk="1" hangingPunct="1"/>
                <a:r>
                  <a:rPr lang="en-US" dirty="0" smtClean="0">
                    <a:ea typeface="ＭＳ Ｐゴシック" pitchFamily="34" charset="-128"/>
                  </a:rPr>
                  <a:t>Radar velocity and reflectivity, accumulated precipitation, others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122" y="2246458"/>
                <a:ext cx="7743422" cy="4611542"/>
              </a:xfrm>
              <a:blipFill rotWithShape="1">
                <a:blip r:embed="rId2"/>
                <a:stretch>
                  <a:fillRect l="-629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𝒃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2654"/>
                <a:ext cx="9144000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3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608" y="1325880"/>
            <a:ext cx="3276600" cy="553212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build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convertor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da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external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gen_be</a:t>
            </a:r>
            <a:endParaRPr lang="en-US" sz="1800" b="1" dirty="0" smtClean="0">
              <a:solidFill>
                <a:srgbClr val="002060"/>
              </a:solidFill>
              <a:latin typeface="Courier New" pitchFamily="49" charset="0"/>
              <a:ea typeface="MS Mincho" pitchFamily="49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graphics</a:t>
            </a:r>
            <a:endParaRPr lang="en-US" sz="1800" b="1" dirty="0" smtClean="0">
              <a:solidFill>
                <a:srgbClr val="002060"/>
              </a:solidFill>
              <a:latin typeface="Courier New" pitchFamily="49" charset="0"/>
              <a:ea typeface="MS Mincho" pitchFamily="49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Makefile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obsproc</a:t>
            </a:r>
            <a:endParaRPr lang="en-US" sz="1800" b="1" dirty="0" smtClean="0">
              <a:solidFill>
                <a:srgbClr val="002060"/>
              </a:solidFill>
              <a:latin typeface="Courier New" pitchFamily="49" charset="0"/>
              <a:ea typeface="MS Mincho" pitchFamily="49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README.basics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MS Mincho" pitchFamily="49" charset="-128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README.namelist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MS Mincho" pitchFamily="49" charset="-128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README.radiance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MS Mincho" pitchFamily="49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run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scripts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itchFamily="49" charset="0"/>
                <a:ea typeface="MS Mincho" pitchFamily="49" charset="-128"/>
              </a:rPr>
              <a:t>test </a:t>
            </a:r>
          </a:p>
        </p:txBody>
      </p:sp>
      <p:sp>
        <p:nvSpPr>
          <p:cNvPr id="41988" name="AutoShape 4"/>
          <p:cNvSpPr>
            <a:spLocks/>
          </p:cNvSpPr>
          <p:nvPr/>
        </p:nvSpPr>
        <p:spPr bwMode="auto">
          <a:xfrm>
            <a:off x="3467420" y="3573396"/>
            <a:ext cx="304800" cy="822960"/>
          </a:xfrm>
          <a:prstGeom prst="rightBrace">
            <a:avLst>
              <a:gd name="adj1" fmla="val 25000"/>
              <a:gd name="adj2" fmla="val 50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3772220" y="3630933"/>
            <a:ext cx="261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rgbClr val="4A7EBB"/>
                </a:solidFill>
              </a:rPr>
              <a:t>More README files with </a:t>
            </a:r>
            <a:br>
              <a:rPr lang="en-US" sz="1800" i="1" dirty="0" smtClean="0">
                <a:solidFill>
                  <a:srgbClr val="4A7EBB"/>
                </a:solidFill>
              </a:rPr>
            </a:br>
            <a:r>
              <a:rPr lang="en-US" sz="1800" i="1" dirty="0" smtClean="0">
                <a:solidFill>
                  <a:srgbClr val="4A7EBB"/>
                </a:solidFill>
              </a:rPr>
              <a:t>useful information</a:t>
            </a:r>
            <a:endParaRPr lang="en-US" sz="1800" i="1" dirty="0">
              <a:solidFill>
                <a:srgbClr val="4A7EB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WRFDA/</a:t>
            </a:r>
            <a:r>
              <a:rPr lang="en-US" dirty="0" err="1" smtClean="0"/>
              <a:t>var</a:t>
            </a:r>
            <a:r>
              <a:rPr lang="en-US" dirty="0" smtClean="0"/>
              <a:t> Directory structure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22806" y="5780782"/>
            <a:ext cx="2021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Legend:</a:t>
            </a:r>
          </a:p>
          <a:p>
            <a:r>
              <a:rPr lang="en-US" sz="1600" b="1" dirty="0" smtClean="0">
                <a:solidFill>
                  <a:srgbClr val="002060"/>
                </a:solidFill>
              </a:rPr>
              <a:t>Blue – directory</a:t>
            </a:r>
          </a:p>
          <a:p>
            <a:r>
              <a:rPr lang="en-US" sz="1600" b="1" dirty="0" smtClean="0">
                <a:solidFill>
                  <a:srgbClr val="00C832"/>
                </a:solidFill>
              </a:rPr>
              <a:t>Green – script file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Gray – other text file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772220" y="1269108"/>
            <a:ext cx="2240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err="1" smtClean="0">
                <a:solidFill>
                  <a:schemeClr val="accent1"/>
                </a:solidFill>
              </a:rPr>
              <a:t>Executables</a:t>
            </a:r>
            <a:r>
              <a:rPr lang="en-US" sz="1800" i="1" dirty="0" smtClean="0">
                <a:solidFill>
                  <a:schemeClr val="accent1"/>
                </a:solidFill>
              </a:rPr>
              <a:t> built here</a:t>
            </a:r>
            <a:endParaRPr lang="en-US" sz="1800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772220" y="1810282"/>
            <a:ext cx="3548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chemeClr val="accent1"/>
                </a:solidFill>
              </a:rPr>
              <a:t>WRFDA source code contained here</a:t>
            </a:r>
            <a:endParaRPr lang="en-US" sz="1800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772220" y="2088174"/>
            <a:ext cx="5280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chemeClr val="accent1"/>
                </a:solidFill>
              </a:rPr>
              <a:t>Source code for external libraries (CRTM, BUFR, etc.)</a:t>
            </a:r>
            <a:endParaRPr lang="en-US" sz="1800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772220" y="2377998"/>
            <a:ext cx="2202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chemeClr val="accent1"/>
                </a:solidFill>
              </a:rPr>
              <a:t>GEN_BE source code</a:t>
            </a:r>
            <a:endParaRPr lang="en-US" sz="1800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772220" y="3191574"/>
            <a:ext cx="2368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chemeClr val="accent1"/>
                </a:solidFill>
              </a:rPr>
              <a:t>OBSPROC source code</a:t>
            </a:r>
            <a:endParaRPr lang="en-US" sz="1800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772220" y="4302243"/>
            <a:ext cx="40254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chemeClr val="accent1"/>
                </a:solidFill>
              </a:rPr>
              <a:t>Useful runtime files 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r>
              <a:rPr lang="en-US" sz="1800" i="1" dirty="0" smtClean="0">
                <a:solidFill>
                  <a:schemeClr val="accent1"/>
                </a:solidFill>
              </a:rPr>
              <a:t>mostly for radiance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>
            <a:stCxn id="21" idx="1"/>
          </p:cNvCxnSpPr>
          <p:nvPr/>
        </p:nvCxnSpPr>
        <p:spPr>
          <a:xfrm flipH="1">
            <a:off x="2157984" y="1453774"/>
            <a:ext cx="1614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1828800" y="1994948"/>
            <a:ext cx="194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</p:cNvCxnSpPr>
          <p:nvPr/>
        </p:nvCxnSpPr>
        <p:spPr>
          <a:xfrm flipH="1">
            <a:off x="2484122" y="2272840"/>
            <a:ext cx="1288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>
            <a:off x="2304288" y="2562664"/>
            <a:ext cx="14679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1"/>
          </p:cNvCxnSpPr>
          <p:nvPr/>
        </p:nvCxnSpPr>
        <p:spPr>
          <a:xfrm flipH="1">
            <a:off x="2304288" y="3376240"/>
            <a:ext cx="14679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85" name="Straight Arrow Connector 41984"/>
          <p:cNvCxnSpPr>
            <a:stCxn id="18" idx="1"/>
          </p:cNvCxnSpPr>
          <p:nvPr/>
        </p:nvCxnSpPr>
        <p:spPr>
          <a:xfrm flipH="1">
            <a:off x="1972056" y="4486909"/>
            <a:ext cx="1800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772220" y="4823975"/>
            <a:ext cx="2281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i="1" dirty="0" smtClean="0">
                <a:solidFill>
                  <a:schemeClr val="accent1"/>
                </a:solidFill>
              </a:rPr>
              <a:t>Data for tutorial cases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992" name="Straight Arrow Connector 41991"/>
          <p:cNvCxnSpPr>
            <a:stCxn id="39" idx="1"/>
          </p:cNvCxnSpPr>
          <p:nvPr/>
        </p:nvCxnSpPr>
        <p:spPr>
          <a:xfrm flipH="1">
            <a:off x="1972056" y="5008641"/>
            <a:ext cx="1800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2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i3 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i3 07">
      <a:majorFont>
        <a:latin typeface="Arial"/>
        <a:ea typeface=""/>
        <a:cs typeface=""/>
      </a:majorFont>
      <a:minorFont>
        <a:latin typeface="Abadi MT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mi3 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i3 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i3 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i3 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i3 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i3 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i3 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Settings\John Michalakes\Desktop\Semi3 07.pot</Template>
  <TotalTime>66966</TotalTime>
  <Words>6087</Words>
  <Application>Microsoft Office PowerPoint</Application>
  <PresentationFormat>On-screen Show (4:3)</PresentationFormat>
  <Paragraphs>1275</Paragraphs>
  <Slides>87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Semi3 07</vt:lpstr>
      <vt:lpstr>Equation</vt:lpstr>
      <vt:lpstr>WRF Data Assimilation System</vt:lpstr>
      <vt:lpstr>WRFDA System – Outline</vt:lpstr>
      <vt:lpstr>Introduction – What is WRFDA?</vt:lpstr>
      <vt:lpstr>PowerPoint Presentation</vt:lpstr>
      <vt:lpstr>PowerPoint Presentation</vt:lpstr>
      <vt:lpstr>WRFDA System – Outline</vt:lpstr>
      <vt:lpstr>PowerPoint Presentation</vt:lpstr>
      <vt:lpstr>WRFDA Directory structure</vt:lpstr>
      <vt:lpstr>WRFDA/var Directory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Structure Superimposed on Architecture</vt:lpstr>
      <vt:lpstr>PowerPoint Presentation</vt:lpstr>
      <vt:lpstr>PowerPoint Presentation</vt:lpstr>
      <vt:lpstr>Input files: Namelist</vt:lpstr>
      <vt:lpstr>Input files: xb (background)</vt:lpstr>
      <vt:lpstr>Input files: y (observations)     and R (observation errors)</vt:lpstr>
      <vt:lpstr>Input files: B (background error)</vt:lpstr>
      <vt:lpstr>PowerPoint Presentation</vt:lpstr>
      <vt:lpstr>PowerPoint Presentation</vt:lpstr>
      <vt:lpstr>Read namelist</vt:lpstr>
      <vt:lpstr>PowerPoint Presentation</vt:lpstr>
      <vt:lpstr>Set up framework</vt:lpstr>
      <vt:lpstr>PowerPoint Presentation</vt:lpstr>
      <vt:lpstr>Set up background</vt:lpstr>
      <vt:lpstr>PowerPoint Presentation</vt:lpstr>
      <vt:lpstr>Set up observations and error</vt:lpstr>
      <vt:lpstr>PowerPoint Presentation</vt:lpstr>
      <vt:lpstr>Set up background error</vt:lpstr>
      <vt:lpstr>PowerPoint Presentation</vt:lpstr>
      <vt:lpstr>Calculate y − H (x) (Innovation)</vt:lpstr>
      <vt:lpstr>PowerPoint Presentation</vt:lpstr>
      <vt:lpstr>Minimize cost function</vt:lpstr>
      <vt:lpstr>PowerPoint Presentation</vt:lpstr>
      <vt:lpstr>Compute analysis</vt:lpstr>
      <vt:lpstr>PowerPoint Presentation</vt:lpstr>
      <vt:lpstr>Calculate diagnostics</vt:lpstr>
      <vt:lpstr>PowerPoint Presentation</vt:lpstr>
      <vt:lpstr>Outer loop</vt:lpstr>
      <vt:lpstr>PowerPoint Presentation</vt:lpstr>
      <vt:lpstr>Write analysis</vt:lpstr>
      <vt:lpstr>PowerPoint Presentation</vt:lpstr>
      <vt:lpstr>Clean up</vt:lpstr>
      <vt:lpstr>PowerPoint Presentation</vt:lpstr>
      <vt:lpstr>Output files: Diagnostics</vt:lpstr>
      <vt:lpstr>Output files: xa (analysis)</vt:lpstr>
      <vt:lpstr>Cycling mode</vt:lpstr>
      <vt:lpstr>Cycling mode</vt:lpstr>
      <vt:lpstr>WRFDA System – Outline</vt:lpstr>
      <vt:lpstr>WRFDA Parallelism</vt:lpstr>
      <vt:lpstr>Parallelism in WRFDA: Multi-level Decomposition</vt:lpstr>
      <vt:lpstr>PowerPoint Presentation</vt:lpstr>
      <vt:lpstr>PowerPoint Presentation</vt:lpstr>
      <vt:lpstr>PowerPoint Presentation</vt:lpstr>
      <vt:lpstr>PowerPoint Presentation</vt:lpstr>
      <vt:lpstr>Grid Representation in Arrays </vt:lpstr>
      <vt:lpstr>Grid Representation in Arrays</vt:lpstr>
      <vt:lpstr>WRFDA I/O</vt:lpstr>
      <vt:lpstr>Summary</vt:lpstr>
      <vt:lpstr>Appendix – WRFDA Resources</vt:lpstr>
      <vt:lpstr>Appendix – Derived Data Structures</vt:lpstr>
      <vt:lpstr>Appendix – Derived Data Structures</vt:lpstr>
      <vt:lpstr>Appendix – Derived Data Structures</vt:lpstr>
      <vt:lpstr>Appendix – WRFDA structure</vt:lpstr>
      <vt:lpstr>PowerPoint Presentation</vt:lpstr>
      <vt:lpstr>PowerPoint Presentation</vt:lpstr>
      <vt:lpstr>PowerPoint Presentation</vt:lpstr>
      <vt:lpstr>Appendix – Parallel Computing Terms (Software)</vt:lpstr>
      <vt:lpstr>Appendix – Parallel Computing in WRFDA context</vt:lpstr>
      <vt:lpstr>Appendix –  Parallel Computing APIs</vt:lpstr>
      <vt:lpstr>Appendix –  Parallel Computing APIs</vt:lpstr>
      <vt:lpstr>Appendix – MPI/OpenMP</vt:lpstr>
      <vt:lpstr>Appendix – MPI/OpenMP</vt:lpstr>
      <vt:lpstr>Appendix – MPI/OpenMP</vt:lpstr>
      <vt:lpstr>Appendix – MPI/OpenMP</vt:lpstr>
      <vt:lpstr>PowerPoint Presentation</vt:lpstr>
      <vt:lpstr>PowerPoint Presentation</vt:lpstr>
      <vt:lpstr>Review – Computing Overview</vt:lpstr>
      <vt:lpstr>Appendix – WRFDA/var/da Directory structure</vt:lpstr>
      <vt:lpstr>Appendix – WRFDA History</vt:lpstr>
      <vt:lpstr>Appendix – WRFDA and J</vt:lpstr>
      <vt:lpstr>Appendix – WRFDA and J</vt:lpstr>
      <vt:lpstr>Appendix – WRFDA and J</vt:lpstr>
      <vt:lpstr>Appendix – WRFDA and J</vt:lpstr>
    </vt:vector>
  </TitlesOfParts>
  <Company>National Center for Atmospheric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Michalakes</dc:creator>
  <cp:lastModifiedBy>Me</cp:lastModifiedBy>
  <cp:revision>733</cp:revision>
  <dcterms:created xsi:type="dcterms:W3CDTF">2012-04-05T19:16:08Z</dcterms:created>
  <dcterms:modified xsi:type="dcterms:W3CDTF">2013-07-23T14:44:42Z</dcterms:modified>
</cp:coreProperties>
</file>