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70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089" autoAdjust="0"/>
  </p:normalViewPr>
  <p:slideViewPr>
    <p:cSldViewPr snapToGrid="0">
      <p:cViewPr varScale="1">
        <p:scale>
          <a:sx n="72" d="100"/>
          <a:sy n="72" d="100"/>
        </p:scale>
        <p:origin x="82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0F450-C4F3-4A41-9DCF-D1CD82335DD1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E9DBE2-D563-46AE-B0C3-F24D39DD8D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35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缺点：</a:t>
            </a:r>
            <a:r>
              <a:rPr lang="zh-CN" altLang="zh-CN" dirty="0"/>
              <a:t>首先，它非常慢，因为必须为每个补丁单独运行网络，并且由于补丁之间重叠而存在大量冗余。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dirty="0"/>
              <a:t>其次，定位精度与内容的使用之间存在着一种权衡。较大的</a:t>
            </a:r>
            <a:r>
              <a:rPr lang="en-US" altLang="zh-CN" dirty="0"/>
              <a:t>patch</a:t>
            </a:r>
            <a:r>
              <a:rPr lang="zh-CN" altLang="zh-CN" dirty="0"/>
              <a:t>需要更多的最大池化层，从而降低了定位精度，而使用小补丁的话，网络就只能看到很少的内容。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DBE2-D563-46AE-B0C3-F24D39DD8DB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77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 dirty="0"/>
              <a:t>我们对这种架构进行了修改和扩展，使其能够处理很少的训练图像，并产生更精确的分割。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DBE2-D563-46AE-B0C3-F24D39DD8DB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1495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有效部分是指</a:t>
            </a:r>
            <a:r>
              <a:rPr lang="zh-CN" altLang="zh-CN" dirty="0"/>
              <a:t>即，分割图仅包含在输入图像中可获得完整内容的像素。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E9DBE2-D563-46AE-B0C3-F24D39DD8DB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7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17FF8D-A814-418B-91FD-4F7995582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93DCA8-52F3-4C90-87CA-51468BB2B3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EC277-690A-4FF2-B41B-E25C02EAD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13928E-86A0-4D4E-8391-4FC1E29C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A6342D-9675-4836-9504-387B69BF0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850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5D92F-BC90-43F9-B00B-C4B655A5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AA9159-6414-496C-B9F6-9935CFF2A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573FCE-E48B-4D69-82E9-CEBA3664E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2DA1A4-CA6D-4F54-A835-6A1287539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36165-ED33-4F5A-9C88-EA47898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3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5D92E4-25D6-40E1-A599-E333452E4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E40AF8-1CBC-4F55-B613-AA1222B74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D2F1C-5458-480F-9D55-4C474A80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C8532-B16B-44E1-848C-FBBF0896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46615-D341-444C-A2D9-D99B19F9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416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E5A45-644F-46D1-A0BF-A920C2B4F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367DF8-6CBB-43C8-8F6B-F1E5164B8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4DACDC-E688-4CEF-88A2-8A364BA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551149-8260-4442-8D80-B2477618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4E03E-250F-4653-94F3-42296E1F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246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90D68-EB18-4AB9-B918-0ED9291A5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2B2272-FD2E-4139-8BD2-CDBEAE8F7B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0E0E8F-9F4F-4F71-87BB-5C68F1E8A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A9591F-B7CE-41AC-A42F-2B262AA1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D7EE20-7A71-423F-9159-2450FFBF5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41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FA7475-1FCA-4025-97E9-D9C76E22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DE11BC-7FC9-43AB-AA56-FB8E7F719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44BC40-EE0F-4E5E-AF79-63A755166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59DE3-BEF6-4BD6-8F08-D48674D55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378FA6-9266-4A34-AA64-19884E3A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8DFF92-F2A7-4BD6-B491-35D151C7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5014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75510-ECC3-421B-B672-5D3565E99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86D4DB-159E-4B25-B912-C4DA1368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D55853B-963B-43E8-AD52-20DFE44223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92929F3-6DCD-49AA-965E-3BE583FCDB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9EA39B-503F-4A3C-B806-C558C9D51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7823BB-03F4-4700-8B63-9ABDAF2A3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FEFCC44-FED0-4AF9-8AB3-FA8FE3A2B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42A540-E174-4C74-8435-DE7EA07B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953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4C06F-D765-40C7-BFF5-FA35DC40F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0953148-E727-4969-9842-B131EC64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468FD25-5752-4320-8936-F0CC5D902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64BEE-0039-41E6-B0D9-5023D3053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77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92C60C-52F5-4126-9F91-3F4FBD29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B491BF-2878-4D50-A7F9-675F877EE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1E2FC1-D736-4C90-B1F9-06C2B31A6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2654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F4EE9-59A2-46D8-8ACA-51FCC5D55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FD17C3-23DC-49FE-A9D7-2E6849CCA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473AFB-7EFB-4038-86FD-2B221DCF9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45F6E3-56F3-4D54-B760-F96E82E6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202CB-11A2-48C5-8AC1-3C1990F45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88E86D-AC7D-43FF-9A31-816BC16C8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4809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3CD2D0-C926-4BD1-92FB-AC3801388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E26C19C-9130-403A-AF86-EC2D14ED7B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1EC32-9392-4837-B076-DA3F408F4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61586E-CD92-411E-8A4E-E4728054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FFD257-8E6C-40AF-B8FF-8BBE27B7D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BC37E0-87F7-43E8-9DE7-B1202C06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175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C3EB0F-CF09-43BB-B1E7-43BE0BF9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DB8197-216B-446E-8135-801B066CC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AF8FF4-610B-4205-AFB2-64E2B0F7CC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5C3E6-6C54-42DC-911F-ED95F2AEA4CC}" type="datetimeFigureOut">
              <a:rPr lang="zh-CN" altLang="en-US" smtClean="0"/>
              <a:t>2018/10/20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305E73-5142-49F1-BFD9-900C72BBE6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888F3A-98F8-43FF-AC44-15C8D86CD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D2C969-908E-43B1-8310-CDDE637870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6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11" y="3185495"/>
            <a:ext cx="10868378" cy="487010"/>
          </a:xfrm>
        </p:spPr>
        <p:txBody>
          <a:bodyPr/>
          <a:lstStyle/>
          <a:p>
            <a:r>
              <a:rPr lang="en-US" altLang="zh-CN" dirty="0"/>
              <a:t>U-Net: Convolutional Networks for Biomedical Image Segmentation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9957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DD38-50D4-4EA0-AFE6-B8539BA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285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82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DD38-50D4-4EA0-AFE6-B8539BA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493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314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DD38-50D4-4EA0-AFE6-B8539BA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480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998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之前普遍认为训练深度网络需要数千个标记的训练样本。本文提出了一种网络和训练策略，依赖于对数据扩充的应用，对有限的样本更有效地使用。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结构包含获得</a:t>
            </a:r>
            <a:r>
              <a:rPr lang="en-US" altLang="zh-CN" dirty="0"/>
              <a:t>context</a:t>
            </a:r>
            <a:r>
              <a:rPr lang="zh-CN" altLang="zh-CN" dirty="0"/>
              <a:t>的收缩路径</a:t>
            </a:r>
            <a:r>
              <a:rPr lang="en-US" altLang="zh-CN" dirty="0"/>
              <a:t>(contracting path)</a:t>
            </a:r>
            <a:r>
              <a:rPr lang="zh-CN" altLang="zh-CN" dirty="0"/>
              <a:t>和确保精确定位的扩展路径</a:t>
            </a:r>
            <a:r>
              <a:rPr lang="en-US" altLang="zh-CN" dirty="0"/>
              <a:t>(expanding path)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这种网络可以端到端地进行训练，使用从非常少的图像。网络表现效果很好，速度也很快。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7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DD38-50D4-4EA0-AFE6-B8539BA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相关研究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60000"/>
              </a:lnSpc>
            </a:pPr>
            <a:r>
              <a:rPr lang="zh-CN" altLang="zh-CN" dirty="0"/>
              <a:t>在生物医学图像处理中，期望的输出应该包括定位，即，应该将类标签分配给每个像素。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生物医学任务中无法获得很多的训练数据。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滑动窗口卷积网络通过在该像素周围提供局部区域（</a:t>
            </a:r>
            <a:r>
              <a:rPr lang="en-US" altLang="zh-CN" dirty="0"/>
              <a:t>patch</a:t>
            </a:r>
            <a:r>
              <a:rPr lang="zh-CN" altLang="zh-CN" dirty="0"/>
              <a:t>）作为输入来预测每个像素的类别标签。网络可以局部化；补丁方面的训练数据远远大于训练图像的数量。</a:t>
            </a:r>
          </a:p>
          <a:p>
            <a:pPr>
              <a:lnSpc>
                <a:spcPct val="160000"/>
              </a:lnSpc>
            </a:pPr>
            <a:r>
              <a:rPr lang="zh-CN" altLang="zh-CN" dirty="0"/>
              <a:t>滑动窗口网络的缺点。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6346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网络结构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zh-CN" dirty="0"/>
              <a:t>建立一个更优雅</a:t>
            </a:r>
            <a:r>
              <a:rPr lang="en-US" altLang="zh-CN" dirty="0"/>
              <a:t>(elegant)</a:t>
            </a:r>
            <a:r>
              <a:rPr lang="zh-CN" altLang="zh-CN" dirty="0"/>
              <a:t>的架构，“完全卷积网络”。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zh-CN" dirty="0"/>
              <a:t>主要思想是通过</a:t>
            </a:r>
            <a:r>
              <a:rPr lang="zh-CN" altLang="en-US" dirty="0"/>
              <a:t>增加一个</a:t>
            </a:r>
            <a:r>
              <a:rPr lang="zh-CN" altLang="zh-CN" dirty="0"/>
              <a:t>收缩网络，</a:t>
            </a:r>
            <a:r>
              <a:rPr lang="zh-CN" altLang="en-US" dirty="0"/>
              <a:t>但是</a:t>
            </a:r>
            <a:r>
              <a:rPr lang="zh-CN" altLang="zh-CN" dirty="0"/>
              <a:t>其中池化操作由上采样操作替换</a:t>
            </a:r>
            <a:r>
              <a:rPr lang="zh-CN" altLang="en-US" dirty="0"/>
              <a:t>，</a:t>
            </a:r>
            <a:r>
              <a:rPr lang="zh-CN" altLang="zh-CN" dirty="0"/>
              <a:t>增加了输出的分辨率。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讲</a:t>
            </a:r>
            <a:r>
              <a:rPr lang="zh-CN" altLang="zh-CN" dirty="0"/>
              <a:t>来自收缩路径的高分辨率特征与上采样输出相结合。然后，连续卷积层可以学习，并基于该信息集合更精确的输出。</a:t>
            </a:r>
          </a:p>
          <a:p>
            <a:pPr>
              <a:lnSpc>
                <a:spcPct val="100000"/>
              </a:lnSpc>
            </a:pPr>
            <a:r>
              <a:rPr lang="zh-CN" altLang="zh-CN" dirty="0"/>
              <a:t>在上采样部分有大量的特征通道，允许网络将内容信息传播到更高分辨率的层。因此，扩展路径或多或少地与收缩路径对称，并产生</a:t>
            </a:r>
            <a:r>
              <a:rPr lang="en-US" altLang="zh-CN" dirty="0"/>
              <a:t>U</a:t>
            </a:r>
            <a:r>
              <a:rPr lang="zh-CN" altLang="zh-CN" dirty="0"/>
              <a:t>形结构。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746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1FB92-3382-4402-95EB-4E4CB0D6B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3E7D05-3F91-4D74-B6A8-D112E567B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8964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网络架构由一个收缩路径和一个扩展路径组成。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收缩路径遵循卷积网络的典型架构。重复应用两个</a:t>
            </a:r>
            <a:r>
              <a:rPr lang="en-US" altLang="zh-CN" dirty="0"/>
              <a:t>3x3</a:t>
            </a:r>
            <a:r>
              <a:rPr lang="zh-CN" altLang="zh-CN" dirty="0"/>
              <a:t>卷积（没有</a:t>
            </a:r>
            <a:r>
              <a:rPr lang="en-US" altLang="zh-CN" dirty="0"/>
              <a:t>padding</a:t>
            </a:r>
            <a:r>
              <a:rPr lang="zh-CN" altLang="zh-CN" dirty="0"/>
              <a:t>），</a:t>
            </a:r>
            <a:r>
              <a:rPr lang="zh-CN" altLang="en-US" dirty="0"/>
              <a:t>后为</a:t>
            </a:r>
            <a:r>
              <a:rPr lang="en-US" altLang="zh-CN" dirty="0" err="1"/>
              <a:t>ReLU</a:t>
            </a:r>
            <a:r>
              <a:rPr lang="zh-CN" altLang="en-US" dirty="0"/>
              <a:t>和</a:t>
            </a:r>
            <a:r>
              <a:rPr lang="en-US" altLang="zh-CN" dirty="0"/>
              <a:t>2x2</a:t>
            </a:r>
            <a:r>
              <a:rPr lang="zh-CN" altLang="zh-CN" dirty="0"/>
              <a:t>最大池化操作。在每个下采样步骤中，我们将特征通道的数量加倍。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扩展路径包括对特征图进行上采样，然后进行</a:t>
            </a:r>
            <a:r>
              <a:rPr lang="en-US" altLang="zh-CN" dirty="0"/>
              <a:t>2x2</a:t>
            </a:r>
            <a:r>
              <a:rPr lang="zh-CN" altLang="zh-CN" dirty="0"/>
              <a:t>卷积（</a:t>
            </a:r>
            <a:r>
              <a:rPr lang="en-US" altLang="zh-CN" dirty="0"/>
              <a:t>“up-convolution”</a:t>
            </a:r>
            <a:r>
              <a:rPr lang="zh-CN" altLang="zh-CN" dirty="0"/>
              <a:t>），将特征通道数量减半，与来自收缩路径的相应裁剪特征图连结，以及两个</a:t>
            </a:r>
            <a:r>
              <a:rPr lang="en-US" altLang="zh-CN" dirty="0"/>
              <a:t>3x3</a:t>
            </a:r>
            <a:r>
              <a:rPr lang="zh-CN" altLang="zh-CN" dirty="0"/>
              <a:t>卷积，还有</a:t>
            </a:r>
            <a:r>
              <a:rPr lang="en-US" altLang="zh-CN" dirty="0" err="1"/>
              <a:t>ReLU</a:t>
            </a:r>
            <a:r>
              <a:rPr lang="zh-CN" altLang="zh-CN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由于每个卷积中边界像素的丢失，裁剪是必要的。在最终层，使用</a:t>
            </a:r>
            <a:r>
              <a:rPr lang="en-US" altLang="zh-CN" dirty="0"/>
              <a:t>1x1</a:t>
            </a:r>
            <a:r>
              <a:rPr lang="zh-CN" altLang="zh-CN" dirty="0"/>
              <a:t>卷积将每个</a:t>
            </a:r>
            <a:r>
              <a:rPr lang="en-US" altLang="zh-CN" dirty="0"/>
              <a:t>64</a:t>
            </a:r>
            <a:r>
              <a:rPr lang="zh-CN" altLang="zh-CN" dirty="0"/>
              <a:t>分量特征向量映射到所需数量的类。总的来说，网络有</a:t>
            </a:r>
            <a:r>
              <a:rPr lang="en-US" altLang="zh-CN" dirty="0"/>
              <a:t>23</a:t>
            </a:r>
            <a:r>
              <a:rPr lang="zh-CN" altLang="zh-CN" dirty="0"/>
              <a:t>个卷积层。</a:t>
            </a:r>
          </a:p>
        </p:txBody>
      </p:sp>
    </p:spTree>
    <p:extLst>
      <p:ext uri="{BB962C8B-B14F-4D97-AF65-F5344CB8AC3E}">
        <p14:creationId xmlns:p14="http://schemas.microsoft.com/office/powerpoint/2010/main" val="2964743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B4AC7AA-3DC3-4062-B0DB-9A378BE6BA16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097" y="388920"/>
            <a:ext cx="9829805" cy="60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70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zh-CN" dirty="0"/>
              <a:t>网络没有</a:t>
            </a:r>
            <a:r>
              <a:rPr lang="zh-CN" altLang="en-US" dirty="0"/>
              <a:t>全连接</a:t>
            </a:r>
            <a:r>
              <a:rPr lang="zh-CN" altLang="zh-CN" dirty="0"/>
              <a:t>层，并且仅使用每个卷积的有效部分</a:t>
            </a:r>
            <a:r>
              <a:rPr lang="zh-CN" altLang="en-US" dirty="0"/>
              <a:t>。</a:t>
            </a:r>
            <a:r>
              <a:rPr lang="zh-CN" altLang="zh-CN" dirty="0"/>
              <a:t>通过重叠区块策略</a:t>
            </a:r>
            <a:r>
              <a:rPr lang="en-US" altLang="zh-CN" dirty="0"/>
              <a:t>(overlap-tile)</a:t>
            </a:r>
            <a:r>
              <a:rPr lang="zh-CN" altLang="zh-CN" dirty="0"/>
              <a:t>无缝分割任意大的图像</a:t>
            </a:r>
            <a:r>
              <a:rPr lang="zh-CN" altLang="en-US" dirty="0"/>
              <a:t>。</a:t>
            </a:r>
            <a:r>
              <a:rPr lang="zh-CN" altLang="zh-CN" dirty="0"/>
              <a:t>为了预测图像的边界区域中的像素，通过镜像输入图像来推测丢失的内容。这种平铺策略对于将网络应用于大图像很重要，否则分辨率将受到</a:t>
            </a:r>
            <a:r>
              <a:rPr lang="en-US" altLang="zh-CN" dirty="0"/>
              <a:t>GPU</a:t>
            </a:r>
            <a:r>
              <a:rPr lang="zh-CN" altLang="zh-CN" dirty="0"/>
              <a:t>内存的限制。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48954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5FDD38-50D4-4EA0-AFE6-B8539BA7A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A92F0-7474-49A5-96E8-EEA4ED62C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908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BACD-72DA-4487-96D8-DE4E587A0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99C1A1-B747-4914-A523-316FA4D52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446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631</Words>
  <Application>Microsoft Office PowerPoint</Application>
  <PresentationFormat>宽屏</PresentationFormat>
  <Paragraphs>28</Paragraphs>
  <Slides>15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简介</vt:lpstr>
      <vt:lpstr>相关研究</vt:lpstr>
      <vt:lpstr>网络结构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Xianzheng Wu</dc:creator>
  <cp:lastModifiedBy>Xianzheng Wu</cp:lastModifiedBy>
  <cp:revision>23</cp:revision>
  <dcterms:created xsi:type="dcterms:W3CDTF">2018-10-20T07:59:42Z</dcterms:created>
  <dcterms:modified xsi:type="dcterms:W3CDTF">2018-10-20T08:52:10Z</dcterms:modified>
</cp:coreProperties>
</file>