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70"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89" autoAdjust="0"/>
  </p:normalViewPr>
  <p:slideViewPr>
    <p:cSldViewPr snapToGrid="0">
      <p:cViewPr varScale="1">
        <p:scale>
          <a:sx n="72" d="100"/>
          <a:sy n="72" d="100"/>
        </p:scale>
        <p:origin x="8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0F450-C4F3-4A41-9DCF-D1CD82335DD1}"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9DBE2-D563-46AE-B0C3-F24D39DD8DBA}" type="slidenum">
              <a:rPr lang="zh-CN" altLang="en-US" smtClean="0"/>
              <a:t>‹#›</a:t>
            </a:fld>
            <a:endParaRPr lang="zh-CN" altLang="en-US"/>
          </a:p>
        </p:txBody>
      </p:sp>
    </p:spTree>
    <p:extLst>
      <p:ext uri="{BB962C8B-B14F-4D97-AF65-F5344CB8AC3E}">
        <p14:creationId xmlns:p14="http://schemas.microsoft.com/office/powerpoint/2010/main" val="338963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缺点：</a:t>
            </a:r>
            <a:r>
              <a:rPr lang="zh-CN" altLang="zh-CN" dirty="0"/>
              <a:t>首先，它非常慢，因为必须为每个补丁单独运行网络，并且由于补丁之间重叠而存在大量冗余。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其次，定位精度与内容的使用之间存在着一种权衡。较大的</a:t>
            </a:r>
            <a:r>
              <a:rPr lang="en-US" altLang="zh-CN" dirty="0"/>
              <a:t>patch</a:t>
            </a:r>
            <a:r>
              <a:rPr lang="zh-CN" altLang="zh-CN" dirty="0"/>
              <a:t>需要更多的最大池化层，从而降低了定位精度，而使用小补丁的话，网络就只能看到很少的内容。</a:t>
            </a:r>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3</a:t>
            </a:fld>
            <a:endParaRPr lang="zh-CN" altLang="en-US"/>
          </a:p>
        </p:txBody>
      </p:sp>
    </p:spTree>
    <p:extLst>
      <p:ext uri="{BB962C8B-B14F-4D97-AF65-F5344CB8AC3E}">
        <p14:creationId xmlns:p14="http://schemas.microsoft.com/office/powerpoint/2010/main" val="16969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我们对这种架构进行了修改和扩展，使其能够处理很少的训练图像，并产生更精确的分割。</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4</a:t>
            </a:fld>
            <a:endParaRPr lang="zh-CN" altLang="en-US"/>
          </a:p>
        </p:txBody>
      </p:sp>
    </p:spTree>
    <p:extLst>
      <p:ext uri="{BB962C8B-B14F-4D97-AF65-F5344CB8AC3E}">
        <p14:creationId xmlns:p14="http://schemas.microsoft.com/office/powerpoint/2010/main" val="274414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有效部分是指</a:t>
            </a:r>
            <a:r>
              <a:rPr lang="zh-CN" altLang="zh-CN" dirty="0"/>
              <a:t>即，分割图仅包含在输入图像中可获得完整内容的像素。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为了预测图像的边界区域中的像素，通过</a:t>
            </a:r>
            <a:r>
              <a:rPr lang="zh-CN" altLang="zh-CN" sz="1200" dirty="0"/>
              <a:t>镜像</a:t>
            </a:r>
            <a:r>
              <a:rPr lang="zh-CN" altLang="en-US" sz="1200" dirty="0"/>
              <a:t>操作</a:t>
            </a:r>
            <a:r>
              <a:rPr lang="zh-CN" altLang="zh-CN" sz="1200" dirty="0"/>
              <a:t>输入图像来推测丢失的内容。</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7</a:t>
            </a:fld>
            <a:endParaRPr lang="zh-CN" altLang="en-US"/>
          </a:p>
        </p:txBody>
      </p:sp>
    </p:spTree>
    <p:extLst>
      <p:ext uri="{BB962C8B-B14F-4D97-AF65-F5344CB8AC3E}">
        <p14:creationId xmlns:p14="http://schemas.microsoft.com/office/powerpoint/2010/main" val="130907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至于我们的任务，可用的训练数据非常少，我们通过对可用的训练图像应用弹性形变来进行数据扩充。这允许网络学习这种形变的不变性，而不需要在标注的图像语料库中看到这些变换。这在生物医学分割中尤其重要，因为形变是组织中最常见的变化，并且可以有效地模拟真实的变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在显微镜图片中我们主要需要移位和旋转不变性以及对形变和灰度值变化的鲁棒性。 特别是训练样本的随机弹性形变似乎是训练具有极少注释图像的分割网络的关键概念。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9</a:t>
            </a:fld>
            <a:endParaRPr lang="zh-CN" altLang="en-US"/>
          </a:p>
        </p:txBody>
      </p:sp>
    </p:spTree>
    <p:extLst>
      <p:ext uri="{BB962C8B-B14F-4D97-AF65-F5344CB8AC3E}">
        <p14:creationId xmlns:p14="http://schemas.microsoft.com/office/powerpoint/2010/main" val="425930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p>
          <a:p>
            <a:r>
              <a:rPr lang="zh-CN" altLang="en-US" dirty="0"/>
              <a:t>分割挑战赛的结果</a:t>
            </a:r>
          </a:p>
        </p:txBody>
      </p:sp>
      <p:sp>
        <p:nvSpPr>
          <p:cNvPr id="4" name="灯片编号占位符 3"/>
          <p:cNvSpPr>
            <a:spLocks noGrp="1"/>
          </p:cNvSpPr>
          <p:nvPr>
            <p:ph type="sldNum" sz="quarter" idx="5"/>
          </p:nvPr>
        </p:nvSpPr>
        <p:spPr/>
        <p:txBody>
          <a:bodyPr/>
          <a:lstStyle/>
          <a:p>
            <a:fld id="{A0E9DBE2-D563-46AE-B0C3-F24D39DD8DBA}" type="slidenum">
              <a:rPr lang="zh-CN" altLang="en-US" smtClean="0"/>
              <a:t>10</a:t>
            </a:fld>
            <a:endParaRPr lang="zh-CN" altLang="en-US"/>
          </a:p>
        </p:txBody>
      </p:sp>
    </p:spTree>
    <p:extLst>
      <p:ext uri="{BB962C8B-B14F-4D97-AF65-F5344CB8AC3E}">
        <p14:creationId xmlns:p14="http://schemas.microsoft.com/office/powerpoint/2010/main" val="194718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PhC-U373</a:t>
            </a:r>
            <a:r>
              <a:rPr lang="zh-CN" altLang="en-US" dirty="0"/>
              <a:t>是使用相差显微镜的肿瘤细胞，有</a:t>
            </a:r>
            <a:r>
              <a:rPr lang="en-US" altLang="zh-CN" dirty="0"/>
              <a:t>35</a:t>
            </a:r>
            <a:r>
              <a:rPr lang="zh-CN" altLang="en-US" dirty="0"/>
              <a:t>张部分注释的训练图。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DIC-HeLa</a:t>
            </a:r>
            <a:r>
              <a:rPr lang="zh-CN" altLang="en-US" dirty="0"/>
              <a:t>是</a:t>
            </a:r>
            <a:r>
              <a:rPr lang="zh-CN" altLang="en-US" sz="1200" b="0" i="0" kern="1200" dirty="0">
                <a:solidFill>
                  <a:schemeClr val="tx1"/>
                </a:solidFill>
                <a:effectLst/>
                <a:latin typeface="+mn-lt"/>
                <a:ea typeface="+mn-ea"/>
                <a:cs typeface="+mn-cs"/>
              </a:rPr>
              <a:t> 人宫颈癌细胞使用鉴别干涉对比显微镜，有</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张训练图片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11</a:t>
            </a:fld>
            <a:endParaRPr lang="zh-CN" altLang="en-US"/>
          </a:p>
        </p:txBody>
      </p:sp>
    </p:spTree>
    <p:extLst>
      <p:ext uri="{BB962C8B-B14F-4D97-AF65-F5344CB8AC3E}">
        <p14:creationId xmlns:p14="http://schemas.microsoft.com/office/powerpoint/2010/main" val="228813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7FF8D-A814-418B-91FD-4F7995582B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93DCA8-52F3-4C90-87CA-51468BB2B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7EC277-690A-4FF2-B41B-E25C02EADB55}"/>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1C13928E-86A0-4D4E-8391-4FC1E29C91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A6342D-9675-4836-9504-387B69BF0061}"/>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42328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5D92F-BC90-43F9-B00B-C4B655A5CC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A9159-6414-496C-B9F6-9935CFF2A1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573FCE-E48B-4D69-82E9-CEBA3664EA0F}"/>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72DA1A4-CA6D-4F54-A835-6A12875391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36165-ED33-4F5A-9C88-EA47898BAB12}"/>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346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5D92E4-25D6-40E1-A599-E333452E43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E40AF8-1CBC-4F55-B613-AA1222B741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6D2F1C-5458-480F-9D55-4C474A80C67E}"/>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BB8C8532-B16B-44E1-848C-FBBF0896BA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46615-D341-444C-A2D9-D99B19F93BE8}"/>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5264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E5A45-644F-46D1-A0BF-A920C2B4FC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367DF8-6CBB-43C8-8F6B-F1E5164B85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4DACDC-E688-4CEF-88A2-8A364BAB20E8}"/>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FE551149-8260-4442-8D80-B2477618C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74E03E-250F-4653-94F3-42296E1FEEA8}"/>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97246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90D68-EB18-4AB9-B918-0ED9291A5C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2B2272-FD2E-4139-8BD2-CDBEAE8F7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C0E0E8F-9F4F-4F71-87BB-5C68F1E8A11B}"/>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DA9591F-B7CE-41AC-A42F-2B262AA1C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7EE20-7A71-423F-9159-2450FFBF5653}"/>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10415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A7475-1FCA-4025-97E9-D9C76E22CF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DE11BC-7FC9-43AB-AA56-FB8E7F7198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A44BC40-EE0F-4E5E-AF79-63A755166A3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D59DE3-BEF6-4BD6-8F08-D48674D55716}"/>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75378FA6-9266-4A34-AA64-19884E3A72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8DFF92-F2A7-4BD6-B491-35D151C7472C}"/>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99501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75510-ECC3-421B-B672-5D3565E995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86D4DB-159E-4B25-B912-C4DA1368C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D55853B-963B-43E8-AD52-20DFE44223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92929F3-6DCD-49AA-965E-3BE583FCD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9EA39B-503F-4A3C-B806-C558C9D517D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C7823BB-03F4-4700-8B63-9ABDAF2A369A}"/>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8" name="页脚占位符 7">
            <a:extLst>
              <a:ext uri="{FF2B5EF4-FFF2-40B4-BE49-F238E27FC236}">
                <a16:creationId xmlns:a16="http://schemas.microsoft.com/office/drawing/2014/main" id="{4FEFCC44-FED0-4AF9-8AB3-FA8FE3A2B8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42A540-E174-4C74-8435-DE7EA07BB800}"/>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90795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4C06F-D765-40C7-BFF5-FA35DC40F5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953148-E727-4969-9842-B131EC64A7B5}"/>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2468FD25-5752-4320-8936-F0CC5D902D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D64BEE-0039-41E6-B0D9-5023D30539AE}"/>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3127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92C60C-52F5-4126-9F91-3F4FBD2916AE}"/>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3" name="页脚占位符 2">
            <a:extLst>
              <a:ext uri="{FF2B5EF4-FFF2-40B4-BE49-F238E27FC236}">
                <a16:creationId xmlns:a16="http://schemas.microsoft.com/office/drawing/2014/main" id="{D6B491BF-2878-4D50-A7F9-675F877EE8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1E2FC1-D736-4C90-B1F9-06C2B31A67BA}"/>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01265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4EE9-59A2-46D8-8ACA-51FCC5D559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FD17C3-23DC-49FE-A9D7-2E6849CCA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473AFB-7EFB-4038-86FD-2B221DCF9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45F6E3-56F3-4D54-B760-F96E82E6424A}"/>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403202CB-11A2-48C5-8AC1-3C1990F458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8E86D-AC7D-43FF-9A31-816BC16C83E3}"/>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81480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CD2D0-C926-4BD1-92FB-AC3801388C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26C19C-9130-403A-AF86-EC2D14ED7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51EC32-9392-4837-B076-DA3F408F4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61586E-CD92-411E-8A4E-E472805419AC}"/>
              </a:ext>
            </a:extLst>
          </p:cNvPr>
          <p:cNvSpPr>
            <a:spLocks noGrp="1"/>
          </p:cNvSpPr>
          <p:nvPr>
            <p:ph type="dt" sz="half" idx="10"/>
          </p:nvPr>
        </p:nvSpPr>
        <p:spPr/>
        <p:txBody>
          <a:bodyPr/>
          <a:lstStyle/>
          <a:p>
            <a:fld id="{0C85C3E6-6C54-42DC-911F-ED95F2AEA4CC}"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86FFD257-8E6C-40AF-B8FF-8BBE27B7DA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BC37E0-87F7-43E8-9DE7-B1202C0694AE}"/>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58717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C3EB0F-CF09-43BB-B1E7-43BE0BF9F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DB8197-216B-446E-8135-801B066CC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AF8FF4-610B-4205-AFB2-64E2B0F7C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5C3E6-6C54-42DC-911F-ED95F2AEA4CC}"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9D305E73-5142-49F1-BFD9-900C72BBE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888F3A-98F8-43FF-AC44-15C8D86CD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232506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3A92F0-7474-49A5-96E8-EEA4ED62CF13}"/>
              </a:ext>
            </a:extLst>
          </p:cNvPr>
          <p:cNvSpPr>
            <a:spLocks noGrp="1"/>
          </p:cNvSpPr>
          <p:nvPr>
            <p:ph idx="1"/>
          </p:nvPr>
        </p:nvSpPr>
        <p:spPr>
          <a:xfrm>
            <a:off x="661811" y="3185495"/>
            <a:ext cx="10868378" cy="487010"/>
          </a:xfrm>
        </p:spPr>
        <p:txBody>
          <a:bodyPr/>
          <a:lstStyle/>
          <a:p>
            <a:r>
              <a:rPr lang="en-US" altLang="zh-CN" dirty="0"/>
              <a:t>U-Net: Convolutional Networks for Biomedical Image Segmentation</a:t>
            </a:r>
            <a:endParaRPr lang="zh-CN" altLang="zh-CN" dirty="0"/>
          </a:p>
        </p:txBody>
      </p:sp>
    </p:spTree>
    <p:extLst>
      <p:ext uri="{BB962C8B-B14F-4D97-AF65-F5344CB8AC3E}">
        <p14:creationId xmlns:p14="http://schemas.microsoft.com/office/powerpoint/2010/main" val="10995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36D74DA-95FA-43C1-8DED-6FDF198F40D6}"/>
              </a:ext>
            </a:extLst>
          </p:cNvPr>
          <p:cNvPicPr>
            <a:picLocks noGrp="1"/>
          </p:cNvPicPr>
          <p:nvPr>
            <p:ph idx="1"/>
          </p:nvPr>
        </p:nvPicPr>
        <p:blipFill>
          <a:blip r:embed="rId3"/>
          <a:stretch>
            <a:fillRect/>
          </a:stretch>
        </p:blipFill>
        <p:spPr>
          <a:xfrm>
            <a:off x="838200" y="1259053"/>
            <a:ext cx="10515600" cy="4339893"/>
          </a:xfrm>
          <a:prstGeom prst="rect">
            <a:avLst/>
          </a:prstGeom>
        </p:spPr>
      </p:pic>
    </p:spTree>
    <p:extLst>
      <p:ext uri="{BB962C8B-B14F-4D97-AF65-F5344CB8AC3E}">
        <p14:creationId xmlns:p14="http://schemas.microsoft.com/office/powerpoint/2010/main" val="275628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7C62AA19-6762-4DC3-B821-3943E7423294}"/>
              </a:ext>
            </a:extLst>
          </p:cNvPr>
          <p:cNvPicPr>
            <a:picLocks noGrp="1"/>
          </p:cNvPicPr>
          <p:nvPr>
            <p:ph idx="1"/>
          </p:nvPr>
        </p:nvPicPr>
        <p:blipFill>
          <a:blip r:embed="rId3"/>
          <a:stretch>
            <a:fillRect/>
          </a:stretch>
        </p:blipFill>
        <p:spPr>
          <a:xfrm>
            <a:off x="1402723" y="1825625"/>
            <a:ext cx="9386553" cy="4351338"/>
          </a:xfrm>
          <a:prstGeom prst="rect">
            <a:avLst/>
          </a:prstGeom>
        </p:spPr>
      </p:pic>
    </p:spTree>
    <p:extLst>
      <p:ext uri="{BB962C8B-B14F-4D97-AF65-F5344CB8AC3E}">
        <p14:creationId xmlns:p14="http://schemas.microsoft.com/office/powerpoint/2010/main" val="3343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fontScale="92500" lnSpcReduction="10000"/>
          </a:bodyPr>
          <a:lstStyle/>
          <a:p>
            <a:pPr>
              <a:lnSpc>
                <a:spcPct val="150000"/>
              </a:lnSpc>
            </a:pPr>
            <a:r>
              <a:rPr lang="zh-CN" altLang="zh-CN" dirty="0"/>
              <a:t>之前普遍认为训练深度网络需要数千个标记的训练样本。本文提出了一种网络和训练策略，依赖于对数据扩充的应用，对有限的样本更有效地使用。</a:t>
            </a:r>
            <a:endParaRPr lang="en-US" altLang="zh-CN" dirty="0"/>
          </a:p>
          <a:p>
            <a:pPr>
              <a:lnSpc>
                <a:spcPct val="150000"/>
              </a:lnSpc>
            </a:pPr>
            <a:r>
              <a:rPr lang="zh-CN" altLang="zh-CN" dirty="0"/>
              <a:t>结构包含获得</a:t>
            </a:r>
            <a:r>
              <a:rPr lang="en-US" altLang="zh-CN" dirty="0"/>
              <a:t>context</a:t>
            </a:r>
            <a:r>
              <a:rPr lang="zh-CN" altLang="zh-CN" dirty="0"/>
              <a:t>的收缩路径</a:t>
            </a:r>
            <a:r>
              <a:rPr lang="en-US" altLang="zh-CN" dirty="0"/>
              <a:t>(contracting path)</a:t>
            </a:r>
            <a:r>
              <a:rPr lang="zh-CN" altLang="zh-CN" dirty="0"/>
              <a:t>和确保精确定位的扩展路径</a:t>
            </a:r>
            <a:r>
              <a:rPr lang="en-US" altLang="zh-CN" dirty="0"/>
              <a:t>(expanding path)</a:t>
            </a:r>
            <a:r>
              <a:rPr lang="zh-CN" altLang="zh-CN" dirty="0"/>
              <a:t>。</a:t>
            </a:r>
            <a:endParaRPr lang="en-US" altLang="zh-CN" dirty="0"/>
          </a:p>
          <a:p>
            <a:pPr>
              <a:lnSpc>
                <a:spcPct val="150000"/>
              </a:lnSpc>
            </a:pPr>
            <a:r>
              <a:rPr lang="zh-CN" altLang="zh-CN" dirty="0"/>
              <a:t>这种网络可以端到端地进行训练，使用从非常少的图像。网络表现效果很好，速度也很快。</a:t>
            </a:r>
          </a:p>
          <a:p>
            <a:pPr>
              <a:lnSpc>
                <a:spcPct val="150000"/>
              </a:lnSpc>
            </a:pPr>
            <a:endParaRPr lang="zh-CN" altLang="en-US" dirty="0"/>
          </a:p>
        </p:txBody>
      </p:sp>
    </p:spTree>
    <p:extLst>
      <p:ext uri="{BB962C8B-B14F-4D97-AF65-F5344CB8AC3E}">
        <p14:creationId xmlns:p14="http://schemas.microsoft.com/office/powerpoint/2010/main" val="33376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FDD38-50D4-4EA0-AFE6-B8539BA7A55B}"/>
              </a:ext>
            </a:extLst>
          </p:cNvPr>
          <p:cNvSpPr>
            <a:spLocks noGrp="1"/>
          </p:cNvSpPr>
          <p:nvPr>
            <p:ph type="title"/>
          </p:nvPr>
        </p:nvSpPr>
        <p:spPr/>
        <p:txBody>
          <a:bodyPr/>
          <a:lstStyle/>
          <a:p>
            <a:r>
              <a:rPr lang="zh-CN" altLang="en-US" dirty="0"/>
              <a:t>相关研究</a:t>
            </a:r>
          </a:p>
        </p:txBody>
      </p:sp>
      <p:sp>
        <p:nvSpPr>
          <p:cNvPr id="3" name="内容占位符 2">
            <a:extLst>
              <a:ext uri="{FF2B5EF4-FFF2-40B4-BE49-F238E27FC236}">
                <a16:creationId xmlns:a16="http://schemas.microsoft.com/office/drawing/2014/main" id="{D53A92F0-7474-49A5-96E8-EEA4ED62CF13}"/>
              </a:ext>
            </a:extLst>
          </p:cNvPr>
          <p:cNvSpPr>
            <a:spLocks noGrp="1"/>
          </p:cNvSpPr>
          <p:nvPr>
            <p:ph idx="1"/>
          </p:nvPr>
        </p:nvSpPr>
        <p:spPr/>
        <p:txBody>
          <a:bodyPr>
            <a:normAutofit fontScale="92500" lnSpcReduction="20000"/>
          </a:bodyPr>
          <a:lstStyle/>
          <a:p>
            <a:pPr>
              <a:lnSpc>
                <a:spcPct val="160000"/>
              </a:lnSpc>
            </a:pPr>
            <a:r>
              <a:rPr lang="zh-CN" altLang="zh-CN" dirty="0"/>
              <a:t>在生物医学图像处理中，期望的输出应该包括定位，即，应该将类标签分配给每个像素。</a:t>
            </a:r>
          </a:p>
          <a:p>
            <a:pPr>
              <a:lnSpc>
                <a:spcPct val="160000"/>
              </a:lnSpc>
            </a:pPr>
            <a:r>
              <a:rPr lang="zh-CN" altLang="zh-CN" dirty="0"/>
              <a:t>生物医学任务中无法获得很多的训练数据。</a:t>
            </a:r>
          </a:p>
          <a:p>
            <a:pPr>
              <a:lnSpc>
                <a:spcPct val="160000"/>
              </a:lnSpc>
            </a:pPr>
            <a:r>
              <a:rPr lang="zh-CN" altLang="zh-CN" dirty="0"/>
              <a:t>滑动窗口卷积网络通过在该像素周围提供局部区域（</a:t>
            </a:r>
            <a:r>
              <a:rPr lang="en-US" altLang="zh-CN" dirty="0"/>
              <a:t>patch</a:t>
            </a:r>
            <a:r>
              <a:rPr lang="zh-CN" altLang="zh-CN" dirty="0"/>
              <a:t>）作为输入来预测每个像素的类别标签。网络可以局部化；补丁方面的训练数据远远大于训练图像的数量。</a:t>
            </a:r>
          </a:p>
          <a:p>
            <a:pPr>
              <a:lnSpc>
                <a:spcPct val="160000"/>
              </a:lnSpc>
            </a:pPr>
            <a:r>
              <a:rPr lang="zh-CN" altLang="zh-CN" dirty="0"/>
              <a:t>滑动窗口网络的缺点。</a:t>
            </a:r>
            <a:endParaRPr lang="zh-CN" altLang="en-US" dirty="0"/>
          </a:p>
        </p:txBody>
      </p:sp>
    </p:spTree>
    <p:extLst>
      <p:ext uri="{BB962C8B-B14F-4D97-AF65-F5344CB8AC3E}">
        <p14:creationId xmlns:p14="http://schemas.microsoft.com/office/powerpoint/2010/main" val="219634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网络结构</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a:bodyPr>
          <a:lstStyle/>
          <a:p>
            <a:pPr>
              <a:lnSpc>
                <a:spcPct val="100000"/>
              </a:lnSpc>
            </a:pPr>
            <a:r>
              <a:rPr lang="zh-CN" altLang="zh-CN" dirty="0"/>
              <a:t>建立一个更优雅</a:t>
            </a:r>
            <a:r>
              <a:rPr lang="en-US" altLang="zh-CN" dirty="0"/>
              <a:t>(elegant)</a:t>
            </a:r>
            <a:r>
              <a:rPr lang="zh-CN" altLang="zh-CN" dirty="0"/>
              <a:t>的架构，“完全卷积网络”。</a:t>
            </a:r>
            <a:endParaRPr lang="en-US" altLang="zh-CN" dirty="0"/>
          </a:p>
          <a:p>
            <a:pPr>
              <a:lnSpc>
                <a:spcPct val="100000"/>
              </a:lnSpc>
            </a:pPr>
            <a:r>
              <a:rPr lang="zh-CN" altLang="zh-CN" dirty="0"/>
              <a:t>主要思想是通过</a:t>
            </a:r>
            <a:r>
              <a:rPr lang="zh-CN" altLang="en-US" dirty="0"/>
              <a:t>增加一个</a:t>
            </a:r>
            <a:r>
              <a:rPr lang="zh-CN" altLang="zh-CN" dirty="0"/>
              <a:t>收缩网络，</a:t>
            </a:r>
            <a:r>
              <a:rPr lang="zh-CN" altLang="en-US" dirty="0"/>
              <a:t>但是</a:t>
            </a:r>
            <a:r>
              <a:rPr lang="zh-CN" altLang="zh-CN" dirty="0"/>
              <a:t>其中池化操作由上采样操作替换</a:t>
            </a:r>
            <a:r>
              <a:rPr lang="zh-CN" altLang="en-US" dirty="0"/>
              <a:t>，</a:t>
            </a:r>
            <a:r>
              <a:rPr lang="zh-CN" altLang="zh-CN" dirty="0"/>
              <a:t>增加了输出的分辨率。</a:t>
            </a:r>
            <a:endParaRPr lang="en-US" altLang="zh-CN" dirty="0"/>
          </a:p>
          <a:p>
            <a:pPr>
              <a:lnSpc>
                <a:spcPct val="100000"/>
              </a:lnSpc>
            </a:pPr>
            <a:r>
              <a:rPr lang="zh-CN" altLang="en-US" dirty="0"/>
              <a:t>讲</a:t>
            </a:r>
            <a:r>
              <a:rPr lang="zh-CN" altLang="zh-CN" dirty="0"/>
              <a:t>来自收缩路径的高分辨率特征与上采样输出相结合。然后，连续卷积层可以学习，并基于该信息集合更精确的输出。</a:t>
            </a:r>
          </a:p>
          <a:p>
            <a:pPr>
              <a:lnSpc>
                <a:spcPct val="100000"/>
              </a:lnSpc>
            </a:pPr>
            <a:r>
              <a:rPr lang="zh-CN" altLang="zh-CN" dirty="0"/>
              <a:t>在上采样部分有大量的特征通道，允许网络将内容信息传播到更高分辨率的层。因此，扩展路径或多或少地与收缩路径对称，并产生</a:t>
            </a:r>
            <a:r>
              <a:rPr lang="en-US" altLang="zh-CN" dirty="0"/>
              <a:t>U</a:t>
            </a:r>
            <a:r>
              <a:rPr lang="zh-CN" altLang="zh-CN" dirty="0"/>
              <a:t>形结构。</a:t>
            </a:r>
            <a:endParaRPr lang="en-US" altLang="zh-CN" dirty="0"/>
          </a:p>
          <a:p>
            <a:pPr>
              <a:lnSpc>
                <a:spcPct val="100000"/>
              </a:lnSpc>
            </a:pPr>
            <a:endParaRPr lang="zh-CN" altLang="en-US" dirty="0"/>
          </a:p>
        </p:txBody>
      </p:sp>
    </p:spTree>
    <p:extLst>
      <p:ext uri="{BB962C8B-B14F-4D97-AF65-F5344CB8AC3E}">
        <p14:creationId xmlns:p14="http://schemas.microsoft.com/office/powerpoint/2010/main" val="402746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1FB92-3382-4402-95EB-4E4CB0D6B1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3E7D05-3F91-4D74-B6A8-D112E567BB74}"/>
              </a:ext>
            </a:extLst>
          </p:cNvPr>
          <p:cNvSpPr>
            <a:spLocks noGrp="1"/>
          </p:cNvSpPr>
          <p:nvPr>
            <p:ph idx="1"/>
          </p:nvPr>
        </p:nvSpPr>
        <p:spPr>
          <a:xfrm>
            <a:off x="838200" y="1825624"/>
            <a:ext cx="10515600" cy="4389645"/>
          </a:xfrm>
        </p:spPr>
        <p:txBody>
          <a:bodyPr>
            <a:normAutofit fontScale="77500" lnSpcReduction="20000"/>
          </a:bodyPr>
          <a:lstStyle/>
          <a:p>
            <a:pPr>
              <a:lnSpc>
                <a:spcPct val="150000"/>
              </a:lnSpc>
            </a:pPr>
            <a:r>
              <a:rPr lang="zh-CN" altLang="zh-CN" dirty="0"/>
              <a:t>网络架构由一个收缩路径和一个扩展路径组成。</a:t>
            </a:r>
            <a:endParaRPr lang="en-US" altLang="zh-CN" dirty="0"/>
          </a:p>
          <a:p>
            <a:pPr>
              <a:lnSpc>
                <a:spcPct val="150000"/>
              </a:lnSpc>
            </a:pPr>
            <a:r>
              <a:rPr lang="zh-CN" altLang="zh-CN" dirty="0"/>
              <a:t>收缩路径遵循卷积网络的典型架构。两个</a:t>
            </a:r>
            <a:r>
              <a:rPr lang="en-US" altLang="zh-CN" dirty="0"/>
              <a:t>3x3</a:t>
            </a:r>
            <a:r>
              <a:rPr lang="zh-CN" altLang="zh-CN" dirty="0"/>
              <a:t>卷积（没有</a:t>
            </a:r>
            <a:r>
              <a:rPr lang="en-US" altLang="zh-CN" dirty="0"/>
              <a:t>padding</a:t>
            </a:r>
            <a:r>
              <a:rPr lang="zh-CN" altLang="zh-CN" dirty="0"/>
              <a:t>），</a:t>
            </a:r>
            <a:r>
              <a:rPr lang="zh-CN" altLang="en-US" dirty="0"/>
              <a:t>激活函数为</a:t>
            </a:r>
            <a:r>
              <a:rPr lang="en-US" altLang="zh-CN" dirty="0" err="1"/>
              <a:t>ReLU</a:t>
            </a:r>
            <a:r>
              <a:rPr lang="zh-CN" altLang="en-US" dirty="0"/>
              <a:t>，卷积后为</a:t>
            </a:r>
            <a:r>
              <a:rPr lang="en-US" altLang="zh-CN" dirty="0"/>
              <a:t>2x2</a:t>
            </a:r>
            <a:r>
              <a:rPr lang="zh-CN" altLang="zh-CN" dirty="0"/>
              <a:t>最大池化。在每</a:t>
            </a:r>
            <a:r>
              <a:rPr lang="zh-CN" altLang="en-US" dirty="0"/>
              <a:t>次</a:t>
            </a:r>
            <a:r>
              <a:rPr lang="zh-CN" altLang="zh-CN" dirty="0"/>
              <a:t>下采样</a:t>
            </a:r>
            <a:r>
              <a:rPr lang="zh-CN" altLang="en-US" dirty="0"/>
              <a:t>操作</a:t>
            </a:r>
            <a:r>
              <a:rPr lang="zh-CN" altLang="zh-CN" dirty="0"/>
              <a:t>中，特征通道的数量加倍。</a:t>
            </a:r>
            <a:endParaRPr lang="en-US" altLang="zh-CN" dirty="0"/>
          </a:p>
          <a:p>
            <a:pPr>
              <a:lnSpc>
                <a:spcPct val="150000"/>
              </a:lnSpc>
            </a:pPr>
            <a:r>
              <a:rPr lang="zh-CN" altLang="zh-CN" dirty="0"/>
              <a:t>扩展路径</a:t>
            </a:r>
            <a:r>
              <a:rPr lang="zh-CN" altLang="en-US" dirty="0"/>
              <a:t>中</a:t>
            </a:r>
            <a:r>
              <a:rPr lang="zh-CN" altLang="zh-CN" dirty="0"/>
              <a:t>对特征图进行上采样</a:t>
            </a:r>
            <a:r>
              <a:rPr lang="zh-CN" altLang="en-US" dirty="0"/>
              <a:t>。使用</a:t>
            </a:r>
            <a:r>
              <a:rPr lang="en-US" altLang="zh-CN" dirty="0"/>
              <a:t>2x2</a:t>
            </a:r>
            <a:r>
              <a:rPr lang="zh-CN" altLang="zh-CN" dirty="0"/>
              <a:t>卷积（</a:t>
            </a:r>
            <a:r>
              <a:rPr lang="en-US" altLang="zh-CN" dirty="0"/>
              <a:t>“up-convolution”</a:t>
            </a:r>
            <a:r>
              <a:rPr lang="zh-CN" altLang="zh-CN" dirty="0"/>
              <a:t>），将特征通道数量减半</a:t>
            </a:r>
            <a:r>
              <a:rPr lang="zh-CN" altLang="en-US" dirty="0"/>
              <a:t>；连结</a:t>
            </a:r>
            <a:r>
              <a:rPr lang="en-US" altLang="zh-CN" dirty="0"/>
              <a:t>(concatenate)</a:t>
            </a:r>
            <a:r>
              <a:rPr lang="zh-CN" altLang="zh-CN" dirty="0"/>
              <a:t>来自收缩路径的相应裁剪特征图</a:t>
            </a:r>
            <a:r>
              <a:rPr lang="zh-CN" altLang="en-US" dirty="0"/>
              <a:t>；</a:t>
            </a:r>
            <a:r>
              <a:rPr lang="zh-CN" altLang="zh-CN" dirty="0"/>
              <a:t>两个</a:t>
            </a:r>
            <a:r>
              <a:rPr lang="en-US" altLang="zh-CN" dirty="0"/>
              <a:t>3x3</a:t>
            </a:r>
            <a:r>
              <a:rPr lang="zh-CN" altLang="zh-CN" dirty="0"/>
              <a:t>卷积，</a:t>
            </a:r>
            <a:r>
              <a:rPr lang="zh-CN" altLang="en-US" dirty="0"/>
              <a:t>激活函数为</a:t>
            </a:r>
            <a:r>
              <a:rPr lang="en-US" altLang="zh-CN" dirty="0" err="1"/>
              <a:t>ReLU</a:t>
            </a:r>
            <a:r>
              <a:rPr lang="zh-CN" altLang="zh-CN" dirty="0"/>
              <a:t>。</a:t>
            </a:r>
            <a:endParaRPr lang="en-US" altLang="zh-CN" dirty="0"/>
          </a:p>
          <a:p>
            <a:pPr>
              <a:lnSpc>
                <a:spcPct val="150000"/>
              </a:lnSpc>
            </a:pPr>
            <a:r>
              <a:rPr lang="zh-CN" altLang="zh-CN" dirty="0"/>
              <a:t>由于每个卷积中边界像素的丢失，裁剪是必要的。在最终层，使用</a:t>
            </a:r>
            <a:r>
              <a:rPr lang="en-US" altLang="zh-CN" dirty="0"/>
              <a:t>1x1</a:t>
            </a:r>
            <a:r>
              <a:rPr lang="zh-CN" altLang="zh-CN" dirty="0"/>
              <a:t>卷积将每个</a:t>
            </a:r>
            <a:r>
              <a:rPr lang="en-US" altLang="zh-CN" dirty="0"/>
              <a:t>64</a:t>
            </a:r>
            <a:r>
              <a:rPr lang="zh-CN" altLang="zh-CN" dirty="0"/>
              <a:t>分量特征向量映射到所需数量的类。总的来说，网络有</a:t>
            </a:r>
            <a:r>
              <a:rPr lang="en-US" altLang="zh-CN" dirty="0"/>
              <a:t>23</a:t>
            </a:r>
            <a:r>
              <a:rPr lang="zh-CN" altLang="zh-CN" dirty="0"/>
              <a:t>个卷积层。</a:t>
            </a:r>
          </a:p>
        </p:txBody>
      </p:sp>
    </p:spTree>
    <p:extLst>
      <p:ext uri="{BB962C8B-B14F-4D97-AF65-F5344CB8AC3E}">
        <p14:creationId xmlns:p14="http://schemas.microsoft.com/office/powerpoint/2010/main" val="296474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B4AC7AA-3DC3-4062-B0DB-9A378BE6BA16}"/>
              </a:ext>
            </a:extLst>
          </p:cNvPr>
          <p:cNvPicPr>
            <a:picLocks noGrp="1"/>
          </p:cNvPicPr>
          <p:nvPr>
            <p:ph idx="1"/>
          </p:nvPr>
        </p:nvPicPr>
        <p:blipFill>
          <a:blip r:embed="rId2"/>
          <a:stretch>
            <a:fillRect/>
          </a:stretch>
        </p:blipFill>
        <p:spPr>
          <a:xfrm>
            <a:off x="1181097" y="388920"/>
            <a:ext cx="9829805" cy="6080159"/>
          </a:xfrm>
          <a:prstGeom prst="rect">
            <a:avLst/>
          </a:prstGeom>
        </p:spPr>
      </p:pic>
    </p:spTree>
    <p:extLst>
      <p:ext uri="{BB962C8B-B14F-4D97-AF65-F5344CB8AC3E}">
        <p14:creationId xmlns:p14="http://schemas.microsoft.com/office/powerpoint/2010/main" val="375070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a:bodyPr>
          <a:lstStyle/>
          <a:p>
            <a:pPr>
              <a:lnSpc>
                <a:spcPct val="150000"/>
              </a:lnSpc>
            </a:pPr>
            <a:r>
              <a:rPr lang="zh-CN" altLang="zh-CN" sz="2000" dirty="0"/>
              <a:t>网络没有</a:t>
            </a:r>
            <a:r>
              <a:rPr lang="zh-CN" altLang="en-US" sz="2000" dirty="0"/>
              <a:t>全连接</a:t>
            </a:r>
            <a:r>
              <a:rPr lang="zh-CN" altLang="zh-CN" sz="2000" dirty="0"/>
              <a:t>层，并且仅使用每个卷积的有效部分</a:t>
            </a:r>
            <a:r>
              <a:rPr lang="zh-CN" altLang="en-US" sz="2000" dirty="0"/>
              <a:t>。</a:t>
            </a:r>
            <a:r>
              <a:rPr lang="zh-CN" altLang="zh-CN" sz="2000" dirty="0"/>
              <a:t>通过重叠区块策略</a:t>
            </a:r>
            <a:r>
              <a:rPr lang="en-US" altLang="zh-CN" sz="2000" dirty="0"/>
              <a:t>(overlap-tile)</a:t>
            </a:r>
            <a:r>
              <a:rPr lang="zh-CN" altLang="zh-CN" sz="2000" dirty="0"/>
              <a:t>无缝分割任意大的图像</a:t>
            </a:r>
            <a:r>
              <a:rPr lang="zh-CN" altLang="en-US" sz="2000" dirty="0"/>
              <a:t>。</a:t>
            </a:r>
            <a:endParaRPr lang="en-US" altLang="zh-CN" sz="2000" dirty="0"/>
          </a:p>
          <a:p>
            <a:pPr>
              <a:lnSpc>
                <a:spcPct val="150000"/>
              </a:lnSpc>
            </a:pPr>
            <a:r>
              <a:rPr lang="zh-CN" altLang="zh-CN" sz="2000" dirty="0"/>
              <a:t>镜像</a:t>
            </a:r>
            <a:r>
              <a:rPr lang="zh-CN" altLang="en-US" sz="2000" dirty="0"/>
              <a:t>操作</a:t>
            </a:r>
            <a:r>
              <a:rPr lang="zh-CN" altLang="zh-CN" sz="2000" dirty="0"/>
              <a:t>输入图像来推测丢失的内容。</a:t>
            </a:r>
            <a:endParaRPr lang="zh-CN" altLang="en-US" sz="2000" dirty="0"/>
          </a:p>
        </p:txBody>
      </p:sp>
      <p:pic>
        <p:nvPicPr>
          <p:cNvPr id="4" name="图片 3">
            <a:extLst>
              <a:ext uri="{FF2B5EF4-FFF2-40B4-BE49-F238E27FC236}">
                <a16:creationId xmlns:a16="http://schemas.microsoft.com/office/drawing/2014/main" id="{EDB7F775-D785-4BAF-834E-7D325CBDE3D3}"/>
              </a:ext>
            </a:extLst>
          </p:cNvPr>
          <p:cNvPicPr/>
          <p:nvPr/>
        </p:nvPicPr>
        <p:blipFill>
          <a:blip r:embed="rId3"/>
          <a:stretch>
            <a:fillRect/>
          </a:stretch>
        </p:blipFill>
        <p:spPr>
          <a:xfrm>
            <a:off x="3657626" y="3429000"/>
            <a:ext cx="6732077" cy="3053874"/>
          </a:xfrm>
          <a:prstGeom prst="rect">
            <a:avLst/>
          </a:prstGeom>
        </p:spPr>
      </p:pic>
    </p:spTree>
    <p:extLst>
      <p:ext uri="{BB962C8B-B14F-4D97-AF65-F5344CB8AC3E}">
        <p14:creationId xmlns:p14="http://schemas.microsoft.com/office/powerpoint/2010/main" val="94895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21FB9C7-5D72-4095-8794-A40A4A73AAE4}"/>
              </a:ext>
            </a:extLst>
          </p:cNvPr>
          <p:cNvPicPr>
            <a:picLocks noGrp="1"/>
          </p:cNvPicPr>
          <p:nvPr>
            <p:ph idx="1"/>
          </p:nvPr>
        </p:nvPicPr>
        <p:blipFill>
          <a:blip r:embed="rId2"/>
          <a:stretch>
            <a:fillRect/>
          </a:stretch>
        </p:blipFill>
        <p:spPr>
          <a:xfrm>
            <a:off x="2702339" y="658570"/>
            <a:ext cx="6787321" cy="5540859"/>
          </a:xfrm>
          <a:prstGeom prst="rect">
            <a:avLst/>
          </a:prstGeom>
        </p:spPr>
      </p:pic>
    </p:spTree>
    <p:extLst>
      <p:ext uri="{BB962C8B-B14F-4D97-AF65-F5344CB8AC3E}">
        <p14:creationId xmlns:p14="http://schemas.microsoft.com/office/powerpoint/2010/main" val="238790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数据扩充</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fontScale="92500" lnSpcReduction="20000"/>
          </a:bodyPr>
          <a:lstStyle/>
          <a:p>
            <a:pPr>
              <a:lnSpc>
                <a:spcPct val="150000"/>
              </a:lnSpc>
            </a:pPr>
            <a:r>
              <a:rPr lang="zh-CN" altLang="zh-CN" dirty="0"/>
              <a:t>对可用的训练图像应用弹性形变来进行数据扩充。</a:t>
            </a:r>
            <a:endParaRPr lang="en-US" altLang="zh-CN" dirty="0"/>
          </a:p>
          <a:p>
            <a:pPr>
              <a:lnSpc>
                <a:spcPct val="150000"/>
              </a:lnSpc>
            </a:pPr>
            <a:r>
              <a:rPr lang="zh-CN" altLang="zh-CN" dirty="0"/>
              <a:t>学习形变的不变性</a:t>
            </a:r>
            <a:r>
              <a:rPr lang="zh-CN" altLang="en-US" dirty="0"/>
              <a:t>，</a:t>
            </a:r>
            <a:r>
              <a:rPr lang="zh-CN" altLang="zh-CN" dirty="0"/>
              <a:t>这在生物医学分割中尤其重要，因为形变是组织中最常见的变化，并且可以有效地模拟真实的变形。</a:t>
            </a:r>
          </a:p>
          <a:p>
            <a:pPr>
              <a:lnSpc>
                <a:spcPct val="150000"/>
              </a:lnSpc>
            </a:pPr>
            <a:r>
              <a:rPr lang="zh-CN" altLang="zh-CN" dirty="0"/>
              <a:t>显微镜图片需要移位和旋转不变性以及对形变和灰度值变化的鲁棒性</a:t>
            </a:r>
            <a:r>
              <a:rPr lang="zh-CN" altLang="en-US" dirty="0"/>
              <a:t>。</a:t>
            </a:r>
            <a:endParaRPr lang="en-US" altLang="zh-CN" dirty="0"/>
          </a:p>
          <a:p>
            <a:pPr>
              <a:lnSpc>
                <a:spcPct val="150000"/>
              </a:lnSpc>
            </a:pPr>
            <a:r>
              <a:rPr lang="zh-CN" altLang="zh-CN" dirty="0"/>
              <a:t>我们使用粗糙的</a:t>
            </a:r>
            <a:r>
              <a:rPr lang="en-US" altLang="zh-CN" dirty="0"/>
              <a:t>3</a:t>
            </a:r>
            <a:r>
              <a:rPr lang="zh-CN" altLang="zh-CN" dirty="0"/>
              <a:t>×</a:t>
            </a:r>
            <a:r>
              <a:rPr lang="en-US" altLang="zh-CN" dirty="0"/>
              <a:t>3</a:t>
            </a:r>
            <a:r>
              <a:rPr lang="zh-CN" altLang="zh-CN" dirty="0"/>
              <a:t>网格上的随机位移矢量生成平滑变形。 位移是从具有</a:t>
            </a:r>
            <a:r>
              <a:rPr lang="en-US" altLang="zh-CN" dirty="0"/>
              <a:t>10</a:t>
            </a:r>
            <a:r>
              <a:rPr lang="zh-CN" altLang="zh-CN" dirty="0"/>
              <a:t>个像素标准差的高斯分布中采样的。 然后使用双三次插值计算每像素的位移。 </a:t>
            </a:r>
          </a:p>
          <a:p>
            <a:pPr>
              <a:lnSpc>
                <a:spcPct val="150000"/>
              </a:lnSpc>
            </a:pPr>
            <a:endParaRPr lang="zh-CN" altLang="en-US" dirty="0"/>
          </a:p>
        </p:txBody>
      </p:sp>
    </p:spTree>
    <p:extLst>
      <p:ext uri="{BB962C8B-B14F-4D97-AF65-F5344CB8AC3E}">
        <p14:creationId xmlns:p14="http://schemas.microsoft.com/office/powerpoint/2010/main" val="3233446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864</Words>
  <Application>Microsoft Office PowerPoint</Application>
  <PresentationFormat>宽屏</PresentationFormat>
  <Paragraphs>48</Paragraphs>
  <Slides>11</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简介</vt:lpstr>
      <vt:lpstr>相关研究</vt:lpstr>
      <vt:lpstr>网络结构</vt:lpstr>
      <vt:lpstr>PowerPoint 演示文稿</vt:lpstr>
      <vt:lpstr>PowerPoint 演示文稿</vt:lpstr>
      <vt:lpstr>PowerPoint 演示文稿</vt:lpstr>
      <vt:lpstr>PowerPoint 演示文稿</vt:lpstr>
      <vt:lpstr>数据扩充</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Xianzheng Wu</dc:creator>
  <cp:lastModifiedBy>Xianzheng Wu</cp:lastModifiedBy>
  <cp:revision>40</cp:revision>
  <dcterms:created xsi:type="dcterms:W3CDTF">2018-10-20T07:59:42Z</dcterms:created>
  <dcterms:modified xsi:type="dcterms:W3CDTF">2018-10-22T10:17:29Z</dcterms:modified>
</cp:coreProperties>
</file>