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56" r:id="rId5"/>
    <p:sldId id="257" r:id="rId6"/>
    <p:sldId id="258" r:id="rId7"/>
    <p:sldId id="259" r:id="rId8"/>
    <p:sldId id="260" r:id="rId9"/>
    <p:sldId id="261"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7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72"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F1628-1FAA-43B3-AF84-F00D40B19B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15253C-38D9-4174-95CA-00B60E704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103DBC-9052-40AF-B02C-2A356E47C87F}"/>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09B8F4F0-45C0-46F6-AC9F-F92DC2EBF7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120DDA-7C71-4866-BE5D-FA5FA611C531}"/>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96228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6AE18-8F71-4962-B370-2031406503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77CFD-8DA0-4C48-9E05-C95243E10F2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C88DFD-300F-48B8-815C-6EEE323992E4}"/>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AECC5C08-6B5B-4FEC-86BA-C421221BA8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7984DD-6FB0-4111-AC08-24F5C3ED2AF4}"/>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99511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EBE097-E667-4B12-80C1-E3D4102BC9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22E164-8AA7-44C6-8B87-537603BBDD6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EF246E-D986-42DE-AC65-FCBC0FF3A7CE}"/>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27D9E4A0-3B9E-40CB-8CE1-4F437F95CA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DAA23E-371A-4188-BA14-F27C2498AC32}"/>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43384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168E7-7F20-4CE8-98A8-AC41EB3CD0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0CB8FC-44B2-43A5-8EE5-A5A8B05030D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6EDE0E-3857-48B4-BC53-A8A1D9B54F9A}"/>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2B54B757-A963-42FD-A38F-3C256527D6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24D0B2-62C5-44D5-95EB-8DA686226CC1}"/>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332078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6EE89-0178-4A34-B60A-A57D644760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59C56C-512C-4973-894E-1F0F91F2F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BA8E207-FB90-4B42-9984-CA0E1805D8D6}"/>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735FB46B-5A90-4A72-8736-86668E1C6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D114A6-0FA6-49ED-A8D7-242389594A2E}"/>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02588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40812-B500-450E-8E9E-DBBD678422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0F0AEF-09C1-4689-A481-23A75584F12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0ED2299-38A4-448A-BC02-65462F02961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99408D8-8B34-4EBA-B851-226BAA57282C}"/>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87E8185D-C6E0-4853-A671-08E1864DBD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1AA838-4209-407C-8E07-CF18C1672F37}"/>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00336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D65F0-E009-4854-B999-C883CC6023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CA4D93-B993-4848-A3D0-8ACDD7BD8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DAD1B9-BE70-43D6-A473-6A35364CEAC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4BECFA0-9FB5-4C08-AAB6-230773CCA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CC597F6-6095-4BCB-BDF0-6759BC38D3F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280DB80-DED0-4F66-AD75-4F355D77AD73}"/>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8" name="页脚占位符 7">
            <a:extLst>
              <a:ext uri="{FF2B5EF4-FFF2-40B4-BE49-F238E27FC236}">
                <a16:creationId xmlns:a16="http://schemas.microsoft.com/office/drawing/2014/main" id="{0A73BF34-87CD-439D-ADED-6CE2E54D7B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49EBBB-3588-4ECE-8B40-822DF75ED8E0}"/>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5733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BC9B7-AC52-4478-9B1A-E2F76E618A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495F98-3299-410C-86BD-C6760E2C20A4}"/>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4" name="页脚占位符 3">
            <a:extLst>
              <a:ext uri="{FF2B5EF4-FFF2-40B4-BE49-F238E27FC236}">
                <a16:creationId xmlns:a16="http://schemas.microsoft.com/office/drawing/2014/main" id="{DE1AB8C2-78A1-4E62-91AE-A926E3E1797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50C70C-BD0A-42A9-8A0C-7315B0171CBF}"/>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79947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FA2BFE-7555-4BCC-B4A0-D4C6D779302D}"/>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3" name="页脚占位符 2">
            <a:extLst>
              <a:ext uri="{FF2B5EF4-FFF2-40B4-BE49-F238E27FC236}">
                <a16:creationId xmlns:a16="http://schemas.microsoft.com/office/drawing/2014/main" id="{69AE65BB-1B35-4462-8366-645D74308C8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5DAA44-08CA-474C-AE99-5B6AD4955AE6}"/>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27100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52908-938E-4144-A943-95F866EE5E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25C790-3B92-473F-A9D4-56EC0D68C7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E766CAC-80A1-4A20-9D73-F566197D5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AF7E4B3-AF05-47DE-BCB1-037495ED6E40}"/>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1CB146DE-76EF-4683-8A42-EF47B75F97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3F6A74-678B-45F1-B9DD-C09450D94DD9}"/>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2530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1EED6-BE7F-423E-BC17-1833CAB325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7AEBC5-C160-42FD-AD6E-AD9639024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6DCE47-66F5-4C1A-ADFE-A9A3D9715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3D95D08-71B0-42D5-97C6-A75D9FA6D682}"/>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A84EE402-B1D5-48FC-AE32-F424D783CA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C8C6CA-D5B0-4860-A28B-DEA5997CD5EC}"/>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415605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B86E75-198F-4838-8DFD-737DF94B1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17760A-4111-4075-8438-85A087EC6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6EAC7E-647B-40FF-9938-C44D9A538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0F749ED4-4952-4E2B-A391-2133085AE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2E2166-1B38-4D36-8124-9903B8A08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3952050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343A-6AF9-4552-8DFB-490F64C6D73A}"/>
              </a:ext>
            </a:extLst>
          </p:cNvPr>
          <p:cNvSpPr>
            <a:spLocks noGrp="1"/>
          </p:cNvSpPr>
          <p:nvPr>
            <p:ph type="ctrTitle"/>
          </p:nvPr>
        </p:nvSpPr>
        <p:spPr/>
        <p:txBody>
          <a:bodyPr/>
          <a:lstStyle/>
          <a:p>
            <a:r>
              <a:rPr lang="zh-CN" altLang="en-US" dirty="0"/>
              <a:t>论文总结</a:t>
            </a:r>
          </a:p>
        </p:txBody>
      </p:sp>
      <p:sp>
        <p:nvSpPr>
          <p:cNvPr id="3" name="Subtitle 2">
            <a:extLst>
              <a:ext uri="{FF2B5EF4-FFF2-40B4-BE49-F238E27FC236}">
                <a16:creationId xmlns:a16="http://schemas.microsoft.com/office/drawing/2014/main" id="{176786F0-DDF6-4EBE-A911-5D10F16A1B21}"/>
              </a:ext>
            </a:extLst>
          </p:cNvPr>
          <p:cNvSpPr>
            <a:spLocks noGrp="1"/>
          </p:cNvSpPr>
          <p:nvPr>
            <p:ph type="subTitle" idx="1"/>
          </p:nvPr>
        </p:nvSpPr>
        <p:spPr/>
        <p:txBody>
          <a:bodyPr/>
          <a:lstStyle/>
          <a:p>
            <a:r>
              <a:rPr lang="en-US" altLang="zh-CN" dirty="0"/>
              <a:t>2018.10.08</a:t>
            </a:r>
            <a:endParaRPr lang="zh-CN" altLang="en-US" dirty="0"/>
          </a:p>
        </p:txBody>
      </p:sp>
    </p:spTree>
    <p:extLst>
      <p:ext uri="{BB962C8B-B14F-4D97-AF65-F5344CB8AC3E}">
        <p14:creationId xmlns:p14="http://schemas.microsoft.com/office/powerpoint/2010/main" val="103886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38EF-8776-431F-ABCC-6AED25C94840}"/>
              </a:ext>
            </a:extLst>
          </p:cNvPr>
          <p:cNvSpPr>
            <a:spLocks noGrp="1"/>
          </p:cNvSpPr>
          <p:nvPr>
            <p:ph type="title"/>
          </p:nvPr>
        </p:nvSpPr>
        <p:spPr/>
        <p:txBody>
          <a:bodyPr>
            <a:normAutofit/>
          </a:bodyPr>
          <a:lstStyle/>
          <a:p>
            <a:r>
              <a:rPr lang="zh-CN" altLang="zh-CN" sz="3600" dirty="0"/>
              <a:t>局部响应归一化（</a:t>
            </a:r>
            <a:r>
              <a:rPr lang="en-US" altLang="zh-CN" sz="3600" dirty="0"/>
              <a:t>Local Response Normalization</a:t>
            </a:r>
            <a:r>
              <a:rPr lang="zh-CN" altLang="zh-CN" sz="3600" dirty="0"/>
              <a:t>）</a:t>
            </a:r>
            <a:endParaRPr lang="zh-CN" altLang="en-US" sz="3600" dirty="0"/>
          </a:p>
        </p:txBody>
      </p:sp>
      <p:sp>
        <p:nvSpPr>
          <p:cNvPr id="3" name="内容占位符 2">
            <a:extLst>
              <a:ext uri="{FF2B5EF4-FFF2-40B4-BE49-F238E27FC236}">
                <a16:creationId xmlns:a16="http://schemas.microsoft.com/office/drawing/2014/main" id="{31E147C1-7827-430C-A36B-35EF11A5DD24}"/>
              </a:ext>
            </a:extLst>
          </p:cNvPr>
          <p:cNvSpPr>
            <a:spLocks noGrp="1"/>
          </p:cNvSpPr>
          <p:nvPr>
            <p:ph idx="1"/>
          </p:nvPr>
        </p:nvSpPr>
        <p:spPr>
          <a:xfrm>
            <a:off x="5192889" y="1690688"/>
            <a:ext cx="6570133" cy="4802187"/>
          </a:xfrm>
        </p:spPr>
        <p:txBody>
          <a:bodyPr>
            <a:normAutofit fontScale="77500" lnSpcReduction="20000"/>
          </a:bodyPr>
          <a:lstStyle/>
          <a:p>
            <a:pPr>
              <a:lnSpc>
                <a:spcPct val="150000"/>
              </a:lnSpc>
            </a:pPr>
            <a:r>
              <a:rPr lang="en-US" altLang="zh-CN" dirty="0"/>
              <a:t>a</a:t>
            </a:r>
            <a:r>
              <a:rPr lang="zh-CN" altLang="zh-CN" dirty="0"/>
              <a:t>表示第</a:t>
            </a:r>
            <a:r>
              <a:rPr lang="en-US" altLang="zh-CN" dirty="0" err="1"/>
              <a:t>i</a:t>
            </a:r>
            <a:r>
              <a:rPr lang="zh-CN" altLang="zh-CN" dirty="0"/>
              <a:t>个核在位置（</a:t>
            </a:r>
            <a:r>
              <a:rPr lang="en-US" altLang="zh-CN" dirty="0" err="1"/>
              <a:t>x,y</a:t>
            </a:r>
            <a:r>
              <a:rPr lang="zh-CN" altLang="zh-CN" dirty="0"/>
              <a:t>）运用激活函数</a:t>
            </a:r>
            <a:r>
              <a:rPr lang="en-US" altLang="zh-CN" dirty="0" err="1"/>
              <a:t>ReLU</a:t>
            </a:r>
            <a:r>
              <a:rPr lang="zh-CN" altLang="zh-CN" dirty="0"/>
              <a:t>后的输出</a:t>
            </a:r>
            <a:r>
              <a:rPr lang="zh-CN" altLang="en-US" dirty="0"/>
              <a:t>，</a:t>
            </a:r>
            <a:r>
              <a:rPr lang="en-US" altLang="zh-CN" dirty="0"/>
              <a:t>b</a:t>
            </a:r>
            <a:r>
              <a:rPr lang="zh-CN" altLang="zh-CN" dirty="0"/>
              <a:t>是归一化后的值</a:t>
            </a:r>
            <a:endParaRPr lang="en-US" altLang="zh-CN" dirty="0"/>
          </a:p>
          <a:p>
            <a:pPr>
              <a:lnSpc>
                <a:spcPct val="150000"/>
              </a:lnSpc>
            </a:pPr>
            <a:r>
              <a:rPr lang="en-US" altLang="zh-CN" dirty="0"/>
              <a:t>n</a:t>
            </a:r>
            <a:r>
              <a:rPr lang="zh-CN" altLang="zh-CN" dirty="0"/>
              <a:t>是同一位置上临近的</a:t>
            </a:r>
            <a:r>
              <a:rPr lang="en-US" altLang="zh-CN" dirty="0" err="1"/>
              <a:t>kernal</a:t>
            </a:r>
            <a:r>
              <a:rPr lang="en-US" altLang="zh-CN" dirty="0"/>
              <a:t> map</a:t>
            </a:r>
            <a:r>
              <a:rPr lang="zh-CN" altLang="zh-CN" dirty="0"/>
              <a:t>的数目，</a:t>
            </a:r>
            <a:r>
              <a:rPr lang="en-US" altLang="zh-CN" dirty="0"/>
              <a:t>N</a:t>
            </a:r>
            <a:r>
              <a:rPr lang="zh-CN" altLang="zh-CN" dirty="0"/>
              <a:t>是</a:t>
            </a:r>
            <a:r>
              <a:rPr lang="en-US" altLang="zh-CN" dirty="0" err="1"/>
              <a:t>kernal</a:t>
            </a:r>
            <a:r>
              <a:rPr lang="zh-CN" altLang="zh-CN" dirty="0"/>
              <a:t>的总数。参数</a:t>
            </a:r>
            <a:r>
              <a:rPr lang="en-US" altLang="zh-CN" dirty="0" err="1"/>
              <a:t>K,n,alpha</a:t>
            </a:r>
            <a:r>
              <a:rPr lang="zh-CN" altLang="zh-CN" dirty="0"/>
              <a:t>，</a:t>
            </a:r>
            <a:r>
              <a:rPr lang="en-US" altLang="zh-CN" dirty="0" err="1"/>
              <a:t>belta</a:t>
            </a:r>
            <a:r>
              <a:rPr lang="zh-CN" altLang="zh-CN" dirty="0"/>
              <a:t>都是超参数</a:t>
            </a:r>
            <a:endParaRPr lang="en-US" altLang="zh-CN" dirty="0"/>
          </a:p>
          <a:p>
            <a:pPr>
              <a:lnSpc>
                <a:spcPct val="150000"/>
              </a:lnSpc>
            </a:pPr>
            <a:r>
              <a:rPr lang="zh-CN" altLang="zh-CN" dirty="0"/>
              <a:t>对局部神经元的活动创建竞争机制，使得其中响应比较大的值变得相对更大，并抑制其他反馈较小的神经元，增强了模型的泛化能力</a:t>
            </a:r>
            <a:endParaRPr lang="en-US" altLang="zh-CN" dirty="0"/>
          </a:p>
          <a:p>
            <a:pPr>
              <a:lnSpc>
                <a:spcPct val="150000"/>
              </a:lnSpc>
            </a:pPr>
            <a:r>
              <a:rPr lang="zh-CN" altLang="en-US" dirty="0"/>
              <a:t>但是之后的文章说明</a:t>
            </a:r>
            <a:r>
              <a:rPr lang="en-US" altLang="zh-CN" dirty="0"/>
              <a:t>LRN</a:t>
            </a:r>
            <a:r>
              <a:rPr lang="zh-CN" altLang="en-US" dirty="0"/>
              <a:t>并没有什么用，用的人也很少。</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pic>
        <p:nvPicPr>
          <p:cNvPr id="5" name="图片 4">
            <a:extLst>
              <a:ext uri="{FF2B5EF4-FFF2-40B4-BE49-F238E27FC236}">
                <a16:creationId xmlns:a16="http://schemas.microsoft.com/office/drawing/2014/main" id="{FA1EDDD1-7ADA-4D87-BE0E-49F2BCEC763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37067" y="2928867"/>
            <a:ext cx="5039428" cy="1000265"/>
          </a:xfrm>
          <a:prstGeom prst="rect">
            <a:avLst/>
          </a:prstGeom>
          <a:noFill/>
          <a:ln>
            <a:noFill/>
          </a:ln>
        </p:spPr>
      </p:pic>
    </p:spTree>
    <p:extLst>
      <p:ext uri="{BB962C8B-B14F-4D97-AF65-F5344CB8AC3E}">
        <p14:creationId xmlns:p14="http://schemas.microsoft.com/office/powerpoint/2010/main" val="88410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06D74-8173-462F-9750-40CB8D278914}"/>
              </a:ext>
            </a:extLst>
          </p:cNvPr>
          <p:cNvSpPr>
            <a:spLocks noGrp="1"/>
          </p:cNvSpPr>
          <p:nvPr>
            <p:ph type="title"/>
          </p:nvPr>
        </p:nvSpPr>
        <p:spPr/>
        <p:txBody>
          <a:bodyPr/>
          <a:lstStyle/>
          <a:p>
            <a:r>
              <a:rPr lang="zh-CN" altLang="en-US" dirty="0"/>
              <a:t>重叠池化 </a:t>
            </a:r>
            <a:r>
              <a:rPr lang="en-US" altLang="zh-CN" dirty="0"/>
              <a:t>Overlapping Pooling</a:t>
            </a:r>
            <a:endParaRPr lang="zh-CN" altLang="en-US" dirty="0"/>
          </a:p>
        </p:txBody>
      </p:sp>
      <p:sp>
        <p:nvSpPr>
          <p:cNvPr id="3" name="内容占位符 2">
            <a:extLst>
              <a:ext uri="{FF2B5EF4-FFF2-40B4-BE49-F238E27FC236}">
                <a16:creationId xmlns:a16="http://schemas.microsoft.com/office/drawing/2014/main" id="{5EEF9A29-AC28-4377-A23D-BD82C7EEE765}"/>
              </a:ext>
            </a:extLst>
          </p:cNvPr>
          <p:cNvSpPr>
            <a:spLocks noGrp="1"/>
          </p:cNvSpPr>
          <p:nvPr>
            <p:ph idx="1"/>
          </p:nvPr>
        </p:nvSpPr>
        <p:spPr/>
        <p:txBody>
          <a:bodyPr>
            <a:normAutofit/>
          </a:bodyPr>
          <a:lstStyle/>
          <a:p>
            <a:pPr>
              <a:lnSpc>
                <a:spcPct val="150000"/>
              </a:lnSpc>
            </a:pPr>
            <a:r>
              <a:rPr lang="zh-CN" altLang="zh-CN" dirty="0"/>
              <a:t>步长为</a:t>
            </a:r>
            <a:r>
              <a:rPr lang="en-US" altLang="zh-CN" dirty="0"/>
              <a:t>s</a:t>
            </a:r>
            <a:r>
              <a:rPr lang="zh-CN" altLang="zh-CN" dirty="0"/>
              <a:t>，池化</a:t>
            </a:r>
            <a:r>
              <a:rPr lang="en-US" altLang="zh-CN" dirty="0"/>
              <a:t>filter</a:t>
            </a:r>
            <a:r>
              <a:rPr lang="zh-CN" altLang="zh-CN" dirty="0"/>
              <a:t>大小为</a:t>
            </a:r>
            <a:r>
              <a:rPr lang="en-US" altLang="zh-CN" dirty="0"/>
              <a:t>z</a:t>
            </a:r>
            <a:r>
              <a:rPr lang="zh-CN" altLang="zh-CN" dirty="0"/>
              <a:t>×</a:t>
            </a:r>
            <a:r>
              <a:rPr lang="en-US" altLang="zh-CN" dirty="0"/>
              <a:t>z</a:t>
            </a:r>
            <a:r>
              <a:rPr lang="zh-CN" altLang="zh-CN" dirty="0"/>
              <a:t>，如果</a:t>
            </a:r>
            <a:r>
              <a:rPr lang="en-US" altLang="zh-CN" dirty="0"/>
              <a:t>s = z</a:t>
            </a:r>
            <a:r>
              <a:rPr lang="zh-CN" altLang="zh-CN" dirty="0"/>
              <a:t>，就是普通的局部池化，如果</a:t>
            </a:r>
            <a:r>
              <a:rPr lang="en-US" altLang="zh-CN" dirty="0"/>
              <a:t>s &gt; z</a:t>
            </a:r>
            <a:r>
              <a:rPr lang="zh-CN" altLang="zh-CN" dirty="0"/>
              <a:t>，就是重叠池化</a:t>
            </a:r>
          </a:p>
          <a:p>
            <a:pPr>
              <a:lnSpc>
                <a:spcPct val="150000"/>
              </a:lnSpc>
            </a:pPr>
            <a:r>
              <a:rPr lang="zh-CN" altLang="zh-CN" dirty="0"/>
              <a:t>相邻池化窗口之间会有重叠，可以提高网络性能，并且有助于缓解过拟合</a:t>
            </a:r>
          </a:p>
          <a:p>
            <a:pPr marL="0" indent="0">
              <a:lnSpc>
                <a:spcPct val="150000"/>
              </a:lnSpc>
              <a:buNone/>
            </a:pPr>
            <a:endParaRPr lang="en-US" altLang="zh-CN" dirty="0"/>
          </a:p>
          <a:p>
            <a:pPr>
              <a:lnSpc>
                <a:spcPct val="150000"/>
              </a:lnSpc>
            </a:pPr>
            <a:r>
              <a:rPr lang="zh-CN" altLang="zh-CN" dirty="0"/>
              <a:t>在多块</a:t>
            </a:r>
            <a:r>
              <a:rPr lang="en-US" altLang="zh-CN" dirty="0"/>
              <a:t>GPU</a:t>
            </a:r>
            <a:r>
              <a:rPr lang="zh-CN" altLang="zh-CN" dirty="0"/>
              <a:t>上训练</a:t>
            </a:r>
            <a:endParaRPr lang="zh-CN" altLang="en-US" dirty="0"/>
          </a:p>
        </p:txBody>
      </p:sp>
    </p:spTree>
    <p:extLst>
      <p:ext uri="{BB962C8B-B14F-4D97-AF65-F5344CB8AC3E}">
        <p14:creationId xmlns:p14="http://schemas.microsoft.com/office/powerpoint/2010/main" val="3830336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4C773-1D3E-4104-B15E-B2FA0F4539C3}"/>
              </a:ext>
            </a:extLst>
          </p:cNvPr>
          <p:cNvSpPr>
            <a:spLocks noGrp="1"/>
          </p:cNvSpPr>
          <p:nvPr>
            <p:ph type="title"/>
          </p:nvPr>
        </p:nvSpPr>
        <p:spPr/>
        <p:txBody>
          <a:bodyPr/>
          <a:lstStyle/>
          <a:p>
            <a:r>
              <a:rPr lang="zh-CN" altLang="zh-CN" dirty="0"/>
              <a:t>整体结构</a:t>
            </a:r>
            <a:r>
              <a:rPr lang="en-US" altLang="zh-CN" dirty="0"/>
              <a:t> Overall Architecture </a:t>
            </a:r>
            <a:endParaRPr lang="zh-CN" altLang="en-US" dirty="0"/>
          </a:p>
        </p:txBody>
      </p:sp>
      <p:sp>
        <p:nvSpPr>
          <p:cNvPr id="3" name="内容占位符 2">
            <a:extLst>
              <a:ext uri="{FF2B5EF4-FFF2-40B4-BE49-F238E27FC236}">
                <a16:creationId xmlns:a16="http://schemas.microsoft.com/office/drawing/2014/main" id="{BAC4A9CC-8989-4612-9704-36E31ED25253}"/>
              </a:ext>
            </a:extLst>
          </p:cNvPr>
          <p:cNvSpPr>
            <a:spLocks noGrp="1"/>
          </p:cNvSpPr>
          <p:nvPr>
            <p:ph idx="1"/>
          </p:nvPr>
        </p:nvSpPr>
        <p:spPr/>
        <p:txBody>
          <a:bodyPr/>
          <a:lstStyle/>
          <a:p>
            <a:r>
              <a:rPr lang="zh-CN" altLang="zh-CN" dirty="0"/>
              <a:t>网络含有</a:t>
            </a:r>
            <a:r>
              <a:rPr lang="en-US" altLang="zh-CN" dirty="0"/>
              <a:t>8</a:t>
            </a:r>
            <a:r>
              <a:rPr lang="zh-CN" altLang="zh-CN" dirty="0"/>
              <a:t>个权重层，其中五个卷积层和</a:t>
            </a:r>
            <a:r>
              <a:rPr lang="en-US" altLang="zh-CN" dirty="0"/>
              <a:t>3</a:t>
            </a:r>
            <a:r>
              <a:rPr lang="zh-CN" altLang="zh-CN" dirty="0"/>
              <a:t>个全连接层，最后一个全连接层连接到</a:t>
            </a:r>
            <a:r>
              <a:rPr lang="en-US" altLang="zh-CN" dirty="0"/>
              <a:t>1000</a:t>
            </a:r>
            <a:r>
              <a:rPr lang="zh-CN" altLang="zh-CN" dirty="0"/>
              <a:t>类的</a:t>
            </a:r>
            <a:r>
              <a:rPr lang="en-US" altLang="zh-CN" dirty="0" err="1"/>
              <a:t>softmax</a:t>
            </a:r>
            <a:r>
              <a:rPr lang="zh-CN" altLang="zh-CN" dirty="0"/>
              <a:t>分类器上</a:t>
            </a:r>
            <a:r>
              <a:rPr lang="zh-CN" altLang="en-US" dirty="0"/>
              <a:t>。</a:t>
            </a:r>
            <a:endParaRPr lang="en-US" altLang="zh-CN" dirty="0"/>
          </a:p>
          <a:p>
            <a:r>
              <a:rPr lang="zh-CN" altLang="zh-CN" dirty="0"/>
              <a:t>网络最大化多项逻辑回归目标，这相当于最大化预测分布下正确标签的对数概率的训练案例的平均值。</a:t>
            </a:r>
            <a:endParaRPr lang="en-US" altLang="zh-CN" dirty="0"/>
          </a:p>
          <a:p>
            <a:r>
              <a:rPr lang="zh-CN" altLang="zh-CN" dirty="0"/>
              <a:t>在每个卷积层和全连接层之后都会应用</a:t>
            </a:r>
            <a:r>
              <a:rPr lang="en-US" altLang="zh-CN" dirty="0" err="1"/>
              <a:t>ReLU</a:t>
            </a:r>
            <a:r>
              <a:rPr lang="zh-CN" altLang="zh-CN" dirty="0"/>
              <a:t>非线性函数</a:t>
            </a:r>
          </a:p>
          <a:p>
            <a:endParaRPr lang="zh-CN" altLang="zh-CN" dirty="0"/>
          </a:p>
          <a:p>
            <a:endParaRPr lang="zh-CN" altLang="en-US" dirty="0"/>
          </a:p>
        </p:txBody>
      </p:sp>
      <p:pic>
        <p:nvPicPr>
          <p:cNvPr id="4" name="图片 3">
            <a:extLst>
              <a:ext uri="{FF2B5EF4-FFF2-40B4-BE49-F238E27FC236}">
                <a16:creationId xmlns:a16="http://schemas.microsoft.com/office/drawing/2014/main" id="{9468BA2B-26EB-4136-84C3-CC1CC0F04284}"/>
              </a:ext>
            </a:extLst>
          </p:cNvPr>
          <p:cNvPicPr>
            <a:picLocks noChangeAspect="1"/>
          </p:cNvPicPr>
          <p:nvPr/>
        </p:nvPicPr>
        <p:blipFill>
          <a:blip r:embed="rId2"/>
          <a:stretch>
            <a:fillRect/>
          </a:stretch>
        </p:blipFill>
        <p:spPr>
          <a:xfrm>
            <a:off x="2766778" y="4206625"/>
            <a:ext cx="6658443" cy="2286250"/>
          </a:xfrm>
          <a:prstGeom prst="rect">
            <a:avLst/>
          </a:prstGeom>
        </p:spPr>
      </p:pic>
    </p:spTree>
    <p:extLst>
      <p:ext uri="{BB962C8B-B14F-4D97-AF65-F5344CB8AC3E}">
        <p14:creationId xmlns:p14="http://schemas.microsoft.com/office/powerpoint/2010/main" val="4204294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C8A5C-B4E8-44BD-B373-1D979EB9EF09}"/>
              </a:ext>
            </a:extLst>
          </p:cNvPr>
          <p:cNvSpPr>
            <a:spLocks noGrp="1"/>
          </p:cNvSpPr>
          <p:nvPr>
            <p:ph type="title"/>
          </p:nvPr>
        </p:nvSpPr>
        <p:spPr/>
        <p:txBody>
          <a:bodyPr/>
          <a:lstStyle/>
          <a:p>
            <a:r>
              <a:rPr lang="zh-CN" altLang="zh-CN" dirty="0"/>
              <a:t>整体结构</a:t>
            </a:r>
            <a:r>
              <a:rPr lang="en-US" altLang="zh-CN" dirty="0"/>
              <a:t> Overall Architecture </a:t>
            </a:r>
            <a:endParaRPr lang="zh-CN" altLang="en-US" dirty="0"/>
          </a:p>
        </p:txBody>
      </p:sp>
      <p:sp>
        <p:nvSpPr>
          <p:cNvPr id="3" name="内容占位符 2">
            <a:extLst>
              <a:ext uri="{FF2B5EF4-FFF2-40B4-BE49-F238E27FC236}">
                <a16:creationId xmlns:a16="http://schemas.microsoft.com/office/drawing/2014/main" id="{57DCCB43-892A-4F45-9FD8-1AAEC785C848}"/>
              </a:ext>
            </a:extLst>
          </p:cNvPr>
          <p:cNvSpPr>
            <a:spLocks noGrp="1"/>
          </p:cNvSpPr>
          <p:nvPr>
            <p:ph idx="1"/>
          </p:nvPr>
        </p:nvSpPr>
        <p:spPr>
          <a:xfrm>
            <a:off x="838200" y="1509536"/>
            <a:ext cx="10515600" cy="3039887"/>
          </a:xfrm>
        </p:spPr>
        <p:txBody>
          <a:bodyPr>
            <a:normAutofit fontScale="55000" lnSpcReduction="20000"/>
          </a:bodyPr>
          <a:lstStyle/>
          <a:p>
            <a:pPr>
              <a:lnSpc>
                <a:spcPct val="150000"/>
              </a:lnSpc>
            </a:pPr>
            <a:r>
              <a:rPr lang="zh-CN" altLang="zh-CN" dirty="0"/>
              <a:t>输入图片尺寸为</a:t>
            </a:r>
            <a:r>
              <a:rPr lang="en-US" altLang="zh-CN" dirty="0"/>
              <a:t>224</a:t>
            </a:r>
            <a:r>
              <a:rPr lang="zh-CN" altLang="zh-CN" dirty="0"/>
              <a:t>×</a:t>
            </a:r>
            <a:r>
              <a:rPr lang="en-US" altLang="zh-CN" dirty="0"/>
              <a:t>224</a:t>
            </a:r>
            <a:r>
              <a:rPr lang="zh-CN" altLang="zh-CN" dirty="0"/>
              <a:t>×</a:t>
            </a:r>
            <a:r>
              <a:rPr lang="en-US" altLang="zh-CN" dirty="0"/>
              <a:t>3</a:t>
            </a:r>
            <a:r>
              <a:rPr lang="zh-CN" altLang="en-US" dirty="0"/>
              <a:t>（实际上应为</a:t>
            </a:r>
            <a:r>
              <a:rPr lang="en-US" altLang="zh-CN" dirty="0"/>
              <a:t>227×227</a:t>
            </a:r>
            <a:r>
              <a:rPr lang="zh-CN" altLang="en-US" dirty="0"/>
              <a:t>）</a:t>
            </a:r>
            <a:endParaRPr lang="en-US" altLang="zh-CN" dirty="0"/>
          </a:p>
          <a:p>
            <a:pPr>
              <a:lnSpc>
                <a:spcPct val="150000"/>
              </a:lnSpc>
            </a:pPr>
            <a:r>
              <a:rPr lang="zh-CN" altLang="zh-CN" dirty="0"/>
              <a:t>第一</a:t>
            </a:r>
            <a:r>
              <a:rPr lang="zh-CN" altLang="en-US" dirty="0"/>
              <a:t>层</a:t>
            </a:r>
            <a:r>
              <a:rPr lang="zh-CN" altLang="zh-CN" dirty="0"/>
              <a:t>卷积层</a:t>
            </a:r>
            <a:r>
              <a:rPr lang="en-US" altLang="zh-CN" dirty="0"/>
              <a:t>filter</a:t>
            </a:r>
            <a:r>
              <a:rPr lang="zh-CN" altLang="en-US" dirty="0"/>
              <a:t>为</a:t>
            </a:r>
            <a:r>
              <a:rPr lang="en-US" altLang="zh-CN" dirty="0"/>
              <a:t>11</a:t>
            </a:r>
            <a:r>
              <a:rPr lang="zh-CN" altLang="zh-CN" dirty="0"/>
              <a:t>×</a:t>
            </a:r>
            <a:r>
              <a:rPr lang="en-US" altLang="zh-CN" dirty="0"/>
              <a:t>11</a:t>
            </a:r>
            <a:r>
              <a:rPr lang="zh-CN" altLang="zh-CN" dirty="0"/>
              <a:t>×</a:t>
            </a:r>
            <a:r>
              <a:rPr lang="en-US" altLang="zh-CN" dirty="0"/>
              <a:t>3</a:t>
            </a:r>
            <a:r>
              <a:rPr lang="zh-CN" altLang="en-US" dirty="0"/>
              <a:t>，</a:t>
            </a:r>
            <a:r>
              <a:rPr lang="en-US" altLang="zh-CN" dirty="0"/>
              <a:t>96</a:t>
            </a:r>
            <a:r>
              <a:rPr lang="zh-CN" altLang="zh-CN" dirty="0"/>
              <a:t>个</a:t>
            </a:r>
            <a:r>
              <a:rPr lang="zh-CN" altLang="en-US" dirty="0"/>
              <a:t>，</a:t>
            </a:r>
            <a:r>
              <a:rPr lang="zh-CN" altLang="zh-CN" dirty="0"/>
              <a:t>卷积步长（</a:t>
            </a:r>
            <a:r>
              <a:rPr lang="en-US" altLang="zh-CN" dirty="0"/>
              <a:t>stride</a:t>
            </a:r>
            <a:r>
              <a:rPr lang="zh-CN" altLang="zh-CN" dirty="0"/>
              <a:t>）为</a:t>
            </a:r>
            <a:r>
              <a:rPr lang="en-US" altLang="zh-CN" dirty="0"/>
              <a:t>4</a:t>
            </a:r>
            <a:r>
              <a:rPr lang="zh-CN" altLang="zh-CN" dirty="0"/>
              <a:t>，第一层得到的输出为</a:t>
            </a:r>
            <a:r>
              <a:rPr lang="en-US" altLang="zh-CN" dirty="0"/>
              <a:t>55</a:t>
            </a:r>
            <a:r>
              <a:rPr lang="zh-CN" altLang="zh-CN" dirty="0"/>
              <a:t>×</a:t>
            </a:r>
            <a:r>
              <a:rPr lang="en-US" altLang="zh-CN" dirty="0"/>
              <a:t>55</a:t>
            </a:r>
            <a:r>
              <a:rPr lang="zh-CN" altLang="zh-CN" dirty="0"/>
              <a:t>×</a:t>
            </a:r>
            <a:r>
              <a:rPr lang="en-US" altLang="zh-CN" dirty="0"/>
              <a:t>96</a:t>
            </a:r>
            <a:r>
              <a:rPr lang="zh-CN" altLang="en-US" dirty="0"/>
              <a:t>，</a:t>
            </a:r>
            <a:r>
              <a:rPr lang="zh-CN" altLang="zh-CN" dirty="0"/>
              <a:t>最大池化后为</a:t>
            </a:r>
            <a:r>
              <a:rPr lang="en-US" altLang="zh-CN" dirty="0"/>
              <a:t>27</a:t>
            </a:r>
            <a:r>
              <a:rPr lang="zh-CN" altLang="zh-CN" dirty="0"/>
              <a:t>×</a:t>
            </a:r>
            <a:r>
              <a:rPr lang="en-US" altLang="zh-CN" dirty="0"/>
              <a:t>27</a:t>
            </a:r>
            <a:r>
              <a:rPr lang="zh-CN" altLang="zh-CN" dirty="0"/>
              <a:t>×</a:t>
            </a:r>
            <a:r>
              <a:rPr lang="en-US" altLang="zh-CN" dirty="0"/>
              <a:t>96</a:t>
            </a:r>
            <a:r>
              <a:rPr lang="zh-CN" altLang="zh-CN" dirty="0"/>
              <a:t>。</a:t>
            </a:r>
            <a:endParaRPr lang="en-US" altLang="zh-CN" dirty="0"/>
          </a:p>
          <a:p>
            <a:pPr>
              <a:lnSpc>
                <a:spcPct val="150000"/>
              </a:lnSpc>
            </a:pPr>
            <a:r>
              <a:rPr lang="zh-CN" altLang="zh-CN" dirty="0"/>
              <a:t>第二层卷积层</a:t>
            </a:r>
            <a:r>
              <a:rPr lang="en-US" altLang="zh-CN" dirty="0"/>
              <a:t>filter</a:t>
            </a:r>
            <a:r>
              <a:rPr lang="zh-CN" altLang="zh-CN" dirty="0"/>
              <a:t>为</a:t>
            </a:r>
            <a:r>
              <a:rPr lang="en-US" altLang="zh-CN" dirty="0"/>
              <a:t>5</a:t>
            </a:r>
            <a:r>
              <a:rPr lang="zh-CN" altLang="zh-CN" dirty="0"/>
              <a:t>×</a:t>
            </a:r>
            <a:r>
              <a:rPr lang="en-US" altLang="zh-CN" dirty="0"/>
              <a:t>5</a:t>
            </a:r>
            <a:r>
              <a:rPr lang="zh-CN" altLang="zh-CN" dirty="0"/>
              <a:t>×</a:t>
            </a:r>
            <a:r>
              <a:rPr lang="en-US" altLang="zh-CN" dirty="0"/>
              <a:t>96</a:t>
            </a:r>
            <a:r>
              <a:rPr lang="zh-CN" altLang="zh-CN" dirty="0"/>
              <a:t>，</a:t>
            </a:r>
            <a:r>
              <a:rPr lang="en-US" altLang="zh-CN" dirty="0"/>
              <a:t>256</a:t>
            </a:r>
            <a:r>
              <a:rPr lang="zh-CN" altLang="zh-CN" dirty="0"/>
              <a:t>个。</a:t>
            </a:r>
            <a:endParaRPr lang="en-US" altLang="zh-CN" dirty="0"/>
          </a:p>
          <a:p>
            <a:pPr>
              <a:lnSpc>
                <a:spcPct val="150000"/>
              </a:lnSpc>
            </a:pPr>
            <a:r>
              <a:rPr lang="zh-CN" altLang="zh-CN" dirty="0"/>
              <a:t>第三层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256</a:t>
            </a:r>
            <a:r>
              <a:rPr lang="zh-CN" altLang="en-US" dirty="0"/>
              <a:t>，</a:t>
            </a:r>
            <a:r>
              <a:rPr lang="en-US" altLang="zh-CN" dirty="0"/>
              <a:t>384</a:t>
            </a:r>
            <a:r>
              <a:rPr lang="zh-CN" altLang="zh-CN" dirty="0"/>
              <a:t>个</a:t>
            </a:r>
            <a:r>
              <a:rPr lang="zh-CN" altLang="en-US" dirty="0"/>
              <a:t>。</a:t>
            </a:r>
            <a:endParaRPr lang="en-US" altLang="zh-CN" dirty="0"/>
          </a:p>
          <a:p>
            <a:pPr>
              <a:lnSpc>
                <a:spcPct val="150000"/>
              </a:lnSpc>
            </a:pPr>
            <a:r>
              <a:rPr lang="zh-CN" altLang="zh-CN" dirty="0"/>
              <a:t>第四层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384</a:t>
            </a:r>
            <a:r>
              <a:rPr lang="zh-CN" altLang="en-US" dirty="0"/>
              <a:t>，</a:t>
            </a:r>
            <a:r>
              <a:rPr lang="en-US" altLang="zh-CN" dirty="0"/>
              <a:t>384</a:t>
            </a:r>
            <a:r>
              <a:rPr lang="zh-CN" altLang="zh-CN" dirty="0"/>
              <a:t>个</a:t>
            </a:r>
            <a:r>
              <a:rPr lang="zh-CN" altLang="en-US" dirty="0"/>
              <a:t>。</a:t>
            </a:r>
            <a:endParaRPr lang="en-US" altLang="zh-CN" dirty="0"/>
          </a:p>
          <a:p>
            <a:pPr>
              <a:lnSpc>
                <a:spcPct val="150000"/>
              </a:lnSpc>
            </a:pPr>
            <a:r>
              <a:rPr lang="zh-CN" altLang="zh-CN" dirty="0"/>
              <a:t>第五层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384</a:t>
            </a:r>
            <a:r>
              <a:rPr lang="zh-CN" altLang="en-US" dirty="0"/>
              <a:t>，</a:t>
            </a:r>
            <a:r>
              <a:rPr lang="en-US" altLang="zh-CN" dirty="0"/>
              <a:t>256</a:t>
            </a:r>
            <a:r>
              <a:rPr lang="zh-CN" altLang="zh-CN" dirty="0"/>
              <a:t>个</a:t>
            </a:r>
            <a:r>
              <a:rPr lang="zh-CN" altLang="en-US" dirty="0"/>
              <a:t>。</a:t>
            </a:r>
            <a:endParaRPr lang="en-US" altLang="zh-CN" dirty="0"/>
          </a:p>
          <a:p>
            <a:pPr>
              <a:lnSpc>
                <a:spcPct val="150000"/>
              </a:lnSpc>
            </a:pPr>
            <a:r>
              <a:rPr lang="zh-CN" altLang="zh-CN" dirty="0"/>
              <a:t>每个全连接层有</a:t>
            </a:r>
            <a:r>
              <a:rPr lang="en-US" altLang="zh-CN" dirty="0"/>
              <a:t>4096</a:t>
            </a:r>
            <a:r>
              <a:rPr lang="zh-CN" altLang="zh-CN" dirty="0"/>
              <a:t>个神经元</a:t>
            </a:r>
          </a:p>
        </p:txBody>
      </p:sp>
      <p:pic>
        <p:nvPicPr>
          <p:cNvPr id="4" name="图片 3">
            <a:extLst>
              <a:ext uri="{FF2B5EF4-FFF2-40B4-BE49-F238E27FC236}">
                <a16:creationId xmlns:a16="http://schemas.microsoft.com/office/drawing/2014/main" id="{6E823C76-6D16-4704-813C-91E8874CA6B8}"/>
              </a:ext>
            </a:extLst>
          </p:cNvPr>
          <p:cNvPicPr>
            <a:picLocks noChangeAspect="1"/>
          </p:cNvPicPr>
          <p:nvPr/>
        </p:nvPicPr>
        <p:blipFill>
          <a:blip r:embed="rId2"/>
          <a:stretch>
            <a:fillRect/>
          </a:stretch>
        </p:blipFill>
        <p:spPr>
          <a:xfrm>
            <a:off x="4515556" y="2396536"/>
            <a:ext cx="7441199" cy="2951928"/>
          </a:xfrm>
          <a:prstGeom prst="rect">
            <a:avLst/>
          </a:prstGeom>
        </p:spPr>
      </p:pic>
    </p:spTree>
    <p:extLst>
      <p:ext uri="{BB962C8B-B14F-4D97-AF65-F5344CB8AC3E}">
        <p14:creationId xmlns:p14="http://schemas.microsoft.com/office/powerpoint/2010/main" val="3436115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减少过拟合</a:t>
            </a:r>
            <a:r>
              <a:rPr lang="en-US" altLang="zh-CN" dirty="0"/>
              <a:t> reducing overfitting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20000"/>
          </a:bodyPr>
          <a:lstStyle/>
          <a:p>
            <a:pPr marL="0" indent="0">
              <a:lnSpc>
                <a:spcPct val="150000"/>
              </a:lnSpc>
              <a:buNone/>
            </a:pPr>
            <a:r>
              <a:rPr lang="zh-CN" altLang="en-US" dirty="0"/>
              <a:t>数据增强</a:t>
            </a:r>
            <a:r>
              <a:rPr lang="en-US" altLang="zh-CN" dirty="0"/>
              <a:t>Data Augmentation</a:t>
            </a:r>
            <a:r>
              <a:rPr lang="zh-CN" altLang="en-US" dirty="0"/>
              <a:t>和</a:t>
            </a:r>
            <a:r>
              <a:rPr lang="en-US" altLang="zh-CN" dirty="0"/>
              <a:t>Dropout</a:t>
            </a:r>
          </a:p>
          <a:p>
            <a:pPr>
              <a:lnSpc>
                <a:spcPct val="150000"/>
              </a:lnSpc>
            </a:pPr>
            <a:r>
              <a:rPr lang="zh-CN" altLang="zh-CN" dirty="0"/>
              <a:t>第一种形式的数据增强包括生成图像平移（</a:t>
            </a:r>
            <a:r>
              <a:rPr lang="en-US" altLang="zh-CN" dirty="0"/>
              <a:t>image translations</a:t>
            </a:r>
            <a:r>
              <a:rPr lang="zh-CN" altLang="zh-CN" dirty="0"/>
              <a:t>）和水平反射（</a:t>
            </a:r>
            <a:r>
              <a:rPr lang="en-US" altLang="zh-CN" dirty="0"/>
              <a:t>horizontal reﬂections</a:t>
            </a:r>
            <a:r>
              <a:rPr lang="zh-CN" altLang="zh-CN" dirty="0"/>
              <a:t>）。</a:t>
            </a:r>
          </a:p>
          <a:p>
            <a:pPr>
              <a:lnSpc>
                <a:spcPct val="150000"/>
              </a:lnSpc>
            </a:pPr>
            <a:r>
              <a:rPr lang="zh-CN" altLang="zh-CN" dirty="0"/>
              <a:t>通过在</a:t>
            </a:r>
            <a:r>
              <a:rPr lang="en-US" altLang="zh-CN" dirty="0"/>
              <a:t>256</a:t>
            </a:r>
            <a:r>
              <a:rPr lang="zh-CN" altLang="zh-CN" dirty="0"/>
              <a:t>×</a:t>
            </a:r>
            <a:r>
              <a:rPr lang="en-US" altLang="zh-CN" dirty="0"/>
              <a:t>256</a:t>
            </a:r>
            <a:r>
              <a:rPr lang="zh-CN" altLang="zh-CN" dirty="0"/>
              <a:t>的图像中随机提取</a:t>
            </a:r>
            <a:r>
              <a:rPr lang="en-US" altLang="zh-CN" dirty="0"/>
              <a:t>224</a:t>
            </a:r>
            <a:r>
              <a:rPr lang="zh-CN" altLang="zh-CN" dirty="0"/>
              <a:t>×</a:t>
            </a:r>
            <a:r>
              <a:rPr lang="en-US" altLang="zh-CN" dirty="0"/>
              <a:t>224</a:t>
            </a:r>
            <a:r>
              <a:rPr lang="zh-CN" altLang="zh-CN" dirty="0"/>
              <a:t>大小的块（以及其水平反射），并在这些提取的块上训练神经网络，将训练集扩大了</a:t>
            </a:r>
            <a:r>
              <a:rPr lang="en-US" altLang="zh-CN" dirty="0"/>
              <a:t>2048</a:t>
            </a:r>
            <a:r>
              <a:rPr lang="zh-CN" altLang="zh-CN" dirty="0"/>
              <a:t>倍。</a:t>
            </a:r>
          </a:p>
          <a:p>
            <a:pPr>
              <a:lnSpc>
                <a:spcPct val="150000"/>
              </a:lnSpc>
            </a:pPr>
            <a:r>
              <a:rPr lang="zh-CN" altLang="zh-CN" dirty="0"/>
              <a:t>测试的时候，通过提取</a:t>
            </a:r>
            <a:r>
              <a:rPr lang="en-US" altLang="zh-CN" dirty="0"/>
              <a:t>10</a:t>
            </a:r>
            <a:r>
              <a:rPr lang="zh-CN" altLang="zh-CN" dirty="0"/>
              <a:t>个</a:t>
            </a:r>
            <a:r>
              <a:rPr lang="en-US" altLang="zh-CN" dirty="0"/>
              <a:t>224</a:t>
            </a:r>
            <a:r>
              <a:rPr lang="zh-CN" altLang="zh-CN" dirty="0"/>
              <a:t>×</a:t>
            </a:r>
            <a:r>
              <a:rPr lang="en-US" altLang="zh-CN" dirty="0"/>
              <a:t>224</a:t>
            </a:r>
            <a:r>
              <a:rPr lang="zh-CN" altLang="zh-CN" dirty="0"/>
              <a:t>的块并对其进行预测，以及对网络的</a:t>
            </a:r>
            <a:r>
              <a:rPr lang="en-US" altLang="zh-CN" dirty="0" err="1"/>
              <a:t>softmax</a:t>
            </a:r>
            <a:r>
              <a:rPr lang="zh-CN" altLang="zh-CN" dirty="0"/>
              <a:t>层对</a:t>
            </a:r>
            <a:r>
              <a:rPr lang="en-US" altLang="zh-CN" dirty="0"/>
              <a:t>10</a:t>
            </a:r>
            <a:r>
              <a:rPr lang="zh-CN" altLang="zh-CN" dirty="0"/>
              <a:t>个块的预测求平均值</a:t>
            </a:r>
            <a:r>
              <a:rPr lang="zh-CN" altLang="en-US" dirty="0"/>
              <a:t>。</a:t>
            </a:r>
            <a:endParaRPr lang="zh-CN" altLang="zh-CN" dirty="0"/>
          </a:p>
          <a:p>
            <a:pPr>
              <a:lnSpc>
                <a:spcPct val="150000"/>
              </a:lnSpc>
            </a:pPr>
            <a:endParaRPr lang="zh-CN" altLang="en-US" dirty="0"/>
          </a:p>
        </p:txBody>
      </p:sp>
    </p:spTree>
    <p:extLst>
      <p:ext uri="{BB962C8B-B14F-4D97-AF65-F5344CB8AC3E}">
        <p14:creationId xmlns:p14="http://schemas.microsoft.com/office/powerpoint/2010/main" val="28118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Data Augmentation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10000"/>
          </a:bodyPr>
          <a:lstStyle/>
          <a:p>
            <a:pPr>
              <a:lnSpc>
                <a:spcPct val="150000"/>
              </a:lnSpc>
            </a:pPr>
            <a:r>
              <a:rPr lang="zh-CN" altLang="zh-CN" dirty="0"/>
              <a:t>第二种方式包括改变训练图像的</a:t>
            </a:r>
            <a:r>
              <a:rPr lang="en-US" altLang="zh-CN" dirty="0"/>
              <a:t>RGB</a:t>
            </a:r>
            <a:r>
              <a:rPr lang="zh-CN" altLang="zh-CN" dirty="0"/>
              <a:t>通道的强度。</a:t>
            </a:r>
          </a:p>
          <a:p>
            <a:pPr>
              <a:lnSpc>
                <a:spcPct val="150000"/>
              </a:lnSpc>
            </a:pPr>
            <a:r>
              <a:rPr lang="zh-CN" altLang="zh-CN" dirty="0"/>
              <a:t>通过</a:t>
            </a:r>
            <a:r>
              <a:rPr lang="en-US" altLang="zh-CN" dirty="0"/>
              <a:t>ImageNet</a:t>
            </a:r>
            <a:r>
              <a:rPr lang="zh-CN" altLang="zh-CN" dirty="0"/>
              <a:t>训练集在</a:t>
            </a:r>
            <a:r>
              <a:rPr lang="en-US" altLang="zh-CN" dirty="0"/>
              <a:t>RGB</a:t>
            </a:r>
            <a:r>
              <a:rPr lang="zh-CN" altLang="zh-CN" dirty="0"/>
              <a:t>像素值上进行</a:t>
            </a:r>
            <a:r>
              <a:rPr lang="en-US" altLang="zh-CN" dirty="0"/>
              <a:t>PCA</a:t>
            </a:r>
            <a:r>
              <a:rPr lang="zh-CN" altLang="en-US" dirty="0"/>
              <a:t>（</a:t>
            </a:r>
            <a:r>
              <a:rPr lang="en-US" altLang="zh-CN" dirty="0"/>
              <a:t>Principal Component Analysis)</a:t>
            </a:r>
            <a:r>
              <a:rPr lang="zh-CN" altLang="en-US" dirty="0"/>
              <a:t>）</a:t>
            </a:r>
            <a:r>
              <a:rPr lang="zh-CN" altLang="zh-CN" dirty="0"/>
              <a:t>，对于每一个训练图片，我们增加其多倍的主部分，其大小与相应的特征值乘以一个随机数成比例，该随机数服从高斯分布</a:t>
            </a:r>
            <a:r>
              <a:rPr lang="en-US" altLang="zh-CN" dirty="0"/>
              <a:t>N(0, 0.01)</a:t>
            </a:r>
            <a:endParaRPr lang="zh-CN" altLang="zh-CN" dirty="0"/>
          </a:p>
          <a:p>
            <a:pPr>
              <a:lnSpc>
                <a:spcPct val="150000"/>
              </a:lnSpc>
            </a:pPr>
            <a:r>
              <a:rPr lang="zh-CN" altLang="zh-CN" dirty="0"/>
              <a:t>该方案近似</a:t>
            </a:r>
            <a:r>
              <a:rPr lang="zh-CN" altLang="en-US" dirty="0"/>
              <a:t>符合</a:t>
            </a:r>
            <a:r>
              <a:rPr lang="zh-CN" altLang="zh-CN" dirty="0"/>
              <a:t>自然图像的重要特性，</a:t>
            </a:r>
            <a:r>
              <a:rPr lang="zh-CN" altLang="en-US" dirty="0"/>
              <a:t>目标</a:t>
            </a:r>
            <a:r>
              <a:rPr lang="zh-CN" altLang="zh-CN" dirty="0"/>
              <a:t>身份对于照明的强度和颜色的变化是不变的。</a:t>
            </a:r>
          </a:p>
          <a:p>
            <a:pPr>
              <a:lnSpc>
                <a:spcPct val="150000"/>
              </a:lnSpc>
            </a:pPr>
            <a:endParaRPr lang="zh-CN" altLang="en-US" dirty="0"/>
          </a:p>
        </p:txBody>
      </p:sp>
    </p:spTree>
    <p:extLst>
      <p:ext uri="{BB962C8B-B14F-4D97-AF65-F5344CB8AC3E}">
        <p14:creationId xmlns:p14="http://schemas.microsoft.com/office/powerpoint/2010/main" val="2453471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Reducing Overfitting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419052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10177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92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9263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BC018-F155-4CF4-96E7-5FA4D5D6E0B3}"/>
              </a:ext>
            </a:extLst>
          </p:cNvPr>
          <p:cNvSpPr>
            <a:spLocks noGrp="1"/>
          </p:cNvSpPr>
          <p:nvPr>
            <p:ph idx="1"/>
          </p:nvPr>
        </p:nvSpPr>
        <p:spPr>
          <a:xfrm>
            <a:off x="609601" y="894644"/>
            <a:ext cx="11582399" cy="5068711"/>
          </a:xfrm>
        </p:spPr>
        <p:txBody>
          <a:bodyPr>
            <a:noAutofit/>
          </a:bodyPr>
          <a:lstStyle/>
          <a:p>
            <a:pPr>
              <a:lnSpc>
                <a:spcPct val="150000"/>
              </a:lnSpc>
            </a:pPr>
            <a:r>
              <a:rPr lang="en-US" altLang="zh-CN" sz="3200" dirty="0" err="1"/>
              <a:t>AlexNet</a:t>
            </a:r>
            <a:r>
              <a:rPr lang="zh-CN" altLang="en-US" sz="3200" dirty="0"/>
              <a:t>：</a:t>
            </a:r>
            <a:r>
              <a:rPr lang="en-US" altLang="zh-CN" sz="3200" dirty="0"/>
              <a:t>ImageNet Classification with Deep Convolutional Neural Networks</a:t>
            </a:r>
          </a:p>
          <a:p>
            <a:pPr>
              <a:lnSpc>
                <a:spcPct val="150000"/>
              </a:lnSpc>
            </a:pPr>
            <a:r>
              <a:rPr lang="en-US" altLang="zh-CN" sz="3200" dirty="0" err="1"/>
              <a:t>VGGNet</a:t>
            </a:r>
            <a:r>
              <a:rPr lang="zh-CN" altLang="en-US" sz="3200" dirty="0"/>
              <a:t>：</a:t>
            </a:r>
            <a:r>
              <a:rPr lang="en-US" altLang="zh-CN" sz="3200" dirty="0"/>
              <a:t>Very Deep Convolutional Networks for Large-Scale Image   Recognition</a:t>
            </a:r>
          </a:p>
          <a:p>
            <a:pPr>
              <a:lnSpc>
                <a:spcPct val="150000"/>
              </a:lnSpc>
            </a:pPr>
            <a:r>
              <a:rPr lang="en-US" altLang="zh-CN" sz="3200" dirty="0" err="1"/>
              <a:t>ResNet</a:t>
            </a:r>
            <a:r>
              <a:rPr lang="zh-CN" altLang="en-US" sz="3200" dirty="0"/>
              <a:t>：</a:t>
            </a:r>
            <a:r>
              <a:rPr lang="en-US" altLang="zh-CN" sz="3200" dirty="0"/>
              <a:t>Deep Residual Learning for Image Recognition</a:t>
            </a:r>
          </a:p>
          <a:p>
            <a:pPr>
              <a:lnSpc>
                <a:spcPct val="150000"/>
              </a:lnSpc>
            </a:pPr>
            <a:r>
              <a:rPr lang="en-US" altLang="zh-CN" sz="3200" dirty="0"/>
              <a:t>FCN</a:t>
            </a:r>
            <a:r>
              <a:rPr lang="zh-CN" altLang="en-US" sz="3200" dirty="0"/>
              <a:t>：</a:t>
            </a:r>
            <a:r>
              <a:rPr lang="en-US" altLang="zh-CN" sz="3200" dirty="0"/>
              <a:t>Fully Convolutional Networks for Semantic Segmentation</a:t>
            </a:r>
          </a:p>
        </p:txBody>
      </p:sp>
    </p:spTree>
    <p:extLst>
      <p:ext uri="{BB962C8B-B14F-4D97-AF65-F5344CB8AC3E}">
        <p14:creationId xmlns:p14="http://schemas.microsoft.com/office/powerpoint/2010/main" val="428104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190650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9187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79635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39309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49533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33777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41266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3577B-2A2B-4D70-94A4-04C2E7948F5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792958-BD98-48D8-8246-2C619626545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1188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AE83B-9A75-48D4-BD61-0565882EE7F1}"/>
              </a:ext>
            </a:extLst>
          </p:cNvPr>
          <p:cNvSpPr>
            <a:spLocks noGrp="1"/>
          </p:cNvSpPr>
          <p:nvPr>
            <p:ph type="title"/>
          </p:nvPr>
        </p:nvSpPr>
        <p:spPr/>
        <p:txBody>
          <a:bodyPr/>
          <a:lstStyle/>
          <a:p>
            <a:r>
              <a:rPr lang="en-US" altLang="zh-CN" dirty="0" err="1"/>
              <a:t>AlexNet</a:t>
            </a:r>
            <a:endParaRPr lang="zh-CN" altLang="en-US" dirty="0"/>
          </a:p>
        </p:txBody>
      </p:sp>
      <p:sp>
        <p:nvSpPr>
          <p:cNvPr id="3" name="内容占位符 2">
            <a:extLst>
              <a:ext uri="{FF2B5EF4-FFF2-40B4-BE49-F238E27FC236}">
                <a16:creationId xmlns:a16="http://schemas.microsoft.com/office/drawing/2014/main" id="{B5A5A83A-53B9-442C-BA41-AEF9D9FFCE88}"/>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9025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381E5-9215-4948-B6E6-35EA11D10863}"/>
              </a:ext>
            </a:extLst>
          </p:cNvPr>
          <p:cNvSpPr>
            <a:spLocks noGrp="1"/>
          </p:cNvSpPr>
          <p:nvPr>
            <p:ph type="title"/>
          </p:nvPr>
        </p:nvSpPr>
        <p:spPr>
          <a:xfrm>
            <a:off x="838200" y="997302"/>
            <a:ext cx="10515600" cy="1325563"/>
          </a:xfrm>
        </p:spPr>
        <p:txBody>
          <a:bodyPr/>
          <a:lstStyle/>
          <a:p>
            <a:r>
              <a:rPr lang="en-US" altLang="zh-CN" dirty="0" err="1"/>
              <a:t>AlexNet</a:t>
            </a:r>
            <a:endParaRPr lang="zh-CN" altLang="en-US" dirty="0"/>
          </a:p>
        </p:txBody>
      </p:sp>
      <p:sp>
        <p:nvSpPr>
          <p:cNvPr id="3" name="内容占位符 2">
            <a:extLst>
              <a:ext uri="{FF2B5EF4-FFF2-40B4-BE49-F238E27FC236}">
                <a16:creationId xmlns:a16="http://schemas.microsoft.com/office/drawing/2014/main" id="{0F878F76-5246-4571-A0F3-9708DD4354CC}"/>
              </a:ext>
            </a:extLst>
          </p:cNvPr>
          <p:cNvSpPr>
            <a:spLocks noGrp="1"/>
          </p:cNvSpPr>
          <p:nvPr>
            <p:ph idx="1"/>
          </p:nvPr>
        </p:nvSpPr>
        <p:spPr>
          <a:xfrm>
            <a:off x="838200" y="2840390"/>
            <a:ext cx="10515600" cy="1177219"/>
          </a:xfrm>
        </p:spPr>
        <p:txBody>
          <a:bodyPr/>
          <a:lstStyle/>
          <a:p>
            <a:r>
              <a:rPr lang="en-US" altLang="zh-CN" dirty="0"/>
              <a:t>ImageNet Classification with Deep Convolutional Neural Networks</a:t>
            </a:r>
          </a:p>
        </p:txBody>
      </p:sp>
    </p:spTree>
    <p:extLst>
      <p:ext uri="{BB962C8B-B14F-4D97-AF65-F5344CB8AC3E}">
        <p14:creationId xmlns:p14="http://schemas.microsoft.com/office/powerpoint/2010/main" val="367918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1B8B2-A61B-45A3-A2B7-F75CCA95B7BD}"/>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93D4D990-9A51-49B5-81FB-80A0F444A0DE}"/>
              </a:ext>
            </a:extLst>
          </p:cNvPr>
          <p:cNvSpPr>
            <a:spLocks noGrp="1"/>
          </p:cNvSpPr>
          <p:nvPr>
            <p:ph idx="1"/>
          </p:nvPr>
        </p:nvSpPr>
        <p:spPr/>
        <p:txBody>
          <a:bodyPr/>
          <a:lstStyle/>
          <a:p>
            <a:r>
              <a:rPr lang="zh-CN" altLang="en-US" dirty="0"/>
              <a:t>对</a:t>
            </a:r>
            <a:r>
              <a:rPr lang="en-US" altLang="zh-CN" dirty="0"/>
              <a:t>2010</a:t>
            </a:r>
            <a:r>
              <a:rPr lang="zh-CN" altLang="en-US" dirty="0"/>
              <a:t>年</a:t>
            </a:r>
            <a:r>
              <a:rPr lang="en-US" altLang="zh-CN" dirty="0"/>
              <a:t>ImageNet</a:t>
            </a:r>
            <a:r>
              <a:rPr lang="zh-CN" altLang="en-US" dirty="0"/>
              <a:t>上</a:t>
            </a:r>
            <a:r>
              <a:rPr lang="en-US" altLang="zh-CN" dirty="0"/>
              <a:t>120</a:t>
            </a:r>
            <a:r>
              <a:rPr lang="zh-CN" altLang="en-US" dirty="0"/>
              <a:t>万高分辨率图像进行</a:t>
            </a:r>
            <a:r>
              <a:rPr lang="en-US" altLang="zh-CN" dirty="0"/>
              <a:t>1000</a:t>
            </a:r>
            <a:r>
              <a:rPr lang="zh-CN" altLang="en-US" dirty="0"/>
              <a:t>种分类，比当时最先进的结果表现都要好</a:t>
            </a:r>
            <a:endParaRPr lang="en-US" altLang="zh-CN" dirty="0"/>
          </a:p>
          <a:p>
            <a:r>
              <a:rPr lang="zh-CN" altLang="en-US" dirty="0"/>
              <a:t>神经网络有</a:t>
            </a:r>
            <a:r>
              <a:rPr lang="en-US" altLang="zh-CN" dirty="0"/>
              <a:t>6000</a:t>
            </a:r>
            <a:r>
              <a:rPr lang="zh-CN" altLang="en-US" dirty="0"/>
              <a:t>万个参数和</a:t>
            </a:r>
            <a:r>
              <a:rPr lang="en-US" altLang="zh-CN" dirty="0"/>
              <a:t>65</a:t>
            </a:r>
            <a:r>
              <a:rPr lang="zh-CN" altLang="en-US" dirty="0"/>
              <a:t>万个神经元，包含五个卷积层，有些后面还有最大池化层</a:t>
            </a:r>
            <a:endParaRPr lang="en-US" altLang="zh-CN" dirty="0"/>
          </a:p>
          <a:p>
            <a:r>
              <a:rPr lang="zh-CN" altLang="en-US" dirty="0"/>
              <a:t>为加速训练，使用非饱和神经元和对卷积操作非常有效的</a:t>
            </a:r>
            <a:r>
              <a:rPr lang="en-US" altLang="zh-CN" dirty="0"/>
              <a:t>GPU</a:t>
            </a:r>
            <a:r>
              <a:rPr lang="zh-CN" altLang="en-US" dirty="0"/>
              <a:t>实现</a:t>
            </a:r>
            <a:endParaRPr lang="en-US" altLang="zh-CN" dirty="0"/>
          </a:p>
          <a:p>
            <a:r>
              <a:rPr lang="zh-CN" altLang="en-US" dirty="0"/>
              <a:t>为减少全连接层的过拟合，使用</a:t>
            </a:r>
            <a:r>
              <a:rPr lang="en-US" altLang="zh-CN" dirty="0"/>
              <a:t>dropout</a:t>
            </a:r>
            <a:r>
              <a:rPr lang="zh-CN" altLang="en-US" dirty="0"/>
              <a:t>正则化</a:t>
            </a:r>
            <a:endParaRPr lang="en-US" altLang="zh-CN" dirty="0"/>
          </a:p>
          <a:p>
            <a:endParaRPr lang="zh-CN" altLang="en-US" dirty="0"/>
          </a:p>
        </p:txBody>
      </p:sp>
    </p:spTree>
    <p:extLst>
      <p:ext uri="{BB962C8B-B14F-4D97-AF65-F5344CB8AC3E}">
        <p14:creationId xmlns:p14="http://schemas.microsoft.com/office/powerpoint/2010/main" val="429104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C626F-0EFC-4ADD-BF9B-FD0CFB983FA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D414C9F3-19E4-43E4-A312-9543D3E787A6}"/>
              </a:ext>
            </a:extLst>
          </p:cNvPr>
          <p:cNvSpPr>
            <a:spLocks noGrp="1"/>
          </p:cNvSpPr>
          <p:nvPr>
            <p:ph idx="1"/>
          </p:nvPr>
        </p:nvSpPr>
        <p:spPr/>
        <p:txBody>
          <a:bodyPr/>
          <a:lstStyle/>
          <a:p>
            <a:r>
              <a:rPr lang="en-US" altLang="zh-CN" dirty="0"/>
              <a:t>Introduction</a:t>
            </a:r>
          </a:p>
          <a:p>
            <a:r>
              <a:rPr lang="en-US" altLang="zh-CN" dirty="0"/>
              <a:t>The dataset</a:t>
            </a:r>
          </a:p>
          <a:p>
            <a:r>
              <a:rPr lang="en-US" altLang="zh-CN" dirty="0"/>
              <a:t>The architecture</a:t>
            </a:r>
          </a:p>
          <a:p>
            <a:r>
              <a:rPr lang="en-US" altLang="zh-CN" dirty="0"/>
              <a:t>Reducing overfitting</a:t>
            </a:r>
          </a:p>
          <a:p>
            <a:r>
              <a:rPr lang="en-US" altLang="zh-CN" dirty="0"/>
              <a:t>Details of learning</a:t>
            </a:r>
          </a:p>
          <a:p>
            <a:r>
              <a:rPr lang="en-US" altLang="zh-CN" dirty="0"/>
              <a:t>Results</a:t>
            </a:r>
          </a:p>
          <a:p>
            <a:r>
              <a:rPr lang="en-US" altLang="zh-CN" dirty="0"/>
              <a:t>Discussion</a:t>
            </a:r>
            <a:endParaRPr lang="zh-CN" altLang="en-US" dirty="0"/>
          </a:p>
        </p:txBody>
      </p:sp>
    </p:spTree>
    <p:extLst>
      <p:ext uri="{BB962C8B-B14F-4D97-AF65-F5344CB8AC3E}">
        <p14:creationId xmlns:p14="http://schemas.microsoft.com/office/powerpoint/2010/main" val="13453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4DADC-E77E-4329-A607-4EDD66708C75}"/>
              </a:ext>
            </a:extLst>
          </p:cNvPr>
          <p:cNvSpPr>
            <a:spLocks noGrp="1"/>
          </p:cNvSpPr>
          <p:nvPr>
            <p:ph type="title"/>
          </p:nvPr>
        </p:nvSpPr>
        <p:spPr/>
        <p:txBody>
          <a:bodyPr/>
          <a:lstStyle/>
          <a:p>
            <a:r>
              <a:rPr lang="en-US" altLang="zh-CN" dirty="0"/>
              <a:t>Introduction</a:t>
            </a:r>
            <a:endParaRPr lang="zh-CN" altLang="en-US" dirty="0"/>
          </a:p>
        </p:txBody>
      </p:sp>
      <p:sp>
        <p:nvSpPr>
          <p:cNvPr id="5" name="内容占位符 4">
            <a:extLst>
              <a:ext uri="{FF2B5EF4-FFF2-40B4-BE49-F238E27FC236}">
                <a16:creationId xmlns:a16="http://schemas.microsoft.com/office/drawing/2014/main" id="{BBDF42EF-C481-46F2-B527-F12A5F709C9F}"/>
              </a:ext>
            </a:extLst>
          </p:cNvPr>
          <p:cNvSpPr>
            <a:spLocks noGrp="1"/>
          </p:cNvSpPr>
          <p:nvPr>
            <p:ph idx="1"/>
          </p:nvPr>
        </p:nvSpPr>
        <p:spPr>
          <a:xfrm>
            <a:off x="838200" y="1825625"/>
            <a:ext cx="10515600" cy="4667250"/>
          </a:xfrm>
        </p:spPr>
        <p:txBody>
          <a:bodyPr>
            <a:normAutofit fontScale="85000" lnSpcReduction="20000"/>
          </a:bodyPr>
          <a:lstStyle/>
          <a:p>
            <a:pPr>
              <a:lnSpc>
                <a:spcPct val="110000"/>
              </a:lnSpc>
            </a:pPr>
            <a:r>
              <a:rPr lang="zh-CN" altLang="en-US" dirty="0"/>
              <a:t>目标识别已经大量使用机器学习的方法</a:t>
            </a:r>
            <a:endParaRPr lang="en-US" altLang="zh-CN" dirty="0"/>
          </a:p>
          <a:p>
            <a:pPr>
              <a:lnSpc>
                <a:spcPct val="110000"/>
              </a:lnSpc>
            </a:pPr>
            <a:r>
              <a:rPr lang="zh-CN" altLang="en-US" dirty="0"/>
              <a:t>有标签的图片数据还很少，小规模数据对于数字识别来说足够，并已经接近人类表现。</a:t>
            </a:r>
            <a:endParaRPr lang="en-US" altLang="zh-CN" dirty="0"/>
          </a:p>
          <a:p>
            <a:pPr>
              <a:lnSpc>
                <a:spcPct val="110000"/>
              </a:lnSpc>
            </a:pPr>
            <a:r>
              <a:rPr lang="zh-CN" altLang="en-US" dirty="0"/>
              <a:t>现实世界的目标和数字有很大不同，故需要更大的数据集。如</a:t>
            </a:r>
            <a:r>
              <a:rPr lang="en-US" altLang="zh-CN" dirty="0"/>
              <a:t>LabelMe</a:t>
            </a:r>
            <a:r>
              <a:rPr lang="zh-CN" altLang="en-US" dirty="0"/>
              <a:t>和</a:t>
            </a:r>
            <a:r>
              <a:rPr lang="en-US" altLang="zh-CN" dirty="0"/>
              <a:t>ImageNet</a:t>
            </a:r>
          </a:p>
          <a:p>
            <a:pPr>
              <a:lnSpc>
                <a:spcPct val="110000"/>
              </a:lnSpc>
            </a:pPr>
            <a:r>
              <a:rPr lang="zh-CN" altLang="en-US" dirty="0"/>
              <a:t>卷积神经网络性能表现良好，连接数和参数都较少，易于训练</a:t>
            </a:r>
            <a:endParaRPr lang="en-US" altLang="zh-CN" dirty="0"/>
          </a:p>
          <a:p>
            <a:pPr>
              <a:lnSpc>
                <a:spcPct val="110000"/>
              </a:lnSpc>
            </a:pPr>
            <a:r>
              <a:rPr lang="zh-CN" altLang="en-US" dirty="0"/>
              <a:t>本文使用</a:t>
            </a:r>
            <a:r>
              <a:rPr lang="en-US" altLang="zh-CN" dirty="0"/>
              <a:t>ImageNet</a:t>
            </a:r>
            <a:r>
              <a:rPr lang="zh-CN" altLang="en-US" dirty="0"/>
              <a:t>数据集训练了一个大型卷积神经网络，我们提升了网络的表现，减少其训练时间，我们用了许多有效的技巧来防止过拟合。最终的网络包含五个卷积层和三个全连接层。网络的深度十分重要</a:t>
            </a:r>
            <a:endParaRPr lang="en-US" altLang="zh-CN" dirty="0"/>
          </a:p>
          <a:p>
            <a:pPr>
              <a:lnSpc>
                <a:spcPct val="110000"/>
              </a:lnSpc>
            </a:pPr>
            <a:r>
              <a:rPr lang="en-US" altLang="zh-CN" dirty="0"/>
              <a:t>GPU</a:t>
            </a:r>
            <a:r>
              <a:rPr lang="zh-CN" altLang="en-US" dirty="0"/>
              <a:t>显存和训练时间限制了网络的规模，更快的</a:t>
            </a:r>
            <a:r>
              <a:rPr lang="en-US" altLang="zh-CN" dirty="0"/>
              <a:t>GPU</a:t>
            </a:r>
            <a:r>
              <a:rPr lang="zh-CN" altLang="en-US" dirty="0"/>
              <a:t>和更大的训练集会使结果更好</a:t>
            </a:r>
            <a:endParaRPr lang="en-US" altLang="zh-CN" dirty="0"/>
          </a:p>
          <a:p>
            <a:pPr>
              <a:lnSpc>
                <a:spcPct val="110000"/>
              </a:lnSpc>
            </a:pPr>
            <a:endParaRPr lang="en-US" altLang="zh-CN" dirty="0"/>
          </a:p>
        </p:txBody>
      </p:sp>
    </p:spTree>
    <p:extLst>
      <p:ext uri="{BB962C8B-B14F-4D97-AF65-F5344CB8AC3E}">
        <p14:creationId xmlns:p14="http://schemas.microsoft.com/office/powerpoint/2010/main" val="19327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006F6-7EFF-488F-AA3C-4291843E4394}"/>
              </a:ext>
            </a:extLst>
          </p:cNvPr>
          <p:cNvSpPr>
            <a:spLocks noGrp="1"/>
          </p:cNvSpPr>
          <p:nvPr>
            <p:ph type="title"/>
          </p:nvPr>
        </p:nvSpPr>
        <p:spPr/>
        <p:txBody>
          <a:bodyPr/>
          <a:lstStyle/>
          <a:p>
            <a:r>
              <a:rPr lang="en-US" altLang="zh-CN" dirty="0"/>
              <a:t>The dataset</a:t>
            </a:r>
            <a:endParaRPr lang="zh-CN" altLang="en-US" dirty="0"/>
          </a:p>
        </p:txBody>
      </p:sp>
      <p:sp>
        <p:nvSpPr>
          <p:cNvPr id="3" name="内容占位符 2">
            <a:extLst>
              <a:ext uri="{FF2B5EF4-FFF2-40B4-BE49-F238E27FC236}">
                <a16:creationId xmlns:a16="http://schemas.microsoft.com/office/drawing/2014/main" id="{3D5EBFC3-075D-49C9-9E03-CDDAB02F8DEF}"/>
              </a:ext>
            </a:extLst>
          </p:cNvPr>
          <p:cNvSpPr>
            <a:spLocks noGrp="1"/>
          </p:cNvSpPr>
          <p:nvPr>
            <p:ph idx="1"/>
          </p:nvPr>
        </p:nvSpPr>
        <p:spPr/>
        <p:txBody>
          <a:bodyPr/>
          <a:lstStyle/>
          <a:p>
            <a:pPr>
              <a:lnSpc>
                <a:spcPct val="150000"/>
              </a:lnSpc>
            </a:pPr>
            <a:r>
              <a:rPr lang="zh-CN" altLang="en-US" dirty="0"/>
              <a:t>神经网络需要固定的输入维度，故将图片下采样至</a:t>
            </a:r>
            <a:r>
              <a:rPr lang="en-US" altLang="zh-CN" dirty="0"/>
              <a:t>256×256</a:t>
            </a:r>
            <a:r>
              <a:rPr lang="zh-CN" altLang="en-US" dirty="0"/>
              <a:t>。</a:t>
            </a:r>
            <a:endParaRPr lang="en-US" altLang="zh-CN" dirty="0"/>
          </a:p>
          <a:p>
            <a:pPr>
              <a:lnSpc>
                <a:spcPct val="150000"/>
              </a:lnSpc>
            </a:pPr>
            <a:r>
              <a:rPr lang="zh-CN" altLang="en-US" dirty="0"/>
              <a:t>输入矩形图片，先将短边重新调整为</a:t>
            </a:r>
            <a:r>
              <a:rPr lang="en-US" altLang="zh-CN" dirty="0"/>
              <a:t>256</a:t>
            </a:r>
            <a:r>
              <a:rPr lang="zh-CN" altLang="en-US" dirty="0"/>
              <a:t>，再裁剪中心的</a:t>
            </a:r>
            <a:r>
              <a:rPr lang="en-US" altLang="zh-CN" dirty="0"/>
              <a:t>256×256</a:t>
            </a:r>
            <a:r>
              <a:rPr lang="zh-CN" altLang="en-US" dirty="0"/>
              <a:t>块</a:t>
            </a:r>
            <a:endParaRPr lang="en-US" altLang="zh-CN" dirty="0"/>
          </a:p>
          <a:p>
            <a:pPr>
              <a:lnSpc>
                <a:spcPct val="150000"/>
              </a:lnSpc>
            </a:pPr>
            <a:r>
              <a:rPr lang="zh-CN" altLang="en-US" dirty="0"/>
              <a:t>在训练集上对像素减去平均活跃度，不对图片进行其他预处理，故本模型是在原生</a:t>
            </a:r>
            <a:r>
              <a:rPr lang="en-US" altLang="zh-CN" dirty="0"/>
              <a:t>RGB</a:t>
            </a:r>
            <a:r>
              <a:rPr lang="zh-CN" altLang="en-US" dirty="0"/>
              <a:t>像素值上训练出的</a:t>
            </a:r>
            <a:endParaRPr lang="en-US" altLang="zh-CN" dirty="0"/>
          </a:p>
        </p:txBody>
      </p:sp>
    </p:spTree>
    <p:extLst>
      <p:ext uri="{BB962C8B-B14F-4D97-AF65-F5344CB8AC3E}">
        <p14:creationId xmlns:p14="http://schemas.microsoft.com/office/powerpoint/2010/main" val="37131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389B7-8C45-4E9F-9663-7C0EA736BA77}"/>
              </a:ext>
            </a:extLst>
          </p:cNvPr>
          <p:cNvSpPr>
            <a:spLocks noGrp="1"/>
          </p:cNvSpPr>
          <p:nvPr>
            <p:ph type="title"/>
          </p:nvPr>
        </p:nvSpPr>
        <p:spPr/>
        <p:txBody>
          <a:bodyPr/>
          <a:lstStyle/>
          <a:p>
            <a:r>
              <a:rPr lang="en-US" altLang="zh-CN" dirty="0"/>
              <a:t>The architecture</a:t>
            </a:r>
            <a:endParaRPr lang="zh-CN" altLang="en-US" dirty="0"/>
          </a:p>
        </p:txBody>
      </p:sp>
      <p:sp>
        <p:nvSpPr>
          <p:cNvPr id="3" name="内容占位符 2">
            <a:extLst>
              <a:ext uri="{FF2B5EF4-FFF2-40B4-BE49-F238E27FC236}">
                <a16:creationId xmlns:a16="http://schemas.microsoft.com/office/drawing/2014/main" id="{F3A1A848-1FFE-4D29-8AB8-2D1821079E86}"/>
              </a:ext>
            </a:extLst>
          </p:cNvPr>
          <p:cNvSpPr>
            <a:spLocks noGrp="1"/>
          </p:cNvSpPr>
          <p:nvPr>
            <p:ph idx="1"/>
          </p:nvPr>
        </p:nvSpPr>
        <p:spPr/>
        <p:txBody>
          <a:bodyPr/>
          <a:lstStyle/>
          <a:p>
            <a:r>
              <a:rPr lang="zh-CN" altLang="en-US" dirty="0"/>
              <a:t>之前的激活函数是</a:t>
            </a:r>
            <a:r>
              <a:rPr lang="en-US" altLang="zh-CN" dirty="0"/>
              <a:t>tanh</a:t>
            </a:r>
            <a:r>
              <a:rPr lang="zh-CN" altLang="en-US" dirty="0"/>
              <a:t>，</a:t>
            </a:r>
            <a:r>
              <a:rPr lang="en-US" altLang="zh-CN" dirty="0"/>
              <a:t>f(x) = tanh(x) </a:t>
            </a:r>
            <a:r>
              <a:rPr lang="zh-CN" altLang="en-US" dirty="0"/>
              <a:t>或者</a:t>
            </a:r>
            <a:r>
              <a:rPr lang="en-US" altLang="zh-CN" dirty="0"/>
              <a:t>sigmoid</a:t>
            </a:r>
            <a:r>
              <a:rPr lang="zh-CN" altLang="en-US" dirty="0"/>
              <a:t>，</a:t>
            </a:r>
            <a:r>
              <a:rPr lang="en-US" altLang="zh-CN" dirty="0"/>
              <a:t>f(x) = 1/(1 + e^(−x))</a:t>
            </a:r>
            <a:r>
              <a:rPr lang="zh-CN" altLang="en-US" dirty="0"/>
              <a:t>。</a:t>
            </a:r>
            <a:endParaRPr lang="en-US" altLang="zh-CN" dirty="0"/>
          </a:p>
          <a:p>
            <a:r>
              <a:rPr lang="zh-CN" altLang="en-US" dirty="0"/>
              <a:t>本文使用</a:t>
            </a:r>
            <a:r>
              <a:rPr lang="en-US" altLang="zh-CN" dirty="0" err="1"/>
              <a:t>ReLU</a:t>
            </a:r>
            <a:r>
              <a:rPr lang="zh-CN" altLang="en-US" dirty="0"/>
              <a:t>（</a:t>
            </a:r>
            <a:r>
              <a:rPr lang="en-US" altLang="zh-CN" dirty="0"/>
              <a:t>Rectified Linear Units</a:t>
            </a:r>
            <a:r>
              <a:rPr lang="zh-CN" altLang="en-US" dirty="0"/>
              <a:t>）非线性函数代替</a:t>
            </a:r>
            <a:r>
              <a:rPr lang="en-US" altLang="zh-CN" dirty="0"/>
              <a:t>tanh</a:t>
            </a:r>
            <a:r>
              <a:rPr lang="zh-CN" altLang="en-US" dirty="0"/>
              <a:t>和</a:t>
            </a:r>
            <a:r>
              <a:rPr lang="en-US" altLang="zh-CN" dirty="0"/>
              <a:t>sigmoid</a:t>
            </a:r>
            <a:r>
              <a:rPr lang="zh-CN" altLang="en-US" dirty="0"/>
              <a:t>函数，基于梯度下降法的训练时间大大减少。</a:t>
            </a:r>
            <a:endParaRPr lang="en-US" altLang="zh-CN" dirty="0"/>
          </a:p>
          <a:p>
            <a:r>
              <a:rPr lang="en-US" altLang="zh-CN" dirty="0" err="1"/>
              <a:t>ReLU</a:t>
            </a:r>
            <a:r>
              <a:rPr lang="zh-CN" altLang="en-US" dirty="0"/>
              <a:t>函数形式为</a:t>
            </a:r>
            <a:r>
              <a:rPr lang="en-US" altLang="zh-CN" dirty="0"/>
              <a:t>f(x) = max(0,x)</a:t>
            </a:r>
            <a:r>
              <a:rPr lang="zh-CN" altLang="en-US" dirty="0"/>
              <a:t>。</a:t>
            </a:r>
            <a:endParaRPr lang="en-US" altLang="zh-CN" dirty="0"/>
          </a:p>
          <a:p>
            <a:endParaRPr lang="en-US" altLang="zh-CN" dirty="0"/>
          </a:p>
        </p:txBody>
      </p:sp>
      <p:pic>
        <p:nvPicPr>
          <p:cNvPr id="4" name="图片 3">
            <a:extLst>
              <a:ext uri="{FF2B5EF4-FFF2-40B4-BE49-F238E27FC236}">
                <a16:creationId xmlns:a16="http://schemas.microsoft.com/office/drawing/2014/main" id="{89EDCCA6-05CC-48D4-92F5-B8AC6B10D0AB}"/>
              </a:ext>
            </a:extLst>
          </p:cNvPr>
          <p:cNvPicPr>
            <a:picLocks noChangeAspect="1"/>
          </p:cNvPicPr>
          <p:nvPr/>
        </p:nvPicPr>
        <p:blipFill>
          <a:blip r:embed="rId2"/>
          <a:stretch>
            <a:fillRect/>
          </a:stretch>
        </p:blipFill>
        <p:spPr>
          <a:xfrm>
            <a:off x="8334752" y="4303912"/>
            <a:ext cx="3019048" cy="1885714"/>
          </a:xfrm>
          <a:prstGeom prst="rect">
            <a:avLst/>
          </a:prstGeom>
        </p:spPr>
      </p:pic>
      <p:pic>
        <p:nvPicPr>
          <p:cNvPr id="5" name="图片 4">
            <a:extLst>
              <a:ext uri="{FF2B5EF4-FFF2-40B4-BE49-F238E27FC236}">
                <a16:creationId xmlns:a16="http://schemas.microsoft.com/office/drawing/2014/main" id="{2E78E4D7-0DE6-4DA1-8838-E84245E03335}"/>
              </a:ext>
            </a:extLst>
          </p:cNvPr>
          <p:cNvPicPr>
            <a:picLocks noChangeAspect="1"/>
          </p:cNvPicPr>
          <p:nvPr/>
        </p:nvPicPr>
        <p:blipFill>
          <a:blip r:embed="rId3"/>
          <a:stretch>
            <a:fillRect/>
          </a:stretch>
        </p:blipFill>
        <p:spPr>
          <a:xfrm>
            <a:off x="1024448" y="4303912"/>
            <a:ext cx="2866667" cy="1990476"/>
          </a:xfrm>
          <a:prstGeom prst="rect">
            <a:avLst/>
          </a:prstGeom>
        </p:spPr>
      </p:pic>
      <p:pic>
        <p:nvPicPr>
          <p:cNvPr id="6" name="图片 5">
            <a:extLst>
              <a:ext uri="{FF2B5EF4-FFF2-40B4-BE49-F238E27FC236}">
                <a16:creationId xmlns:a16="http://schemas.microsoft.com/office/drawing/2014/main" id="{44D79DDC-6B5A-43BD-8DEA-7FCA541A82B8}"/>
              </a:ext>
            </a:extLst>
          </p:cNvPr>
          <p:cNvPicPr>
            <a:picLocks noChangeAspect="1"/>
          </p:cNvPicPr>
          <p:nvPr/>
        </p:nvPicPr>
        <p:blipFill>
          <a:blip r:embed="rId4"/>
          <a:stretch>
            <a:fillRect/>
          </a:stretch>
        </p:blipFill>
        <p:spPr>
          <a:xfrm>
            <a:off x="4906428" y="4303912"/>
            <a:ext cx="2980952" cy="2142857"/>
          </a:xfrm>
          <a:prstGeom prst="rect">
            <a:avLst/>
          </a:prstGeom>
        </p:spPr>
      </p:pic>
    </p:spTree>
    <p:extLst>
      <p:ext uri="{BB962C8B-B14F-4D97-AF65-F5344CB8AC3E}">
        <p14:creationId xmlns:p14="http://schemas.microsoft.com/office/powerpoint/2010/main" val="19933301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1018</Words>
  <Application>Microsoft Office PowerPoint</Application>
  <PresentationFormat>宽屏</PresentationFormat>
  <Paragraphs>71</Paragraphs>
  <Slides>27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等线</vt:lpstr>
      <vt:lpstr>等线 Light</vt:lpstr>
      <vt:lpstr>Arial</vt:lpstr>
      <vt:lpstr>Office 主题​​</vt:lpstr>
      <vt:lpstr>论文总结</vt:lpstr>
      <vt:lpstr>PowerPoint 演示文稿</vt:lpstr>
      <vt:lpstr>AlexNet</vt:lpstr>
      <vt:lpstr>AlexNet</vt:lpstr>
      <vt:lpstr>简介</vt:lpstr>
      <vt:lpstr>目录</vt:lpstr>
      <vt:lpstr>Introduction</vt:lpstr>
      <vt:lpstr>The dataset</vt:lpstr>
      <vt:lpstr>The architecture</vt:lpstr>
      <vt:lpstr>局部响应归一化（Local Response Normalization）</vt:lpstr>
      <vt:lpstr>重叠池化 Overlapping Pooling</vt:lpstr>
      <vt:lpstr>整体结构 Overall Architecture </vt:lpstr>
      <vt:lpstr>整体结构 Overall Architecture </vt:lpstr>
      <vt:lpstr>减少过拟合 reducing overfitting</vt:lpstr>
      <vt:lpstr>Data Augmentation</vt:lpstr>
      <vt:lpstr>Reducing Overfitting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AlexNet</dc:title>
  <dc:creator>xianzhengwu</dc:creator>
  <cp:lastModifiedBy>xianzhengwu</cp:lastModifiedBy>
  <cp:revision>51</cp:revision>
  <dcterms:created xsi:type="dcterms:W3CDTF">2018-09-13T10:04:35Z</dcterms:created>
  <dcterms:modified xsi:type="dcterms:W3CDTF">2018-10-07T09:26:27Z</dcterms:modified>
</cp:coreProperties>
</file>