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01" autoAdjust="0"/>
  </p:normalViewPr>
  <p:slideViewPr>
    <p:cSldViewPr snapToGrid="0">
      <p:cViewPr varScale="1">
        <p:scale>
          <a:sx n="68" d="100"/>
          <a:sy n="68" d="100"/>
        </p:scale>
        <p:origin x="12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6A210-63FB-42BB-9F32-87677BCAF73A}"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AA2C2-85F3-459D-9C60-3B97B278D270}" type="slidenum">
              <a:rPr lang="zh-CN" altLang="en-US" smtClean="0"/>
              <a:t>‹#›</a:t>
            </a:fld>
            <a:endParaRPr lang="zh-CN" altLang="en-US"/>
          </a:p>
        </p:txBody>
      </p:sp>
    </p:spTree>
    <p:extLst>
      <p:ext uri="{BB962C8B-B14F-4D97-AF65-F5344CB8AC3E}">
        <p14:creationId xmlns:p14="http://schemas.microsoft.com/office/powerpoint/2010/main" val="333698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按照上面</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zh-CN" dirty="0"/>
              <a:t>编码器网络的体系结构与</a:t>
            </a:r>
            <a:r>
              <a:rPr lang="en-US" altLang="zh-CN" dirty="0"/>
              <a:t>VGG16</a:t>
            </a:r>
            <a:r>
              <a:rPr lang="zh-CN" altLang="zh-CN" dirty="0"/>
              <a:t>网络中的</a:t>
            </a:r>
            <a:r>
              <a:rPr lang="en-US" altLang="zh-CN" dirty="0"/>
              <a:t>13</a:t>
            </a:r>
            <a:r>
              <a:rPr lang="zh-CN" altLang="zh-CN" dirty="0"/>
              <a:t>个卷积层相同。解码器网络的作用是将低分辨率编码器特征图映射为用于像素分类的全输入分辨率特征图。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2</a:t>
            </a:fld>
            <a:endParaRPr lang="zh-CN" altLang="en-US"/>
          </a:p>
        </p:txBody>
      </p:sp>
    </p:spTree>
    <p:extLst>
      <p:ext uri="{BB962C8B-B14F-4D97-AF65-F5344CB8AC3E}">
        <p14:creationId xmlns:p14="http://schemas.microsoft.com/office/powerpoint/2010/main" val="402763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zh-CN" dirty="0"/>
              <a:t>语义分割应用广泛，</a:t>
            </a:r>
            <a:r>
              <a:rPr lang="zh-CN" altLang="en-US" dirty="0"/>
              <a:t>深度学习兴起后，</a:t>
            </a:r>
            <a:r>
              <a:rPr lang="zh-CN" altLang="zh-CN" dirty="0"/>
              <a:t>尝试使用深度学习。有的方法是直接将用于类别预测的深度架构拿来进行像素标记，但是结果粗糙。主要是因为最大池化和下采样降低了特征图的分辨率。</a:t>
            </a:r>
            <a:r>
              <a:rPr lang="en-US" altLang="zh-CN" dirty="0" err="1"/>
              <a:t>SegNet</a:t>
            </a:r>
            <a:r>
              <a:rPr lang="zh-CN" altLang="zh-CN" dirty="0"/>
              <a:t>设计的动机源于将低分辨率特征映射到输入分辨率大小，从而进行像素分类的需求。映射必须产生对精确边界定位有用的特征。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en-US" altLang="zh-CN" sz="1200" dirty="0"/>
              <a:t> </a:t>
            </a:r>
            <a:r>
              <a:rPr lang="en-US" altLang="zh-CN" sz="1200" dirty="0" err="1"/>
              <a:t>SegNet</a:t>
            </a:r>
            <a:r>
              <a:rPr lang="zh-CN" altLang="zh-CN" sz="1200" dirty="0"/>
              <a:t>由道路场景理解应用所推动的。应用需要能够建模外观（道路，建筑物），形状（汽车，行人）并理解不同类别（例如道路和人行道）之间的空间关系。引擎还必须具有基于其形状描绘小尺寸对象的能力。从计算的角度来看，在推断期间，网络必须在存储和计算时间方面都是有效的</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3.</a:t>
            </a:r>
            <a:r>
              <a:rPr lang="zh-CN" altLang="en-US" sz="1200" dirty="0"/>
              <a:t>见上文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a:t>
            </a:r>
            <a:r>
              <a:rPr lang="zh-CN" altLang="zh-CN" sz="1200" dirty="0"/>
              <a:t>对于每个样本，存储池期间计算的最大位置的索引并将其传递给解码器。解码器通过使用存储的合并索引对特征图进行上采样。称为最大池化索引（</a:t>
            </a:r>
            <a:r>
              <a:rPr lang="en-US" altLang="zh-CN" sz="1200" dirty="0"/>
              <a:t>max-pooling indices</a:t>
            </a:r>
            <a:r>
              <a:rPr lang="zh-CN" altLang="zh-CN" sz="1200" dirty="0"/>
              <a:t>）。再使用可训练的解码器滤波器组对该上采样的映射进行卷积以重建输入图像。这个想法来源于一个用于无监督特征学习的结构。</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max-pooling indices</a:t>
            </a:r>
            <a:r>
              <a:rPr lang="zh-CN" altLang="zh-CN" sz="1200" dirty="0"/>
              <a:t>好处：增强边界轮廓；减少参数从而能够进行端到端训练；该上采样形式可以很容易的被合并到任何编码</a:t>
            </a:r>
            <a:r>
              <a:rPr lang="en-US" altLang="zh-CN" sz="1200" dirty="0"/>
              <a:t>-</a:t>
            </a:r>
            <a:r>
              <a:rPr lang="zh-CN" altLang="zh-CN" sz="1200" dirty="0"/>
              <a:t>解码架构中</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3</a:t>
            </a:fld>
            <a:endParaRPr lang="zh-CN" altLang="en-US"/>
          </a:p>
        </p:txBody>
      </p:sp>
    </p:spTree>
    <p:extLst>
      <p:ext uri="{BB962C8B-B14F-4D97-AF65-F5344CB8AC3E}">
        <p14:creationId xmlns:p14="http://schemas.microsoft.com/office/powerpoint/2010/main" val="230269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27E60-8032-47E3-BD37-0A51D57848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B09FCA-DF14-406E-8B43-071A89407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DF4551-9CC6-4D7E-88F5-AFC46689E466}"/>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C86E7272-BDAE-4F40-9984-7BF48258BD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24DFA9-9383-43F1-8760-0064AEFE4154}"/>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2062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8C7EC-2420-4E34-953B-DC13FDECDD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A00088-4CDB-4F9B-AD48-DAED93D4F96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D4CF47-5558-43CF-97CE-2EBE636D24DB}"/>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D4825450-F30B-47E0-A47D-5955526F1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47CF51-0B29-4226-ADC8-0DE9517C5573}"/>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33451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6A7CF3-600A-485E-8086-552A47291E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56DE9E-54C8-4372-8963-DC053DC8457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E98160-7AC1-4760-9176-50AE9408ECDE}"/>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C7AC318B-9F78-489D-8E6D-74FAC3745F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A0974-1435-4683-9862-E9B04AD90CCF}"/>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9168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0CDB5-68CA-406F-ADB8-376B9729A0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A42654-6A88-4D77-832C-224E6D540B0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9828C-4082-4D09-BC31-44E890EDF727}"/>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39FBDE65-94C0-4B72-87E4-22507F862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E5886-E23F-4F96-B78F-279E7342A5B7}"/>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35598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EF2D0-BA99-416C-A707-76B2C7AE0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48EFAD-C227-4B17-A934-45E0D356D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86ECE3C-DC49-4EE1-B0DD-152213CB9F94}"/>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325B1D8A-6E74-4337-8513-3AE51E70BE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48A571-2EAA-4FCC-BF67-7F55F041DEED}"/>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93140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CA378-CB8D-44A4-AD6D-BD62D58E73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0F026B-1B56-4B7C-A0AA-EF91CC1368E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6DD5ED-91D3-4DD1-8A10-CEE1CEFDDA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A47E44A-27CD-4869-80A1-A03310C11FCD}"/>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88A33C09-F9BF-43A7-BB6A-F2000961EF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33318B-26E7-4F37-8013-3A2973BDDDFC}"/>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90269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4F902-6F5D-4959-B466-7575D6D597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71FA9C5-A8C0-410E-B512-9DE2EF4B6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07B76BF-5A48-4C44-96D3-1018E06E496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57DB55-14A3-43DF-BA4E-498102C33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A4DFA23-3EC9-4D53-8B94-5A94C13156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200027C-DB0F-4D94-BD53-17B12159E418}"/>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8" name="页脚占位符 7">
            <a:extLst>
              <a:ext uri="{FF2B5EF4-FFF2-40B4-BE49-F238E27FC236}">
                <a16:creationId xmlns:a16="http://schemas.microsoft.com/office/drawing/2014/main" id="{9107F7D8-654C-4FB3-B008-44CFD17FF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8BB306-D393-47D3-BC90-5221A4477AD8}"/>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16426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1C741-D70F-4F4E-80A7-633F856C26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48D518-CBA3-46C1-8B3B-3A689C4D04ED}"/>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4" name="页脚占位符 3">
            <a:extLst>
              <a:ext uri="{FF2B5EF4-FFF2-40B4-BE49-F238E27FC236}">
                <a16:creationId xmlns:a16="http://schemas.microsoft.com/office/drawing/2014/main" id="{7FB00932-E960-429A-8B6F-B49E3DC965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1079CA-9448-4B45-AD3D-DAF4EFEA160C}"/>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407783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D5658B-1F27-430C-8F5A-C8BAFDD02F0E}"/>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3" name="页脚占位符 2">
            <a:extLst>
              <a:ext uri="{FF2B5EF4-FFF2-40B4-BE49-F238E27FC236}">
                <a16:creationId xmlns:a16="http://schemas.microsoft.com/office/drawing/2014/main" id="{FBC9E560-2150-41BD-A259-3D1981CA47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51D9E6-EBFE-4F9B-A18B-7082748DB8D0}"/>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250897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28DA3-D2E7-4B4D-87E1-A579C6480D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114DAB-12A1-4409-BEB3-6DFF25242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85C6E7-5572-4142-AE21-10C8FD0E0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ED52FD-4AD6-428C-987A-E7C122655217}"/>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7C26E9E9-F20A-43D6-A8C4-B80EAEA8D7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E5A10E-D0AC-4220-B23C-90B7D0D34CE4}"/>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306730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57BFB-FFCC-4951-8433-7A1A3C1E11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6C398F-18C3-42D9-B32B-366EC1108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945A22-3652-49DF-864D-3D383281A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9B6271-3C23-4E57-9954-3AFE425205F3}"/>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33948E0D-C5BC-4906-BF2D-BF4BCD56EE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F488C7-A969-41C1-AEB8-03CFBAE445C0}"/>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215336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1F7923-AA64-4F32-BA14-95010D527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2CEED1-D03D-441D-BAF5-78365A6DC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39EEE7-5A5E-48E9-83CA-659376B1C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ED46C449-96A9-4779-AA73-BF9F38DC4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AE1302-E646-4C5B-A65C-F46ED4C60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789573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C4D6BD-3659-4F2D-9597-DDD51F60E810}"/>
              </a:ext>
            </a:extLst>
          </p:cNvPr>
          <p:cNvSpPr>
            <a:spLocks noGrp="1"/>
          </p:cNvSpPr>
          <p:nvPr>
            <p:ph idx="1"/>
          </p:nvPr>
        </p:nvSpPr>
        <p:spPr>
          <a:xfrm>
            <a:off x="632926" y="2825588"/>
            <a:ext cx="10926147" cy="1206824"/>
          </a:xfrm>
        </p:spPr>
        <p:txBody>
          <a:bodyPr/>
          <a:lstStyle/>
          <a:p>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394611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036EB-88D8-408E-97C8-0DB7E03AF3B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FBBE78-8D49-4D89-8C64-E6F39FCCF22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793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C3FBE-E124-4288-A285-427AF441271A}"/>
              </a:ext>
            </a:extLst>
          </p:cNvPr>
          <p:cNvSpPr>
            <a:spLocks noGrp="1"/>
          </p:cNvSpPr>
          <p:nvPr>
            <p:ph type="title"/>
          </p:nvPr>
        </p:nvSpPr>
        <p:spPr/>
        <p:txBody>
          <a:bodyPr/>
          <a:lstStyle/>
          <a:p>
            <a:r>
              <a:rPr lang="en-US" altLang="zh-CN" dirty="0"/>
              <a:t>Abstract </a:t>
            </a:r>
            <a:endParaRPr lang="zh-CN" altLang="en-US" dirty="0"/>
          </a:p>
        </p:txBody>
      </p:sp>
      <p:sp>
        <p:nvSpPr>
          <p:cNvPr id="3" name="内容占位符 2">
            <a:extLst>
              <a:ext uri="{FF2B5EF4-FFF2-40B4-BE49-F238E27FC236}">
                <a16:creationId xmlns:a16="http://schemas.microsoft.com/office/drawing/2014/main" id="{A0E8EFEF-B3FC-4C2B-84B3-A00B64EC9C9F}"/>
              </a:ext>
            </a:extLst>
          </p:cNvPr>
          <p:cNvSpPr>
            <a:spLocks noGrp="1"/>
          </p:cNvSpPr>
          <p:nvPr>
            <p:ph idx="1"/>
          </p:nvPr>
        </p:nvSpPr>
        <p:spPr>
          <a:xfrm>
            <a:off x="838200" y="1825625"/>
            <a:ext cx="10515600" cy="4528522"/>
          </a:xfrm>
        </p:spPr>
        <p:txBody>
          <a:bodyPr>
            <a:normAutofit fontScale="77500" lnSpcReduction="20000"/>
          </a:bodyPr>
          <a:lstStyle/>
          <a:p>
            <a:pPr>
              <a:lnSpc>
                <a:spcPct val="150000"/>
              </a:lnSpc>
            </a:pPr>
            <a:r>
              <a:rPr lang="zh-CN" altLang="zh-CN" dirty="0"/>
              <a:t>提出深度全卷积网络</a:t>
            </a:r>
            <a:r>
              <a:rPr lang="en-US" altLang="zh-CN" dirty="0" err="1"/>
              <a:t>SegNet</a:t>
            </a:r>
            <a:r>
              <a:rPr lang="zh-CN" altLang="zh-CN" dirty="0"/>
              <a:t>，用于语义像素分割。其核心可训练分割引擎包括编码器网络，相应的解码器网络，以及逐像素分类层。</a:t>
            </a:r>
          </a:p>
          <a:p>
            <a:pPr>
              <a:lnSpc>
                <a:spcPct val="150000"/>
              </a:lnSpc>
            </a:pPr>
            <a:r>
              <a:rPr lang="zh-CN" altLang="zh-CN" dirty="0"/>
              <a:t>编码器结构</a:t>
            </a:r>
            <a:r>
              <a:rPr lang="zh-CN" altLang="en-US" dirty="0"/>
              <a:t>参考</a:t>
            </a:r>
            <a:r>
              <a:rPr lang="en-US" altLang="zh-CN" dirty="0"/>
              <a:t>VGG16</a:t>
            </a:r>
            <a:r>
              <a:rPr lang="zh-CN" altLang="zh-CN" dirty="0"/>
              <a:t>。解码器的作用是将低分辨率编码器特征图映射为全输入分辨率特征图。</a:t>
            </a:r>
          </a:p>
          <a:p>
            <a:pPr>
              <a:lnSpc>
                <a:spcPct val="150000"/>
              </a:lnSpc>
            </a:pPr>
            <a:r>
              <a:rPr lang="en-US" altLang="zh-CN" dirty="0" err="1"/>
              <a:t>SegNet</a:t>
            </a:r>
            <a:r>
              <a:rPr lang="zh-CN" altLang="zh-CN" dirty="0"/>
              <a:t>的新颖之处在于解码器上采样的方式。</a:t>
            </a:r>
          </a:p>
          <a:p>
            <a:pPr>
              <a:lnSpc>
                <a:spcPct val="150000"/>
              </a:lnSpc>
            </a:pPr>
            <a:r>
              <a:rPr lang="zh-CN" altLang="zh-CN" dirty="0"/>
              <a:t>我们将我们提出的架构与广泛采用的</a:t>
            </a:r>
            <a:r>
              <a:rPr lang="en-US" altLang="zh-CN" dirty="0"/>
              <a:t>FCN</a:t>
            </a:r>
            <a:r>
              <a:rPr lang="zh-CN" altLang="zh-CN" dirty="0"/>
              <a:t>以及众所周知的</a:t>
            </a:r>
            <a:r>
              <a:rPr lang="en-US" altLang="zh-CN" dirty="0" err="1"/>
              <a:t>DeepLab-LargeFOV</a:t>
            </a:r>
            <a:r>
              <a:rPr lang="zh-CN" altLang="zh-CN" dirty="0"/>
              <a:t>，</a:t>
            </a:r>
            <a:r>
              <a:rPr lang="en-US" altLang="zh-CN" dirty="0" err="1"/>
              <a:t>DeconvNet</a:t>
            </a:r>
            <a:r>
              <a:rPr lang="zh-CN" altLang="zh-CN" dirty="0"/>
              <a:t>架构进行比较。这种比较揭示了实现良好分割性能所涉及的内存与准确度之间的权衡。与其他架构相比，</a:t>
            </a:r>
            <a:r>
              <a:rPr lang="en-US" altLang="zh-CN" dirty="0" err="1"/>
              <a:t>SegNet</a:t>
            </a:r>
            <a:r>
              <a:rPr lang="zh-CN" altLang="zh-CN" dirty="0"/>
              <a:t>提供了良好的性能，具有竞争性的推理时间和最有效的推理</a:t>
            </a:r>
            <a:r>
              <a:rPr lang="zh-CN" altLang="en-US" dirty="0"/>
              <a:t>内存</a:t>
            </a:r>
            <a:endParaRPr lang="en-US" altLang="zh-CN" dirty="0"/>
          </a:p>
        </p:txBody>
      </p:sp>
    </p:spTree>
    <p:extLst>
      <p:ext uri="{BB962C8B-B14F-4D97-AF65-F5344CB8AC3E}">
        <p14:creationId xmlns:p14="http://schemas.microsoft.com/office/powerpoint/2010/main" val="268925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6AA8D-D7BE-44A1-AE72-252ADEAFF4B9}"/>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0B2A623F-EB21-4A34-A5B2-EA4DAE9A8851}"/>
              </a:ext>
            </a:extLst>
          </p:cNvPr>
          <p:cNvSpPr>
            <a:spLocks noGrp="1"/>
          </p:cNvSpPr>
          <p:nvPr>
            <p:ph idx="1"/>
          </p:nvPr>
        </p:nvSpPr>
        <p:spPr>
          <a:xfrm>
            <a:off x="838200" y="1690688"/>
            <a:ext cx="10515600" cy="4802187"/>
          </a:xfrm>
        </p:spPr>
        <p:txBody>
          <a:bodyPr>
            <a:normAutofit/>
          </a:bodyPr>
          <a:lstStyle/>
          <a:p>
            <a:pPr>
              <a:lnSpc>
                <a:spcPct val="150000"/>
              </a:lnSpc>
            </a:pPr>
            <a:r>
              <a:rPr lang="zh-CN" altLang="en-US" sz="2000" dirty="0"/>
              <a:t>深度学习应用于语义分割</a:t>
            </a:r>
            <a:r>
              <a:rPr lang="zh-CN" altLang="zh-CN" sz="2000" dirty="0"/>
              <a:t>。直接将用于类别预测的深度架构拿来进行像素标记，</a:t>
            </a:r>
            <a:r>
              <a:rPr lang="zh-CN" altLang="en-US" sz="2000" dirty="0"/>
              <a:t>致结果</a:t>
            </a:r>
            <a:r>
              <a:rPr lang="zh-CN" altLang="zh-CN" sz="2000" dirty="0"/>
              <a:t>粗糙</a:t>
            </a:r>
            <a:r>
              <a:rPr lang="zh-CN" altLang="en-US" sz="2000" dirty="0"/>
              <a:t>，</a:t>
            </a:r>
            <a:r>
              <a:rPr lang="zh-CN" altLang="zh-CN" sz="2000" dirty="0"/>
              <a:t>主要是因为最大池化和下采样降低了特征图的分辨率。</a:t>
            </a:r>
            <a:endParaRPr lang="en-US" altLang="zh-CN" sz="2000" dirty="0"/>
          </a:p>
          <a:p>
            <a:pPr>
              <a:lnSpc>
                <a:spcPct val="150000"/>
              </a:lnSpc>
            </a:pPr>
            <a:r>
              <a:rPr lang="en-US" altLang="zh-CN" sz="2000" dirty="0" err="1"/>
              <a:t>SegNet</a:t>
            </a:r>
            <a:r>
              <a:rPr lang="zh-CN" altLang="zh-CN" sz="2000" dirty="0"/>
              <a:t>由道路场景理解应用所推动的。引擎还必须具有基于其形状描绘小尺寸对象的能力。在推断期间，网络必须在存储和计算时间方面都是有效的</a:t>
            </a:r>
            <a:endParaRPr lang="en-US" altLang="zh-CN" sz="2000" dirty="0"/>
          </a:p>
          <a:p>
            <a:pPr>
              <a:lnSpc>
                <a:spcPct val="150000"/>
              </a:lnSpc>
            </a:pPr>
            <a:r>
              <a:rPr lang="zh-CN" altLang="zh-CN" sz="2000" dirty="0"/>
              <a:t>编码器部分采用</a:t>
            </a:r>
            <a:r>
              <a:rPr lang="en-US" altLang="zh-CN" sz="2000" dirty="0"/>
              <a:t>VGG16</a:t>
            </a:r>
            <a:r>
              <a:rPr lang="zh-CN" altLang="zh-CN" sz="2000" dirty="0"/>
              <a:t>的架构，删去全连接层。解码器与编码器一一对应。</a:t>
            </a:r>
          </a:p>
          <a:p>
            <a:pPr>
              <a:lnSpc>
                <a:spcPct val="150000"/>
              </a:lnSpc>
            </a:pPr>
            <a:r>
              <a:rPr lang="zh-CN" altLang="zh-CN" sz="2000" dirty="0"/>
              <a:t>对于每个样本，</a:t>
            </a:r>
            <a:r>
              <a:rPr lang="zh-CN" altLang="en-US" sz="2000" dirty="0"/>
              <a:t>采用</a:t>
            </a:r>
            <a:r>
              <a:rPr lang="zh-CN" altLang="zh-CN" sz="2000" dirty="0"/>
              <a:t>最大池化索引（</a:t>
            </a:r>
            <a:r>
              <a:rPr lang="en-US" altLang="zh-CN" sz="2000" dirty="0"/>
              <a:t>max-pooling indices</a:t>
            </a:r>
            <a:r>
              <a:rPr lang="zh-CN" altLang="zh-CN" sz="2000" dirty="0"/>
              <a:t>）。再使用可训练的解码器滤波器组对该上采样的</a:t>
            </a:r>
            <a:r>
              <a:rPr lang="zh-CN" altLang="en-US" sz="2000" dirty="0"/>
              <a:t>图</a:t>
            </a:r>
            <a:r>
              <a:rPr lang="zh-CN" altLang="zh-CN" sz="2000" dirty="0"/>
              <a:t>进行卷积以重建输入图像。</a:t>
            </a:r>
            <a:endParaRPr lang="en-US" altLang="zh-CN" sz="2000" dirty="0"/>
          </a:p>
          <a:p>
            <a:pPr>
              <a:lnSpc>
                <a:spcPct val="150000"/>
              </a:lnSpc>
            </a:pPr>
            <a:r>
              <a:rPr lang="en-US" altLang="zh-CN" sz="2000" dirty="0"/>
              <a:t>max-pooling indices</a:t>
            </a:r>
            <a:r>
              <a:rPr lang="zh-CN" altLang="zh-CN" sz="2000" dirty="0"/>
              <a:t>好处：增强边界轮廓；减少参数从而能够进行端到端训练；该上采样形式可以很容易的被合并到任何编码</a:t>
            </a:r>
            <a:r>
              <a:rPr lang="en-US" altLang="zh-CN" sz="2000" dirty="0"/>
              <a:t>-</a:t>
            </a:r>
            <a:r>
              <a:rPr lang="zh-CN" altLang="zh-CN" sz="2000" dirty="0"/>
              <a:t>解码架构中</a:t>
            </a:r>
          </a:p>
          <a:p>
            <a:pPr>
              <a:lnSpc>
                <a:spcPct val="150000"/>
              </a:lnSpc>
            </a:pPr>
            <a:endParaRPr lang="zh-CN" altLang="en-US" sz="2000" dirty="0"/>
          </a:p>
        </p:txBody>
      </p:sp>
    </p:spTree>
    <p:extLst>
      <p:ext uri="{BB962C8B-B14F-4D97-AF65-F5344CB8AC3E}">
        <p14:creationId xmlns:p14="http://schemas.microsoft.com/office/powerpoint/2010/main" val="49375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91C5E-CD4F-4279-9F61-4877F3B680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69AC3A0-43D0-4993-AE7F-18E7DCD5F5F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1347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1836B-551F-466F-BD13-80DE9C8693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CE0179-EEF1-4AC5-B261-96679F4A1D5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035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8417A-21C3-4900-B198-C123F59ED90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F358DF-96E4-4D37-8914-EE83F7E9CD2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9237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4FFB4-4378-4F50-A136-0A9CAC0618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56614FD-3783-4321-A673-E6094F97751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6040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6D56-6CEE-4104-8461-7749291BAE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1A9614-9C52-4706-8BB6-79FA6075B2C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83545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E2C2B-C18C-4E14-AF81-B84E004F76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DD6F34-B889-42F7-89F0-62FD73D8EF7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080039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638</Words>
  <Application>Microsoft Office PowerPoint</Application>
  <PresentationFormat>宽屏</PresentationFormat>
  <Paragraphs>28</Paragraphs>
  <Slides>10</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PowerPoint 演示文稿</vt:lpstr>
      <vt:lpstr>Abstract </vt:lpstr>
      <vt:lpstr>Introduction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Xianzheng Wu</dc:creator>
  <cp:lastModifiedBy>Xianzheng Wu</cp:lastModifiedBy>
  <cp:revision>8</cp:revision>
  <dcterms:created xsi:type="dcterms:W3CDTF">2018-11-05T08:08:38Z</dcterms:created>
  <dcterms:modified xsi:type="dcterms:W3CDTF">2018-11-05T08:38:04Z</dcterms:modified>
</cp:coreProperties>
</file>