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70"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89" autoAdjust="0"/>
  </p:normalViewPr>
  <p:slideViewPr>
    <p:cSldViewPr snapToGrid="0">
      <p:cViewPr varScale="1">
        <p:scale>
          <a:sx n="72" d="100"/>
          <a:sy n="72" d="100"/>
        </p:scale>
        <p:origin x="82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0F450-C4F3-4A41-9DCF-D1CD82335DD1}" type="datetimeFigureOut">
              <a:rPr lang="zh-CN" altLang="en-US" smtClean="0"/>
              <a:t>2018/10/21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9DBE2-D563-46AE-B0C3-F24D39DD8DBA}" type="slidenum">
              <a:rPr lang="zh-CN" altLang="en-US" smtClean="0"/>
              <a:t>‹#›</a:t>
            </a:fld>
            <a:endParaRPr lang="zh-CN" altLang="en-US"/>
          </a:p>
        </p:txBody>
      </p:sp>
    </p:spTree>
    <p:extLst>
      <p:ext uri="{BB962C8B-B14F-4D97-AF65-F5344CB8AC3E}">
        <p14:creationId xmlns:p14="http://schemas.microsoft.com/office/powerpoint/2010/main" val="338963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缺点：</a:t>
            </a:r>
            <a:r>
              <a:rPr lang="zh-CN" altLang="zh-CN" dirty="0"/>
              <a:t>首先，它非常慢，因为必须为每个补丁单独运行网络，并且由于补丁之间重叠而存在大量冗余。</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其次，定位精度与内容的使用之间存在着一种权衡。较大的</a:t>
            </a:r>
            <a:r>
              <a:rPr lang="en-US" altLang="zh-CN" dirty="0"/>
              <a:t>patch</a:t>
            </a:r>
            <a:r>
              <a:rPr lang="zh-CN" altLang="zh-CN" dirty="0"/>
              <a:t>需要更多的最大池化层，从而降低了定位精度，而使用小补丁的话，网络就只能看到很少的内容。</a:t>
            </a:r>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3</a:t>
            </a:fld>
            <a:endParaRPr lang="zh-CN" altLang="en-US"/>
          </a:p>
        </p:txBody>
      </p:sp>
    </p:spTree>
    <p:extLst>
      <p:ext uri="{BB962C8B-B14F-4D97-AF65-F5344CB8AC3E}">
        <p14:creationId xmlns:p14="http://schemas.microsoft.com/office/powerpoint/2010/main" val="169697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我们对这种架构进行了修改和扩展，使其能够处理很少的训练图像，并产生更精确的分割。</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4</a:t>
            </a:fld>
            <a:endParaRPr lang="zh-CN" altLang="en-US"/>
          </a:p>
        </p:txBody>
      </p:sp>
    </p:spTree>
    <p:extLst>
      <p:ext uri="{BB962C8B-B14F-4D97-AF65-F5344CB8AC3E}">
        <p14:creationId xmlns:p14="http://schemas.microsoft.com/office/powerpoint/2010/main" val="2744149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有效部分是指</a:t>
            </a:r>
            <a:r>
              <a:rPr lang="zh-CN" altLang="zh-CN" dirty="0"/>
              <a:t>即，分割图仅包含在输入图像中可获得完整内容的像素。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为了预测图像的边界区域中的像素，通过</a:t>
            </a:r>
            <a:r>
              <a:rPr lang="zh-CN" altLang="zh-CN" sz="1200" dirty="0"/>
              <a:t>镜像</a:t>
            </a:r>
            <a:r>
              <a:rPr lang="zh-CN" altLang="en-US" sz="1200" dirty="0"/>
              <a:t>操作</a:t>
            </a:r>
            <a:r>
              <a:rPr lang="zh-CN" altLang="zh-CN" sz="1200" dirty="0"/>
              <a:t>输入图像来推测丢失的内容。</a:t>
            </a:r>
            <a:endParaRPr lang="zh-CN"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7</a:t>
            </a:fld>
            <a:endParaRPr lang="zh-CN" altLang="en-US"/>
          </a:p>
        </p:txBody>
      </p:sp>
    </p:spTree>
    <p:extLst>
      <p:ext uri="{BB962C8B-B14F-4D97-AF65-F5344CB8AC3E}">
        <p14:creationId xmlns:p14="http://schemas.microsoft.com/office/powerpoint/2010/main" val="130907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至于我们的任务，可用的训练数据非常少，我们通过对可用的训练图像应用弹性形变来进行数据扩充。这允许网络学习这种形变的不变性，而不需要在标注的图像语料库中看到这些变换。这在生物医学分割中尤其重要，因为形变是组织中最常见的变化，并且可以有效地模拟真实的变形。</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在显微镜图片中我们主要需要移位和旋转不变性以及对形变和灰度值变化的鲁棒性。 特别是训练样本的随机弹性形变似乎是训练具有极少注释图像的分割网络的关键概念。 </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9</a:t>
            </a:fld>
            <a:endParaRPr lang="zh-CN" altLang="en-US"/>
          </a:p>
        </p:txBody>
      </p:sp>
    </p:spTree>
    <p:extLst>
      <p:ext uri="{BB962C8B-B14F-4D97-AF65-F5344CB8AC3E}">
        <p14:creationId xmlns:p14="http://schemas.microsoft.com/office/powerpoint/2010/main" val="4259301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p>
          <a:p>
            <a:r>
              <a:rPr lang="zh-CN" altLang="en-US" dirty="0"/>
              <a:t>分割挑战赛的结果</a:t>
            </a:r>
          </a:p>
        </p:txBody>
      </p:sp>
      <p:sp>
        <p:nvSpPr>
          <p:cNvPr id="4" name="灯片编号占位符 3"/>
          <p:cNvSpPr>
            <a:spLocks noGrp="1"/>
          </p:cNvSpPr>
          <p:nvPr>
            <p:ph type="sldNum" sz="quarter" idx="5"/>
          </p:nvPr>
        </p:nvSpPr>
        <p:spPr/>
        <p:txBody>
          <a:bodyPr/>
          <a:lstStyle/>
          <a:p>
            <a:fld id="{A0E9DBE2-D563-46AE-B0C3-F24D39DD8DBA}" type="slidenum">
              <a:rPr lang="zh-CN" altLang="en-US" smtClean="0"/>
              <a:t>10</a:t>
            </a:fld>
            <a:endParaRPr lang="zh-CN" altLang="en-US"/>
          </a:p>
        </p:txBody>
      </p:sp>
    </p:spTree>
    <p:extLst>
      <p:ext uri="{BB962C8B-B14F-4D97-AF65-F5344CB8AC3E}">
        <p14:creationId xmlns:p14="http://schemas.microsoft.com/office/powerpoint/2010/main" val="1947182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PhC-U373</a:t>
            </a:r>
            <a:r>
              <a:rPr lang="zh-CN" altLang="en-US" dirty="0"/>
              <a:t>是使用相差显微镜的肿瘤细胞，有</a:t>
            </a:r>
            <a:r>
              <a:rPr lang="en-US" altLang="zh-CN" dirty="0"/>
              <a:t>35</a:t>
            </a:r>
            <a:r>
              <a:rPr lang="zh-CN" altLang="en-US" dirty="0"/>
              <a:t>张部分注释的训练图。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DIC-HeLa</a:t>
            </a:r>
            <a:r>
              <a:rPr lang="zh-CN" altLang="en-US" dirty="0"/>
              <a:t>是</a:t>
            </a:r>
            <a:r>
              <a:rPr lang="zh-CN" altLang="en-US" sz="1200" b="0" i="0" kern="1200" dirty="0">
                <a:solidFill>
                  <a:schemeClr val="tx1"/>
                </a:solidFill>
                <a:effectLst/>
                <a:latin typeface="+mn-lt"/>
                <a:ea typeface="+mn-ea"/>
                <a:cs typeface="+mn-cs"/>
              </a:rPr>
              <a:t> 人宫颈癌细胞使用鉴别干涉对比显微镜，有</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张训练图片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0E9DBE2-D563-46AE-B0C3-F24D39DD8DBA}" type="slidenum">
              <a:rPr lang="zh-CN" altLang="en-US" smtClean="0"/>
              <a:t>11</a:t>
            </a:fld>
            <a:endParaRPr lang="zh-CN" altLang="en-US"/>
          </a:p>
        </p:txBody>
      </p:sp>
    </p:spTree>
    <p:extLst>
      <p:ext uri="{BB962C8B-B14F-4D97-AF65-F5344CB8AC3E}">
        <p14:creationId xmlns:p14="http://schemas.microsoft.com/office/powerpoint/2010/main" val="228813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17FF8D-A814-418B-91FD-4F7995582B6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993DCA8-52F3-4C90-87CA-51468BB2B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77EC277-690A-4FF2-B41B-E25C02EADB55}"/>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1C13928E-86A0-4D4E-8391-4FC1E29C91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A6342D-9675-4836-9504-387B69BF0061}"/>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42328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5D92F-BC90-43F9-B00B-C4B655A5CC6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FAA9159-6414-496C-B9F6-9935CFF2A1C8}"/>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573FCE-E48B-4D69-82E9-CEBA3664EA0F}"/>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472DA1A4-CA6D-4F54-A835-6A12875391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236165-ED33-4F5A-9C88-EA47898BAB12}"/>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3463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85D92E4-25D6-40E1-A599-E333452E43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E40AF8-1CBC-4F55-B613-AA1222B7413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66D2F1C-5458-480F-9D55-4C474A80C67E}"/>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BB8C8532-B16B-44E1-848C-FBBF0896BA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F46615-D341-444C-A2D9-D99B19F93BE8}"/>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526416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E5A45-644F-46D1-A0BF-A920C2B4FC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367DF8-6CBB-43C8-8F6B-F1E5164B85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14DACDC-E688-4CEF-88A2-8A364BAB20E8}"/>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FE551149-8260-4442-8D80-B2477618C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74E03E-250F-4653-94F3-42296E1FEEA8}"/>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972460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390D68-EB18-4AB9-B918-0ED9291A5C2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2B2272-FD2E-4139-8BD2-CDBEAE8F7B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C0E0E8F-9F4F-4F71-87BB-5C68F1E8A11B}"/>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4DA9591F-B7CE-41AC-A42F-2B262AA1C6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D7EE20-7A71-423F-9159-2450FFBF5653}"/>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104157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A7475-1FCA-4025-97E9-D9C76E22CFF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DE11BC-7FC9-43AB-AA56-FB8E7F7198FD}"/>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A44BC40-EE0F-4E5E-AF79-63A755166A3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0D59DE3-BEF6-4BD6-8F08-D48674D55716}"/>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75378FA6-9266-4A34-AA64-19884E3A72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8DFF92-F2A7-4BD6-B491-35D151C7472C}"/>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99501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75510-ECC3-421B-B672-5D3565E995D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86D4DB-159E-4B25-B912-C4DA1368C0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DD55853B-963B-43E8-AD52-20DFE442230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692929F3-6DCD-49AA-965E-3BE583FCD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49EA39B-503F-4A3C-B806-C558C9D517DA}"/>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C7823BB-03F4-4700-8B63-9ABDAF2A369A}"/>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8" name="页脚占位符 7">
            <a:extLst>
              <a:ext uri="{FF2B5EF4-FFF2-40B4-BE49-F238E27FC236}">
                <a16:creationId xmlns:a16="http://schemas.microsoft.com/office/drawing/2014/main" id="{4FEFCC44-FED0-4AF9-8AB3-FA8FE3A2B84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42A540-E174-4C74-8435-DE7EA07BB800}"/>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90795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4C06F-D765-40C7-BFF5-FA35DC40F57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0953148-E727-4969-9842-B131EC64A7B5}"/>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4" name="页脚占位符 3">
            <a:extLst>
              <a:ext uri="{FF2B5EF4-FFF2-40B4-BE49-F238E27FC236}">
                <a16:creationId xmlns:a16="http://schemas.microsoft.com/office/drawing/2014/main" id="{2468FD25-5752-4320-8936-F0CC5D902DA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D64BEE-0039-41E6-B0D9-5023D30539AE}"/>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312777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D92C60C-52F5-4126-9F91-3F4FBD2916AE}"/>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3" name="页脚占位符 2">
            <a:extLst>
              <a:ext uri="{FF2B5EF4-FFF2-40B4-BE49-F238E27FC236}">
                <a16:creationId xmlns:a16="http://schemas.microsoft.com/office/drawing/2014/main" id="{D6B491BF-2878-4D50-A7F9-675F877EE8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1E2FC1-D736-4C90-B1F9-06C2B31A67BA}"/>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012654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4EE9-59A2-46D8-8ACA-51FCC5D559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8FD17C3-23DC-49FE-A9D7-2E6849CCAE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E473AFB-7EFB-4038-86FD-2B221DCF9C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F345F6E3-56F3-4D54-B760-F96E82E6424A}"/>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403202CB-11A2-48C5-8AC1-3C1990F458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88E86D-AC7D-43FF-9A31-816BC16C83E3}"/>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3814809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CD2D0-C926-4BD1-92FB-AC3801388CF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E26C19C-9130-403A-AF86-EC2D14ED7B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51EC32-9392-4837-B076-DA3F408F4F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561586E-CD92-411E-8A4E-E472805419AC}"/>
              </a:ext>
            </a:extLst>
          </p:cNvPr>
          <p:cNvSpPr>
            <a:spLocks noGrp="1"/>
          </p:cNvSpPr>
          <p:nvPr>
            <p:ph type="dt" sz="half" idx="10"/>
          </p:nvPr>
        </p:nvSpPr>
        <p:spPr/>
        <p:txBody>
          <a:bodyPr/>
          <a:lstStyle/>
          <a:p>
            <a:fld id="{0C85C3E6-6C54-42DC-911F-ED95F2AEA4CC}" type="datetimeFigureOut">
              <a:rPr lang="zh-CN" altLang="en-US" smtClean="0"/>
              <a:t>2018/10/21</a:t>
            </a:fld>
            <a:endParaRPr lang="zh-CN" altLang="en-US"/>
          </a:p>
        </p:txBody>
      </p:sp>
      <p:sp>
        <p:nvSpPr>
          <p:cNvPr id="6" name="页脚占位符 5">
            <a:extLst>
              <a:ext uri="{FF2B5EF4-FFF2-40B4-BE49-F238E27FC236}">
                <a16:creationId xmlns:a16="http://schemas.microsoft.com/office/drawing/2014/main" id="{86FFD257-8E6C-40AF-B8FF-8BBE27B7DA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BC37E0-87F7-43E8-9DE7-B1202C0694AE}"/>
              </a:ext>
            </a:extLst>
          </p:cNvPr>
          <p:cNvSpPr>
            <a:spLocks noGrp="1"/>
          </p:cNvSpPr>
          <p:nvPr>
            <p:ph type="sldNum" sz="quarter" idx="12"/>
          </p:nvPr>
        </p:nvSpPr>
        <p:spPr/>
        <p:txBody>
          <a:body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158717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CC3EB0F-CF09-43BB-B1E7-43BE0BF9FA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DB8197-216B-446E-8135-801B066CC9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AF8FF4-610B-4205-AFB2-64E2B0F7CC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5C3E6-6C54-42DC-911F-ED95F2AEA4CC}" type="datetimeFigureOut">
              <a:rPr lang="zh-CN" altLang="en-US" smtClean="0"/>
              <a:t>2018/10/21</a:t>
            </a:fld>
            <a:endParaRPr lang="zh-CN" altLang="en-US"/>
          </a:p>
        </p:txBody>
      </p:sp>
      <p:sp>
        <p:nvSpPr>
          <p:cNvPr id="5" name="页脚占位符 4">
            <a:extLst>
              <a:ext uri="{FF2B5EF4-FFF2-40B4-BE49-F238E27FC236}">
                <a16:creationId xmlns:a16="http://schemas.microsoft.com/office/drawing/2014/main" id="{9D305E73-5142-49F1-BFD9-900C72BBE6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888F3A-98F8-43FF-AC44-15C8D86CD4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2C969-908E-43B1-8310-CDDE637870F8}" type="slidenum">
              <a:rPr lang="zh-CN" altLang="en-US" smtClean="0"/>
              <a:t>‹#›</a:t>
            </a:fld>
            <a:endParaRPr lang="zh-CN" altLang="en-US"/>
          </a:p>
        </p:txBody>
      </p:sp>
    </p:spTree>
    <p:extLst>
      <p:ext uri="{BB962C8B-B14F-4D97-AF65-F5344CB8AC3E}">
        <p14:creationId xmlns:p14="http://schemas.microsoft.com/office/powerpoint/2010/main" val="2325065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3A92F0-7474-49A5-96E8-EEA4ED62CF13}"/>
              </a:ext>
            </a:extLst>
          </p:cNvPr>
          <p:cNvSpPr>
            <a:spLocks noGrp="1"/>
          </p:cNvSpPr>
          <p:nvPr>
            <p:ph idx="1"/>
          </p:nvPr>
        </p:nvSpPr>
        <p:spPr>
          <a:xfrm>
            <a:off x="661811" y="3185495"/>
            <a:ext cx="10868378" cy="487010"/>
          </a:xfrm>
        </p:spPr>
        <p:txBody>
          <a:bodyPr/>
          <a:lstStyle/>
          <a:p>
            <a:r>
              <a:rPr lang="en-US" altLang="zh-CN" dirty="0"/>
              <a:t>U-Net: Convolutional Networks for Biomedical Image Segmentation</a:t>
            </a:r>
            <a:endParaRPr lang="zh-CN" altLang="zh-CN" dirty="0"/>
          </a:p>
        </p:txBody>
      </p:sp>
    </p:spTree>
    <p:extLst>
      <p:ext uri="{BB962C8B-B14F-4D97-AF65-F5344CB8AC3E}">
        <p14:creationId xmlns:p14="http://schemas.microsoft.com/office/powerpoint/2010/main" val="10995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36D74DA-95FA-43C1-8DED-6FDF198F40D6}"/>
              </a:ext>
            </a:extLst>
          </p:cNvPr>
          <p:cNvPicPr>
            <a:picLocks noGrp="1"/>
          </p:cNvPicPr>
          <p:nvPr>
            <p:ph idx="1"/>
          </p:nvPr>
        </p:nvPicPr>
        <p:blipFill>
          <a:blip r:embed="rId3"/>
          <a:stretch>
            <a:fillRect/>
          </a:stretch>
        </p:blipFill>
        <p:spPr>
          <a:xfrm>
            <a:off x="838200" y="1259053"/>
            <a:ext cx="10515600" cy="4339893"/>
          </a:xfrm>
          <a:prstGeom prst="rect">
            <a:avLst/>
          </a:prstGeom>
        </p:spPr>
      </p:pic>
    </p:spTree>
    <p:extLst>
      <p:ext uri="{BB962C8B-B14F-4D97-AF65-F5344CB8AC3E}">
        <p14:creationId xmlns:p14="http://schemas.microsoft.com/office/powerpoint/2010/main" val="275628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7C62AA19-6762-4DC3-B821-3943E7423294}"/>
              </a:ext>
            </a:extLst>
          </p:cNvPr>
          <p:cNvPicPr>
            <a:picLocks noGrp="1"/>
          </p:cNvPicPr>
          <p:nvPr>
            <p:ph idx="1"/>
          </p:nvPr>
        </p:nvPicPr>
        <p:blipFill>
          <a:blip r:embed="rId3"/>
          <a:stretch>
            <a:fillRect/>
          </a:stretch>
        </p:blipFill>
        <p:spPr>
          <a:xfrm>
            <a:off x="1402723" y="1825625"/>
            <a:ext cx="9386553" cy="4351338"/>
          </a:xfrm>
          <a:prstGeom prst="rect">
            <a:avLst/>
          </a:prstGeom>
        </p:spPr>
      </p:pic>
    </p:spTree>
    <p:extLst>
      <p:ext uri="{BB962C8B-B14F-4D97-AF65-F5344CB8AC3E}">
        <p14:creationId xmlns:p14="http://schemas.microsoft.com/office/powerpoint/2010/main" val="33438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fontScale="92500" lnSpcReduction="10000"/>
          </a:bodyPr>
          <a:lstStyle/>
          <a:p>
            <a:pPr>
              <a:lnSpc>
                <a:spcPct val="150000"/>
              </a:lnSpc>
            </a:pPr>
            <a:r>
              <a:rPr lang="zh-CN" altLang="zh-CN" dirty="0"/>
              <a:t>之前普遍认为训练深度网络需要数千个标记的训练样本。本文提出了一种网络和训练策略，依赖于对数据扩充的应用，对有限的样本更有效地使用。</a:t>
            </a:r>
            <a:endParaRPr lang="en-US" altLang="zh-CN" dirty="0"/>
          </a:p>
          <a:p>
            <a:pPr>
              <a:lnSpc>
                <a:spcPct val="150000"/>
              </a:lnSpc>
            </a:pPr>
            <a:r>
              <a:rPr lang="zh-CN" altLang="zh-CN" dirty="0"/>
              <a:t>结构包含获得</a:t>
            </a:r>
            <a:r>
              <a:rPr lang="en-US" altLang="zh-CN" dirty="0"/>
              <a:t>context</a:t>
            </a:r>
            <a:r>
              <a:rPr lang="zh-CN" altLang="zh-CN" dirty="0"/>
              <a:t>的收缩路径</a:t>
            </a:r>
            <a:r>
              <a:rPr lang="en-US" altLang="zh-CN" dirty="0"/>
              <a:t>(contracting path)</a:t>
            </a:r>
            <a:r>
              <a:rPr lang="zh-CN" altLang="zh-CN" dirty="0"/>
              <a:t>和确保精确定位的扩展路径</a:t>
            </a:r>
            <a:r>
              <a:rPr lang="en-US" altLang="zh-CN" dirty="0"/>
              <a:t>(expanding path)</a:t>
            </a:r>
            <a:r>
              <a:rPr lang="zh-CN" altLang="zh-CN" dirty="0"/>
              <a:t>。</a:t>
            </a:r>
            <a:endParaRPr lang="en-US" altLang="zh-CN" dirty="0"/>
          </a:p>
          <a:p>
            <a:pPr>
              <a:lnSpc>
                <a:spcPct val="150000"/>
              </a:lnSpc>
            </a:pPr>
            <a:r>
              <a:rPr lang="zh-CN" altLang="zh-CN" dirty="0"/>
              <a:t>这种网络可以端到端地进行训练，使用从非常少的图像。网络表现效果很好，速度也很快。</a:t>
            </a:r>
          </a:p>
          <a:p>
            <a:pPr>
              <a:lnSpc>
                <a:spcPct val="150000"/>
              </a:lnSpc>
            </a:pPr>
            <a:endParaRPr lang="zh-CN" altLang="en-US" dirty="0"/>
          </a:p>
        </p:txBody>
      </p:sp>
    </p:spTree>
    <p:extLst>
      <p:ext uri="{BB962C8B-B14F-4D97-AF65-F5344CB8AC3E}">
        <p14:creationId xmlns:p14="http://schemas.microsoft.com/office/powerpoint/2010/main" val="3337672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FDD38-50D4-4EA0-AFE6-B8539BA7A55B}"/>
              </a:ext>
            </a:extLst>
          </p:cNvPr>
          <p:cNvSpPr>
            <a:spLocks noGrp="1"/>
          </p:cNvSpPr>
          <p:nvPr>
            <p:ph type="title"/>
          </p:nvPr>
        </p:nvSpPr>
        <p:spPr/>
        <p:txBody>
          <a:bodyPr/>
          <a:lstStyle/>
          <a:p>
            <a:r>
              <a:rPr lang="zh-CN" altLang="en-US" dirty="0"/>
              <a:t>相关研究</a:t>
            </a:r>
          </a:p>
        </p:txBody>
      </p:sp>
      <p:sp>
        <p:nvSpPr>
          <p:cNvPr id="3" name="内容占位符 2">
            <a:extLst>
              <a:ext uri="{FF2B5EF4-FFF2-40B4-BE49-F238E27FC236}">
                <a16:creationId xmlns:a16="http://schemas.microsoft.com/office/drawing/2014/main" id="{D53A92F0-7474-49A5-96E8-EEA4ED62CF13}"/>
              </a:ext>
            </a:extLst>
          </p:cNvPr>
          <p:cNvSpPr>
            <a:spLocks noGrp="1"/>
          </p:cNvSpPr>
          <p:nvPr>
            <p:ph idx="1"/>
          </p:nvPr>
        </p:nvSpPr>
        <p:spPr/>
        <p:txBody>
          <a:bodyPr>
            <a:normAutofit fontScale="92500" lnSpcReduction="20000"/>
          </a:bodyPr>
          <a:lstStyle/>
          <a:p>
            <a:pPr>
              <a:lnSpc>
                <a:spcPct val="160000"/>
              </a:lnSpc>
            </a:pPr>
            <a:r>
              <a:rPr lang="zh-CN" altLang="zh-CN" dirty="0"/>
              <a:t>在生物医学图像处理中，期望的输出应该包括定位，即，应该将类标签分配给每个像素。</a:t>
            </a:r>
          </a:p>
          <a:p>
            <a:pPr>
              <a:lnSpc>
                <a:spcPct val="160000"/>
              </a:lnSpc>
            </a:pPr>
            <a:r>
              <a:rPr lang="zh-CN" altLang="zh-CN" dirty="0"/>
              <a:t>生物医学任务中无法获得很多的训练数据。</a:t>
            </a:r>
          </a:p>
          <a:p>
            <a:pPr>
              <a:lnSpc>
                <a:spcPct val="160000"/>
              </a:lnSpc>
            </a:pPr>
            <a:r>
              <a:rPr lang="zh-CN" altLang="zh-CN" dirty="0"/>
              <a:t>滑动窗口卷积网络通过在该像素周围提供局部区域（</a:t>
            </a:r>
            <a:r>
              <a:rPr lang="en-US" altLang="zh-CN" dirty="0"/>
              <a:t>patch</a:t>
            </a:r>
            <a:r>
              <a:rPr lang="zh-CN" altLang="zh-CN" dirty="0"/>
              <a:t>）作为输入来预测每个像素的类别标签。网络可以局部化；补丁方面的训练数据远远大于训练图像的数量。</a:t>
            </a:r>
          </a:p>
          <a:p>
            <a:pPr>
              <a:lnSpc>
                <a:spcPct val="160000"/>
              </a:lnSpc>
            </a:pPr>
            <a:r>
              <a:rPr lang="zh-CN" altLang="zh-CN" dirty="0"/>
              <a:t>滑动窗口网络的缺点。</a:t>
            </a:r>
            <a:endParaRPr lang="zh-CN" altLang="en-US" dirty="0"/>
          </a:p>
        </p:txBody>
      </p:sp>
    </p:spTree>
    <p:extLst>
      <p:ext uri="{BB962C8B-B14F-4D97-AF65-F5344CB8AC3E}">
        <p14:creationId xmlns:p14="http://schemas.microsoft.com/office/powerpoint/2010/main" val="2196346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网络结构</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a:bodyPr>
          <a:lstStyle/>
          <a:p>
            <a:pPr>
              <a:lnSpc>
                <a:spcPct val="100000"/>
              </a:lnSpc>
            </a:pPr>
            <a:r>
              <a:rPr lang="zh-CN" altLang="zh-CN" dirty="0"/>
              <a:t>建立一个更优雅</a:t>
            </a:r>
            <a:r>
              <a:rPr lang="en-US" altLang="zh-CN" dirty="0"/>
              <a:t>(elegant)</a:t>
            </a:r>
            <a:r>
              <a:rPr lang="zh-CN" altLang="zh-CN" dirty="0"/>
              <a:t>的架构，“完全卷积网络”。</a:t>
            </a:r>
            <a:endParaRPr lang="en-US" altLang="zh-CN" dirty="0"/>
          </a:p>
          <a:p>
            <a:pPr>
              <a:lnSpc>
                <a:spcPct val="100000"/>
              </a:lnSpc>
            </a:pPr>
            <a:r>
              <a:rPr lang="zh-CN" altLang="zh-CN" dirty="0"/>
              <a:t>主要思想是通过</a:t>
            </a:r>
            <a:r>
              <a:rPr lang="zh-CN" altLang="en-US" dirty="0"/>
              <a:t>增加一个</a:t>
            </a:r>
            <a:r>
              <a:rPr lang="zh-CN" altLang="zh-CN" dirty="0"/>
              <a:t>收缩网络，</a:t>
            </a:r>
            <a:r>
              <a:rPr lang="zh-CN" altLang="en-US" dirty="0"/>
              <a:t>但是</a:t>
            </a:r>
            <a:r>
              <a:rPr lang="zh-CN" altLang="zh-CN" dirty="0"/>
              <a:t>其中池化操作由上采样操作替换</a:t>
            </a:r>
            <a:r>
              <a:rPr lang="zh-CN" altLang="en-US" dirty="0"/>
              <a:t>，</a:t>
            </a:r>
            <a:r>
              <a:rPr lang="zh-CN" altLang="zh-CN" dirty="0"/>
              <a:t>增加了输出的分辨率。</a:t>
            </a:r>
            <a:endParaRPr lang="en-US" altLang="zh-CN" dirty="0"/>
          </a:p>
          <a:p>
            <a:pPr>
              <a:lnSpc>
                <a:spcPct val="100000"/>
              </a:lnSpc>
            </a:pPr>
            <a:r>
              <a:rPr lang="zh-CN" altLang="en-US" dirty="0"/>
              <a:t>讲</a:t>
            </a:r>
            <a:r>
              <a:rPr lang="zh-CN" altLang="zh-CN" dirty="0"/>
              <a:t>来自收缩路径的高分辨率特征与上采样输出相结合。然后，连续卷积层可以学习，并基于该信息集合更精确的输出。</a:t>
            </a:r>
          </a:p>
          <a:p>
            <a:pPr>
              <a:lnSpc>
                <a:spcPct val="100000"/>
              </a:lnSpc>
            </a:pPr>
            <a:r>
              <a:rPr lang="zh-CN" altLang="zh-CN" dirty="0"/>
              <a:t>在上采样部分有大量的特征通道，允许网络将内容信息传播到更高分辨率的层。因此，扩展路径或多或少地与收缩路径对称，并产生</a:t>
            </a:r>
            <a:r>
              <a:rPr lang="en-US" altLang="zh-CN" dirty="0"/>
              <a:t>U</a:t>
            </a:r>
            <a:r>
              <a:rPr lang="zh-CN" altLang="zh-CN" dirty="0"/>
              <a:t>形结构。</a:t>
            </a:r>
            <a:endParaRPr lang="en-US" altLang="zh-CN" dirty="0"/>
          </a:p>
          <a:p>
            <a:pPr>
              <a:lnSpc>
                <a:spcPct val="100000"/>
              </a:lnSpc>
            </a:pPr>
            <a:endParaRPr lang="zh-CN" altLang="en-US" dirty="0"/>
          </a:p>
        </p:txBody>
      </p:sp>
    </p:spTree>
    <p:extLst>
      <p:ext uri="{BB962C8B-B14F-4D97-AF65-F5344CB8AC3E}">
        <p14:creationId xmlns:p14="http://schemas.microsoft.com/office/powerpoint/2010/main" val="402746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1FB92-3382-4402-95EB-4E4CB0D6B12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43E7D05-3F91-4D74-B6A8-D112E567BB74}"/>
              </a:ext>
            </a:extLst>
          </p:cNvPr>
          <p:cNvSpPr>
            <a:spLocks noGrp="1"/>
          </p:cNvSpPr>
          <p:nvPr>
            <p:ph idx="1"/>
          </p:nvPr>
        </p:nvSpPr>
        <p:spPr>
          <a:xfrm>
            <a:off x="838200" y="1825624"/>
            <a:ext cx="10515600" cy="4389645"/>
          </a:xfrm>
        </p:spPr>
        <p:txBody>
          <a:bodyPr>
            <a:normAutofit fontScale="77500" lnSpcReduction="20000"/>
          </a:bodyPr>
          <a:lstStyle/>
          <a:p>
            <a:pPr>
              <a:lnSpc>
                <a:spcPct val="150000"/>
              </a:lnSpc>
            </a:pPr>
            <a:r>
              <a:rPr lang="zh-CN" altLang="zh-CN" dirty="0"/>
              <a:t>网络架构由一个收缩路径和一个扩展路径组成。</a:t>
            </a:r>
            <a:endParaRPr lang="en-US" altLang="zh-CN" dirty="0"/>
          </a:p>
          <a:p>
            <a:pPr>
              <a:lnSpc>
                <a:spcPct val="150000"/>
              </a:lnSpc>
            </a:pPr>
            <a:r>
              <a:rPr lang="zh-CN" altLang="zh-CN" dirty="0"/>
              <a:t>收缩路径遵循卷积网络的典型架构。重复应用两个</a:t>
            </a:r>
            <a:r>
              <a:rPr lang="en-US" altLang="zh-CN" dirty="0"/>
              <a:t>3x3</a:t>
            </a:r>
            <a:r>
              <a:rPr lang="zh-CN" altLang="zh-CN" dirty="0"/>
              <a:t>卷积（没有</a:t>
            </a:r>
            <a:r>
              <a:rPr lang="en-US" altLang="zh-CN" dirty="0"/>
              <a:t>padding</a:t>
            </a:r>
            <a:r>
              <a:rPr lang="zh-CN" altLang="zh-CN" dirty="0"/>
              <a:t>），</a:t>
            </a:r>
            <a:r>
              <a:rPr lang="zh-CN" altLang="en-US" dirty="0"/>
              <a:t>后为</a:t>
            </a:r>
            <a:r>
              <a:rPr lang="en-US" altLang="zh-CN" dirty="0" err="1"/>
              <a:t>ReLU</a:t>
            </a:r>
            <a:r>
              <a:rPr lang="zh-CN" altLang="en-US" dirty="0"/>
              <a:t>和</a:t>
            </a:r>
            <a:r>
              <a:rPr lang="en-US" altLang="zh-CN" dirty="0"/>
              <a:t>2x2</a:t>
            </a:r>
            <a:r>
              <a:rPr lang="zh-CN" altLang="zh-CN" dirty="0"/>
              <a:t>最大池化操作。在每个下采样步骤中，我们将特征通道的数量加倍。</a:t>
            </a:r>
            <a:endParaRPr lang="en-US" altLang="zh-CN" dirty="0"/>
          </a:p>
          <a:p>
            <a:pPr>
              <a:lnSpc>
                <a:spcPct val="150000"/>
              </a:lnSpc>
            </a:pPr>
            <a:r>
              <a:rPr lang="zh-CN" altLang="zh-CN" dirty="0"/>
              <a:t>扩展路径包括对特征图进行上采样，然后进行</a:t>
            </a:r>
            <a:r>
              <a:rPr lang="en-US" altLang="zh-CN" dirty="0"/>
              <a:t>2x2</a:t>
            </a:r>
            <a:r>
              <a:rPr lang="zh-CN" altLang="zh-CN" dirty="0"/>
              <a:t>卷积（</a:t>
            </a:r>
            <a:r>
              <a:rPr lang="en-US" altLang="zh-CN" dirty="0"/>
              <a:t>“up-convolution”</a:t>
            </a:r>
            <a:r>
              <a:rPr lang="zh-CN" altLang="zh-CN" dirty="0"/>
              <a:t>），将特征通道数量减半，与来自收缩路径的相应裁剪特征图连结，以及两个</a:t>
            </a:r>
            <a:r>
              <a:rPr lang="en-US" altLang="zh-CN" dirty="0"/>
              <a:t>3x3</a:t>
            </a:r>
            <a:r>
              <a:rPr lang="zh-CN" altLang="zh-CN" dirty="0"/>
              <a:t>卷积，还有</a:t>
            </a:r>
            <a:r>
              <a:rPr lang="en-US" altLang="zh-CN" dirty="0" err="1"/>
              <a:t>ReLU</a:t>
            </a:r>
            <a:r>
              <a:rPr lang="zh-CN" altLang="zh-CN" dirty="0"/>
              <a:t>。</a:t>
            </a:r>
            <a:endParaRPr lang="en-US" altLang="zh-CN" dirty="0"/>
          </a:p>
          <a:p>
            <a:pPr>
              <a:lnSpc>
                <a:spcPct val="150000"/>
              </a:lnSpc>
            </a:pPr>
            <a:r>
              <a:rPr lang="zh-CN" altLang="zh-CN" dirty="0"/>
              <a:t>由于每个卷积中边界像素的丢失，裁剪是必要的。在最终层，使用</a:t>
            </a:r>
            <a:r>
              <a:rPr lang="en-US" altLang="zh-CN" dirty="0"/>
              <a:t>1x1</a:t>
            </a:r>
            <a:r>
              <a:rPr lang="zh-CN" altLang="zh-CN" dirty="0"/>
              <a:t>卷积将每个</a:t>
            </a:r>
            <a:r>
              <a:rPr lang="en-US" altLang="zh-CN" dirty="0"/>
              <a:t>64</a:t>
            </a:r>
            <a:r>
              <a:rPr lang="zh-CN" altLang="zh-CN" dirty="0"/>
              <a:t>分量特征向量映射到所需数量的类。总的来说，网络有</a:t>
            </a:r>
            <a:r>
              <a:rPr lang="en-US" altLang="zh-CN" dirty="0"/>
              <a:t>23</a:t>
            </a:r>
            <a:r>
              <a:rPr lang="zh-CN" altLang="zh-CN" dirty="0"/>
              <a:t>个卷积层。</a:t>
            </a:r>
          </a:p>
        </p:txBody>
      </p:sp>
    </p:spTree>
    <p:extLst>
      <p:ext uri="{BB962C8B-B14F-4D97-AF65-F5344CB8AC3E}">
        <p14:creationId xmlns:p14="http://schemas.microsoft.com/office/powerpoint/2010/main" val="2964743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FB4AC7AA-3DC3-4062-B0DB-9A378BE6BA16}"/>
              </a:ext>
            </a:extLst>
          </p:cNvPr>
          <p:cNvPicPr>
            <a:picLocks noGrp="1"/>
          </p:cNvPicPr>
          <p:nvPr>
            <p:ph idx="1"/>
          </p:nvPr>
        </p:nvPicPr>
        <p:blipFill>
          <a:blip r:embed="rId2"/>
          <a:stretch>
            <a:fillRect/>
          </a:stretch>
        </p:blipFill>
        <p:spPr>
          <a:xfrm>
            <a:off x="1181097" y="388920"/>
            <a:ext cx="9829805" cy="6080159"/>
          </a:xfrm>
          <a:prstGeom prst="rect">
            <a:avLst/>
          </a:prstGeom>
        </p:spPr>
      </p:pic>
    </p:spTree>
    <p:extLst>
      <p:ext uri="{BB962C8B-B14F-4D97-AF65-F5344CB8AC3E}">
        <p14:creationId xmlns:p14="http://schemas.microsoft.com/office/powerpoint/2010/main" val="375070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a:bodyPr>
          <a:lstStyle/>
          <a:p>
            <a:pPr>
              <a:lnSpc>
                <a:spcPct val="150000"/>
              </a:lnSpc>
            </a:pPr>
            <a:r>
              <a:rPr lang="zh-CN" altLang="zh-CN" sz="2000" dirty="0"/>
              <a:t>网络没有</a:t>
            </a:r>
            <a:r>
              <a:rPr lang="zh-CN" altLang="en-US" sz="2000" dirty="0"/>
              <a:t>全连接</a:t>
            </a:r>
            <a:r>
              <a:rPr lang="zh-CN" altLang="zh-CN" sz="2000" dirty="0"/>
              <a:t>层，并且仅使用每个卷积的有效部分</a:t>
            </a:r>
            <a:r>
              <a:rPr lang="zh-CN" altLang="en-US" sz="2000" dirty="0"/>
              <a:t>。</a:t>
            </a:r>
            <a:r>
              <a:rPr lang="zh-CN" altLang="zh-CN" sz="2000" dirty="0"/>
              <a:t>通过重叠区块策略</a:t>
            </a:r>
            <a:r>
              <a:rPr lang="en-US" altLang="zh-CN" sz="2000" dirty="0"/>
              <a:t>(overlap-tile)</a:t>
            </a:r>
            <a:r>
              <a:rPr lang="zh-CN" altLang="zh-CN" sz="2000" dirty="0"/>
              <a:t>无缝分割任意大的图像</a:t>
            </a:r>
            <a:r>
              <a:rPr lang="zh-CN" altLang="en-US" sz="2000" dirty="0"/>
              <a:t>。</a:t>
            </a:r>
            <a:endParaRPr lang="en-US" altLang="zh-CN" sz="2000" dirty="0"/>
          </a:p>
          <a:p>
            <a:pPr>
              <a:lnSpc>
                <a:spcPct val="150000"/>
              </a:lnSpc>
            </a:pPr>
            <a:r>
              <a:rPr lang="zh-CN" altLang="zh-CN" sz="2000" dirty="0"/>
              <a:t>镜像</a:t>
            </a:r>
            <a:r>
              <a:rPr lang="zh-CN" altLang="en-US" sz="2000" dirty="0"/>
              <a:t>操作</a:t>
            </a:r>
            <a:r>
              <a:rPr lang="zh-CN" altLang="zh-CN" sz="2000" dirty="0"/>
              <a:t>输入图像来推测丢失的内容。</a:t>
            </a:r>
            <a:endParaRPr lang="zh-CN" altLang="en-US" sz="2000" dirty="0"/>
          </a:p>
        </p:txBody>
      </p:sp>
      <p:pic>
        <p:nvPicPr>
          <p:cNvPr id="4" name="图片 3">
            <a:extLst>
              <a:ext uri="{FF2B5EF4-FFF2-40B4-BE49-F238E27FC236}">
                <a16:creationId xmlns:a16="http://schemas.microsoft.com/office/drawing/2014/main" id="{EDB7F775-D785-4BAF-834E-7D325CBDE3D3}"/>
              </a:ext>
            </a:extLst>
          </p:cNvPr>
          <p:cNvPicPr/>
          <p:nvPr/>
        </p:nvPicPr>
        <p:blipFill>
          <a:blip r:embed="rId3"/>
          <a:stretch>
            <a:fillRect/>
          </a:stretch>
        </p:blipFill>
        <p:spPr>
          <a:xfrm>
            <a:off x="3657626" y="3429000"/>
            <a:ext cx="6732077" cy="3053874"/>
          </a:xfrm>
          <a:prstGeom prst="rect">
            <a:avLst/>
          </a:prstGeom>
        </p:spPr>
      </p:pic>
    </p:spTree>
    <p:extLst>
      <p:ext uri="{BB962C8B-B14F-4D97-AF65-F5344CB8AC3E}">
        <p14:creationId xmlns:p14="http://schemas.microsoft.com/office/powerpoint/2010/main" val="94895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21FB9C7-5D72-4095-8794-A40A4A73AAE4}"/>
              </a:ext>
            </a:extLst>
          </p:cNvPr>
          <p:cNvPicPr>
            <a:picLocks noGrp="1"/>
          </p:cNvPicPr>
          <p:nvPr>
            <p:ph idx="1"/>
          </p:nvPr>
        </p:nvPicPr>
        <p:blipFill>
          <a:blip r:embed="rId2"/>
          <a:stretch>
            <a:fillRect/>
          </a:stretch>
        </p:blipFill>
        <p:spPr>
          <a:xfrm>
            <a:off x="2702339" y="658570"/>
            <a:ext cx="6787321" cy="5540859"/>
          </a:xfrm>
          <a:prstGeom prst="rect">
            <a:avLst/>
          </a:prstGeom>
        </p:spPr>
      </p:pic>
    </p:spTree>
    <p:extLst>
      <p:ext uri="{BB962C8B-B14F-4D97-AF65-F5344CB8AC3E}">
        <p14:creationId xmlns:p14="http://schemas.microsoft.com/office/powerpoint/2010/main" val="238790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3BACD-72DA-4487-96D8-DE4E587A0ADE}"/>
              </a:ext>
            </a:extLst>
          </p:cNvPr>
          <p:cNvSpPr>
            <a:spLocks noGrp="1"/>
          </p:cNvSpPr>
          <p:nvPr>
            <p:ph type="title"/>
          </p:nvPr>
        </p:nvSpPr>
        <p:spPr/>
        <p:txBody>
          <a:bodyPr/>
          <a:lstStyle/>
          <a:p>
            <a:r>
              <a:rPr lang="zh-CN" altLang="en-US" dirty="0"/>
              <a:t>数据扩充</a:t>
            </a:r>
          </a:p>
        </p:txBody>
      </p:sp>
      <p:sp>
        <p:nvSpPr>
          <p:cNvPr id="3" name="内容占位符 2">
            <a:extLst>
              <a:ext uri="{FF2B5EF4-FFF2-40B4-BE49-F238E27FC236}">
                <a16:creationId xmlns:a16="http://schemas.microsoft.com/office/drawing/2014/main" id="{E399C1A1-B747-4914-A523-316FA4D52C97}"/>
              </a:ext>
            </a:extLst>
          </p:cNvPr>
          <p:cNvSpPr>
            <a:spLocks noGrp="1"/>
          </p:cNvSpPr>
          <p:nvPr>
            <p:ph idx="1"/>
          </p:nvPr>
        </p:nvSpPr>
        <p:spPr/>
        <p:txBody>
          <a:bodyPr>
            <a:normAutofit fontScale="92500" lnSpcReduction="20000"/>
          </a:bodyPr>
          <a:lstStyle/>
          <a:p>
            <a:pPr>
              <a:lnSpc>
                <a:spcPct val="150000"/>
              </a:lnSpc>
            </a:pPr>
            <a:r>
              <a:rPr lang="zh-CN" altLang="zh-CN" dirty="0"/>
              <a:t>对可用的训练图像应用弹性形变来进行数据扩充。</a:t>
            </a:r>
            <a:endParaRPr lang="en-US" altLang="zh-CN" dirty="0"/>
          </a:p>
          <a:p>
            <a:pPr>
              <a:lnSpc>
                <a:spcPct val="150000"/>
              </a:lnSpc>
            </a:pPr>
            <a:r>
              <a:rPr lang="zh-CN" altLang="zh-CN" dirty="0"/>
              <a:t>学习形变的不变性</a:t>
            </a:r>
            <a:r>
              <a:rPr lang="zh-CN" altLang="en-US" dirty="0"/>
              <a:t>，</a:t>
            </a:r>
            <a:r>
              <a:rPr lang="zh-CN" altLang="zh-CN" dirty="0"/>
              <a:t>这在生物医学分割中尤其重要，因为形变是组织中最常见的变化，并且可以有效地模拟真实的变形。</a:t>
            </a:r>
          </a:p>
          <a:p>
            <a:pPr>
              <a:lnSpc>
                <a:spcPct val="150000"/>
              </a:lnSpc>
            </a:pPr>
            <a:r>
              <a:rPr lang="zh-CN" altLang="zh-CN" dirty="0"/>
              <a:t>显微镜图片需要移位和旋转不变性以及对形变和灰度值变化的鲁棒性</a:t>
            </a:r>
            <a:r>
              <a:rPr lang="zh-CN" altLang="en-US" dirty="0"/>
              <a:t>。</a:t>
            </a:r>
            <a:endParaRPr lang="en-US" altLang="zh-CN" dirty="0"/>
          </a:p>
          <a:p>
            <a:pPr>
              <a:lnSpc>
                <a:spcPct val="150000"/>
              </a:lnSpc>
            </a:pPr>
            <a:r>
              <a:rPr lang="zh-CN" altLang="zh-CN" dirty="0"/>
              <a:t>我们使用粗糙的</a:t>
            </a:r>
            <a:r>
              <a:rPr lang="en-US" altLang="zh-CN" dirty="0"/>
              <a:t>3</a:t>
            </a:r>
            <a:r>
              <a:rPr lang="zh-CN" altLang="zh-CN" dirty="0"/>
              <a:t>×</a:t>
            </a:r>
            <a:r>
              <a:rPr lang="en-US" altLang="zh-CN" dirty="0"/>
              <a:t>3</a:t>
            </a:r>
            <a:r>
              <a:rPr lang="zh-CN" altLang="zh-CN" dirty="0"/>
              <a:t>网格上的随机位移矢量生成平滑变形。 位移是从具有</a:t>
            </a:r>
            <a:r>
              <a:rPr lang="en-US" altLang="zh-CN" dirty="0"/>
              <a:t>10</a:t>
            </a:r>
            <a:r>
              <a:rPr lang="zh-CN" altLang="zh-CN" dirty="0"/>
              <a:t>个像素标准差的高斯分布中采样的。 然后使用双三次插值计算每像素的位移。 </a:t>
            </a:r>
          </a:p>
          <a:p>
            <a:pPr>
              <a:lnSpc>
                <a:spcPct val="150000"/>
              </a:lnSpc>
            </a:pPr>
            <a:endParaRPr lang="zh-CN" altLang="en-US" dirty="0"/>
          </a:p>
        </p:txBody>
      </p:sp>
    </p:spTree>
    <p:extLst>
      <p:ext uri="{BB962C8B-B14F-4D97-AF65-F5344CB8AC3E}">
        <p14:creationId xmlns:p14="http://schemas.microsoft.com/office/powerpoint/2010/main" val="32334466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865</Words>
  <Application>Microsoft Office PowerPoint</Application>
  <PresentationFormat>宽屏</PresentationFormat>
  <Paragraphs>48</Paragraphs>
  <Slides>11</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PowerPoint 演示文稿</vt:lpstr>
      <vt:lpstr>简介</vt:lpstr>
      <vt:lpstr>相关研究</vt:lpstr>
      <vt:lpstr>网络结构</vt:lpstr>
      <vt:lpstr>PowerPoint 演示文稿</vt:lpstr>
      <vt:lpstr>PowerPoint 演示文稿</vt:lpstr>
      <vt:lpstr>PowerPoint 演示文稿</vt:lpstr>
      <vt:lpstr>PowerPoint 演示文稿</vt:lpstr>
      <vt:lpstr>数据扩充</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Xianzheng Wu</dc:creator>
  <cp:lastModifiedBy>Xianzheng Wu</cp:lastModifiedBy>
  <cp:revision>36</cp:revision>
  <dcterms:created xsi:type="dcterms:W3CDTF">2018-10-20T07:59:42Z</dcterms:created>
  <dcterms:modified xsi:type="dcterms:W3CDTF">2018-10-21T02:24:06Z</dcterms:modified>
</cp:coreProperties>
</file>