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1" r:id="rId6"/>
    <p:sldId id="268" r:id="rId7"/>
    <p:sldId id="262" r:id="rId8"/>
    <p:sldId id="305" r:id="rId9"/>
    <p:sldId id="263" r:id="rId10"/>
    <p:sldId id="264" r:id="rId11"/>
    <p:sldId id="265" r:id="rId12"/>
    <p:sldId id="266" r:id="rId13"/>
    <p:sldId id="267" r:id="rId14"/>
    <p:sldId id="260" r:id="rId15"/>
    <p:sldId id="270" r:id="rId16"/>
    <p:sldId id="271" r:id="rId17"/>
    <p:sldId id="272" r:id="rId18"/>
    <p:sldId id="279" r:id="rId19"/>
    <p:sldId id="273" r:id="rId20"/>
    <p:sldId id="274" r:id="rId21"/>
    <p:sldId id="275" r:id="rId22"/>
    <p:sldId id="276" r:id="rId23"/>
    <p:sldId id="284" r:id="rId24"/>
    <p:sldId id="280" r:id="rId25"/>
    <p:sldId id="281" r:id="rId26"/>
    <p:sldId id="282" r:id="rId27"/>
    <p:sldId id="285" r:id="rId28"/>
    <p:sldId id="286" r:id="rId29"/>
    <p:sldId id="292" r:id="rId30"/>
    <p:sldId id="288" r:id="rId31"/>
    <p:sldId id="287" r:id="rId32"/>
    <p:sldId id="299" r:id="rId33"/>
    <p:sldId id="289" r:id="rId34"/>
    <p:sldId id="300" r:id="rId35"/>
    <p:sldId id="295" r:id="rId36"/>
    <p:sldId id="296" r:id="rId37"/>
    <p:sldId id="293" r:id="rId38"/>
    <p:sldId id="302" r:id="rId39"/>
    <p:sldId id="304" r:id="rId40"/>
    <p:sldId id="297" r:id="rId41"/>
    <p:sldId id="298" r:id="rId42"/>
    <p:sldId id="290" r:id="rId43"/>
    <p:sldId id="29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E5BEA-5DC8-4045-A1F4-ECFA959A3378}" type="datetimeFigureOut">
              <a:rPr lang="zh-CN" altLang="en-US" smtClean="0"/>
              <a:t>2018/10/7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DD097-8B3D-436D-8AF0-0427D01059BD}" type="slidenum">
              <a:rPr lang="zh-CN" altLang="en-US" smtClean="0"/>
              <a:t>‹#›</a:t>
            </a:fld>
            <a:endParaRPr lang="zh-CN" altLang="en-US"/>
          </a:p>
        </p:txBody>
      </p:sp>
    </p:spTree>
    <p:extLst>
      <p:ext uri="{BB962C8B-B14F-4D97-AF65-F5344CB8AC3E}">
        <p14:creationId xmlns:p14="http://schemas.microsoft.com/office/powerpoint/2010/main" val="182901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23</a:t>
            </a:fld>
            <a:endParaRPr lang="zh-CN" altLang="en-US"/>
          </a:p>
        </p:txBody>
      </p:sp>
    </p:spTree>
    <p:extLst>
      <p:ext uri="{BB962C8B-B14F-4D97-AF65-F5344CB8AC3E}">
        <p14:creationId xmlns:p14="http://schemas.microsoft.com/office/powerpoint/2010/main" val="13153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34</a:t>
            </a:fld>
            <a:endParaRPr lang="zh-CN" altLang="en-US"/>
          </a:p>
        </p:txBody>
      </p:sp>
    </p:spTree>
    <p:extLst>
      <p:ext uri="{BB962C8B-B14F-4D97-AF65-F5344CB8AC3E}">
        <p14:creationId xmlns:p14="http://schemas.microsoft.com/office/powerpoint/2010/main" val="420534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95A41-32D6-4502-B95D-945983D329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7D925-D814-4732-882D-EADD93AAA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D38EC0-1E62-49B0-8472-581716E5E5BC}"/>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D128AD5E-147C-4802-A94D-91F57D4F7A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BDD64D-8717-4B06-8C06-7B2B7B0D33F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9200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8403E-8DB9-478A-9CE2-7CFA0BBA77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94303D-6E4C-4F55-8ABC-B6768812FE4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0D9C2D-9D5E-460F-B55E-CE7D4D1393C9}"/>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FF42BC86-2306-4300-A5C7-6AB2FFFE49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01A047-33FF-46FF-B106-BFBDFC47D78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424910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BB22B-8F4C-4327-8124-2B9A152E75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B68754-8630-4ABF-ACD6-ADF6D99B67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3F9621-5579-4B18-8BD9-BC01F2365FC0}"/>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5F3D44D7-EA9D-465D-B735-E264313738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E99AD-AB93-4B5D-BCFA-8071F91A2D4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36406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0C843-40E1-4122-9881-216490F8EA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A94A14-BBB3-427F-A243-1854708D1A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6D6C8-1446-4CC4-A2DF-98441D71FF68}"/>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AD332A33-02DF-4759-94E5-3946089ADA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C8A71-9B9D-4042-8685-04B62CE7FCC2}"/>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62829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A1EE0-B692-4365-978A-956C1DA310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E815E1-5FFA-4F99-AF8E-52EB574FC6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AF45544-7437-4004-92B9-A5910B6D2C46}"/>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339C77DE-92AA-41C8-9729-AB73D9B3DA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E30098-61BE-47A8-9E5D-8919B297DC4F}"/>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81828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3D667-2A38-42B7-90D3-48D8D38212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40BE37-8743-4075-B975-2AE881EB20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16E7857-76E3-4543-9E4F-6EE7D54B6E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0A23108-B3FE-49D5-BB61-76D98E6F5DBB}"/>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DE0CF14C-3312-41D7-9E38-3F635762EF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15D2C-F3AA-433E-8744-DC16FBC1AEE7}"/>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3013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A0418-1DBC-483A-AC27-E6C23A1060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ADA9BB-F9E1-4A9E-85AD-8DD36886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54369C-C25C-464C-8A0D-1E0DE686D1A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CBBAFF-6458-4602-BC08-19DFD2B86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4E25A-4E96-4A91-A507-360072A387F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5D7489-7D15-4060-BBC1-D75883FB2696}"/>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8" name="页脚占位符 7">
            <a:extLst>
              <a:ext uri="{FF2B5EF4-FFF2-40B4-BE49-F238E27FC236}">
                <a16:creationId xmlns:a16="http://schemas.microsoft.com/office/drawing/2014/main" id="{F30499ED-3977-4A55-8E63-5FD705CFCC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F48C32-F169-4DFE-9DF5-56E9F065AD7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9998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38E10-F1DC-428D-B014-079191985E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718464-D8E8-437E-9E68-D84FDC21816B}"/>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4" name="页脚占位符 3">
            <a:extLst>
              <a:ext uri="{FF2B5EF4-FFF2-40B4-BE49-F238E27FC236}">
                <a16:creationId xmlns:a16="http://schemas.microsoft.com/office/drawing/2014/main" id="{02B51F6B-0D1E-4C82-B877-4DB2626BB8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BAAE0E-126B-463D-A377-54D1B479517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3196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412186-CD66-4227-BF03-0A684F030F18}"/>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3" name="页脚占位符 2">
            <a:extLst>
              <a:ext uri="{FF2B5EF4-FFF2-40B4-BE49-F238E27FC236}">
                <a16:creationId xmlns:a16="http://schemas.microsoft.com/office/drawing/2014/main" id="{D44D409A-2A19-4125-BEDD-25AE17D6E4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B5D2D3-EF2B-429D-9266-CD4AEA86F871}"/>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567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DEEE-F2C8-4770-8B7E-8021766B4E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13ABCB-C9B7-46B3-8A06-B2C86BBE2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5D462DE-6C5A-4546-A0C9-81FD4161C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9D7250-D7C1-4D2D-AC12-9B7DA97EE4B2}"/>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47E8A398-AC5F-4ED0-B544-4120FDE2A2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31859D-A523-43C5-96AC-804428A31445}"/>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69935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4BF77-4FC1-42D7-A499-6FAA200212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2D131B-237B-4C62-AC1B-A2FF89E9D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0484D7-C97E-40A8-B5B8-01FE424E8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CC7DB2-E366-4350-A59C-F8278026807F}"/>
              </a:ext>
            </a:extLst>
          </p:cNvPr>
          <p:cNvSpPr>
            <a:spLocks noGrp="1"/>
          </p:cNvSpPr>
          <p:nvPr>
            <p:ph type="dt" sz="half" idx="10"/>
          </p:nvPr>
        </p:nvSpPr>
        <p:spPr/>
        <p:txBody>
          <a:bodyPr/>
          <a:lstStyle/>
          <a:p>
            <a:fld id="{6545C1DB-9692-4D89-9440-F5C2B3A618B9}"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041EA7AD-CAE5-4624-907F-41441C7E85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5160EA-F210-46AA-9FE5-764FD04B163D}"/>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29100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535D95-1A7D-4307-BAE9-F631C738D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3B21F4-F1F1-401F-953D-6CEA45246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9EF02D-B2E8-46D5-B0B1-519E0C308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5C1DB-9692-4D89-9440-F5C2B3A618B9}"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D47D8F81-D318-4091-B82B-3CAE7BFC5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C84799-3194-4DD9-B7F8-D0F64BE7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818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29.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A0A77-884A-47F5-B88E-C3317CD340AA}"/>
              </a:ext>
            </a:extLst>
          </p:cNvPr>
          <p:cNvSpPr>
            <a:spLocks noGrp="1"/>
          </p:cNvSpPr>
          <p:nvPr>
            <p:ph type="ctrTitle"/>
          </p:nvPr>
        </p:nvSpPr>
        <p:spPr/>
        <p:txBody>
          <a:bodyPr/>
          <a:lstStyle/>
          <a:p>
            <a:r>
              <a:rPr lang="zh-CN" altLang="en-US" dirty="0"/>
              <a:t>论文笔记</a:t>
            </a:r>
          </a:p>
        </p:txBody>
      </p:sp>
      <p:sp>
        <p:nvSpPr>
          <p:cNvPr id="3" name="副标题 2">
            <a:extLst>
              <a:ext uri="{FF2B5EF4-FFF2-40B4-BE49-F238E27FC236}">
                <a16:creationId xmlns:a16="http://schemas.microsoft.com/office/drawing/2014/main" id="{D52D5F7E-CAC9-428E-8F11-97BD79C642F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0751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3664C-F117-432C-812C-60A9A276BA26}"/>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5F1E3FD5-DAEC-433D-AAC6-6DD4C43E461B}"/>
              </a:ext>
            </a:extLst>
          </p:cNvPr>
          <p:cNvSpPr>
            <a:spLocks noGrp="1"/>
          </p:cNvSpPr>
          <p:nvPr>
            <p:ph idx="1"/>
          </p:nvPr>
        </p:nvSpPr>
        <p:spPr/>
        <p:txBody>
          <a:bodyPr>
            <a:normAutofit/>
          </a:bodyPr>
          <a:lstStyle/>
          <a:p>
            <a:pPr lvl="0" latinLnBrk="1"/>
            <a:r>
              <a:rPr lang="zh-CN" altLang="zh-CN" dirty="0"/>
              <a:t>现在我们有</a:t>
            </a:r>
            <a:r>
              <a:rPr lang="en-US" altLang="zh-CN" dirty="0"/>
              <a:t>1/32</a:t>
            </a:r>
            <a:r>
              <a:rPr lang="zh-CN" altLang="zh-CN" dirty="0"/>
              <a:t>尺寸的</a:t>
            </a:r>
            <a:r>
              <a:rPr lang="en-US" altLang="zh-CN" dirty="0" err="1"/>
              <a:t>heatMap</a:t>
            </a:r>
            <a:r>
              <a:rPr lang="zh-CN" altLang="zh-CN" dirty="0"/>
              <a:t>，</a:t>
            </a:r>
            <a:r>
              <a:rPr lang="en-US" altLang="zh-CN" dirty="0"/>
              <a:t>1/16</a:t>
            </a:r>
            <a:r>
              <a:rPr lang="zh-CN" altLang="zh-CN" dirty="0"/>
              <a:t>尺寸的</a:t>
            </a:r>
            <a:r>
              <a:rPr lang="en-US" altLang="zh-CN" dirty="0" err="1"/>
              <a:t>featureMap</a:t>
            </a:r>
            <a:r>
              <a:rPr lang="zh-CN" altLang="zh-CN" dirty="0"/>
              <a:t>和</a:t>
            </a:r>
            <a:r>
              <a:rPr lang="en-US" altLang="zh-CN" dirty="0"/>
              <a:t>1/8</a:t>
            </a:r>
            <a:r>
              <a:rPr lang="zh-CN" altLang="zh-CN" dirty="0"/>
              <a:t>尺寸的</a:t>
            </a:r>
            <a:r>
              <a:rPr lang="en-US" altLang="zh-CN" dirty="0" err="1"/>
              <a:t>featureMap</a:t>
            </a:r>
            <a:r>
              <a:rPr lang="zh-CN" altLang="zh-CN" dirty="0"/>
              <a:t>，</a:t>
            </a:r>
            <a:r>
              <a:rPr lang="en-US" altLang="zh-CN" dirty="0"/>
              <a:t>1/32</a:t>
            </a:r>
            <a:r>
              <a:rPr lang="zh-CN" altLang="zh-CN" dirty="0"/>
              <a:t>尺寸的</a:t>
            </a:r>
            <a:r>
              <a:rPr lang="en-US" altLang="zh-CN" dirty="0" err="1"/>
              <a:t>heatMap</a:t>
            </a:r>
            <a:r>
              <a:rPr lang="zh-CN" altLang="zh-CN" dirty="0"/>
              <a:t>进行</a:t>
            </a:r>
            <a:r>
              <a:rPr lang="en-US" altLang="zh-CN" dirty="0" err="1"/>
              <a:t>upsampling</a:t>
            </a:r>
            <a:r>
              <a:rPr lang="zh-CN" altLang="zh-CN" dirty="0"/>
              <a:t>操作之后，因为这样的操作还原的图片仅仅是</a:t>
            </a:r>
            <a:r>
              <a:rPr lang="en-US" altLang="zh-CN" dirty="0"/>
              <a:t>conv5</a:t>
            </a:r>
            <a:r>
              <a:rPr lang="zh-CN" altLang="zh-CN" dirty="0"/>
              <a:t>中的卷积核中的特征，限于精度问题不能够很好地还原图像当中的特征</a:t>
            </a:r>
            <a:endParaRPr lang="en-US" altLang="zh-CN" dirty="0"/>
          </a:p>
          <a:p>
            <a:pPr lvl="0" latinLnBrk="1"/>
            <a:r>
              <a:rPr lang="zh-CN" altLang="zh-CN" dirty="0"/>
              <a:t>在这里向前迭代。把</a:t>
            </a:r>
            <a:r>
              <a:rPr lang="en-US" altLang="zh-CN" dirty="0"/>
              <a:t>conv4</a:t>
            </a:r>
            <a:r>
              <a:rPr lang="zh-CN" altLang="zh-CN" dirty="0"/>
              <a:t>中的卷积核对上一次</a:t>
            </a:r>
            <a:r>
              <a:rPr lang="en-US" altLang="zh-CN" dirty="0" err="1"/>
              <a:t>upsampling</a:t>
            </a:r>
            <a:r>
              <a:rPr lang="zh-CN" altLang="zh-CN" dirty="0"/>
              <a:t>之后的图进行反卷积补充细节，最后把</a:t>
            </a:r>
            <a:r>
              <a:rPr lang="en-US" altLang="zh-CN" dirty="0"/>
              <a:t>conv3</a:t>
            </a:r>
            <a:r>
              <a:rPr lang="zh-CN" altLang="zh-CN" dirty="0"/>
              <a:t>中的卷积核对刚才</a:t>
            </a:r>
            <a:r>
              <a:rPr lang="en-US" altLang="zh-CN" dirty="0" err="1"/>
              <a:t>upsampling</a:t>
            </a:r>
            <a:r>
              <a:rPr lang="zh-CN" altLang="zh-CN" dirty="0"/>
              <a:t>之后的图像进行再次反卷积补充细节，最后就完成了整个图像的还原。</a:t>
            </a:r>
          </a:p>
          <a:p>
            <a:endParaRPr lang="zh-CN" altLang="en-US" dirty="0"/>
          </a:p>
        </p:txBody>
      </p:sp>
    </p:spTree>
    <p:extLst>
      <p:ext uri="{BB962C8B-B14F-4D97-AF65-F5344CB8AC3E}">
        <p14:creationId xmlns:p14="http://schemas.microsoft.com/office/powerpoint/2010/main" val="191322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51132-9355-4E4E-B724-9E3DEFD7BA37}"/>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A668A3AB-E936-4486-887D-D8CC6C55E3EE}"/>
              </a:ext>
            </a:extLst>
          </p:cNvPr>
          <p:cNvSpPr>
            <a:spLocks noGrp="1"/>
          </p:cNvSpPr>
          <p:nvPr>
            <p:ph idx="1"/>
          </p:nvPr>
        </p:nvSpPr>
        <p:spPr>
          <a:xfrm>
            <a:off x="2065952" y="3731783"/>
            <a:ext cx="8060094" cy="3023580"/>
          </a:xfrm>
        </p:spPr>
        <p:txBody>
          <a:bodyPr>
            <a:normAutofit fontScale="92500"/>
          </a:bodyPr>
          <a:lstStyle/>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，网络里面有</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pool</a:t>
            </a:r>
            <a:r>
              <a:rPr lang="zh-CN" altLang="en-US" sz="1800" dirty="0">
                <a:latin typeface="宋体" panose="02010600030101010101" pitchFamily="2" charset="-122"/>
                <a:ea typeface="宋体" panose="02010600030101010101" pitchFamily="2" charset="-122"/>
              </a:rPr>
              <a:t>，所以</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的特征图是原始图像</a:t>
            </a:r>
            <a:r>
              <a:rPr lang="en-US" altLang="zh-CN" sz="1800" dirty="0">
                <a:latin typeface="宋体" panose="02010600030101010101" pitchFamily="2" charset="-122"/>
                <a:ea typeface="宋体" panose="02010600030101010101" pitchFamily="2" charset="-122"/>
              </a:rPr>
              <a:t>1/32</a:t>
            </a: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FCN</a:t>
            </a:r>
            <a:r>
              <a:rPr lang="zh-CN" altLang="en-US" sz="1800" dirty="0">
                <a:latin typeface="宋体" panose="02010600030101010101" pitchFamily="2" charset="-122"/>
                <a:ea typeface="宋体" panose="02010600030101010101" pitchFamily="2" charset="-122"/>
              </a:rPr>
              <a:t>中的卷积是不会改变图像大小（或者只有少量像素的减少，特征图大小基本不会小很多），然后再经过</a:t>
            </a:r>
            <a:r>
              <a:rPr lang="en-US" altLang="zh-CN" sz="1800" dirty="0">
                <a:latin typeface="宋体" panose="02010600030101010101" pitchFamily="2" charset="-122"/>
                <a:ea typeface="宋体" panose="02010600030101010101" pitchFamily="2" charset="-122"/>
              </a:rPr>
              <a:t>32x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 </a:t>
            </a:r>
            <a:r>
              <a:rPr lang="zh-CN" altLang="en-US" sz="1800" dirty="0">
                <a:latin typeface="宋体" panose="02010600030101010101" pitchFamily="2" charset="-122"/>
                <a:ea typeface="宋体" panose="02010600030101010101" pitchFamily="2" charset="-122"/>
              </a:rPr>
              <a:t>图片变回</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FCN-16s</a:t>
            </a:r>
            <a:r>
              <a:rPr lang="zh-CN" altLang="en-US" sz="1800" dirty="0">
                <a:latin typeface="宋体" panose="02010600030101010101" pitchFamily="2" charset="-122"/>
                <a:ea typeface="宋体" panose="02010600030101010101" pitchFamily="2" charset="-122"/>
              </a:rPr>
              <a:t>，作者在</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先进行一个</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操作，这里是增加</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个卷积层，卷积后特征图的大小为</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a:t>
            </a:r>
            <a:r>
              <a:rPr lang="en-US" altLang="zh-CN" sz="1800" b="1"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倍，此时</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的大小一样，之后对</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进行一个</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操作，将</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结果进行</a:t>
            </a:r>
            <a:r>
              <a:rPr lang="en-US" altLang="zh-CN" sz="1800" dirty="0">
                <a:latin typeface="宋体" panose="02010600030101010101" pitchFamily="2" charset="-122"/>
                <a:ea typeface="宋体" panose="02010600030101010101" pitchFamily="2" charset="-122"/>
              </a:rPr>
              <a:t>16x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一样，也是增加一个卷积层，卷积后的大小为输入图像的</a:t>
            </a:r>
            <a:r>
              <a:rPr lang="en-US" altLang="zh-CN" sz="1800" b="1" dirty="0">
                <a:latin typeface="宋体" panose="02010600030101010101" pitchFamily="2" charset="-122"/>
                <a:ea typeface="宋体" panose="02010600030101010101" pitchFamily="2" charset="-122"/>
              </a:rPr>
              <a:t>16</a:t>
            </a:r>
            <a:r>
              <a:rPr lang="en-US" altLang="zh-CN" sz="1800" dirty="0">
                <a:latin typeface="宋体" panose="02010600030101010101" pitchFamily="2" charset="-122"/>
                <a:ea typeface="宋体" panose="02010600030101010101" pitchFamily="2" charset="-122"/>
              </a:rPr>
              <a:t>(2^4)</a:t>
            </a:r>
            <a:r>
              <a:rPr lang="zh-CN" altLang="en-US" sz="1800" dirty="0">
                <a:latin typeface="宋体" panose="02010600030101010101" pitchFamily="2" charset="-122"/>
                <a:ea typeface="宋体" panose="02010600030101010101" pitchFamily="2" charset="-122"/>
              </a:rPr>
              <a:t>倍，我们知道</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的大小是原图的</a:t>
            </a:r>
            <a:r>
              <a:rPr lang="en-US" altLang="zh-CN" sz="1800" dirty="0">
                <a:latin typeface="宋体" panose="02010600030101010101" pitchFamily="2" charset="-122"/>
                <a:ea typeface="宋体" panose="02010600030101010101" pitchFamily="2" charset="-122"/>
              </a:rPr>
              <a:t>1/16</a:t>
            </a:r>
            <a:r>
              <a:rPr lang="zh-CN" altLang="en-US" sz="1800" dirty="0">
                <a:latin typeface="宋体" panose="02010600030101010101" pitchFamily="2" charset="-122"/>
                <a:ea typeface="宋体" panose="02010600030101010101" pitchFamily="2" charset="-122"/>
              </a:rPr>
              <a:t>，放大</a:t>
            </a:r>
            <a:r>
              <a:rPr lang="en-US" altLang="zh-CN" sz="1800" dirty="0">
                <a:latin typeface="宋体" panose="02010600030101010101" pitchFamily="2" charset="-122"/>
                <a:ea typeface="宋体" panose="02010600030101010101" pitchFamily="2" charset="-122"/>
              </a:rPr>
              <a:t>16</a:t>
            </a:r>
            <a:r>
              <a:rPr lang="zh-CN" altLang="en-US" sz="1800" dirty="0">
                <a:latin typeface="宋体" panose="02010600030101010101" pitchFamily="2" charset="-122"/>
                <a:ea typeface="宋体" panose="02010600030101010101" pitchFamily="2" charset="-122"/>
              </a:rPr>
              <a:t>倍，就是</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，这样最后图像大小也变为原来的大小，至此完成了一个</a:t>
            </a:r>
            <a:r>
              <a:rPr lang="en-US" altLang="zh-CN" sz="1800" dirty="0">
                <a:latin typeface="宋体" panose="02010600030101010101" pitchFamily="2" charset="-122"/>
                <a:ea typeface="宋体" panose="02010600030101010101" pitchFamily="2" charset="-122"/>
              </a:rPr>
              <a:t>16s</a:t>
            </a:r>
            <a:r>
              <a:rPr lang="zh-CN" altLang="en-US" sz="1800" dirty="0">
                <a:latin typeface="宋体" panose="02010600030101010101" pitchFamily="2" charset="-122"/>
                <a:ea typeface="宋体" panose="02010600030101010101" pitchFamily="2" charset="-122"/>
              </a:rPr>
              <a:t>的</a:t>
            </a:r>
            <a:r>
              <a:rPr lang="en-US" altLang="zh-CN" sz="1800" dirty="0" err="1">
                <a:latin typeface="宋体" panose="02010600030101010101" pitchFamily="2" charset="-122"/>
                <a:ea typeface="宋体" panose="02010600030101010101" pitchFamily="2" charset="-122"/>
              </a:rPr>
              <a:t>upsample</a:t>
            </a:r>
            <a:r>
              <a:rPr lang="zh-CN" altLang="en-US" sz="1800" dirty="0">
                <a:latin typeface="宋体" panose="02010600030101010101" pitchFamily="2" charset="-122"/>
                <a:ea typeface="宋体" panose="02010600030101010101" pitchFamily="2" charset="-122"/>
              </a:rPr>
              <a:t>。</a:t>
            </a:r>
          </a:p>
        </p:txBody>
      </p:sp>
      <p:pic>
        <p:nvPicPr>
          <p:cNvPr id="4" name="内容占位符 3">
            <a:extLst>
              <a:ext uri="{FF2B5EF4-FFF2-40B4-BE49-F238E27FC236}">
                <a16:creationId xmlns:a16="http://schemas.microsoft.com/office/drawing/2014/main" id="{D81B5B3F-05C2-46F5-AD20-345FC4A58C01}"/>
              </a:ext>
            </a:extLst>
          </p:cNvPr>
          <p:cNvPicPr>
            <a:picLocks/>
          </p:cNvPicPr>
          <p:nvPr/>
        </p:nvPicPr>
        <p:blipFill>
          <a:blip r:embed="rId2"/>
          <a:stretch>
            <a:fillRect/>
          </a:stretch>
        </p:blipFill>
        <p:spPr>
          <a:xfrm>
            <a:off x="3491422" y="1411154"/>
            <a:ext cx="5209155" cy="2144502"/>
          </a:xfrm>
          <a:prstGeom prst="rect">
            <a:avLst/>
          </a:prstGeom>
        </p:spPr>
      </p:pic>
    </p:spTree>
    <p:extLst>
      <p:ext uri="{BB962C8B-B14F-4D97-AF65-F5344CB8AC3E}">
        <p14:creationId xmlns:p14="http://schemas.microsoft.com/office/powerpoint/2010/main" val="353546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B483F-4C8F-4520-B9AB-AD63860D315E}"/>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3E0D87A4-C7B1-4B99-AA33-023EB8B88D92}"/>
              </a:ext>
            </a:extLst>
          </p:cNvPr>
          <p:cNvSpPr>
            <a:spLocks noGrp="1"/>
          </p:cNvSpPr>
          <p:nvPr>
            <p:ph idx="1"/>
          </p:nvPr>
        </p:nvSpPr>
        <p:spPr>
          <a:xfrm>
            <a:off x="838200" y="3564293"/>
            <a:ext cx="10515600" cy="2612669"/>
          </a:xfrm>
        </p:spPr>
        <p:txBody>
          <a:bodyPr>
            <a:normAutofit fontScale="70000" lnSpcReduction="20000"/>
          </a:bodyPr>
          <a:lstStyle/>
          <a:p>
            <a:pPr>
              <a:lnSpc>
                <a:spcPct val="120000"/>
              </a:lnSpc>
            </a:pPr>
            <a:r>
              <a:rPr lang="zh-CN" altLang="en-US" dirty="0">
                <a:latin typeface="宋体" panose="02010600030101010101" pitchFamily="2" charset="-122"/>
                <a:ea typeface="宋体" panose="02010600030101010101" pitchFamily="2" charset="-122"/>
              </a:rPr>
              <a:t>对于</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经过一次</a:t>
            </a:r>
            <a:r>
              <a:rPr lang="en-US" altLang="zh-CN" dirty="0">
                <a:latin typeface="宋体" panose="02010600030101010101" pitchFamily="2" charset="-122"/>
                <a:ea typeface="宋体" panose="02010600030101010101" pitchFamily="2" charset="-122"/>
              </a:rPr>
              <a:t>4x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，即使用一个卷积层，特征图输出大小为</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倍，</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的大小为原图的</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，然后</a:t>
            </a:r>
            <a:r>
              <a:rPr lang="en-US" altLang="zh-CN" dirty="0">
                <a:latin typeface="宋体" panose="02010600030101010101" pitchFamily="2" charset="-122"/>
                <a:ea typeface="宋体" panose="02010600030101010101" pitchFamily="2" charset="-122"/>
              </a:rPr>
              <a:t>pool4</a:t>
            </a:r>
            <a:r>
              <a:rPr lang="zh-CN" altLang="en-US" dirty="0">
                <a:latin typeface="宋体" panose="02010600030101010101" pitchFamily="2" charset="-122"/>
                <a:ea typeface="宋体" panose="02010600030101010101" pitchFamily="2" charset="-122"/>
              </a:rPr>
              <a:t>需要一次</a:t>
            </a:r>
            <a:r>
              <a:rPr lang="en-US" altLang="zh-CN" dirty="0">
                <a:latin typeface="宋体" panose="02010600030101010101" pitchFamily="2" charset="-122"/>
                <a:ea typeface="宋体" panose="02010600030101010101" pitchFamily="2" charset="-122"/>
              </a:rPr>
              <a:t>2x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，变成</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，大小也为</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，最后吧</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进行</a:t>
            </a:r>
            <a:r>
              <a:rPr lang="en-US" altLang="zh-CN" dirty="0">
                <a:latin typeface="宋体" panose="02010600030101010101" pitchFamily="2" charset="-122"/>
                <a:ea typeface="宋体" panose="02010600030101010101" pitchFamily="2" charset="-122"/>
              </a:rPr>
              <a:t>fuse</a:t>
            </a:r>
            <a:r>
              <a:rPr lang="zh-CN" altLang="en-US" dirty="0">
                <a:latin typeface="宋体" panose="02010600030101010101" pitchFamily="2" charset="-122"/>
                <a:ea typeface="宋体" panose="02010600030101010101" pitchFamily="2" charset="-122"/>
              </a:rPr>
              <a:t>，得到求和后的特征图，最后增加一个卷积层，使得输出图片大小为</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倍，也就是</a:t>
            </a:r>
            <a:r>
              <a:rPr lang="en-US" altLang="zh-CN" dirty="0">
                <a:latin typeface="宋体" panose="02010600030101010101" pitchFamily="2" charset="-122"/>
                <a:ea typeface="宋体" panose="02010600030101010101" pitchFamily="2" charset="-122"/>
              </a:rPr>
              <a:t>8x </a:t>
            </a:r>
            <a:r>
              <a:rPr lang="en-US" altLang="zh-CN" dirty="0" err="1">
                <a:latin typeface="宋体" panose="02010600030101010101" pitchFamily="2" charset="-122"/>
                <a:ea typeface="宋体" panose="02010600030101010101" pitchFamily="2" charset="-122"/>
              </a:rPr>
              <a:t>upsampled</a:t>
            </a:r>
            <a:r>
              <a:rPr lang="en-US" altLang="zh-CN" dirty="0">
                <a:latin typeface="宋体" panose="02010600030101010101" pitchFamily="2" charset="-122"/>
                <a:ea typeface="宋体" panose="02010600030101010101" pitchFamily="2" charset="-122"/>
              </a:rPr>
              <a:t> prediction</a:t>
            </a:r>
            <a:r>
              <a:rPr lang="zh-CN" altLang="en-US" dirty="0">
                <a:latin typeface="宋体" panose="02010600030101010101" pitchFamily="2" charset="-122"/>
                <a:ea typeface="宋体" panose="02010600030101010101" pitchFamily="2" charset="-122"/>
              </a:rPr>
              <a:t>的过程</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最后得到一个</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的图像，同时</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均优于</a:t>
            </a:r>
            <a:r>
              <a:rPr lang="en-US" altLang="zh-CN" dirty="0">
                <a:latin typeface="宋体" panose="02010600030101010101" pitchFamily="2" charset="-122"/>
                <a:ea typeface="宋体" panose="02010600030101010101" pitchFamily="2" charset="-122"/>
              </a:rPr>
              <a:t>FCN-16s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FCN-32s</a:t>
            </a:r>
            <a:r>
              <a:rPr lang="zh-CN" altLang="en-US" dirty="0">
                <a:latin typeface="宋体" panose="02010600030101010101" pitchFamily="2" charset="-122"/>
                <a:ea typeface="宋体" panose="02010600030101010101" pitchFamily="2" charset="-122"/>
              </a:rPr>
              <a:t>。如果继续仿照</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作者的步骤，我们可以对</a:t>
            </a:r>
            <a:r>
              <a:rPr lang="en-US" altLang="zh-CN" dirty="0">
                <a:latin typeface="宋体" panose="02010600030101010101" pitchFamily="2" charset="-122"/>
                <a:ea typeface="宋体" panose="02010600030101010101" pitchFamily="2" charset="-122"/>
              </a:rPr>
              <a:t>pool2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pool1</a:t>
            </a:r>
            <a:r>
              <a:rPr lang="zh-CN" altLang="en-US" dirty="0">
                <a:latin typeface="宋体" panose="02010600030101010101" pitchFamily="2" charset="-122"/>
                <a:ea typeface="宋体" panose="02010600030101010101" pitchFamily="2" charset="-122"/>
              </a:rPr>
              <a:t>实现同样的方法，最后得到</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的输出。作者给出了结论，超过</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之后，结果并不能继续优化。</a:t>
            </a:r>
          </a:p>
        </p:txBody>
      </p:sp>
      <p:pic>
        <p:nvPicPr>
          <p:cNvPr id="4" name="内容占位符 3">
            <a:extLst>
              <a:ext uri="{FF2B5EF4-FFF2-40B4-BE49-F238E27FC236}">
                <a16:creationId xmlns:a16="http://schemas.microsoft.com/office/drawing/2014/main" id="{EA75F08C-58CA-45B0-A85F-E73CC7891F63}"/>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1092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7FD94-9C6C-4909-BE41-6B75519FA541}"/>
              </a:ext>
            </a:extLst>
          </p:cNvPr>
          <p:cNvSpPr>
            <a:spLocks noGrp="1"/>
          </p:cNvSpPr>
          <p:nvPr>
            <p:ph type="title"/>
          </p:nvPr>
        </p:nvSpPr>
        <p:spPr/>
        <p:txBody>
          <a:bodyPr/>
          <a:lstStyle/>
          <a:p>
            <a:r>
              <a:rPr lang="en-US" altLang="zh-CN" dirty="0"/>
              <a:t>FCN</a:t>
            </a:r>
            <a:r>
              <a:rPr lang="zh-CN" altLang="en-US" dirty="0"/>
              <a:t>不足</a:t>
            </a:r>
          </a:p>
        </p:txBody>
      </p:sp>
      <p:sp>
        <p:nvSpPr>
          <p:cNvPr id="3" name="内容占位符 2">
            <a:extLst>
              <a:ext uri="{FF2B5EF4-FFF2-40B4-BE49-F238E27FC236}">
                <a16:creationId xmlns:a16="http://schemas.microsoft.com/office/drawing/2014/main" id="{B28505EC-E717-4807-8C08-D3F16B4F6A9B}"/>
              </a:ext>
            </a:extLst>
          </p:cNvPr>
          <p:cNvSpPr>
            <a:spLocks noGrp="1"/>
          </p:cNvSpPr>
          <p:nvPr>
            <p:ph idx="1"/>
          </p:nvPr>
        </p:nvSpPr>
        <p:spPr>
          <a:xfrm>
            <a:off x="1635190" y="4008988"/>
            <a:ext cx="8921620" cy="2569401"/>
          </a:xfrm>
        </p:spPr>
        <p:txBody>
          <a:bodyPr/>
          <a:lstStyle/>
          <a:p>
            <a:r>
              <a:rPr lang="zh-CN" altLang="zh-CN" dirty="0"/>
              <a:t>使用了较浅层的特征，</a:t>
            </a:r>
            <a:r>
              <a:rPr lang="zh-CN" altLang="en-US" dirty="0"/>
              <a:t>如</a:t>
            </a:r>
            <a:r>
              <a:rPr lang="en-US" altLang="zh-CN" dirty="0"/>
              <a:t>FCN-8s</a:t>
            </a:r>
            <a:r>
              <a:rPr lang="zh-CN" altLang="en-US" dirty="0"/>
              <a:t>使用</a:t>
            </a:r>
            <a:r>
              <a:rPr lang="en-US" altLang="zh-CN" dirty="0"/>
              <a:t>pool4</a:t>
            </a:r>
            <a:r>
              <a:rPr lang="zh-CN" altLang="en-US" dirty="0"/>
              <a:t>和</a:t>
            </a:r>
            <a:r>
              <a:rPr lang="en-US" altLang="zh-CN" dirty="0"/>
              <a:t>pool3</a:t>
            </a:r>
            <a:r>
              <a:rPr lang="zh-CN" altLang="en-US" dirty="0"/>
              <a:t>，</a:t>
            </a:r>
            <a:r>
              <a:rPr lang="en-US" altLang="zh-CN" dirty="0"/>
              <a:t>fuse</a:t>
            </a:r>
            <a:r>
              <a:rPr lang="zh-CN" altLang="zh-CN" dirty="0"/>
              <a:t>操作会加上较上层的</a:t>
            </a:r>
            <a:r>
              <a:rPr lang="en-US" altLang="zh-CN" dirty="0"/>
              <a:t>pool</a:t>
            </a:r>
            <a:r>
              <a:rPr lang="zh-CN" altLang="zh-CN" dirty="0"/>
              <a:t>特征值，导致高维特征不能很好得以使用，同时也因为使用较上层的</a:t>
            </a:r>
            <a:r>
              <a:rPr lang="en-US" altLang="zh-CN" dirty="0"/>
              <a:t>pool</a:t>
            </a:r>
            <a:r>
              <a:rPr lang="zh-CN" altLang="zh-CN" dirty="0"/>
              <a:t>特征值，导致</a:t>
            </a:r>
            <a:r>
              <a:rPr lang="en-US" altLang="zh-CN" dirty="0"/>
              <a:t>FCN</a:t>
            </a:r>
            <a:r>
              <a:rPr lang="zh-CN" altLang="zh-CN" dirty="0"/>
              <a:t>对图像大小变化有所要求，如果测试集的图像远大于或小于训练集的图像，</a:t>
            </a:r>
            <a:r>
              <a:rPr lang="en-US" altLang="zh-CN" dirty="0"/>
              <a:t>FCN</a:t>
            </a:r>
            <a:r>
              <a:rPr lang="zh-CN" altLang="zh-CN" dirty="0"/>
              <a:t>的效果就会变差</a:t>
            </a:r>
            <a:endParaRPr lang="zh-CN" altLang="en-US" dirty="0"/>
          </a:p>
        </p:txBody>
      </p:sp>
      <p:pic>
        <p:nvPicPr>
          <p:cNvPr id="4" name="内容占位符 3">
            <a:extLst>
              <a:ext uri="{FF2B5EF4-FFF2-40B4-BE49-F238E27FC236}">
                <a16:creationId xmlns:a16="http://schemas.microsoft.com/office/drawing/2014/main" id="{7C576FDE-32E9-4E7B-AE88-200B21B69D10}"/>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8764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使用反卷积层进行上采样，得到与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FE5F2-B99B-4FE4-80F5-271A5477A7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888873-50A3-4A1E-B0F7-676156040B04}"/>
              </a:ext>
            </a:extLst>
          </p:cNvPr>
          <p:cNvSpPr>
            <a:spLocks noGrp="1"/>
          </p:cNvSpPr>
          <p:nvPr>
            <p:ph idx="1"/>
          </p:nvPr>
        </p:nvSpPr>
        <p:spPr>
          <a:xfrm>
            <a:off x="730120" y="2637388"/>
            <a:ext cx="10731759" cy="2606416"/>
          </a:xfrm>
        </p:spPr>
        <p:txBody>
          <a:bodyPr/>
          <a:lstStyle/>
          <a:p>
            <a:r>
              <a:rPr lang="en-US" altLang="zh-CN" dirty="0"/>
              <a:t>U-Net convolutional networks for </a:t>
            </a:r>
            <a:r>
              <a:rPr lang="en-US" altLang="zh-CN" dirty="0" err="1"/>
              <a:t>bimedical</a:t>
            </a:r>
            <a:r>
              <a:rPr lang="en-US" altLang="zh-CN" dirty="0"/>
              <a:t> image segmentation</a:t>
            </a:r>
            <a:endParaRPr lang="zh-CN" altLang="en-US" dirty="0"/>
          </a:p>
          <a:p>
            <a:endParaRPr lang="zh-CN" altLang="en-US" dirty="0"/>
          </a:p>
        </p:txBody>
      </p:sp>
    </p:spTree>
    <p:extLst>
      <p:ext uri="{BB962C8B-B14F-4D97-AF65-F5344CB8AC3E}">
        <p14:creationId xmlns:p14="http://schemas.microsoft.com/office/powerpoint/2010/main" val="84964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9016-CBB1-4481-A96A-014E7C609CCE}"/>
              </a:ext>
            </a:extLst>
          </p:cNvPr>
          <p:cNvSpPr>
            <a:spLocks noGrp="1"/>
          </p:cNvSpPr>
          <p:nvPr>
            <p:ph type="title"/>
          </p:nvPr>
        </p:nvSpPr>
        <p:spPr/>
        <p:txBody>
          <a:bodyPr/>
          <a:lstStyle/>
          <a:p>
            <a:r>
              <a:rPr lang="en-US" altLang="zh-CN" dirty="0"/>
              <a:t>U-Net</a:t>
            </a:r>
            <a:r>
              <a:rPr lang="zh-CN" altLang="en-US" dirty="0"/>
              <a:t>背景概述</a:t>
            </a:r>
          </a:p>
        </p:txBody>
      </p:sp>
      <p:sp>
        <p:nvSpPr>
          <p:cNvPr id="3" name="内容占位符 2">
            <a:extLst>
              <a:ext uri="{FF2B5EF4-FFF2-40B4-BE49-F238E27FC236}">
                <a16:creationId xmlns:a16="http://schemas.microsoft.com/office/drawing/2014/main" id="{AE1B16E0-6F52-4315-BF77-E7F65F46BEEC}"/>
              </a:ext>
            </a:extLst>
          </p:cNvPr>
          <p:cNvSpPr>
            <a:spLocks noGrp="1"/>
          </p:cNvSpPr>
          <p:nvPr>
            <p:ph idx="1"/>
          </p:nvPr>
        </p:nvSpPr>
        <p:spPr/>
        <p:txBody>
          <a:bodyPr>
            <a:normAutofit fontScale="92500" lnSpcReduction="20000"/>
          </a:bodyPr>
          <a:lstStyle/>
          <a:p>
            <a:pPr>
              <a:lnSpc>
                <a:spcPct val="100000"/>
              </a:lnSpc>
            </a:pP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卷积网络可用于分类，但在生物医学领域的图像处理，目标输出应该包括定位，标签需要加在每个像素上，且训练图片的数量超过生物医学图像的任务要求</a:t>
            </a:r>
            <a:endParaRPr lang="en-US" altLang="zh-CN" dirty="0">
              <a:latin typeface="宋体" panose="02010600030101010101" pitchFamily="2" charset="-122"/>
              <a:ea typeface="宋体" panose="02010600030101010101" pitchFamily="2" charset="-122"/>
            </a:endParaRPr>
          </a:p>
          <a:p>
            <a:pPr>
              <a:lnSpc>
                <a:spcPct val="100000"/>
              </a:lnSpc>
            </a:pPr>
            <a:r>
              <a:rPr lang="en-US" altLang="zh-CN" dirty="0" err="1">
                <a:latin typeface="宋体" panose="02010600030101010101" pitchFamily="2" charset="-122"/>
                <a:ea typeface="宋体" panose="02010600030101010101" pitchFamily="2" charset="-122"/>
              </a:rPr>
              <a:t>Ciresan</a:t>
            </a:r>
            <a:r>
              <a:rPr lang="zh-CN" altLang="en-US" dirty="0">
                <a:latin typeface="宋体" panose="02010600030101010101" pitchFamily="2" charset="-122"/>
                <a:ea typeface="宋体" panose="02010600030101010101" pitchFamily="2" charset="-122"/>
              </a:rPr>
              <a:t>等训练了一个神经网络，通过提供像素的周围区域（</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）作为输入来预测每个像素的类标签。这个网络可以定位，并且训练数据比图片数据多很多。</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该神经网络缺点是速度慢，因为其训练每个</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块，且因为重叠的</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间有很多的冗余；第二是无法在定位精确性和内容的利用上达到平衡</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作者定义和扩展了更好的结构，使其使用更少的训练图片且产生更精确的分割</a:t>
            </a:r>
            <a:endParaRPr lang="en-US" altLang="zh-CN" dirty="0">
              <a:latin typeface="宋体" panose="02010600030101010101" pitchFamily="2" charset="-122"/>
              <a:ea typeface="宋体" panose="02010600030101010101" pitchFamily="2" charset="-122"/>
            </a:endParaRPr>
          </a:p>
          <a:p>
            <a:pPr>
              <a:lnSpc>
                <a:spcPct val="10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65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A248-4DDB-4857-AB45-59E64D93BA5F}"/>
              </a:ext>
            </a:extLst>
          </p:cNvPr>
          <p:cNvSpPr>
            <a:spLocks noGrp="1"/>
          </p:cNvSpPr>
          <p:nvPr>
            <p:ph type="title"/>
          </p:nvPr>
        </p:nvSpPr>
        <p:spPr/>
        <p:txBody>
          <a:bodyPr/>
          <a:lstStyle/>
          <a:p>
            <a:r>
              <a:rPr lang="en-US" altLang="zh-CN" dirty="0"/>
              <a:t>U-Net</a:t>
            </a:r>
            <a:r>
              <a:rPr lang="zh-CN" altLang="en-US" dirty="0"/>
              <a:t>结构</a:t>
            </a:r>
          </a:p>
        </p:txBody>
      </p:sp>
      <p:sp>
        <p:nvSpPr>
          <p:cNvPr id="3" name="内容占位符 2">
            <a:extLst>
              <a:ext uri="{FF2B5EF4-FFF2-40B4-BE49-F238E27FC236}">
                <a16:creationId xmlns:a16="http://schemas.microsoft.com/office/drawing/2014/main" id="{268E250A-0B54-4453-BBBA-C9F7B4684AE1}"/>
              </a:ext>
            </a:extLst>
          </p:cNvPr>
          <p:cNvSpPr>
            <a:spLocks noGrp="1"/>
          </p:cNvSpPr>
          <p:nvPr>
            <p:ph idx="1"/>
          </p:nvPr>
        </p:nvSpPr>
        <p:spPr>
          <a:xfrm>
            <a:off x="5150498" y="1483567"/>
            <a:ext cx="6203301" cy="5449078"/>
          </a:xfrm>
        </p:spPr>
        <p:txBody>
          <a:bodyPr>
            <a:noAutofit/>
          </a:bodyPr>
          <a:lstStyle/>
          <a:p>
            <a:pPr>
              <a:lnSpc>
                <a:spcPct val="120000"/>
              </a:lnSpc>
            </a:pPr>
            <a:r>
              <a:rPr lang="zh-CN" altLang="en-US" sz="2000" dirty="0">
                <a:latin typeface="宋体" panose="02010600030101010101" pitchFamily="2" charset="-122"/>
                <a:ea typeface="宋体" panose="02010600030101010101" pitchFamily="2" charset="-122"/>
              </a:rPr>
              <a:t>使用全卷积网络</a:t>
            </a:r>
            <a:r>
              <a:rPr lang="en-US" altLang="zh-CN" sz="2000" dirty="0">
                <a:latin typeface="宋体" panose="02010600030101010101" pitchFamily="2" charset="-122"/>
                <a:ea typeface="宋体" panose="02010600030101010101" pitchFamily="2" charset="-122"/>
              </a:rPr>
              <a:t>FCN</a:t>
            </a:r>
            <a:r>
              <a:rPr lang="zh-CN" altLang="en-US" sz="2000" dirty="0">
                <a:latin typeface="宋体" panose="02010600030101010101" pitchFamily="2" charset="-122"/>
                <a:ea typeface="宋体" panose="02010600030101010101" pitchFamily="2" charset="-122"/>
              </a:rPr>
              <a:t>，用卷积层取代了全连接层，输入图片尺寸任意，而且输出也是图片，为端到端的结构。</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左边的网络为收缩路径（</a:t>
            </a:r>
            <a:r>
              <a:rPr lang="en-US" altLang="zh-CN" sz="2000" dirty="0">
                <a:latin typeface="宋体" panose="02010600030101010101" pitchFamily="2" charset="-122"/>
                <a:ea typeface="宋体" panose="02010600030101010101" pitchFamily="2" charset="-122"/>
              </a:rPr>
              <a:t>contracting path</a:t>
            </a:r>
            <a:r>
              <a:rPr lang="zh-CN" altLang="en-US" sz="2000" dirty="0">
                <a:latin typeface="宋体" panose="02010600030101010101" pitchFamily="2" charset="-122"/>
                <a:ea typeface="宋体" panose="02010600030101010101" pitchFamily="2" charset="-122"/>
              </a:rPr>
              <a:t>），使用两次</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卷积，</a:t>
            </a:r>
            <a:r>
              <a:rPr lang="en-US" altLang="zh-CN" sz="2000" dirty="0" err="1">
                <a:latin typeface="宋体" panose="02010600030101010101" pitchFamily="2" charset="-122"/>
                <a:ea typeface="宋体" panose="02010600030101010101" pitchFamily="2" charset="-122"/>
              </a:rPr>
              <a:t>ReLU</a:t>
            </a:r>
            <a:r>
              <a:rPr lang="zh-CN" altLang="en-US" sz="2000" dirty="0">
                <a:latin typeface="宋体" panose="02010600030101010101" pitchFamily="2" charset="-122"/>
                <a:ea typeface="宋体" panose="02010600030101010101" pitchFamily="2" charset="-122"/>
              </a:rPr>
              <a:t>函数和</a:t>
            </a:r>
            <a:r>
              <a:rPr lang="en-US" altLang="zh-CN" sz="2000" dirty="0">
                <a:latin typeface="宋体" panose="02010600030101010101" pitchFamily="2" charset="-122"/>
                <a:ea typeface="宋体" panose="02010600030101010101" pitchFamily="2" charset="-122"/>
              </a:rPr>
              <a:t>2×2</a:t>
            </a:r>
            <a:r>
              <a:rPr lang="zh-CN" altLang="en-US" sz="2000" dirty="0">
                <a:latin typeface="宋体" panose="02010600030101010101" pitchFamily="2" charset="-122"/>
                <a:ea typeface="宋体" panose="02010600030101010101" pitchFamily="2" charset="-122"/>
              </a:rPr>
              <a:t>的</a:t>
            </a:r>
            <a:r>
              <a:rPr lang="en-US" altLang="zh-CN" sz="2000" dirty="0" err="1">
                <a:latin typeface="宋体" panose="02010600030101010101" pitchFamily="2" charset="-122"/>
                <a:ea typeface="宋体" panose="02010600030101010101" pitchFamily="2" charset="-122"/>
              </a:rPr>
              <a:t>maxpooling</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 右边的网络为扩张路径（</a:t>
            </a:r>
            <a:r>
              <a:rPr lang="en-US" altLang="zh-CN" sz="2000" dirty="0">
                <a:latin typeface="宋体" panose="02010600030101010101" pitchFamily="2" charset="-122"/>
                <a:ea typeface="宋体" panose="02010600030101010101" pitchFamily="2" charset="-122"/>
              </a:rPr>
              <a:t>expansive path</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上卷积，增大特征图尺寸，并将其与左侧收缩路径相对应大小的池化层的高分辨率特征图相结合，然后逐层上卷积到</a:t>
            </a:r>
            <a:r>
              <a:rPr lang="en-US" altLang="zh-CN" sz="2000" dirty="0">
                <a:latin typeface="宋体" panose="02010600030101010101" pitchFamily="2" charset="-122"/>
                <a:ea typeface="宋体" panose="02010600030101010101" pitchFamily="2" charset="-122"/>
              </a:rPr>
              <a:t>392X392</a:t>
            </a:r>
            <a:r>
              <a:rPr lang="zh-CN" altLang="en-US" sz="2000" dirty="0">
                <a:latin typeface="宋体" panose="02010600030101010101" pitchFamily="2" charset="-122"/>
                <a:ea typeface="宋体" panose="02010600030101010101" pitchFamily="2" charset="-122"/>
              </a:rPr>
              <a:t>的大小，期间不断与左侧网络对应的池化层</a:t>
            </a:r>
            <a:r>
              <a:rPr lang="en-US" altLang="zh-CN" sz="2000" dirty="0" err="1">
                <a:latin typeface="宋体" panose="02010600030101010101" pitchFamily="2" charset="-122"/>
                <a:ea typeface="宋体" panose="02010600030101010101" pitchFamily="2" charset="-122"/>
              </a:rPr>
              <a:t>featuremap</a:t>
            </a:r>
            <a:r>
              <a:rPr lang="zh-CN" altLang="en-US" sz="2000" dirty="0">
                <a:latin typeface="宋体" panose="02010600030101010101" pitchFamily="2" charset="-122"/>
                <a:ea typeface="宋体" panose="02010600030101010101" pitchFamily="2" charset="-122"/>
              </a:rPr>
              <a:t>结合，最后使用</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的卷积输出分割图</a:t>
            </a:r>
          </a:p>
        </p:txBody>
      </p:sp>
      <p:pic>
        <p:nvPicPr>
          <p:cNvPr id="4" name="图片 3">
            <a:extLst>
              <a:ext uri="{FF2B5EF4-FFF2-40B4-BE49-F238E27FC236}">
                <a16:creationId xmlns:a16="http://schemas.microsoft.com/office/drawing/2014/main" id="{33892DBC-42DA-4D15-83EA-FA2585052206}"/>
              </a:ext>
            </a:extLst>
          </p:cNvPr>
          <p:cNvPicPr>
            <a:picLocks noChangeAspect="1"/>
          </p:cNvPicPr>
          <p:nvPr/>
        </p:nvPicPr>
        <p:blipFill>
          <a:blip r:embed="rId2"/>
          <a:stretch>
            <a:fillRect/>
          </a:stretch>
        </p:blipFill>
        <p:spPr>
          <a:xfrm>
            <a:off x="632253" y="1825625"/>
            <a:ext cx="4387616" cy="3006478"/>
          </a:xfrm>
          <a:prstGeom prst="rect">
            <a:avLst/>
          </a:prstGeom>
        </p:spPr>
      </p:pic>
    </p:spTree>
    <p:extLst>
      <p:ext uri="{BB962C8B-B14F-4D97-AF65-F5344CB8AC3E}">
        <p14:creationId xmlns:p14="http://schemas.microsoft.com/office/powerpoint/2010/main" val="249353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3A1BA-C570-489D-A4F4-043FBE49A153}"/>
              </a:ext>
            </a:extLst>
          </p:cNvPr>
          <p:cNvSpPr>
            <a:spLocks noGrp="1"/>
          </p:cNvSpPr>
          <p:nvPr>
            <p:ph type="title"/>
          </p:nvPr>
        </p:nvSpPr>
        <p:spPr/>
        <p:txBody>
          <a:bodyPr/>
          <a:lstStyle/>
          <a:p>
            <a:r>
              <a:rPr lang="zh-CN" altLang="en-US" dirty="0"/>
              <a:t>上卷积原因</a:t>
            </a:r>
          </a:p>
        </p:txBody>
      </p:sp>
      <p:sp>
        <p:nvSpPr>
          <p:cNvPr id="3" name="内容占位符 2">
            <a:extLst>
              <a:ext uri="{FF2B5EF4-FFF2-40B4-BE49-F238E27FC236}">
                <a16:creationId xmlns:a16="http://schemas.microsoft.com/office/drawing/2014/main" id="{C906DC5A-8CA6-43AA-AAA9-28C48C11982B}"/>
              </a:ext>
            </a:extLst>
          </p:cNvPr>
          <p:cNvSpPr>
            <a:spLocks noGrp="1"/>
          </p:cNvSpPr>
          <p:nvPr>
            <p:ph idx="1"/>
          </p:nvPr>
        </p:nvSpPr>
        <p:spPr/>
        <p:txBody>
          <a:bodyPr/>
          <a:lstStyle/>
          <a:p>
            <a:r>
              <a:rPr lang="zh-CN" altLang="en-US" dirty="0"/>
              <a:t>上卷积可以补足图片信息，扩大图片尺寸，但图片信息不完全，故还需要与左边的分辨率比较高的图片相连接起来，这就相当于在高分辨率和更抽象特征当中做一个折衷，随着卷积次数增多，提取的特征也更加抽象，上卷积的图片是经历多次卷积后的图片，</a:t>
            </a:r>
          </a:p>
        </p:txBody>
      </p:sp>
    </p:spTree>
    <p:extLst>
      <p:ext uri="{BB962C8B-B14F-4D97-AF65-F5344CB8AC3E}">
        <p14:creationId xmlns:p14="http://schemas.microsoft.com/office/powerpoint/2010/main" val="51449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2A8A1-194A-4829-8685-78B26DC928A4}"/>
              </a:ext>
            </a:extLst>
          </p:cNvPr>
          <p:cNvSpPr>
            <a:spLocks noGrp="1"/>
          </p:cNvSpPr>
          <p:nvPr>
            <p:ph type="title"/>
          </p:nvPr>
        </p:nvSpPr>
        <p:spPr/>
        <p:txBody>
          <a:bodyPr/>
          <a:lstStyle/>
          <a:p>
            <a:r>
              <a:rPr lang="en-US" altLang="zh-CN" dirty="0"/>
              <a:t>U-Net</a:t>
            </a:r>
            <a:r>
              <a:rPr lang="zh-CN" altLang="en-US" dirty="0"/>
              <a:t>结构修正</a:t>
            </a:r>
          </a:p>
        </p:txBody>
      </p:sp>
      <p:sp>
        <p:nvSpPr>
          <p:cNvPr id="3" name="内容占位符 2">
            <a:extLst>
              <a:ext uri="{FF2B5EF4-FFF2-40B4-BE49-F238E27FC236}">
                <a16:creationId xmlns:a16="http://schemas.microsoft.com/office/drawing/2014/main" id="{8D660661-50A1-46DE-9217-5AFC8F22B8B9}"/>
              </a:ext>
            </a:extLst>
          </p:cNvPr>
          <p:cNvSpPr>
            <a:spLocks noGrp="1"/>
          </p:cNvSpPr>
          <p:nvPr>
            <p:ph idx="1"/>
          </p:nvPr>
        </p:nvSpPr>
        <p:spPr>
          <a:xfrm>
            <a:off x="5225142" y="1825625"/>
            <a:ext cx="6128657" cy="4351338"/>
          </a:xfrm>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右侧扩张路径仍有大量特征通道，使得传播语义信息到高分辨率层。扩张路径或多或少与收缩路径对称，产生</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型结构。</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该网络没有任何的全连接层，为了预测框中图像，并且仅使用每个卷积的有效部分，即，分割图仅包含在输入图像中可获得完整上下文的像素，缺失区域通过镜像来推断。</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预测黄色输入区域的分割，需要将蓝色区域作为输入，缺少的部分用镜像补上。此方法对于应用网络到大的图像很重要，否则分辨率会被</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显存限制。</a:t>
            </a:r>
          </a:p>
        </p:txBody>
      </p:sp>
      <p:pic>
        <p:nvPicPr>
          <p:cNvPr id="4" name="图片 3">
            <a:extLst>
              <a:ext uri="{FF2B5EF4-FFF2-40B4-BE49-F238E27FC236}">
                <a16:creationId xmlns:a16="http://schemas.microsoft.com/office/drawing/2014/main" id="{5619A8B6-C30F-4ACF-86FB-EEC78138CDF5}"/>
              </a:ext>
            </a:extLst>
          </p:cNvPr>
          <p:cNvPicPr>
            <a:picLocks noChangeAspect="1"/>
          </p:cNvPicPr>
          <p:nvPr/>
        </p:nvPicPr>
        <p:blipFill>
          <a:blip r:embed="rId2"/>
          <a:stretch>
            <a:fillRect/>
          </a:stretch>
        </p:blipFill>
        <p:spPr>
          <a:xfrm>
            <a:off x="838200" y="1396417"/>
            <a:ext cx="3501208" cy="2399094"/>
          </a:xfrm>
          <a:prstGeom prst="rect">
            <a:avLst/>
          </a:prstGeom>
        </p:spPr>
      </p:pic>
      <p:pic>
        <p:nvPicPr>
          <p:cNvPr id="5" name="图片 4">
            <a:extLst>
              <a:ext uri="{FF2B5EF4-FFF2-40B4-BE49-F238E27FC236}">
                <a16:creationId xmlns:a16="http://schemas.microsoft.com/office/drawing/2014/main" id="{57084701-AB82-4C55-A27C-1B74662DC400}"/>
              </a:ext>
            </a:extLst>
          </p:cNvPr>
          <p:cNvPicPr>
            <a:picLocks noChangeAspect="1"/>
          </p:cNvPicPr>
          <p:nvPr/>
        </p:nvPicPr>
        <p:blipFill>
          <a:blip r:embed="rId3"/>
          <a:stretch>
            <a:fillRect/>
          </a:stretch>
        </p:blipFill>
        <p:spPr>
          <a:xfrm>
            <a:off x="519164" y="3795511"/>
            <a:ext cx="4503312" cy="2240805"/>
          </a:xfrm>
          <a:prstGeom prst="rect">
            <a:avLst/>
          </a:prstGeom>
        </p:spPr>
      </p:pic>
    </p:spTree>
    <p:extLst>
      <p:ext uri="{BB962C8B-B14F-4D97-AF65-F5344CB8AC3E}">
        <p14:creationId xmlns:p14="http://schemas.microsoft.com/office/powerpoint/2010/main" val="323899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66553D-E6BC-4109-80CA-C4E7777672E0}"/>
              </a:ext>
            </a:extLst>
          </p:cNvPr>
          <p:cNvSpPr>
            <a:spLocks noGrp="1"/>
          </p:cNvSpPr>
          <p:nvPr>
            <p:ph idx="1"/>
          </p:nvPr>
        </p:nvSpPr>
        <p:spPr>
          <a:xfrm>
            <a:off x="2115716" y="556564"/>
            <a:ext cx="7960567" cy="6208130"/>
          </a:xfrm>
        </p:spPr>
        <p:txBody>
          <a:bodyPr>
            <a:normAutofit fontScale="92500" lnSpcReduction="20000"/>
          </a:bodyPr>
          <a:lstStyle/>
          <a:p>
            <a:pPr marL="0" indent="0">
              <a:lnSpc>
                <a:spcPct val="120000"/>
              </a:lnSpc>
              <a:buNone/>
            </a:pPr>
            <a:r>
              <a:rPr lang="en-US" altLang="zh-CN" b="1" dirty="0">
                <a:hlinkClick r:id="rId2" action="ppaction://hlinksldjump"/>
              </a:rPr>
              <a:t>Fully Convolutional Networks for Semantic Segmentation</a:t>
            </a:r>
            <a:endParaRPr lang="en-US" altLang="zh-CN" b="1" dirty="0"/>
          </a:p>
          <a:p>
            <a:pPr marL="0" indent="0">
              <a:lnSpc>
                <a:spcPct val="120000"/>
              </a:lnSpc>
              <a:buNone/>
            </a:pPr>
            <a:endParaRPr lang="en-US" altLang="zh-CN" b="1" dirty="0"/>
          </a:p>
          <a:p>
            <a:pPr marL="0" indent="0">
              <a:lnSpc>
                <a:spcPct val="120000"/>
              </a:lnSpc>
              <a:buNone/>
            </a:pPr>
            <a:r>
              <a:rPr lang="en-US" altLang="zh-CN" b="1" dirty="0">
                <a:hlinkClick r:id="rId3" action="ppaction://hlinksldjump"/>
              </a:rPr>
              <a:t>U-Net convolutional networks for </a:t>
            </a:r>
            <a:r>
              <a:rPr lang="en-US" altLang="zh-CN" b="1" dirty="0" err="1">
                <a:hlinkClick r:id="rId3" action="ppaction://hlinksldjump"/>
              </a:rPr>
              <a:t>bimedical</a:t>
            </a:r>
            <a:r>
              <a:rPr lang="en-US" altLang="zh-CN" b="1" dirty="0">
                <a:hlinkClick r:id="rId3" action="ppaction://hlinksldjump"/>
              </a:rPr>
              <a:t> image segmentation</a:t>
            </a:r>
            <a:endParaRPr lang="en-US" altLang="zh-CN" b="1" dirty="0"/>
          </a:p>
          <a:p>
            <a:pPr marL="0" indent="0">
              <a:lnSpc>
                <a:spcPct val="120000"/>
              </a:lnSpc>
              <a:buNone/>
            </a:pPr>
            <a:endParaRPr lang="en-US" altLang="zh-CN" b="1" dirty="0"/>
          </a:p>
          <a:p>
            <a:pPr marL="0" indent="0">
              <a:lnSpc>
                <a:spcPct val="120000"/>
              </a:lnSpc>
              <a:buNone/>
            </a:pPr>
            <a:r>
              <a:rPr lang="en-US" altLang="zh-CN" dirty="0" err="1">
                <a:hlinkClick r:id="rId4" action="ppaction://hlinksldjump"/>
              </a:rPr>
              <a:t>SegNet</a:t>
            </a:r>
            <a:r>
              <a:rPr lang="en-US" altLang="zh-CN" dirty="0">
                <a:hlinkClick r:id="rId4" action="ppaction://hlinksldjump"/>
              </a:rPr>
              <a:t>: A Deep Convolutional Encoder-Decoder Architecture for Image Segmentation</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5" action="ppaction://hlinksldjump"/>
              </a:rPr>
              <a:t>Densely Connected Convolutional Networks</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6" action="ppaction://hlinksldjump"/>
              </a:rPr>
              <a:t>Mask R-CNN</a:t>
            </a:r>
            <a:endParaRPr lang="en-US" altLang="zh-CN" dirty="0"/>
          </a:p>
        </p:txBody>
      </p:sp>
    </p:spTree>
    <p:extLst>
      <p:ext uri="{BB962C8B-B14F-4D97-AF65-F5344CB8AC3E}">
        <p14:creationId xmlns:p14="http://schemas.microsoft.com/office/powerpoint/2010/main" val="1009220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CAEE-C399-49A6-949A-F862B2657CA6}"/>
              </a:ext>
            </a:extLst>
          </p:cNvPr>
          <p:cNvSpPr>
            <a:spLocks noGrp="1"/>
          </p:cNvSpPr>
          <p:nvPr>
            <p:ph type="title"/>
          </p:nvPr>
        </p:nvSpPr>
        <p:spPr/>
        <p:txBody>
          <a:bodyPr/>
          <a:lstStyle/>
          <a:p>
            <a:r>
              <a:rPr lang="en-US" altLang="zh-CN" dirty="0"/>
              <a:t>U-Net</a:t>
            </a:r>
            <a:r>
              <a:rPr lang="zh-CN" altLang="en-US" dirty="0"/>
              <a:t>训练优化</a:t>
            </a:r>
          </a:p>
        </p:txBody>
      </p:sp>
      <p:sp>
        <p:nvSpPr>
          <p:cNvPr id="3" name="内容占位符 2">
            <a:extLst>
              <a:ext uri="{FF2B5EF4-FFF2-40B4-BE49-F238E27FC236}">
                <a16:creationId xmlns:a16="http://schemas.microsoft.com/office/drawing/2014/main" id="{D76C1B52-FF7D-494A-B8D8-40A7E6811FCD}"/>
              </a:ext>
            </a:extLst>
          </p:cNvPr>
          <p:cNvSpPr>
            <a:spLocks noGrp="1"/>
          </p:cNvSpPr>
          <p:nvPr>
            <p:ph idx="1"/>
          </p:nvPr>
        </p:nvSpPr>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生物图像领域可用的训练数据非常少，通过对训练图应用弹性变形进行数据增强。数据增强在训练样本比较少的时候</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能够让神经网络学习变形的不变性。这在生物医学图像分割重要，因为变形在细胞中很常见。将原图进行下弹性变形，相当于扩大了数据集，训练的网络可以适应细胞的弹性变化，在遇见弹性变形的图像时候一样可以正确的分类分割</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弹性变形方法是通过在一个</a:t>
            </a:r>
            <a:r>
              <a:rPr lang="en-US" altLang="zh-CN" dirty="0">
                <a:latin typeface="宋体" panose="02010600030101010101" pitchFamily="2" charset="-122"/>
                <a:ea typeface="宋体" panose="02010600030101010101" pitchFamily="2" charset="-122"/>
              </a:rPr>
              <a:t>3*3</a:t>
            </a:r>
            <a:r>
              <a:rPr lang="zh-CN" altLang="en-US" dirty="0">
                <a:latin typeface="宋体" panose="02010600030101010101" pitchFamily="2" charset="-122"/>
                <a:ea typeface="宋体" panose="02010600030101010101" pitchFamily="2" charset="-122"/>
              </a:rPr>
              <a:t>的粗糙网格中使用一个随机位移向量产生一个平滑的变形，位移量从十个像素的标准偏差的高斯分布中取样，每个像素的偏移通过双三次插值（</a:t>
            </a:r>
            <a:r>
              <a:rPr lang="en-US" altLang="zh-CN" dirty="0">
                <a:latin typeface="宋体" panose="02010600030101010101" pitchFamily="2" charset="-122"/>
                <a:ea typeface="宋体" panose="02010600030101010101" pitchFamily="2" charset="-122"/>
              </a:rPr>
              <a:t>Bicubic interpolation</a:t>
            </a:r>
            <a:r>
              <a:rPr lang="zh-CN" altLang="en-US" dirty="0">
                <a:latin typeface="宋体" panose="02010600030101010101" pitchFamily="2" charset="-122"/>
                <a:ea typeface="宋体" panose="02010600030101010101" pitchFamily="2" charset="-122"/>
              </a:rPr>
              <a:t>）获得。</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另一个细胞分割的挑战是同一类别连接物体的分离。如图三。为此，我们使用加权损失函数（</a:t>
            </a:r>
            <a:r>
              <a:rPr lang="en-US" altLang="zh-CN" dirty="0">
                <a:latin typeface="宋体" panose="02010600030101010101" pitchFamily="2" charset="-122"/>
                <a:ea typeface="宋体" panose="02010600030101010101" pitchFamily="2" charset="-122"/>
                <a:cs typeface="Times New Roman" panose="02020603050405020304" pitchFamily="18" charset="0"/>
              </a:rPr>
              <a:t>weighted loss</a:t>
            </a:r>
            <a:r>
              <a:rPr lang="zh-CN" altLang="en-US" dirty="0">
                <a:latin typeface="宋体" panose="02010600030101010101" pitchFamily="2" charset="-122"/>
                <a:ea typeface="宋体" panose="02010600030101010101" pitchFamily="2" charset="-122"/>
              </a:rPr>
              <a:t>），连接细胞间的背景标签分离获得较大的权重。 </a:t>
            </a: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a:p>
            <a:pPr>
              <a:lnSpc>
                <a:spcPct val="120000"/>
              </a:lnSpc>
            </a:pP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146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095F-44F2-451E-A793-0D9EF2E1495B}"/>
              </a:ext>
            </a:extLst>
          </p:cNvPr>
          <p:cNvSpPr>
            <a:spLocks noGrp="1"/>
          </p:cNvSpPr>
          <p:nvPr>
            <p:ph type="title"/>
          </p:nvPr>
        </p:nvSpPr>
        <p:spPr/>
        <p:txBody>
          <a:bodyPr/>
          <a:lstStyle/>
          <a:p>
            <a:r>
              <a:rPr lang="en-US" altLang="zh-CN" dirty="0"/>
              <a:t>U-Net</a:t>
            </a:r>
            <a:r>
              <a:rPr lang="zh-CN" altLang="en-US" dirty="0"/>
              <a:t>优点</a:t>
            </a:r>
          </a:p>
        </p:txBody>
      </p:sp>
      <p:sp>
        <p:nvSpPr>
          <p:cNvPr id="3" name="内容占位符 2">
            <a:extLst>
              <a:ext uri="{FF2B5EF4-FFF2-40B4-BE49-F238E27FC236}">
                <a16:creationId xmlns:a16="http://schemas.microsoft.com/office/drawing/2014/main" id="{117141CF-9B63-481D-80A2-BC6A1B106C62}"/>
              </a:ext>
            </a:extLst>
          </p:cNvPr>
          <p:cNvSpPr>
            <a:spLocks noGrp="1"/>
          </p:cNvSpPr>
          <p:nvPr>
            <p:ph idx="1"/>
          </p:nvPr>
        </p:nvSpPr>
        <p:spPr/>
        <p:txBody>
          <a:bodyPr/>
          <a:lstStyle/>
          <a:p>
            <a:r>
              <a:rPr lang="zh-CN" altLang="en-US" dirty="0"/>
              <a:t>通过对</a:t>
            </a:r>
            <a:r>
              <a:rPr lang="en-US" altLang="zh-CN" dirty="0"/>
              <a:t>FCN</a:t>
            </a:r>
            <a:r>
              <a:rPr lang="zh-CN" altLang="en-US" dirty="0"/>
              <a:t>进行调整，设计</a:t>
            </a:r>
            <a:r>
              <a:rPr lang="en-US" altLang="zh-CN" dirty="0"/>
              <a:t>U-Net</a:t>
            </a:r>
            <a:r>
              <a:rPr lang="zh-CN" altLang="en-US" dirty="0"/>
              <a:t>网络，本论文提出的方法有效的提升了使用少量数据集进行训练检测的效果，在生物医学领域的图像处理效果较好</a:t>
            </a:r>
            <a:endParaRPr lang="en-US" altLang="zh-CN" dirty="0"/>
          </a:p>
          <a:p>
            <a:r>
              <a:rPr lang="zh-CN" altLang="en-US" dirty="0"/>
              <a:t>提出了处理大尺寸图像的有效方法（通过将大图像的原图分成一个个的像素区域）</a:t>
            </a:r>
          </a:p>
        </p:txBody>
      </p:sp>
    </p:spTree>
    <p:extLst>
      <p:ext uri="{BB962C8B-B14F-4D97-AF65-F5344CB8AC3E}">
        <p14:creationId xmlns:p14="http://schemas.microsoft.com/office/powerpoint/2010/main" val="264393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1C673-490A-4434-91A7-6FD6FC82CF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22D4D5-F971-497E-8BED-33356E77A989}"/>
              </a:ext>
            </a:extLst>
          </p:cNvPr>
          <p:cNvSpPr>
            <a:spLocks noGrp="1"/>
          </p:cNvSpPr>
          <p:nvPr>
            <p:ph idx="1"/>
          </p:nvPr>
        </p:nvSpPr>
        <p:spPr>
          <a:xfrm>
            <a:off x="1071465" y="2786678"/>
            <a:ext cx="10515600" cy="4351338"/>
          </a:xfrm>
        </p:spPr>
        <p:txBody>
          <a:bodyPr/>
          <a:lstStyle/>
          <a:p>
            <a:pPr marL="0" indent="0">
              <a:buNone/>
            </a:pPr>
            <a:r>
              <a:rPr lang="en-US" altLang="zh-CN" dirty="0" err="1"/>
              <a:t>SegNet</a:t>
            </a:r>
            <a:r>
              <a:rPr lang="en-US" altLang="zh-CN" dirty="0"/>
              <a:t>: A Deep Convolutional Encoder-Decoder Architecture for Image Segmentation</a:t>
            </a:r>
          </a:p>
          <a:p>
            <a:endParaRPr lang="zh-CN" altLang="en-US" dirty="0"/>
          </a:p>
        </p:txBody>
      </p:sp>
    </p:spTree>
    <p:extLst>
      <p:ext uri="{BB962C8B-B14F-4D97-AF65-F5344CB8AC3E}">
        <p14:creationId xmlns:p14="http://schemas.microsoft.com/office/powerpoint/2010/main" val="70153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简介</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fontScale="92500" lnSpcReduction="20000"/>
          </a:bodyPr>
          <a:lstStyle/>
          <a:p>
            <a:pPr latinLnBrk="1">
              <a:lnSpc>
                <a:spcPct val="120000"/>
              </a:lnSpc>
            </a:pPr>
            <a:r>
              <a:rPr lang="zh-CN" altLang="en-US" dirty="0"/>
              <a:t>目前，利用深度神经网络进行语义分割虽然取得了一定效果，但在进行特征提取的时候，通过池化层进行下采样，会导致结果较为粗糙，分辨率低。为得到更好的分割效果，作者提出了一种用于语义分割的深度全卷积神经网络结构：</a:t>
            </a:r>
            <a:r>
              <a:rPr lang="en-US" altLang="zh-CN" dirty="0" err="1"/>
              <a:t>SegNet</a:t>
            </a:r>
            <a:r>
              <a:rPr lang="zh-CN" altLang="en-US" dirty="0"/>
              <a:t>网络，提高分辨率的同时对于边界的定位较为准确。</a:t>
            </a:r>
          </a:p>
          <a:p>
            <a:pPr latinLnBrk="1">
              <a:lnSpc>
                <a:spcPct val="120000"/>
              </a:lnSpc>
            </a:pPr>
            <a:r>
              <a:rPr lang="en-US" altLang="zh-CN" dirty="0" err="1"/>
              <a:t>SegNet</a:t>
            </a:r>
            <a:r>
              <a:rPr lang="zh-CN" altLang="en-US" dirty="0"/>
              <a:t>以场景理解为目标应用，是一种</a:t>
            </a:r>
            <a:r>
              <a:rPr lang="en-US" altLang="zh-CN" dirty="0"/>
              <a:t>end-to-end</a:t>
            </a:r>
            <a:r>
              <a:rPr lang="zh-CN" altLang="en-US" dirty="0"/>
              <a:t>网络，该网络是</a:t>
            </a:r>
            <a:r>
              <a:rPr lang="en-US" altLang="zh-CN" dirty="0"/>
              <a:t>FCN</a:t>
            </a:r>
            <a:r>
              <a:rPr lang="zh-CN" altLang="en-US" dirty="0"/>
              <a:t>的变形，在存储空间以及计算方面均具有较高效率，在可训练参数的数量上和其他计算架构相比也显得更小，同时具有较高的准确度。</a:t>
            </a:r>
            <a:endParaRPr lang="en-US" altLang="zh-CN" dirty="0"/>
          </a:p>
          <a:p>
            <a:pPr latinLnBrk="1">
              <a:lnSpc>
                <a:spcPct val="120000"/>
              </a:lnSpc>
            </a:pPr>
            <a:r>
              <a:rPr lang="en-US" altLang="zh-CN" dirty="0" err="1"/>
              <a:t>SegNet</a:t>
            </a:r>
            <a:r>
              <a:rPr lang="zh-CN" altLang="en-US" dirty="0"/>
              <a:t>用于逐个像素的语义分割，主要结构包含一个编码网络，和一个对应的解码网络，并跟随着一个像素级别的分类层。</a:t>
            </a:r>
          </a:p>
          <a:p>
            <a:pPr>
              <a:lnSpc>
                <a:spcPct val="120000"/>
              </a:lnSpc>
            </a:pPr>
            <a:endParaRPr lang="zh-CN" altLang="en-US" dirty="0"/>
          </a:p>
        </p:txBody>
      </p:sp>
    </p:spTree>
    <p:extLst>
      <p:ext uri="{BB962C8B-B14F-4D97-AF65-F5344CB8AC3E}">
        <p14:creationId xmlns:p14="http://schemas.microsoft.com/office/powerpoint/2010/main" val="313122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结构</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a:bodyPr>
          <a:lstStyle/>
          <a:p>
            <a:pPr latinLnBrk="1">
              <a:lnSpc>
                <a:spcPct val="150000"/>
              </a:lnSpc>
            </a:pPr>
            <a:r>
              <a:rPr lang="en-US" altLang="zh-CN" dirty="0" err="1"/>
              <a:t>SegNet</a:t>
            </a:r>
            <a:r>
              <a:rPr lang="zh-CN" altLang="en-US" dirty="0"/>
              <a:t>包含两部分，分别为编码网络以及解码网络，编码网络采用</a:t>
            </a:r>
            <a:r>
              <a:rPr lang="en-US" altLang="zh-CN" dirty="0"/>
              <a:t>VGG</a:t>
            </a:r>
            <a:r>
              <a:rPr lang="zh-CN" altLang="en-US" dirty="0"/>
              <a:t>结构，由</a:t>
            </a:r>
            <a:r>
              <a:rPr lang="en-US" altLang="zh-CN" dirty="0"/>
              <a:t>VGG16</a:t>
            </a:r>
            <a:r>
              <a:rPr lang="zh-CN" altLang="en-US" dirty="0"/>
              <a:t>的前</a:t>
            </a:r>
            <a:r>
              <a:rPr lang="en-US" altLang="zh-CN" dirty="0"/>
              <a:t>13</a:t>
            </a:r>
            <a:r>
              <a:rPr lang="zh-CN" altLang="en-US" dirty="0"/>
              <a:t>个卷积层构成，去掉全连接层</a:t>
            </a:r>
            <a:endParaRPr lang="en-US" altLang="zh-CN" dirty="0"/>
          </a:p>
          <a:p>
            <a:pPr latinLnBrk="1">
              <a:lnSpc>
                <a:spcPct val="150000"/>
              </a:lnSpc>
            </a:pPr>
            <a:r>
              <a:rPr lang="zh-CN" altLang="en-US" dirty="0"/>
              <a:t>去掉全连接层可以得到较高分辨率的特征图，并使网络的参数数量有较大的减少（</a:t>
            </a:r>
            <a:r>
              <a:rPr lang="en-US" altLang="zh-CN" dirty="0"/>
              <a:t>134M</a:t>
            </a:r>
            <a:r>
              <a:rPr lang="zh-CN" altLang="en-US" dirty="0"/>
              <a:t>减少到</a:t>
            </a:r>
            <a:r>
              <a:rPr lang="en-US" altLang="zh-CN" dirty="0"/>
              <a:t>14.7M</a:t>
            </a:r>
            <a:r>
              <a:rPr lang="zh-CN" altLang="en-US" dirty="0"/>
              <a:t>）。</a:t>
            </a:r>
            <a:endParaRPr lang="en-US" altLang="zh-CN" dirty="0"/>
          </a:p>
          <a:p>
            <a:pPr latinLnBrk="1">
              <a:lnSpc>
                <a:spcPct val="150000"/>
              </a:lnSpc>
            </a:pPr>
            <a:r>
              <a:rPr lang="zh-CN" altLang="en-US" dirty="0"/>
              <a:t>与之对应</a:t>
            </a:r>
            <a:r>
              <a:rPr lang="en-US" altLang="zh-CN" dirty="0"/>
              <a:t>decoder</a:t>
            </a:r>
            <a:r>
              <a:rPr lang="zh-CN" altLang="en-US" dirty="0"/>
              <a:t>也具有</a:t>
            </a:r>
            <a:r>
              <a:rPr lang="en-US" altLang="zh-CN" dirty="0"/>
              <a:t>13</a:t>
            </a:r>
            <a:r>
              <a:rPr lang="zh-CN" altLang="en-US" dirty="0"/>
              <a:t>层，</a:t>
            </a:r>
            <a:r>
              <a:rPr lang="en-US" altLang="zh-CN" dirty="0"/>
              <a:t>decoder</a:t>
            </a:r>
            <a:r>
              <a:rPr lang="zh-CN" altLang="en-US" dirty="0"/>
              <a:t>的最后连接多类别的</a:t>
            </a:r>
            <a:r>
              <a:rPr lang="en-US" altLang="zh-CN" dirty="0" err="1"/>
              <a:t>softmax</a:t>
            </a:r>
            <a:r>
              <a:rPr lang="zh-CN" altLang="en-US" dirty="0"/>
              <a:t>分类器进行像素的分类。</a:t>
            </a:r>
          </a:p>
          <a:p>
            <a:pPr>
              <a:lnSpc>
                <a:spcPct val="150000"/>
              </a:lnSpc>
            </a:pPr>
            <a:endParaRPr lang="zh-CN" altLang="en-US" dirty="0"/>
          </a:p>
        </p:txBody>
      </p:sp>
    </p:spTree>
    <p:extLst>
      <p:ext uri="{BB962C8B-B14F-4D97-AF65-F5344CB8AC3E}">
        <p14:creationId xmlns:p14="http://schemas.microsoft.com/office/powerpoint/2010/main" val="2624026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的解码网络</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690465" y="3824160"/>
            <a:ext cx="10663335" cy="3033840"/>
          </a:xfrm>
        </p:spPr>
        <p:txBody>
          <a:bodyPr>
            <a:normAutofit/>
          </a:bodyPr>
          <a:lstStyle/>
          <a:p>
            <a:pPr>
              <a:lnSpc>
                <a:spcPct val="120000"/>
              </a:lnSpc>
            </a:pPr>
            <a:r>
              <a:rPr lang="zh-CN" altLang="en-US" sz="2400" dirty="0">
                <a:latin typeface="宋体" panose="02010600030101010101" pitchFamily="2" charset="-122"/>
                <a:ea typeface="宋体" panose="02010600030101010101" pitchFamily="2" charset="-122"/>
              </a:rPr>
              <a:t>由于在场景应用中，提取图片特征过程中保留边界轮廓信息至关重要，然而在进行下采样的过程中，许多信息会丢失，所以需要在下采样之前对轮廓信息进行保存，本文采用一种有效的方法，即</a:t>
            </a:r>
            <a:r>
              <a:rPr lang="en-US" altLang="zh-CN" sz="2400" dirty="0">
                <a:latin typeface="宋体" panose="02010600030101010101" pitchFamily="2" charset="-122"/>
                <a:ea typeface="宋体" panose="02010600030101010101" pitchFamily="2" charset="-122"/>
              </a:rPr>
              <a:t>max-pooling indices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FCN</a:t>
            </a:r>
            <a:r>
              <a:rPr lang="zh-CN" altLang="en-US" sz="2400" dirty="0">
                <a:latin typeface="宋体" panose="02010600030101010101" pitchFamily="2" charset="-122"/>
                <a:ea typeface="宋体" panose="02010600030101010101" pitchFamily="2" charset="-122"/>
              </a:rPr>
              <a:t>相比，右边解码网络</a:t>
            </a:r>
            <a:r>
              <a:rPr lang="zh-CN" altLang="en-US" dirty="0">
                <a:latin typeface="宋体" panose="02010600030101010101" pitchFamily="2" charset="-122"/>
                <a:ea typeface="宋体" panose="02010600030101010101" pitchFamily="2" charset="-122"/>
              </a:rPr>
              <a:t>使用</a:t>
            </a:r>
            <a:r>
              <a:rPr lang="en-US" altLang="zh-CN" dirty="0" err="1">
                <a:latin typeface="宋体" panose="02010600030101010101" pitchFamily="2" charset="-122"/>
                <a:ea typeface="宋体" panose="02010600030101010101" pitchFamily="2" charset="-122"/>
              </a:rPr>
              <a:t>unpooling+convolution</a:t>
            </a:r>
            <a:r>
              <a:rPr lang="zh-CN" altLang="en-US" dirty="0">
                <a:latin typeface="宋体" panose="02010600030101010101" pitchFamily="2" charset="-122"/>
                <a:ea typeface="宋体" panose="02010600030101010101" pitchFamily="2" charset="-122"/>
              </a:rPr>
              <a:t>实现，</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是使用</a:t>
            </a:r>
            <a:r>
              <a:rPr lang="en-US" altLang="zh-CN" dirty="0" err="1">
                <a:latin typeface="宋体" panose="02010600030101010101" pitchFamily="2" charset="-122"/>
                <a:ea typeface="宋体" panose="02010600030101010101" pitchFamily="2" charset="-122"/>
              </a:rPr>
              <a:t>deconvlution</a:t>
            </a:r>
            <a:r>
              <a:rPr lang="zh-CN" altLang="en-US" dirty="0">
                <a:latin typeface="宋体" panose="02010600030101010101" pitchFamily="2" charset="-122"/>
                <a:ea typeface="宋体" panose="02010600030101010101" pitchFamily="2" charset="-122"/>
              </a:rPr>
              <a:t>实现。</a:t>
            </a:r>
            <a:r>
              <a:rPr lang="zh-CN" altLang="en-US" sz="2400" dirty="0">
                <a:latin typeface="宋体" panose="02010600030101010101" pitchFamily="2" charset="-122"/>
                <a:ea typeface="宋体" panose="02010600030101010101" pitchFamily="2" charset="-122"/>
              </a:rPr>
              <a:t>通过卷积使得图像分类后特征得以重现，输出不同分类的最大值。</a:t>
            </a:r>
            <a:endParaRPr lang="en-US" altLang="zh-CN" sz="2400" dirty="0">
              <a:latin typeface="宋体" panose="02010600030101010101" pitchFamily="2" charset="-122"/>
              <a:ea typeface="宋体" panose="02010600030101010101" pitchFamily="2" charset="-122"/>
            </a:endParaRPr>
          </a:p>
          <a:p>
            <a:pPr>
              <a:lnSpc>
                <a:spcPct val="120000"/>
              </a:lnSpc>
            </a:pPr>
            <a:endParaRPr lang="zh-CN" altLang="en-US"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66432D2C-7E2C-4979-B60B-7BC61CA8FDB7}"/>
              </a:ext>
            </a:extLst>
          </p:cNvPr>
          <p:cNvPicPr>
            <a:picLocks noChangeAspect="1"/>
          </p:cNvPicPr>
          <p:nvPr/>
        </p:nvPicPr>
        <p:blipFill>
          <a:blip r:embed="rId2"/>
          <a:stretch>
            <a:fillRect/>
          </a:stretch>
        </p:blipFill>
        <p:spPr>
          <a:xfrm>
            <a:off x="1839458" y="1315787"/>
            <a:ext cx="8234720" cy="2424459"/>
          </a:xfrm>
          <a:prstGeom prst="rect">
            <a:avLst/>
          </a:prstGeom>
        </p:spPr>
      </p:pic>
    </p:spTree>
    <p:extLst>
      <p:ext uri="{BB962C8B-B14F-4D97-AF65-F5344CB8AC3E}">
        <p14:creationId xmlns:p14="http://schemas.microsoft.com/office/powerpoint/2010/main" val="135068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a:t>
            </a:r>
            <a:r>
              <a:rPr lang="en-US" altLang="zh-CN" b="1" dirty="0"/>
              <a:t>max-pooling indices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838200" y="3428999"/>
            <a:ext cx="10515600" cy="2747963"/>
          </a:xfrm>
        </p:spPr>
        <p:txBody>
          <a:bodyPr>
            <a:normAutofit fontScale="92500" lnSpcReduction="20000"/>
          </a:bodyPr>
          <a:lstStyle/>
          <a:p>
            <a:pPr marL="0" indent="0" latinLnBrk="1">
              <a:lnSpc>
                <a:spcPct val="120000"/>
              </a:lnSpc>
              <a:buNone/>
            </a:pPr>
            <a:endParaRPr lang="en-US" altLang="zh-CN" dirty="0"/>
          </a:p>
          <a:p>
            <a:pPr latinLnBrk="1">
              <a:lnSpc>
                <a:spcPct val="120000"/>
              </a:lnSpc>
            </a:pPr>
            <a:r>
              <a:rPr lang="zh-CN" altLang="en-US" dirty="0"/>
              <a:t>没有增加参数，不需要参与训练</a:t>
            </a:r>
          </a:p>
          <a:p>
            <a:pPr latinLnBrk="1">
              <a:lnSpc>
                <a:spcPct val="120000"/>
              </a:lnSpc>
            </a:pPr>
            <a:r>
              <a:rPr lang="zh-CN" altLang="en-US" dirty="0"/>
              <a:t>降低内存：</a:t>
            </a:r>
            <a:r>
              <a:rPr lang="en-US" altLang="zh-CN" dirty="0"/>
              <a:t>decoder</a:t>
            </a:r>
            <a:r>
              <a:rPr lang="zh-CN" altLang="en-US" dirty="0"/>
              <a:t>不用存储</a:t>
            </a:r>
            <a:r>
              <a:rPr lang="en-US" altLang="zh-CN" dirty="0"/>
              <a:t>encoder</a:t>
            </a:r>
            <a:r>
              <a:rPr lang="zh-CN" altLang="en-US" dirty="0"/>
              <a:t>中的输出结果</a:t>
            </a:r>
          </a:p>
          <a:p>
            <a:pPr latinLnBrk="1">
              <a:lnSpc>
                <a:spcPct val="120000"/>
              </a:lnSpc>
            </a:pPr>
            <a:r>
              <a:rPr lang="zh-CN" altLang="en-US" dirty="0"/>
              <a:t>提升了边界的描绘能力</a:t>
            </a:r>
          </a:p>
          <a:p>
            <a:pPr latinLnBrk="1">
              <a:lnSpc>
                <a:spcPct val="120000"/>
              </a:lnSpc>
            </a:pPr>
            <a:r>
              <a:rPr lang="zh-CN" altLang="en-US" dirty="0"/>
              <a:t>该网络结构可以拓展到任意的</a:t>
            </a:r>
            <a:r>
              <a:rPr lang="en-US" altLang="zh-CN" dirty="0"/>
              <a:t>encoder-decoder</a:t>
            </a:r>
            <a:r>
              <a:rPr lang="zh-CN" altLang="en-US" dirty="0"/>
              <a:t>网络结构</a:t>
            </a:r>
          </a:p>
          <a:p>
            <a:pPr>
              <a:lnSpc>
                <a:spcPct val="120000"/>
              </a:lnSpc>
            </a:pPr>
            <a:endParaRPr lang="zh-CN" altLang="en-US" dirty="0"/>
          </a:p>
        </p:txBody>
      </p:sp>
      <p:pic>
        <p:nvPicPr>
          <p:cNvPr id="5" name="图片 4">
            <a:extLst>
              <a:ext uri="{FF2B5EF4-FFF2-40B4-BE49-F238E27FC236}">
                <a16:creationId xmlns:a16="http://schemas.microsoft.com/office/drawing/2014/main" id="{0A1E2DA2-0651-4AAC-94EC-52F2CC026E97}"/>
              </a:ext>
            </a:extLst>
          </p:cNvPr>
          <p:cNvPicPr>
            <a:picLocks noChangeAspect="1"/>
          </p:cNvPicPr>
          <p:nvPr/>
        </p:nvPicPr>
        <p:blipFill>
          <a:blip r:embed="rId2"/>
          <a:stretch>
            <a:fillRect/>
          </a:stretch>
        </p:blipFill>
        <p:spPr>
          <a:xfrm>
            <a:off x="3200174" y="1330209"/>
            <a:ext cx="5710561" cy="2534093"/>
          </a:xfrm>
          <a:prstGeom prst="rect">
            <a:avLst/>
          </a:prstGeom>
        </p:spPr>
      </p:pic>
    </p:spTree>
    <p:extLst>
      <p:ext uri="{BB962C8B-B14F-4D97-AF65-F5344CB8AC3E}">
        <p14:creationId xmlns:p14="http://schemas.microsoft.com/office/powerpoint/2010/main" val="205969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F8393-783F-4840-934D-D881867B9FA5}"/>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D06137F0-583B-4525-9621-79E8453642FF}"/>
              </a:ext>
            </a:extLst>
          </p:cNvPr>
          <p:cNvSpPr>
            <a:spLocks noGrp="1"/>
          </p:cNvSpPr>
          <p:nvPr>
            <p:ph idx="1"/>
          </p:nvPr>
        </p:nvSpPr>
        <p:spPr>
          <a:xfrm>
            <a:off x="5393094" y="1825625"/>
            <a:ext cx="5960706" cy="4351338"/>
          </a:xfrm>
        </p:spPr>
        <p:txBody>
          <a:bodyPr>
            <a:normAutofit/>
          </a:bodyPr>
          <a:lstStyle/>
          <a:p>
            <a:r>
              <a:rPr lang="en-US" altLang="zh-CN" dirty="0"/>
              <a:t>SegNet-Basic:4</a:t>
            </a:r>
            <a:r>
              <a:rPr lang="zh-CN" altLang="en-US" dirty="0"/>
              <a:t>四个编码器和四个解码器，核大小为</a:t>
            </a:r>
            <a:r>
              <a:rPr lang="en-US" altLang="zh-CN" dirty="0"/>
              <a:t>7×7</a:t>
            </a:r>
          </a:p>
          <a:p>
            <a:r>
              <a:rPr lang="en-US" altLang="zh-CN" dirty="0" err="1"/>
              <a:t>SegNet</a:t>
            </a:r>
            <a:r>
              <a:rPr lang="en-US" altLang="zh-CN" dirty="0"/>
              <a:t>-Basic-</a:t>
            </a:r>
            <a:r>
              <a:rPr lang="en-US" altLang="zh-CN" dirty="0" err="1"/>
              <a:t>SingleChannelDecoder</a:t>
            </a:r>
            <a:r>
              <a:rPr lang="zh-CN" altLang="en-US" dirty="0"/>
              <a:t>：解码器过滤器是单通道的变体，它们只卷积它们相应的上采样特征图，减少可训练参数的数量和推理时间</a:t>
            </a:r>
            <a:endParaRPr lang="en-US" altLang="zh-CN" dirty="0"/>
          </a:p>
          <a:p>
            <a:r>
              <a:rPr lang="en-US" altLang="zh-CN" dirty="0"/>
              <a:t>FCN-Basic</a:t>
            </a:r>
            <a:r>
              <a:rPr lang="zh-CN" altLang="en-US" dirty="0"/>
              <a:t>：编码器结构与</a:t>
            </a:r>
            <a:r>
              <a:rPr lang="en-US" altLang="zh-CN" dirty="0" err="1"/>
              <a:t>SegNet</a:t>
            </a:r>
            <a:r>
              <a:rPr lang="en-US" altLang="zh-CN" dirty="0"/>
              <a:t>-Basic</a:t>
            </a:r>
            <a:r>
              <a:rPr lang="zh-CN" altLang="en-US" dirty="0"/>
              <a:t>相同，但是解码器采用</a:t>
            </a:r>
            <a:r>
              <a:rPr lang="en-US" altLang="zh-CN" dirty="0"/>
              <a:t>FCN</a:t>
            </a:r>
            <a:r>
              <a:rPr lang="zh-CN" altLang="en-US" dirty="0"/>
              <a:t>的反卷积方式</a:t>
            </a:r>
            <a:endParaRPr lang="en-US" altLang="zh-CN" dirty="0"/>
          </a:p>
          <a:p>
            <a:endParaRPr lang="zh-CN" altLang="en-US" dirty="0"/>
          </a:p>
        </p:txBody>
      </p:sp>
      <p:pic>
        <p:nvPicPr>
          <p:cNvPr id="4" name="图片 3">
            <a:extLst>
              <a:ext uri="{FF2B5EF4-FFF2-40B4-BE49-F238E27FC236}">
                <a16:creationId xmlns:a16="http://schemas.microsoft.com/office/drawing/2014/main" id="{4E7716DF-1B04-4F89-A279-86D06AFCD17F}"/>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109542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69373-A983-476A-901B-67782517563B}"/>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9C7116BA-E2E1-474F-A843-2FE7286198CB}"/>
              </a:ext>
            </a:extLst>
          </p:cNvPr>
          <p:cNvSpPr>
            <a:spLocks noGrp="1"/>
          </p:cNvSpPr>
          <p:nvPr>
            <p:ph idx="1"/>
          </p:nvPr>
        </p:nvSpPr>
        <p:spPr>
          <a:xfrm>
            <a:off x="5511284" y="1895962"/>
            <a:ext cx="5914053" cy="4351338"/>
          </a:xfrm>
        </p:spPr>
        <p:txBody>
          <a:bodyPr/>
          <a:lstStyle/>
          <a:p>
            <a:pPr>
              <a:lnSpc>
                <a:spcPct val="150000"/>
              </a:lnSpc>
            </a:pPr>
            <a:r>
              <a:rPr lang="en-US" altLang="zh-CN" dirty="0" err="1"/>
              <a:t>SegNet</a:t>
            </a:r>
            <a:r>
              <a:rPr lang="en-US" altLang="zh-CN" dirty="0"/>
              <a:t>-Basic</a:t>
            </a:r>
            <a:r>
              <a:rPr lang="zh-CN" altLang="en-US" dirty="0"/>
              <a:t>与</a:t>
            </a:r>
            <a:r>
              <a:rPr lang="en-US" altLang="zh-CN" dirty="0"/>
              <a:t>FCN-Basic</a:t>
            </a:r>
            <a:r>
              <a:rPr lang="zh-CN" altLang="en-US" dirty="0"/>
              <a:t>对比，均具有较好的精度。</a:t>
            </a:r>
            <a:endParaRPr lang="en-US" altLang="zh-CN" dirty="0"/>
          </a:p>
          <a:p>
            <a:pPr>
              <a:lnSpc>
                <a:spcPct val="150000"/>
              </a:lnSpc>
            </a:pPr>
            <a:r>
              <a:rPr lang="zh-CN" altLang="en-US" dirty="0"/>
              <a:t>二者的不同点在于</a:t>
            </a:r>
            <a:r>
              <a:rPr lang="en-US" altLang="zh-CN" dirty="0" err="1"/>
              <a:t>SegNet</a:t>
            </a:r>
            <a:r>
              <a:rPr lang="zh-CN" altLang="en-US" dirty="0"/>
              <a:t>存储空间消耗小，</a:t>
            </a:r>
            <a:r>
              <a:rPr lang="en-US" altLang="zh-CN" dirty="0"/>
              <a:t>FCN-Basic</a:t>
            </a:r>
            <a:r>
              <a:rPr lang="zh-CN" altLang="en-US" dirty="0"/>
              <a:t>由于特征图进行了降维，所以时间更短。</a:t>
            </a:r>
          </a:p>
          <a:p>
            <a:pPr>
              <a:lnSpc>
                <a:spcPct val="150000"/>
              </a:lnSpc>
            </a:pPr>
            <a:endParaRPr lang="zh-CN" altLang="en-US" dirty="0"/>
          </a:p>
        </p:txBody>
      </p:sp>
      <p:pic>
        <p:nvPicPr>
          <p:cNvPr id="4" name="图片 3">
            <a:extLst>
              <a:ext uri="{FF2B5EF4-FFF2-40B4-BE49-F238E27FC236}">
                <a16:creationId xmlns:a16="http://schemas.microsoft.com/office/drawing/2014/main" id="{2D541798-C0A1-4E73-90A5-58E78018C0FA}"/>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3641921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7613-734C-46FC-8093-F53BFAF96F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AAD2F02-CDDC-4AAE-A7DC-2753F423DEE1}"/>
              </a:ext>
            </a:extLst>
          </p:cNvPr>
          <p:cNvSpPr>
            <a:spLocks noGrp="1"/>
          </p:cNvSpPr>
          <p:nvPr>
            <p:ph idx="1"/>
          </p:nvPr>
        </p:nvSpPr>
        <p:spPr>
          <a:xfrm>
            <a:off x="1510004" y="2506662"/>
            <a:ext cx="10515600" cy="4351338"/>
          </a:xfrm>
        </p:spPr>
        <p:txBody>
          <a:bodyPr/>
          <a:lstStyle/>
          <a:p>
            <a:r>
              <a:rPr lang="en-US" altLang="zh-CN" dirty="0"/>
              <a:t>Densely Connected Convolutional Networks</a:t>
            </a:r>
            <a:endParaRPr lang="zh-CN" altLang="en-US" dirty="0"/>
          </a:p>
        </p:txBody>
      </p:sp>
    </p:spTree>
    <p:extLst>
      <p:ext uri="{BB962C8B-B14F-4D97-AF65-F5344CB8AC3E}">
        <p14:creationId xmlns:p14="http://schemas.microsoft.com/office/powerpoint/2010/main" val="155480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72C11-9F2C-46B4-AB59-9D9581E08B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04A6FF9-B72D-4373-B728-2728D35F0EFE}"/>
              </a:ext>
            </a:extLst>
          </p:cNvPr>
          <p:cNvSpPr>
            <a:spLocks noGrp="1"/>
          </p:cNvSpPr>
          <p:nvPr>
            <p:ph idx="1"/>
          </p:nvPr>
        </p:nvSpPr>
        <p:spPr>
          <a:xfrm>
            <a:off x="1444690" y="1690688"/>
            <a:ext cx="10515600" cy="4351338"/>
          </a:xfrm>
        </p:spPr>
        <p:txBody>
          <a:bodyPr/>
          <a:lstStyle/>
          <a:p>
            <a:r>
              <a:rPr lang="en-US" altLang="zh-CN" b="1" dirty="0"/>
              <a:t>Fully Convolutional Networks for Semantic Segmentation</a:t>
            </a:r>
          </a:p>
          <a:p>
            <a:endParaRPr lang="zh-CN" altLang="en-US" dirty="0"/>
          </a:p>
        </p:txBody>
      </p:sp>
      <p:pic>
        <p:nvPicPr>
          <p:cNvPr id="4" name="图片 3">
            <a:extLst>
              <a:ext uri="{FF2B5EF4-FFF2-40B4-BE49-F238E27FC236}">
                <a16:creationId xmlns:a16="http://schemas.microsoft.com/office/drawing/2014/main" id="{92EB075F-3559-4715-B7C7-FA2EBC7115D8}"/>
              </a:ext>
            </a:extLst>
          </p:cNvPr>
          <p:cNvPicPr>
            <a:picLocks noChangeAspect="1"/>
          </p:cNvPicPr>
          <p:nvPr/>
        </p:nvPicPr>
        <p:blipFill>
          <a:blip r:embed="rId2"/>
          <a:stretch>
            <a:fillRect/>
          </a:stretch>
        </p:blipFill>
        <p:spPr>
          <a:xfrm>
            <a:off x="2742909" y="2819717"/>
            <a:ext cx="6706181" cy="3673158"/>
          </a:xfrm>
          <a:prstGeom prst="rect">
            <a:avLst/>
          </a:prstGeom>
        </p:spPr>
      </p:pic>
    </p:spTree>
    <p:extLst>
      <p:ext uri="{BB962C8B-B14F-4D97-AF65-F5344CB8AC3E}">
        <p14:creationId xmlns:p14="http://schemas.microsoft.com/office/powerpoint/2010/main" val="157400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7BF01-4DBB-4870-B4B5-B920FE9D8565}"/>
              </a:ext>
            </a:extLst>
          </p:cNvPr>
          <p:cNvSpPr>
            <a:spLocks noGrp="1"/>
          </p:cNvSpPr>
          <p:nvPr>
            <p:ph type="title"/>
          </p:nvPr>
        </p:nvSpPr>
        <p:spPr/>
        <p:txBody>
          <a:bodyPr/>
          <a:lstStyle/>
          <a:p>
            <a:r>
              <a:rPr lang="en-US" altLang="zh-CN" dirty="0" err="1"/>
              <a:t>DenseNet</a:t>
            </a:r>
            <a:r>
              <a:rPr lang="zh-CN" altLang="en-US" dirty="0"/>
              <a:t>概述</a:t>
            </a:r>
          </a:p>
        </p:txBody>
      </p:sp>
      <p:sp>
        <p:nvSpPr>
          <p:cNvPr id="3" name="内容占位符 2">
            <a:extLst>
              <a:ext uri="{FF2B5EF4-FFF2-40B4-BE49-F238E27FC236}">
                <a16:creationId xmlns:a16="http://schemas.microsoft.com/office/drawing/2014/main" id="{4DB24AFF-4C4F-4F6B-A62F-F2C1E7C9468E}"/>
              </a:ext>
            </a:extLst>
          </p:cNvPr>
          <p:cNvSpPr>
            <a:spLocks noGrp="1"/>
          </p:cNvSpPr>
          <p:nvPr>
            <p:ph idx="1"/>
          </p:nvPr>
        </p:nvSpPr>
        <p:spPr/>
        <p:txBody>
          <a:bodyPr>
            <a:normAutofit/>
          </a:bodyPr>
          <a:lstStyle/>
          <a:p>
            <a:pPr>
              <a:lnSpc>
                <a:spcPct val="120000"/>
              </a:lnSpc>
            </a:pPr>
            <a:r>
              <a:rPr lang="zh-CN" altLang="en-US" dirty="0"/>
              <a:t>卷积神经网络的发展，在计算机视觉任务上崭露头角。但随着网络层数的加深，网络在训练过程中可能会发生梯度消失。在本文中，本文提出的</a:t>
            </a:r>
            <a:r>
              <a:rPr lang="en-US" altLang="zh-CN" dirty="0" err="1"/>
              <a:t>DenseNet</a:t>
            </a:r>
            <a:r>
              <a:rPr lang="zh-CN" altLang="en-US" dirty="0"/>
              <a:t>（</a:t>
            </a:r>
            <a:r>
              <a:rPr lang="en-US" altLang="zh-CN" dirty="0"/>
              <a:t>Dense Convolutional Network</a:t>
            </a:r>
            <a:r>
              <a:rPr lang="zh-CN" altLang="en-US" dirty="0"/>
              <a:t>），主要还是和</a:t>
            </a:r>
            <a:r>
              <a:rPr lang="en-US" altLang="zh-CN" dirty="0" err="1"/>
              <a:t>ResNet</a:t>
            </a:r>
            <a:r>
              <a:rPr lang="zh-CN" altLang="en-US" dirty="0"/>
              <a:t>做对比，思想上有借鉴，结构新颖。</a:t>
            </a:r>
            <a:r>
              <a:rPr lang="zh-CN" altLang="en-US" b="1" dirty="0"/>
              <a:t>作者从</a:t>
            </a:r>
            <a:r>
              <a:rPr lang="en-US" altLang="zh-CN" b="1" dirty="0"/>
              <a:t>feature</a:t>
            </a:r>
            <a:r>
              <a:rPr lang="zh-CN" altLang="en-US" b="1" dirty="0"/>
              <a:t>入手，通过对</a:t>
            </a:r>
            <a:r>
              <a:rPr lang="en-US" altLang="zh-CN" b="1" dirty="0"/>
              <a:t>feature</a:t>
            </a:r>
            <a:r>
              <a:rPr lang="zh-CN" altLang="en-US" b="1" dirty="0"/>
              <a:t>的极致利用达到更好的效果和更少的参数。</a:t>
            </a:r>
            <a:endParaRPr lang="en-US" altLang="zh-CN" b="1" dirty="0"/>
          </a:p>
        </p:txBody>
      </p:sp>
    </p:spTree>
    <p:extLst>
      <p:ext uri="{BB962C8B-B14F-4D97-AF65-F5344CB8AC3E}">
        <p14:creationId xmlns:p14="http://schemas.microsoft.com/office/powerpoint/2010/main" val="1773873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275CD-418E-4220-9141-14E277BFE1C6}"/>
              </a:ext>
            </a:extLst>
          </p:cNvPr>
          <p:cNvSpPr>
            <a:spLocks noGrp="1"/>
          </p:cNvSpPr>
          <p:nvPr>
            <p:ph type="title"/>
          </p:nvPr>
        </p:nvSpPr>
        <p:spPr/>
        <p:txBody>
          <a:bodyPr/>
          <a:lstStyle/>
          <a:p>
            <a:r>
              <a:rPr lang="en-US" altLang="zh-CN" dirty="0" err="1"/>
              <a:t>DenseNet</a:t>
            </a:r>
            <a:r>
              <a:rPr lang="zh-CN" altLang="en-US" dirty="0"/>
              <a:t>基本原理</a:t>
            </a:r>
          </a:p>
        </p:txBody>
      </p:sp>
      <p:sp>
        <p:nvSpPr>
          <p:cNvPr id="3" name="内容占位符 2">
            <a:extLst>
              <a:ext uri="{FF2B5EF4-FFF2-40B4-BE49-F238E27FC236}">
                <a16:creationId xmlns:a16="http://schemas.microsoft.com/office/drawing/2014/main" id="{E76A16C2-A9EB-4A7D-98DA-579F445C82A7}"/>
              </a:ext>
            </a:extLst>
          </p:cNvPr>
          <p:cNvSpPr>
            <a:spLocks noGrp="1"/>
          </p:cNvSpPr>
          <p:nvPr>
            <p:ph idx="1"/>
          </p:nvPr>
        </p:nvSpPr>
        <p:spPr/>
        <p:txBody>
          <a:bodyPr>
            <a:normAutofit fontScale="92500" lnSpcReduction="20000"/>
          </a:bodyPr>
          <a:lstStyle/>
          <a:p>
            <a:pPr>
              <a:lnSpc>
                <a:spcPct val="110000"/>
              </a:lnSpc>
            </a:pPr>
            <a:r>
              <a:rPr lang="zh-CN" altLang="en-US" dirty="0"/>
              <a:t>最近的研究表明，当靠近输入的层和靠近输出的层之间的连接越短，卷积神经网络就可以做得更深，精度更高且可以更加有效的训练。传统的</a:t>
            </a:r>
            <a:r>
              <a:rPr lang="en-US" altLang="zh-CN" dirty="0"/>
              <a:t>L</a:t>
            </a:r>
            <a:r>
              <a:rPr lang="zh-CN" altLang="en-US" dirty="0"/>
              <a:t>层卷积神经网络有</a:t>
            </a:r>
            <a:r>
              <a:rPr lang="en-US" altLang="zh-CN" dirty="0"/>
              <a:t>L</a:t>
            </a:r>
            <a:r>
              <a:rPr lang="zh-CN" altLang="en-US" dirty="0"/>
              <a:t>个连接</a:t>
            </a:r>
            <a:r>
              <a:rPr lang="en-US" altLang="zh-CN" dirty="0"/>
              <a:t>——</a:t>
            </a:r>
            <a:r>
              <a:rPr lang="zh-CN" altLang="en-US" dirty="0"/>
              <a:t>位于每一层和其后一层之间，而</a:t>
            </a:r>
            <a:r>
              <a:rPr lang="en-US" altLang="zh-CN" dirty="0" err="1"/>
              <a:t>DenseNet</a:t>
            </a:r>
            <a:r>
              <a:rPr lang="zh-CN" altLang="en-US" dirty="0"/>
              <a:t>有</a:t>
            </a:r>
            <a:r>
              <a:rPr lang="en-US" altLang="zh-CN" dirty="0"/>
              <a:t>L(L+1)/2</a:t>
            </a:r>
            <a:r>
              <a:rPr lang="zh-CN" altLang="en-US" dirty="0"/>
              <a:t>个直接链接。对于每一层，其输入的特征是之前所有的层，而它自己的特征图作为之后所有层的输入。</a:t>
            </a:r>
            <a:endParaRPr lang="en-US" altLang="zh-CN" dirty="0"/>
          </a:p>
          <a:p>
            <a:pPr>
              <a:lnSpc>
                <a:spcPct val="110000"/>
              </a:lnSpc>
            </a:pPr>
            <a:r>
              <a:rPr lang="zh-CN" altLang="en-US" dirty="0"/>
              <a:t>为了最大化网络中所有层之间的信息流，作者将网络中的所有层两两都进行了连接，使得网络中每一层都接受它前面所有层的特征作为输入。由于网络中存在着大量密集的连接，作者将这种网络结构称为 </a:t>
            </a:r>
            <a:r>
              <a:rPr lang="en-US" altLang="zh-CN" dirty="0" err="1"/>
              <a:t>DenseNet</a:t>
            </a:r>
            <a:r>
              <a:rPr lang="zh-CN" altLang="en-US" dirty="0"/>
              <a:t>。</a:t>
            </a:r>
            <a:endParaRPr lang="en-US" altLang="zh-CN" dirty="0"/>
          </a:p>
          <a:p>
            <a:pPr>
              <a:lnSpc>
                <a:spcPct val="110000"/>
              </a:lnSpc>
            </a:pPr>
            <a:r>
              <a:rPr lang="zh-CN" altLang="en-US" dirty="0"/>
              <a:t>前向传播基础上，网络每一层都能接受到它前面所有层的特征图，并且数据聚合采用的是</a:t>
            </a:r>
            <a:r>
              <a:rPr lang="zh-CN" altLang="en-US" b="1" dirty="0"/>
              <a:t>拼接</a:t>
            </a:r>
            <a:r>
              <a:rPr lang="zh-CN" altLang="en-US" dirty="0"/>
              <a:t>而非</a:t>
            </a:r>
            <a:r>
              <a:rPr lang="en-US" altLang="zh-CN" dirty="0"/>
              <a:t>Resnet</a:t>
            </a:r>
            <a:r>
              <a:rPr lang="zh-CN" altLang="en-US" dirty="0"/>
              <a:t>中的</a:t>
            </a:r>
            <a:r>
              <a:rPr lang="zh-CN" altLang="en-US" b="1" dirty="0"/>
              <a:t>相加</a:t>
            </a:r>
            <a:endParaRPr lang="zh-CN" altLang="en-US" dirty="0"/>
          </a:p>
          <a:p>
            <a:pPr marL="0" indent="0">
              <a:lnSpc>
                <a:spcPct val="110000"/>
              </a:lnSpc>
              <a:buNone/>
            </a:pPr>
            <a:endParaRPr lang="zh-CN" altLang="en-US" dirty="0"/>
          </a:p>
        </p:txBody>
      </p:sp>
    </p:spTree>
    <p:extLst>
      <p:ext uri="{BB962C8B-B14F-4D97-AF65-F5344CB8AC3E}">
        <p14:creationId xmlns:p14="http://schemas.microsoft.com/office/powerpoint/2010/main" val="10830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noAutofit/>
          </a:bodyPr>
          <a:lstStyle/>
          <a:p>
            <a:br>
              <a:rPr lang="en-US" altLang="zh-CN" b="1" dirty="0"/>
            </a:b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ResNet</a:t>
            </a:r>
            <a:r>
              <a:rPr lang="zh-CN" altLang="en-US" dirty="0">
                <a:latin typeface="宋体" panose="02010600030101010101" pitchFamily="2" charset="-122"/>
                <a:ea typeface="宋体" panose="02010600030101010101" pitchFamily="2" charset="-122"/>
              </a:rPr>
              <a:t>对比</a:t>
            </a:r>
            <a:br>
              <a:rPr lang="zh-CN" altLang="en-US" b="1" dirty="0"/>
            </a:br>
            <a:endParaRPr lang="zh-CN" altLang="en-US" dirty="0"/>
          </a:p>
        </p:txBody>
      </p:sp>
      <p:pic>
        <p:nvPicPr>
          <p:cNvPr id="4" name="图片 3">
            <a:extLst>
              <a:ext uri="{FF2B5EF4-FFF2-40B4-BE49-F238E27FC236}">
                <a16:creationId xmlns:a16="http://schemas.microsoft.com/office/drawing/2014/main" id="{99E03B9C-13C3-486E-A2B3-24EE4C0A75D1}"/>
              </a:ext>
            </a:extLst>
          </p:cNvPr>
          <p:cNvPicPr>
            <a:picLocks noChangeAspect="1"/>
          </p:cNvPicPr>
          <p:nvPr/>
        </p:nvPicPr>
        <p:blipFill>
          <a:blip r:embed="rId2"/>
          <a:stretch>
            <a:fillRect/>
          </a:stretch>
        </p:blipFill>
        <p:spPr>
          <a:xfrm>
            <a:off x="817951" y="3510847"/>
            <a:ext cx="4962396" cy="758954"/>
          </a:xfrm>
          <a:prstGeom prst="rect">
            <a:avLst/>
          </a:prstGeom>
        </p:spPr>
      </p:pic>
      <p:sp>
        <p:nvSpPr>
          <p:cNvPr id="7" name="内容占位符 6">
            <a:extLst>
              <a:ext uri="{FF2B5EF4-FFF2-40B4-BE49-F238E27FC236}">
                <a16:creationId xmlns:a16="http://schemas.microsoft.com/office/drawing/2014/main" id="{0CA23C1F-C99A-41D7-AEBA-0B91207B3935}"/>
              </a:ext>
            </a:extLst>
          </p:cNvPr>
          <p:cNvSpPr>
            <a:spLocks noGrp="1"/>
          </p:cNvSpPr>
          <p:nvPr>
            <p:ph idx="1"/>
          </p:nvPr>
        </p:nvSpPr>
        <p:spPr>
          <a:xfrm>
            <a:off x="6096000" y="3178564"/>
            <a:ext cx="5257800" cy="1703438"/>
          </a:xfrm>
        </p:spPr>
        <p:txBody>
          <a:bodyPr>
            <a:noAutofit/>
          </a:bodyPr>
          <a:lstStyle/>
          <a:p>
            <a:pPr marL="0" indent="0">
              <a:lnSpc>
                <a:spcPct val="100000"/>
              </a:lnSpc>
              <a:buNone/>
            </a:pPr>
            <a:r>
              <a:rPr lang="en-US" altLang="zh-CN" sz="2000" dirty="0" err="1"/>
              <a:t>ResNet</a:t>
            </a:r>
            <a:r>
              <a:rPr lang="zh-CN" altLang="en-US" sz="2000" dirty="0"/>
              <a:t>除了本层与下一层的连接之外，还增加了一个</a:t>
            </a:r>
            <a:r>
              <a:rPr lang="en-US" altLang="zh-CN" sz="2000" dirty="0"/>
              <a:t>skip-connection</a:t>
            </a:r>
            <a:r>
              <a:rPr lang="zh-CN" altLang="en-US" sz="2000" dirty="0"/>
              <a:t>，</a:t>
            </a:r>
            <a:r>
              <a:rPr lang="en-US" altLang="zh-CN" sz="2000" dirty="0"/>
              <a:t>Hl</a:t>
            </a:r>
            <a:r>
              <a:rPr lang="zh-CN" altLang="en-US" sz="2000" dirty="0"/>
              <a:t>表示一个非线性变换。对于</a:t>
            </a:r>
            <a:r>
              <a:rPr lang="en-US" altLang="zh-CN" sz="2000" dirty="0" err="1"/>
              <a:t>ResNet</a:t>
            </a:r>
            <a:r>
              <a:rPr lang="zh-CN" altLang="en-US" sz="2000" dirty="0"/>
              <a:t>，</a:t>
            </a:r>
            <a:r>
              <a:rPr lang="en-US" altLang="zh-CN" sz="2000" dirty="0"/>
              <a:t>l</a:t>
            </a:r>
            <a:r>
              <a:rPr lang="zh-CN" altLang="en-US" sz="2000" dirty="0"/>
              <a:t>层的输出是</a:t>
            </a:r>
            <a:r>
              <a:rPr lang="en-US" altLang="zh-CN" sz="2000" dirty="0"/>
              <a:t>l-1</a:t>
            </a:r>
            <a:r>
              <a:rPr lang="zh-CN" altLang="en-US" sz="2000" dirty="0"/>
              <a:t>层的输出加上对</a:t>
            </a:r>
            <a:r>
              <a:rPr lang="en-US" altLang="zh-CN" sz="2000" dirty="0"/>
              <a:t>l-1</a:t>
            </a:r>
            <a:r>
              <a:rPr lang="zh-CN" altLang="en-US" sz="2000" dirty="0"/>
              <a:t>层输出的非线性变换。</a:t>
            </a:r>
          </a:p>
        </p:txBody>
      </p:sp>
      <p:pic>
        <p:nvPicPr>
          <p:cNvPr id="8" name="图片 7">
            <a:extLst>
              <a:ext uri="{FF2B5EF4-FFF2-40B4-BE49-F238E27FC236}">
                <a16:creationId xmlns:a16="http://schemas.microsoft.com/office/drawing/2014/main" id="{9876FAFB-2996-4211-B8D0-5E807EB5D9A8}"/>
              </a:ext>
            </a:extLst>
          </p:cNvPr>
          <p:cNvPicPr>
            <a:picLocks noChangeAspect="1"/>
          </p:cNvPicPr>
          <p:nvPr/>
        </p:nvPicPr>
        <p:blipFill>
          <a:blip r:embed="rId3"/>
          <a:stretch>
            <a:fillRect/>
          </a:stretch>
        </p:blipFill>
        <p:spPr>
          <a:xfrm>
            <a:off x="754225" y="1904839"/>
            <a:ext cx="3963155" cy="641341"/>
          </a:xfrm>
          <a:prstGeom prst="rect">
            <a:avLst/>
          </a:prstGeom>
        </p:spPr>
      </p:pic>
      <p:sp>
        <p:nvSpPr>
          <p:cNvPr id="9" name="文本框 8">
            <a:extLst>
              <a:ext uri="{FF2B5EF4-FFF2-40B4-BE49-F238E27FC236}">
                <a16:creationId xmlns:a16="http://schemas.microsoft.com/office/drawing/2014/main" id="{4D08A95B-5480-4057-B42E-4293EBB47671}"/>
              </a:ext>
            </a:extLst>
          </p:cNvPr>
          <p:cNvSpPr txBox="1"/>
          <p:nvPr/>
        </p:nvSpPr>
        <p:spPr>
          <a:xfrm>
            <a:off x="6096000" y="1825214"/>
            <a:ext cx="4699518" cy="707886"/>
          </a:xfrm>
          <a:prstGeom prst="rect">
            <a:avLst/>
          </a:prstGeom>
          <a:noFill/>
        </p:spPr>
        <p:txBody>
          <a:bodyPr wrap="square" rtlCol="0">
            <a:spAutoFit/>
          </a:bodyPr>
          <a:lstStyle/>
          <a:p>
            <a:r>
              <a:rPr lang="zh-CN" altLang="en-US" sz="2000" dirty="0"/>
              <a:t>最原始的前馈卷积神经网络，将第</a:t>
            </a:r>
            <a:r>
              <a:rPr lang="en-US" altLang="zh-CN" sz="2000" dirty="0"/>
              <a:t>l</a:t>
            </a:r>
            <a:r>
              <a:rPr lang="zh-CN" altLang="en-US" sz="2000" dirty="0"/>
              <a:t>层的输出作为第</a:t>
            </a:r>
            <a:r>
              <a:rPr lang="en-US" altLang="zh-CN" sz="2000" dirty="0"/>
              <a:t>l+1</a:t>
            </a:r>
            <a:r>
              <a:rPr lang="zh-CN" altLang="en-US" sz="2000" dirty="0"/>
              <a:t>层的输入，</a:t>
            </a:r>
          </a:p>
        </p:txBody>
      </p:sp>
      <p:pic>
        <p:nvPicPr>
          <p:cNvPr id="10" name="图片 9">
            <a:extLst>
              <a:ext uri="{FF2B5EF4-FFF2-40B4-BE49-F238E27FC236}">
                <a16:creationId xmlns:a16="http://schemas.microsoft.com/office/drawing/2014/main" id="{9C48F1BE-D9A1-429E-928A-98A337F94912}"/>
              </a:ext>
            </a:extLst>
          </p:cNvPr>
          <p:cNvPicPr>
            <a:picLocks noChangeAspect="1"/>
          </p:cNvPicPr>
          <p:nvPr/>
        </p:nvPicPr>
        <p:blipFill>
          <a:blip r:embed="rId4"/>
          <a:stretch>
            <a:fillRect/>
          </a:stretch>
        </p:blipFill>
        <p:spPr>
          <a:xfrm>
            <a:off x="754225" y="5153236"/>
            <a:ext cx="5089848" cy="705892"/>
          </a:xfrm>
          <a:prstGeom prst="rect">
            <a:avLst/>
          </a:prstGeom>
        </p:spPr>
      </p:pic>
      <p:sp>
        <p:nvSpPr>
          <p:cNvPr id="16" name="文本框 15">
            <a:extLst>
              <a:ext uri="{FF2B5EF4-FFF2-40B4-BE49-F238E27FC236}">
                <a16:creationId xmlns:a16="http://schemas.microsoft.com/office/drawing/2014/main" id="{E8077F0D-419B-4ED8-B875-BC7D5A51F7E2}"/>
              </a:ext>
            </a:extLst>
          </p:cNvPr>
          <p:cNvSpPr txBox="1"/>
          <p:nvPr/>
        </p:nvSpPr>
        <p:spPr>
          <a:xfrm>
            <a:off x="6096000" y="4767518"/>
            <a:ext cx="4432040" cy="1477328"/>
          </a:xfrm>
          <a:prstGeom prst="rect">
            <a:avLst/>
          </a:prstGeom>
          <a:noFill/>
        </p:spPr>
        <p:txBody>
          <a:bodyPr wrap="square" rtlCol="0">
            <a:spAutoFit/>
          </a:bodyPr>
          <a:lstStyle/>
          <a:p>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层的输入直接影响到之后的所有层，并且由于每一层都包含之前所有层的输出信息，因此其</a:t>
            </a:r>
            <a:r>
              <a:rPr lang="zh-CN" altLang="en-US" b="1" dirty="0"/>
              <a:t>只需要很少的特征图</a:t>
            </a:r>
            <a:r>
              <a:rPr lang="zh-CN" altLang="en-US" dirty="0"/>
              <a:t>就够了，这也是为什么</a:t>
            </a:r>
            <a:r>
              <a:rPr lang="en-US" altLang="zh-CN" dirty="0" err="1"/>
              <a:t>DneseNet</a:t>
            </a:r>
            <a:r>
              <a:rPr lang="zh-CN" altLang="en-US" dirty="0"/>
              <a:t>的参数量较其他模型大大减少的原因。</a:t>
            </a:r>
          </a:p>
        </p:txBody>
      </p:sp>
    </p:spTree>
    <p:extLst>
      <p:ext uri="{BB962C8B-B14F-4D97-AF65-F5344CB8AC3E}">
        <p14:creationId xmlns:p14="http://schemas.microsoft.com/office/powerpoint/2010/main" val="3973744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76465"/>
            <a:ext cx="10515600" cy="3200497"/>
          </a:xfrm>
        </p:spPr>
        <p:txBody>
          <a:bodyPr/>
          <a:lstStyle/>
          <a:p>
            <a:pPr>
              <a:lnSpc>
                <a:spcPct val="100000"/>
              </a:lnSpc>
            </a:pP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的整体结构包含密集块（</a:t>
            </a:r>
            <a:r>
              <a:rPr lang="en-US" altLang="zh-CN" dirty="0">
                <a:latin typeface="宋体" panose="02010600030101010101" pitchFamily="2" charset="-122"/>
                <a:ea typeface="宋体" panose="02010600030101010101" pitchFamily="2" charset="-122"/>
              </a:rPr>
              <a:t>Dense Block</a:t>
            </a:r>
            <a:r>
              <a:rPr lang="zh-CN" altLang="en-US" dirty="0">
                <a:latin typeface="宋体" panose="02010600030101010101" pitchFamily="2" charset="-122"/>
                <a:ea typeface="宋体" panose="02010600030101010101" pitchFamily="2" charset="-122"/>
              </a:rPr>
              <a:t>）和过渡层（</a:t>
            </a:r>
            <a:r>
              <a:rPr lang="en-US" altLang="zh-CN" dirty="0">
                <a:latin typeface="宋体" panose="02010600030101010101" pitchFamily="2" charset="-122"/>
                <a:ea typeface="宋体" panose="02010600030101010101" pitchFamily="2" charset="-122"/>
              </a:rPr>
              <a:t>transition layers</a:t>
            </a:r>
            <a:r>
              <a:rPr lang="zh-CN" altLang="en-US" dirty="0">
                <a:latin typeface="宋体" panose="02010600030101010101" pitchFamily="2" charset="-122"/>
                <a:ea typeface="宋体" panose="02010600030101010101" pitchFamily="2" charset="-122"/>
              </a:rPr>
              <a:t>），可以简单来可以看作是密集块和过渡层一个连着一个，最后输出预测，</a:t>
            </a:r>
            <a:r>
              <a:rPr lang="en-US" altLang="zh-CN" dirty="0">
                <a:latin typeface="宋体" panose="02010600030101010101" pitchFamily="2" charset="-122"/>
                <a:ea typeface="宋体" panose="02010600030101010101" pitchFamily="2" charset="-122"/>
              </a:rPr>
              <a:t>Dense Block-transition layers-Dense Block-transition layers··· </a:t>
            </a:r>
          </a:p>
          <a:p>
            <a:pPr>
              <a:lnSpc>
                <a:spcPct val="100000"/>
              </a:lnSpc>
            </a:pPr>
            <a:r>
              <a:rPr lang="en-US" altLang="zh-CN" dirty="0">
                <a:latin typeface="宋体" panose="02010600030101010101" pitchFamily="2" charset="-122"/>
                <a:ea typeface="宋体" panose="02010600030101010101" pitchFamily="2" charset="-122"/>
              </a:rPr>
              <a:t>transition layer</a:t>
            </a:r>
            <a:r>
              <a:rPr lang="zh-CN" altLang="en-US" dirty="0">
                <a:latin typeface="宋体" panose="02010600030101010101" pitchFamily="2" charset="-122"/>
                <a:ea typeface="宋体" panose="02010600030101010101" pitchFamily="2" charset="-122"/>
              </a:rPr>
              <a:t>中有卷积（</a:t>
            </a:r>
            <a:r>
              <a:rPr lang="en-US" altLang="zh-CN" dirty="0">
                <a:latin typeface="宋体" panose="02010600030101010101" pitchFamily="2" charset="-122"/>
                <a:ea typeface="宋体" panose="02010600030101010101" pitchFamily="2" charset="-122"/>
              </a:rPr>
              <a:t>convolution</a:t>
            </a:r>
            <a:r>
              <a:rPr lang="zh-CN" altLang="en-US" dirty="0">
                <a:latin typeface="宋体" panose="02010600030101010101" pitchFamily="2" charset="-122"/>
                <a:ea typeface="宋体" panose="02010600030101010101" pitchFamily="2" charset="-122"/>
              </a:rPr>
              <a:t>）和池化（</a:t>
            </a:r>
            <a:r>
              <a:rPr lang="en-US" altLang="zh-CN" dirty="0">
                <a:latin typeface="宋体" panose="02010600030101010101" pitchFamily="2" charset="-122"/>
                <a:ea typeface="宋体" panose="02010600030101010101" pitchFamily="2" charset="-122"/>
              </a:rPr>
              <a:t>pooling</a:t>
            </a:r>
            <a:r>
              <a:rPr lang="zh-CN" altLang="en-US" dirty="0">
                <a:latin typeface="宋体" panose="02010600030101010101" pitchFamily="2" charset="-122"/>
                <a:ea typeface="宋体" panose="02010600030101010101" pitchFamily="2" charset="-122"/>
              </a:rPr>
              <a:t>），池化层会改变特征图的大小</a:t>
            </a:r>
          </a:p>
        </p:txBody>
      </p:sp>
      <p:pic>
        <p:nvPicPr>
          <p:cNvPr id="4" name="图片 3">
            <a:extLst>
              <a:ext uri="{FF2B5EF4-FFF2-40B4-BE49-F238E27FC236}">
                <a16:creationId xmlns:a16="http://schemas.microsoft.com/office/drawing/2014/main" id="{D3BB8BF0-8690-4A73-A95E-1D8E090EC77F}"/>
              </a:ext>
            </a:extLst>
          </p:cNvPr>
          <p:cNvPicPr>
            <a:picLocks noChangeAspect="1"/>
          </p:cNvPicPr>
          <p:nvPr/>
        </p:nvPicPr>
        <p:blipFill>
          <a:blip r:embed="rId2"/>
          <a:stretch>
            <a:fillRect/>
          </a:stretch>
        </p:blipFill>
        <p:spPr>
          <a:xfrm>
            <a:off x="1908782" y="1296954"/>
            <a:ext cx="8374436" cy="1448900"/>
          </a:xfrm>
          <a:prstGeom prst="rect">
            <a:avLst/>
          </a:prstGeom>
        </p:spPr>
      </p:pic>
    </p:spTree>
    <p:extLst>
      <p:ext uri="{BB962C8B-B14F-4D97-AF65-F5344CB8AC3E}">
        <p14:creationId xmlns:p14="http://schemas.microsoft.com/office/powerpoint/2010/main" val="1479951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的</a:t>
            </a:r>
            <a:r>
              <a:rPr lang="en-US" altLang="zh-CN" dirty="0">
                <a:latin typeface="宋体" panose="02010600030101010101" pitchFamily="2" charset="-122"/>
                <a:ea typeface="宋体" panose="02010600030101010101" pitchFamily="2" charset="-122"/>
              </a:rPr>
              <a:t>Dense Block</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6580984" y="1690688"/>
            <a:ext cx="4772816" cy="4817771"/>
          </a:xfrm>
        </p:spPr>
        <p:txBody>
          <a:bodyPr>
            <a:noAutofit/>
          </a:bodyPr>
          <a:lstStyle/>
          <a:p>
            <a:pPr>
              <a:lnSpc>
                <a:spcPct val="100000"/>
              </a:lnSpc>
            </a:pPr>
            <a:r>
              <a:rPr lang="zh-CN" altLang="en-US" sz="1600" dirty="0"/>
              <a:t>要将结构单独分出</a:t>
            </a:r>
            <a:r>
              <a:rPr lang="en-US" altLang="zh-CN" sz="1600" dirty="0"/>
              <a:t>Dense Block</a:t>
            </a:r>
            <a:r>
              <a:rPr lang="zh-CN" altLang="en-US" sz="1600" dirty="0"/>
              <a:t>的原因是</a:t>
            </a:r>
            <a:r>
              <a:rPr lang="en-US" altLang="zh-CN" sz="1600" dirty="0"/>
              <a:t>transition layer</a:t>
            </a:r>
            <a:r>
              <a:rPr lang="zh-CN" altLang="en-US" sz="1600" dirty="0"/>
              <a:t>中包含的</a:t>
            </a:r>
            <a:r>
              <a:rPr lang="en-US" altLang="zh-CN" sz="1600" dirty="0"/>
              <a:t>Poling</a:t>
            </a:r>
            <a:r>
              <a:rPr lang="zh-CN" altLang="en-US" sz="1600" dirty="0"/>
              <a:t>层会改变特征图的大小，而</a:t>
            </a:r>
            <a:r>
              <a:rPr lang="en-US" altLang="zh-CN" sz="1600" dirty="0"/>
              <a:t>Dense Block</a:t>
            </a:r>
            <a:r>
              <a:rPr lang="zh-CN" altLang="en-US" sz="1600" dirty="0"/>
              <a:t>内部必须保证特征图的大小一致，否则就无法实现密集连接</a:t>
            </a:r>
            <a:endParaRPr lang="en-US" altLang="zh-CN" sz="1600" dirty="0"/>
          </a:p>
          <a:p>
            <a:pPr>
              <a:lnSpc>
                <a:spcPct val="100000"/>
              </a:lnSpc>
            </a:pPr>
            <a:r>
              <a:rPr lang="zh-CN" altLang="en-US" sz="1600" dirty="0"/>
              <a:t>上图是一个包含五层的</a:t>
            </a:r>
            <a:r>
              <a:rPr lang="en-US" altLang="zh-CN" sz="1600" dirty="0"/>
              <a:t>Dense Block</a:t>
            </a:r>
            <a:r>
              <a:rPr lang="zh-CN" altLang="en-US" sz="1600" dirty="0"/>
              <a:t>，层与层之间的激励函数即</a:t>
            </a:r>
            <a:r>
              <a:rPr lang="en-US" altLang="zh-CN" sz="1600" dirty="0"/>
              <a:t>Hl</a:t>
            </a:r>
            <a:r>
              <a:rPr lang="zh-CN" altLang="en-US" sz="1600" dirty="0"/>
              <a:t>为</a:t>
            </a:r>
            <a:r>
              <a:rPr lang="en-US" altLang="zh-CN" sz="1600" dirty="0"/>
              <a:t>BN-</a:t>
            </a:r>
            <a:r>
              <a:rPr lang="en-US" altLang="zh-CN" sz="1600" dirty="0" err="1"/>
              <a:t>ReLU</a:t>
            </a:r>
            <a:r>
              <a:rPr lang="en-US" altLang="zh-CN" sz="1600" dirty="0"/>
              <a:t>-Conv(3x3)</a:t>
            </a:r>
            <a:r>
              <a:rPr lang="zh-CN" altLang="en-US" sz="1600" dirty="0"/>
              <a:t>的结构</a:t>
            </a:r>
            <a:endParaRPr lang="en-US" altLang="zh-CN" sz="1600" dirty="0"/>
          </a:p>
          <a:p>
            <a:pPr>
              <a:lnSpc>
                <a:spcPct val="100000"/>
              </a:lnSpc>
            </a:pPr>
            <a:r>
              <a:rPr lang="en-US" altLang="zh-CN" sz="1600" dirty="0"/>
              <a:t>Growth rate</a:t>
            </a:r>
            <a:r>
              <a:rPr lang="zh-CN" altLang="en-US" sz="1600" dirty="0"/>
              <a:t>：由于网络采用拼接操作，通道数会逐层增加。作者在设计网络时固定了每个卷积层的输出通道数，</a:t>
            </a:r>
            <a:r>
              <a:rPr lang="en-US" altLang="zh-CN" sz="1600" dirty="0"/>
              <a:t>Growth rate</a:t>
            </a:r>
            <a:r>
              <a:rPr lang="zh-CN" altLang="en-US" sz="1600" dirty="0"/>
              <a:t>指的是每个</a:t>
            </a:r>
            <a:r>
              <a:rPr lang="en-US" altLang="zh-CN" sz="1600" dirty="0"/>
              <a:t>dense block</a:t>
            </a:r>
            <a:r>
              <a:rPr lang="zh-CN" altLang="en-US" sz="1600" dirty="0"/>
              <a:t>中每层输出的</a:t>
            </a:r>
            <a:r>
              <a:rPr lang="en-US" altLang="zh-CN" sz="1600" dirty="0"/>
              <a:t>feature map</a:t>
            </a:r>
            <a:r>
              <a:rPr lang="zh-CN" altLang="en-US" sz="1600" dirty="0"/>
              <a:t>个数，用</a:t>
            </a:r>
            <a:r>
              <a:rPr lang="en-US" altLang="zh-CN" sz="1600" dirty="0"/>
              <a:t>k</a:t>
            </a:r>
            <a:r>
              <a:rPr lang="zh-CN" altLang="en-US" sz="1600" dirty="0"/>
              <a:t>表示。为了避免网络变得很宽，作者都是采用较小的</a:t>
            </a:r>
            <a:r>
              <a:rPr lang="en-US" altLang="zh-CN" sz="1600" dirty="0"/>
              <a:t>k</a:t>
            </a:r>
            <a:r>
              <a:rPr lang="zh-CN" altLang="en-US" sz="1600" dirty="0"/>
              <a:t>，作者的实验也表明小的</a:t>
            </a:r>
            <a:r>
              <a:rPr lang="en-US" altLang="zh-CN" sz="1600" dirty="0"/>
              <a:t>k</a:t>
            </a:r>
            <a:r>
              <a:rPr lang="zh-CN" altLang="en-US" sz="1600" dirty="0"/>
              <a:t>可以有更好的效果。</a:t>
            </a:r>
            <a:endParaRPr lang="en-US" altLang="zh-CN" sz="1600" dirty="0"/>
          </a:p>
          <a:p>
            <a:pPr>
              <a:lnSpc>
                <a:spcPct val="100000"/>
              </a:lnSpc>
            </a:pPr>
            <a:r>
              <a:rPr lang="en-US" altLang="zh-CN" sz="1600" dirty="0"/>
              <a:t>bottleneck layer</a:t>
            </a:r>
            <a:r>
              <a:rPr lang="zh-CN" altLang="en-US" sz="1600" dirty="0"/>
              <a:t>：每个</a:t>
            </a:r>
            <a:r>
              <a:rPr lang="en-US" altLang="zh-CN" sz="1600" dirty="0"/>
              <a:t>dense block</a:t>
            </a:r>
            <a:r>
              <a:rPr lang="zh-CN" altLang="en-US" sz="1600" dirty="0"/>
              <a:t>的</a:t>
            </a:r>
            <a:r>
              <a:rPr lang="en-US" altLang="zh-CN" sz="1600" dirty="0"/>
              <a:t>3×3</a:t>
            </a:r>
            <a:r>
              <a:rPr lang="zh-CN" altLang="en-US" sz="1600" dirty="0"/>
              <a:t>卷积前面都包含了一个</a:t>
            </a:r>
            <a:r>
              <a:rPr lang="en-US" altLang="zh-CN" sz="1600" dirty="0"/>
              <a:t>1×1</a:t>
            </a:r>
            <a:r>
              <a:rPr lang="zh-CN" altLang="en-US" sz="1600" dirty="0"/>
              <a:t>的卷积操作，就是</a:t>
            </a:r>
            <a:r>
              <a:rPr lang="en-US" altLang="zh-CN" sz="1600" dirty="0"/>
              <a:t>bottleneck </a:t>
            </a:r>
            <a:r>
              <a:rPr lang="zh-CN" altLang="en-US" sz="1600" dirty="0"/>
              <a:t>层，目的是减少输入的</a:t>
            </a:r>
            <a:r>
              <a:rPr lang="en-US" altLang="zh-CN" sz="1600" dirty="0"/>
              <a:t>feature map</a:t>
            </a:r>
            <a:r>
              <a:rPr lang="zh-CN" altLang="en-US" sz="1600" dirty="0"/>
              <a:t>数量，将</a:t>
            </a:r>
            <a:r>
              <a:rPr lang="en-US" altLang="zh-CN" sz="1600" dirty="0"/>
              <a:t>Hl</a:t>
            </a:r>
            <a:r>
              <a:rPr lang="zh-CN" altLang="en-US" sz="1600" dirty="0"/>
              <a:t>改为</a:t>
            </a:r>
            <a:r>
              <a:rPr lang="en-US" altLang="zh-CN" sz="1600" dirty="0"/>
              <a:t>BN-</a:t>
            </a:r>
            <a:r>
              <a:rPr lang="en-US" altLang="zh-CN" sz="1600" dirty="0" err="1"/>
              <a:t>ReLU</a:t>
            </a:r>
            <a:r>
              <a:rPr lang="en-US" altLang="zh-CN" sz="1600" dirty="0"/>
              <a:t>-Conv(1x1)-BN-</a:t>
            </a:r>
            <a:r>
              <a:rPr lang="en-US" altLang="zh-CN" sz="1600" dirty="0" err="1"/>
              <a:t>ReLU</a:t>
            </a:r>
            <a:r>
              <a:rPr lang="en-US" altLang="zh-CN" sz="1600" dirty="0"/>
              <a:t>-Conv(3x3)</a:t>
            </a:r>
            <a:r>
              <a:rPr lang="zh-CN" altLang="en-US" sz="1600" dirty="0"/>
              <a:t>的结构，记为</a:t>
            </a:r>
            <a:r>
              <a:rPr lang="en-US" altLang="zh-CN" sz="1600" dirty="0" err="1"/>
              <a:t>DenseNet</a:t>
            </a:r>
            <a:r>
              <a:rPr lang="en-US" altLang="zh-CN" sz="1600" dirty="0"/>
              <a:t>-B </a:t>
            </a:r>
            <a:endParaRPr lang="zh-CN" altLang="en-US" sz="1600" dirty="0"/>
          </a:p>
        </p:txBody>
      </p:sp>
      <p:pic>
        <p:nvPicPr>
          <p:cNvPr id="4" name="图片 3">
            <a:extLst>
              <a:ext uri="{FF2B5EF4-FFF2-40B4-BE49-F238E27FC236}">
                <a16:creationId xmlns:a16="http://schemas.microsoft.com/office/drawing/2014/main" id="{438FB635-792B-4A8E-A421-405EF1B6A44A}"/>
              </a:ext>
            </a:extLst>
          </p:cNvPr>
          <p:cNvPicPr>
            <a:picLocks noChangeAspect="1"/>
          </p:cNvPicPr>
          <p:nvPr/>
        </p:nvPicPr>
        <p:blipFill>
          <a:blip r:embed="rId3"/>
          <a:stretch>
            <a:fillRect/>
          </a:stretch>
        </p:blipFill>
        <p:spPr>
          <a:xfrm>
            <a:off x="591145" y="1598534"/>
            <a:ext cx="5989839" cy="4351397"/>
          </a:xfrm>
          <a:prstGeom prst="rect">
            <a:avLst/>
          </a:prstGeom>
        </p:spPr>
      </p:pic>
    </p:spTree>
    <p:extLst>
      <p:ext uri="{BB962C8B-B14F-4D97-AF65-F5344CB8AC3E}">
        <p14:creationId xmlns:p14="http://schemas.microsoft.com/office/powerpoint/2010/main" val="8259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中</a:t>
            </a:r>
            <a:r>
              <a:rPr lang="en-US" altLang="zh-CN" dirty="0"/>
              <a:t>transition layer</a:t>
            </a:r>
            <a:r>
              <a:rPr lang="zh-CN" altLang="en-US" dirty="0"/>
              <a:t>作用</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26637"/>
            <a:ext cx="10515600" cy="3566238"/>
          </a:xfrm>
        </p:spPr>
        <p:txBody>
          <a:bodyPr>
            <a:normAutofit/>
          </a:bodyPr>
          <a:lstStyle/>
          <a:p>
            <a:pPr>
              <a:lnSpc>
                <a:spcPct val="120000"/>
              </a:lnSpc>
            </a:pPr>
            <a:r>
              <a:rPr lang="en-US" altLang="zh-CN" dirty="0" err="1"/>
              <a:t>Compreession</a:t>
            </a:r>
            <a:r>
              <a:rPr lang="zh-CN" altLang="en-US" dirty="0"/>
              <a:t>：在两个</a:t>
            </a:r>
            <a:r>
              <a:rPr lang="en-US" altLang="zh-CN" dirty="0"/>
              <a:t>Dense block</a:t>
            </a:r>
            <a:r>
              <a:rPr lang="zh-CN" altLang="en-US" dirty="0"/>
              <a:t>中出现，为了减少通道数。假设一个</a:t>
            </a:r>
            <a:r>
              <a:rPr lang="en-US" altLang="zh-CN" dirty="0"/>
              <a:t>Dense block</a:t>
            </a:r>
            <a:r>
              <a:rPr lang="zh-CN" altLang="en-US" dirty="0"/>
              <a:t>的输出是</a:t>
            </a:r>
            <a:r>
              <a:rPr lang="en-US" altLang="zh-CN" dirty="0"/>
              <a:t>m</a:t>
            </a:r>
            <a:r>
              <a:rPr lang="zh-CN" altLang="en-US" dirty="0"/>
              <a:t>，设置一个压缩值</a:t>
            </a:r>
            <a:r>
              <a:rPr lang="en-US" altLang="zh-CN" dirty="0"/>
              <a:t>θ</a:t>
            </a:r>
            <a:r>
              <a:rPr lang="zh-CN" altLang="en-US" dirty="0"/>
              <a:t>，每两个</a:t>
            </a:r>
            <a:r>
              <a:rPr lang="en-US" altLang="zh-CN" dirty="0"/>
              <a:t>dense block</a:t>
            </a:r>
            <a:r>
              <a:rPr lang="zh-CN" altLang="en-US" dirty="0"/>
              <a:t>之间又增加了</a:t>
            </a:r>
            <a:r>
              <a:rPr lang="en-US" altLang="zh-CN" dirty="0"/>
              <a:t>1*1</a:t>
            </a:r>
            <a:r>
              <a:rPr lang="zh-CN" altLang="en-US" dirty="0"/>
              <a:t>的卷积操作，将</a:t>
            </a:r>
            <a:r>
              <a:rPr lang="en-US" altLang="zh-CN" dirty="0"/>
              <a:t>dense block</a:t>
            </a:r>
            <a:r>
              <a:rPr lang="zh-CN" altLang="en-US" dirty="0"/>
              <a:t>的输出压缩成</a:t>
            </a:r>
            <a:r>
              <a:rPr lang="en-US" altLang="zh-CN" dirty="0" err="1"/>
              <a:t>θm</a:t>
            </a:r>
            <a:r>
              <a:rPr lang="zh-CN" altLang="en-US" dirty="0"/>
              <a:t>个通道。一般来说</a:t>
            </a:r>
            <a:r>
              <a:rPr lang="en-US" altLang="zh-CN" dirty="0"/>
              <a:t>θ</a:t>
            </a:r>
            <a:r>
              <a:rPr lang="zh-CN" altLang="en-US" dirty="0"/>
              <a:t>设置成</a:t>
            </a:r>
            <a:r>
              <a:rPr lang="en-US" altLang="zh-CN" dirty="0"/>
              <a:t>0.5</a:t>
            </a:r>
            <a:r>
              <a:rPr lang="zh-CN" altLang="en-US" dirty="0"/>
              <a:t>。</a:t>
            </a:r>
            <a:endParaRPr lang="en-US" altLang="zh-CN" dirty="0"/>
          </a:p>
          <a:p>
            <a:pPr>
              <a:lnSpc>
                <a:spcPct val="120000"/>
              </a:lnSpc>
            </a:pPr>
            <a:r>
              <a:rPr lang="en-US" altLang="zh-CN" dirty="0" err="1"/>
              <a:t>Compresion</a:t>
            </a:r>
            <a:r>
              <a:rPr lang="zh-CN" altLang="en-US" dirty="0"/>
              <a:t>属于</a:t>
            </a:r>
            <a:r>
              <a:rPr lang="en-US" altLang="zh-CN" dirty="0"/>
              <a:t>transition layers</a:t>
            </a:r>
            <a:r>
              <a:rPr lang="zh-CN" altLang="en-US" dirty="0"/>
              <a:t>，如果使用了</a:t>
            </a:r>
            <a:r>
              <a:rPr lang="en-US" altLang="zh-CN" dirty="0"/>
              <a:t>bottleneck</a:t>
            </a:r>
            <a:r>
              <a:rPr lang="zh-CN" altLang="en-US" dirty="0"/>
              <a:t>和</a:t>
            </a:r>
            <a:r>
              <a:rPr lang="en-US" altLang="zh-CN" dirty="0"/>
              <a:t>compression</a:t>
            </a:r>
            <a:r>
              <a:rPr lang="zh-CN" altLang="en-US" dirty="0"/>
              <a:t>，网络就称作</a:t>
            </a:r>
            <a:r>
              <a:rPr lang="en-US" altLang="zh-CN" dirty="0" err="1"/>
              <a:t>DenseNet</a:t>
            </a:r>
            <a:r>
              <a:rPr lang="en-US" altLang="zh-CN" dirty="0"/>
              <a:t>-BC</a:t>
            </a:r>
            <a:r>
              <a:rPr lang="zh-CN" altLang="en-US" dirty="0"/>
              <a:t>。</a:t>
            </a:r>
            <a:endParaRPr lang="en-US" altLang="zh-CN" b="1" dirty="0"/>
          </a:p>
          <a:p>
            <a:pPr>
              <a:lnSpc>
                <a:spcPct val="120000"/>
              </a:lnSpc>
            </a:pPr>
            <a:endParaRPr lang="en-US" altLang="zh-CN" b="1" dirty="0"/>
          </a:p>
          <a:p>
            <a:pPr>
              <a:lnSpc>
                <a:spcPct val="120000"/>
              </a:lnSpc>
            </a:pPr>
            <a:endParaRPr lang="en-US" altLang="zh-CN" b="1" dirty="0"/>
          </a:p>
          <a:p>
            <a:pPr>
              <a:lnSpc>
                <a:spcPct val="120000"/>
              </a:lnSpc>
            </a:pPr>
            <a:endParaRPr lang="zh-CN" altLang="en-US" dirty="0"/>
          </a:p>
        </p:txBody>
      </p:sp>
      <p:pic>
        <p:nvPicPr>
          <p:cNvPr id="5" name="图片 4">
            <a:extLst>
              <a:ext uri="{FF2B5EF4-FFF2-40B4-BE49-F238E27FC236}">
                <a16:creationId xmlns:a16="http://schemas.microsoft.com/office/drawing/2014/main" id="{241A2FA4-44C1-488B-BDBF-973BBDF7AB90}"/>
              </a:ext>
            </a:extLst>
          </p:cNvPr>
          <p:cNvPicPr>
            <a:picLocks noChangeAspect="1"/>
          </p:cNvPicPr>
          <p:nvPr/>
        </p:nvPicPr>
        <p:blipFill>
          <a:blip r:embed="rId2"/>
          <a:stretch>
            <a:fillRect/>
          </a:stretch>
        </p:blipFill>
        <p:spPr>
          <a:xfrm>
            <a:off x="1908782" y="1352938"/>
            <a:ext cx="8374436" cy="1448900"/>
          </a:xfrm>
          <a:prstGeom prst="rect">
            <a:avLst/>
          </a:prstGeom>
        </p:spPr>
      </p:pic>
    </p:spTree>
    <p:extLst>
      <p:ext uri="{BB962C8B-B14F-4D97-AF65-F5344CB8AC3E}">
        <p14:creationId xmlns:p14="http://schemas.microsoft.com/office/powerpoint/2010/main" val="395860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梯度消失</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normAutofit fontScale="92500" lnSpcReduction="20000"/>
          </a:bodyPr>
          <a:lstStyle/>
          <a:p>
            <a:pPr>
              <a:lnSpc>
                <a:spcPct val="120000"/>
              </a:lnSpc>
            </a:pPr>
            <a:r>
              <a:rPr lang="en-US" altLang="zh-CN" dirty="0" err="1"/>
              <a:t>DenseNet</a:t>
            </a:r>
            <a:r>
              <a:rPr lang="zh-CN" altLang="en-US" dirty="0"/>
              <a:t>的一个优点是网络更窄，参数更少，很大一部分原因得益于这种</a:t>
            </a:r>
            <a:r>
              <a:rPr lang="en-US" altLang="zh-CN" dirty="0"/>
              <a:t>dense block</a:t>
            </a:r>
            <a:r>
              <a:rPr lang="zh-CN" altLang="en-US" dirty="0"/>
              <a:t>的设计。在</a:t>
            </a:r>
            <a:r>
              <a:rPr lang="en-US" altLang="zh-CN" dirty="0"/>
              <a:t>dense block</a:t>
            </a:r>
            <a:r>
              <a:rPr lang="zh-CN" altLang="en-US" dirty="0"/>
              <a:t>中每个卷积层的输出</a:t>
            </a:r>
            <a:r>
              <a:rPr lang="en-US" altLang="zh-CN" dirty="0"/>
              <a:t>feature map</a:t>
            </a:r>
            <a:r>
              <a:rPr lang="zh-CN" altLang="en-US" dirty="0"/>
              <a:t>的数量都很小，利用</a:t>
            </a:r>
            <a:r>
              <a:rPr lang="en-US" altLang="zh-CN" dirty="0"/>
              <a:t>bottleneck layer</a:t>
            </a:r>
            <a:r>
              <a:rPr lang="zh-CN" altLang="en-US" dirty="0"/>
              <a:t>，</a:t>
            </a:r>
            <a:r>
              <a:rPr lang="en-US" altLang="zh-CN" dirty="0"/>
              <a:t>Translation layer</a:t>
            </a:r>
            <a:r>
              <a:rPr lang="zh-CN" altLang="en-US" dirty="0"/>
              <a:t>以及较小的</a:t>
            </a:r>
            <a:r>
              <a:rPr lang="en-US" altLang="zh-CN" dirty="0"/>
              <a:t>growth rate</a:t>
            </a:r>
            <a:r>
              <a:rPr lang="zh-CN" altLang="en-US" dirty="0"/>
              <a:t>使得网络变窄，参数减少，有效抑制了过拟合，同时计算量也减少了</a:t>
            </a:r>
          </a:p>
          <a:p>
            <a:pPr>
              <a:lnSpc>
                <a:spcPct val="120000"/>
              </a:lnSpc>
            </a:pPr>
            <a:r>
              <a:rPr lang="zh-CN" altLang="en-US" dirty="0"/>
              <a:t>同时这种连接方式使得特征和梯度的传递更加有效，网络也就更加容易训练。</a:t>
            </a:r>
            <a:endParaRPr lang="en-US" altLang="zh-CN" dirty="0"/>
          </a:p>
          <a:p>
            <a:pPr>
              <a:lnSpc>
                <a:spcPct val="120000"/>
              </a:lnSpc>
            </a:pPr>
            <a:r>
              <a:rPr lang="zh-CN" altLang="en-US" dirty="0"/>
              <a:t>梯度消失问题在网络深度越深的时候越容易出现，原因就是输入信息和梯度信息在很多层之间传递导致的，而现在这种</a:t>
            </a:r>
            <a:r>
              <a:rPr lang="en-US" altLang="zh-CN" dirty="0"/>
              <a:t>dense connection</a:t>
            </a:r>
            <a:r>
              <a:rPr lang="zh-CN" altLang="en-US" dirty="0"/>
              <a:t>相当于每一层都直接连接</a:t>
            </a:r>
            <a:r>
              <a:rPr lang="en-US" altLang="zh-CN" dirty="0"/>
              <a:t>input</a:t>
            </a:r>
            <a:r>
              <a:rPr lang="zh-CN" altLang="en-US" dirty="0"/>
              <a:t>和</a:t>
            </a:r>
            <a:r>
              <a:rPr lang="en-US" altLang="zh-CN" dirty="0"/>
              <a:t>loss</a:t>
            </a:r>
            <a:r>
              <a:rPr lang="zh-CN" altLang="en-US" dirty="0"/>
              <a:t>，因此就可以减轻梯度消失现象</a:t>
            </a:r>
            <a:endParaRPr lang="en-US" altLang="zh-CN" dirty="0"/>
          </a:p>
          <a:p>
            <a:endParaRPr lang="zh-CN" altLang="en-US" dirty="0"/>
          </a:p>
        </p:txBody>
      </p:sp>
    </p:spTree>
    <p:extLst>
      <p:ext uri="{BB962C8B-B14F-4D97-AF65-F5344CB8AC3E}">
        <p14:creationId xmlns:p14="http://schemas.microsoft.com/office/powerpoint/2010/main" val="104986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优点</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减轻了梯度消失</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加强了</a:t>
            </a:r>
            <a:r>
              <a:rPr lang="en-US" altLang="zh-CN" dirty="0">
                <a:latin typeface="宋体" panose="02010600030101010101" pitchFamily="2" charset="-122"/>
                <a:ea typeface="宋体" panose="02010600030101010101" pitchFamily="2" charset="-122"/>
              </a:rPr>
              <a:t>feature</a:t>
            </a:r>
            <a:r>
              <a:rPr lang="zh-CN" altLang="en-US" dirty="0">
                <a:latin typeface="宋体" panose="02010600030101010101" pitchFamily="2" charset="-122"/>
                <a:ea typeface="宋体" panose="02010600030101010101" pitchFamily="2" charset="-122"/>
              </a:rPr>
              <a:t>的传递 </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更有效地利用了</a:t>
            </a:r>
            <a:r>
              <a:rPr lang="en-US" altLang="zh-CN" dirty="0">
                <a:latin typeface="宋体" panose="02010600030101010101" pitchFamily="2" charset="-122"/>
                <a:ea typeface="宋体" panose="02010600030101010101" pitchFamily="2" charset="-122"/>
              </a:rPr>
              <a:t>feature </a:t>
            </a:r>
          </a:p>
          <a:p>
            <a:pPr>
              <a:lnSpc>
                <a:spcPct val="150000"/>
              </a:lnSpc>
            </a:pPr>
            <a:r>
              <a:rPr lang="zh-CN" altLang="en-US" dirty="0">
                <a:latin typeface="宋体" panose="02010600030101010101" pitchFamily="2" charset="-122"/>
                <a:ea typeface="宋体" panose="02010600030101010101" pitchFamily="2" charset="-122"/>
              </a:rPr>
              <a:t>一定程度上较少了参数数量</a:t>
            </a:r>
          </a:p>
        </p:txBody>
      </p:sp>
    </p:spTree>
    <p:extLst>
      <p:ext uri="{BB962C8B-B14F-4D97-AF65-F5344CB8AC3E}">
        <p14:creationId xmlns:p14="http://schemas.microsoft.com/office/powerpoint/2010/main" val="1229496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01A95-9786-4C82-B062-6C2932BC59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3D67F0-2BDB-487A-B856-B953536FA7AC}"/>
              </a:ext>
            </a:extLst>
          </p:cNvPr>
          <p:cNvSpPr>
            <a:spLocks noGrp="1"/>
          </p:cNvSpPr>
          <p:nvPr>
            <p:ph idx="1"/>
          </p:nvPr>
        </p:nvSpPr>
        <p:spPr>
          <a:xfrm>
            <a:off x="3907972" y="2898548"/>
            <a:ext cx="4536232" cy="1869395"/>
          </a:xfrm>
        </p:spPr>
        <p:txBody>
          <a:bodyPr/>
          <a:lstStyle/>
          <a:p>
            <a:r>
              <a:rPr lang="en-US" altLang="zh-CN" dirty="0"/>
              <a:t>Mask R-CNN</a:t>
            </a:r>
            <a:endParaRPr lang="zh-CN" altLang="en-US" dirty="0"/>
          </a:p>
        </p:txBody>
      </p:sp>
    </p:spTree>
    <p:extLst>
      <p:ext uri="{BB962C8B-B14F-4D97-AF65-F5344CB8AC3E}">
        <p14:creationId xmlns:p14="http://schemas.microsoft.com/office/powerpoint/2010/main" val="3904921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4CD0B-3539-4B19-BCFF-A8A8E62818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F7B30B-F007-48BE-B857-D181B8E6CB6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107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56333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01160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88BFF-82A5-43E2-BC4E-6E6B06682D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E22FB3-9D05-403E-9433-2ED1CF5A872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6426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AAFC1-D553-48E2-936A-4847C23D075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2EF3BC-9F8B-45F5-A810-803A45FC9B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505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2D506-45CC-48D2-A6DE-6349C679D3BF}"/>
              </a:ext>
            </a:extLst>
          </p:cNvPr>
          <p:cNvSpPr>
            <a:spLocks noGrp="1"/>
          </p:cNvSpPr>
          <p:nvPr>
            <p:ph type="title"/>
          </p:nvPr>
        </p:nvSpPr>
        <p:spPr/>
        <p:txBody>
          <a:bodyPr/>
          <a:lstStyle/>
          <a:p>
            <a:r>
              <a:rPr lang="en-US" altLang="zh-CN" dirty="0"/>
              <a:t>FCN</a:t>
            </a:r>
            <a:r>
              <a:rPr lang="zh-CN" altLang="en-US" dirty="0"/>
              <a:t>简述</a:t>
            </a:r>
          </a:p>
        </p:txBody>
      </p:sp>
      <p:sp>
        <p:nvSpPr>
          <p:cNvPr id="3" name="内容占位符 2">
            <a:extLst>
              <a:ext uri="{FF2B5EF4-FFF2-40B4-BE49-F238E27FC236}">
                <a16:creationId xmlns:a16="http://schemas.microsoft.com/office/drawing/2014/main" id="{7790B1C2-593F-4D43-BE94-9C3B5A5C6255}"/>
              </a:ext>
            </a:extLst>
          </p:cNvPr>
          <p:cNvSpPr>
            <a:spLocks noGrp="1"/>
          </p:cNvSpPr>
          <p:nvPr>
            <p:ph idx="1"/>
          </p:nvPr>
        </p:nvSpPr>
        <p:spPr>
          <a:xfrm>
            <a:off x="1490852" y="3910094"/>
            <a:ext cx="9210293" cy="2723971"/>
          </a:xfrm>
        </p:spPr>
        <p:txBody>
          <a:bodyPr>
            <a:normAutofit/>
          </a:bodyPr>
          <a:lstStyle/>
          <a:p>
            <a:pPr latinLnBrk="1">
              <a:lnSpc>
                <a:spcPct val="170000"/>
              </a:lnSpc>
            </a:pPr>
            <a:r>
              <a:rPr lang="zh-CN" altLang="zh-CN" sz="1400" dirty="0">
                <a:latin typeface="宋体" panose="02010600030101010101" pitchFamily="2" charset="-122"/>
                <a:ea typeface="宋体" panose="02010600030101010101" pitchFamily="2" charset="-122"/>
              </a:rPr>
              <a:t>简单的来说，</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的区域在把于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最后的全连接层换成卷积层，输出的是一张已经</a:t>
            </a:r>
            <a:r>
              <a:rPr lang="en-US" altLang="zh-CN" sz="1400" dirty="0">
                <a:latin typeface="宋体" panose="02010600030101010101" pitchFamily="2" charset="-122"/>
                <a:ea typeface="宋体" panose="02010600030101010101" pitchFamily="2" charset="-122"/>
              </a:rPr>
              <a:t>Label</a:t>
            </a:r>
            <a:r>
              <a:rPr lang="zh-CN" altLang="zh-CN" sz="1400" dirty="0">
                <a:latin typeface="宋体" panose="02010600030101010101" pitchFamily="2" charset="-122"/>
                <a:ea typeface="宋体" panose="02010600030101010101" pitchFamily="2" charset="-122"/>
              </a:rPr>
              <a:t>好的图片。</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与经典的</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在卷积层使用全连接层得到固定长度的特征向量进行分类不同，</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可以接受任意尺寸的输入图像</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采用反卷积层对最后一个卷基层的特征图（</a:t>
            </a:r>
            <a:r>
              <a:rPr lang="en-US" altLang="zh-CN" sz="1400" dirty="0">
                <a:latin typeface="宋体" panose="02010600030101010101" pitchFamily="2" charset="-122"/>
                <a:ea typeface="宋体" panose="02010600030101010101" pitchFamily="2" charset="-122"/>
              </a:rPr>
              <a:t>feature map</a:t>
            </a:r>
            <a:r>
              <a:rPr lang="zh-CN" altLang="zh-CN" sz="1400" dirty="0">
                <a:latin typeface="宋体" panose="02010600030101010101" pitchFamily="2" charset="-122"/>
                <a:ea typeface="宋体" panose="02010600030101010101" pitchFamily="2" charset="-122"/>
              </a:rPr>
              <a:t>）进行上采样，使它恢复到输入图像相同的尺寸，从而可以对每一个像素都产生一个预测，同时保留了原始输入图像中的空间信息</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全卷积网络</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是从抽象的特征中恢复出每个像素所属的类别。即从图像级别的分类进一步延伸到像素级别的分类。</a:t>
            </a:r>
          </a:p>
          <a:p>
            <a:pPr>
              <a:lnSpc>
                <a:spcPct val="170000"/>
              </a:lnSpc>
            </a:pPr>
            <a:endParaRPr lang="zh-CN" altLang="en-US" sz="1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33A53899-7B5C-4BD4-BD65-D23A9868F6D3}"/>
              </a:ext>
            </a:extLst>
          </p:cNvPr>
          <p:cNvPicPr>
            <a:picLocks noChangeAspect="1"/>
          </p:cNvPicPr>
          <p:nvPr/>
        </p:nvPicPr>
        <p:blipFill>
          <a:blip r:embed="rId2"/>
          <a:stretch>
            <a:fillRect/>
          </a:stretch>
        </p:blipFill>
        <p:spPr>
          <a:xfrm>
            <a:off x="3815642" y="1393839"/>
            <a:ext cx="4560712" cy="2516255"/>
          </a:xfrm>
          <a:prstGeom prst="rect">
            <a:avLst/>
          </a:prstGeom>
        </p:spPr>
      </p:pic>
    </p:spTree>
    <p:extLst>
      <p:ext uri="{BB962C8B-B14F-4D97-AF65-F5344CB8AC3E}">
        <p14:creationId xmlns:p14="http://schemas.microsoft.com/office/powerpoint/2010/main" val="104129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BE750-E5E0-47AE-B680-F744790E6466}"/>
              </a:ext>
            </a:extLst>
          </p:cNvPr>
          <p:cNvSpPr>
            <a:spLocks noGrp="1"/>
          </p:cNvSpPr>
          <p:nvPr>
            <p:ph type="title"/>
          </p:nvPr>
        </p:nvSpPr>
        <p:spPr/>
        <p:txBody>
          <a:bodyPr/>
          <a:lstStyle/>
          <a:p>
            <a:r>
              <a:rPr lang="zh-CN" altLang="en-US" b="1" dirty="0"/>
              <a:t>全连接层 </a:t>
            </a:r>
            <a:r>
              <a:rPr lang="en-US" altLang="zh-CN" b="1" dirty="0"/>
              <a:t>-&gt; </a:t>
            </a:r>
            <a:r>
              <a:rPr lang="zh-CN" altLang="en-US" b="1" dirty="0"/>
              <a:t>卷积层</a:t>
            </a:r>
            <a:br>
              <a:rPr lang="zh-CN" altLang="en-US" dirty="0"/>
            </a:br>
            <a:endParaRPr lang="zh-CN" altLang="en-US" dirty="0"/>
          </a:p>
        </p:txBody>
      </p:sp>
      <p:sp>
        <p:nvSpPr>
          <p:cNvPr id="3" name="内容占位符 2">
            <a:extLst>
              <a:ext uri="{FF2B5EF4-FFF2-40B4-BE49-F238E27FC236}">
                <a16:creationId xmlns:a16="http://schemas.microsoft.com/office/drawing/2014/main" id="{1ADF8F87-6A4E-41D5-B841-8D23D0E5F9B0}"/>
              </a:ext>
            </a:extLst>
          </p:cNvPr>
          <p:cNvSpPr>
            <a:spLocks noGrp="1"/>
          </p:cNvSpPr>
          <p:nvPr>
            <p:ph idx="1"/>
          </p:nvPr>
        </p:nvSpPr>
        <p:spPr/>
        <p:txBody>
          <a:bodyPr>
            <a:normAutofit/>
          </a:bodyPr>
          <a:lstStyle/>
          <a:p>
            <a:r>
              <a:rPr lang="zh-CN" altLang="en-US" dirty="0"/>
              <a:t>全连接层会破坏图像的空间结构</a:t>
            </a:r>
            <a:endParaRPr lang="en-US" altLang="zh-CN" dirty="0"/>
          </a:p>
          <a:p>
            <a:r>
              <a:rPr lang="zh-CN" altLang="en-US" dirty="0"/>
              <a:t>将全连接层和卷积层两者相互转化是可能的</a:t>
            </a:r>
            <a:endParaRPr lang="en-US" altLang="zh-CN" dirty="0"/>
          </a:p>
          <a:p>
            <a:pPr latinLnBrk="1"/>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7×7×512</a:t>
            </a:r>
            <a:br>
              <a:rPr lang="en-US" altLang="zh-CN" dirty="0"/>
            </a:br>
            <a:r>
              <a:rPr lang="en-US" altLang="zh-CN" dirty="0"/>
              <a:t>3.</a:t>
            </a:r>
            <a:r>
              <a:rPr lang="zh-CN" altLang="en-US" dirty="0"/>
              <a:t>则输出为</a:t>
            </a:r>
            <a:r>
              <a:rPr lang="en-US" altLang="zh-CN" dirty="0"/>
              <a:t>1×1×4096</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68048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8093-8054-426F-821E-2C301FF2CDA9}"/>
              </a:ext>
            </a:extLst>
          </p:cNvPr>
          <p:cNvSpPr>
            <a:spLocks noGrp="1"/>
          </p:cNvSpPr>
          <p:nvPr>
            <p:ph type="title"/>
          </p:nvPr>
        </p:nvSpPr>
        <p:spPr/>
        <p:txBody>
          <a:bodyPr/>
          <a:lstStyle/>
          <a:p>
            <a:r>
              <a:rPr lang="en-US" altLang="zh-CN" dirty="0"/>
              <a:t>FCN</a:t>
            </a:r>
            <a:r>
              <a:rPr lang="zh-CN" altLang="en-US" dirty="0"/>
              <a:t>的</a:t>
            </a:r>
            <a:r>
              <a:rPr lang="en-US" altLang="zh-CN" dirty="0" err="1"/>
              <a:t>upsample</a:t>
            </a:r>
            <a:endParaRPr lang="zh-CN" altLang="en-US" dirty="0"/>
          </a:p>
        </p:txBody>
      </p:sp>
      <p:sp>
        <p:nvSpPr>
          <p:cNvPr id="3" name="内容占位符 2">
            <a:extLst>
              <a:ext uri="{FF2B5EF4-FFF2-40B4-BE49-F238E27FC236}">
                <a16:creationId xmlns:a16="http://schemas.microsoft.com/office/drawing/2014/main" id="{AA6C8107-2100-4CD9-AD65-B64F769D1B3A}"/>
              </a:ext>
            </a:extLst>
          </p:cNvPr>
          <p:cNvSpPr>
            <a:spLocks noGrp="1"/>
          </p:cNvSpPr>
          <p:nvPr>
            <p:ph idx="1"/>
          </p:nvPr>
        </p:nvSpPr>
        <p:spPr>
          <a:xfrm>
            <a:off x="1378209" y="4060443"/>
            <a:ext cx="9435582" cy="2501269"/>
          </a:xfrm>
        </p:spPr>
        <p:txBody>
          <a:bodyPr>
            <a:normAutofit fontScale="77500" lnSpcReduction="20000"/>
          </a:bodyPr>
          <a:lstStyle/>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意思为上采样，</a:t>
            </a:r>
            <a:r>
              <a:rPr lang="zh-CN" altLang="en-US" dirty="0">
                <a:latin typeface="宋体" panose="02010600030101010101" pitchFamily="2" charset="-122"/>
                <a:ea typeface="宋体" panose="02010600030101010101" pitchFamily="2" charset="-122"/>
              </a:rPr>
              <a:t>类似于</a:t>
            </a:r>
            <a:r>
              <a:rPr lang="en-US" altLang="zh-CN" dirty="0">
                <a:latin typeface="宋体" panose="02010600030101010101" pitchFamily="2" charset="-122"/>
                <a:ea typeface="宋体" panose="02010600030101010101" pitchFamily="2" charset="-122"/>
              </a:rPr>
              <a:t>pooling</a:t>
            </a:r>
            <a:r>
              <a:rPr lang="zh-CN" altLang="zh-CN" dirty="0">
                <a:latin typeface="宋体" panose="02010600030101010101" pitchFamily="2" charset="-122"/>
                <a:ea typeface="宋体" panose="02010600030101010101" pitchFamily="2" charset="-122"/>
              </a:rPr>
              <a:t>的逆过程，采样后数据数量减少，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zh-CN" altLang="en-US" dirty="0">
                <a:latin typeface="宋体" panose="02010600030101010101" pitchFamily="2" charset="-122"/>
                <a:ea typeface="宋体" panose="02010600030101010101" pitchFamily="2" charset="-122"/>
              </a:rPr>
              <a:t>作者</a:t>
            </a:r>
            <a:r>
              <a:rPr lang="zh-CN" altLang="zh-CN" dirty="0">
                <a:latin typeface="宋体" panose="02010600030101010101" pitchFamily="2" charset="-122"/>
                <a:ea typeface="宋体" panose="02010600030101010101" pitchFamily="2" charset="-122"/>
              </a:rPr>
              <a:t>选用反卷积的方法使图像实现</a:t>
            </a:r>
            <a:r>
              <a:rPr lang="en-US" altLang="zh-CN" dirty="0">
                <a:latin typeface="宋体" panose="02010600030101010101" pitchFamily="2" charset="-122"/>
                <a:ea typeface="宋体" panose="02010600030101010101" pitchFamily="2" charset="-122"/>
              </a:rPr>
              <a:t>end to end</a:t>
            </a:r>
            <a:r>
              <a:rPr lang="zh-CN" altLang="zh-CN" dirty="0">
                <a:latin typeface="宋体" panose="02010600030101010101" pitchFamily="2" charset="-122"/>
                <a:ea typeface="宋体" panose="02010600030101010101" pitchFamily="2" charset="-122"/>
              </a:rPr>
              <a:t>，可以理解</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zh-CN" altLang="zh-CN"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C36EE9CF-EA9A-4F5D-8701-CDE78E17FC8D}"/>
              </a:ext>
            </a:extLst>
          </p:cNvPr>
          <p:cNvPicPr>
            <a:picLocks noChangeAspect="1"/>
          </p:cNvPicPr>
          <p:nvPr/>
        </p:nvPicPr>
        <p:blipFill>
          <a:blip r:embed="rId2"/>
          <a:stretch>
            <a:fillRect/>
          </a:stretch>
        </p:blipFill>
        <p:spPr>
          <a:xfrm>
            <a:off x="2966733" y="1556253"/>
            <a:ext cx="6258533" cy="2160243"/>
          </a:xfrm>
          <a:prstGeom prst="rect">
            <a:avLst/>
          </a:prstGeom>
        </p:spPr>
      </p:pic>
    </p:spTree>
    <p:extLst>
      <p:ext uri="{BB962C8B-B14F-4D97-AF65-F5344CB8AC3E}">
        <p14:creationId xmlns:p14="http://schemas.microsoft.com/office/powerpoint/2010/main" val="422251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63959-07E7-4E58-9EED-484E41DEDB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7F3308-A64A-4D16-B446-40DF3EBA7EAD}"/>
              </a:ext>
            </a:extLst>
          </p:cNvPr>
          <p:cNvSpPr>
            <a:spLocks noGrp="1"/>
          </p:cNvSpPr>
          <p:nvPr>
            <p:ph idx="1"/>
          </p:nvPr>
        </p:nvSpPr>
        <p:spPr/>
        <p:txBody>
          <a:bodyPr/>
          <a:lstStyle/>
          <a:p>
            <a:r>
              <a:rPr lang="en-US" altLang="zh-CN" dirty="0"/>
              <a:t>Max </a:t>
            </a:r>
            <a:r>
              <a:rPr lang="en-US" altLang="zh-CN" dirty="0" err="1"/>
              <a:t>unpooling</a:t>
            </a:r>
            <a:r>
              <a:rPr lang="zh-CN" altLang="en-US"/>
              <a:t>见斯坦福课件桌面</a:t>
            </a:r>
          </a:p>
        </p:txBody>
      </p:sp>
    </p:spTree>
    <p:extLst>
      <p:ext uri="{BB962C8B-B14F-4D97-AF65-F5344CB8AC3E}">
        <p14:creationId xmlns:p14="http://schemas.microsoft.com/office/powerpoint/2010/main" val="410721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2F866-C0C3-47D7-9F52-12F856234879}"/>
              </a:ext>
            </a:extLst>
          </p:cNvPr>
          <p:cNvSpPr>
            <a:spLocks noGrp="1"/>
          </p:cNvSpPr>
          <p:nvPr>
            <p:ph type="title"/>
          </p:nvPr>
        </p:nvSpPr>
        <p:spPr/>
        <p:txBody>
          <a:bodyPr/>
          <a:lstStyle/>
          <a:p>
            <a:r>
              <a:rPr lang="zh-CN" altLang="zh-CN" dirty="0"/>
              <a:t>跳级结构</a:t>
            </a:r>
            <a:br>
              <a:rPr lang="zh-CN" altLang="zh-CN" b="1" dirty="0"/>
            </a:br>
            <a:endParaRPr lang="zh-CN" altLang="en-US" dirty="0"/>
          </a:p>
        </p:txBody>
      </p:sp>
      <p:pic>
        <p:nvPicPr>
          <p:cNvPr id="4" name="内容占位符 3">
            <a:extLst>
              <a:ext uri="{FF2B5EF4-FFF2-40B4-BE49-F238E27FC236}">
                <a16:creationId xmlns:a16="http://schemas.microsoft.com/office/drawing/2014/main" id="{F3FF69EF-E5F1-4863-BA44-02C4224C8887}"/>
              </a:ext>
            </a:extLst>
          </p:cNvPr>
          <p:cNvPicPr>
            <a:picLocks noGrp="1"/>
          </p:cNvPicPr>
          <p:nvPr>
            <p:ph idx="1"/>
          </p:nvPr>
        </p:nvPicPr>
        <p:blipFill>
          <a:blip r:embed="rId2"/>
          <a:stretch>
            <a:fillRect/>
          </a:stretch>
        </p:blipFill>
        <p:spPr>
          <a:xfrm>
            <a:off x="2665882" y="1027906"/>
            <a:ext cx="6422134" cy="2982854"/>
          </a:xfrm>
          <a:prstGeom prst="rect">
            <a:avLst/>
          </a:prstGeom>
        </p:spPr>
      </p:pic>
      <p:sp>
        <p:nvSpPr>
          <p:cNvPr id="5" name="文本框 4">
            <a:extLst>
              <a:ext uri="{FF2B5EF4-FFF2-40B4-BE49-F238E27FC236}">
                <a16:creationId xmlns:a16="http://schemas.microsoft.com/office/drawing/2014/main" id="{A2A18CEE-CFBC-442E-A4FF-752432B7D93F}"/>
              </a:ext>
            </a:extLst>
          </p:cNvPr>
          <p:cNvSpPr txBox="1"/>
          <p:nvPr/>
        </p:nvSpPr>
        <p:spPr>
          <a:xfrm>
            <a:off x="1660849" y="4010760"/>
            <a:ext cx="8640147"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对原图进行卷积</a:t>
            </a:r>
            <a:r>
              <a:rPr lang="en-US" altLang="zh-CN" dirty="0"/>
              <a:t>conv1</a:t>
            </a:r>
            <a:r>
              <a:rPr lang="zh-CN" altLang="zh-CN" dirty="0"/>
              <a:t>、</a:t>
            </a:r>
            <a:r>
              <a:rPr lang="en-US" altLang="zh-CN" dirty="0"/>
              <a:t>pool1</a:t>
            </a:r>
            <a:r>
              <a:rPr lang="zh-CN" altLang="zh-CN" dirty="0"/>
              <a:t>后图像缩小为</a:t>
            </a:r>
            <a:r>
              <a:rPr lang="en-US" altLang="zh-CN" dirty="0"/>
              <a:t>1/2</a:t>
            </a:r>
          </a:p>
          <a:p>
            <a:pPr marL="285750" indent="-285750">
              <a:buFont typeface="Wingdings" panose="05000000000000000000" pitchFamily="2" charset="2"/>
              <a:buChar char="l"/>
            </a:pPr>
            <a:r>
              <a:rPr lang="zh-CN" altLang="zh-CN" dirty="0"/>
              <a:t>对图像进行第二次卷积</a:t>
            </a:r>
            <a:r>
              <a:rPr lang="en-US" altLang="zh-CN" dirty="0"/>
              <a:t>conv2</a:t>
            </a:r>
            <a:r>
              <a:rPr lang="zh-CN" altLang="zh-CN" dirty="0"/>
              <a:t>、</a:t>
            </a:r>
            <a:r>
              <a:rPr lang="en-US" altLang="zh-CN" dirty="0"/>
              <a:t>pool2</a:t>
            </a:r>
            <a:r>
              <a:rPr lang="zh-CN" altLang="zh-CN" dirty="0"/>
              <a:t>后图像缩小为</a:t>
            </a:r>
            <a:r>
              <a:rPr lang="en-US" altLang="zh-CN" dirty="0"/>
              <a:t>1/4</a:t>
            </a:r>
            <a:r>
              <a:rPr lang="zh-CN" altLang="zh-CN" dirty="0"/>
              <a:t>；</a:t>
            </a:r>
            <a:endParaRPr lang="en-US" altLang="zh-CN" dirty="0"/>
          </a:p>
          <a:p>
            <a:pPr marL="285750" indent="-285750">
              <a:buFont typeface="Wingdings" panose="05000000000000000000" pitchFamily="2" charset="2"/>
              <a:buChar char="l"/>
            </a:pPr>
            <a:r>
              <a:rPr lang="zh-CN" altLang="zh-CN" dirty="0"/>
              <a:t>对图像进行第三次卷积</a:t>
            </a:r>
            <a:r>
              <a:rPr lang="en-US" altLang="zh-CN" dirty="0"/>
              <a:t>conv3</a:t>
            </a:r>
            <a:r>
              <a:rPr lang="zh-CN" altLang="zh-CN" dirty="0"/>
              <a:t>、</a:t>
            </a:r>
            <a:r>
              <a:rPr lang="en-US" altLang="zh-CN" dirty="0"/>
              <a:t>pool3</a:t>
            </a:r>
            <a:r>
              <a:rPr lang="zh-CN" altLang="zh-CN" dirty="0"/>
              <a:t>后图像缩小为</a:t>
            </a:r>
            <a:r>
              <a:rPr lang="en-US" altLang="zh-CN" dirty="0"/>
              <a:t>1/8</a:t>
            </a:r>
            <a:r>
              <a:rPr lang="zh-CN" altLang="zh-CN" dirty="0"/>
              <a:t>，此时保留</a:t>
            </a:r>
            <a:r>
              <a:rPr lang="en-US" altLang="zh-CN" dirty="0"/>
              <a:t>pool3</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对图像进行第四次卷积</a:t>
            </a:r>
            <a:r>
              <a:rPr lang="en-US" altLang="zh-CN" dirty="0"/>
              <a:t>conv4</a:t>
            </a:r>
            <a:r>
              <a:rPr lang="zh-CN" altLang="zh-CN" dirty="0"/>
              <a:t>、</a:t>
            </a:r>
            <a:r>
              <a:rPr lang="en-US" altLang="zh-CN" dirty="0"/>
              <a:t>pool4</a:t>
            </a:r>
            <a:r>
              <a:rPr lang="zh-CN" altLang="zh-CN" dirty="0"/>
              <a:t>后图像缩小为</a:t>
            </a:r>
            <a:r>
              <a:rPr lang="en-US" altLang="zh-CN" dirty="0"/>
              <a:t>1/16</a:t>
            </a:r>
            <a:r>
              <a:rPr lang="zh-CN" altLang="zh-CN" dirty="0"/>
              <a:t>，此时保留</a:t>
            </a:r>
            <a:r>
              <a:rPr lang="en-US" altLang="zh-CN" dirty="0"/>
              <a:t>pool4</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对图像进行第五次卷积</a:t>
            </a:r>
            <a:r>
              <a:rPr lang="en-US" altLang="zh-CN" dirty="0"/>
              <a:t>conv5</a:t>
            </a:r>
            <a:r>
              <a:rPr lang="zh-CN" altLang="zh-CN" dirty="0"/>
              <a:t>、</a:t>
            </a:r>
            <a:r>
              <a:rPr lang="en-US" altLang="zh-CN" dirty="0"/>
              <a:t>pool5</a:t>
            </a:r>
            <a:r>
              <a:rPr lang="zh-CN" altLang="zh-CN" dirty="0"/>
              <a:t>后图像缩小为</a:t>
            </a:r>
            <a:r>
              <a:rPr lang="en-US" altLang="zh-CN" dirty="0"/>
              <a:t>1/32</a:t>
            </a:r>
            <a:r>
              <a:rPr lang="zh-CN" altLang="zh-CN" dirty="0"/>
              <a:t>，然后把原来</a:t>
            </a:r>
            <a:r>
              <a:rPr lang="en-US" altLang="zh-CN" dirty="0"/>
              <a:t>CNN</a:t>
            </a:r>
            <a:r>
              <a:rPr lang="zh-CN" altLang="zh-CN" dirty="0"/>
              <a:t>操作过程中的全连接编程卷积操作的</a:t>
            </a:r>
            <a:r>
              <a:rPr lang="en-US" altLang="zh-CN" dirty="0"/>
              <a:t>conv6</a:t>
            </a:r>
            <a:r>
              <a:rPr lang="zh-CN" altLang="zh-CN" dirty="0"/>
              <a:t>、</a:t>
            </a:r>
            <a:r>
              <a:rPr lang="en-US" altLang="zh-CN" dirty="0"/>
              <a:t>conv7</a:t>
            </a:r>
            <a:r>
              <a:rPr lang="zh-CN" altLang="zh-CN" dirty="0"/>
              <a:t>，图像的</a:t>
            </a:r>
            <a:r>
              <a:rPr lang="en-US" altLang="zh-CN" dirty="0" err="1"/>
              <a:t>featuremap</a:t>
            </a:r>
            <a:r>
              <a:rPr lang="zh-CN" altLang="zh-CN" dirty="0"/>
              <a:t>的大小依然为原图的</a:t>
            </a:r>
            <a:r>
              <a:rPr lang="en-US" altLang="zh-CN" dirty="0"/>
              <a:t>1/32,</a:t>
            </a:r>
            <a:r>
              <a:rPr lang="zh-CN" altLang="zh-CN" dirty="0"/>
              <a:t>此时图像不再叫</a:t>
            </a:r>
            <a:r>
              <a:rPr lang="en-US" altLang="zh-CN" dirty="0" err="1"/>
              <a:t>featuremap</a:t>
            </a:r>
            <a:r>
              <a:rPr lang="zh-CN" altLang="zh-CN" dirty="0"/>
              <a:t>而是叫</a:t>
            </a:r>
            <a:r>
              <a:rPr lang="en-US" altLang="zh-CN" dirty="0"/>
              <a:t>heatmap</a:t>
            </a:r>
            <a:r>
              <a:rPr lang="zh-CN" altLang="zh-CN" dirty="0"/>
              <a:t>。</a:t>
            </a:r>
          </a:p>
          <a:p>
            <a:pPr marL="285750" indent="-28575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7006781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3223</Words>
  <Application>Microsoft Office PowerPoint</Application>
  <PresentationFormat>宽屏</PresentationFormat>
  <Paragraphs>136</Paragraphs>
  <Slides>43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Times New Roman</vt:lpstr>
      <vt:lpstr>Wingdings</vt:lpstr>
      <vt:lpstr>Office 主题​​</vt:lpstr>
      <vt:lpstr>论文笔记</vt:lpstr>
      <vt:lpstr>PowerPoint 演示文稿</vt:lpstr>
      <vt:lpstr>PowerPoint 演示文稿</vt:lpstr>
      <vt:lpstr>传统CNN特点 </vt:lpstr>
      <vt:lpstr>FCN简述</vt:lpstr>
      <vt:lpstr>全连接层 -&gt; 卷积层 </vt:lpstr>
      <vt:lpstr>FCN的upsample</vt:lpstr>
      <vt:lpstr>PowerPoint 演示文稿</vt:lpstr>
      <vt:lpstr>跳级结构 </vt:lpstr>
      <vt:lpstr>跳级结构</vt:lpstr>
      <vt:lpstr>跳级结构</vt:lpstr>
      <vt:lpstr>跳级结构</vt:lpstr>
      <vt:lpstr>FCN不足</vt:lpstr>
      <vt:lpstr>FCN特点</vt:lpstr>
      <vt:lpstr>PowerPoint 演示文稿</vt:lpstr>
      <vt:lpstr>U-Net背景概述</vt:lpstr>
      <vt:lpstr>U-Net结构</vt:lpstr>
      <vt:lpstr>上卷积原因</vt:lpstr>
      <vt:lpstr>U-Net结构修正</vt:lpstr>
      <vt:lpstr>U-Net训练优化</vt:lpstr>
      <vt:lpstr>U-Net优点</vt:lpstr>
      <vt:lpstr>PowerPoint 演示文稿</vt:lpstr>
      <vt:lpstr>SegNet简介</vt:lpstr>
      <vt:lpstr>SegNet结构</vt:lpstr>
      <vt:lpstr>SegNet的解码网络</vt:lpstr>
      <vt:lpstr>SegNet的max-pooling indices</vt:lpstr>
      <vt:lpstr>不同的解码器</vt:lpstr>
      <vt:lpstr>不同的解码器</vt:lpstr>
      <vt:lpstr>PowerPoint 演示文稿</vt:lpstr>
      <vt:lpstr>DenseNet概述</vt:lpstr>
      <vt:lpstr>DenseNet基本原理</vt:lpstr>
      <vt:lpstr> DenseNet与ResNet对比 </vt:lpstr>
      <vt:lpstr>DenseNet</vt:lpstr>
      <vt:lpstr>DenseNet的Dense Block</vt:lpstr>
      <vt:lpstr>DenseNet中transition layer作用</vt:lpstr>
      <vt:lpstr>DenseNet梯度消失</vt:lpstr>
      <vt:lpstr>DenseNet优点</vt:lpstr>
      <vt:lpstr>PowerPoint 演示文稿</vt:lpstr>
      <vt:lpstr>PowerPoint 演示文稿</vt:lpstr>
      <vt:lpstr>DenseNet</vt:lpstr>
      <vt:lpstr>DenseNet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论文笔记</dc:title>
  <dc:creator>Wu Xianzheng</dc:creator>
  <cp:lastModifiedBy>xianzhengwu</cp:lastModifiedBy>
  <cp:revision>85</cp:revision>
  <dcterms:created xsi:type="dcterms:W3CDTF">2018-08-25T15:04:48Z</dcterms:created>
  <dcterms:modified xsi:type="dcterms:W3CDTF">2018-10-07T07:07:49Z</dcterms:modified>
</cp:coreProperties>
</file>