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3" r:id="rId8"/>
    <p:sldId id="264" r:id="rId9"/>
    <p:sldId id="265" r:id="rId10"/>
    <p:sldId id="271" r:id="rId11"/>
    <p:sldId id="267" r:id="rId12"/>
    <p:sldId id="272" r:id="rId13"/>
    <p:sldId id="266" r:id="rId14"/>
    <p:sldId id="268" r:id="rId15"/>
    <p:sldId id="273" r:id="rId16"/>
    <p:sldId id="274" r:id="rId17"/>
    <p:sldId id="302" r:id="rId18"/>
    <p:sldId id="304" r:id="rId19"/>
    <p:sldId id="303" r:id="rId20"/>
    <p:sldId id="299" r:id="rId21"/>
    <p:sldId id="309" r:id="rId22"/>
    <p:sldId id="307" r:id="rId23"/>
    <p:sldId id="310" r:id="rId24"/>
    <p:sldId id="308" r:id="rId25"/>
    <p:sldId id="301"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anzheng Wu" initials="XW" lastIdx="1" clrIdx="0">
    <p:extLst>
      <p:ext uri="{19B8F6BF-5375-455C-9EA6-DF929625EA0E}">
        <p15:presenceInfo xmlns:p15="http://schemas.microsoft.com/office/powerpoint/2012/main" userId="71d234587ce3482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134" autoAdjust="0"/>
  </p:normalViewPr>
  <p:slideViewPr>
    <p:cSldViewPr snapToGrid="0">
      <p:cViewPr varScale="1">
        <p:scale>
          <a:sx n="63" d="100"/>
          <a:sy n="63" d="100"/>
        </p:scale>
        <p:origin x="1182" y="8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AB8877-6806-4B49-9E07-DB6DB68152F3}" type="datetimeFigureOut">
              <a:rPr lang="zh-CN" altLang="en-US" smtClean="0"/>
              <a:t>2018/11/8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43EA00-B718-4ADE-AC24-1709D54B376C}" type="slidenum">
              <a:rPr lang="zh-CN" altLang="en-US" smtClean="0"/>
              <a:t>‹#›</a:t>
            </a:fld>
            <a:endParaRPr lang="zh-CN" altLang="en-US"/>
          </a:p>
        </p:txBody>
      </p:sp>
    </p:spTree>
    <p:extLst>
      <p:ext uri="{BB962C8B-B14F-4D97-AF65-F5344CB8AC3E}">
        <p14:creationId xmlns:p14="http://schemas.microsoft.com/office/powerpoint/2010/main" val="325527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背景：</a:t>
            </a:r>
            <a:r>
              <a:rPr lang="en-US" altLang="zh-CN" sz="1200" kern="1200" dirty="0">
                <a:solidFill>
                  <a:schemeClr val="tx1"/>
                </a:solidFill>
                <a:effectLst/>
                <a:latin typeface="+mn-lt"/>
                <a:ea typeface="+mn-ea"/>
                <a:cs typeface="+mn-cs"/>
              </a:rPr>
              <a:t>1. </a:t>
            </a:r>
            <a:r>
              <a:rPr lang="zh-CN" altLang="zh-CN" sz="1200" kern="1200" dirty="0">
                <a:solidFill>
                  <a:schemeClr val="tx1"/>
                </a:solidFill>
                <a:effectLst/>
                <a:latin typeface="+mn-lt"/>
                <a:ea typeface="+mn-ea"/>
                <a:cs typeface="+mn-cs"/>
              </a:rPr>
              <a:t>卷积网络推动了识别的进步。卷积网络不仅改善了整体图像分类，而且还在结构化输出的局部任务上取得进展。这些包括边界框对象检测，部分和关键点预测。</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 </a:t>
            </a:r>
            <a:r>
              <a:rPr lang="zh-CN" altLang="zh-CN" sz="1200" kern="1200" dirty="0">
                <a:solidFill>
                  <a:schemeClr val="tx1"/>
                </a:solidFill>
                <a:effectLst/>
                <a:latin typeface="+mn-lt"/>
                <a:ea typeface="+mn-ea"/>
                <a:cs typeface="+mn-cs"/>
              </a:rPr>
              <a:t>从粗略推理到细微推理的下一步是对每个像素进行预测。先前的方法使用了用于语义分割的卷积，但是具有缺点。</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全卷积网络在语义分割上训练端到端的像素到像素，超过了现有技术。据我们所知，这是首次训练</a:t>
            </a:r>
            <a:r>
              <a:rPr lang="en-US" altLang="zh-CN" dirty="0"/>
              <a:t>FCN</a:t>
            </a:r>
            <a:r>
              <a:rPr lang="zh-CN" altLang="zh-CN" dirty="0"/>
              <a:t>端到端（</a:t>
            </a:r>
            <a:r>
              <a:rPr lang="en-US" altLang="zh-CN" dirty="0"/>
              <a:t>1</a:t>
            </a:r>
            <a:r>
              <a:rPr lang="zh-CN" altLang="zh-CN" dirty="0"/>
              <a:t>）进行像素预测，（</a:t>
            </a:r>
            <a:r>
              <a:rPr lang="en-US" altLang="zh-CN" dirty="0"/>
              <a:t>2</a:t>
            </a:r>
            <a:r>
              <a:rPr lang="zh-CN" altLang="zh-CN" dirty="0"/>
              <a:t>）进行有监督的预训练。</a:t>
            </a: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9D43EA00-B718-4ADE-AC24-1709D54B376C}" type="slidenum">
              <a:rPr lang="zh-CN" altLang="en-US" smtClean="0"/>
              <a:t>3</a:t>
            </a:fld>
            <a:endParaRPr lang="zh-CN" altLang="en-US"/>
          </a:p>
        </p:txBody>
      </p:sp>
    </p:spTree>
    <p:extLst>
      <p:ext uri="{BB962C8B-B14F-4D97-AF65-F5344CB8AC3E}">
        <p14:creationId xmlns:p14="http://schemas.microsoft.com/office/powerpoint/2010/main" val="3264750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测试结果是</a:t>
            </a:r>
            <a:r>
              <a:rPr lang="en-US" altLang="zh-CN" sz="1200" kern="1200" dirty="0">
                <a:solidFill>
                  <a:schemeClr val="tx1"/>
                </a:solidFill>
                <a:effectLst/>
                <a:latin typeface="+mn-lt"/>
                <a:ea typeface="+mn-ea"/>
                <a:cs typeface="+mn-cs"/>
              </a:rPr>
              <a:t>FCN-8s</a:t>
            </a:r>
            <a:r>
              <a:rPr lang="zh-CN" altLang="zh-CN" sz="1200" kern="1200" dirty="0">
                <a:solidFill>
                  <a:schemeClr val="tx1"/>
                </a:solidFill>
                <a:effectLst/>
                <a:latin typeface="+mn-lt"/>
                <a:ea typeface="+mn-ea"/>
                <a:cs typeface="+mn-cs"/>
              </a:rPr>
              <a:t>略优于</a:t>
            </a:r>
            <a:r>
              <a:rPr lang="en-US" altLang="zh-CN" sz="1200" kern="1200" dirty="0">
                <a:solidFill>
                  <a:schemeClr val="tx1"/>
                </a:solidFill>
                <a:effectLst/>
                <a:latin typeface="+mn-lt"/>
                <a:ea typeface="+mn-ea"/>
                <a:cs typeface="+mn-cs"/>
              </a:rPr>
              <a:t>FCN-16s</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FCN-32s</a:t>
            </a:r>
            <a:r>
              <a:rPr lang="zh-CN" altLang="zh-CN" sz="1200" kern="1200" dirty="0">
                <a:solidFill>
                  <a:schemeClr val="tx1"/>
                </a:solidFill>
                <a:effectLst/>
                <a:latin typeface="+mn-lt"/>
                <a:ea typeface="+mn-ea"/>
                <a:cs typeface="+mn-cs"/>
              </a:rPr>
              <a:t>，但只是有了一点点的提升，所以之后就不再进行更浅层的融合了</a:t>
            </a:r>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14</a:t>
            </a:fld>
            <a:endParaRPr lang="zh-CN" altLang="en-US"/>
          </a:p>
        </p:txBody>
      </p:sp>
    </p:spTree>
    <p:extLst>
      <p:ext uri="{BB962C8B-B14F-4D97-AF65-F5344CB8AC3E}">
        <p14:creationId xmlns:p14="http://schemas.microsoft.com/office/powerpoint/2010/main" val="4162178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17</a:t>
            </a:fld>
            <a:endParaRPr lang="zh-CN" altLang="en-US"/>
          </a:p>
        </p:txBody>
      </p:sp>
    </p:spTree>
    <p:extLst>
      <p:ext uri="{BB962C8B-B14F-4D97-AF65-F5344CB8AC3E}">
        <p14:creationId xmlns:p14="http://schemas.microsoft.com/office/powerpoint/2010/main" val="3757397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x0</a:t>
            </a:r>
            <a:r>
              <a:rPr lang="zh-CN" altLang="zh-CN" dirty="0"/>
              <a:t>为输入，</a:t>
            </a:r>
            <a:r>
              <a:rPr lang="en-US" altLang="zh-CN" dirty="0"/>
              <a:t>Hl(.)</a:t>
            </a:r>
            <a:r>
              <a:rPr lang="zh-CN" altLang="zh-CN" dirty="0"/>
              <a:t>代表一种非线性的转换</a:t>
            </a:r>
            <a:r>
              <a:rPr lang="zh-CN" altLang="en-US" dirty="0"/>
              <a:t>，为</a:t>
            </a:r>
            <a:r>
              <a:rPr lang="en-US" altLang="zh-CN" dirty="0"/>
              <a:t>Batch Normalization (BN)</a:t>
            </a:r>
            <a:r>
              <a:rPr lang="zh-CN" altLang="zh-CN" dirty="0"/>
              <a:t>，</a:t>
            </a:r>
            <a:r>
              <a:rPr lang="en-US" altLang="zh-CN" dirty="0" err="1"/>
              <a:t>ReLU</a:t>
            </a:r>
            <a:r>
              <a:rPr lang="zh-CN" altLang="zh-CN" dirty="0"/>
              <a:t>激活函数和</a:t>
            </a:r>
            <a:r>
              <a:rPr lang="en-US" altLang="zh-CN" dirty="0"/>
              <a:t>3</a:t>
            </a:r>
            <a:r>
              <a:rPr lang="zh-CN" altLang="zh-CN" dirty="0"/>
              <a:t>×</a:t>
            </a:r>
            <a:r>
              <a:rPr lang="en-US" altLang="zh-CN" dirty="0"/>
              <a:t>3</a:t>
            </a:r>
            <a:r>
              <a:rPr lang="zh-CN" altLang="zh-CN" dirty="0"/>
              <a:t>的卷积</a:t>
            </a:r>
            <a:r>
              <a:rPr lang="zh-CN" altLang="en-US" dirty="0"/>
              <a:t>，</a:t>
            </a:r>
            <a:r>
              <a:rPr lang="zh-CN" altLang="zh-CN" dirty="0"/>
              <a:t>第</a:t>
            </a:r>
            <a:r>
              <a:rPr lang="en-US" altLang="zh-CN" dirty="0"/>
              <a:t>l</a:t>
            </a:r>
            <a:r>
              <a:rPr lang="zh-CN" altLang="zh-CN" dirty="0"/>
              <a:t>层的输出为</a:t>
            </a:r>
            <a:r>
              <a:rPr lang="en-US" altLang="zh-CN" dirty="0"/>
              <a:t>xl</a:t>
            </a:r>
            <a:endParaRPr lang="zh-CN"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不同层的连接需要相同的特征图，但是池化层也是必不可少的。引入多重密集连接的</a:t>
            </a:r>
            <a:r>
              <a:rPr lang="en-US" altLang="zh-CN" dirty="0"/>
              <a:t>dense blocks</a:t>
            </a:r>
            <a:r>
              <a:rPr lang="zh-CN" altLang="zh-CN" dirty="0"/>
              <a:t>，在每个</a:t>
            </a:r>
            <a:r>
              <a:rPr lang="en-US" altLang="zh-CN" dirty="0"/>
              <a:t>block</a:t>
            </a:r>
            <a:r>
              <a:rPr lang="zh-CN" altLang="zh-CN" dirty="0"/>
              <a:t>中间的是</a:t>
            </a:r>
            <a:r>
              <a:rPr lang="en-US" altLang="zh-CN" dirty="0"/>
              <a:t>transition layers</a:t>
            </a:r>
            <a:r>
              <a:rPr lang="zh-CN" altLang="zh-CN" dirty="0"/>
              <a:t>（过渡层），</a:t>
            </a:r>
            <a:r>
              <a:rPr lang="en-US" altLang="zh-CN" dirty="0"/>
              <a:t>transition layer</a:t>
            </a:r>
            <a:r>
              <a:rPr lang="zh-CN" altLang="zh-CN" dirty="0"/>
              <a:t>包含</a:t>
            </a:r>
            <a:r>
              <a:rPr lang="en-US" altLang="zh-CN" dirty="0"/>
              <a:t>batch normalization </a:t>
            </a:r>
            <a:r>
              <a:rPr lang="zh-CN" altLang="zh-CN" dirty="0"/>
              <a:t>层，</a:t>
            </a:r>
            <a:r>
              <a:rPr lang="en-US" altLang="zh-CN" dirty="0"/>
              <a:t>1×1</a:t>
            </a:r>
            <a:r>
              <a:rPr lang="zh-CN" altLang="zh-CN" dirty="0"/>
              <a:t>卷积和池化</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Growth rate</a:t>
            </a:r>
            <a:r>
              <a:rPr lang="zh-CN" altLang="en-US" dirty="0"/>
              <a:t>：</a:t>
            </a:r>
            <a:r>
              <a:rPr lang="en-US" altLang="zh-CN" dirty="0"/>
              <a:t>Hl(.)</a:t>
            </a:r>
            <a:r>
              <a:rPr lang="zh-CN" altLang="zh-CN" dirty="0"/>
              <a:t>函数输出</a:t>
            </a:r>
            <a:r>
              <a:rPr lang="en-US" altLang="zh-CN" dirty="0"/>
              <a:t>k</a:t>
            </a:r>
            <a:r>
              <a:rPr lang="zh-CN" altLang="zh-CN" dirty="0"/>
              <a:t>个特征图，表明第</a:t>
            </a:r>
            <a:r>
              <a:rPr lang="en-US" altLang="zh-CN" dirty="0"/>
              <a:t>l</a:t>
            </a:r>
            <a:r>
              <a:rPr lang="zh-CN" altLang="zh-CN" dirty="0"/>
              <a:t>层有</a:t>
            </a:r>
            <a:r>
              <a:rPr lang="en-US" altLang="zh-CN" dirty="0"/>
              <a:t>k(l-1)+k0</a:t>
            </a:r>
            <a:r>
              <a:rPr lang="zh-CN" altLang="zh-CN" dirty="0"/>
              <a:t>个输入特征图，</a:t>
            </a:r>
            <a:r>
              <a:rPr lang="en-US" altLang="zh-CN" dirty="0"/>
              <a:t>k0</a:t>
            </a:r>
            <a:r>
              <a:rPr lang="zh-CN" altLang="zh-CN" dirty="0"/>
              <a:t>是输入图像的通道数。超参数</a:t>
            </a:r>
            <a:r>
              <a:rPr lang="en-US" altLang="zh-CN" dirty="0"/>
              <a:t>k</a:t>
            </a:r>
            <a:r>
              <a:rPr lang="zh-CN" altLang="zh-CN" dirty="0"/>
              <a:t>设定的小，为</a:t>
            </a:r>
            <a:r>
              <a:rPr lang="en-US" altLang="zh-CN" dirty="0"/>
              <a:t>12</a:t>
            </a:r>
            <a:r>
              <a:rPr lang="zh-CN" altLang="zh-CN" dirty="0"/>
              <a:t>，为了防止网络过宽，提高参数效率。</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Bottleneck layers</a:t>
            </a:r>
            <a:r>
              <a:rPr lang="zh-CN" altLang="en-US" dirty="0"/>
              <a:t>：</a:t>
            </a:r>
            <a:r>
              <a:rPr lang="zh-CN" altLang="zh-CN" dirty="0"/>
              <a:t>在</a:t>
            </a:r>
            <a:r>
              <a:rPr lang="en-US" altLang="zh-CN" dirty="0"/>
              <a:t>3</a:t>
            </a:r>
            <a:r>
              <a:rPr lang="zh-CN" altLang="zh-CN" dirty="0"/>
              <a:t>×</a:t>
            </a:r>
            <a:r>
              <a:rPr lang="en-US" altLang="zh-CN" dirty="0"/>
              <a:t>3</a:t>
            </a:r>
            <a:r>
              <a:rPr lang="zh-CN" altLang="zh-CN" dirty="0"/>
              <a:t>卷积之前加入</a:t>
            </a:r>
            <a:r>
              <a:rPr lang="en-US" altLang="zh-CN" dirty="0"/>
              <a:t>1</a:t>
            </a:r>
            <a:r>
              <a:rPr lang="zh-CN" altLang="zh-CN" dirty="0"/>
              <a:t>×</a:t>
            </a:r>
            <a:r>
              <a:rPr lang="en-US" altLang="zh-CN" dirty="0"/>
              <a:t>1</a:t>
            </a:r>
            <a:r>
              <a:rPr lang="zh-CN" altLang="zh-CN" dirty="0"/>
              <a:t>卷积来减少维度，增加计算效率</a:t>
            </a:r>
            <a:r>
              <a:rPr lang="zh-CN" altLang="en-US" dirty="0"/>
              <a:t>，</a:t>
            </a:r>
            <a:r>
              <a:rPr lang="zh-CN" altLang="en-US" sz="1200" dirty="0"/>
              <a:t>就是</a:t>
            </a:r>
            <a:r>
              <a:rPr lang="en-US" altLang="zh-CN" sz="1200" dirty="0"/>
              <a:t>bottleneck </a:t>
            </a:r>
            <a:r>
              <a:rPr lang="zh-CN" altLang="en-US" sz="1200" dirty="0"/>
              <a:t>层。将</a:t>
            </a:r>
            <a:r>
              <a:rPr lang="en-US" altLang="zh-CN" sz="1200" dirty="0"/>
              <a:t>Hl</a:t>
            </a:r>
            <a:r>
              <a:rPr lang="zh-CN" altLang="en-US" sz="1200" dirty="0"/>
              <a:t>改为</a:t>
            </a:r>
            <a:r>
              <a:rPr lang="en-US" altLang="zh-CN" sz="1200" dirty="0"/>
              <a:t>BN-</a:t>
            </a:r>
            <a:r>
              <a:rPr lang="en-US" altLang="zh-CN" sz="1200" dirty="0" err="1"/>
              <a:t>ReLU</a:t>
            </a:r>
            <a:r>
              <a:rPr lang="en-US" altLang="zh-CN" sz="1200" dirty="0"/>
              <a:t>-Conv(1x1)-BN-</a:t>
            </a:r>
            <a:r>
              <a:rPr lang="en-US" altLang="zh-CN" sz="1200" dirty="0" err="1"/>
              <a:t>ReLU</a:t>
            </a:r>
            <a:r>
              <a:rPr lang="en-US" altLang="zh-CN" sz="1200" dirty="0"/>
              <a:t>-Conv(3x3)</a:t>
            </a:r>
            <a:r>
              <a:rPr lang="zh-CN" altLang="en-US" sz="1200" dirty="0"/>
              <a:t>的结构，记为</a:t>
            </a:r>
            <a:r>
              <a:rPr lang="en-US" altLang="zh-CN" sz="1200" dirty="0" err="1"/>
              <a:t>DenseNet</a:t>
            </a:r>
            <a:r>
              <a:rPr lang="en-US" altLang="zh-CN" sz="1200" dirty="0"/>
              <a:t>-B </a:t>
            </a:r>
          </a:p>
          <a:p>
            <a:endParaRPr lang="en-US" altLang="zh-CN" dirty="0"/>
          </a:p>
          <a:p>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dirty="0"/>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18</a:t>
            </a:fld>
            <a:endParaRPr lang="zh-CN" altLang="en-US"/>
          </a:p>
        </p:txBody>
      </p:sp>
    </p:spTree>
    <p:extLst>
      <p:ext uri="{BB962C8B-B14F-4D97-AF65-F5344CB8AC3E}">
        <p14:creationId xmlns:p14="http://schemas.microsoft.com/office/powerpoint/2010/main" val="911775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1200" dirty="0"/>
              <a:t>上图是一个包含五层的</a:t>
            </a:r>
            <a:r>
              <a:rPr lang="en-US" altLang="zh-CN" sz="1200" dirty="0"/>
              <a:t>Dense Block</a:t>
            </a:r>
            <a:r>
              <a:rPr lang="zh-CN" altLang="en-US" sz="1200" dirty="0"/>
              <a:t>，</a:t>
            </a:r>
            <a:r>
              <a:rPr lang="en-US" altLang="zh-CN" sz="1200" dirty="0"/>
              <a:t>dense block</a:t>
            </a:r>
            <a:r>
              <a:rPr lang="zh-CN" altLang="en-US" sz="1200" dirty="0"/>
              <a:t>是</a:t>
            </a:r>
            <a:r>
              <a:rPr lang="en-US" altLang="zh-CN" sz="1200" dirty="0" err="1"/>
              <a:t>DenseNet</a:t>
            </a:r>
            <a:r>
              <a:rPr lang="zh-CN" altLang="en-US" sz="1200" dirty="0"/>
              <a:t>的组成单元。层与层之间的激励函数即</a:t>
            </a:r>
            <a:r>
              <a:rPr lang="en-US" altLang="zh-CN" sz="1200" dirty="0"/>
              <a:t>Hl</a:t>
            </a:r>
            <a:r>
              <a:rPr lang="zh-CN" altLang="en-US" sz="1200" dirty="0"/>
              <a:t>为</a:t>
            </a:r>
            <a:r>
              <a:rPr lang="en-US" altLang="zh-CN" sz="1200" dirty="0"/>
              <a:t>BN-</a:t>
            </a:r>
            <a:r>
              <a:rPr lang="en-US" altLang="zh-CN" sz="1200" dirty="0" err="1"/>
              <a:t>ReLU</a:t>
            </a:r>
            <a:r>
              <a:rPr lang="en-US" altLang="zh-CN" sz="1200" dirty="0"/>
              <a:t>-Conv(3x3)</a:t>
            </a:r>
            <a:r>
              <a:rPr lang="zh-CN" altLang="en-US" sz="1200" dirty="0"/>
              <a:t>的结构</a:t>
            </a:r>
            <a:endParaRPr lang="en-US" altLang="zh-CN" sz="1200" dirty="0"/>
          </a:p>
          <a:p>
            <a:pPr marL="0" marR="0" lvl="0" indent="0" algn="l" defTabSz="914400" rtl="0" eaLnBrk="1" fontAlgn="auto" latinLnBrk="0" hangingPunct="1">
              <a:lnSpc>
                <a:spcPct val="15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50000"/>
              </a:lnSpc>
              <a:spcBef>
                <a:spcPts val="0"/>
              </a:spcBef>
              <a:spcAft>
                <a:spcPts val="0"/>
              </a:spcAft>
              <a:buClrTx/>
              <a:buSzTx/>
              <a:buFontTx/>
              <a:buNone/>
              <a:tabLst/>
              <a:defRPr/>
            </a:pPr>
            <a:r>
              <a:rPr lang="zh-CN" altLang="zh-CN" dirty="0"/>
              <a:t>第</a:t>
            </a:r>
            <a:r>
              <a:rPr lang="en-US" altLang="zh-CN" dirty="0"/>
              <a:t>l</a:t>
            </a:r>
            <a:r>
              <a:rPr lang="zh-CN" altLang="zh-CN" dirty="0"/>
              <a:t>层有</a:t>
            </a:r>
            <a:r>
              <a:rPr lang="en-US" altLang="zh-CN" dirty="0"/>
              <a:t>l</a:t>
            </a:r>
            <a:r>
              <a:rPr lang="zh-CN" altLang="zh-CN" dirty="0"/>
              <a:t>个输入，包含所有之前的卷积</a:t>
            </a:r>
            <a:r>
              <a:rPr lang="en-US" altLang="zh-CN" dirty="0"/>
              <a:t>block</a:t>
            </a:r>
            <a:r>
              <a:rPr lang="zh-CN" altLang="zh-CN" dirty="0"/>
              <a:t>的特征图，它的自己的特征图传给了所有的后面的</a:t>
            </a:r>
            <a:r>
              <a:rPr lang="en-US" altLang="zh-CN" dirty="0"/>
              <a:t>L-l</a:t>
            </a:r>
            <a:r>
              <a:rPr lang="zh-CN" altLang="zh-CN" dirty="0"/>
              <a:t>层。这样在</a:t>
            </a:r>
            <a:r>
              <a:rPr lang="en-US" altLang="zh-CN" dirty="0"/>
              <a:t>L</a:t>
            </a:r>
            <a:r>
              <a:rPr lang="zh-CN" altLang="zh-CN" dirty="0"/>
              <a:t>层的网络中有</a:t>
            </a:r>
            <a:r>
              <a:rPr lang="en-US" altLang="zh-CN" dirty="0"/>
              <a:t>L(L+1)/2</a:t>
            </a:r>
            <a:r>
              <a:rPr lang="zh-CN" altLang="zh-CN" dirty="0"/>
              <a:t>个连接。因为这种密集连接模式，此网络成为</a:t>
            </a:r>
            <a:r>
              <a:rPr lang="en-US" altLang="zh-CN" dirty="0"/>
              <a:t>Dense Convolutional  Network (</a:t>
            </a:r>
            <a:r>
              <a:rPr lang="en-US" altLang="zh-CN" dirty="0" err="1"/>
              <a:t>DenseNet</a:t>
            </a:r>
            <a:r>
              <a:rPr lang="en-US" altLang="zh-CN" dirty="0"/>
              <a:t>).</a:t>
            </a:r>
            <a:endParaRPr lang="zh-CN" altLang="zh-CN" dirty="0"/>
          </a:p>
          <a:p>
            <a:pPr>
              <a:lnSpc>
                <a:spcPct val="150000"/>
              </a:lnSpc>
            </a:pPr>
            <a:endParaRPr lang="en-US" altLang="zh-CN" dirty="0"/>
          </a:p>
          <a:p>
            <a:pPr>
              <a:lnSpc>
                <a:spcPct val="100000"/>
              </a:lnSpc>
            </a:pPr>
            <a:endParaRPr lang="en-US" altLang="zh-CN" sz="1200" dirty="0"/>
          </a:p>
          <a:p>
            <a:pPr>
              <a:lnSpc>
                <a:spcPct val="100000"/>
              </a:lnSpc>
            </a:pPr>
            <a:endParaRPr lang="zh-CN" altLang="en-US" sz="1200" dirty="0"/>
          </a:p>
          <a:p>
            <a:pPr>
              <a:lnSpc>
                <a:spcPct val="150000"/>
              </a:lnSpc>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19</a:t>
            </a:fld>
            <a:endParaRPr lang="zh-CN" altLang="en-US"/>
          </a:p>
        </p:txBody>
      </p:sp>
    </p:spTree>
    <p:extLst>
      <p:ext uri="{BB962C8B-B14F-4D97-AF65-F5344CB8AC3E}">
        <p14:creationId xmlns:p14="http://schemas.microsoft.com/office/powerpoint/2010/main" val="516118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err="1"/>
              <a:t>ResNet</a:t>
            </a:r>
            <a:r>
              <a:rPr lang="zh-CN" altLang="en-US" sz="1200" dirty="0"/>
              <a:t>除了本层与下一层的连接之外，还增加了一个</a:t>
            </a:r>
            <a:r>
              <a:rPr lang="en-US" altLang="zh-CN" sz="1200" dirty="0"/>
              <a:t>skip-connection</a:t>
            </a:r>
            <a:r>
              <a:rPr lang="zh-CN" altLang="en-US" sz="1200" dirty="0"/>
              <a:t>。对于</a:t>
            </a:r>
            <a:r>
              <a:rPr lang="en-US" altLang="zh-CN" sz="1200" dirty="0" err="1"/>
              <a:t>ResNet</a:t>
            </a:r>
            <a:r>
              <a:rPr lang="zh-CN" altLang="en-US" sz="1200" dirty="0"/>
              <a:t>，</a:t>
            </a:r>
            <a:r>
              <a:rPr lang="en-US" altLang="zh-CN" sz="1200" dirty="0"/>
              <a:t>l</a:t>
            </a:r>
            <a:r>
              <a:rPr lang="zh-CN" altLang="en-US" sz="1200" dirty="0"/>
              <a:t>层的输出是</a:t>
            </a:r>
            <a:r>
              <a:rPr lang="en-US" altLang="zh-CN" sz="1200" dirty="0"/>
              <a:t>l-1</a:t>
            </a:r>
            <a:r>
              <a:rPr lang="zh-CN" altLang="en-US" sz="1200" dirty="0"/>
              <a:t>层的输出加上对</a:t>
            </a:r>
            <a:r>
              <a:rPr lang="en-US" altLang="zh-CN" sz="1200" dirty="0"/>
              <a:t>l-1</a:t>
            </a:r>
            <a:r>
              <a:rPr lang="zh-CN" altLang="en-US" sz="1200" dirty="0"/>
              <a:t>层输出的非线性变换。</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200" kern="1200" dirty="0" err="1">
                <a:solidFill>
                  <a:schemeClr val="tx1"/>
                </a:solidFill>
                <a:effectLst/>
                <a:latin typeface="+mn-lt"/>
                <a:ea typeface="+mn-ea"/>
                <a:cs typeface="+mn-cs"/>
              </a:rPr>
              <a:t>DenseNet</a:t>
            </a:r>
            <a:r>
              <a:rPr lang="zh-CN" altLang="zh-CN" sz="1200" kern="1200" dirty="0">
                <a:solidFill>
                  <a:schemeClr val="tx1"/>
                </a:solidFill>
                <a:effectLst/>
                <a:latin typeface="+mn-lt"/>
                <a:ea typeface="+mn-ea"/>
                <a:cs typeface="+mn-cs"/>
              </a:rPr>
              <a:t>通过连接（</a:t>
            </a:r>
            <a:r>
              <a:rPr lang="en-US" altLang="zh-CN" sz="1200" kern="1200" dirty="0">
                <a:solidFill>
                  <a:schemeClr val="tx1"/>
                </a:solidFill>
                <a:effectLst/>
                <a:latin typeface="+mn-lt"/>
                <a:ea typeface="+mn-ea"/>
                <a:cs typeface="+mn-cs"/>
              </a:rPr>
              <a:t>concatenate</a:t>
            </a:r>
            <a:r>
              <a:rPr lang="zh-CN" altLang="zh-CN" sz="120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kən'kætɪneɪt</a:t>
            </a:r>
            <a:r>
              <a:rPr lang="en-US" altLang="zh-CN" sz="1200" b="0" i="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来结合特征。第</a:t>
            </a:r>
            <a:r>
              <a:rPr lang="en-US" altLang="zh-CN" sz="1200" kern="1200" dirty="0">
                <a:solidFill>
                  <a:schemeClr val="tx1"/>
                </a:solidFill>
                <a:effectLst/>
                <a:latin typeface="+mn-lt"/>
                <a:ea typeface="+mn-ea"/>
                <a:cs typeface="+mn-cs"/>
              </a:rPr>
              <a:t>l</a:t>
            </a:r>
            <a:r>
              <a:rPr lang="zh-CN" altLang="zh-CN" sz="1200" kern="1200" dirty="0">
                <a:solidFill>
                  <a:schemeClr val="tx1"/>
                </a:solidFill>
                <a:effectLst/>
                <a:latin typeface="+mn-lt"/>
                <a:ea typeface="+mn-ea"/>
                <a:cs typeface="+mn-cs"/>
              </a:rPr>
              <a:t>层有</a:t>
            </a:r>
            <a:r>
              <a:rPr lang="en-US" altLang="zh-CN" sz="1200" kern="1200" dirty="0">
                <a:solidFill>
                  <a:schemeClr val="tx1"/>
                </a:solidFill>
                <a:effectLst/>
                <a:latin typeface="+mn-lt"/>
                <a:ea typeface="+mn-ea"/>
                <a:cs typeface="+mn-cs"/>
              </a:rPr>
              <a:t>l</a:t>
            </a:r>
            <a:r>
              <a:rPr lang="zh-CN" altLang="zh-CN" sz="1200" kern="1200" dirty="0">
                <a:solidFill>
                  <a:schemeClr val="tx1"/>
                </a:solidFill>
                <a:effectLst/>
                <a:latin typeface="+mn-lt"/>
                <a:ea typeface="+mn-ea"/>
                <a:cs typeface="+mn-cs"/>
              </a:rPr>
              <a:t>个输入，包含所有之前的卷积</a:t>
            </a:r>
            <a:r>
              <a:rPr lang="en-US" altLang="zh-CN" sz="1200" kern="1200" dirty="0">
                <a:solidFill>
                  <a:schemeClr val="tx1"/>
                </a:solidFill>
                <a:effectLst/>
                <a:latin typeface="+mn-lt"/>
                <a:ea typeface="+mn-ea"/>
                <a:cs typeface="+mn-cs"/>
              </a:rPr>
              <a:t>block</a:t>
            </a:r>
            <a:r>
              <a:rPr lang="zh-CN" altLang="zh-CN" sz="1200" kern="1200" dirty="0">
                <a:solidFill>
                  <a:schemeClr val="tx1"/>
                </a:solidFill>
                <a:effectLst/>
                <a:latin typeface="+mn-lt"/>
                <a:ea typeface="+mn-ea"/>
                <a:cs typeface="+mn-cs"/>
              </a:rPr>
              <a:t>的特征图，它的自己的特征图传给了所有的后面的</a:t>
            </a:r>
            <a:r>
              <a:rPr lang="en-US" altLang="zh-CN" sz="1200" kern="1200" dirty="0">
                <a:solidFill>
                  <a:schemeClr val="tx1"/>
                </a:solidFill>
                <a:effectLst/>
                <a:latin typeface="+mn-lt"/>
                <a:ea typeface="+mn-ea"/>
                <a:cs typeface="+mn-cs"/>
              </a:rPr>
              <a:t>L-l</a:t>
            </a:r>
            <a:r>
              <a:rPr lang="zh-CN" altLang="zh-CN" sz="1200" kern="1200" dirty="0">
                <a:solidFill>
                  <a:schemeClr val="tx1"/>
                </a:solidFill>
                <a:effectLst/>
                <a:latin typeface="+mn-lt"/>
                <a:ea typeface="+mn-ea"/>
                <a:cs typeface="+mn-cs"/>
              </a:rPr>
              <a:t>层。这样在</a:t>
            </a:r>
            <a:r>
              <a:rPr lang="en-US" altLang="zh-CN" sz="1200" kern="1200" dirty="0">
                <a:solidFill>
                  <a:schemeClr val="tx1"/>
                </a:solidFill>
                <a:effectLst/>
                <a:latin typeface="+mn-lt"/>
                <a:ea typeface="+mn-ea"/>
                <a:cs typeface="+mn-cs"/>
              </a:rPr>
              <a:t>L</a:t>
            </a:r>
            <a:r>
              <a:rPr lang="zh-CN" altLang="zh-CN" sz="1200" kern="1200" dirty="0">
                <a:solidFill>
                  <a:schemeClr val="tx1"/>
                </a:solidFill>
                <a:effectLst/>
                <a:latin typeface="+mn-lt"/>
                <a:ea typeface="+mn-ea"/>
                <a:cs typeface="+mn-cs"/>
              </a:rPr>
              <a:t>层的网络中有</a:t>
            </a:r>
            <a:r>
              <a:rPr lang="en-US" altLang="zh-CN" sz="1200" kern="1200" dirty="0">
                <a:solidFill>
                  <a:schemeClr val="tx1"/>
                </a:solidFill>
                <a:effectLst/>
                <a:latin typeface="+mn-lt"/>
                <a:ea typeface="+mn-ea"/>
                <a:cs typeface="+mn-cs"/>
              </a:rPr>
              <a:t>L(L+1)/2</a:t>
            </a:r>
            <a:r>
              <a:rPr lang="zh-CN" altLang="zh-CN" sz="1200" kern="1200" dirty="0">
                <a:solidFill>
                  <a:schemeClr val="tx1"/>
                </a:solidFill>
                <a:effectLst/>
                <a:latin typeface="+mn-lt"/>
                <a:ea typeface="+mn-ea"/>
                <a:cs typeface="+mn-cs"/>
              </a:rPr>
              <a:t>个连接。因为这种密集连接模式，此网络成为</a:t>
            </a:r>
            <a:r>
              <a:rPr lang="en-US" altLang="zh-CN" sz="1200" kern="1200" dirty="0">
                <a:solidFill>
                  <a:schemeClr val="tx1"/>
                </a:solidFill>
                <a:effectLst/>
                <a:latin typeface="+mn-lt"/>
                <a:ea typeface="+mn-ea"/>
                <a:cs typeface="+mn-cs"/>
              </a:rPr>
              <a:t>Dense Convolutional  Network (</a:t>
            </a:r>
            <a:r>
              <a:rPr lang="en-US" altLang="zh-CN" sz="1200" kern="1200" dirty="0" err="1">
                <a:solidFill>
                  <a:schemeClr val="tx1"/>
                </a:solidFill>
                <a:effectLst/>
                <a:latin typeface="+mn-lt"/>
                <a:ea typeface="+mn-ea"/>
                <a:cs typeface="+mn-cs"/>
              </a:rPr>
              <a:t>DenseNet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DenseNet</a:t>
            </a:r>
            <a:r>
              <a:rPr lang="zh-CN" altLang="en-US" dirty="0"/>
              <a:t>则是让</a:t>
            </a:r>
            <a:r>
              <a:rPr lang="en-US" altLang="zh-CN" dirty="0"/>
              <a:t>l</a:t>
            </a:r>
            <a:r>
              <a:rPr lang="zh-CN" altLang="en-US" dirty="0"/>
              <a:t>层的输入直接影响到之后的所有层，并且由于每一层都包含之前所有层的输出信息。因此其</a:t>
            </a:r>
            <a:r>
              <a:rPr lang="zh-CN" altLang="en-US" b="1" dirty="0"/>
              <a:t>只需要很少的特征图</a:t>
            </a:r>
            <a:r>
              <a:rPr lang="zh-CN" altLang="en-US" dirty="0"/>
              <a:t>就够了，这也是为什么</a:t>
            </a:r>
            <a:r>
              <a:rPr lang="en-US" altLang="zh-CN" dirty="0" err="1"/>
              <a:t>DenseNet</a:t>
            </a:r>
            <a:r>
              <a:rPr lang="zh-CN" altLang="en-US" dirty="0"/>
              <a:t>的参数量较其他模型大大减少的原因。</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20</a:t>
            </a:fld>
            <a:endParaRPr lang="zh-CN" altLang="en-US"/>
          </a:p>
        </p:txBody>
      </p:sp>
    </p:spTree>
    <p:extLst>
      <p:ext uri="{BB962C8B-B14F-4D97-AF65-F5344CB8AC3E}">
        <p14:creationId xmlns:p14="http://schemas.microsoft.com/office/powerpoint/2010/main" val="820921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在</a:t>
            </a:r>
            <a:r>
              <a:rPr lang="en-US" altLang="zh-CN" dirty="0"/>
              <a:t>transition layers</a:t>
            </a:r>
            <a:r>
              <a:rPr lang="zh-CN" altLang="zh-CN" dirty="0"/>
              <a:t>中使用。设</a:t>
            </a:r>
            <a:r>
              <a:rPr lang="en-US" altLang="zh-CN" dirty="0"/>
              <a:t>dense block</a:t>
            </a:r>
            <a:r>
              <a:rPr lang="zh-CN" altLang="zh-CN" dirty="0"/>
              <a:t>有</a:t>
            </a:r>
            <a:r>
              <a:rPr lang="en-US" altLang="zh-CN" dirty="0"/>
              <a:t>m</a:t>
            </a:r>
            <a:r>
              <a:rPr lang="zh-CN" altLang="zh-CN" dirty="0"/>
              <a:t>个特征图，经过</a:t>
            </a:r>
            <a:r>
              <a:rPr lang="en-US" altLang="zh-CN" dirty="0"/>
              <a:t>transition layers</a:t>
            </a:r>
            <a:r>
              <a:rPr lang="zh-CN" altLang="zh-CN" dirty="0"/>
              <a:t>产生</a:t>
            </a:r>
            <a:r>
              <a:rPr lang="en-US" altLang="zh-CN" dirty="0" err="1"/>
              <a:t>θm</a:t>
            </a:r>
            <a:r>
              <a:rPr lang="zh-CN" altLang="zh-CN" dirty="0"/>
              <a:t>个输出。将</a:t>
            </a:r>
            <a:r>
              <a:rPr lang="en-US" altLang="zh-CN" dirty="0"/>
              <a:t>θ&lt;1</a:t>
            </a:r>
            <a:r>
              <a:rPr lang="zh-CN" altLang="zh-CN" dirty="0"/>
              <a:t>的</a:t>
            </a:r>
            <a:r>
              <a:rPr lang="en-US" altLang="zh-CN" dirty="0" err="1"/>
              <a:t>DenseNet</a:t>
            </a:r>
            <a:r>
              <a:rPr lang="zh-CN" altLang="zh-CN" dirty="0"/>
              <a:t>称为</a:t>
            </a:r>
            <a:r>
              <a:rPr lang="en-US" altLang="zh-CN" dirty="0" err="1"/>
              <a:t>DenseNet</a:t>
            </a:r>
            <a:r>
              <a:rPr lang="en-US" altLang="zh-CN" dirty="0"/>
              <a:t>-C</a:t>
            </a:r>
            <a:r>
              <a:rPr lang="zh-CN" altLang="zh-CN" dirty="0"/>
              <a:t>，如果同时使用</a:t>
            </a:r>
            <a:r>
              <a:rPr lang="en-US" altLang="zh-CN" dirty="0"/>
              <a:t>bottleneck </a:t>
            </a:r>
            <a:r>
              <a:rPr lang="zh-CN" altLang="zh-CN" dirty="0"/>
              <a:t>和</a:t>
            </a:r>
            <a:r>
              <a:rPr lang="en-US" altLang="zh-CN" dirty="0"/>
              <a:t>θ &lt; 1 </a:t>
            </a:r>
            <a:r>
              <a:rPr lang="zh-CN" altLang="zh-CN" dirty="0"/>
              <a:t>，称为</a:t>
            </a:r>
            <a:r>
              <a:rPr lang="en-US" altLang="zh-CN" dirty="0" err="1"/>
              <a:t>DenseNet</a:t>
            </a:r>
            <a:r>
              <a:rPr lang="en-US" altLang="zh-CN" dirty="0"/>
              <a:t>-BC.</a:t>
            </a:r>
            <a:endParaRPr lang="zh-CN" altLang="zh-CN" dirty="0"/>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21</a:t>
            </a:fld>
            <a:endParaRPr lang="zh-CN" altLang="en-US"/>
          </a:p>
        </p:txBody>
      </p:sp>
    </p:spTree>
    <p:extLst>
      <p:ext uri="{BB962C8B-B14F-4D97-AF65-F5344CB8AC3E}">
        <p14:creationId xmlns:p14="http://schemas.microsoft.com/office/powerpoint/2010/main" val="2893849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这些</a:t>
            </a:r>
            <a:r>
              <a:rPr lang="en-US" altLang="zh-CN" sz="1200" dirty="0"/>
              <a:t>feature map </a:t>
            </a:r>
            <a:r>
              <a:rPr lang="zh-CN" altLang="en-US" sz="1200" dirty="0"/>
              <a:t>可以视作</a:t>
            </a:r>
            <a:r>
              <a:rPr lang="en-US" altLang="zh-CN" sz="1200" dirty="0" err="1"/>
              <a:t>DenseNet</a:t>
            </a:r>
            <a:r>
              <a:rPr lang="en-US" altLang="zh-CN" sz="1200" dirty="0"/>
              <a:t> </a:t>
            </a:r>
            <a:r>
              <a:rPr lang="zh-CN" altLang="en-US" sz="1200" dirty="0"/>
              <a:t>块的全局状态。每层输出的</a:t>
            </a:r>
            <a:r>
              <a:rPr lang="en-US" altLang="zh-CN" sz="1200" dirty="0"/>
              <a:t>feature map </a:t>
            </a:r>
            <a:r>
              <a:rPr lang="zh-CN" altLang="en-US" sz="1200" dirty="0"/>
              <a:t>都将被添加到块的这个全局状态中。</a:t>
            </a:r>
            <a:endParaRPr lang="en-US" altLang="zh-CN" sz="1200" dirty="0"/>
          </a:p>
          <a:p>
            <a:endParaRPr lang="en-US" altLang="zh-CN" sz="1200" dirty="0"/>
          </a:p>
          <a:p>
            <a:r>
              <a:rPr lang="zh-CN" altLang="en-US" sz="1200" dirty="0"/>
              <a:t>因此</a:t>
            </a:r>
            <a:r>
              <a:rPr lang="en-US" altLang="zh-CN" sz="1200" dirty="0"/>
              <a:t>feature map </a:t>
            </a:r>
            <a:r>
              <a:rPr lang="zh-CN" altLang="en-US" sz="1200" dirty="0"/>
              <a:t>无需逐层复制（因为它是全局共享）。这也是</a:t>
            </a:r>
            <a:r>
              <a:rPr lang="en-US" altLang="zh-CN" sz="1200" dirty="0" err="1"/>
              <a:t>DenseNet</a:t>
            </a:r>
            <a:r>
              <a:rPr lang="en-US" altLang="zh-CN" sz="1200" dirty="0"/>
              <a:t> </a:t>
            </a:r>
            <a:r>
              <a:rPr lang="zh-CN" altLang="en-US" sz="1200" dirty="0"/>
              <a:t>与传统网络结构不同的地方。</a:t>
            </a:r>
            <a:endParaRPr lang="en-US" altLang="zh-CN" sz="1200" dirty="0"/>
          </a:p>
          <a:p>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err="1"/>
              <a:t>DenseNet</a:t>
            </a:r>
            <a:r>
              <a:rPr lang="en-US" altLang="zh-CN" sz="1200" dirty="0"/>
              <a:t> </a:t>
            </a:r>
            <a:r>
              <a:rPr lang="zh-CN" altLang="en-US" sz="1200" dirty="0"/>
              <a:t>将“变动”的信息（当前层输出的</a:t>
            </a:r>
            <a:r>
              <a:rPr lang="en-US" altLang="zh-CN" sz="1200" dirty="0"/>
              <a:t>feature map</a:t>
            </a:r>
            <a:r>
              <a:rPr lang="zh-CN" altLang="en-US" sz="1200" dirty="0"/>
              <a:t>） 添加到“集体知识” 。最终分类器基于</a:t>
            </a:r>
            <a:r>
              <a:rPr lang="en-US" altLang="zh-CN" sz="1200" dirty="0" err="1"/>
              <a:t>DenseNet</a:t>
            </a:r>
            <a:r>
              <a:rPr lang="en-US" altLang="zh-CN" sz="1200" dirty="0"/>
              <a:t> </a:t>
            </a:r>
            <a:r>
              <a:rPr lang="zh-CN" altLang="en-US" sz="1200" dirty="0"/>
              <a:t>块的所有</a:t>
            </a:r>
            <a:r>
              <a:rPr lang="en-US" altLang="zh-CN" sz="1200" dirty="0"/>
              <a:t>feature map </a:t>
            </a:r>
            <a:r>
              <a:rPr lang="zh-CN" altLang="en-US" sz="1200" dirty="0"/>
              <a:t>。</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err="1"/>
              <a:t>DenseNet</a:t>
            </a:r>
            <a:r>
              <a:rPr lang="en-US" altLang="zh-CN" sz="1200" dirty="0"/>
              <a:t> </a:t>
            </a:r>
            <a:r>
              <a:rPr lang="zh-CN" altLang="en-US" sz="1200" dirty="0"/>
              <a:t>提高精度的一个可能的解释是：各层通过较短的连接（最多需要经过两个或者三个过渡层）直接从损失函数中接收额外的监督信息。</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23</a:t>
            </a:fld>
            <a:endParaRPr lang="zh-CN" altLang="en-US"/>
          </a:p>
        </p:txBody>
      </p:sp>
    </p:spTree>
    <p:extLst>
      <p:ext uri="{BB962C8B-B14F-4D97-AF65-F5344CB8AC3E}">
        <p14:creationId xmlns:p14="http://schemas.microsoft.com/office/powerpoint/2010/main" val="328071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sz="1200" b="0" i="0" kern="1200" dirty="0">
                <a:solidFill>
                  <a:schemeClr val="tx1"/>
                </a:solidFill>
                <a:effectLst/>
                <a:latin typeface="+mn-lt"/>
                <a:ea typeface="+mn-ea"/>
                <a:cs typeface="+mn-cs"/>
              </a:rPr>
              <a:t>缓解梯度消失的问题。因为每层都可以直接从损失函数和原始输入中获取梯度，从而易于训练。</a:t>
            </a:r>
            <a:endParaRPr lang="en-US" altLang="zh-CN" sz="1200" b="0" i="0" kern="1200" dirty="0">
              <a:solidFill>
                <a:schemeClr val="tx1"/>
              </a:solidFill>
              <a:effectLst/>
              <a:latin typeface="+mn-lt"/>
              <a:ea typeface="+mn-ea"/>
              <a:cs typeface="+mn-cs"/>
            </a:endParaRPr>
          </a:p>
          <a:p>
            <a:pPr marL="228600" indent="-228600">
              <a:buAutoNum type="arabicPeriod"/>
            </a:pP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密集连接还具有正则化的效应，缓解了小训练集任务的过拟合。</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3. </a:t>
            </a:r>
            <a:r>
              <a:rPr lang="zh-CN" altLang="en-US" sz="1200" b="0" i="0" kern="1200" dirty="0">
                <a:solidFill>
                  <a:schemeClr val="tx1"/>
                </a:solidFill>
                <a:effectLst/>
                <a:latin typeface="+mn-lt"/>
                <a:ea typeface="+mn-ea"/>
                <a:cs typeface="+mn-cs"/>
              </a:rPr>
              <a:t>鼓励特征重用。</a:t>
            </a:r>
            <a:r>
              <a:rPr lang="zh-CN" altLang="zh-CN" dirty="0"/>
              <a:t>保证网络中层间最大的信息流，将每个层都直接的连在一起。每层都获得了额外的来自之前所有层的输入，并且把自己的特征图传给所有的下面的层</a:t>
            </a:r>
            <a:r>
              <a:rPr lang="zh-CN" altLang="en-US" dirty="0"/>
              <a:t>。</a:t>
            </a:r>
            <a:endParaRPr lang="zh-CN" altLang="zh-CN" dirty="0"/>
          </a:p>
          <a:p>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4. </a:t>
            </a:r>
            <a:r>
              <a:rPr lang="zh-CN" altLang="en-US" sz="1200" b="0" i="0" kern="1200" dirty="0">
                <a:solidFill>
                  <a:schemeClr val="tx1"/>
                </a:solidFill>
                <a:effectLst/>
                <a:latin typeface="+mn-lt"/>
                <a:ea typeface="+mn-ea"/>
                <a:cs typeface="+mn-cs"/>
              </a:rPr>
              <a:t>大幅度减少参数数量。因为每层的卷积核尺寸都比较小，输出通道数较少 </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由增长率</a:t>
            </a:r>
            <a:r>
              <a:rPr lang="en-US" altLang="zh-CN" sz="1200" b="0" i="0" kern="1200" dirty="0">
                <a:solidFill>
                  <a:schemeClr val="tx1"/>
                </a:solidFill>
                <a:effectLst/>
                <a:latin typeface="+mn-lt"/>
                <a:ea typeface="+mn-ea"/>
                <a:cs typeface="+mn-cs"/>
              </a:rPr>
              <a:t>k</a:t>
            </a:r>
            <a:r>
              <a:rPr lang="zh-CN" altLang="en-US" sz="1200" b="0" i="0" kern="1200" dirty="0">
                <a:solidFill>
                  <a:schemeClr val="tx1"/>
                </a:solidFill>
                <a:effectLst/>
                <a:latin typeface="+mn-lt"/>
                <a:ea typeface="+mn-ea"/>
                <a:cs typeface="+mn-cs"/>
              </a:rPr>
              <a:t>决定</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25</a:t>
            </a:fld>
            <a:endParaRPr lang="zh-CN" altLang="en-US"/>
          </a:p>
        </p:txBody>
      </p:sp>
    </p:spTree>
    <p:extLst>
      <p:ext uri="{BB962C8B-B14F-4D97-AF65-F5344CB8AC3E}">
        <p14:creationId xmlns:p14="http://schemas.microsoft.com/office/powerpoint/2010/main" val="3990160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典型的识别网络，包括</a:t>
            </a:r>
            <a:r>
              <a:rPr lang="en-US" altLang="zh-CN" dirty="0" err="1"/>
              <a:t>LeNet</a:t>
            </a:r>
            <a:r>
              <a:rPr lang="zh-CN" altLang="zh-CN" dirty="0"/>
              <a:t>，</a:t>
            </a:r>
            <a:r>
              <a:rPr lang="en-US" altLang="zh-CN" dirty="0" err="1"/>
              <a:t>AlexNet</a:t>
            </a:r>
            <a:r>
              <a:rPr lang="zh-CN" altLang="zh-CN" dirty="0"/>
              <a:t>，都需要输入固定，并且产生的输出是非空间的。这些网络的全连接层的尺寸固定并且丢弃了空间坐标。</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输入固定原因（</a:t>
            </a:r>
            <a:r>
              <a:rPr lang="zh-CN" altLang="zh-CN" sz="1200" kern="1200" dirty="0">
                <a:solidFill>
                  <a:schemeClr val="tx1"/>
                </a:solidFill>
                <a:effectLst/>
                <a:latin typeface="+mn-lt"/>
                <a:ea typeface="+mn-ea"/>
                <a:cs typeface="+mn-cs"/>
              </a:rPr>
              <a:t>因为</a:t>
            </a:r>
            <a:r>
              <a:rPr lang="en-US" altLang="zh-CN" sz="1200" kern="1200" dirty="0">
                <a:solidFill>
                  <a:schemeClr val="tx1"/>
                </a:solidFill>
                <a:effectLst/>
                <a:latin typeface="+mn-lt"/>
                <a:ea typeface="+mn-ea"/>
                <a:cs typeface="+mn-cs"/>
              </a:rPr>
              <a:t>CNN</a:t>
            </a:r>
            <a:r>
              <a:rPr lang="zh-CN" altLang="zh-CN" sz="1200" kern="1200" dirty="0">
                <a:solidFill>
                  <a:schemeClr val="tx1"/>
                </a:solidFill>
                <a:effectLst/>
                <a:latin typeface="+mn-lt"/>
                <a:ea typeface="+mn-ea"/>
                <a:cs typeface="+mn-cs"/>
              </a:rPr>
              <a:t>最后有全连接层，而全连接层的输入是固定大小的。</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全连接层可以被视为另一种卷积层，将全连接层转化为卷积层就可以获得全卷积网络，从而输出</a:t>
            </a:r>
            <a:r>
              <a:rPr lang="en-US" altLang="zh-CN" dirty="0"/>
              <a:t>heatmap</a:t>
            </a:r>
            <a:r>
              <a:rPr lang="zh-CN" altLang="zh-CN" dirty="0"/>
              <a:t>。</a:t>
            </a:r>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5</a:t>
            </a:fld>
            <a:endParaRPr lang="zh-CN" altLang="en-US"/>
          </a:p>
        </p:txBody>
      </p:sp>
    </p:spTree>
    <p:extLst>
      <p:ext uri="{BB962C8B-B14F-4D97-AF65-F5344CB8AC3E}">
        <p14:creationId xmlns:p14="http://schemas.microsoft.com/office/powerpoint/2010/main" val="3711053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假设最后一个卷积层的输出为</a:t>
            </a:r>
            <a:r>
              <a:rPr lang="en-US" altLang="zh-CN" dirty="0"/>
              <a:t>7×7×512</a:t>
            </a:r>
            <a:r>
              <a:rPr lang="zh-CN" altLang="en-US" dirty="0"/>
              <a:t>，连接此卷积层的全连接层为</a:t>
            </a:r>
            <a:r>
              <a:rPr lang="en-US" altLang="zh-CN" dirty="0"/>
              <a:t>1×1×4096</a:t>
            </a:r>
            <a:r>
              <a:rPr lang="zh-CN" altLang="en-US" dirty="0"/>
              <a:t>。如果将这个全连接层转化为卷积层：</a:t>
            </a:r>
            <a:br>
              <a:rPr lang="zh-CN" altLang="en-US" dirty="0"/>
            </a:br>
            <a:r>
              <a:rPr lang="en-US" altLang="zh-CN" dirty="0"/>
              <a:t>1.</a:t>
            </a:r>
            <a:r>
              <a:rPr lang="zh-CN" altLang="en-US" dirty="0"/>
              <a:t>共有</a:t>
            </a:r>
            <a:r>
              <a:rPr lang="en-US" altLang="zh-CN" dirty="0"/>
              <a:t>4096</a:t>
            </a:r>
            <a:r>
              <a:rPr lang="zh-CN" altLang="en-US" dirty="0"/>
              <a:t>组过滤器</a:t>
            </a:r>
            <a:br>
              <a:rPr lang="zh-CN" altLang="en-US" dirty="0"/>
            </a:br>
            <a:r>
              <a:rPr lang="en-US" altLang="zh-CN" dirty="0"/>
              <a:t>2.</a:t>
            </a:r>
            <a:r>
              <a:rPr lang="zh-CN" altLang="en-US" dirty="0"/>
              <a:t>每个过滤器的大小为</a:t>
            </a:r>
            <a:r>
              <a:rPr lang="en-US" altLang="zh-CN" dirty="0"/>
              <a:t>7×7×512</a:t>
            </a:r>
            <a:br>
              <a:rPr lang="en-US" altLang="zh-CN" dirty="0"/>
            </a:br>
            <a:r>
              <a:rPr lang="en-US" altLang="zh-CN" dirty="0"/>
              <a:t>3.</a:t>
            </a:r>
            <a:r>
              <a:rPr lang="zh-CN" altLang="en-US" dirty="0"/>
              <a:t>则输出为</a:t>
            </a:r>
            <a:r>
              <a:rPr lang="en-US" altLang="zh-CN" dirty="0"/>
              <a:t>1×1×4096</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6</a:t>
            </a:fld>
            <a:endParaRPr lang="zh-CN" altLang="en-US"/>
          </a:p>
        </p:txBody>
      </p:sp>
    </p:spTree>
    <p:extLst>
      <p:ext uri="{BB962C8B-B14F-4D97-AF65-F5344CB8AC3E}">
        <p14:creationId xmlns:p14="http://schemas.microsoft.com/office/powerpoint/2010/main" val="2630204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lnSpc>
                <a:spcPct val="150000"/>
              </a:lnSpc>
            </a:pPr>
            <a:r>
              <a:rPr lang="zh-CN" altLang="zh-CN" dirty="0">
                <a:latin typeface="宋体" panose="02010600030101010101" pitchFamily="2" charset="-122"/>
                <a:ea typeface="宋体" panose="02010600030101010101" pitchFamily="2" charset="-122"/>
              </a:rPr>
              <a:t>采样后数据数量减少，</a:t>
            </a:r>
            <a:r>
              <a:rPr lang="en-US" altLang="zh-CN" dirty="0" err="1">
                <a:latin typeface="宋体" panose="02010600030101010101" pitchFamily="2" charset="-122"/>
                <a:ea typeface="宋体" panose="02010600030101010101" pitchFamily="2" charset="-122"/>
              </a:rPr>
              <a:t>upsample</a:t>
            </a:r>
            <a:r>
              <a:rPr lang="zh-CN" altLang="zh-CN" dirty="0">
                <a:latin typeface="宋体" panose="02010600030101010101" pitchFamily="2" charset="-122"/>
                <a:ea typeface="宋体" panose="02010600030101010101" pitchFamily="2" charset="-122"/>
              </a:rPr>
              <a:t>采样后数据数量增多。</a:t>
            </a:r>
            <a:endParaRPr lang="en-US" altLang="zh-CN" dirty="0">
              <a:latin typeface="宋体" panose="02010600030101010101" pitchFamily="2" charset="-122"/>
              <a:ea typeface="宋体" panose="02010600030101010101" pitchFamily="2" charset="-122"/>
            </a:endParaRPr>
          </a:p>
          <a:p>
            <a:pPr latinLnBrk="1">
              <a:lnSpc>
                <a:spcPct val="150000"/>
              </a:lnSpc>
            </a:pPr>
            <a:r>
              <a:rPr lang="en-US" altLang="zh-CN" dirty="0" err="1">
                <a:latin typeface="宋体" panose="02010600030101010101" pitchFamily="2" charset="-122"/>
                <a:ea typeface="宋体" panose="02010600030101010101" pitchFamily="2" charset="-122"/>
              </a:rPr>
              <a:t>upsample</a:t>
            </a:r>
            <a:r>
              <a:rPr lang="zh-CN" altLang="zh-CN" dirty="0">
                <a:latin typeface="宋体" panose="02010600030101010101" pitchFamily="2" charset="-122"/>
                <a:ea typeface="宋体" panose="02010600030101010101" pitchFamily="2" charset="-122"/>
              </a:rPr>
              <a:t>就是使大小比原图像小得多的特征图变大，使其大小为原图像大小</a:t>
            </a:r>
            <a:r>
              <a:rPr lang="zh-CN" altLang="en-US" dirty="0">
                <a:latin typeface="宋体" panose="02010600030101010101" pitchFamily="2" charset="-122"/>
                <a:ea typeface="宋体" panose="02010600030101010101" pitchFamily="2" charset="-122"/>
              </a:rPr>
              <a:t>，和卷积层一样，反卷积的具体参数经过训练确定。</a:t>
            </a:r>
            <a:endParaRPr lang="en-US" altLang="zh-CN" dirty="0">
              <a:latin typeface="宋体" panose="02010600030101010101" pitchFamily="2" charset="-122"/>
              <a:ea typeface="宋体" panose="02010600030101010101" pitchFamily="2" charset="-122"/>
            </a:endParaRPr>
          </a:p>
          <a:p>
            <a:pPr latinLnBrk="1">
              <a:lnSpc>
                <a:spcPct val="150000"/>
              </a:lnSpc>
            </a:pPr>
            <a:endParaRPr lang="en-US" altLang="zh-CN" dirty="0">
              <a:latin typeface="宋体" panose="02010600030101010101" pitchFamily="2" charset="-122"/>
              <a:ea typeface="宋体" panose="02010600030101010101" pitchFamily="2" charset="-122"/>
            </a:endParaRPr>
          </a:p>
          <a:p>
            <a:pPr marL="0" marR="0" lvl="0" indent="0" algn="l" defTabSz="914400" rtl="0" eaLnBrk="1" fontAlgn="auto" latinLnBrk="1" hangingPunct="1">
              <a:lnSpc>
                <a:spcPct val="150000"/>
              </a:lnSpc>
              <a:spcBef>
                <a:spcPts val="0"/>
              </a:spcBef>
              <a:spcAft>
                <a:spcPts val="0"/>
              </a:spcAft>
              <a:buClrTx/>
              <a:buSzTx/>
              <a:buFontTx/>
              <a:buNone/>
              <a:tabLst/>
              <a:defRPr/>
            </a:pPr>
            <a:r>
              <a:rPr lang="zh-CN" altLang="en-US" dirty="0">
                <a:latin typeface="宋体" panose="02010600030101010101" pitchFamily="2" charset="-122"/>
                <a:ea typeface="宋体" panose="02010600030101010101" pitchFamily="2" charset="-122"/>
              </a:rPr>
              <a:t>文中称为</a:t>
            </a:r>
            <a:r>
              <a:rPr lang="en-US" altLang="zh-CN" sz="1200" kern="1200" dirty="0">
                <a:solidFill>
                  <a:schemeClr val="tx1"/>
                </a:solidFill>
                <a:effectLst/>
                <a:latin typeface="+mn-lt"/>
                <a:ea typeface="+mn-ea"/>
                <a:cs typeface="+mn-cs"/>
              </a:rPr>
              <a:t>Backwards convolution (sometimes called deconvolution)</a:t>
            </a:r>
            <a:endParaRPr lang="zh-CN" altLang="zh-CN" sz="1200" kern="1200" dirty="0">
              <a:solidFill>
                <a:schemeClr val="tx1"/>
              </a:solidFill>
              <a:effectLst/>
              <a:latin typeface="+mn-lt"/>
              <a:ea typeface="+mn-ea"/>
              <a:cs typeface="+mn-cs"/>
            </a:endParaRPr>
          </a:p>
          <a:p>
            <a:pPr latinLnBrk="1">
              <a:lnSpc>
                <a:spcPct val="150000"/>
              </a:lnSpc>
            </a:pPr>
            <a:endParaRPr lang="zh-CN" altLang="zh-CN" dirty="0">
              <a:latin typeface="宋体" panose="02010600030101010101" pitchFamily="2" charset="-122"/>
              <a:ea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7</a:t>
            </a:fld>
            <a:endParaRPr lang="zh-CN" altLang="en-US"/>
          </a:p>
        </p:txBody>
      </p:sp>
    </p:spTree>
    <p:extLst>
      <p:ext uri="{BB962C8B-B14F-4D97-AF65-F5344CB8AC3E}">
        <p14:creationId xmlns:p14="http://schemas.microsoft.com/office/powerpoint/2010/main" val="1227533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8</a:t>
            </a:fld>
            <a:endParaRPr lang="zh-CN" altLang="en-US"/>
          </a:p>
        </p:txBody>
      </p:sp>
    </p:spTree>
    <p:extLst>
      <p:ext uri="{BB962C8B-B14F-4D97-AF65-F5344CB8AC3E}">
        <p14:creationId xmlns:p14="http://schemas.microsoft.com/office/powerpoint/2010/main" val="1407523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对原图进行卷积</a:t>
            </a:r>
            <a:r>
              <a:rPr lang="en-US" altLang="zh-CN" sz="1200" kern="1200" dirty="0">
                <a:solidFill>
                  <a:schemeClr val="tx1"/>
                </a:solidFill>
                <a:effectLst/>
                <a:latin typeface="+mn-lt"/>
                <a:ea typeface="+mn-ea"/>
                <a:cs typeface="+mn-cs"/>
              </a:rPr>
              <a:t>conv1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pool1</a:t>
            </a:r>
            <a:r>
              <a:rPr lang="zh-CN" altLang="zh-CN" sz="1200" kern="1200" dirty="0">
                <a:solidFill>
                  <a:schemeClr val="tx1"/>
                </a:solidFill>
                <a:effectLst/>
                <a:latin typeface="+mn-lt"/>
                <a:ea typeface="+mn-ea"/>
                <a:cs typeface="+mn-cs"/>
              </a:rPr>
              <a:t>后图像缩小为</a:t>
            </a:r>
            <a:r>
              <a:rPr lang="en-US" altLang="zh-CN" sz="1200" kern="1200" dirty="0">
                <a:solidFill>
                  <a:schemeClr val="tx1"/>
                </a:solidFill>
                <a:effectLst/>
                <a:latin typeface="+mn-lt"/>
                <a:ea typeface="+mn-ea"/>
                <a:cs typeface="+mn-cs"/>
              </a:rPr>
              <a:t>1/2</a:t>
            </a:r>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对图像进行第二次卷积</a:t>
            </a:r>
            <a:r>
              <a:rPr lang="en-US" altLang="zh-CN" sz="1200" kern="1200" dirty="0">
                <a:solidFill>
                  <a:schemeClr val="tx1"/>
                </a:solidFill>
                <a:effectLst/>
                <a:latin typeface="+mn-lt"/>
                <a:ea typeface="+mn-ea"/>
                <a:cs typeface="+mn-cs"/>
              </a:rPr>
              <a:t>conv2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pool2</a:t>
            </a:r>
            <a:r>
              <a:rPr lang="zh-CN" altLang="zh-CN" sz="1200" kern="1200" dirty="0">
                <a:solidFill>
                  <a:schemeClr val="tx1"/>
                </a:solidFill>
                <a:effectLst/>
                <a:latin typeface="+mn-lt"/>
                <a:ea typeface="+mn-ea"/>
                <a:cs typeface="+mn-cs"/>
              </a:rPr>
              <a:t>后图像缩小为</a:t>
            </a:r>
            <a:r>
              <a:rPr lang="en-US" altLang="zh-CN" sz="1200" kern="1200" dirty="0">
                <a:solidFill>
                  <a:schemeClr val="tx1"/>
                </a:solidFill>
                <a:effectLst/>
                <a:latin typeface="+mn-lt"/>
                <a:ea typeface="+mn-ea"/>
                <a:cs typeface="+mn-cs"/>
              </a:rPr>
              <a:t>1/4</a:t>
            </a:r>
            <a:r>
              <a:rPr lang="zh-CN" altLang="zh-CN" sz="1200" kern="1200" dirty="0">
                <a:solidFill>
                  <a:schemeClr val="tx1"/>
                </a:solidFill>
                <a:effectLst/>
                <a:latin typeface="+mn-lt"/>
                <a:ea typeface="+mn-ea"/>
                <a:cs typeface="+mn-cs"/>
              </a:rPr>
              <a:t>；</a:t>
            </a:r>
          </a:p>
          <a:p>
            <a:pPr lvl="0"/>
            <a:r>
              <a:rPr lang="zh-CN" altLang="zh-CN" sz="1200" kern="1200" dirty="0">
                <a:solidFill>
                  <a:schemeClr val="tx1"/>
                </a:solidFill>
                <a:effectLst/>
                <a:latin typeface="+mn-lt"/>
                <a:ea typeface="+mn-ea"/>
                <a:cs typeface="+mn-cs"/>
              </a:rPr>
              <a:t>对图像进行第三次卷积</a:t>
            </a:r>
            <a:r>
              <a:rPr lang="en-US" altLang="zh-CN" sz="1200" kern="1200" dirty="0">
                <a:solidFill>
                  <a:schemeClr val="tx1"/>
                </a:solidFill>
                <a:effectLst/>
                <a:latin typeface="+mn-lt"/>
                <a:ea typeface="+mn-ea"/>
                <a:cs typeface="+mn-cs"/>
              </a:rPr>
              <a:t>conv3</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pool3</a:t>
            </a:r>
            <a:r>
              <a:rPr lang="zh-CN" altLang="zh-CN" sz="1200" kern="1200" dirty="0">
                <a:solidFill>
                  <a:schemeClr val="tx1"/>
                </a:solidFill>
                <a:effectLst/>
                <a:latin typeface="+mn-lt"/>
                <a:ea typeface="+mn-ea"/>
                <a:cs typeface="+mn-cs"/>
              </a:rPr>
              <a:t>后图像缩小为</a:t>
            </a:r>
            <a:r>
              <a:rPr lang="en-US" altLang="zh-CN" sz="1200" kern="1200" dirty="0">
                <a:solidFill>
                  <a:schemeClr val="tx1"/>
                </a:solidFill>
                <a:effectLst/>
                <a:latin typeface="+mn-lt"/>
                <a:ea typeface="+mn-ea"/>
                <a:cs typeface="+mn-cs"/>
              </a:rPr>
              <a:t>1/8</a:t>
            </a:r>
            <a:r>
              <a:rPr lang="zh-CN" altLang="zh-CN" sz="1200" kern="1200" dirty="0">
                <a:solidFill>
                  <a:schemeClr val="tx1"/>
                </a:solidFill>
                <a:effectLst/>
                <a:latin typeface="+mn-lt"/>
                <a:ea typeface="+mn-ea"/>
                <a:cs typeface="+mn-cs"/>
              </a:rPr>
              <a:t>，此时保留</a:t>
            </a:r>
            <a:r>
              <a:rPr lang="en-US" altLang="zh-CN" sz="1200" kern="1200" dirty="0">
                <a:solidFill>
                  <a:schemeClr val="tx1"/>
                </a:solidFill>
                <a:effectLst/>
                <a:latin typeface="+mn-lt"/>
                <a:ea typeface="+mn-ea"/>
                <a:cs typeface="+mn-cs"/>
              </a:rPr>
              <a:t>pool3</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featuremap</a:t>
            </a:r>
            <a:r>
              <a:rPr lang="zh-CN" altLang="zh-CN" sz="1200" kern="1200" dirty="0">
                <a:solidFill>
                  <a:schemeClr val="tx1"/>
                </a:solidFill>
                <a:effectLst/>
                <a:latin typeface="+mn-lt"/>
                <a:ea typeface="+mn-ea"/>
                <a:cs typeface="+mn-cs"/>
              </a:rPr>
              <a:t>；</a:t>
            </a:r>
          </a:p>
          <a:p>
            <a:pPr lvl="0"/>
            <a:r>
              <a:rPr lang="zh-CN" altLang="zh-CN" sz="1200" kern="1200" dirty="0">
                <a:solidFill>
                  <a:schemeClr val="tx1"/>
                </a:solidFill>
                <a:effectLst/>
                <a:latin typeface="+mn-lt"/>
                <a:ea typeface="+mn-ea"/>
                <a:cs typeface="+mn-cs"/>
              </a:rPr>
              <a:t>对图像进行第四次卷积</a:t>
            </a:r>
            <a:r>
              <a:rPr lang="en-US" altLang="zh-CN" sz="1200" kern="1200" dirty="0">
                <a:solidFill>
                  <a:schemeClr val="tx1"/>
                </a:solidFill>
                <a:effectLst/>
                <a:latin typeface="+mn-lt"/>
                <a:ea typeface="+mn-ea"/>
                <a:cs typeface="+mn-cs"/>
              </a:rPr>
              <a:t>conv4</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pool4</a:t>
            </a:r>
            <a:r>
              <a:rPr lang="zh-CN" altLang="zh-CN" sz="1200" kern="1200" dirty="0">
                <a:solidFill>
                  <a:schemeClr val="tx1"/>
                </a:solidFill>
                <a:effectLst/>
                <a:latin typeface="+mn-lt"/>
                <a:ea typeface="+mn-ea"/>
                <a:cs typeface="+mn-cs"/>
              </a:rPr>
              <a:t>后图像缩小为</a:t>
            </a:r>
            <a:r>
              <a:rPr lang="en-US" altLang="zh-CN" sz="1200" kern="1200" dirty="0">
                <a:solidFill>
                  <a:schemeClr val="tx1"/>
                </a:solidFill>
                <a:effectLst/>
                <a:latin typeface="+mn-lt"/>
                <a:ea typeface="+mn-ea"/>
                <a:cs typeface="+mn-cs"/>
              </a:rPr>
              <a:t>1/16</a:t>
            </a:r>
            <a:r>
              <a:rPr lang="zh-CN" altLang="zh-CN" sz="1200" kern="1200" dirty="0">
                <a:solidFill>
                  <a:schemeClr val="tx1"/>
                </a:solidFill>
                <a:effectLst/>
                <a:latin typeface="+mn-lt"/>
                <a:ea typeface="+mn-ea"/>
                <a:cs typeface="+mn-cs"/>
              </a:rPr>
              <a:t>，此时保留</a:t>
            </a:r>
            <a:r>
              <a:rPr lang="en-US" altLang="zh-CN" sz="1200" kern="1200" dirty="0">
                <a:solidFill>
                  <a:schemeClr val="tx1"/>
                </a:solidFill>
                <a:effectLst/>
                <a:latin typeface="+mn-lt"/>
                <a:ea typeface="+mn-ea"/>
                <a:cs typeface="+mn-cs"/>
              </a:rPr>
              <a:t>pool4</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featuremap</a:t>
            </a:r>
            <a:r>
              <a:rPr lang="zh-CN" altLang="zh-CN" sz="1200" kern="1200" dirty="0">
                <a:solidFill>
                  <a:schemeClr val="tx1"/>
                </a:solidFill>
                <a:effectLst/>
                <a:latin typeface="+mn-lt"/>
                <a:ea typeface="+mn-ea"/>
                <a:cs typeface="+mn-cs"/>
              </a:rPr>
              <a:t>；</a:t>
            </a:r>
          </a:p>
          <a:p>
            <a:pPr lvl="0"/>
            <a:r>
              <a:rPr lang="zh-CN" altLang="zh-CN" sz="1200" kern="1200" dirty="0">
                <a:solidFill>
                  <a:schemeClr val="tx1"/>
                </a:solidFill>
                <a:effectLst/>
                <a:latin typeface="+mn-lt"/>
                <a:ea typeface="+mn-ea"/>
                <a:cs typeface="+mn-cs"/>
              </a:rPr>
              <a:t>对图像进行第五次卷积</a:t>
            </a:r>
            <a:r>
              <a:rPr lang="en-US" altLang="zh-CN" sz="1200" kern="1200" dirty="0">
                <a:solidFill>
                  <a:schemeClr val="tx1"/>
                </a:solidFill>
                <a:effectLst/>
                <a:latin typeface="+mn-lt"/>
                <a:ea typeface="+mn-ea"/>
                <a:cs typeface="+mn-cs"/>
              </a:rPr>
              <a:t>conv5</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pool5</a:t>
            </a:r>
            <a:r>
              <a:rPr lang="zh-CN" altLang="zh-CN" sz="1200" kern="1200" dirty="0">
                <a:solidFill>
                  <a:schemeClr val="tx1"/>
                </a:solidFill>
                <a:effectLst/>
                <a:latin typeface="+mn-lt"/>
                <a:ea typeface="+mn-ea"/>
                <a:cs typeface="+mn-cs"/>
              </a:rPr>
              <a:t>后图像缩小为</a:t>
            </a:r>
            <a:r>
              <a:rPr lang="en-US" altLang="zh-CN" sz="1200" kern="1200" dirty="0">
                <a:solidFill>
                  <a:schemeClr val="tx1"/>
                </a:solidFill>
                <a:effectLst/>
                <a:latin typeface="+mn-lt"/>
                <a:ea typeface="+mn-ea"/>
                <a:cs typeface="+mn-cs"/>
              </a:rPr>
              <a:t>1/32</a:t>
            </a:r>
            <a:r>
              <a:rPr lang="zh-CN" altLang="zh-CN" sz="1200" kern="1200" dirty="0">
                <a:solidFill>
                  <a:schemeClr val="tx1"/>
                </a:solidFill>
                <a:effectLst/>
                <a:latin typeface="+mn-lt"/>
                <a:ea typeface="+mn-ea"/>
                <a:cs typeface="+mn-cs"/>
              </a:rPr>
              <a:t>，然后把原来</a:t>
            </a:r>
            <a:r>
              <a:rPr lang="en-US" altLang="zh-CN" sz="1200" kern="1200" dirty="0">
                <a:solidFill>
                  <a:schemeClr val="tx1"/>
                </a:solidFill>
                <a:effectLst/>
                <a:latin typeface="+mn-lt"/>
                <a:ea typeface="+mn-ea"/>
                <a:cs typeface="+mn-cs"/>
              </a:rPr>
              <a:t>CNN</a:t>
            </a:r>
            <a:r>
              <a:rPr lang="zh-CN" altLang="zh-CN" sz="1200" kern="1200" dirty="0">
                <a:solidFill>
                  <a:schemeClr val="tx1"/>
                </a:solidFill>
                <a:effectLst/>
                <a:latin typeface="+mn-lt"/>
                <a:ea typeface="+mn-ea"/>
                <a:cs typeface="+mn-cs"/>
              </a:rPr>
              <a:t>操作过程中的全连接变成卷积操作的</a:t>
            </a:r>
            <a:r>
              <a:rPr lang="en-US" altLang="zh-CN" sz="1200" kern="1200" dirty="0">
                <a:solidFill>
                  <a:schemeClr val="tx1"/>
                </a:solidFill>
                <a:effectLst/>
                <a:latin typeface="+mn-lt"/>
                <a:ea typeface="+mn-ea"/>
                <a:cs typeface="+mn-cs"/>
              </a:rPr>
              <a:t>conv6</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conv7</a:t>
            </a:r>
            <a:r>
              <a:rPr lang="zh-CN" altLang="zh-CN" sz="1200" kern="1200" dirty="0">
                <a:solidFill>
                  <a:schemeClr val="tx1"/>
                </a:solidFill>
                <a:effectLst/>
                <a:latin typeface="+mn-lt"/>
                <a:ea typeface="+mn-ea"/>
                <a:cs typeface="+mn-cs"/>
              </a:rPr>
              <a:t>，图像的</a:t>
            </a:r>
            <a:r>
              <a:rPr lang="en-US" altLang="zh-CN" sz="1200" kern="1200" dirty="0" err="1">
                <a:solidFill>
                  <a:schemeClr val="tx1"/>
                </a:solidFill>
                <a:effectLst/>
                <a:latin typeface="+mn-lt"/>
                <a:ea typeface="+mn-ea"/>
                <a:cs typeface="+mn-cs"/>
              </a:rPr>
              <a:t>featuremap</a:t>
            </a:r>
            <a:r>
              <a:rPr lang="zh-CN" altLang="zh-CN" sz="1200" kern="1200" dirty="0">
                <a:solidFill>
                  <a:schemeClr val="tx1"/>
                </a:solidFill>
                <a:effectLst/>
                <a:latin typeface="+mn-lt"/>
                <a:ea typeface="+mn-ea"/>
                <a:cs typeface="+mn-cs"/>
              </a:rPr>
              <a:t>的大小为原图的</a:t>
            </a:r>
            <a:r>
              <a:rPr lang="en-US" altLang="zh-CN" sz="1200" kern="1200" dirty="0">
                <a:solidFill>
                  <a:schemeClr val="tx1"/>
                </a:solidFill>
                <a:effectLst/>
                <a:latin typeface="+mn-lt"/>
                <a:ea typeface="+mn-ea"/>
                <a:cs typeface="+mn-cs"/>
              </a:rPr>
              <a:t>1/32</a:t>
            </a:r>
            <a:r>
              <a:rPr lang="zh-CN" altLang="en-US" sz="1200" kern="1200" dirty="0">
                <a:solidFill>
                  <a:schemeClr val="tx1"/>
                </a:solidFill>
                <a:effectLst/>
                <a:latin typeface="+mn-lt"/>
                <a:ea typeface="+mn-ea"/>
                <a:cs typeface="+mn-cs"/>
              </a:rPr>
              <a:t>，即</a:t>
            </a:r>
            <a:r>
              <a:rPr lang="en-US" altLang="zh-CN" sz="1200" kern="1200" dirty="0">
                <a:solidFill>
                  <a:schemeClr val="tx1"/>
                </a:solidFill>
                <a:effectLst/>
                <a:latin typeface="+mn-lt"/>
                <a:ea typeface="+mn-ea"/>
                <a:cs typeface="+mn-cs"/>
              </a:rPr>
              <a:t>2^5</a:t>
            </a:r>
          </a:p>
          <a:p>
            <a:pPr lvl="0"/>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网络里面有</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个</a:t>
            </a:r>
            <a:r>
              <a:rPr lang="en-US" altLang="zh-CN" sz="1200" kern="1200" dirty="0">
                <a:solidFill>
                  <a:schemeClr val="tx1"/>
                </a:solidFill>
                <a:effectLst/>
                <a:latin typeface="+mn-lt"/>
                <a:ea typeface="+mn-ea"/>
                <a:cs typeface="+mn-cs"/>
              </a:rPr>
              <a:t>pool</a:t>
            </a:r>
            <a:r>
              <a:rPr lang="zh-CN" altLang="zh-CN" sz="1200" kern="1200" dirty="0">
                <a:solidFill>
                  <a:schemeClr val="tx1"/>
                </a:solidFill>
                <a:effectLst/>
                <a:latin typeface="+mn-lt"/>
                <a:ea typeface="+mn-ea"/>
                <a:cs typeface="+mn-cs"/>
              </a:rPr>
              <a:t>，所以</a:t>
            </a:r>
            <a:r>
              <a:rPr lang="en-US" altLang="zh-CN" sz="1200" kern="1200" dirty="0">
                <a:solidFill>
                  <a:schemeClr val="tx1"/>
                </a:solidFill>
                <a:effectLst/>
                <a:latin typeface="+mn-lt"/>
                <a:ea typeface="+mn-ea"/>
                <a:cs typeface="+mn-cs"/>
              </a:rPr>
              <a:t>conv7</a:t>
            </a:r>
            <a:r>
              <a:rPr lang="zh-CN" altLang="zh-CN" sz="1200" kern="1200" dirty="0">
                <a:solidFill>
                  <a:schemeClr val="tx1"/>
                </a:solidFill>
                <a:effectLst/>
                <a:latin typeface="+mn-lt"/>
                <a:ea typeface="+mn-ea"/>
                <a:cs typeface="+mn-cs"/>
              </a:rPr>
              <a:t>的特征图是原始图像</a:t>
            </a:r>
            <a:r>
              <a:rPr lang="en-US" altLang="zh-CN" sz="1200" kern="1200" dirty="0">
                <a:solidFill>
                  <a:schemeClr val="tx1"/>
                </a:solidFill>
                <a:effectLst/>
                <a:latin typeface="+mn-lt"/>
                <a:ea typeface="+mn-ea"/>
                <a:cs typeface="+mn-cs"/>
              </a:rPr>
              <a:t>1/32</a:t>
            </a:r>
            <a:r>
              <a:rPr lang="zh-CN" altLang="zh-CN" sz="1200" kern="1200" dirty="0">
                <a:solidFill>
                  <a:schemeClr val="tx1"/>
                </a:solidFill>
                <a:effectLst/>
                <a:latin typeface="+mn-lt"/>
                <a:ea typeface="+mn-ea"/>
                <a:cs typeface="+mn-cs"/>
              </a:rPr>
              <a:t>，然后再经过</a:t>
            </a:r>
            <a:r>
              <a:rPr lang="en-US" altLang="zh-CN" sz="1200" kern="1200" dirty="0">
                <a:solidFill>
                  <a:schemeClr val="tx1"/>
                </a:solidFill>
                <a:effectLst/>
                <a:latin typeface="+mn-lt"/>
                <a:ea typeface="+mn-ea"/>
                <a:cs typeface="+mn-cs"/>
              </a:rPr>
              <a:t>32x </a:t>
            </a:r>
            <a:r>
              <a:rPr lang="en-US" altLang="zh-CN" sz="1200" kern="1200" dirty="0" err="1">
                <a:solidFill>
                  <a:schemeClr val="tx1"/>
                </a:solidFill>
                <a:effectLst/>
                <a:latin typeface="+mn-lt"/>
                <a:ea typeface="+mn-ea"/>
                <a:cs typeface="+mn-cs"/>
              </a:rPr>
              <a:t>upsampled</a:t>
            </a:r>
            <a:r>
              <a:rPr lang="en-US" altLang="zh-CN" sz="1200" kern="1200" dirty="0">
                <a:solidFill>
                  <a:schemeClr val="tx1"/>
                </a:solidFill>
                <a:effectLst/>
                <a:latin typeface="+mn-lt"/>
                <a:ea typeface="+mn-ea"/>
                <a:cs typeface="+mn-cs"/>
              </a:rPr>
              <a:t> prediction </a:t>
            </a:r>
            <a:r>
              <a:rPr lang="zh-CN" altLang="zh-CN" sz="1200" kern="1200" dirty="0">
                <a:solidFill>
                  <a:schemeClr val="tx1"/>
                </a:solidFill>
                <a:effectLst/>
                <a:latin typeface="+mn-lt"/>
                <a:ea typeface="+mn-ea"/>
                <a:cs typeface="+mn-cs"/>
              </a:rPr>
              <a:t>图片变回原输入图大小</a:t>
            </a:r>
            <a:r>
              <a:rPr lang="zh-CN" altLang="en-US" sz="1200" kern="1200" dirty="0">
                <a:solidFill>
                  <a:schemeClr val="tx1"/>
                </a:solidFill>
                <a:effectLst/>
                <a:latin typeface="+mn-lt"/>
                <a:ea typeface="+mn-ea"/>
                <a:cs typeface="+mn-cs"/>
              </a:rPr>
              <a:t>，所以也叫</a:t>
            </a:r>
            <a:r>
              <a:rPr lang="en-US" altLang="zh-CN" sz="1200" kern="1200" dirty="0">
                <a:solidFill>
                  <a:schemeClr val="tx1"/>
                </a:solidFill>
                <a:effectLst/>
                <a:latin typeface="+mn-lt"/>
                <a:ea typeface="+mn-ea"/>
                <a:cs typeface="+mn-cs"/>
              </a:rPr>
              <a:t>FCN-32s</a:t>
            </a:r>
            <a:r>
              <a:rPr lang="zh-CN" altLang="zh-CN" sz="1200" kern="1200" dirty="0">
                <a:solidFill>
                  <a:schemeClr val="tx1"/>
                </a:solidFill>
                <a:effectLst/>
                <a:latin typeface="+mn-lt"/>
                <a:ea typeface="+mn-ea"/>
                <a:cs typeface="+mn-cs"/>
              </a:rPr>
              <a:t>，</a:t>
            </a:r>
          </a:p>
          <a:p>
            <a:pPr lvl="0"/>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10</a:t>
            </a:fld>
            <a:endParaRPr lang="zh-CN" altLang="en-US"/>
          </a:p>
        </p:txBody>
      </p:sp>
    </p:spTree>
    <p:extLst>
      <p:ext uri="{BB962C8B-B14F-4D97-AF65-F5344CB8AC3E}">
        <p14:creationId xmlns:p14="http://schemas.microsoft.com/office/powerpoint/2010/main" val="276230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结果表明</a:t>
            </a:r>
            <a:r>
              <a:rPr lang="en-US" altLang="zh-CN" sz="1200" kern="1200" dirty="0">
                <a:solidFill>
                  <a:schemeClr val="tx1"/>
                </a:solidFill>
                <a:effectLst/>
                <a:latin typeface="+mn-lt"/>
                <a:ea typeface="+mn-ea"/>
                <a:cs typeface="+mn-cs"/>
              </a:rPr>
              <a:t>VGG</a:t>
            </a:r>
            <a:r>
              <a:rPr lang="zh-CN" altLang="zh-CN" sz="1200" kern="1200" dirty="0">
                <a:solidFill>
                  <a:schemeClr val="tx1"/>
                </a:solidFill>
                <a:effectLst/>
                <a:latin typeface="+mn-lt"/>
                <a:ea typeface="+mn-ea"/>
                <a:cs typeface="+mn-cs"/>
              </a:rPr>
              <a:t>的效果最好。</a:t>
            </a:r>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11</a:t>
            </a:fld>
            <a:endParaRPr lang="zh-CN" altLang="en-US"/>
          </a:p>
        </p:txBody>
      </p:sp>
    </p:spTree>
    <p:extLst>
      <p:ext uri="{BB962C8B-B14F-4D97-AF65-F5344CB8AC3E}">
        <p14:creationId xmlns:p14="http://schemas.microsoft.com/office/powerpoint/2010/main" val="4065423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单看</a:t>
            </a:r>
            <a:r>
              <a:rPr lang="en-US" altLang="zh-CN" sz="1200" kern="1200" dirty="0">
                <a:solidFill>
                  <a:schemeClr val="tx1"/>
                </a:solidFill>
                <a:effectLst/>
                <a:latin typeface="+mn-lt"/>
                <a:ea typeface="+mn-ea"/>
                <a:cs typeface="+mn-cs"/>
              </a:rPr>
              <a:t>FCN-32s</a:t>
            </a:r>
            <a:r>
              <a:rPr lang="zh-CN" altLang="zh-CN" sz="1200" kern="1200" dirty="0">
                <a:solidFill>
                  <a:schemeClr val="tx1"/>
                </a:solidFill>
                <a:effectLst/>
                <a:latin typeface="+mn-lt"/>
                <a:ea typeface="+mn-ea"/>
                <a:cs typeface="+mn-cs"/>
              </a:rPr>
              <a:t>的效果过于粗糙，最终预测层的</a:t>
            </a:r>
            <a:r>
              <a:rPr lang="en-US" altLang="zh-CN" sz="1200" kern="1200" dirty="0">
                <a:solidFill>
                  <a:schemeClr val="tx1"/>
                </a:solidFill>
                <a:effectLst/>
                <a:latin typeface="+mn-lt"/>
                <a:ea typeface="+mn-ea"/>
                <a:cs typeface="+mn-cs"/>
              </a:rPr>
              <a:t>32</a:t>
            </a:r>
            <a:r>
              <a:rPr lang="zh-CN" altLang="zh-CN" sz="1200" kern="1200" dirty="0">
                <a:solidFill>
                  <a:schemeClr val="tx1"/>
                </a:solidFill>
                <a:effectLst/>
                <a:latin typeface="+mn-lt"/>
                <a:ea typeface="+mn-ea"/>
                <a:cs typeface="+mn-cs"/>
              </a:rPr>
              <a:t>像素步长的反卷积导致上采样输出中的细节尺度不高。</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解决方法：添加跳跃（</a:t>
            </a:r>
            <a:r>
              <a:rPr lang="en-US" altLang="zh-CN" sz="1200" kern="1200" dirty="0">
                <a:solidFill>
                  <a:schemeClr val="tx1"/>
                </a:solidFill>
                <a:effectLst/>
                <a:latin typeface="+mn-lt"/>
                <a:ea typeface="+mn-ea"/>
                <a:cs typeface="+mn-cs"/>
              </a:rPr>
              <a:t>skip</a:t>
            </a:r>
            <a:r>
              <a:rPr lang="zh-CN" altLang="zh-CN" sz="1200" kern="1200" dirty="0">
                <a:solidFill>
                  <a:schemeClr val="tx1"/>
                </a:solidFill>
                <a:effectLst/>
                <a:latin typeface="+mn-lt"/>
                <a:ea typeface="+mn-ea"/>
                <a:cs typeface="+mn-cs"/>
              </a:rPr>
              <a:t>）结构</a:t>
            </a:r>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12</a:t>
            </a:fld>
            <a:endParaRPr lang="zh-CN" altLang="en-US"/>
          </a:p>
        </p:txBody>
      </p:sp>
    </p:spTree>
    <p:extLst>
      <p:ext uri="{BB962C8B-B14F-4D97-AF65-F5344CB8AC3E}">
        <p14:creationId xmlns:p14="http://schemas.microsoft.com/office/powerpoint/2010/main" val="1925687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对于</a:t>
            </a:r>
            <a:r>
              <a:rPr lang="en-US" altLang="zh-CN" sz="1200" kern="1200" dirty="0">
                <a:solidFill>
                  <a:schemeClr val="tx1"/>
                </a:solidFill>
                <a:effectLst/>
                <a:latin typeface="+mn-lt"/>
                <a:ea typeface="+mn-ea"/>
                <a:cs typeface="+mn-cs"/>
              </a:rPr>
              <a:t>FCN-16s</a:t>
            </a: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pool4</a:t>
            </a:r>
            <a:r>
              <a:rPr lang="zh-CN" altLang="zh-CN" sz="1200" kern="1200" dirty="0">
                <a:solidFill>
                  <a:schemeClr val="tx1"/>
                </a:solidFill>
                <a:effectLst/>
                <a:latin typeface="+mn-lt"/>
                <a:ea typeface="+mn-ea"/>
                <a:cs typeface="+mn-cs"/>
              </a:rPr>
              <a:t>（原图大小的</a:t>
            </a:r>
            <a:r>
              <a:rPr lang="en-US" altLang="zh-CN" sz="1200" kern="1200" dirty="0">
                <a:solidFill>
                  <a:schemeClr val="tx1"/>
                </a:solidFill>
                <a:effectLst/>
                <a:latin typeface="+mn-lt"/>
                <a:ea typeface="+mn-ea"/>
                <a:cs typeface="+mn-cs"/>
              </a:rPr>
              <a:t>1/16</a:t>
            </a:r>
            <a:r>
              <a:rPr lang="zh-CN" altLang="zh-CN" sz="1200" kern="1200" dirty="0">
                <a:solidFill>
                  <a:schemeClr val="tx1"/>
                </a:solidFill>
                <a:effectLst/>
                <a:latin typeface="+mn-lt"/>
                <a:ea typeface="+mn-ea"/>
                <a:cs typeface="+mn-cs"/>
              </a:rPr>
              <a:t>）层上添加</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卷积来产生额外的类预测</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conv7</a:t>
            </a:r>
            <a:r>
              <a:rPr lang="zh-CN" altLang="zh-CN" sz="1200" kern="1200" dirty="0">
                <a:solidFill>
                  <a:schemeClr val="tx1"/>
                </a:solidFill>
                <a:effectLst/>
                <a:latin typeface="+mn-lt"/>
                <a:ea typeface="+mn-ea"/>
                <a:cs typeface="+mn-cs"/>
              </a:rPr>
              <a:t>上进行</a:t>
            </a:r>
            <a:r>
              <a:rPr lang="en-US" altLang="zh-CN" sz="1200" kern="1200" dirty="0">
                <a:solidFill>
                  <a:schemeClr val="tx1"/>
                </a:solidFill>
                <a:effectLst/>
                <a:latin typeface="+mn-lt"/>
                <a:ea typeface="+mn-ea"/>
                <a:cs typeface="+mn-cs"/>
              </a:rPr>
              <a:t>2x </a:t>
            </a:r>
            <a:r>
              <a:rPr lang="en-US" altLang="zh-CN" sz="1200" kern="1200" dirty="0" err="1">
                <a:solidFill>
                  <a:schemeClr val="tx1"/>
                </a:solidFill>
                <a:effectLst/>
                <a:latin typeface="+mn-lt"/>
                <a:ea typeface="+mn-ea"/>
                <a:cs typeface="+mn-cs"/>
              </a:rPr>
              <a:t>upsampling</a:t>
            </a:r>
            <a:r>
              <a:rPr lang="zh-CN" altLang="zh-CN" sz="1200" kern="1200" dirty="0">
                <a:solidFill>
                  <a:schemeClr val="tx1"/>
                </a:solidFill>
                <a:effectLst/>
                <a:latin typeface="+mn-lt"/>
                <a:ea typeface="+mn-ea"/>
                <a:cs typeface="+mn-cs"/>
              </a:rPr>
              <a:t>操作，之后将二者输出融合在一起，将融合结果进行</a:t>
            </a:r>
            <a:r>
              <a:rPr lang="en-US" altLang="zh-CN" sz="1200" kern="1200" dirty="0">
                <a:solidFill>
                  <a:schemeClr val="tx1"/>
                </a:solidFill>
                <a:effectLst/>
                <a:latin typeface="+mn-lt"/>
                <a:ea typeface="+mn-ea"/>
                <a:cs typeface="+mn-cs"/>
              </a:rPr>
              <a:t>16x </a:t>
            </a:r>
            <a:r>
              <a:rPr lang="en-US" altLang="zh-CN" sz="1200" kern="1200" dirty="0" err="1">
                <a:solidFill>
                  <a:schemeClr val="tx1"/>
                </a:solidFill>
                <a:effectLst/>
                <a:latin typeface="+mn-lt"/>
                <a:ea typeface="+mn-ea"/>
                <a:cs typeface="+mn-cs"/>
              </a:rPr>
              <a:t>upsampled</a:t>
            </a:r>
            <a:r>
              <a:rPr lang="en-US" altLang="zh-CN" sz="1200" kern="1200" dirty="0">
                <a:solidFill>
                  <a:schemeClr val="tx1"/>
                </a:solidFill>
                <a:effectLst/>
                <a:latin typeface="+mn-lt"/>
                <a:ea typeface="+mn-ea"/>
                <a:cs typeface="+mn-cs"/>
              </a:rPr>
              <a:t> prediction</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对于</a:t>
            </a:r>
            <a:r>
              <a:rPr lang="en-US" altLang="zh-CN" sz="1200" kern="1200" dirty="0">
                <a:solidFill>
                  <a:schemeClr val="tx1"/>
                </a:solidFill>
                <a:effectLst/>
                <a:latin typeface="+mn-lt"/>
                <a:ea typeface="+mn-ea"/>
                <a:cs typeface="+mn-cs"/>
              </a:rPr>
              <a:t>FCN-8s</a:t>
            </a:r>
            <a:r>
              <a:rPr lang="zh-CN" altLang="zh-CN" sz="1200" kern="1200" dirty="0">
                <a:solidFill>
                  <a:schemeClr val="tx1"/>
                </a:solidFill>
                <a:effectLst/>
                <a:latin typeface="+mn-lt"/>
                <a:ea typeface="+mn-ea"/>
                <a:cs typeface="+mn-cs"/>
              </a:rPr>
              <a:t>，对</a:t>
            </a:r>
            <a:r>
              <a:rPr lang="en-US" altLang="zh-CN" sz="1200" kern="1200" dirty="0">
                <a:solidFill>
                  <a:schemeClr val="tx1"/>
                </a:solidFill>
                <a:effectLst/>
                <a:latin typeface="+mn-lt"/>
                <a:ea typeface="+mn-ea"/>
                <a:cs typeface="+mn-cs"/>
              </a:rPr>
              <a:t>conv7</a:t>
            </a:r>
            <a:r>
              <a:rPr lang="zh-CN" altLang="zh-CN" sz="1200" kern="1200" dirty="0">
                <a:solidFill>
                  <a:schemeClr val="tx1"/>
                </a:solidFill>
                <a:effectLst/>
                <a:latin typeface="+mn-lt"/>
                <a:ea typeface="+mn-ea"/>
                <a:cs typeface="+mn-cs"/>
              </a:rPr>
              <a:t>进行</a:t>
            </a:r>
            <a:r>
              <a:rPr lang="en-US" altLang="zh-CN" sz="1200" kern="1200" dirty="0">
                <a:solidFill>
                  <a:schemeClr val="tx1"/>
                </a:solidFill>
                <a:effectLst/>
                <a:latin typeface="+mn-lt"/>
                <a:ea typeface="+mn-ea"/>
                <a:cs typeface="+mn-cs"/>
              </a:rPr>
              <a:t>4x </a:t>
            </a:r>
            <a:r>
              <a:rPr lang="en-US" altLang="zh-CN" sz="1200" kern="1200" dirty="0" err="1">
                <a:solidFill>
                  <a:schemeClr val="tx1"/>
                </a:solidFill>
                <a:effectLst/>
                <a:latin typeface="+mn-lt"/>
                <a:ea typeface="+mn-ea"/>
                <a:cs typeface="+mn-cs"/>
              </a:rPr>
              <a:t>upsample</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pool4</a:t>
            </a:r>
            <a:r>
              <a:rPr lang="zh-CN" altLang="zh-CN" sz="1200" kern="1200" dirty="0">
                <a:solidFill>
                  <a:schemeClr val="tx1"/>
                </a:solidFill>
                <a:effectLst/>
                <a:latin typeface="+mn-lt"/>
                <a:ea typeface="+mn-ea"/>
                <a:cs typeface="+mn-cs"/>
              </a:rPr>
              <a:t>进行</a:t>
            </a:r>
            <a:r>
              <a:rPr lang="en-US" altLang="zh-CN" sz="1200" kern="1200" dirty="0">
                <a:solidFill>
                  <a:schemeClr val="tx1"/>
                </a:solidFill>
                <a:effectLst/>
                <a:latin typeface="+mn-lt"/>
                <a:ea typeface="+mn-ea"/>
                <a:cs typeface="+mn-cs"/>
              </a:rPr>
              <a:t>2x </a:t>
            </a:r>
            <a:r>
              <a:rPr lang="en-US" altLang="zh-CN" sz="1200" kern="1200" dirty="0" err="1">
                <a:solidFill>
                  <a:schemeClr val="tx1"/>
                </a:solidFill>
                <a:effectLst/>
                <a:latin typeface="+mn-lt"/>
                <a:ea typeface="+mn-ea"/>
                <a:cs typeface="+mn-cs"/>
              </a:rPr>
              <a:t>upsample</a:t>
            </a:r>
            <a:r>
              <a:rPr lang="zh-CN" altLang="zh-CN" sz="1200" kern="1200" dirty="0">
                <a:solidFill>
                  <a:schemeClr val="tx1"/>
                </a:solidFill>
                <a:effectLst/>
                <a:latin typeface="+mn-lt"/>
                <a:ea typeface="+mn-ea"/>
                <a:cs typeface="+mn-cs"/>
              </a:rPr>
              <a:t>，最后把</a:t>
            </a:r>
            <a:r>
              <a:rPr lang="en-US" altLang="zh-CN" sz="1200" kern="1200" dirty="0">
                <a:solidFill>
                  <a:schemeClr val="tx1"/>
                </a:solidFill>
                <a:effectLst/>
                <a:latin typeface="+mn-lt"/>
                <a:ea typeface="+mn-ea"/>
                <a:cs typeface="+mn-cs"/>
              </a:rPr>
              <a:t>4x conv7</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2x pool4</a:t>
            </a:r>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pool3</a:t>
            </a:r>
            <a:r>
              <a:rPr lang="zh-CN" altLang="zh-CN" sz="1200" kern="1200" dirty="0">
                <a:solidFill>
                  <a:schemeClr val="tx1"/>
                </a:solidFill>
                <a:effectLst/>
                <a:latin typeface="+mn-lt"/>
                <a:ea typeface="+mn-ea"/>
                <a:cs typeface="+mn-cs"/>
              </a:rPr>
              <a:t>进行</a:t>
            </a:r>
            <a:r>
              <a:rPr lang="en-US" altLang="zh-CN" sz="1200" kern="1200" dirty="0">
                <a:solidFill>
                  <a:schemeClr val="tx1"/>
                </a:solidFill>
                <a:effectLst/>
                <a:latin typeface="+mn-lt"/>
                <a:ea typeface="+mn-ea"/>
                <a:cs typeface="+mn-cs"/>
              </a:rPr>
              <a:t>fuse</a:t>
            </a:r>
            <a:r>
              <a:rPr lang="zh-CN" altLang="zh-CN" sz="1200" kern="1200" dirty="0">
                <a:solidFill>
                  <a:schemeClr val="tx1"/>
                </a:solidFill>
                <a:effectLst/>
                <a:latin typeface="+mn-lt"/>
                <a:ea typeface="+mn-ea"/>
                <a:cs typeface="+mn-cs"/>
              </a:rPr>
              <a:t>，得到求和后的特征图，再进行</a:t>
            </a:r>
            <a:r>
              <a:rPr lang="en-US" altLang="zh-CN" sz="1200" kern="1200" dirty="0">
                <a:solidFill>
                  <a:schemeClr val="tx1"/>
                </a:solidFill>
                <a:effectLst/>
                <a:latin typeface="+mn-lt"/>
                <a:ea typeface="+mn-ea"/>
                <a:cs typeface="+mn-cs"/>
              </a:rPr>
              <a:t>8x </a:t>
            </a:r>
            <a:r>
              <a:rPr lang="en-US" altLang="zh-CN" sz="1200" kern="1200" dirty="0" err="1">
                <a:solidFill>
                  <a:schemeClr val="tx1"/>
                </a:solidFill>
                <a:effectLst/>
                <a:latin typeface="+mn-lt"/>
                <a:ea typeface="+mn-ea"/>
                <a:cs typeface="+mn-cs"/>
              </a:rPr>
              <a:t>upsampled</a:t>
            </a:r>
            <a:r>
              <a:rPr lang="en-US" altLang="zh-CN" sz="1200" kern="1200" dirty="0">
                <a:solidFill>
                  <a:schemeClr val="tx1"/>
                </a:solidFill>
                <a:effectLst/>
                <a:latin typeface="+mn-lt"/>
                <a:ea typeface="+mn-ea"/>
                <a:cs typeface="+mn-cs"/>
              </a:rPr>
              <a:t> prediction</a:t>
            </a:r>
            <a:r>
              <a:rPr lang="zh-CN" altLang="zh-CN"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13</a:t>
            </a:fld>
            <a:endParaRPr lang="zh-CN" altLang="en-US"/>
          </a:p>
        </p:txBody>
      </p:sp>
    </p:spTree>
    <p:extLst>
      <p:ext uri="{BB962C8B-B14F-4D97-AF65-F5344CB8AC3E}">
        <p14:creationId xmlns:p14="http://schemas.microsoft.com/office/powerpoint/2010/main" val="829737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698843-125F-43EE-AB46-E614833CFFA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9D103E9-F4AB-415D-A5E8-FA22BD0324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E8C4BA7-8762-4BEE-8065-714FF13CAEA9}"/>
              </a:ext>
            </a:extLst>
          </p:cNvPr>
          <p:cNvSpPr>
            <a:spLocks noGrp="1"/>
          </p:cNvSpPr>
          <p:nvPr>
            <p:ph type="dt" sz="half" idx="10"/>
          </p:nvPr>
        </p:nvSpPr>
        <p:spPr/>
        <p:txBody>
          <a:bodyPr/>
          <a:lstStyle/>
          <a:p>
            <a:fld id="{CB1D299A-6B22-4BCA-929F-609FF49119CF}" type="datetimeFigureOut">
              <a:rPr lang="zh-CN" altLang="en-US" smtClean="0"/>
              <a:t>2018/11/8</a:t>
            </a:fld>
            <a:endParaRPr lang="zh-CN" altLang="en-US"/>
          </a:p>
        </p:txBody>
      </p:sp>
      <p:sp>
        <p:nvSpPr>
          <p:cNvPr id="5" name="页脚占位符 4">
            <a:extLst>
              <a:ext uri="{FF2B5EF4-FFF2-40B4-BE49-F238E27FC236}">
                <a16:creationId xmlns:a16="http://schemas.microsoft.com/office/drawing/2014/main" id="{E0140FF3-3477-43DE-A78F-600C0DEB95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0EB871-F351-48A8-88F8-093EE4D7D139}"/>
              </a:ext>
            </a:extLst>
          </p:cNvPr>
          <p:cNvSpPr>
            <a:spLocks noGrp="1"/>
          </p:cNvSpPr>
          <p:nvPr>
            <p:ph type="sldNum" sz="quarter" idx="12"/>
          </p:nvPr>
        </p:nvSpPr>
        <p:spPr/>
        <p:txBody>
          <a:body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4162264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6930A7-C03F-4200-AA85-A76D15335EF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2472AD2-B431-40F9-83AF-AA49DB145EF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CAD9B1B-FE41-4DEF-B564-A0F8F6192B4A}"/>
              </a:ext>
            </a:extLst>
          </p:cNvPr>
          <p:cNvSpPr>
            <a:spLocks noGrp="1"/>
          </p:cNvSpPr>
          <p:nvPr>
            <p:ph type="dt" sz="half" idx="10"/>
          </p:nvPr>
        </p:nvSpPr>
        <p:spPr/>
        <p:txBody>
          <a:bodyPr/>
          <a:lstStyle/>
          <a:p>
            <a:fld id="{CB1D299A-6B22-4BCA-929F-609FF49119CF}" type="datetimeFigureOut">
              <a:rPr lang="zh-CN" altLang="en-US" smtClean="0"/>
              <a:t>2018/11/8</a:t>
            </a:fld>
            <a:endParaRPr lang="zh-CN" altLang="en-US"/>
          </a:p>
        </p:txBody>
      </p:sp>
      <p:sp>
        <p:nvSpPr>
          <p:cNvPr id="5" name="页脚占位符 4">
            <a:extLst>
              <a:ext uri="{FF2B5EF4-FFF2-40B4-BE49-F238E27FC236}">
                <a16:creationId xmlns:a16="http://schemas.microsoft.com/office/drawing/2014/main" id="{F5B71A1F-1766-4151-AE55-05ACEBAA14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FE9C4C-25B3-40E4-A77A-EFDCDC829ABC}"/>
              </a:ext>
            </a:extLst>
          </p:cNvPr>
          <p:cNvSpPr>
            <a:spLocks noGrp="1"/>
          </p:cNvSpPr>
          <p:nvPr>
            <p:ph type="sldNum" sz="quarter" idx="12"/>
          </p:nvPr>
        </p:nvSpPr>
        <p:spPr/>
        <p:txBody>
          <a:body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1372957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F771F2F-0569-40BC-9FDB-7BEBD8ED187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4111631-E790-42E4-A1BF-6221A88CE3D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2C01C64-C45F-4B71-A854-C8D6F52E0DCA}"/>
              </a:ext>
            </a:extLst>
          </p:cNvPr>
          <p:cNvSpPr>
            <a:spLocks noGrp="1"/>
          </p:cNvSpPr>
          <p:nvPr>
            <p:ph type="dt" sz="half" idx="10"/>
          </p:nvPr>
        </p:nvSpPr>
        <p:spPr/>
        <p:txBody>
          <a:bodyPr/>
          <a:lstStyle/>
          <a:p>
            <a:fld id="{CB1D299A-6B22-4BCA-929F-609FF49119CF}" type="datetimeFigureOut">
              <a:rPr lang="zh-CN" altLang="en-US" smtClean="0"/>
              <a:t>2018/11/8</a:t>
            </a:fld>
            <a:endParaRPr lang="zh-CN" altLang="en-US"/>
          </a:p>
        </p:txBody>
      </p:sp>
      <p:sp>
        <p:nvSpPr>
          <p:cNvPr id="5" name="页脚占位符 4">
            <a:extLst>
              <a:ext uri="{FF2B5EF4-FFF2-40B4-BE49-F238E27FC236}">
                <a16:creationId xmlns:a16="http://schemas.microsoft.com/office/drawing/2014/main" id="{220B8E54-ED5B-48E9-802C-A77CCFD8F7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21AEE3-E4B9-4866-90A5-12696AA318DF}"/>
              </a:ext>
            </a:extLst>
          </p:cNvPr>
          <p:cNvSpPr>
            <a:spLocks noGrp="1"/>
          </p:cNvSpPr>
          <p:nvPr>
            <p:ph type="sldNum" sz="quarter" idx="12"/>
          </p:nvPr>
        </p:nvSpPr>
        <p:spPr/>
        <p:txBody>
          <a:body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218287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C51A92-E482-4E6E-AC2F-7E60A390321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91C0080-E1C1-4CEA-9ACC-BDE248C025F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43006F8-CBD7-4B3D-9352-C4CCD503B7D9}"/>
              </a:ext>
            </a:extLst>
          </p:cNvPr>
          <p:cNvSpPr>
            <a:spLocks noGrp="1"/>
          </p:cNvSpPr>
          <p:nvPr>
            <p:ph type="dt" sz="half" idx="10"/>
          </p:nvPr>
        </p:nvSpPr>
        <p:spPr/>
        <p:txBody>
          <a:bodyPr/>
          <a:lstStyle/>
          <a:p>
            <a:fld id="{CB1D299A-6B22-4BCA-929F-609FF49119CF}" type="datetimeFigureOut">
              <a:rPr lang="zh-CN" altLang="en-US" smtClean="0"/>
              <a:t>2018/11/8</a:t>
            </a:fld>
            <a:endParaRPr lang="zh-CN" altLang="en-US"/>
          </a:p>
        </p:txBody>
      </p:sp>
      <p:sp>
        <p:nvSpPr>
          <p:cNvPr id="5" name="页脚占位符 4">
            <a:extLst>
              <a:ext uri="{FF2B5EF4-FFF2-40B4-BE49-F238E27FC236}">
                <a16:creationId xmlns:a16="http://schemas.microsoft.com/office/drawing/2014/main" id="{FE444704-5D7D-449B-91D9-6818B09928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037E45-812E-4C5B-AC61-303E833F1596}"/>
              </a:ext>
            </a:extLst>
          </p:cNvPr>
          <p:cNvSpPr>
            <a:spLocks noGrp="1"/>
          </p:cNvSpPr>
          <p:nvPr>
            <p:ph type="sldNum" sz="quarter" idx="12"/>
          </p:nvPr>
        </p:nvSpPr>
        <p:spPr/>
        <p:txBody>
          <a:body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4108520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3CF056-BD00-4867-AD2E-7C9EE95CDDE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1723C3E-981D-438E-9D0E-B3C9B8887F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A675253-FEF2-494C-B1A0-44A9BA3D947A}"/>
              </a:ext>
            </a:extLst>
          </p:cNvPr>
          <p:cNvSpPr>
            <a:spLocks noGrp="1"/>
          </p:cNvSpPr>
          <p:nvPr>
            <p:ph type="dt" sz="half" idx="10"/>
          </p:nvPr>
        </p:nvSpPr>
        <p:spPr/>
        <p:txBody>
          <a:bodyPr/>
          <a:lstStyle/>
          <a:p>
            <a:fld id="{CB1D299A-6B22-4BCA-929F-609FF49119CF}" type="datetimeFigureOut">
              <a:rPr lang="zh-CN" altLang="en-US" smtClean="0"/>
              <a:t>2018/11/8</a:t>
            </a:fld>
            <a:endParaRPr lang="zh-CN" altLang="en-US"/>
          </a:p>
        </p:txBody>
      </p:sp>
      <p:sp>
        <p:nvSpPr>
          <p:cNvPr id="5" name="页脚占位符 4">
            <a:extLst>
              <a:ext uri="{FF2B5EF4-FFF2-40B4-BE49-F238E27FC236}">
                <a16:creationId xmlns:a16="http://schemas.microsoft.com/office/drawing/2014/main" id="{0A3AAB95-9FD7-439A-A1E5-4096ADC89E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D68C96-626F-4AEE-A8D6-2092307D3A08}"/>
              </a:ext>
            </a:extLst>
          </p:cNvPr>
          <p:cNvSpPr>
            <a:spLocks noGrp="1"/>
          </p:cNvSpPr>
          <p:nvPr>
            <p:ph type="sldNum" sz="quarter" idx="12"/>
          </p:nvPr>
        </p:nvSpPr>
        <p:spPr/>
        <p:txBody>
          <a:body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3667250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406237-EB58-4966-AC4B-D7FB850F4AF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AF34489-5C8E-4800-AE94-7E070A838C5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B26CA6A-7D53-443B-8744-9752E9F85C3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7000574-15CA-45DC-9980-F5B78DDD23A4}"/>
              </a:ext>
            </a:extLst>
          </p:cNvPr>
          <p:cNvSpPr>
            <a:spLocks noGrp="1"/>
          </p:cNvSpPr>
          <p:nvPr>
            <p:ph type="dt" sz="half" idx="10"/>
          </p:nvPr>
        </p:nvSpPr>
        <p:spPr/>
        <p:txBody>
          <a:bodyPr/>
          <a:lstStyle/>
          <a:p>
            <a:fld id="{CB1D299A-6B22-4BCA-929F-609FF49119CF}" type="datetimeFigureOut">
              <a:rPr lang="zh-CN" altLang="en-US" smtClean="0"/>
              <a:t>2018/11/8</a:t>
            </a:fld>
            <a:endParaRPr lang="zh-CN" altLang="en-US"/>
          </a:p>
        </p:txBody>
      </p:sp>
      <p:sp>
        <p:nvSpPr>
          <p:cNvPr id="6" name="页脚占位符 5">
            <a:extLst>
              <a:ext uri="{FF2B5EF4-FFF2-40B4-BE49-F238E27FC236}">
                <a16:creationId xmlns:a16="http://schemas.microsoft.com/office/drawing/2014/main" id="{BA5FB3C8-C8F2-45FA-B795-AFF3BC5A56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C49A5C0-37AD-47D6-9AD5-83766F99B36D}"/>
              </a:ext>
            </a:extLst>
          </p:cNvPr>
          <p:cNvSpPr>
            <a:spLocks noGrp="1"/>
          </p:cNvSpPr>
          <p:nvPr>
            <p:ph type="sldNum" sz="quarter" idx="12"/>
          </p:nvPr>
        </p:nvSpPr>
        <p:spPr/>
        <p:txBody>
          <a:body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371805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1C285-63C0-409D-B9B1-BC3D985F470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EAF518A-483B-4FD3-AC8D-E7C9B7B09E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310E065-27EF-492F-83B6-AE05223FD7E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5586760-8702-4239-9EBB-4EBAEADA15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2FB6CCA-21BB-4535-8487-C2AD77759C7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77C1ACE-2F55-46D9-8A96-B57972233C66}"/>
              </a:ext>
            </a:extLst>
          </p:cNvPr>
          <p:cNvSpPr>
            <a:spLocks noGrp="1"/>
          </p:cNvSpPr>
          <p:nvPr>
            <p:ph type="dt" sz="half" idx="10"/>
          </p:nvPr>
        </p:nvSpPr>
        <p:spPr/>
        <p:txBody>
          <a:bodyPr/>
          <a:lstStyle/>
          <a:p>
            <a:fld id="{CB1D299A-6B22-4BCA-929F-609FF49119CF}" type="datetimeFigureOut">
              <a:rPr lang="zh-CN" altLang="en-US" smtClean="0"/>
              <a:t>2018/11/8</a:t>
            </a:fld>
            <a:endParaRPr lang="zh-CN" altLang="en-US"/>
          </a:p>
        </p:txBody>
      </p:sp>
      <p:sp>
        <p:nvSpPr>
          <p:cNvPr id="8" name="页脚占位符 7">
            <a:extLst>
              <a:ext uri="{FF2B5EF4-FFF2-40B4-BE49-F238E27FC236}">
                <a16:creationId xmlns:a16="http://schemas.microsoft.com/office/drawing/2014/main" id="{07080187-803A-4BC0-9616-6C59F86EF13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0F9B664-A0E0-4EB8-8388-2E68E94857AC}"/>
              </a:ext>
            </a:extLst>
          </p:cNvPr>
          <p:cNvSpPr>
            <a:spLocks noGrp="1"/>
          </p:cNvSpPr>
          <p:nvPr>
            <p:ph type="sldNum" sz="quarter" idx="12"/>
          </p:nvPr>
        </p:nvSpPr>
        <p:spPr/>
        <p:txBody>
          <a:body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3924043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8B7D97-B074-42CA-83FD-440E0F57FAE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0BE1BAA-12B6-4B1A-9828-E90FFCF2156D}"/>
              </a:ext>
            </a:extLst>
          </p:cNvPr>
          <p:cNvSpPr>
            <a:spLocks noGrp="1"/>
          </p:cNvSpPr>
          <p:nvPr>
            <p:ph type="dt" sz="half" idx="10"/>
          </p:nvPr>
        </p:nvSpPr>
        <p:spPr/>
        <p:txBody>
          <a:bodyPr/>
          <a:lstStyle/>
          <a:p>
            <a:fld id="{CB1D299A-6B22-4BCA-929F-609FF49119CF}" type="datetimeFigureOut">
              <a:rPr lang="zh-CN" altLang="en-US" smtClean="0"/>
              <a:t>2018/11/8</a:t>
            </a:fld>
            <a:endParaRPr lang="zh-CN" altLang="en-US"/>
          </a:p>
        </p:txBody>
      </p:sp>
      <p:sp>
        <p:nvSpPr>
          <p:cNvPr id="4" name="页脚占位符 3">
            <a:extLst>
              <a:ext uri="{FF2B5EF4-FFF2-40B4-BE49-F238E27FC236}">
                <a16:creationId xmlns:a16="http://schemas.microsoft.com/office/drawing/2014/main" id="{AAE4229F-1DDB-485D-98FE-D63CAACDAAE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A1CD86D-F81E-4E2C-BBD6-1E94A0DF2B93}"/>
              </a:ext>
            </a:extLst>
          </p:cNvPr>
          <p:cNvSpPr>
            <a:spLocks noGrp="1"/>
          </p:cNvSpPr>
          <p:nvPr>
            <p:ph type="sldNum" sz="quarter" idx="12"/>
          </p:nvPr>
        </p:nvSpPr>
        <p:spPr/>
        <p:txBody>
          <a:body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4155536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1BB5D88-B650-49EA-8945-F1A09408A11F}"/>
              </a:ext>
            </a:extLst>
          </p:cNvPr>
          <p:cNvSpPr>
            <a:spLocks noGrp="1"/>
          </p:cNvSpPr>
          <p:nvPr>
            <p:ph type="dt" sz="half" idx="10"/>
          </p:nvPr>
        </p:nvSpPr>
        <p:spPr/>
        <p:txBody>
          <a:bodyPr/>
          <a:lstStyle/>
          <a:p>
            <a:fld id="{CB1D299A-6B22-4BCA-929F-609FF49119CF}" type="datetimeFigureOut">
              <a:rPr lang="zh-CN" altLang="en-US" smtClean="0"/>
              <a:t>2018/11/8</a:t>
            </a:fld>
            <a:endParaRPr lang="zh-CN" altLang="en-US"/>
          </a:p>
        </p:txBody>
      </p:sp>
      <p:sp>
        <p:nvSpPr>
          <p:cNvPr id="3" name="页脚占位符 2">
            <a:extLst>
              <a:ext uri="{FF2B5EF4-FFF2-40B4-BE49-F238E27FC236}">
                <a16:creationId xmlns:a16="http://schemas.microsoft.com/office/drawing/2014/main" id="{2B73D192-2703-43F7-B057-18DA13836DF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4AACEFB-6744-4FBA-8072-D0CD38419188}"/>
              </a:ext>
            </a:extLst>
          </p:cNvPr>
          <p:cNvSpPr>
            <a:spLocks noGrp="1"/>
          </p:cNvSpPr>
          <p:nvPr>
            <p:ph type="sldNum" sz="quarter" idx="12"/>
          </p:nvPr>
        </p:nvSpPr>
        <p:spPr/>
        <p:txBody>
          <a:body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531647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6B431A-B01B-4C4C-86E3-0666302C241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01E76B5-29BC-47E3-A5D2-9EAE447E4C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28E856E-4CC4-4D69-95A5-F245D0FC66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8F8C10F-242E-4B8E-B4D0-361A47354562}"/>
              </a:ext>
            </a:extLst>
          </p:cNvPr>
          <p:cNvSpPr>
            <a:spLocks noGrp="1"/>
          </p:cNvSpPr>
          <p:nvPr>
            <p:ph type="dt" sz="half" idx="10"/>
          </p:nvPr>
        </p:nvSpPr>
        <p:spPr/>
        <p:txBody>
          <a:bodyPr/>
          <a:lstStyle/>
          <a:p>
            <a:fld id="{CB1D299A-6B22-4BCA-929F-609FF49119CF}" type="datetimeFigureOut">
              <a:rPr lang="zh-CN" altLang="en-US" smtClean="0"/>
              <a:t>2018/11/8</a:t>
            </a:fld>
            <a:endParaRPr lang="zh-CN" altLang="en-US"/>
          </a:p>
        </p:txBody>
      </p:sp>
      <p:sp>
        <p:nvSpPr>
          <p:cNvPr id="6" name="页脚占位符 5">
            <a:extLst>
              <a:ext uri="{FF2B5EF4-FFF2-40B4-BE49-F238E27FC236}">
                <a16:creationId xmlns:a16="http://schemas.microsoft.com/office/drawing/2014/main" id="{FA02E824-3DCF-4B34-B509-A951F507BE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438850-947F-4343-9A58-D1372749932E}"/>
              </a:ext>
            </a:extLst>
          </p:cNvPr>
          <p:cNvSpPr>
            <a:spLocks noGrp="1"/>
          </p:cNvSpPr>
          <p:nvPr>
            <p:ph type="sldNum" sz="quarter" idx="12"/>
          </p:nvPr>
        </p:nvSpPr>
        <p:spPr/>
        <p:txBody>
          <a:body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2169032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DCE849-9CF9-45AE-AB3F-5254E7B884C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C7CC4FC-2791-43F3-B3E4-E8CA82C6C9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3044292-8904-4683-B822-6E363EC065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E9B3CC8-8893-44B9-9634-D9328BECF907}"/>
              </a:ext>
            </a:extLst>
          </p:cNvPr>
          <p:cNvSpPr>
            <a:spLocks noGrp="1"/>
          </p:cNvSpPr>
          <p:nvPr>
            <p:ph type="dt" sz="half" idx="10"/>
          </p:nvPr>
        </p:nvSpPr>
        <p:spPr/>
        <p:txBody>
          <a:bodyPr/>
          <a:lstStyle/>
          <a:p>
            <a:fld id="{CB1D299A-6B22-4BCA-929F-609FF49119CF}" type="datetimeFigureOut">
              <a:rPr lang="zh-CN" altLang="en-US" smtClean="0"/>
              <a:t>2018/11/8</a:t>
            </a:fld>
            <a:endParaRPr lang="zh-CN" altLang="en-US"/>
          </a:p>
        </p:txBody>
      </p:sp>
      <p:sp>
        <p:nvSpPr>
          <p:cNvPr id="6" name="页脚占位符 5">
            <a:extLst>
              <a:ext uri="{FF2B5EF4-FFF2-40B4-BE49-F238E27FC236}">
                <a16:creationId xmlns:a16="http://schemas.microsoft.com/office/drawing/2014/main" id="{368400B3-3942-44EB-BAA1-3CBD3BC3DA6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E0EEE5A-E3C4-4E1C-9CAB-595E1588C008}"/>
              </a:ext>
            </a:extLst>
          </p:cNvPr>
          <p:cNvSpPr>
            <a:spLocks noGrp="1"/>
          </p:cNvSpPr>
          <p:nvPr>
            <p:ph type="sldNum" sz="quarter" idx="12"/>
          </p:nvPr>
        </p:nvSpPr>
        <p:spPr/>
        <p:txBody>
          <a:body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3604874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C826EC0-2687-4445-830F-DF51F2770D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2887922-C306-48F7-B724-009E3C55EA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4C7770D-E658-43CA-B276-1B9A417F9A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1D299A-6B22-4BCA-929F-609FF49119CF}" type="datetimeFigureOut">
              <a:rPr lang="zh-CN" altLang="en-US" smtClean="0"/>
              <a:t>2018/11/8</a:t>
            </a:fld>
            <a:endParaRPr lang="zh-CN" altLang="en-US"/>
          </a:p>
        </p:txBody>
      </p:sp>
      <p:sp>
        <p:nvSpPr>
          <p:cNvPr id="5" name="页脚占位符 4">
            <a:extLst>
              <a:ext uri="{FF2B5EF4-FFF2-40B4-BE49-F238E27FC236}">
                <a16:creationId xmlns:a16="http://schemas.microsoft.com/office/drawing/2014/main" id="{B434451C-B98F-4C7E-9ABD-C26E77896A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E13DBB1-C5F1-42D2-8239-31CD434306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2371612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8D384-3257-4811-8859-4B365C227E7C}"/>
              </a:ext>
            </a:extLst>
          </p:cNvPr>
          <p:cNvSpPr>
            <a:spLocks noGrp="1"/>
          </p:cNvSpPr>
          <p:nvPr>
            <p:ph type="title"/>
          </p:nvPr>
        </p:nvSpPr>
        <p:spPr>
          <a:xfrm>
            <a:off x="3901157" y="2802466"/>
            <a:ext cx="4389684" cy="1261534"/>
          </a:xfrm>
        </p:spPr>
        <p:txBody>
          <a:bodyPr>
            <a:noAutofit/>
          </a:bodyPr>
          <a:lstStyle/>
          <a:p>
            <a:r>
              <a:rPr lang="zh-CN" altLang="en-US" sz="5400" dirty="0"/>
              <a:t>组会论文汇报</a:t>
            </a:r>
          </a:p>
        </p:txBody>
      </p:sp>
      <p:sp>
        <p:nvSpPr>
          <p:cNvPr id="4" name="文本框 3">
            <a:extLst>
              <a:ext uri="{FF2B5EF4-FFF2-40B4-BE49-F238E27FC236}">
                <a16:creationId xmlns:a16="http://schemas.microsoft.com/office/drawing/2014/main" id="{A3AFF2C3-A4FF-483F-B16D-A29E0E542A2A}"/>
              </a:ext>
            </a:extLst>
          </p:cNvPr>
          <p:cNvSpPr txBox="1"/>
          <p:nvPr/>
        </p:nvSpPr>
        <p:spPr>
          <a:xfrm>
            <a:off x="5153376" y="4055534"/>
            <a:ext cx="1885246" cy="523220"/>
          </a:xfrm>
          <a:prstGeom prst="rect">
            <a:avLst/>
          </a:prstGeom>
          <a:noFill/>
        </p:spPr>
        <p:txBody>
          <a:bodyPr wrap="square" rtlCol="0">
            <a:spAutoFit/>
          </a:bodyPr>
          <a:lstStyle/>
          <a:p>
            <a:r>
              <a:rPr lang="en-US" altLang="zh-CN" sz="2800" dirty="0"/>
              <a:t>2018.10.15</a:t>
            </a:r>
            <a:endParaRPr lang="zh-CN" altLang="en-US" sz="2800" dirty="0"/>
          </a:p>
        </p:txBody>
      </p:sp>
    </p:spTree>
    <p:extLst>
      <p:ext uri="{BB962C8B-B14F-4D97-AF65-F5344CB8AC3E}">
        <p14:creationId xmlns:p14="http://schemas.microsoft.com/office/powerpoint/2010/main" val="1235257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BAEF5C-3FD8-41FB-8962-B3327371E3E5}"/>
              </a:ext>
            </a:extLst>
          </p:cNvPr>
          <p:cNvSpPr>
            <a:spLocks noGrp="1"/>
          </p:cNvSpPr>
          <p:nvPr>
            <p:ph type="title"/>
          </p:nvPr>
        </p:nvSpPr>
        <p:spPr/>
        <p:txBody>
          <a:bodyPr/>
          <a:lstStyle/>
          <a:p>
            <a:r>
              <a:rPr lang="en-US" altLang="zh-CN" dirty="0"/>
              <a:t>Segmentation Architecture</a:t>
            </a:r>
            <a:endParaRPr lang="zh-CN" altLang="en-US" dirty="0"/>
          </a:p>
        </p:txBody>
      </p:sp>
      <p:sp>
        <p:nvSpPr>
          <p:cNvPr id="3" name="内容占位符 2">
            <a:extLst>
              <a:ext uri="{FF2B5EF4-FFF2-40B4-BE49-F238E27FC236}">
                <a16:creationId xmlns:a16="http://schemas.microsoft.com/office/drawing/2014/main" id="{E283F416-04E0-47CF-AB9D-FFFBBB73F8E7}"/>
              </a:ext>
            </a:extLst>
          </p:cNvPr>
          <p:cNvSpPr>
            <a:spLocks noGrp="1"/>
          </p:cNvSpPr>
          <p:nvPr>
            <p:ph idx="1"/>
          </p:nvPr>
        </p:nvSpPr>
        <p:spPr/>
        <p:txBody>
          <a:bodyPr/>
          <a:lstStyle/>
          <a:p>
            <a:r>
              <a:rPr lang="zh-CN" altLang="zh-CN" dirty="0"/>
              <a:t>作者对</a:t>
            </a:r>
            <a:r>
              <a:rPr lang="en-US" altLang="zh-CN" dirty="0" err="1"/>
              <a:t>AlexNet</a:t>
            </a:r>
            <a:r>
              <a:rPr lang="zh-CN" altLang="zh-CN" dirty="0"/>
              <a:t>，</a:t>
            </a:r>
            <a:r>
              <a:rPr lang="en-US" altLang="zh-CN" dirty="0"/>
              <a:t>VGG</a:t>
            </a:r>
            <a:r>
              <a:rPr lang="zh-CN" altLang="zh-CN" dirty="0"/>
              <a:t>，</a:t>
            </a:r>
            <a:r>
              <a:rPr lang="en-US" altLang="zh-CN" dirty="0" err="1"/>
              <a:t>GoogLeNet</a:t>
            </a:r>
            <a:r>
              <a:rPr lang="zh-CN" altLang="zh-CN" dirty="0"/>
              <a:t>进行微调成全卷积网络，在粗糙输出处添加</a:t>
            </a:r>
            <a:r>
              <a:rPr lang="en-US" altLang="zh-CN" dirty="0"/>
              <a:t>1</a:t>
            </a:r>
            <a:r>
              <a:rPr lang="zh-CN" altLang="zh-CN" dirty="0"/>
              <a:t>×</a:t>
            </a:r>
            <a:r>
              <a:rPr lang="en-US" altLang="zh-CN" dirty="0"/>
              <a:t>1</a:t>
            </a:r>
            <a:r>
              <a:rPr lang="zh-CN" altLang="zh-CN" dirty="0"/>
              <a:t>的卷积，，有</a:t>
            </a:r>
            <a:r>
              <a:rPr lang="en-US" altLang="zh-CN" dirty="0"/>
              <a:t>21</a:t>
            </a:r>
            <a:r>
              <a:rPr lang="zh-CN" altLang="zh-CN" dirty="0"/>
              <a:t>个通道来对应</a:t>
            </a:r>
            <a:r>
              <a:rPr lang="en-US" altLang="zh-CN" dirty="0"/>
              <a:t>PASCAL</a:t>
            </a:r>
            <a:r>
              <a:rPr lang="zh-CN" altLang="zh-CN" dirty="0"/>
              <a:t>的种类，之后加上</a:t>
            </a:r>
            <a:r>
              <a:rPr lang="en-US" altLang="zh-CN" dirty="0"/>
              <a:t>deconvolutional</a:t>
            </a:r>
            <a:r>
              <a:rPr lang="zh-CN" altLang="zh-CN" dirty="0"/>
              <a:t>层，把粗糙输出上采样为像素密集输出。</a:t>
            </a:r>
          </a:p>
          <a:p>
            <a:endParaRPr lang="zh-CN" altLang="en-US" dirty="0"/>
          </a:p>
        </p:txBody>
      </p:sp>
      <p:pic>
        <p:nvPicPr>
          <p:cNvPr id="4" name="内容占位符 3">
            <a:extLst>
              <a:ext uri="{FF2B5EF4-FFF2-40B4-BE49-F238E27FC236}">
                <a16:creationId xmlns:a16="http://schemas.microsoft.com/office/drawing/2014/main" id="{EFBC100B-C484-4367-B1FC-64EC965D3CBD}"/>
              </a:ext>
            </a:extLst>
          </p:cNvPr>
          <p:cNvPicPr>
            <a:picLocks noChangeAspect="1"/>
          </p:cNvPicPr>
          <p:nvPr/>
        </p:nvPicPr>
        <p:blipFill>
          <a:blip r:embed="rId3"/>
          <a:stretch>
            <a:fillRect/>
          </a:stretch>
        </p:blipFill>
        <p:spPr>
          <a:xfrm>
            <a:off x="838200" y="3429000"/>
            <a:ext cx="10515600" cy="1472794"/>
          </a:xfrm>
          <a:prstGeom prst="rect">
            <a:avLst/>
          </a:prstGeom>
        </p:spPr>
      </p:pic>
    </p:spTree>
    <p:extLst>
      <p:ext uri="{BB962C8B-B14F-4D97-AF65-F5344CB8AC3E}">
        <p14:creationId xmlns:p14="http://schemas.microsoft.com/office/powerpoint/2010/main" val="1967543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8D384-3257-4811-8859-4B365C227E7C}"/>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243A7AB8-BD2F-4473-8EED-30A2CCF91DBE}"/>
              </a:ext>
            </a:extLst>
          </p:cNvPr>
          <p:cNvPicPr>
            <a:picLocks noGrp="1" noChangeAspect="1"/>
          </p:cNvPicPr>
          <p:nvPr>
            <p:ph idx="1"/>
          </p:nvPr>
        </p:nvPicPr>
        <p:blipFill>
          <a:blip r:embed="rId3"/>
          <a:stretch>
            <a:fillRect/>
          </a:stretch>
        </p:blipFill>
        <p:spPr>
          <a:xfrm>
            <a:off x="1026915" y="1825625"/>
            <a:ext cx="10138169" cy="4351338"/>
          </a:xfrm>
          <a:prstGeom prst="rect">
            <a:avLst/>
          </a:prstGeom>
        </p:spPr>
      </p:pic>
    </p:spTree>
    <p:extLst>
      <p:ext uri="{BB962C8B-B14F-4D97-AF65-F5344CB8AC3E}">
        <p14:creationId xmlns:p14="http://schemas.microsoft.com/office/powerpoint/2010/main" val="303760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BB4018-4FC4-4804-9BF4-84EC28A3A4A1}"/>
              </a:ext>
            </a:extLst>
          </p:cNvPr>
          <p:cNvSpPr>
            <a:spLocks noGrp="1"/>
          </p:cNvSpPr>
          <p:nvPr>
            <p:ph type="title"/>
          </p:nvPr>
        </p:nvSpPr>
        <p:spPr/>
        <p:txBody>
          <a:bodyPr/>
          <a:lstStyle/>
          <a:p>
            <a:r>
              <a:rPr lang="zh-CN" altLang="en-US" dirty="0"/>
              <a:t>改进网络结构</a:t>
            </a:r>
          </a:p>
        </p:txBody>
      </p:sp>
      <p:pic>
        <p:nvPicPr>
          <p:cNvPr id="4" name="内容占位符 3">
            <a:extLst>
              <a:ext uri="{FF2B5EF4-FFF2-40B4-BE49-F238E27FC236}">
                <a16:creationId xmlns:a16="http://schemas.microsoft.com/office/drawing/2014/main" id="{D8120489-A683-4C6C-AFE2-F7DF71D67147}"/>
              </a:ext>
            </a:extLst>
          </p:cNvPr>
          <p:cNvPicPr>
            <a:picLocks noGrp="1" noChangeAspect="1"/>
          </p:cNvPicPr>
          <p:nvPr>
            <p:ph idx="1"/>
          </p:nvPr>
        </p:nvPicPr>
        <p:blipFill>
          <a:blip r:embed="rId3"/>
          <a:stretch>
            <a:fillRect/>
          </a:stretch>
        </p:blipFill>
        <p:spPr>
          <a:xfrm>
            <a:off x="4592341" y="1871345"/>
            <a:ext cx="2570459" cy="4351338"/>
          </a:xfrm>
          <a:prstGeom prst="rect">
            <a:avLst/>
          </a:prstGeom>
        </p:spPr>
      </p:pic>
      <p:pic>
        <p:nvPicPr>
          <p:cNvPr id="5" name="图片 4">
            <a:extLst>
              <a:ext uri="{FF2B5EF4-FFF2-40B4-BE49-F238E27FC236}">
                <a16:creationId xmlns:a16="http://schemas.microsoft.com/office/drawing/2014/main" id="{4BF0FF2A-5422-484F-B8E2-067B5C1A2322}"/>
              </a:ext>
            </a:extLst>
          </p:cNvPr>
          <p:cNvPicPr/>
          <p:nvPr/>
        </p:nvPicPr>
        <p:blipFill>
          <a:blip r:embed="rId4"/>
          <a:stretch>
            <a:fillRect/>
          </a:stretch>
        </p:blipFill>
        <p:spPr>
          <a:xfrm>
            <a:off x="1249680" y="1871345"/>
            <a:ext cx="2570459" cy="4514215"/>
          </a:xfrm>
          <a:prstGeom prst="rect">
            <a:avLst/>
          </a:prstGeom>
        </p:spPr>
      </p:pic>
      <p:sp>
        <p:nvSpPr>
          <p:cNvPr id="6" name="文本框 5">
            <a:extLst>
              <a:ext uri="{FF2B5EF4-FFF2-40B4-BE49-F238E27FC236}">
                <a16:creationId xmlns:a16="http://schemas.microsoft.com/office/drawing/2014/main" id="{3078FAC4-1558-48F1-B0B4-BEACDE492643}"/>
              </a:ext>
            </a:extLst>
          </p:cNvPr>
          <p:cNvSpPr txBox="1"/>
          <p:nvPr/>
        </p:nvSpPr>
        <p:spPr>
          <a:xfrm>
            <a:off x="8031480" y="2545080"/>
            <a:ext cx="3657600" cy="2554545"/>
          </a:xfrm>
          <a:prstGeom prst="rect">
            <a:avLst/>
          </a:prstGeom>
          <a:noFill/>
        </p:spPr>
        <p:txBody>
          <a:bodyPr wrap="square" rtlCol="0">
            <a:spAutoFit/>
          </a:bodyPr>
          <a:lstStyle/>
          <a:p>
            <a:r>
              <a:rPr lang="zh-CN" altLang="zh-CN" sz="4000" dirty="0"/>
              <a:t>解决方法：添加跳跃（</a:t>
            </a:r>
            <a:r>
              <a:rPr lang="en-US" altLang="zh-CN" sz="4000" dirty="0"/>
              <a:t>skip</a:t>
            </a:r>
            <a:r>
              <a:rPr lang="zh-CN" altLang="zh-CN" sz="4000" dirty="0"/>
              <a:t>）结构</a:t>
            </a:r>
          </a:p>
          <a:p>
            <a:endParaRPr lang="zh-CN" altLang="en-US" sz="4000" dirty="0"/>
          </a:p>
        </p:txBody>
      </p:sp>
    </p:spTree>
    <p:extLst>
      <p:ext uri="{BB962C8B-B14F-4D97-AF65-F5344CB8AC3E}">
        <p14:creationId xmlns:p14="http://schemas.microsoft.com/office/powerpoint/2010/main" val="2763709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AD0E68FF-84FC-4720-BCF3-D0F6A2E4C07B}"/>
              </a:ext>
            </a:extLst>
          </p:cNvPr>
          <p:cNvPicPr>
            <a:picLocks noGrp="1" noChangeAspect="1"/>
          </p:cNvPicPr>
          <p:nvPr>
            <p:ph idx="1"/>
          </p:nvPr>
        </p:nvPicPr>
        <p:blipFill>
          <a:blip r:embed="rId3"/>
          <a:stretch>
            <a:fillRect/>
          </a:stretch>
        </p:blipFill>
        <p:spPr>
          <a:xfrm>
            <a:off x="503351" y="957738"/>
            <a:ext cx="11185297" cy="4942523"/>
          </a:xfrm>
          <a:prstGeom prst="rect">
            <a:avLst/>
          </a:prstGeom>
        </p:spPr>
      </p:pic>
    </p:spTree>
    <p:extLst>
      <p:ext uri="{BB962C8B-B14F-4D97-AF65-F5344CB8AC3E}">
        <p14:creationId xmlns:p14="http://schemas.microsoft.com/office/powerpoint/2010/main" val="2321861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8D384-3257-4811-8859-4B365C227E7C}"/>
              </a:ext>
            </a:extLst>
          </p:cNvPr>
          <p:cNvSpPr>
            <a:spLocks noGrp="1"/>
          </p:cNvSpPr>
          <p:nvPr>
            <p:ph type="title"/>
          </p:nvPr>
        </p:nvSpPr>
        <p:spPr/>
        <p:txBody>
          <a:bodyPr/>
          <a:lstStyle/>
          <a:p>
            <a:r>
              <a:rPr lang="zh-CN" altLang="en-US" dirty="0"/>
              <a:t>融合结果</a:t>
            </a:r>
          </a:p>
        </p:txBody>
      </p:sp>
      <p:pic>
        <p:nvPicPr>
          <p:cNvPr id="4" name="内容占位符 3">
            <a:extLst>
              <a:ext uri="{FF2B5EF4-FFF2-40B4-BE49-F238E27FC236}">
                <a16:creationId xmlns:a16="http://schemas.microsoft.com/office/drawing/2014/main" id="{E5A1CEA8-2F00-4CE1-B359-651546B075C9}"/>
              </a:ext>
            </a:extLst>
          </p:cNvPr>
          <p:cNvPicPr>
            <a:picLocks noGrp="1"/>
          </p:cNvPicPr>
          <p:nvPr>
            <p:ph idx="1"/>
          </p:nvPr>
        </p:nvPicPr>
        <p:blipFill>
          <a:blip r:embed="rId3"/>
          <a:stretch>
            <a:fillRect/>
          </a:stretch>
        </p:blipFill>
        <p:spPr>
          <a:xfrm>
            <a:off x="838200" y="1842183"/>
            <a:ext cx="10515600" cy="4318222"/>
          </a:xfrm>
          <a:prstGeom prst="rect">
            <a:avLst/>
          </a:prstGeom>
        </p:spPr>
      </p:pic>
    </p:spTree>
    <p:extLst>
      <p:ext uri="{BB962C8B-B14F-4D97-AF65-F5344CB8AC3E}">
        <p14:creationId xmlns:p14="http://schemas.microsoft.com/office/powerpoint/2010/main" val="2065054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F27E28-A6CB-4828-AF88-B77630EA6EC7}"/>
              </a:ext>
            </a:extLst>
          </p:cNvPr>
          <p:cNvSpPr>
            <a:spLocks noGrp="1"/>
          </p:cNvSpPr>
          <p:nvPr>
            <p:ph type="title"/>
          </p:nvPr>
        </p:nvSpPr>
        <p:spPr/>
        <p:txBody>
          <a:bodyPr/>
          <a:lstStyle/>
          <a:p>
            <a:r>
              <a:rPr lang="en-US" altLang="zh-CN" dirty="0"/>
              <a:t>FCN</a:t>
            </a:r>
            <a:r>
              <a:rPr lang="zh-CN" altLang="en-US" dirty="0"/>
              <a:t>特点</a:t>
            </a:r>
          </a:p>
        </p:txBody>
      </p:sp>
      <p:sp>
        <p:nvSpPr>
          <p:cNvPr id="3" name="内容占位符 2">
            <a:extLst>
              <a:ext uri="{FF2B5EF4-FFF2-40B4-BE49-F238E27FC236}">
                <a16:creationId xmlns:a16="http://schemas.microsoft.com/office/drawing/2014/main" id="{23A82D2C-543F-469A-86DE-A10E5F3695CB}"/>
              </a:ext>
            </a:extLst>
          </p:cNvPr>
          <p:cNvSpPr>
            <a:spLocks noGrp="1"/>
          </p:cNvSpPr>
          <p:nvPr>
            <p:ph idx="1"/>
          </p:nvPr>
        </p:nvSpPr>
        <p:spPr>
          <a:xfrm>
            <a:off x="838199" y="1825625"/>
            <a:ext cx="10610461" cy="4351338"/>
          </a:xfrm>
        </p:spPr>
        <p:txBody>
          <a:bodyPr/>
          <a:lstStyle/>
          <a:p>
            <a:pPr>
              <a:lnSpc>
                <a:spcPct val="150000"/>
              </a:lnSpc>
            </a:pPr>
            <a:r>
              <a:rPr lang="zh-CN" altLang="en-US" dirty="0"/>
              <a:t>全卷积网络不含全连接层，可适应任意尺寸输入。 </a:t>
            </a:r>
          </a:p>
          <a:p>
            <a:pPr>
              <a:lnSpc>
                <a:spcPct val="150000"/>
              </a:lnSpc>
            </a:pPr>
            <a:r>
              <a:rPr lang="zh-CN" altLang="en-US" dirty="0"/>
              <a:t>使用转置卷积层进行上采样，得到与</a:t>
            </a:r>
            <a:r>
              <a:rPr lang="zh-CN" altLang="zh-CN" dirty="0"/>
              <a:t>输入图像相同的尺寸</a:t>
            </a:r>
            <a:r>
              <a:rPr lang="zh-CN" altLang="en-US" dirty="0"/>
              <a:t>，能够输出精细的结果。 </a:t>
            </a:r>
          </a:p>
          <a:p>
            <a:pPr>
              <a:lnSpc>
                <a:spcPct val="150000"/>
              </a:lnSpc>
            </a:pPr>
            <a:r>
              <a:rPr lang="zh-CN" altLang="en-US" dirty="0"/>
              <a:t>使用跳级结构，可以提高精确性。</a:t>
            </a:r>
          </a:p>
          <a:p>
            <a:pPr>
              <a:lnSpc>
                <a:spcPct val="150000"/>
              </a:lnSpc>
            </a:pPr>
            <a:endParaRPr lang="zh-CN" altLang="en-US" dirty="0"/>
          </a:p>
          <a:p>
            <a:endParaRPr lang="zh-CN" altLang="en-US" dirty="0"/>
          </a:p>
        </p:txBody>
      </p:sp>
    </p:spTree>
    <p:extLst>
      <p:ext uri="{BB962C8B-B14F-4D97-AF65-F5344CB8AC3E}">
        <p14:creationId xmlns:p14="http://schemas.microsoft.com/office/powerpoint/2010/main" val="1181299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CF73969-26D5-4F50-A818-209F00AE48AF}"/>
              </a:ext>
            </a:extLst>
          </p:cNvPr>
          <p:cNvSpPr>
            <a:spLocks noGrp="1"/>
          </p:cNvSpPr>
          <p:nvPr>
            <p:ph idx="1"/>
          </p:nvPr>
        </p:nvSpPr>
        <p:spPr>
          <a:xfrm>
            <a:off x="2641600" y="2917825"/>
            <a:ext cx="6908800" cy="511175"/>
          </a:xfrm>
        </p:spPr>
        <p:txBody>
          <a:bodyPr/>
          <a:lstStyle/>
          <a:p>
            <a:pPr marL="0" indent="0">
              <a:buNone/>
            </a:pPr>
            <a:r>
              <a:rPr lang="en-US" altLang="zh-CN" dirty="0"/>
              <a:t>Densely Connected Convolutional Networks</a:t>
            </a:r>
            <a:endParaRPr lang="zh-CN" altLang="en-US" dirty="0"/>
          </a:p>
        </p:txBody>
      </p:sp>
    </p:spTree>
    <p:extLst>
      <p:ext uri="{BB962C8B-B14F-4D97-AF65-F5344CB8AC3E}">
        <p14:creationId xmlns:p14="http://schemas.microsoft.com/office/powerpoint/2010/main" val="2026281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D805EA-6A3C-41A7-B01A-7A610E9A3049}"/>
              </a:ext>
            </a:extLst>
          </p:cNvPr>
          <p:cNvSpPr>
            <a:spLocks noGrp="1"/>
          </p:cNvSpPr>
          <p:nvPr>
            <p:ph type="title"/>
          </p:nvPr>
        </p:nvSpPr>
        <p:spPr/>
        <p:txBody>
          <a:bodyPr/>
          <a:lstStyle/>
          <a:p>
            <a:r>
              <a:rPr lang="zh-CN" altLang="en-US" dirty="0"/>
              <a:t>简介</a:t>
            </a:r>
          </a:p>
        </p:txBody>
      </p:sp>
      <p:sp>
        <p:nvSpPr>
          <p:cNvPr id="3" name="内容占位符 2">
            <a:extLst>
              <a:ext uri="{FF2B5EF4-FFF2-40B4-BE49-F238E27FC236}">
                <a16:creationId xmlns:a16="http://schemas.microsoft.com/office/drawing/2014/main" id="{73E2CF32-CB76-4E3A-87CA-7F92F879D517}"/>
              </a:ext>
            </a:extLst>
          </p:cNvPr>
          <p:cNvSpPr>
            <a:spLocks noGrp="1"/>
          </p:cNvSpPr>
          <p:nvPr>
            <p:ph idx="1"/>
          </p:nvPr>
        </p:nvSpPr>
        <p:spPr/>
        <p:txBody>
          <a:bodyPr>
            <a:normAutofit fontScale="85000" lnSpcReduction="20000"/>
          </a:bodyPr>
          <a:lstStyle/>
          <a:p>
            <a:pPr>
              <a:lnSpc>
                <a:spcPct val="170000"/>
              </a:lnSpc>
            </a:pPr>
            <a:r>
              <a:rPr lang="zh-CN" altLang="en-US" dirty="0"/>
              <a:t>背景：</a:t>
            </a:r>
            <a:r>
              <a:rPr lang="zh-CN" altLang="zh-CN" dirty="0"/>
              <a:t>卷积网络在靠近输入的层和靠近输出的层之间包含较短的连接，则卷积网络可以更深，更准确，并且更有效</a:t>
            </a:r>
            <a:r>
              <a:rPr lang="zh-CN" altLang="en-US" dirty="0"/>
              <a:t>（</a:t>
            </a:r>
            <a:r>
              <a:rPr lang="en-US" altLang="zh-CN" dirty="0" err="1"/>
              <a:t>ResNet</a:t>
            </a:r>
            <a:r>
              <a:rPr lang="zh-CN" altLang="en-US" dirty="0"/>
              <a:t>）</a:t>
            </a:r>
            <a:endParaRPr lang="en-US" altLang="zh-CN" dirty="0"/>
          </a:p>
          <a:p>
            <a:pPr>
              <a:lnSpc>
                <a:spcPct val="170000"/>
              </a:lnSpc>
            </a:pPr>
            <a:r>
              <a:rPr lang="zh-CN" altLang="zh-CN" dirty="0"/>
              <a:t>本文介绍了密集卷积网络（</a:t>
            </a:r>
            <a:r>
              <a:rPr lang="en-US" altLang="zh-CN" dirty="0" err="1"/>
              <a:t>DenseNet</a:t>
            </a:r>
            <a:r>
              <a:rPr lang="zh-CN" altLang="zh-CN" dirty="0"/>
              <a:t>），它以前馈的方式将每一层连接到每一层。对于每个图层，所有在前图层的</a:t>
            </a:r>
            <a:r>
              <a:rPr lang="zh-CN" altLang="en-US" dirty="0"/>
              <a:t>特征图</a:t>
            </a:r>
            <a:r>
              <a:rPr lang="zh-CN" altLang="zh-CN" dirty="0"/>
              <a:t>用作输入，其自身的</a:t>
            </a:r>
            <a:r>
              <a:rPr lang="zh-CN" altLang="en-US" dirty="0"/>
              <a:t>特征图</a:t>
            </a:r>
            <a:r>
              <a:rPr lang="zh-CN" altLang="zh-CN" dirty="0"/>
              <a:t>用作所有后续图层的输入。</a:t>
            </a:r>
            <a:endParaRPr lang="en-US" altLang="zh-CN" dirty="0"/>
          </a:p>
          <a:p>
            <a:pPr>
              <a:lnSpc>
                <a:spcPct val="170000"/>
              </a:lnSpc>
            </a:pPr>
            <a:r>
              <a:rPr lang="en-US" altLang="zh-CN" dirty="0"/>
              <a:t> </a:t>
            </a:r>
            <a:r>
              <a:rPr lang="zh-CN" altLang="en-US" dirty="0"/>
              <a:t>贡献</a:t>
            </a:r>
            <a:r>
              <a:rPr lang="zh-CN" altLang="zh-CN" dirty="0"/>
              <a:t>：</a:t>
            </a:r>
            <a:r>
              <a:rPr lang="zh-CN" altLang="en-US" dirty="0"/>
              <a:t>不是通过更深或者更宽的结构，而是通过特征重用来提升网络的学习能力。</a:t>
            </a:r>
            <a:endParaRPr lang="zh-CN" altLang="zh-CN" dirty="0"/>
          </a:p>
        </p:txBody>
      </p:sp>
    </p:spTree>
    <p:extLst>
      <p:ext uri="{BB962C8B-B14F-4D97-AF65-F5344CB8AC3E}">
        <p14:creationId xmlns:p14="http://schemas.microsoft.com/office/powerpoint/2010/main" val="3970373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2FBE75-2C1D-4AB4-A2D5-8751AB0F9589}"/>
              </a:ext>
            </a:extLst>
          </p:cNvPr>
          <p:cNvSpPr>
            <a:spLocks noGrp="1"/>
          </p:cNvSpPr>
          <p:nvPr>
            <p:ph type="title"/>
          </p:nvPr>
        </p:nvSpPr>
        <p:spPr/>
        <p:txBody>
          <a:bodyPr/>
          <a:lstStyle/>
          <a:p>
            <a:r>
              <a:rPr lang="en-US" altLang="zh-CN" dirty="0" err="1"/>
              <a:t>DenseNet</a:t>
            </a:r>
            <a:r>
              <a:rPr lang="zh-CN" altLang="en-US" dirty="0"/>
              <a:t>设计</a:t>
            </a:r>
          </a:p>
        </p:txBody>
      </p:sp>
      <p:sp>
        <p:nvSpPr>
          <p:cNvPr id="3" name="内容占位符 2">
            <a:extLst>
              <a:ext uri="{FF2B5EF4-FFF2-40B4-BE49-F238E27FC236}">
                <a16:creationId xmlns:a16="http://schemas.microsoft.com/office/drawing/2014/main" id="{DCB6F769-7065-4128-98F2-EA278AAF1884}"/>
              </a:ext>
            </a:extLst>
          </p:cNvPr>
          <p:cNvSpPr>
            <a:spLocks noGrp="1"/>
          </p:cNvSpPr>
          <p:nvPr>
            <p:ph idx="1"/>
          </p:nvPr>
        </p:nvSpPr>
        <p:spPr>
          <a:xfrm>
            <a:off x="838200" y="1825624"/>
            <a:ext cx="10515600" cy="4575175"/>
          </a:xfrm>
        </p:spPr>
        <p:txBody>
          <a:bodyPr>
            <a:normAutofit/>
          </a:bodyPr>
          <a:lstStyle/>
          <a:p>
            <a:pPr>
              <a:lnSpc>
                <a:spcPct val="160000"/>
              </a:lnSpc>
            </a:pPr>
            <a:r>
              <a:rPr lang="zh-CN" altLang="zh-CN" dirty="0">
                <a:latin typeface="Times New Roman" panose="02020603050405020304" pitchFamily="18" charset="0"/>
                <a:ea typeface="宋体" panose="02010600030101010101" pitchFamily="2" charset="-122"/>
                <a:cs typeface="Times New Roman" panose="02020603050405020304" pitchFamily="18" charset="0"/>
              </a:rPr>
              <a:t>非线性转换</a:t>
            </a:r>
            <a:r>
              <a:rPr lang="en-US" altLang="zh-CN" dirty="0">
                <a:latin typeface="Times New Roman" panose="02020603050405020304" pitchFamily="18" charset="0"/>
                <a:ea typeface="宋体" panose="02010600030101010101" pitchFamily="2" charset="-122"/>
                <a:cs typeface="Times New Roman" panose="02020603050405020304" pitchFamily="18" charset="0"/>
              </a:rPr>
              <a:t>(non-linear transformation ) Hl(.)</a:t>
            </a:r>
            <a:r>
              <a:rPr lang="zh-CN" altLang="en-US" dirty="0">
                <a:latin typeface="Times New Roman" panose="02020603050405020304" pitchFamily="18" charset="0"/>
                <a:ea typeface="宋体" panose="02010600030101010101" pitchFamily="2" charset="-122"/>
                <a:cs typeface="Times New Roman" panose="02020603050405020304" pitchFamily="18" charset="0"/>
              </a:rPr>
              <a:t> ，包含</a:t>
            </a:r>
            <a:r>
              <a:rPr lang="en-US" altLang="zh-CN" dirty="0">
                <a:latin typeface="Times New Roman" panose="02020603050405020304" pitchFamily="18" charset="0"/>
                <a:ea typeface="宋体" panose="02010600030101010101" pitchFamily="2" charset="-122"/>
                <a:cs typeface="Times New Roman" panose="02020603050405020304" pitchFamily="18" charset="0"/>
              </a:rPr>
              <a:t>Batch Normalization (BN)</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ReLU</a:t>
            </a:r>
            <a:r>
              <a:rPr lang="zh-CN" altLang="zh-CN" dirty="0">
                <a:latin typeface="Times New Roman" panose="02020603050405020304" pitchFamily="18" charset="0"/>
                <a:ea typeface="宋体" panose="02010600030101010101" pitchFamily="2" charset="-122"/>
                <a:cs typeface="Times New Roman" panose="02020603050405020304" pitchFamily="18" charset="0"/>
              </a:rPr>
              <a:t>激活函数和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3</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3</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的卷积</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6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引入</a:t>
            </a:r>
            <a:r>
              <a:rPr lang="en-US" altLang="zh-CN" dirty="0">
                <a:latin typeface="Times New Roman" panose="02020603050405020304" pitchFamily="18" charset="0"/>
                <a:ea typeface="宋体" panose="02010600030101010101" pitchFamily="2" charset="-122"/>
                <a:cs typeface="Times New Roman" panose="02020603050405020304" pitchFamily="18" charset="0"/>
              </a:rPr>
              <a:t>dense blocks</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transition layers</a:t>
            </a:r>
            <a:r>
              <a:rPr lang="zh-CN" altLang="zh-CN" dirty="0">
                <a:latin typeface="Times New Roman" panose="02020603050405020304" pitchFamily="18" charset="0"/>
                <a:ea typeface="宋体" panose="02010600030101010101" pitchFamily="2" charset="-122"/>
                <a:cs typeface="Times New Roman" panose="02020603050405020304" pitchFamily="18" charset="0"/>
              </a:rPr>
              <a:t>（过渡层</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6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超参数</a:t>
            </a:r>
            <a:r>
              <a:rPr lang="en-US" altLang="zh-CN" dirty="0">
                <a:latin typeface="Times New Roman" panose="02020603050405020304" pitchFamily="18" charset="0"/>
                <a:ea typeface="宋体" panose="02010600030101010101" pitchFamily="2" charset="-122"/>
                <a:cs typeface="Times New Roman" panose="02020603050405020304" pitchFamily="18" charset="0"/>
              </a:rPr>
              <a:t>Growth rate</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t>第</a:t>
            </a:r>
            <a:r>
              <a:rPr lang="en-US" altLang="zh-CN" dirty="0">
                <a:latin typeface="Times New Roman" panose="02020603050405020304" pitchFamily="18" charset="0"/>
                <a:cs typeface="Times New Roman" panose="02020603050405020304" pitchFamily="18" charset="0"/>
              </a:rPr>
              <a:t>l</a:t>
            </a:r>
            <a:r>
              <a:rPr lang="zh-CN" altLang="zh-CN" dirty="0">
                <a:latin typeface="Times New Roman" panose="02020603050405020304" pitchFamily="18" charset="0"/>
                <a:cs typeface="Times New Roman" panose="02020603050405020304" pitchFamily="18" charset="0"/>
              </a:rPr>
              <a:t>层有</a:t>
            </a:r>
            <a:r>
              <a:rPr lang="en-US" altLang="zh-CN" dirty="0">
                <a:latin typeface="Times New Roman" panose="02020603050405020304" pitchFamily="18" charset="0"/>
                <a:cs typeface="Times New Roman" panose="02020603050405020304" pitchFamily="18" charset="0"/>
              </a:rPr>
              <a:t>k(l-1)+k0</a:t>
            </a:r>
            <a:r>
              <a:rPr lang="zh-CN" altLang="zh-CN" dirty="0">
                <a:latin typeface="Times New Roman" panose="02020603050405020304" pitchFamily="18" charset="0"/>
                <a:cs typeface="Times New Roman" panose="02020603050405020304" pitchFamily="18" charset="0"/>
              </a:rPr>
              <a:t>个</a:t>
            </a:r>
            <a:r>
              <a:rPr lang="zh-CN" altLang="zh-CN" dirty="0"/>
              <a:t>输入特征图</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Bottleneck layers</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BN-</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ReLU</a:t>
            </a:r>
            <a:r>
              <a:rPr lang="en-US" altLang="zh-CN" dirty="0">
                <a:latin typeface="Times New Roman" panose="02020603050405020304" pitchFamily="18" charset="0"/>
                <a:ea typeface="宋体" panose="02010600030101010101" pitchFamily="2" charset="-122"/>
                <a:cs typeface="Times New Roman" panose="02020603050405020304" pitchFamily="18" charset="0"/>
              </a:rPr>
              <a:t>-Conv(1× 1)-BN-</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ReLU</a:t>
            </a:r>
            <a:r>
              <a:rPr lang="en-US" altLang="zh-CN" dirty="0">
                <a:latin typeface="Times New Roman" panose="02020603050405020304" pitchFamily="18" charset="0"/>
                <a:ea typeface="宋体" panose="02010600030101010101" pitchFamily="2" charset="-122"/>
                <a:cs typeface="Times New Roman" panose="02020603050405020304" pitchFamily="18" charset="0"/>
              </a:rPr>
              <a:t>-Conv(3×3) </a:t>
            </a:r>
            <a:r>
              <a:rPr lang="zh-CN" altLang="zh-CN" dirty="0">
                <a:latin typeface="Times New Roman" panose="02020603050405020304" pitchFamily="18" charset="0"/>
                <a:ea typeface="宋体" panose="02010600030101010101" pitchFamily="2" charset="-122"/>
                <a:cs typeface="Times New Roman" panose="02020603050405020304" pitchFamily="18" charset="0"/>
              </a:rPr>
              <a:t>版本的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Hl(.)</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latin typeface="Times New Roman" panose="02020603050405020304" pitchFamily="18" charset="0"/>
                <a:ea typeface="宋体" panose="02010600030101010101" pitchFamily="2" charset="-122"/>
                <a:cs typeface="Times New Roman" panose="02020603050405020304" pitchFamily="18" charset="0"/>
              </a:rPr>
              <a:t>称为</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DenseNet</a:t>
            </a:r>
            <a:r>
              <a:rPr lang="en-US" altLang="zh-CN" dirty="0">
                <a:latin typeface="Times New Roman" panose="02020603050405020304" pitchFamily="18" charset="0"/>
                <a:ea typeface="宋体" panose="02010600030101010101" pitchFamily="2" charset="-122"/>
                <a:cs typeface="Times New Roman" panose="02020603050405020304" pitchFamily="18" charset="0"/>
              </a:rPr>
              <a:t>-B</a:t>
            </a:r>
            <a:endParaRPr lang="zh-CN"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60000"/>
              </a:lnSpc>
            </a:pPr>
            <a:endParaRPr lang="zh-CN"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60000"/>
              </a:lnSpc>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56525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F8FBBCC9-0144-4CDA-818F-486F3762549E}"/>
              </a:ext>
            </a:extLst>
          </p:cNvPr>
          <p:cNvPicPr>
            <a:picLocks noGrp="1"/>
          </p:cNvPicPr>
          <p:nvPr>
            <p:ph idx="1"/>
          </p:nvPr>
        </p:nvPicPr>
        <p:blipFill>
          <a:blip r:embed="rId3"/>
          <a:stretch>
            <a:fillRect/>
          </a:stretch>
        </p:blipFill>
        <p:spPr>
          <a:xfrm>
            <a:off x="1156548" y="305792"/>
            <a:ext cx="9878904" cy="6246415"/>
          </a:xfrm>
          <a:prstGeom prst="rect">
            <a:avLst/>
          </a:prstGeom>
        </p:spPr>
      </p:pic>
      <p:sp>
        <p:nvSpPr>
          <p:cNvPr id="2" name="文本框 1">
            <a:extLst>
              <a:ext uri="{FF2B5EF4-FFF2-40B4-BE49-F238E27FC236}">
                <a16:creationId xmlns:a16="http://schemas.microsoft.com/office/drawing/2014/main" id="{8BAAE4D5-3C9B-4683-92DD-6E164BE35A8A}"/>
              </a:ext>
            </a:extLst>
          </p:cNvPr>
          <p:cNvSpPr txBox="1"/>
          <p:nvPr/>
        </p:nvSpPr>
        <p:spPr>
          <a:xfrm>
            <a:off x="6507480" y="1097280"/>
            <a:ext cx="3627120" cy="830997"/>
          </a:xfrm>
          <a:prstGeom prst="rect">
            <a:avLst/>
          </a:prstGeom>
          <a:noFill/>
        </p:spPr>
        <p:txBody>
          <a:bodyPr wrap="square" rtlCol="0">
            <a:spAutoFit/>
          </a:bodyPr>
          <a:lstStyle/>
          <a:p>
            <a:r>
              <a:rPr lang="en-US" altLang="zh-CN" sz="4800" dirty="0">
                <a:latin typeface="Times New Roman" panose="02020603050405020304" pitchFamily="18" charset="0"/>
                <a:cs typeface="Times New Roman" panose="02020603050405020304" pitchFamily="18" charset="0"/>
              </a:rPr>
              <a:t>Dense Block</a:t>
            </a:r>
            <a:endParaRPr lang="zh-CN" alt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0238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C353F59-4DCE-4081-B27B-732B7ABD8F41}"/>
              </a:ext>
            </a:extLst>
          </p:cNvPr>
          <p:cNvSpPr>
            <a:spLocks noGrp="1"/>
          </p:cNvSpPr>
          <p:nvPr>
            <p:ph idx="1"/>
          </p:nvPr>
        </p:nvSpPr>
        <p:spPr>
          <a:xfrm>
            <a:off x="1435100" y="2917825"/>
            <a:ext cx="9321800" cy="511175"/>
          </a:xfrm>
        </p:spPr>
        <p:txBody>
          <a:bodyPr/>
          <a:lstStyle/>
          <a:p>
            <a:pPr marL="0" indent="0">
              <a:buNone/>
            </a:pPr>
            <a:r>
              <a:rPr lang="en-US" altLang="zh-CN" dirty="0"/>
              <a:t>Fully Convolutional Networks for Semantic Segmentation</a:t>
            </a:r>
            <a:endParaRPr lang="zh-CN" altLang="en-US" dirty="0"/>
          </a:p>
        </p:txBody>
      </p:sp>
    </p:spTree>
    <p:extLst>
      <p:ext uri="{BB962C8B-B14F-4D97-AF65-F5344CB8AC3E}">
        <p14:creationId xmlns:p14="http://schemas.microsoft.com/office/powerpoint/2010/main" val="2467074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noAutofit/>
          </a:bodyPr>
          <a:lstStyle/>
          <a:p>
            <a:br>
              <a:rPr lang="en-US" altLang="zh-CN" b="1" dirty="0"/>
            </a:br>
            <a:r>
              <a:rPr lang="zh-CN" altLang="en-US" dirty="0">
                <a:latin typeface="宋体" panose="02010600030101010101" pitchFamily="2" charset="-122"/>
                <a:ea typeface="宋体" panose="02010600030101010101" pitchFamily="2" charset="-122"/>
              </a:rPr>
              <a:t>三种网络对比</a:t>
            </a:r>
            <a:br>
              <a:rPr lang="zh-CN" altLang="en-US" b="1" dirty="0"/>
            </a:br>
            <a:endParaRPr lang="zh-CN" altLang="en-US" dirty="0"/>
          </a:p>
        </p:txBody>
      </p:sp>
      <p:pic>
        <p:nvPicPr>
          <p:cNvPr id="4" name="图片 3">
            <a:extLst>
              <a:ext uri="{FF2B5EF4-FFF2-40B4-BE49-F238E27FC236}">
                <a16:creationId xmlns:a16="http://schemas.microsoft.com/office/drawing/2014/main" id="{99E03B9C-13C3-486E-A2B3-24EE4C0A75D1}"/>
              </a:ext>
            </a:extLst>
          </p:cNvPr>
          <p:cNvPicPr>
            <a:picLocks noChangeAspect="1"/>
          </p:cNvPicPr>
          <p:nvPr/>
        </p:nvPicPr>
        <p:blipFill>
          <a:blip r:embed="rId3"/>
          <a:stretch>
            <a:fillRect/>
          </a:stretch>
        </p:blipFill>
        <p:spPr>
          <a:xfrm>
            <a:off x="817951" y="3510847"/>
            <a:ext cx="4962396" cy="758954"/>
          </a:xfrm>
          <a:prstGeom prst="rect">
            <a:avLst/>
          </a:prstGeom>
        </p:spPr>
      </p:pic>
      <p:sp>
        <p:nvSpPr>
          <p:cNvPr id="7" name="内容占位符 6">
            <a:extLst>
              <a:ext uri="{FF2B5EF4-FFF2-40B4-BE49-F238E27FC236}">
                <a16:creationId xmlns:a16="http://schemas.microsoft.com/office/drawing/2014/main" id="{0CA23C1F-C99A-41D7-AEBA-0B91207B3935}"/>
              </a:ext>
            </a:extLst>
          </p:cNvPr>
          <p:cNvSpPr>
            <a:spLocks noGrp="1"/>
          </p:cNvSpPr>
          <p:nvPr>
            <p:ph idx="1"/>
          </p:nvPr>
        </p:nvSpPr>
        <p:spPr>
          <a:xfrm>
            <a:off x="6012024" y="3287463"/>
            <a:ext cx="5257800" cy="1205721"/>
          </a:xfrm>
        </p:spPr>
        <p:txBody>
          <a:bodyPr>
            <a:noAutofit/>
          </a:bodyPr>
          <a:lstStyle/>
          <a:p>
            <a:pPr marL="0" indent="0">
              <a:lnSpc>
                <a:spcPct val="150000"/>
              </a:lnSpc>
              <a:buNone/>
            </a:pPr>
            <a:r>
              <a:rPr lang="en-US" altLang="zh-CN" sz="2400" dirty="0" err="1"/>
              <a:t>ResNet</a:t>
            </a:r>
            <a:r>
              <a:rPr lang="zh-CN" altLang="en-US" sz="2400" dirty="0"/>
              <a:t>采用相加</a:t>
            </a:r>
            <a:r>
              <a:rPr lang="en-US" altLang="zh-CN" sz="2400" dirty="0"/>
              <a:t>(summation)</a:t>
            </a:r>
            <a:r>
              <a:rPr lang="zh-CN" altLang="en-US" sz="2400" dirty="0"/>
              <a:t>来结合特征</a:t>
            </a:r>
          </a:p>
        </p:txBody>
      </p:sp>
      <p:pic>
        <p:nvPicPr>
          <p:cNvPr id="8" name="图片 7">
            <a:extLst>
              <a:ext uri="{FF2B5EF4-FFF2-40B4-BE49-F238E27FC236}">
                <a16:creationId xmlns:a16="http://schemas.microsoft.com/office/drawing/2014/main" id="{9876FAFB-2996-4211-B8D0-5E807EB5D9A8}"/>
              </a:ext>
            </a:extLst>
          </p:cNvPr>
          <p:cNvPicPr>
            <a:picLocks noChangeAspect="1"/>
          </p:cNvPicPr>
          <p:nvPr/>
        </p:nvPicPr>
        <p:blipFill>
          <a:blip r:embed="rId4"/>
          <a:stretch>
            <a:fillRect/>
          </a:stretch>
        </p:blipFill>
        <p:spPr>
          <a:xfrm>
            <a:off x="754225" y="1904839"/>
            <a:ext cx="3963155" cy="641341"/>
          </a:xfrm>
          <a:prstGeom prst="rect">
            <a:avLst/>
          </a:prstGeom>
        </p:spPr>
      </p:pic>
      <p:sp>
        <p:nvSpPr>
          <p:cNvPr id="9" name="文本框 8">
            <a:extLst>
              <a:ext uri="{FF2B5EF4-FFF2-40B4-BE49-F238E27FC236}">
                <a16:creationId xmlns:a16="http://schemas.microsoft.com/office/drawing/2014/main" id="{4D08A95B-5480-4057-B42E-4293EBB47671}"/>
              </a:ext>
            </a:extLst>
          </p:cNvPr>
          <p:cNvSpPr txBox="1"/>
          <p:nvPr/>
        </p:nvSpPr>
        <p:spPr>
          <a:xfrm>
            <a:off x="6096000" y="1741113"/>
            <a:ext cx="4927600" cy="968791"/>
          </a:xfrm>
          <a:prstGeom prst="rect">
            <a:avLst/>
          </a:prstGeom>
          <a:noFill/>
        </p:spPr>
        <p:txBody>
          <a:bodyPr wrap="square" rtlCol="0">
            <a:spAutoFit/>
          </a:bodyPr>
          <a:lstStyle/>
          <a:p>
            <a:pPr>
              <a:lnSpc>
                <a:spcPct val="150000"/>
              </a:lnSpc>
            </a:pPr>
            <a:r>
              <a:rPr lang="zh-CN" altLang="en-US" sz="2000" dirty="0"/>
              <a:t>最原始的前馈卷积神经网络，将第</a:t>
            </a:r>
            <a:r>
              <a:rPr lang="en-US" altLang="zh-CN" sz="2000" dirty="0"/>
              <a:t>l</a:t>
            </a:r>
            <a:r>
              <a:rPr lang="zh-CN" altLang="en-US" sz="2000" dirty="0"/>
              <a:t>层的输出作为第</a:t>
            </a:r>
            <a:r>
              <a:rPr lang="en-US" altLang="zh-CN" sz="2000" dirty="0"/>
              <a:t>l+1</a:t>
            </a:r>
            <a:r>
              <a:rPr lang="zh-CN" altLang="en-US" sz="2000" dirty="0"/>
              <a:t>层的输入，</a:t>
            </a:r>
          </a:p>
        </p:txBody>
      </p:sp>
      <p:pic>
        <p:nvPicPr>
          <p:cNvPr id="10" name="图片 9">
            <a:extLst>
              <a:ext uri="{FF2B5EF4-FFF2-40B4-BE49-F238E27FC236}">
                <a16:creationId xmlns:a16="http://schemas.microsoft.com/office/drawing/2014/main" id="{9C48F1BE-D9A1-429E-928A-98A337F94912}"/>
              </a:ext>
            </a:extLst>
          </p:cNvPr>
          <p:cNvPicPr>
            <a:picLocks noChangeAspect="1"/>
          </p:cNvPicPr>
          <p:nvPr/>
        </p:nvPicPr>
        <p:blipFill>
          <a:blip r:embed="rId5"/>
          <a:stretch>
            <a:fillRect/>
          </a:stretch>
        </p:blipFill>
        <p:spPr>
          <a:xfrm>
            <a:off x="754225" y="5153236"/>
            <a:ext cx="5089848" cy="705892"/>
          </a:xfrm>
          <a:prstGeom prst="rect">
            <a:avLst/>
          </a:prstGeom>
        </p:spPr>
      </p:pic>
      <p:sp>
        <p:nvSpPr>
          <p:cNvPr id="16" name="文本框 15">
            <a:extLst>
              <a:ext uri="{FF2B5EF4-FFF2-40B4-BE49-F238E27FC236}">
                <a16:creationId xmlns:a16="http://schemas.microsoft.com/office/drawing/2014/main" id="{E8077F0D-419B-4ED8-B875-BC7D5A51F7E2}"/>
              </a:ext>
            </a:extLst>
          </p:cNvPr>
          <p:cNvSpPr txBox="1"/>
          <p:nvPr/>
        </p:nvSpPr>
        <p:spPr>
          <a:xfrm>
            <a:off x="6095999" y="4793322"/>
            <a:ext cx="5341775" cy="1430456"/>
          </a:xfrm>
          <a:prstGeom prst="rect">
            <a:avLst/>
          </a:prstGeom>
          <a:noFill/>
        </p:spPr>
        <p:txBody>
          <a:bodyPr wrap="square" rtlCol="0">
            <a:spAutoFit/>
          </a:bodyPr>
          <a:lstStyle/>
          <a:p>
            <a:pPr>
              <a:lnSpc>
                <a:spcPct val="150000"/>
              </a:lnSpc>
            </a:pPr>
            <a:r>
              <a:rPr lang="en-US" altLang="zh-CN" sz="2000" dirty="0" err="1"/>
              <a:t>DenseNet</a:t>
            </a:r>
            <a:r>
              <a:rPr lang="zh-CN" altLang="en-US" sz="2000" dirty="0"/>
              <a:t>通过</a:t>
            </a:r>
            <a:r>
              <a:rPr lang="zh-CN" altLang="zh-CN" sz="2000" dirty="0"/>
              <a:t>连接</a:t>
            </a:r>
            <a:r>
              <a:rPr lang="en-US" altLang="zh-CN" sz="2000" dirty="0"/>
              <a:t>(concatenate)</a:t>
            </a:r>
            <a:r>
              <a:rPr lang="zh-CN" altLang="zh-CN" sz="2000" dirty="0"/>
              <a:t>来结合特征</a:t>
            </a:r>
            <a:r>
              <a:rPr lang="zh-CN" altLang="en-US" sz="2000" dirty="0"/>
              <a:t>。则是让</a:t>
            </a:r>
            <a:r>
              <a:rPr lang="en-US" altLang="zh-CN" sz="2000" dirty="0"/>
              <a:t>l</a:t>
            </a:r>
            <a:r>
              <a:rPr lang="zh-CN" altLang="en-US" sz="2000" dirty="0"/>
              <a:t>层的输入直接影响到之后的所有层，并且由于每一层都包含之前所有层的输出信息。</a:t>
            </a:r>
          </a:p>
        </p:txBody>
      </p:sp>
    </p:spTree>
    <p:extLst>
      <p:ext uri="{BB962C8B-B14F-4D97-AF65-F5344CB8AC3E}">
        <p14:creationId xmlns:p14="http://schemas.microsoft.com/office/powerpoint/2010/main" val="3973744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E5B362-C91B-4FB8-957D-71124339BB86}"/>
              </a:ext>
            </a:extLst>
          </p:cNvPr>
          <p:cNvSpPr>
            <a:spLocks noGrp="1"/>
          </p:cNvSpPr>
          <p:nvPr>
            <p:ph type="title"/>
          </p:nvPr>
        </p:nvSpPr>
        <p:spPr/>
        <p:txBody>
          <a:bodyPr/>
          <a:lstStyle/>
          <a:p>
            <a:r>
              <a:rPr lang="en-US" altLang="zh-CN" dirty="0"/>
              <a:t>Transition Layer</a:t>
            </a:r>
            <a:endParaRPr lang="zh-CN" altLang="en-US" dirty="0"/>
          </a:p>
        </p:txBody>
      </p:sp>
      <p:sp>
        <p:nvSpPr>
          <p:cNvPr id="3" name="内容占位符 2">
            <a:extLst>
              <a:ext uri="{FF2B5EF4-FFF2-40B4-BE49-F238E27FC236}">
                <a16:creationId xmlns:a16="http://schemas.microsoft.com/office/drawing/2014/main" id="{8CA8C40E-4A64-43B0-91E2-05C959EC08AF}"/>
              </a:ext>
            </a:extLst>
          </p:cNvPr>
          <p:cNvSpPr>
            <a:spLocks noGrp="1"/>
          </p:cNvSpPr>
          <p:nvPr>
            <p:ph idx="1"/>
          </p:nvPr>
        </p:nvSpPr>
        <p:spPr>
          <a:xfrm>
            <a:off x="838200" y="1447800"/>
            <a:ext cx="10515600" cy="2956559"/>
          </a:xfrm>
        </p:spPr>
        <p:txBody>
          <a:bodyPr>
            <a:normAutofit fontScale="77500" lnSpcReduction="20000"/>
          </a:bodyPr>
          <a:lstStyle/>
          <a:p>
            <a:pPr>
              <a:lnSpc>
                <a:spcPct val="17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其主要作用是连接不同的</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DenseNet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块，改变前一个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Dense Block</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的输出</a:t>
            </a:r>
            <a:r>
              <a:rPr lang="en-US" altLang="zh-CN" dirty="0">
                <a:latin typeface="Times New Roman" panose="02020603050405020304" pitchFamily="18" charset="0"/>
                <a:ea typeface="宋体" panose="02010600030101010101" pitchFamily="2" charset="-122"/>
                <a:cs typeface="Times New Roman" panose="02020603050405020304" pitchFamily="18" charset="0"/>
              </a:rPr>
              <a:t>feature map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的大小</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7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过渡层由一个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BN</a:t>
            </a:r>
            <a:r>
              <a:rPr lang="zh-CN" altLang="en-US" dirty="0">
                <a:latin typeface="Times New Roman" panose="02020603050405020304" pitchFamily="18" charset="0"/>
                <a:ea typeface="宋体" panose="02010600030101010101" pitchFamily="2" charset="-122"/>
                <a:cs typeface="Times New Roman" panose="02020603050405020304" pitchFamily="18" charset="0"/>
              </a:rPr>
              <a:t>层、一个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1x1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卷积层、一个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2x2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平均池化层组成。</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7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Compression</a:t>
            </a:r>
            <a:r>
              <a:rPr lang="zh-CN" altLang="zh-CN" dirty="0">
                <a:latin typeface="Times New Roman" panose="02020603050405020304" pitchFamily="18" charset="0"/>
                <a:ea typeface="宋体" panose="02010600030101010101" pitchFamily="2" charset="-122"/>
                <a:cs typeface="Times New Roman" panose="02020603050405020304" pitchFamily="18" charset="0"/>
              </a:rPr>
              <a:t>压缩</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dirty="0">
                <a:latin typeface="Times New Roman" panose="02020603050405020304" pitchFamily="18" charset="0"/>
                <a:ea typeface="宋体" panose="02010600030101010101" pitchFamily="2" charset="-122"/>
                <a:cs typeface="Times New Roman" panose="02020603050405020304" pitchFamily="18" charset="0"/>
              </a:rPr>
              <a:t>transition layers</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中使用</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latin typeface="Times New Roman" panose="02020603050405020304" pitchFamily="18" charset="0"/>
                <a:ea typeface="宋体" panose="02010600030101010101" pitchFamily="2" charset="-122"/>
                <a:cs typeface="Times New Roman" panose="02020603050405020304" pitchFamily="18" charset="0"/>
              </a:rPr>
              <a:t>产生</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θm</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个输出。将</a:t>
            </a:r>
            <a:r>
              <a:rPr lang="en-US" altLang="zh-CN" dirty="0">
                <a:latin typeface="Times New Roman" panose="02020603050405020304" pitchFamily="18" charset="0"/>
                <a:ea typeface="宋体" panose="02010600030101010101" pitchFamily="2" charset="-122"/>
                <a:cs typeface="Times New Roman" panose="02020603050405020304" pitchFamily="18" charset="0"/>
              </a:rPr>
              <a:t>θ&lt;1</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DenseNet</a:t>
            </a:r>
            <a:r>
              <a:rPr lang="zh-CN" altLang="zh-CN" dirty="0">
                <a:latin typeface="Times New Roman" panose="02020603050405020304" pitchFamily="18" charset="0"/>
                <a:ea typeface="宋体" panose="02010600030101010101" pitchFamily="2" charset="-122"/>
                <a:cs typeface="Times New Roman" panose="02020603050405020304" pitchFamily="18" charset="0"/>
              </a:rPr>
              <a:t>称为</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DenseNet</a:t>
            </a:r>
            <a:r>
              <a:rPr lang="en-US" altLang="zh-CN" dirty="0">
                <a:latin typeface="Times New Roman" panose="02020603050405020304" pitchFamily="18" charset="0"/>
                <a:ea typeface="宋体" panose="02010600030101010101" pitchFamily="2" charset="-122"/>
                <a:cs typeface="Times New Roman" panose="02020603050405020304" pitchFamily="18" charset="0"/>
              </a:rPr>
              <a:t>-C</a:t>
            </a:r>
            <a:r>
              <a:rPr lang="zh-CN" altLang="zh-CN" dirty="0">
                <a:latin typeface="Times New Roman" panose="02020603050405020304" pitchFamily="18" charset="0"/>
                <a:ea typeface="宋体" panose="02010600030101010101" pitchFamily="2" charset="-122"/>
                <a:cs typeface="Times New Roman" panose="02020603050405020304" pitchFamily="18" charset="0"/>
              </a:rPr>
              <a:t>，如果同时使用</a:t>
            </a:r>
            <a:r>
              <a:rPr lang="en-US" altLang="zh-CN" dirty="0">
                <a:latin typeface="Times New Roman" panose="02020603050405020304" pitchFamily="18" charset="0"/>
                <a:ea typeface="宋体" panose="02010600030101010101" pitchFamily="2" charset="-122"/>
                <a:cs typeface="Times New Roman" panose="02020603050405020304" pitchFamily="18" charset="0"/>
              </a:rPr>
              <a:t>bottleneck </a:t>
            </a:r>
            <a:r>
              <a:rPr lang="zh-CN" altLang="zh-CN"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θ &lt; 1 </a:t>
            </a:r>
            <a:r>
              <a:rPr lang="zh-CN" altLang="zh-CN" dirty="0">
                <a:latin typeface="Times New Roman" panose="02020603050405020304" pitchFamily="18" charset="0"/>
                <a:ea typeface="宋体" panose="02010600030101010101" pitchFamily="2" charset="-122"/>
                <a:cs typeface="Times New Roman" panose="02020603050405020304" pitchFamily="18" charset="0"/>
              </a:rPr>
              <a:t>，称为</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DenseNet</a:t>
            </a:r>
            <a:r>
              <a:rPr lang="en-US" altLang="zh-CN" dirty="0">
                <a:latin typeface="Times New Roman" panose="02020603050405020304" pitchFamily="18" charset="0"/>
                <a:ea typeface="宋体" panose="02010600030101010101" pitchFamily="2" charset="-122"/>
                <a:cs typeface="Times New Roman" panose="02020603050405020304" pitchFamily="18" charset="0"/>
              </a:rPr>
              <a:t>-BC.</a:t>
            </a:r>
            <a:endParaRPr lang="zh-CN"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70000"/>
              </a:lnSpc>
            </a:pPr>
            <a:endParaRPr lang="zh-CN" altLang="en-US" dirty="0"/>
          </a:p>
        </p:txBody>
      </p:sp>
      <p:pic>
        <p:nvPicPr>
          <p:cNvPr id="5" name="图片 4">
            <a:extLst>
              <a:ext uri="{FF2B5EF4-FFF2-40B4-BE49-F238E27FC236}">
                <a16:creationId xmlns:a16="http://schemas.microsoft.com/office/drawing/2014/main" id="{E74D0FB8-C427-4AA9-892E-D778AB794F5A}"/>
              </a:ext>
            </a:extLst>
          </p:cNvPr>
          <p:cNvPicPr/>
          <p:nvPr/>
        </p:nvPicPr>
        <p:blipFill>
          <a:blip r:embed="rId3"/>
          <a:stretch>
            <a:fillRect/>
          </a:stretch>
        </p:blipFill>
        <p:spPr>
          <a:xfrm>
            <a:off x="1139031" y="4236720"/>
            <a:ext cx="9913938" cy="2121218"/>
          </a:xfrm>
          <a:prstGeom prst="rect">
            <a:avLst/>
          </a:prstGeom>
        </p:spPr>
      </p:pic>
    </p:spTree>
    <p:extLst>
      <p:ext uri="{BB962C8B-B14F-4D97-AF65-F5344CB8AC3E}">
        <p14:creationId xmlns:p14="http://schemas.microsoft.com/office/powerpoint/2010/main" val="778850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29CAE4D2-A666-4778-B265-171BBF8E5C31}"/>
              </a:ext>
            </a:extLst>
          </p:cNvPr>
          <p:cNvPicPr>
            <a:picLocks noGrp="1"/>
          </p:cNvPicPr>
          <p:nvPr>
            <p:ph idx="1"/>
          </p:nvPr>
        </p:nvPicPr>
        <p:blipFill>
          <a:blip r:embed="rId2"/>
          <a:stretch>
            <a:fillRect/>
          </a:stretch>
        </p:blipFill>
        <p:spPr>
          <a:xfrm>
            <a:off x="993405" y="937418"/>
            <a:ext cx="10205189" cy="4983163"/>
          </a:xfrm>
          <a:prstGeom prst="rect">
            <a:avLst/>
          </a:prstGeom>
        </p:spPr>
      </p:pic>
    </p:spTree>
    <p:extLst>
      <p:ext uri="{BB962C8B-B14F-4D97-AF65-F5344CB8AC3E}">
        <p14:creationId xmlns:p14="http://schemas.microsoft.com/office/powerpoint/2010/main" val="1737157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2425CA8-895A-4DE9-B41A-BBF5DC08A9AD}"/>
              </a:ext>
            </a:extLst>
          </p:cNvPr>
          <p:cNvSpPr>
            <a:spLocks noGrp="1"/>
          </p:cNvSpPr>
          <p:nvPr>
            <p:ph idx="1"/>
          </p:nvPr>
        </p:nvSpPr>
        <p:spPr>
          <a:xfrm>
            <a:off x="838200" y="594360"/>
            <a:ext cx="10515600" cy="5730239"/>
          </a:xfrm>
        </p:spPr>
        <p:txBody>
          <a:bodyPr>
            <a:normAutofit/>
          </a:bodyPr>
          <a:lstStyle/>
          <a:p>
            <a:pPr>
              <a:lnSpc>
                <a:spcPct val="170000"/>
              </a:lnSpc>
            </a:pPr>
            <a:r>
              <a:rPr lang="en-US" altLang="zh-CN" sz="2400" dirty="0" err="1"/>
              <a:t>DenseNet</a:t>
            </a:r>
            <a:r>
              <a:rPr lang="en-US" altLang="zh-CN" sz="2400" dirty="0"/>
              <a:t> </a:t>
            </a:r>
            <a:r>
              <a:rPr lang="zh-CN" altLang="en-US" sz="2400" dirty="0"/>
              <a:t>块中，每层都可以访问块内的所有早前层输出的</a:t>
            </a:r>
            <a:r>
              <a:rPr lang="en-US" altLang="zh-CN" sz="2400" dirty="0"/>
              <a:t>feature map</a:t>
            </a:r>
            <a:r>
              <a:rPr lang="zh-CN" altLang="en-US" sz="2400" dirty="0"/>
              <a:t>。特征图可视作</a:t>
            </a:r>
            <a:r>
              <a:rPr lang="en-US" altLang="zh-CN" sz="2400" dirty="0" err="1"/>
              <a:t>DenseNet</a:t>
            </a:r>
            <a:r>
              <a:rPr lang="en-US" altLang="zh-CN" sz="2400" dirty="0"/>
              <a:t> </a:t>
            </a:r>
            <a:r>
              <a:rPr lang="zh-CN" altLang="en-US" sz="2400" dirty="0"/>
              <a:t>的全局状态</a:t>
            </a:r>
            <a:r>
              <a:rPr lang="en-US" altLang="zh-CN" sz="2400" dirty="0"/>
              <a:t>(global state )</a:t>
            </a:r>
            <a:r>
              <a:rPr lang="zh-CN" altLang="en-US" sz="2400" dirty="0"/>
              <a:t>。</a:t>
            </a:r>
            <a:endParaRPr lang="en-US" altLang="zh-CN" sz="2400" dirty="0"/>
          </a:p>
          <a:p>
            <a:pPr>
              <a:lnSpc>
                <a:spcPct val="170000"/>
              </a:lnSpc>
            </a:pPr>
            <a:r>
              <a:rPr lang="zh-CN" altLang="en-US" sz="2400" dirty="0"/>
              <a:t>全局状态可以理解为网络块的“集体知识”</a:t>
            </a:r>
            <a:r>
              <a:rPr lang="en-US" altLang="zh-CN" sz="2400" dirty="0"/>
              <a:t>(collective knowledge)</a:t>
            </a:r>
            <a:r>
              <a:rPr lang="zh-CN" altLang="en-US" sz="2400" dirty="0"/>
              <a:t>，由块内所有层共享。</a:t>
            </a:r>
          </a:p>
          <a:p>
            <a:pPr>
              <a:lnSpc>
                <a:spcPct val="170000"/>
              </a:lnSpc>
            </a:pPr>
            <a:r>
              <a:rPr lang="en-US" altLang="zh-CN" sz="2400" dirty="0" err="1"/>
              <a:t>DenseNet</a:t>
            </a:r>
            <a:r>
              <a:rPr lang="en-US" altLang="zh-CN" sz="2400" dirty="0"/>
              <a:t> </a:t>
            </a:r>
            <a:r>
              <a:rPr lang="zh-CN" altLang="en-US" sz="2400" dirty="0"/>
              <a:t>将“变动”的信息（当前层输出的</a:t>
            </a:r>
            <a:r>
              <a:rPr lang="en-US" altLang="zh-CN" sz="2400" dirty="0"/>
              <a:t>feature map</a:t>
            </a:r>
            <a:r>
              <a:rPr lang="zh-CN" altLang="en-US" sz="2400" dirty="0"/>
              <a:t>） 添加到</a:t>
            </a:r>
            <a:r>
              <a:rPr lang="en-US" altLang="zh-CN" sz="2400" dirty="0"/>
              <a:t>collective knowledge</a:t>
            </a:r>
            <a:r>
              <a:rPr lang="zh-CN" altLang="en-US" sz="2400" dirty="0"/>
              <a:t> 。最终分类器基于网络中所有的特征图预测。</a:t>
            </a:r>
          </a:p>
          <a:p>
            <a:pPr>
              <a:lnSpc>
                <a:spcPct val="170000"/>
              </a:lnSpc>
            </a:pPr>
            <a:r>
              <a:rPr lang="en-US" altLang="zh-CN" sz="2400" dirty="0" err="1"/>
              <a:t>DenseNet</a:t>
            </a:r>
            <a:r>
              <a:rPr lang="en-US" altLang="zh-CN" sz="2400" dirty="0"/>
              <a:t> </a:t>
            </a:r>
            <a:r>
              <a:rPr lang="zh-CN" altLang="en-US" sz="2400" dirty="0"/>
              <a:t>提高精度的解释：各层通过较短的连接直接从损失函数中接收额外的监督信息。</a:t>
            </a:r>
          </a:p>
        </p:txBody>
      </p:sp>
    </p:spTree>
    <p:extLst>
      <p:ext uri="{BB962C8B-B14F-4D97-AF65-F5344CB8AC3E}">
        <p14:creationId xmlns:p14="http://schemas.microsoft.com/office/powerpoint/2010/main" val="1469090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523C7C11-4667-4ED6-BDA9-3C6DFF2F8370}"/>
              </a:ext>
            </a:extLst>
          </p:cNvPr>
          <p:cNvPicPr>
            <a:picLocks noGrp="1"/>
          </p:cNvPicPr>
          <p:nvPr>
            <p:ph idx="1"/>
          </p:nvPr>
        </p:nvPicPr>
        <p:blipFill>
          <a:blip r:embed="rId2"/>
          <a:stretch>
            <a:fillRect/>
          </a:stretch>
        </p:blipFill>
        <p:spPr>
          <a:xfrm>
            <a:off x="666750" y="1378724"/>
            <a:ext cx="10858500" cy="4100551"/>
          </a:xfrm>
          <a:prstGeom prst="rect">
            <a:avLst/>
          </a:prstGeom>
        </p:spPr>
      </p:pic>
    </p:spTree>
    <p:extLst>
      <p:ext uri="{BB962C8B-B14F-4D97-AF65-F5344CB8AC3E}">
        <p14:creationId xmlns:p14="http://schemas.microsoft.com/office/powerpoint/2010/main" val="2529928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7B3800-E761-4996-9893-8AE753F5BA25}"/>
              </a:ext>
            </a:extLst>
          </p:cNvPr>
          <p:cNvSpPr>
            <a:spLocks noGrp="1"/>
          </p:cNvSpPr>
          <p:nvPr>
            <p:ph type="title"/>
          </p:nvPr>
        </p:nvSpPr>
        <p:spPr/>
        <p:txBody>
          <a:bodyPr/>
          <a:lstStyle/>
          <a:p>
            <a:r>
              <a:rPr lang="en-US" altLang="zh-CN" dirty="0" err="1"/>
              <a:t>DenseNet</a:t>
            </a:r>
            <a:r>
              <a:rPr lang="zh-CN" altLang="en-US" dirty="0"/>
              <a:t>优点</a:t>
            </a:r>
          </a:p>
        </p:txBody>
      </p:sp>
      <p:sp>
        <p:nvSpPr>
          <p:cNvPr id="3" name="内容占位符 2">
            <a:extLst>
              <a:ext uri="{FF2B5EF4-FFF2-40B4-BE49-F238E27FC236}">
                <a16:creationId xmlns:a16="http://schemas.microsoft.com/office/drawing/2014/main" id="{335AF711-EC88-4AC5-9480-68B58ACD40A4}"/>
              </a:ext>
            </a:extLst>
          </p:cNvPr>
          <p:cNvSpPr>
            <a:spLocks noGrp="1"/>
          </p:cNvSpPr>
          <p:nvPr>
            <p:ph idx="1"/>
          </p:nvPr>
        </p:nvSpPr>
        <p:spPr/>
        <p:txBody>
          <a:bodyPr>
            <a:normAutofit/>
          </a:bodyPr>
          <a:lstStyle/>
          <a:p>
            <a:pPr>
              <a:lnSpc>
                <a:spcPct val="150000"/>
              </a:lnSpc>
            </a:pPr>
            <a:r>
              <a:rPr lang="zh-CN" altLang="en-US" dirty="0"/>
              <a:t>缓解梯度消失</a:t>
            </a:r>
            <a:endParaRPr lang="en-US" altLang="zh-CN" dirty="0"/>
          </a:p>
          <a:p>
            <a:pPr>
              <a:lnSpc>
                <a:spcPct val="150000"/>
              </a:lnSpc>
            </a:pPr>
            <a:r>
              <a:rPr lang="zh-CN" altLang="en-US" dirty="0"/>
              <a:t>正则化效应</a:t>
            </a:r>
            <a:endParaRPr lang="en-US" altLang="zh-CN" dirty="0"/>
          </a:p>
          <a:p>
            <a:pPr>
              <a:lnSpc>
                <a:spcPct val="150000"/>
              </a:lnSpc>
            </a:pPr>
            <a:r>
              <a:rPr lang="zh-CN" altLang="en-US" dirty="0"/>
              <a:t>特征重用</a:t>
            </a:r>
            <a:endParaRPr lang="en-US" altLang="zh-CN" dirty="0"/>
          </a:p>
          <a:p>
            <a:pPr>
              <a:lnSpc>
                <a:spcPct val="150000"/>
              </a:lnSpc>
            </a:pPr>
            <a:r>
              <a:rPr lang="zh-CN" altLang="en-US" dirty="0"/>
              <a:t>参数数量较少</a:t>
            </a:r>
            <a:endParaRPr lang="en-US" altLang="zh-CN" dirty="0"/>
          </a:p>
          <a:p>
            <a:pPr>
              <a:lnSpc>
                <a:spcPct val="150000"/>
              </a:lnSpc>
            </a:pPr>
            <a:endParaRPr lang="zh-CN" altLang="en-US" dirty="0"/>
          </a:p>
        </p:txBody>
      </p:sp>
    </p:spTree>
    <p:extLst>
      <p:ext uri="{BB962C8B-B14F-4D97-AF65-F5344CB8AC3E}">
        <p14:creationId xmlns:p14="http://schemas.microsoft.com/office/powerpoint/2010/main" val="2993886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8D384-3257-4811-8859-4B365C227E7C}"/>
              </a:ext>
            </a:extLst>
          </p:cNvPr>
          <p:cNvSpPr>
            <a:spLocks noGrp="1"/>
          </p:cNvSpPr>
          <p:nvPr>
            <p:ph type="title"/>
          </p:nvPr>
        </p:nvSpPr>
        <p:spPr/>
        <p:txBody>
          <a:bodyPr/>
          <a:lstStyle/>
          <a:p>
            <a:r>
              <a:rPr lang="zh-CN" altLang="en-US" dirty="0"/>
              <a:t>简介</a:t>
            </a:r>
          </a:p>
        </p:txBody>
      </p:sp>
      <p:sp>
        <p:nvSpPr>
          <p:cNvPr id="3" name="内容占位符 2">
            <a:extLst>
              <a:ext uri="{FF2B5EF4-FFF2-40B4-BE49-F238E27FC236}">
                <a16:creationId xmlns:a16="http://schemas.microsoft.com/office/drawing/2014/main" id="{BC353F59-4DCE-4081-B27B-732B7ABD8F41}"/>
              </a:ext>
            </a:extLst>
          </p:cNvPr>
          <p:cNvSpPr>
            <a:spLocks noGrp="1"/>
          </p:cNvSpPr>
          <p:nvPr>
            <p:ph idx="1"/>
          </p:nvPr>
        </p:nvSpPr>
        <p:spPr>
          <a:xfrm>
            <a:off x="838200" y="1825625"/>
            <a:ext cx="10515600" cy="4667250"/>
          </a:xfrm>
        </p:spPr>
        <p:txBody>
          <a:bodyPr>
            <a:normAutofit fontScale="92500" lnSpcReduction="20000"/>
          </a:bodyPr>
          <a:lstStyle/>
          <a:p>
            <a:pPr>
              <a:lnSpc>
                <a:spcPct val="170000"/>
              </a:lnSpc>
            </a:pPr>
            <a:r>
              <a:rPr lang="zh-CN" altLang="zh-CN" dirty="0"/>
              <a:t>背景：卷积网络是强大的视觉模型，可以产生特征层次结构</a:t>
            </a:r>
            <a:r>
              <a:rPr lang="zh-CN" altLang="en-US" dirty="0"/>
              <a:t>，</a:t>
            </a:r>
            <a:r>
              <a:rPr lang="zh-CN" altLang="zh-CN" dirty="0"/>
              <a:t>推动了识别的进步。</a:t>
            </a:r>
            <a:endParaRPr lang="en-US" altLang="zh-CN" dirty="0"/>
          </a:p>
          <a:p>
            <a:pPr>
              <a:lnSpc>
                <a:spcPct val="170000"/>
              </a:lnSpc>
            </a:pPr>
            <a:r>
              <a:rPr lang="zh-CN" altLang="zh-CN" dirty="0"/>
              <a:t>动机：从粗略推理到细微推理的下一步是对每个像素进行预测。</a:t>
            </a:r>
          </a:p>
          <a:p>
            <a:pPr>
              <a:lnSpc>
                <a:spcPct val="170000"/>
              </a:lnSpc>
            </a:pPr>
            <a:r>
              <a:rPr lang="zh-CN" altLang="zh-CN" dirty="0"/>
              <a:t>贡献：本文构建了全卷积网络，该网络采用任意大小的输入，并通过有效的推理和学习产生相应大小的输出。本文定义了一种跳跃结构，该架构将来自深层粗糙层的语义信息与来自浅层细节层的外观信息相结合，以产生准确和详细的分割</a:t>
            </a:r>
            <a:r>
              <a:rPr lang="zh-CN" altLang="en-US" dirty="0"/>
              <a:t>，</a:t>
            </a:r>
            <a:r>
              <a:rPr lang="zh-CN" altLang="zh-CN" dirty="0"/>
              <a:t>网络处理时间也很快</a:t>
            </a:r>
            <a:endParaRPr lang="en-US" altLang="zh-CN" dirty="0"/>
          </a:p>
        </p:txBody>
      </p:sp>
    </p:spTree>
    <p:extLst>
      <p:ext uri="{BB962C8B-B14F-4D97-AF65-F5344CB8AC3E}">
        <p14:creationId xmlns:p14="http://schemas.microsoft.com/office/powerpoint/2010/main" val="1685582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0030D3-8B1F-427D-AB88-AB96578FA13B}"/>
              </a:ext>
            </a:extLst>
          </p:cNvPr>
          <p:cNvSpPr>
            <a:spLocks noGrp="1"/>
          </p:cNvSpPr>
          <p:nvPr>
            <p:ph type="title"/>
          </p:nvPr>
        </p:nvSpPr>
        <p:spPr/>
        <p:txBody>
          <a:bodyPr/>
          <a:lstStyle/>
          <a:p>
            <a:r>
              <a:rPr lang="zh-CN" altLang="zh-CN" dirty="0"/>
              <a:t>传统</a:t>
            </a:r>
            <a:r>
              <a:rPr lang="en-US" altLang="zh-CN" dirty="0"/>
              <a:t>CNN</a:t>
            </a:r>
            <a:r>
              <a:rPr lang="zh-CN" altLang="zh-CN" dirty="0"/>
              <a:t>特点</a:t>
            </a:r>
            <a:br>
              <a:rPr lang="zh-CN" altLang="zh-CN" dirty="0"/>
            </a:br>
            <a:endParaRPr lang="zh-CN" altLang="en-US" dirty="0"/>
          </a:p>
        </p:txBody>
      </p:sp>
      <p:sp>
        <p:nvSpPr>
          <p:cNvPr id="3" name="内容占位符 2">
            <a:extLst>
              <a:ext uri="{FF2B5EF4-FFF2-40B4-BE49-F238E27FC236}">
                <a16:creationId xmlns:a16="http://schemas.microsoft.com/office/drawing/2014/main" id="{C94E1C4C-76B4-4ED9-84DC-D7C3D972B794}"/>
              </a:ext>
            </a:extLst>
          </p:cNvPr>
          <p:cNvSpPr>
            <a:spLocks noGrp="1"/>
          </p:cNvSpPr>
          <p:nvPr>
            <p:ph idx="1"/>
          </p:nvPr>
        </p:nvSpPr>
        <p:spPr/>
        <p:txBody>
          <a:bodyPr>
            <a:normAutofit/>
          </a:bodyPr>
          <a:lstStyle/>
          <a:p>
            <a:pPr lvl="0" latinLnBrk="1"/>
            <a:r>
              <a:rPr lang="zh-CN" altLang="zh-CN" dirty="0">
                <a:latin typeface="宋体" panose="02010600030101010101" pitchFamily="2" charset="-122"/>
                <a:ea typeface="宋体" panose="02010600030101010101" pitchFamily="2" charset="-122"/>
              </a:rPr>
              <a:t>可以学习到多个层次的特征</a:t>
            </a:r>
            <a:r>
              <a:rPr lang="zh-CN" altLang="en-US" dirty="0">
                <a:latin typeface="宋体" panose="02010600030101010101" pitchFamily="2" charset="-122"/>
                <a:ea typeface="宋体" panose="02010600030101010101" pitchFamily="2" charset="-122"/>
              </a:rPr>
              <a:t>，通过</a:t>
            </a:r>
            <a:r>
              <a:rPr lang="zh-CN" altLang="zh-CN" dirty="0">
                <a:latin typeface="宋体" panose="02010600030101010101" pitchFamily="2" charset="-122"/>
                <a:ea typeface="宋体" panose="02010600030101010101" pitchFamily="2" charset="-122"/>
              </a:rPr>
              <a:t>较浅</a:t>
            </a:r>
            <a:r>
              <a:rPr lang="zh-CN" altLang="en-US" dirty="0">
                <a:latin typeface="宋体" panose="02010600030101010101" pitchFamily="2" charset="-122"/>
                <a:ea typeface="宋体" panose="02010600030101010101" pitchFamily="2" charset="-122"/>
              </a:rPr>
              <a:t>和较深</a:t>
            </a:r>
            <a:r>
              <a:rPr lang="zh-CN" altLang="zh-CN" dirty="0">
                <a:latin typeface="宋体" panose="02010600030101010101" pitchFamily="2" charset="-122"/>
                <a:ea typeface="宋体" panose="02010600030101010101" pitchFamily="2" charset="-122"/>
              </a:rPr>
              <a:t>的卷积层学习到一些局部区域</a:t>
            </a:r>
            <a:r>
              <a:rPr lang="zh-CN" altLang="en-US" dirty="0">
                <a:latin typeface="宋体" panose="02010600030101010101" pitchFamily="2" charset="-122"/>
                <a:ea typeface="宋体" panose="02010600030101010101" pitchFamily="2" charset="-122"/>
              </a:rPr>
              <a:t>和更加抽象</a:t>
            </a:r>
            <a:r>
              <a:rPr lang="zh-CN" altLang="zh-CN" dirty="0">
                <a:latin typeface="宋体" panose="02010600030101010101" pitchFamily="2" charset="-122"/>
                <a:ea typeface="宋体" panose="02010600030101010101" pitchFamily="2" charset="-122"/>
              </a:rPr>
              <a:t>的特征</a:t>
            </a:r>
            <a:endParaRPr lang="en-US" altLang="zh-CN" dirty="0">
              <a:latin typeface="宋体" panose="02010600030101010101" pitchFamily="2" charset="-122"/>
              <a:ea typeface="宋体" panose="02010600030101010101" pitchFamily="2" charset="-122"/>
            </a:endParaRPr>
          </a:p>
          <a:p>
            <a:pPr lvl="0" latinLnBrk="1"/>
            <a:r>
              <a:rPr lang="zh-CN" altLang="zh-CN" dirty="0">
                <a:latin typeface="宋体" panose="02010600030101010101" pitchFamily="2" charset="-122"/>
                <a:ea typeface="宋体" panose="02010600030101010101" pitchFamily="2" charset="-122"/>
              </a:rPr>
              <a:t>抽象的特征</a:t>
            </a:r>
            <a:r>
              <a:rPr lang="zh-CN" altLang="en-US" dirty="0">
                <a:latin typeface="宋体" panose="02010600030101010101" pitchFamily="2" charset="-122"/>
                <a:ea typeface="宋体" panose="02010600030101010101" pitchFamily="2" charset="-122"/>
              </a:rPr>
              <a:t>应用于</a:t>
            </a:r>
            <a:r>
              <a:rPr lang="zh-CN" altLang="zh-CN" dirty="0">
                <a:latin typeface="宋体" panose="02010600030101010101" pitchFamily="2" charset="-122"/>
                <a:ea typeface="宋体" panose="02010600030101010101" pitchFamily="2" charset="-122"/>
              </a:rPr>
              <a:t>分类，可以很好地判断出一幅图像中包含什么类别的物体</a:t>
            </a:r>
            <a:endParaRPr lang="en-US" altLang="zh-CN" dirty="0">
              <a:latin typeface="宋体" panose="02010600030101010101" pitchFamily="2" charset="-122"/>
              <a:ea typeface="宋体" panose="02010600030101010101" pitchFamily="2" charset="-122"/>
            </a:endParaRPr>
          </a:p>
          <a:p>
            <a:pPr lvl="0" latinLnBrk="1"/>
            <a:r>
              <a:rPr lang="zh-CN" altLang="zh-CN" dirty="0">
                <a:latin typeface="宋体" panose="02010600030101010101" pitchFamily="2" charset="-122"/>
                <a:ea typeface="宋体" panose="02010600030101010101" pitchFamily="2" charset="-122"/>
              </a:rPr>
              <a:t>丢失了一些物体的细节，不能很好地给出物体的具体轮廓、指出每个像素具体属于哪个物体，因此做到精确的分割就很有难度。</a:t>
            </a:r>
          </a:p>
          <a:p>
            <a:r>
              <a:rPr lang="zh-CN" altLang="zh-CN" dirty="0">
                <a:latin typeface="宋体" panose="02010600030101010101" pitchFamily="2" charset="-122"/>
                <a:ea typeface="宋体" panose="02010600030101010101" pitchFamily="2" charset="-122"/>
              </a:rPr>
              <a:t>像素块大小的限制了感知区域的大小。通常像素块的大小比整幅图像的大小小很多，只能提取一些局部的特征，从而导致分类的性能受到限制。 </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49077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8D384-3257-4811-8859-4B365C227E7C}"/>
              </a:ext>
            </a:extLst>
          </p:cNvPr>
          <p:cNvSpPr>
            <a:spLocks noGrp="1"/>
          </p:cNvSpPr>
          <p:nvPr>
            <p:ph type="title"/>
          </p:nvPr>
        </p:nvSpPr>
        <p:spPr/>
        <p:txBody>
          <a:bodyPr/>
          <a:lstStyle/>
          <a:p>
            <a:r>
              <a:rPr lang="en-US" altLang="zh-CN" dirty="0"/>
              <a:t>Adapting classifiers for dense prediction</a:t>
            </a:r>
            <a:endParaRPr lang="zh-CN" altLang="zh-CN" dirty="0"/>
          </a:p>
        </p:txBody>
      </p:sp>
      <p:sp>
        <p:nvSpPr>
          <p:cNvPr id="3" name="内容占位符 2">
            <a:extLst>
              <a:ext uri="{FF2B5EF4-FFF2-40B4-BE49-F238E27FC236}">
                <a16:creationId xmlns:a16="http://schemas.microsoft.com/office/drawing/2014/main" id="{BC353F59-4DCE-4081-B27B-732B7ABD8F41}"/>
              </a:ext>
            </a:extLst>
          </p:cNvPr>
          <p:cNvSpPr>
            <a:spLocks noGrp="1"/>
          </p:cNvSpPr>
          <p:nvPr>
            <p:ph idx="1"/>
          </p:nvPr>
        </p:nvSpPr>
        <p:spPr>
          <a:xfrm>
            <a:off x="838200" y="1690688"/>
            <a:ext cx="10515600" cy="4802187"/>
          </a:xfrm>
        </p:spPr>
        <p:txBody>
          <a:bodyPr>
            <a:normAutofit/>
          </a:bodyPr>
          <a:lstStyle/>
          <a:p>
            <a:pPr>
              <a:lnSpc>
                <a:spcPct val="150000"/>
              </a:lnSpc>
            </a:pPr>
            <a:r>
              <a:rPr lang="zh-CN" altLang="en-US" dirty="0"/>
              <a:t>全连接层会破坏图像的空间结构，且要求输入固定</a:t>
            </a:r>
            <a:endParaRPr lang="en-US" altLang="zh-CN" dirty="0"/>
          </a:p>
          <a:p>
            <a:pPr>
              <a:lnSpc>
                <a:spcPct val="150000"/>
              </a:lnSpc>
            </a:pPr>
            <a:r>
              <a:rPr lang="zh-CN" altLang="en-US" dirty="0"/>
              <a:t>将全连接层和卷积层两者相互转化是可能的</a:t>
            </a:r>
            <a:endParaRPr lang="en-US" altLang="zh-CN" dirty="0"/>
          </a:p>
          <a:p>
            <a:pPr>
              <a:lnSpc>
                <a:spcPct val="150000"/>
              </a:lnSpc>
            </a:pPr>
            <a:r>
              <a:rPr lang="zh-CN" altLang="en-US" dirty="0"/>
              <a:t>调整网络结构进行密集预测：全连接层</a:t>
            </a:r>
            <a:r>
              <a:rPr lang="en-US" altLang="zh-CN" dirty="0">
                <a:sym typeface="Wingdings" panose="05000000000000000000" pitchFamily="2" charset="2"/>
              </a:rPr>
              <a:t></a:t>
            </a:r>
            <a:r>
              <a:rPr lang="zh-CN" altLang="en-US" dirty="0"/>
              <a:t>卷积层</a:t>
            </a:r>
            <a:endParaRPr lang="en-US" altLang="zh-CN" dirty="0"/>
          </a:p>
        </p:txBody>
      </p:sp>
    </p:spTree>
    <p:extLst>
      <p:ext uri="{BB962C8B-B14F-4D97-AF65-F5344CB8AC3E}">
        <p14:creationId xmlns:p14="http://schemas.microsoft.com/office/powerpoint/2010/main" val="1729700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8D384-3257-4811-8859-4B365C227E7C}"/>
              </a:ext>
            </a:extLst>
          </p:cNvPr>
          <p:cNvSpPr>
            <a:spLocks noGrp="1"/>
          </p:cNvSpPr>
          <p:nvPr>
            <p:ph type="title"/>
          </p:nvPr>
        </p:nvSpPr>
        <p:spPr/>
        <p:txBody>
          <a:bodyPr/>
          <a:lstStyle/>
          <a:p>
            <a:r>
              <a:rPr lang="zh-CN" altLang="en-US" dirty="0"/>
              <a:t>全连接层</a:t>
            </a:r>
            <a:r>
              <a:rPr lang="en-US" altLang="zh-CN" dirty="0">
                <a:sym typeface="Wingdings" panose="05000000000000000000" pitchFamily="2" charset="2"/>
              </a:rPr>
              <a:t></a:t>
            </a:r>
            <a:r>
              <a:rPr lang="zh-CN" altLang="en-US" dirty="0"/>
              <a:t>卷积层</a:t>
            </a:r>
          </a:p>
        </p:txBody>
      </p:sp>
      <p:pic>
        <p:nvPicPr>
          <p:cNvPr id="4" name="内容占位符 3">
            <a:extLst>
              <a:ext uri="{FF2B5EF4-FFF2-40B4-BE49-F238E27FC236}">
                <a16:creationId xmlns:a16="http://schemas.microsoft.com/office/drawing/2014/main" id="{82B99D2D-FBE1-4DA5-BEA0-96B1A66C5B30}"/>
              </a:ext>
            </a:extLst>
          </p:cNvPr>
          <p:cNvPicPr>
            <a:picLocks noGrp="1" noChangeAspect="1"/>
          </p:cNvPicPr>
          <p:nvPr>
            <p:ph idx="1"/>
          </p:nvPr>
        </p:nvPicPr>
        <p:blipFill>
          <a:blip r:embed="rId3"/>
          <a:stretch>
            <a:fillRect/>
          </a:stretch>
        </p:blipFill>
        <p:spPr>
          <a:xfrm>
            <a:off x="1725565" y="1530795"/>
            <a:ext cx="8740870" cy="4752848"/>
          </a:xfrm>
          <a:prstGeom prst="rect">
            <a:avLst/>
          </a:prstGeom>
        </p:spPr>
      </p:pic>
    </p:spTree>
    <p:extLst>
      <p:ext uri="{BB962C8B-B14F-4D97-AF65-F5344CB8AC3E}">
        <p14:creationId xmlns:p14="http://schemas.microsoft.com/office/powerpoint/2010/main" val="3810935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8D384-3257-4811-8859-4B365C227E7C}"/>
              </a:ext>
            </a:extLst>
          </p:cNvPr>
          <p:cNvSpPr>
            <a:spLocks noGrp="1"/>
          </p:cNvSpPr>
          <p:nvPr>
            <p:ph type="title"/>
          </p:nvPr>
        </p:nvSpPr>
        <p:spPr/>
        <p:txBody>
          <a:bodyPr/>
          <a:lstStyle/>
          <a:p>
            <a:r>
              <a:rPr lang="en-US" altLang="zh-CN" dirty="0" err="1"/>
              <a:t>Upsampling</a:t>
            </a:r>
            <a:endParaRPr lang="zh-CN" altLang="en-US" dirty="0"/>
          </a:p>
        </p:txBody>
      </p:sp>
      <p:sp>
        <p:nvSpPr>
          <p:cNvPr id="3" name="内容占位符 2">
            <a:extLst>
              <a:ext uri="{FF2B5EF4-FFF2-40B4-BE49-F238E27FC236}">
                <a16:creationId xmlns:a16="http://schemas.microsoft.com/office/drawing/2014/main" id="{BC353F59-4DCE-4081-B27B-732B7ABD8F41}"/>
              </a:ext>
            </a:extLst>
          </p:cNvPr>
          <p:cNvSpPr>
            <a:spLocks noGrp="1"/>
          </p:cNvSpPr>
          <p:nvPr>
            <p:ph idx="1"/>
          </p:nvPr>
        </p:nvSpPr>
        <p:spPr/>
        <p:txBody>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采用</a:t>
            </a:r>
            <a:r>
              <a:rPr lang="zh-CN" altLang="en-US" dirty="0">
                <a:latin typeface="Times New Roman" panose="02020603050405020304" pitchFamily="18" charset="0"/>
                <a:ea typeface="宋体" panose="02010600030101010101" pitchFamily="2" charset="-122"/>
                <a:cs typeface="Times New Roman" panose="02020603050405020304" pitchFamily="18" charset="0"/>
              </a:rPr>
              <a:t>转置卷积</a:t>
            </a:r>
            <a:r>
              <a:rPr lang="en-US" altLang="zh-CN" dirty="0">
                <a:latin typeface="Times New Roman" panose="02020603050405020304" pitchFamily="18" charset="0"/>
                <a:ea typeface="宋体" panose="02010600030101010101" pitchFamily="2" charset="-122"/>
                <a:cs typeface="Times New Roman" panose="02020603050405020304" pitchFamily="18" charset="0"/>
              </a:rPr>
              <a:t>(transpose convolution)</a:t>
            </a:r>
            <a:r>
              <a:rPr lang="zh-CN" altLang="zh-CN" dirty="0">
                <a:latin typeface="Times New Roman" panose="02020603050405020304" pitchFamily="18" charset="0"/>
                <a:ea typeface="宋体" panose="02010600030101010101" pitchFamily="2" charset="-122"/>
                <a:cs typeface="Times New Roman" panose="02020603050405020304" pitchFamily="18" charset="0"/>
              </a:rPr>
              <a:t>对最后一个</a:t>
            </a:r>
            <a:r>
              <a:rPr lang="zh-CN" altLang="en-US" dirty="0">
                <a:latin typeface="Times New Roman" panose="02020603050405020304" pitchFamily="18" charset="0"/>
                <a:ea typeface="宋体" panose="02010600030101010101" pitchFamily="2" charset="-122"/>
                <a:cs typeface="Times New Roman" panose="02020603050405020304" pitchFamily="18" charset="0"/>
              </a:rPr>
              <a:t>卷积层</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的特征图进行上采样，使它恢复到输入图像相同的尺寸，从而可以对每一个像素都产生一个预测，同时保留了原始输入图像中的空间信息</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内容占位符 6">
            <a:extLst>
              <a:ext uri="{FF2B5EF4-FFF2-40B4-BE49-F238E27FC236}">
                <a16:creationId xmlns:a16="http://schemas.microsoft.com/office/drawing/2014/main" id="{E29FAF0B-C4BA-4DAF-A49C-76CB83A7B298}"/>
              </a:ext>
            </a:extLst>
          </p:cNvPr>
          <p:cNvPicPr>
            <a:picLocks noChangeAspect="1"/>
          </p:cNvPicPr>
          <p:nvPr/>
        </p:nvPicPr>
        <p:blipFill>
          <a:blip r:embed="rId3"/>
          <a:stretch>
            <a:fillRect/>
          </a:stretch>
        </p:blipFill>
        <p:spPr>
          <a:xfrm>
            <a:off x="3052671" y="3224272"/>
            <a:ext cx="6086657" cy="3268603"/>
          </a:xfrm>
          <a:prstGeom prst="rect">
            <a:avLst/>
          </a:prstGeom>
        </p:spPr>
      </p:pic>
    </p:spTree>
    <p:extLst>
      <p:ext uri="{BB962C8B-B14F-4D97-AF65-F5344CB8AC3E}">
        <p14:creationId xmlns:p14="http://schemas.microsoft.com/office/powerpoint/2010/main" val="1837019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8D384-3257-4811-8859-4B365C227E7C}"/>
              </a:ext>
            </a:extLst>
          </p:cNvPr>
          <p:cNvSpPr>
            <a:spLocks noGrp="1"/>
          </p:cNvSpPr>
          <p:nvPr>
            <p:ph type="title"/>
          </p:nvPr>
        </p:nvSpPr>
        <p:spPr/>
        <p:txBody>
          <a:bodyPr/>
          <a:lstStyle/>
          <a:p>
            <a:r>
              <a:rPr lang="zh-CN" altLang="zh-CN" dirty="0"/>
              <a:t>一些</a:t>
            </a:r>
            <a:r>
              <a:rPr lang="en-US" altLang="zh-CN" dirty="0" err="1"/>
              <a:t>upsampling</a:t>
            </a:r>
            <a:r>
              <a:rPr lang="zh-CN" altLang="zh-CN" dirty="0"/>
              <a:t>的方法</a:t>
            </a:r>
            <a:endParaRPr lang="zh-CN" altLang="en-US" dirty="0"/>
          </a:p>
        </p:txBody>
      </p:sp>
      <p:sp>
        <p:nvSpPr>
          <p:cNvPr id="3" name="内容占位符 2">
            <a:extLst>
              <a:ext uri="{FF2B5EF4-FFF2-40B4-BE49-F238E27FC236}">
                <a16:creationId xmlns:a16="http://schemas.microsoft.com/office/drawing/2014/main" id="{BC353F59-4DCE-4081-B27B-732B7ABD8F41}"/>
              </a:ext>
            </a:extLst>
          </p:cNvPr>
          <p:cNvSpPr>
            <a:spLocks noGrp="1"/>
          </p:cNvSpPr>
          <p:nvPr>
            <p:ph idx="1"/>
          </p:nvPr>
        </p:nvSpPr>
        <p:spPr/>
        <p:txBody>
          <a:bodyPr/>
          <a:lstStyle/>
          <a:p>
            <a:r>
              <a:rPr lang="en-US" altLang="zh-CN" dirty="0" err="1"/>
              <a:t>Unpooling</a:t>
            </a:r>
            <a:r>
              <a:rPr lang="en-US" altLang="zh-CN" dirty="0"/>
              <a:t> </a:t>
            </a:r>
            <a:r>
              <a:rPr lang="zh-CN" altLang="zh-CN" dirty="0"/>
              <a:t>去池化</a:t>
            </a:r>
          </a:p>
          <a:p>
            <a:endParaRPr lang="zh-CN" altLang="en-US" dirty="0"/>
          </a:p>
        </p:txBody>
      </p:sp>
      <p:pic>
        <p:nvPicPr>
          <p:cNvPr id="4" name="图片 3">
            <a:extLst>
              <a:ext uri="{FF2B5EF4-FFF2-40B4-BE49-F238E27FC236}">
                <a16:creationId xmlns:a16="http://schemas.microsoft.com/office/drawing/2014/main" id="{FBC3EC3C-CBE9-4D97-9D3E-6B3719F08016}"/>
              </a:ext>
            </a:extLst>
          </p:cNvPr>
          <p:cNvPicPr/>
          <p:nvPr/>
        </p:nvPicPr>
        <p:blipFill>
          <a:blip r:embed="rId3"/>
          <a:stretch>
            <a:fillRect/>
          </a:stretch>
        </p:blipFill>
        <p:spPr>
          <a:xfrm>
            <a:off x="838200" y="2643822"/>
            <a:ext cx="5274310" cy="2972435"/>
          </a:xfrm>
          <a:prstGeom prst="rect">
            <a:avLst/>
          </a:prstGeom>
        </p:spPr>
      </p:pic>
      <p:pic>
        <p:nvPicPr>
          <p:cNvPr id="5" name="图片 4">
            <a:extLst>
              <a:ext uri="{FF2B5EF4-FFF2-40B4-BE49-F238E27FC236}">
                <a16:creationId xmlns:a16="http://schemas.microsoft.com/office/drawing/2014/main" id="{8466B31A-05FE-4C0A-BA4B-EDCE5A4EC310}"/>
              </a:ext>
            </a:extLst>
          </p:cNvPr>
          <p:cNvPicPr/>
          <p:nvPr/>
        </p:nvPicPr>
        <p:blipFill>
          <a:blip r:embed="rId4"/>
          <a:stretch>
            <a:fillRect/>
          </a:stretch>
        </p:blipFill>
        <p:spPr>
          <a:xfrm>
            <a:off x="6112510" y="2643822"/>
            <a:ext cx="5274310" cy="2850515"/>
          </a:xfrm>
          <a:prstGeom prst="rect">
            <a:avLst/>
          </a:prstGeom>
        </p:spPr>
      </p:pic>
    </p:spTree>
    <p:extLst>
      <p:ext uri="{BB962C8B-B14F-4D97-AF65-F5344CB8AC3E}">
        <p14:creationId xmlns:p14="http://schemas.microsoft.com/office/powerpoint/2010/main" val="946007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8D384-3257-4811-8859-4B365C227E7C}"/>
              </a:ext>
            </a:extLst>
          </p:cNvPr>
          <p:cNvSpPr>
            <a:spLocks noGrp="1"/>
          </p:cNvSpPr>
          <p:nvPr>
            <p:ph type="title"/>
          </p:nvPr>
        </p:nvSpPr>
        <p:spPr/>
        <p:txBody>
          <a:bodyPr/>
          <a:lstStyle/>
          <a:p>
            <a:r>
              <a:rPr lang="en-US" altLang="zh-CN" dirty="0"/>
              <a:t>Max </a:t>
            </a:r>
            <a:r>
              <a:rPr lang="en-US" altLang="zh-CN" dirty="0" err="1"/>
              <a:t>unpooling</a:t>
            </a:r>
            <a:endParaRPr lang="zh-CN" altLang="en-US" dirty="0"/>
          </a:p>
        </p:txBody>
      </p:sp>
      <p:pic>
        <p:nvPicPr>
          <p:cNvPr id="4" name="内容占位符 3">
            <a:extLst>
              <a:ext uri="{FF2B5EF4-FFF2-40B4-BE49-F238E27FC236}">
                <a16:creationId xmlns:a16="http://schemas.microsoft.com/office/drawing/2014/main" id="{7EB7CECB-A22D-45F6-9714-D48F2AE127B5}"/>
              </a:ext>
            </a:extLst>
          </p:cNvPr>
          <p:cNvPicPr>
            <a:picLocks noGrp="1"/>
          </p:cNvPicPr>
          <p:nvPr>
            <p:ph idx="1"/>
          </p:nvPr>
        </p:nvPicPr>
        <p:blipFill>
          <a:blip r:embed="rId2"/>
          <a:stretch>
            <a:fillRect/>
          </a:stretch>
        </p:blipFill>
        <p:spPr>
          <a:xfrm>
            <a:off x="502920" y="1690688"/>
            <a:ext cx="11186160" cy="3747982"/>
          </a:xfrm>
          <a:prstGeom prst="rect">
            <a:avLst/>
          </a:prstGeom>
        </p:spPr>
      </p:pic>
    </p:spTree>
    <p:extLst>
      <p:ext uri="{BB962C8B-B14F-4D97-AF65-F5344CB8AC3E}">
        <p14:creationId xmlns:p14="http://schemas.microsoft.com/office/powerpoint/2010/main" val="196043875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592</TotalTime>
  <Words>2186</Words>
  <Application>Microsoft Office PowerPoint</Application>
  <PresentationFormat>宽屏</PresentationFormat>
  <Paragraphs>141</Paragraphs>
  <Slides>25</Slides>
  <Notes>17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等线</vt:lpstr>
      <vt:lpstr>等线 Light</vt:lpstr>
      <vt:lpstr>宋体</vt:lpstr>
      <vt:lpstr>Arial</vt:lpstr>
      <vt:lpstr>Times New Roman</vt:lpstr>
      <vt:lpstr>Wingdings</vt:lpstr>
      <vt:lpstr>Office 主题​​</vt:lpstr>
      <vt:lpstr>组会论文汇报</vt:lpstr>
      <vt:lpstr>PowerPoint 演示文稿</vt:lpstr>
      <vt:lpstr>简介</vt:lpstr>
      <vt:lpstr>传统CNN特点 </vt:lpstr>
      <vt:lpstr>Adapting classifiers for dense prediction</vt:lpstr>
      <vt:lpstr>全连接层卷积层</vt:lpstr>
      <vt:lpstr>Upsampling</vt:lpstr>
      <vt:lpstr>一些upsampling的方法</vt:lpstr>
      <vt:lpstr>Max unpooling</vt:lpstr>
      <vt:lpstr>Segmentation Architecture</vt:lpstr>
      <vt:lpstr>PowerPoint 演示文稿</vt:lpstr>
      <vt:lpstr>改进网络结构</vt:lpstr>
      <vt:lpstr>PowerPoint 演示文稿</vt:lpstr>
      <vt:lpstr>融合结果</vt:lpstr>
      <vt:lpstr>FCN特点</vt:lpstr>
      <vt:lpstr>PowerPoint 演示文稿</vt:lpstr>
      <vt:lpstr>简介</vt:lpstr>
      <vt:lpstr>DenseNet设计</vt:lpstr>
      <vt:lpstr>PowerPoint 演示文稿</vt:lpstr>
      <vt:lpstr> 三种网络对比 </vt:lpstr>
      <vt:lpstr>Transition Layer</vt:lpstr>
      <vt:lpstr>PowerPoint 演示文稿</vt:lpstr>
      <vt:lpstr>PowerPoint 演示文稿</vt:lpstr>
      <vt:lpstr>PowerPoint 演示文稿</vt:lpstr>
      <vt:lpstr>DenseNet优点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论文总结 </dc:title>
  <dc:creator>Xianzheng Wu</dc:creator>
  <cp:lastModifiedBy>Xianzheng Wu</cp:lastModifiedBy>
  <cp:revision>190</cp:revision>
  <dcterms:created xsi:type="dcterms:W3CDTF">2018-10-13T01:41:00Z</dcterms:created>
  <dcterms:modified xsi:type="dcterms:W3CDTF">2018-11-08T08:35:23Z</dcterms:modified>
</cp:coreProperties>
</file>