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7" r:id="rId3"/>
    <p:sldId id="258" r:id="rId4"/>
    <p:sldId id="260" r:id="rId5"/>
    <p:sldId id="266" r:id="rId6"/>
    <p:sldId id="267" r:id="rId7"/>
    <p:sldId id="268" r:id="rId8"/>
    <p:sldId id="265" r:id="rId9"/>
    <p:sldId id="263" r:id="rId10"/>
    <p:sldId id="264" r:id="rId11"/>
    <p:sldId id="259" r:id="rId12"/>
    <p:sldId id="269" r:id="rId13"/>
    <p:sldId id="270" r:id="rId14"/>
    <p:sldId id="271" r:id="rId15"/>
    <p:sldId id="278" r:id="rId16"/>
    <p:sldId id="273" r:id="rId17"/>
    <p:sldId id="274" r:id="rId18"/>
    <p:sldId id="275" r:id="rId19"/>
    <p:sldId id="276" r:id="rId20"/>
    <p:sldId id="277" r:id="rId21"/>
    <p:sldId id="279" r:id="rId22"/>
    <p:sldId id="280" r:id="rId23"/>
    <p:sldId id="281" r:id="rId24"/>
    <p:sldId id="282" r:id="rId25"/>
    <p:sldId id="283" r:id="rId26"/>
    <p:sldId id="284" r:id="rId27"/>
    <p:sldId id="285" r:id="rId28"/>
    <p:sldId id="2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06" autoAdjust="0"/>
  </p:normalViewPr>
  <p:slideViewPr>
    <p:cSldViewPr snapToGrid="0">
      <p:cViewPr varScale="1">
        <p:scale>
          <a:sx n="70" d="100"/>
          <a:sy n="70" d="100"/>
        </p:scale>
        <p:origin x="90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6A210-63FB-42BB-9F32-87677BCAF73A}" type="datetimeFigureOut">
              <a:rPr lang="zh-CN" altLang="en-US" smtClean="0"/>
              <a:t>2018/11/5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AA2C2-85F3-459D-9C60-3B97B278D270}" type="slidenum">
              <a:rPr lang="zh-CN" altLang="en-US" smtClean="0"/>
              <a:t>‹#›</a:t>
            </a:fld>
            <a:endParaRPr lang="zh-CN" altLang="en-US"/>
          </a:p>
        </p:txBody>
      </p:sp>
    </p:spTree>
    <p:extLst>
      <p:ext uri="{BB962C8B-B14F-4D97-AF65-F5344CB8AC3E}">
        <p14:creationId xmlns:p14="http://schemas.microsoft.com/office/powerpoint/2010/main" val="3336984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按照上面</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zh-CN" dirty="0"/>
              <a:t>编码器网络的体系结构与</a:t>
            </a:r>
            <a:r>
              <a:rPr lang="en-US" altLang="zh-CN" dirty="0"/>
              <a:t>VGG16</a:t>
            </a:r>
            <a:r>
              <a:rPr lang="zh-CN" altLang="zh-CN" dirty="0"/>
              <a:t>网络中的</a:t>
            </a:r>
            <a:r>
              <a:rPr lang="en-US" altLang="zh-CN" dirty="0"/>
              <a:t>13</a:t>
            </a:r>
            <a:r>
              <a:rPr lang="zh-CN" altLang="zh-CN" dirty="0"/>
              <a:t>个卷积层相同。解码器网络的作用是将低分辨率编码器特征图映射为用于像素分类的全输入分辨率特征图。</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2</a:t>
            </a:fld>
            <a:endParaRPr lang="zh-CN" altLang="en-US"/>
          </a:p>
        </p:txBody>
      </p:sp>
    </p:spTree>
    <p:extLst>
      <p:ext uri="{BB962C8B-B14F-4D97-AF65-F5344CB8AC3E}">
        <p14:creationId xmlns:p14="http://schemas.microsoft.com/office/powerpoint/2010/main" val="4027630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基于双线性插值的上采样，没有任何学习，基于所有精度测量表现最差。</a:t>
            </a:r>
          </a:p>
          <a:p>
            <a:r>
              <a:rPr lang="zh-CN" altLang="zh-CN" sz="1200" kern="1200" dirty="0">
                <a:solidFill>
                  <a:schemeClr val="tx1"/>
                </a:solidFill>
                <a:effectLst/>
                <a:latin typeface="+mn-lt"/>
                <a:ea typeface="+mn-ea"/>
                <a:cs typeface="+mn-cs"/>
              </a:rPr>
              <a:t>其他的方法都比其好，表明了在分割中学习解码器的重要性</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14</a:t>
            </a:fld>
            <a:endParaRPr lang="zh-CN" altLang="en-US"/>
          </a:p>
        </p:txBody>
      </p:sp>
    </p:spTree>
    <p:extLst>
      <p:ext uri="{BB962C8B-B14F-4D97-AF65-F5344CB8AC3E}">
        <p14:creationId xmlns:p14="http://schemas.microsoft.com/office/powerpoint/2010/main" val="1286372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70000"/>
              </a:lnSpc>
            </a:pPr>
            <a:r>
              <a:rPr lang="zh-CN" altLang="zh-CN" dirty="0"/>
              <a:t>比较</a:t>
            </a:r>
            <a:r>
              <a:rPr lang="en-US" altLang="zh-CN" dirty="0" err="1"/>
              <a:t>SegNet</a:t>
            </a:r>
            <a:r>
              <a:rPr lang="en-US" altLang="zh-CN" dirty="0"/>
              <a:t>-Basic</a:t>
            </a:r>
            <a:r>
              <a:rPr lang="zh-CN" altLang="zh-CN" dirty="0"/>
              <a:t>和</a:t>
            </a:r>
            <a:r>
              <a:rPr lang="en-US" altLang="zh-CN" dirty="0"/>
              <a:t>FCN-Basic</a:t>
            </a:r>
            <a:r>
              <a:rPr lang="zh-CN" altLang="zh-CN" dirty="0"/>
              <a:t>时，我们发现在所有测量精度的测试中，两者都表现得同样出色。</a:t>
            </a:r>
          </a:p>
          <a:p>
            <a:pPr>
              <a:lnSpc>
                <a:spcPct val="170000"/>
              </a:lnSpc>
            </a:pPr>
            <a:r>
              <a:rPr lang="zh-CN" altLang="zh-CN" dirty="0"/>
              <a:t>区别在于</a:t>
            </a:r>
            <a:r>
              <a:rPr lang="en-US" altLang="zh-CN" dirty="0" err="1"/>
              <a:t>SegNet</a:t>
            </a:r>
            <a:r>
              <a:rPr lang="zh-CN" altLang="zh-CN" dirty="0"/>
              <a:t>在推理期间使用较少的内存，因为它仅存储最大池化索引。</a:t>
            </a:r>
          </a:p>
          <a:p>
            <a:pPr>
              <a:lnSpc>
                <a:spcPct val="170000"/>
              </a:lnSpc>
            </a:pPr>
            <a:r>
              <a:rPr lang="en-US" altLang="zh-CN" dirty="0"/>
              <a:t>FCN-Basic</a:t>
            </a:r>
            <a:r>
              <a:rPr lang="zh-CN" altLang="zh-CN" dirty="0"/>
              <a:t>使用降维在每个解码器层中具有较少的特征图。这减少了解码器网络中的卷积数，因此</a:t>
            </a:r>
            <a:r>
              <a:rPr lang="en-US" altLang="zh-CN" dirty="0"/>
              <a:t>FCN-Basic</a:t>
            </a:r>
            <a:r>
              <a:rPr lang="zh-CN" altLang="zh-CN" dirty="0"/>
              <a:t>在推理（正向传递）期间更快。</a:t>
            </a:r>
          </a:p>
          <a:p>
            <a:pPr>
              <a:lnSpc>
                <a:spcPct val="170000"/>
              </a:lnSpc>
            </a:pPr>
            <a:r>
              <a:rPr lang="en-US" altLang="zh-CN" dirty="0" err="1"/>
              <a:t>SegNet</a:t>
            </a:r>
            <a:r>
              <a:rPr lang="en-US" altLang="zh-CN" dirty="0"/>
              <a:t>-Basic</a:t>
            </a:r>
            <a:r>
              <a:rPr lang="zh-CN" altLang="zh-CN" dirty="0"/>
              <a:t>中的解码器网络使其整体上比</a:t>
            </a:r>
            <a:r>
              <a:rPr lang="en-US" altLang="zh-CN" dirty="0"/>
              <a:t>FCN-Basic</a:t>
            </a:r>
            <a:r>
              <a:rPr lang="zh-CN" altLang="zh-CN" dirty="0"/>
              <a:t>更大。这使得它具有更高的灵活性，因此在相同的迭代次数下实现了比</a:t>
            </a:r>
            <a:r>
              <a:rPr lang="en-US" altLang="zh-CN" dirty="0"/>
              <a:t>FCN-Basic</a:t>
            </a:r>
            <a:r>
              <a:rPr lang="zh-CN" altLang="zh-CN" dirty="0"/>
              <a:t>更高的训练精度。</a:t>
            </a:r>
          </a:p>
          <a:p>
            <a:pPr>
              <a:lnSpc>
                <a:spcPct val="170000"/>
              </a:lnSpc>
            </a:pPr>
            <a:r>
              <a:rPr lang="zh-CN" altLang="zh-CN" dirty="0"/>
              <a:t>总的来说，当推理时间内存受到限制但是在某种程度上可以妥协推理时间时，我们看到</a:t>
            </a:r>
            <a:r>
              <a:rPr lang="en-US" altLang="zh-CN" dirty="0" err="1"/>
              <a:t>SegNet</a:t>
            </a:r>
            <a:r>
              <a:rPr lang="en-US" altLang="zh-CN" dirty="0"/>
              <a:t>-Basic</a:t>
            </a:r>
            <a:r>
              <a:rPr lang="zh-CN" altLang="zh-CN" dirty="0"/>
              <a:t>优于</a:t>
            </a:r>
            <a:r>
              <a:rPr lang="en-US" altLang="zh-CN" dirty="0"/>
              <a:t>FCN-Basic</a:t>
            </a:r>
            <a:r>
              <a:rPr lang="zh-CN" altLang="zh-CN" dirty="0"/>
              <a:t>。</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15</a:t>
            </a:fld>
            <a:endParaRPr lang="zh-CN" altLang="en-US"/>
          </a:p>
        </p:txBody>
      </p:sp>
    </p:spTree>
    <p:extLst>
      <p:ext uri="{BB962C8B-B14F-4D97-AF65-F5344CB8AC3E}">
        <p14:creationId xmlns:p14="http://schemas.microsoft.com/office/powerpoint/2010/main" val="1072790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err="1">
                <a:solidFill>
                  <a:schemeClr val="tx1"/>
                </a:solidFill>
                <a:effectLst/>
                <a:latin typeface="+mn-lt"/>
                <a:ea typeface="+mn-ea"/>
                <a:cs typeface="+mn-cs"/>
              </a:rPr>
              <a:t>SegNet</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在解码器方面与</a:t>
            </a:r>
            <a:r>
              <a:rPr lang="en-US" altLang="zh-CN" sz="1200" kern="1200" dirty="0">
                <a:solidFill>
                  <a:schemeClr val="tx1"/>
                </a:solidFill>
                <a:effectLst/>
                <a:latin typeface="+mn-lt"/>
                <a:ea typeface="+mn-ea"/>
                <a:cs typeface="+mn-cs"/>
              </a:rPr>
              <a:t>FCN-Basic-</a:t>
            </a:r>
            <a:r>
              <a:rPr lang="en-US" altLang="zh-CN" sz="1200" kern="1200" dirty="0" err="1">
                <a:solidFill>
                  <a:schemeClr val="tx1"/>
                </a:solidFill>
                <a:effectLst/>
                <a:latin typeface="+mn-lt"/>
                <a:ea typeface="+mn-ea"/>
                <a:cs typeface="+mn-cs"/>
              </a:rPr>
              <a:t>NoAddition</a:t>
            </a:r>
            <a:r>
              <a:rPr lang="zh-CN" altLang="zh-CN" sz="1200" kern="1200" dirty="0">
                <a:solidFill>
                  <a:schemeClr val="tx1"/>
                </a:solidFill>
                <a:effectLst/>
                <a:latin typeface="+mn-lt"/>
                <a:ea typeface="+mn-ea"/>
                <a:cs typeface="+mn-cs"/>
              </a:rPr>
              <a:t>最相似。 </a:t>
            </a:r>
          </a:p>
          <a:p>
            <a:r>
              <a:rPr lang="en-US" altLang="zh-CN" sz="1200" kern="1200" dirty="0" err="1">
                <a:solidFill>
                  <a:schemeClr val="tx1"/>
                </a:solidFill>
                <a:effectLst/>
                <a:latin typeface="+mn-lt"/>
                <a:ea typeface="+mn-ea"/>
                <a:cs typeface="+mn-cs"/>
              </a:rPr>
              <a:t>SegNet</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的性能优越，部分原因在于其较大的解码器尺寸。 </a:t>
            </a:r>
          </a:p>
          <a:p>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FCN-Basic</a:t>
            </a:r>
            <a:r>
              <a:rPr lang="zh-CN" altLang="zh-CN" sz="1200" kern="1200" dirty="0">
                <a:solidFill>
                  <a:schemeClr val="tx1"/>
                </a:solidFill>
                <a:effectLst/>
                <a:latin typeface="+mn-lt"/>
                <a:ea typeface="+mn-ea"/>
                <a:cs typeface="+mn-cs"/>
              </a:rPr>
              <a:t>相比，</a:t>
            </a:r>
            <a:r>
              <a:rPr lang="en-US" altLang="zh-CN" sz="1200" kern="1200" dirty="0">
                <a:solidFill>
                  <a:schemeClr val="tx1"/>
                </a:solidFill>
                <a:effectLst/>
                <a:latin typeface="+mn-lt"/>
                <a:ea typeface="+mn-ea"/>
                <a:cs typeface="+mn-cs"/>
              </a:rPr>
              <a:t>FCN-Basic-</a:t>
            </a:r>
            <a:r>
              <a:rPr lang="en-US" altLang="zh-CN" sz="1200" kern="1200" dirty="0" err="1">
                <a:solidFill>
                  <a:schemeClr val="tx1"/>
                </a:solidFill>
                <a:effectLst/>
                <a:latin typeface="+mn-lt"/>
                <a:ea typeface="+mn-ea"/>
                <a:cs typeface="+mn-cs"/>
              </a:rPr>
              <a:t>NoAddition</a:t>
            </a:r>
            <a:r>
              <a:rPr lang="zh-CN" altLang="zh-CN" sz="1200" kern="1200" dirty="0">
                <a:solidFill>
                  <a:schemeClr val="tx1"/>
                </a:solidFill>
                <a:effectLst/>
                <a:latin typeface="+mn-lt"/>
                <a:ea typeface="+mn-ea"/>
                <a:cs typeface="+mn-cs"/>
              </a:rPr>
              <a:t>的准确性也较低。 这表明捕获编码器特征图中存在的信息以获得更好的性能至关重要。 </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16</a:t>
            </a:fld>
            <a:endParaRPr lang="zh-CN" altLang="en-US"/>
          </a:p>
        </p:txBody>
      </p:sp>
    </p:spTree>
    <p:extLst>
      <p:ext uri="{BB962C8B-B14F-4D97-AF65-F5344CB8AC3E}">
        <p14:creationId xmlns:p14="http://schemas.microsoft.com/office/powerpoint/2010/main" val="3886209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FCN-Basic-</a:t>
            </a:r>
            <a:r>
              <a:rPr lang="en-US" altLang="zh-CN" sz="1200" kern="1200" dirty="0" err="1">
                <a:solidFill>
                  <a:schemeClr val="tx1"/>
                </a:solidFill>
                <a:effectLst/>
                <a:latin typeface="+mn-lt"/>
                <a:ea typeface="+mn-ea"/>
                <a:cs typeface="+mn-cs"/>
              </a:rPr>
              <a:t>NoAddition</a:t>
            </a:r>
            <a:r>
              <a:rPr lang="en-US"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NoDimReduction</a:t>
            </a:r>
            <a:r>
              <a:rPr lang="zh-CN" altLang="zh-CN" sz="1200" kern="1200" dirty="0">
                <a:solidFill>
                  <a:schemeClr val="tx1"/>
                </a:solidFill>
                <a:effectLst/>
                <a:latin typeface="+mn-lt"/>
                <a:ea typeface="+mn-ea"/>
                <a:cs typeface="+mn-cs"/>
              </a:rPr>
              <a:t>模型的大小略大于</a:t>
            </a:r>
            <a:r>
              <a:rPr lang="en-US" altLang="zh-CN" sz="1200" kern="1200" dirty="0" err="1">
                <a:solidFill>
                  <a:schemeClr val="tx1"/>
                </a:solidFill>
                <a:effectLst/>
                <a:latin typeface="+mn-lt"/>
                <a:ea typeface="+mn-ea"/>
                <a:cs typeface="+mn-cs"/>
              </a:rPr>
              <a:t>SegNet</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，因为最终的编码器特征映射没有被压缩以匹配类别</a:t>
            </a:r>
            <a:r>
              <a:rPr lang="en-US" altLang="zh-CN" sz="1200" kern="1200" dirty="0">
                <a:solidFill>
                  <a:schemeClr val="tx1"/>
                </a:solidFill>
                <a:effectLst/>
                <a:latin typeface="+mn-lt"/>
                <a:ea typeface="+mn-ea"/>
                <a:cs typeface="+mn-cs"/>
              </a:rPr>
              <a:t>K</a:t>
            </a:r>
            <a:r>
              <a:rPr lang="zh-CN" altLang="zh-CN" sz="1200" kern="1200" dirty="0">
                <a:solidFill>
                  <a:schemeClr val="tx1"/>
                </a:solidFill>
                <a:effectLst/>
                <a:latin typeface="+mn-lt"/>
                <a:ea typeface="+mn-ea"/>
                <a:cs typeface="+mn-cs"/>
              </a:rPr>
              <a:t>的数量。</a:t>
            </a:r>
          </a:p>
          <a:p>
            <a:r>
              <a:rPr lang="zh-CN" altLang="zh-CN" sz="1200" kern="1200" dirty="0">
                <a:solidFill>
                  <a:schemeClr val="tx1"/>
                </a:solidFill>
                <a:effectLst/>
                <a:latin typeface="+mn-lt"/>
                <a:ea typeface="+mn-ea"/>
                <a:cs typeface="+mn-cs"/>
              </a:rPr>
              <a:t>该</a:t>
            </a:r>
            <a:r>
              <a:rPr lang="en-US" altLang="zh-CN" sz="1200" kern="1200" dirty="0">
                <a:solidFill>
                  <a:schemeClr val="tx1"/>
                </a:solidFill>
                <a:effectLst/>
                <a:latin typeface="+mn-lt"/>
                <a:ea typeface="+mn-ea"/>
                <a:cs typeface="+mn-cs"/>
              </a:rPr>
              <a:t>FCN</a:t>
            </a:r>
            <a:r>
              <a:rPr lang="zh-CN" altLang="zh-CN" sz="1200" kern="1200" dirty="0">
                <a:solidFill>
                  <a:schemeClr val="tx1"/>
                </a:solidFill>
                <a:effectLst/>
                <a:latin typeface="+mn-lt"/>
                <a:ea typeface="+mn-ea"/>
                <a:cs typeface="+mn-cs"/>
              </a:rPr>
              <a:t>变体的性能在测试中比</a:t>
            </a:r>
            <a:r>
              <a:rPr lang="en-US" altLang="zh-CN" sz="1200" kern="1200" dirty="0" err="1">
                <a:solidFill>
                  <a:schemeClr val="tx1"/>
                </a:solidFill>
                <a:effectLst/>
                <a:latin typeface="+mn-lt"/>
                <a:ea typeface="+mn-ea"/>
                <a:cs typeface="+mn-cs"/>
              </a:rPr>
              <a:t>SegNet</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差。 这表明使用较大的解码器是不够的，捕获编码器特征图信息以便更好地学习也很重要，特别是细粒度的轮廓信息（注意</a:t>
            </a:r>
            <a:r>
              <a:rPr lang="en-US" altLang="zh-CN" sz="1200" kern="1200" dirty="0">
                <a:solidFill>
                  <a:schemeClr val="tx1"/>
                </a:solidFill>
                <a:effectLst/>
                <a:latin typeface="+mn-lt"/>
                <a:ea typeface="+mn-ea"/>
                <a:cs typeface="+mn-cs"/>
              </a:rPr>
              <a:t>BF</a:t>
            </a:r>
            <a:r>
              <a:rPr lang="zh-CN" altLang="zh-CN" sz="1200" kern="1200" dirty="0">
                <a:solidFill>
                  <a:schemeClr val="tx1"/>
                </a:solidFill>
                <a:effectLst/>
                <a:latin typeface="+mn-lt"/>
                <a:ea typeface="+mn-ea"/>
                <a:cs typeface="+mn-cs"/>
              </a:rPr>
              <a:t>测量中的下降）。 在这里，有趣的是，与大型模型（如</a:t>
            </a:r>
            <a:r>
              <a:rPr lang="en-US" altLang="zh-CN" sz="1200" kern="1200" dirty="0">
                <a:solidFill>
                  <a:schemeClr val="tx1"/>
                </a:solidFill>
                <a:effectLst/>
                <a:latin typeface="+mn-lt"/>
                <a:ea typeface="+mn-ea"/>
                <a:cs typeface="+mn-cs"/>
              </a:rPr>
              <a:t>FCN-Basic-</a:t>
            </a:r>
            <a:r>
              <a:rPr lang="en-US" altLang="zh-CN" sz="1200" kern="1200" dirty="0" err="1">
                <a:solidFill>
                  <a:schemeClr val="tx1"/>
                </a:solidFill>
                <a:effectLst/>
                <a:latin typeface="+mn-lt"/>
                <a:ea typeface="+mn-ea"/>
                <a:cs typeface="+mn-cs"/>
              </a:rPr>
              <a:t>NoDimReduction</a:t>
            </a:r>
            <a:r>
              <a:rPr lang="zh-CN" altLang="zh-CN" sz="1200" kern="1200" dirty="0">
                <a:solidFill>
                  <a:schemeClr val="tx1"/>
                </a:solidFill>
                <a:effectLst/>
                <a:latin typeface="+mn-lt"/>
                <a:ea typeface="+mn-ea"/>
                <a:cs typeface="+mn-cs"/>
              </a:rPr>
              <a:t>）相比，</a:t>
            </a:r>
            <a:r>
              <a:rPr lang="en-US" altLang="zh-CN" sz="1200" kern="1200" dirty="0" err="1">
                <a:solidFill>
                  <a:schemeClr val="tx1"/>
                </a:solidFill>
                <a:effectLst/>
                <a:latin typeface="+mn-lt"/>
                <a:ea typeface="+mn-ea"/>
                <a:cs typeface="+mn-cs"/>
              </a:rPr>
              <a:t>SegNet</a:t>
            </a:r>
            <a:r>
              <a:rPr lang="en-US" altLang="zh-CN" sz="1200" kern="1200" dirty="0">
                <a:solidFill>
                  <a:schemeClr val="tx1"/>
                </a:solidFill>
                <a:effectLst/>
                <a:latin typeface="+mn-lt"/>
                <a:ea typeface="+mn-ea"/>
                <a:cs typeface="+mn-cs"/>
              </a:rPr>
              <a:t>-Basic</a:t>
            </a:r>
            <a:r>
              <a:rPr lang="zh-CN" altLang="zh-CN" sz="1200" kern="1200" dirty="0">
                <a:solidFill>
                  <a:schemeClr val="tx1"/>
                </a:solidFill>
                <a:effectLst/>
                <a:latin typeface="+mn-lt"/>
                <a:ea typeface="+mn-ea"/>
                <a:cs typeface="+mn-cs"/>
              </a:rPr>
              <a:t>具有更具竞争力的训练精度。</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17</a:t>
            </a:fld>
            <a:endParaRPr lang="zh-CN" altLang="en-US"/>
          </a:p>
        </p:txBody>
      </p:sp>
    </p:spTree>
    <p:extLst>
      <p:ext uri="{BB962C8B-B14F-4D97-AF65-F5344CB8AC3E}">
        <p14:creationId xmlns:p14="http://schemas.microsoft.com/office/powerpoint/2010/main" val="2599040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FCN-</a:t>
            </a:r>
            <a:r>
              <a:rPr lang="en-US" altLang="zh-CN" sz="1200" kern="1200" dirty="0" err="1">
                <a:solidFill>
                  <a:schemeClr val="tx1"/>
                </a:solidFill>
                <a:effectLst/>
                <a:latin typeface="+mn-lt"/>
                <a:ea typeface="+mn-ea"/>
                <a:cs typeface="+mn-cs"/>
              </a:rPr>
              <a:t>BasicNoAddition</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SegNet</a:t>
            </a:r>
            <a:r>
              <a:rPr lang="en-US" altLang="zh-CN" sz="1200" kern="1200" dirty="0">
                <a:solidFill>
                  <a:schemeClr val="tx1"/>
                </a:solidFill>
                <a:effectLst/>
                <a:latin typeface="+mn-lt"/>
                <a:ea typeface="+mn-ea"/>
                <a:cs typeface="+mn-cs"/>
              </a:rPr>
              <a:t>-Basic-</a:t>
            </a:r>
            <a:r>
              <a:rPr lang="en-US" altLang="zh-CN" sz="1200" kern="1200" dirty="0" err="1">
                <a:solidFill>
                  <a:schemeClr val="tx1"/>
                </a:solidFill>
                <a:effectLst/>
                <a:latin typeface="+mn-lt"/>
                <a:ea typeface="+mn-ea"/>
                <a:cs typeface="+mn-cs"/>
              </a:rPr>
              <a:t>SingleChannelDecoder</a:t>
            </a:r>
            <a:r>
              <a:rPr lang="zh-CN" altLang="zh-CN" sz="1200" kern="1200" dirty="0">
                <a:solidFill>
                  <a:schemeClr val="tx1"/>
                </a:solidFill>
                <a:effectLst/>
                <a:latin typeface="+mn-lt"/>
                <a:ea typeface="+mn-ea"/>
                <a:cs typeface="+mn-cs"/>
              </a:rPr>
              <a:t>之间的另一个有趣的比较</a:t>
            </a:r>
          </a:p>
          <a:p>
            <a:r>
              <a:rPr lang="zh-CN" altLang="zh-CN" sz="1200" kern="1200" dirty="0">
                <a:solidFill>
                  <a:schemeClr val="tx1"/>
                </a:solidFill>
                <a:effectLst/>
                <a:latin typeface="+mn-lt"/>
                <a:ea typeface="+mn-ea"/>
                <a:cs typeface="+mn-cs"/>
              </a:rPr>
              <a:t>使用</a:t>
            </a:r>
            <a:r>
              <a:rPr lang="en-US" altLang="zh-CN" sz="1200" kern="1200" dirty="0">
                <a:solidFill>
                  <a:schemeClr val="tx1"/>
                </a:solidFill>
                <a:effectLst/>
                <a:latin typeface="+mn-lt"/>
                <a:ea typeface="+mn-ea"/>
                <a:cs typeface="+mn-cs"/>
              </a:rPr>
              <a:t>max-pooling indices</a:t>
            </a:r>
            <a:r>
              <a:rPr lang="zh-CN" altLang="zh-CN" sz="1200" kern="1200" dirty="0">
                <a:solidFill>
                  <a:schemeClr val="tx1"/>
                </a:solidFill>
                <a:effectLst/>
                <a:latin typeface="+mn-lt"/>
                <a:ea typeface="+mn-ea"/>
                <a:cs typeface="+mn-cs"/>
              </a:rPr>
              <a:t>进行采样和更大的解码器可以获得更好的性能。 这也证明</a:t>
            </a:r>
            <a:r>
              <a:rPr lang="en-US" altLang="zh-CN" sz="1200" kern="1200" dirty="0" err="1">
                <a:solidFill>
                  <a:schemeClr val="tx1"/>
                </a:solidFill>
                <a:effectLst/>
                <a:latin typeface="+mn-lt"/>
                <a:ea typeface="+mn-ea"/>
                <a:cs typeface="+mn-cs"/>
              </a:rPr>
              <a:t>SegNet</a:t>
            </a:r>
            <a:r>
              <a:rPr lang="zh-CN" altLang="zh-CN" sz="1200" kern="1200" dirty="0">
                <a:solidFill>
                  <a:schemeClr val="tx1"/>
                </a:solidFill>
                <a:effectLst/>
                <a:latin typeface="+mn-lt"/>
                <a:ea typeface="+mn-ea"/>
                <a:cs typeface="+mn-cs"/>
              </a:rPr>
              <a:t>是一种很好的分割架构，特别是当需要在存储成本，精度与推理时间之间找到折衷方案时。 </a:t>
            </a:r>
          </a:p>
          <a:p>
            <a:r>
              <a:rPr lang="zh-CN" altLang="zh-CN" sz="1200" kern="1200" dirty="0">
                <a:solidFill>
                  <a:schemeClr val="tx1"/>
                </a:solidFill>
                <a:effectLst/>
                <a:latin typeface="+mn-lt"/>
                <a:ea typeface="+mn-ea"/>
                <a:cs typeface="+mn-cs"/>
              </a:rPr>
              <a:t>在最好的情况下，当内存和推理时间都不受约束时，较大的模型（如</a:t>
            </a:r>
            <a:r>
              <a:rPr lang="en-US" altLang="zh-CN" sz="1200" kern="1200" dirty="0">
                <a:solidFill>
                  <a:schemeClr val="tx1"/>
                </a:solidFill>
                <a:effectLst/>
                <a:latin typeface="+mn-lt"/>
                <a:ea typeface="+mn-ea"/>
                <a:cs typeface="+mn-cs"/>
              </a:rPr>
              <a:t>FCN-Basic-</a:t>
            </a:r>
            <a:r>
              <a:rPr lang="en-US" altLang="zh-CN" sz="1200" kern="1200" dirty="0" err="1">
                <a:solidFill>
                  <a:schemeClr val="tx1"/>
                </a:solidFill>
                <a:effectLst/>
                <a:latin typeface="+mn-lt"/>
                <a:ea typeface="+mn-ea"/>
                <a:cs typeface="+mn-cs"/>
              </a:rPr>
              <a:t>NoDimReduction</a:t>
            </a:r>
            <a:r>
              <a:rPr lang="zh-CN" altLang="zh-CN" sz="1200" kern="1200" dirty="0">
                <a:solidFill>
                  <a:schemeClr val="tx1"/>
                </a:solidFill>
                <a:effectLst/>
                <a:latin typeface="+mn-lt"/>
                <a:ea typeface="+mn-ea"/>
                <a:cs typeface="+mn-cs"/>
              </a:rPr>
              <a:t>和</a:t>
            </a:r>
            <a:r>
              <a:rPr lang="en-US" altLang="zh-CN" sz="1200" kern="1200" dirty="0" err="1">
                <a:solidFill>
                  <a:schemeClr val="tx1"/>
                </a:solidFill>
                <a:effectLst/>
                <a:latin typeface="+mn-lt"/>
                <a:ea typeface="+mn-ea"/>
                <a:cs typeface="+mn-cs"/>
              </a:rPr>
              <a:t>SegNet-EncoderAddition</a:t>
            </a:r>
            <a:r>
              <a:rPr lang="zh-CN" altLang="zh-CN" sz="1200" kern="1200" dirty="0">
                <a:solidFill>
                  <a:schemeClr val="tx1"/>
                </a:solidFill>
                <a:effectLst/>
                <a:latin typeface="+mn-lt"/>
                <a:ea typeface="+mn-ea"/>
                <a:cs typeface="+mn-cs"/>
              </a:rPr>
              <a:t>）都比其他变体更准确。 特别是，在</a:t>
            </a:r>
            <a:r>
              <a:rPr lang="en-US" altLang="zh-CN" sz="1200" kern="1200" dirty="0">
                <a:solidFill>
                  <a:schemeClr val="tx1"/>
                </a:solidFill>
                <a:effectLst/>
                <a:latin typeface="+mn-lt"/>
                <a:ea typeface="+mn-ea"/>
                <a:cs typeface="+mn-cs"/>
              </a:rPr>
              <a:t>FCN-Basic</a:t>
            </a:r>
            <a:r>
              <a:rPr lang="zh-CN" altLang="zh-CN" sz="1200" kern="1200" dirty="0">
                <a:solidFill>
                  <a:schemeClr val="tx1"/>
                </a:solidFill>
                <a:effectLst/>
                <a:latin typeface="+mn-lt"/>
                <a:ea typeface="+mn-ea"/>
                <a:cs typeface="+mn-cs"/>
              </a:rPr>
              <a:t>模型中丢弃维数降低导致具有高</a:t>
            </a:r>
            <a:r>
              <a:rPr lang="en-US" altLang="zh-CN" sz="1200" kern="1200" dirty="0">
                <a:solidFill>
                  <a:schemeClr val="tx1"/>
                </a:solidFill>
                <a:effectLst/>
                <a:latin typeface="+mn-lt"/>
                <a:ea typeface="+mn-ea"/>
                <a:cs typeface="+mn-cs"/>
              </a:rPr>
              <a:t>BF</a:t>
            </a:r>
            <a:r>
              <a:rPr lang="zh-CN" altLang="zh-CN" sz="1200" kern="1200" dirty="0">
                <a:solidFill>
                  <a:schemeClr val="tx1"/>
                </a:solidFill>
                <a:effectLst/>
                <a:latin typeface="+mn-lt"/>
                <a:ea typeface="+mn-ea"/>
                <a:cs typeface="+mn-cs"/>
              </a:rPr>
              <a:t>分数的</a:t>
            </a:r>
            <a:r>
              <a:rPr lang="en-US" altLang="zh-CN" sz="1200" kern="1200" dirty="0">
                <a:solidFill>
                  <a:schemeClr val="tx1"/>
                </a:solidFill>
                <a:effectLst/>
                <a:latin typeface="+mn-lt"/>
                <a:ea typeface="+mn-ea"/>
                <a:cs typeface="+mn-cs"/>
              </a:rPr>
              <a:t>FCN-Basic</a:t>
            </a:r>
            <a:r>
              <a:rPr lang="zh-CN" altLang="zh-CN" sz="1200" kern="1200" dirty="0">
                <a:solidFill>
                  <a:schemeClr val="tx1"/>
                </a:solidFill>
                <a:effectLst/>
                <a:latin typeface="+mn-lt"/>
                <a:ea typeface="+mn-ea"/>
                <a:cs typeface="+mn-cs"/>
              </a:rPr>
              <a:t>变体中的最佳性能。 这再一次强调了分割架构中存储和准确度之间的权衡。</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18</a:t>
            </a:fld>
            <a:endParaRPr lang="zh-CN" altLang="en-US"/>
          </a:p>
        </p:txBody>
      </p:sp>
    </p:spTree>
    <p:extLst>
      <p:ext uri="{BB962C8B-B14F-4D97-AF65-F5344CB8AC3E}">
        <p14:creationId xmlns:p14="http://schemas.microsoft.com/office/powerpoint/2010/main" val="569527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与一些较大型号相比，</a:t>
            </a:r>
            <a:r>
              <a:rPr lang="en-US" altLang="zh-CN" sz="1200" kern="1200" dirty="0" err="1">
                <a:solidFill>
                  <a:schemeClr val="tx1"/>
                </a:solidFill>
                <a:effectLst/>
                <a:latin typeface="+mn-lt"/>
                <a:ea typeface="+mn-ea"/>
                <a:cs typeface="+mn-cs"/>
              </a:rPr>
              <a:t>SegNet</a:t>
            </a:r>
            <a:r>
              <a:rPr lang="zh-CN" altLang="zh-CN" sz="1200" kern="1200" dirty="0">
                <a:solidFill>
                  <a:schemeClr val="tx1"/>
                </a:solidFill>
                <a:effectLst/>
                <a:latin typeface="+mn-lt"/>
                <a:ea typeface="+mn-ea"/>
                <a:cs typeface="+mn-cs"/>
              </a:rPr>
              <a:t>显示出卓越的性能，够很好地分割大类和小类。</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DeepLab-LargeFOV</a:t>
            </a:r>
            <a:r>
              <a:rPr lang="zh-CN" altLang="zh-CN" sz="1200" kern="1200" dirty="0">
                <a:solidFill>
                  <a:schemeClr val="tx1"/>
                </a:solidFill>
                <a:effectLst/>
                <a:latin typeface="+mn-lt"/>
                <a:ea typeface="+mn-ea"/>
                <a:cs typeface="+mn-cs"/>
              </a:rPr>
              <a:t>是最有效的模型，尽管较小的类丢失，但</a:t>
            </a:r>
            <a:r>
              <a:rPr lang="en-US" altLang="zh-CN" sz="1200" kern="1200" dirty="0">
                <a:solidFill>
                  <a:schemeClr val="tx1"/>
                </a:solidFill>
                <a:effectLst/>
                <a:latin typeface="+mn-lt"/>
                <a:ea typeface="+mn-ea"/>
                <a:cs typeface="+mn-cs"/>
              </a:rPr>
              <a:t>CRF</a:t>
            </a:r>
            <a:r>
              <a:rPr lang="zh-CN" altLang="zh-CN" sz="1200" kern="1200" dirty="0">
                <a:solidFill>
                  <a:schemeClr val="tx1"/>
                </a:solidFill>
                <a:effectLst/>
                <a:latin typeface="+mn-lt"/>
                <a:ea typeface="+mn-ea"/>
                <a:cs typeface="+mn-cs"/>
              </a:rPr>
              <a:t>后处理可以产生有竞争力的结果。 </a:t>
            </a:r>
          </a:p>
          <a:p>
            <a:r>
              <a:rPr lang="zh-CN" altLang="zh-CN" sz="1200" kern="1200" dirty="0">
                <a:solidFill>
                  <a:schemeClr val="tx1"/>
                </a:solidFill>
                <a:effectLst/>
                <a:latin typeface="+mn-lt"/>
                <a:ea typeface="+mn-ea"/>
                <a:cs typeface="+mn-cs"/>
              </a:rPr>
              <a:t>具有学习反褶积的</a:t>
            </a:r>
            <a:r>
              <a:rPr lang="en-US" altLang="zh-CN" sz="1200" kern="1200" dirty="0">
                <a:solidFill>
                  <a:schemeClr val="tx1"/>
                </a:solidFill>
                <a:effectLst/>
                <a:latin typeface="+mn-lt"/>
                <a:ea typeface="+mn-ea"/>
                <a:cs typeface="+mn-cs"/>
              </a:rPr>
              <a:t>FCN</a:t>
            </a:r>
            <a:r>
              <a:rPr lang="zh-CN" altLang="zh-CN" sz="1200" kern="1200" dirty="0">
                <a:solidFill>
                  <a:schemeClr val="tx1"/>
                </a:solidFill>
                <a:effectLst/>
                <a:latin typeface="+mn-lt"/>
                <a:ea typeface="+mn-ea"/>
                <a:cs typeface="+mn-cs"/>
              </a:rPr>
              <a:t>明显优于固定双线性上采样。 </a:t>
            </a:r>
          </a:p>
          <a:p>
            <a:r>
              <a:rPr lang="en-US" altLang="zh-CN" sz="1200" kern="1200" dirty="0" err="1">
                <a:solidFill>
                  <a:schemeClr val="tx1"/>
                </a:solidFill>
                <a:effectLst/>
                <a:latin typeface="+mn-lt"/>
                <a:ea typeface="+mn-ea"/>
                <a:cs typeface="+mn-cs"/>
              </a:rPr>
              <a:t>DeconvNet</a:t>
            </a:r>
            <a:r>
              <a:rPr lang="zh-CN" altLang="zh-CN" sz="1200" kern="1200" dirty="0">
                <a:solidFill>
                  <a:schemeClr val="tx1"/>
                </a:solidFill>
                <a:effectLst/>
                <a:latin typeface="+mn-lt"/>
                <a:ea typeface="+mn-ea"/>
                <a:cs typeface="+mn-cs"/>
              </a:rPr>
              <a:t>是最大的模型，也是最难以训练的。 它的预测不会保留小类。</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21</a:t>
            </a:fld>
            <a:endParaRPr lang="zh-CN" altLang="en-US"/>
          </a:p>
        </p:txBody>
      </p:sp>
    </p:spTree>
    <p:extLst>
      <p:ext uri="{BB962C8B-B14F-4D97-AF65-F5344CB8AC3E}">
        <p14:creationId xmlns:p14="http://schemas.microsoft.com/office/powerpoint/2010/main" val="179877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2.SegNet</a:t>
            </a:r>
            <a:r>
              <a:rPr lang="zh-CN" altLang="zh-CN" dirty="0"/>
              <a:t>背后的主要动机是需要设计一个有效的道路和室内场景理解架构，这在内存和计算时间方面都很有效。</a:t>
            </a:r>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22</a:t>
            </a:fld>
            <a:endParaRPr lang="zh-CN" altLang="en-US"/>
          </a:p>
        </p:txBody>
      </p:sp>
    </p:spTree>
    <p:extLst>
      <p:ext uri="{BB962C8B-B14F-4D97-AF65-F5344CB8AC3E}">
        <p14:creationId xmlns:p14="http://schemas.microsoft.com/office/powerpoint/2010/main" val="626096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24</a:t>
            </a:fld>
            <a:endParaRPr lang="zh-CN" altLang="en-US"/>
          </a:p>
        </p:txBody>
      </p:sp>
    </p:spTree>
    <p:extLst>
      <p:ext uri="{BB962C8B-B14F-4D97-AF65-F5344CB8AC3E}">
        <p14:creationId xmlns:p14="http://schemas.microsoft.com/office/powerpoint/2010/main" val="174426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a:t>
            </a:r>
            <a:r>
              <a:rPr lang="zh-CN" altLang="zh-CN" dirty="0"/>
              <a:t>语义分割应用广泛，</a:t>
            </a:r>
            <a:r>
              <a:rPr lang="zh-CN" altLang="en-US" dirty="0"/>
              <a:t>深度学习兴起后，</a:t>
            </a:r>
            <a:r>
              <a:rPr lang="zh-CN" altLang="zh-CN" dirty="0"/>
              <a:t>尝试使用深度学习。有的方法是直接将用于类别预测的深度架构拿来进行像素标记，但是结果粗糙。主要是因为最大池化和下采样降低了特征图的分辨率。</a:t>
            </a:r>
            <a:r>
              <a:rPr lang="en-US" altLang="zh-CN" dirty="0" err="1"/>
              <a:t>SegNet</a:t>
            </a:r>
            <a:r>
              <a:rPr lang="zh-CN" altLang="zh-CN" dirty="0"/>
              <a:t>设计的动机源于将低分辨率特征映射到输入分辨率大小，从而进行像素分类的需求。映射必须产生对精确边界定位有用的特征。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en-US" altLang="zh-CN" sz="1200" dirty="0"/>
              <a:t> </a:t>
            </a:r>
            <a:r>
              <a:rPr lang="en-US" altLang="zh-CN" sz="1200" dirty="0" err="1"/>
              <a:t>SegNet</a:t>
            </a:r>
            <a:r>
              <a:rPr lang="zh-CN" altLang="zh-CN" sz="1200" dirty="0"/>
              <a:t>由道路场景理解应用所推动的。应用需要能够建模外观（道路，建筑物），形状（汽车，行人）并理解不同类别（例如道路和人行道）之间的空间关系。引擎还必须具有基于其形状描绘小尺寸对象的能力。从计算的角度来看，在推断期间，网络必须在存储和计算时间方面都是有效的</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3.</a:t>
            </a:r>
            <a:r>
              <a:rPr lang="zh-CN" altLang="en-US" sz="1200" dirty="0"/>
              <a:t>见上文</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4.</a:t>
            </a:r>
            <a:r>
              <a:rPr lang="zh-CN" altLang="zh-CN" sz="1200" dirty="0"/>
              <a:t>对于每个样本，存储池期间计算的最大位置的索引并将其传递给解码器。解码器通过使用存储的合并索引对特征图进行上采样。称为最大池化索引（</a:t>
            </a:r>
            <a:r>
              <a:rPr lang="en-US" altLang="zh-CN" sz="1200" dirty="0"/>
              <a:t>max-pooling indices</a:t>
            </a:r>
            <a:r>
              <a:rPr lang="zh-CN" altLang="zh-CN" sz="1200" dirty="0"/>
              <a:t>）。再使用可训练的解码器滤波器组对该上采样的映射进行卷积以重建输入图像。这个想法来源于一个用于无监督特征学习的结构。</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max-pooling indices</a:t>
            </a:r>
            <a:r>
              <a:rPr lang="zh-CN" altLang="zh-CN" sz="1200" dirty="0"/>
              <a:t>好处：增强边界轮廓；减少参数从而能够进行端到端训练；该上采样形式可以很容易的被合并到任何编码</a:t>
            </a:r>
            <a:r>
              <a:rPr lang="en-US" altLang="zh-CN" sz="1200" dirty="0"/>
              <a:t>-</a:t>
            </a:r>
            <a:r>
              <a:rPr lang="zh-CN" altLang="zh-CN" sz="1200" dirty="0"/>
              <a:t>解码架构中</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3</a:t>
            </a:fld>
            <a:endParaRPr lang="zh-CN" altLang="en-US"/>
          </a:p>
        </p:txBody>
      </p:sp>
    </p:spTree>
    <p:extLst>
      <p:ext uri="{BB962C8B-B14F-4D97-AF65-F5344CB8AC3E}">
        <p14:creationId xmlns:p14="http://schemas.microsoft.com/office/powerpoint/2010/main" val="2302698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1.SegNet</a:t>
            </a:r>
            <a:r>
              <a:rPr lang="zh-CN" altLang="zh-CN" dirty="0"/>
              <a:t>具有编码器网络和相应的解码器网络，后面是最终的像素分类层。</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a:t>
            </a:r>
            <a:r>
              <a:rPr lang="zh-CN" altLang="zh-CN" dirty="0"/>
              <a:t>编码器网络由</a:t>
            </a:r>
            <a:r>
              <a:rPr lang="en-US" altLang="zh-CN" dirty="0"/>
              <a:t>13</a:t>
            </a:r>
            <a:r>
              <a:rPr lang="zh-CN" altLang="zh-CN" dirty="0"/>
              <a:t>个卷积层组成，这些卷积层对应于</a:t>
            </a:r>
            <a:r>
              <a:rPr lang="en-US" altLang="zh-CN" dirty="0"/>
              <a:t>VGG16</a:t>
            </a:r>
            <a:r>
              <a:rPr lang="zh-CN" altLang="zh-CN" dirty="0"/>
              <a:t>网络中为物体分类设计的前</a:t>
            </a:r>
            <a:r>
              <a:rPr lang="en-US" altLang="zh-CN" dirty="0"/>
              <a:t>13</a:t>
            </a:r>
            <a:r>
              <a:rPr lang="zh-CN" altLang="zh-CN" dirty="0"/>
              <a:t>个卷积层。 因此，我们可以根据大型数据集分类训练的权重来初始化训练过程。 </a:t>
            </a:r>
            <a:r>
              <a:rPr lang="zh-CN" altLang="en-US" dirty="0"/>
              <a:t>去掉全连接层</a:t>
            </a:r>
            <a:r>
              <a:rPr lang="zh-CN" altLang="zh-CN" dirty="0"/>
              <a:t>，以便在最深的编码器输出处保留更高分辨率的特征图。显着减少了</a:t>
            </a:r>
            <a:r>
              <a:rPr lang="en-US" altLang="zh-CN" dirty="0" err="1"/>
              <a:t>SegNet</a:t>
            </a:r>
            <a:r>
              <a:rPr lang="zh-CN" altLang="zh-CN" dirty="0"/>
              <a:t>编码器网络中的参数数量（从</a:t>
            </a:r>
            <a:r>
              <a:rPr lang="en-US" altLang="zh-CN" dirty="0"/>
              <a:t>134</a:t>
            </a:r>
            <a:r>
              <a:rPr lang="zh-CN" altLang="zh-CN" dirty="0"/>
              <a:t>到</a:t>
            </a:r>
            <a:r>
              <a:rPr lang="en-US" altLang="zh-CN" dirty="0"/>
              <a:t>14.7 M</a:t>
            </a:r>
            <a:r>
              <a:rPr lang="zh-CN"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zh-CN" dirty="0"/>
              <a:t>每个编码器层具有相应的解码器层，因此解码器网络具有</a:t>
            </a:r>
            <a:r>
              <a:rPr lang="en-US" altLang="zh-CN" dirty="0"/>
              <a:t>13</a:t>
            </a:r>
            <a:r>
              <a:rPr lang="zh-CN" altLang="zh-CN" dirty="0"/>
              <a:t>层。 最终的解码器输出被馈送到多类</a:t>
            </a:r>
            <a:r>
              <a:rPr lang="en-US" altLang="zh-CN" dirty="0"/>
              <a:t>soft-max</a:t>
            </a:r>
            <a:r>
              <a:rPr lang="zh-CN" altLang="zh-CN" dirty="0"/>
              <a:t>分类器，以独立地为每个像素产生类概率。</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4</a:t>
            </a:fld>
            <a:endParaRPr lang="zh-CN" altLang="en-US"/>
          </a:p>
        </p:txBody>
      </p:sp>
    </p:spTree>
    <p:extLst>
      <p:ext uri="{BB962C8B-B14F-4D97-AF65-F5344CB8AC3E}">
        <p14:creationId xmlns:p14="http://schemas.microsoft.com/office/powerpoint/2010/main" val="4159309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编码器结构为卷积，</a:t>
            </a:r>
            <a:r>
              <a:rPr lang="en-US" altLang="zh-CN" sz="1200" kern="1200" dirty="0">
                <a:solidFill>
                  <a:schemeClr val="tx1"/>
                </a:solidFill>
                <a:effectLst/>
                <a:latin typeface="+mn-lt"/>
                <a:ea typeface="+mn-ea"/>
                <a:cs typeface="+mn-cs"/>
              </a:rPr>
              <a:t>batch normalization</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ReLU</a:t>
            </a:r>
            <a:r>
              <a:rPr lang="zh-CN" altLang="zh-CN" sz="1200" kern="1200" dirty="0">
                <a:solidFill>
                  <a:schemeClr val="tx1"/>
                </a:solidFill>
                <a:effectLst/>
                <a:latin typeface="+mn-lt"/>
                <a:ea typeface="+mn-ea"/>
                <a:cs typeface="+mn-cs"/>
              </a:rPr>
              <a:t>函数，</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最大池化。</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2.</a:t>
            </a:r>
            <a:r>
              <a:rPr lang="zh-CN" altLang="en-US"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最大池化和下采样可以增加分类的鲁棒性和平移不变性，但是会丢失特征图的空间分辨率。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边界细节</a:t>
            </a:r>
            <a:r>
              <a:rPr lang="zh-CN" altLang="en-US" sz="1200" kern="1200" dirty="0">
                <a:solidFill>
                  <a:schemeClr val="tx1"/>
                </a:solidFill>
                <a:effectLst/>
                <a:latin typeface="+mn-lt"/>
                <a:ea typeface="+mn-ea"/>
                <a:cs typeface="+mn-cs"/>
              </a:rPr>
              <a:t>在分割中十分重要</a:t>
            </a:r>
            <a:r>
              <a:rPr lang="zh-CN" altLang="zh-CN" sz="1200" kern="1200" dirty="0">
                <a:solidFill>
                  <a:schemeClr val="tx1"/>
                </a:solidFill>
                <a:effectLst/>
                <a:latin typeface="+mn-lt"/>
                <a:ea typeface="+mn-ea"/>
                <a:cs typeface="+mn-cs"/>
              </a:rPr>
              <a:t>，其损失对对于分割有害。因此，有必要在执行二次采样之前在编码器特征图中捕获和存储边界信息。本文的方法仅存储最大池化索引。</a:t>
            </a:r>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5</a:t>
            </a:fld>
            <a:endParaRPr lang="zh-CN" altLang="en-US"/>
          </a:p>
        </p:txBody>
      </p:sp>
    </p:spTree>
    <p:extLst>
      <p:ext uri="{BB962C8B-B14F-4D97-AF65-F5344CB8AC3E}">
        <p14:creationId xmlns:p14="http://schemas.microsoft.com/office/powerpoint/2010/main" val="10453005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即，为每个编码器特征图存储每个池化窗口中的最大特征值的位置。</a:t>
            </a:r>
            <a:r>
              <a:rPr lang="zh-CN" altLang="zh-CN" dirty="0"/>
              <a:t>上采样步骤中不涉及学习</a:t>
            </a:r>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6</a:t>
            </a:fld>
            <a:endParaRPr lang="zh-CN" altLang="en-US"/>
          </a:p>
        </p:txBody>
      </p:sp>
    </p:spTree>
    <p:extLst>
      <p:ext uri="{BB962C8B-B14F-4D97-AF65-F5344CB8AC3E}">
        <p14:creationId xmlns:p14="http://schemas.microsoft.com/office/powerpoint/2010/main" val="1220248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pPr>
            <a:r>
              <a:rPr lang="en-US" altLang="zh-CN" dirty="0"/>
              <a:t>1.</a:t>
            </a:r>
            <a:r>
              <a:rPr lang="zh-CN" altLang="zh-CN" dirty="0"/>
              <a:t>解码器使用来自相应编码器特征图存储的最大池化索引对其输入特征图进行上采样。此步骤生成稀疏特征图。</a:t>
            </a:r>
            <a:endParaRPr lang="en-US" altLang="zh-CN" dirty="0"/>
          </a:p>
          <a:p>
            <a:pPr>
              <a:lnSpc>
                <a:spcPct val="150000"/>
              </a:lnSpc>
            </a:pPr>
            <a:endParaRPr lang="en-US" altLang="zh-CN" dirty="0"/>
          </a:p>
          <a:p>
            <a:pPr>
              <a:lnSpc>
                <a:spcPct val="150000"/>
              </a:lnSpc>
            </a:pPr>
            <a:r>
              <a:rPr lang="en-US" altLang="zh-CN" dirty="0"/>
              <a:t>2.</a:t>
            </a:r>
            <a:r>
              <a:rPr lang="zh-CN" altLang="zh-CN" dirty="0"/>
              <a:t>将特征图与可训练的解码器滤波器组进行卷积，以产生密集的特征图。之后是批量归一化。</a:t>
            </a:r>
            <a:endParaRPr lang="en-US" altLang="zh-CN" dirty="0"/>
          </a:p>
          <a:p>
            <a:pPr>
              <a:lnSpc>
                <a:spcPct val="150000"/>
              </a:lnSpc>
            </a:pPr>
            <a:endParaRPr lang="en-US" altLang="zh-CN" dirty="0"/>
          </a:p>
          <a:p>
            <a:pPr>
              <a:lnSpc>
                <a:spcPct val="150000"/>
              </a:lnSpc>
            </a:pPr>
            <a:r>
              <a:rPr lang="en-US" altLang="zh-CN" dirty="0"/>
              <a:t>3.</a:t>
            </a:r>
            <a:r>
              <a:rPr lang="zh-CN" altLang="en-US" dirty="0"/>
              <a:t>解码器与编码器是一一对应的，其中</a:t>
            </a:r>
            <a:r>
              <a:rPr lang="zh-CN" altLang="zh-CN" dirty="0"/>
              <a:t>对应于第一个编码器（最接近输入图像）的解码器将产生多通道特征图。最后的解码器输出端连接可训练的</a:t>
            </a:r>
            <a:r>
              <a:rPr lang="en-US" altLang="zh-CN" dirty="0"/>
              <a:t>soft-max</a:t>
            </a:r>
            <a:r>
              <a:rPr lang="zh-CN" altLang="zh-CN" dirty="0"/>
              <a:t>分类器，</a:t>
            </a:r>
            <a:r>
              <a:rPr lang="en-US" altLang="zh-CN" dirty="0"/>
              <a:t>soft-max</a:t>
            </a:r>
            <a:r>
              <a:rPr lang="zh-CN" altLang="zh-CN" dirty="0"/>
              <a:t>独立地对每个像素进行分类。</a:t>
            </a:r>
          </a:p>
          <a:p>
            <a:pPr>
              <a:lnSpc>
                <a:spcPct val="150000"/>
              </a:lnSpc>
            </a:pP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7</a:t>
            </a:fld>
            <a:endParaRPr lang="zh-CN" altLang="en-US"/>
          </a:p>
        </p:txBody>
      </p:sp>
    </p:spTree>
    <p:extLst>
      <p:ext uri="{BB962C8B-B14F-4D97-AF65-F5344CB8AC3E}">
        <p14:creationId xmlns:p14="http://schemas.microsoft.com/office/powerpoint/2010/main" val="140467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8</a:t>
            </a:fld>
            <a:endParaRPr lang="zh-CN" altLang="en-US"/>
          </a:p>
        </p:txBody>
      </p:sp>
    </p:spTree>
    <p:extLst>
      <p:ext uri="{BB962C8B-B14F-4D97-AF65-F5344CB8AC3E}">
        <p14:creationId xmlns:p14="http://schemas.microsoft.com/office/powerpoint/2010/main" val="2566043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zh-CN" dirty="0"/>
              <a:t>为了分析</a:t>
            </a:r>
            <a:r>
              <a:rPr lang="en-US" altLang="zh-CN" dirty="0" err="1"/>
              <a:t>SegNet</a:t>
            </a:r>
            <a:r>
              <a:rPr lang="zh-CN" altLang="zh-CN" dirty="0"/>
              <a:t>并将其性能与</a:t>
            </a:r>
            <a:r>
              <a:rPr lang="en-US" altLang="zh-CN" dirty="0"/>
              <a:t>FCN</a:t>
            </a:r>
            <a:r>
              <a:rPr lang="zh-CN" altLang="zh-CN" dirty="0"/>
              <a:t>（解码器变体）进行比较，我们使用较小版本的</a:t>
            </a:r>
            <a:r>
              <a:rPr lang="en-US" altLang="zh-CN" dirty="0" err="1"/>
              <a:t>SegNet</a:t>
            </a:r>
            <a:r>
              <a:rPr lang="zh-CN" altLang="zh-CN" dirty="0"/>
              <a:t>，称为</a:t>
            </a:r>
            <a:r>
              <a:rPr lang="en-US" altLang="zh-CN" dirty="0" err="1"/>
              <a:t>SegNet</a:t>
            </a:r>
            <a:r>
              <a:rPr lang="en-US" altLang="zh-CN" dirty="0"/>
              <a:t>-Basic</a:t>
            </a:r>
            <a:r>
              <a:rPr lang="zh-CN" altLang="zh-CN" dirty="0"/>
              <a:t>。</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 </a:t>
            </a:r>
            <a:r>
              <a:rPr lang="en-US" altLang="zh-CN" dirty="0" err="1"/>
              <a:t>SegNet</a:t>
            </a:r>
            <a:r>
              <a:rPr lang="en-US" altLang="zh-CN" dirty="0"/>
              <a:t>-Basic</a:t>
            </a:r>
            <a:r>
              <a:rPr lang="zh-CN" altLang="zh-CN" dirty="0"/>
              <a:t>中的所有编码器执行最大池化和二次采样，并且相应的解码器使用接收的最大池索引对其输入进行上采样。在编码器和解码器网络中的每个卷积层之后使用批量归一化。在卷积之后没有使用偏差，并且在解码器网络中不存在</a:t>
            </a:r>
            <a:r>
              <a:rPr lang="en-US" altLang="zh-CN" dirty="0" err="1"/>
              <a:t>ReLU</a:t>
            </a:r>
            <a:r>
              <a:rPr lang="zh-CN" altLang="zh-CN" dirty="0"/>
              <a:t>非线性。此外，选择在所有编码器和解码器层上的</a:t>
            </a:r>
            <a:r>
              <a:rPr lang="en-US" altLang="zh-CN" dirty="0"/>
              <a:t>7</a:t>
            </a:r>
            <a:r>
              <a:rPr lang="zh-CN" altLang="zh-CN" dirty="0"/>
              <a:t>×</a:t>
            </a:r>
            <a:r>
              <a:rPr lang="en-US" altLang="zh-CN" dirty="0"/>
              <a:t>7</a:t>
            </a:r>
            <a:r>
              <a:rPr lang="zh-CN" altLang="zh-CN" dirty="0"/>
              <a:t>的恒定内核大小以提供用于平滑标记的宽的上下文。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3.</a:t>
            </a:r>
            <a:r>
              <a:rPr lang="zh-CN" altLang="en-US" dirty="0"/>
              <a:t> </a:t>
            </a:r>
            <a:r>
              <a:rPr lang="zh-CN" altLang="zh-CN" dirty="0"/>
              <a:t>这种小尺寸的</a:t>
            </a:r>
            <a:r>
              <a:rPr lang="en-US" altLang="zh-CN" dirty="0" err="1"/>
              <a:t>SegNet</a:t>
            </a:r>
            <a:r>
              <a:rPr lang="en-US" altLang="zh-CN" dirty="0"/>
              <a:t>-Basic</a:t>
            </a:r>
            <a:r>
              <a:rPr lang="zh-CN" altLang="zh-CN" dirty="0"/>
              <a:t>允许我们探索许多不同的变体（解码器）并在合理的时间内训练它们。类似地，我们创建了</a:t>
            </a:r>
            <a:r>
              <a:rPr lang="en-US" altLang="zh-CN" dirty="0"/>
              <a:t>FCN-Basic</a:t>
            </a:r>
            <a:r>
              <a:rPr lang="zh-CN" altLang="zh-CN" dirty="0"/>
              <a:t>，这是我们分析的</a:t>
            </a:r>
            <a:r>
              <a:rPr lang="en-US" altLang="zh-CN" dirty="0"/>
              <a:t>FCN</a:t>
            </a:r>
            <a:r>
              <a:rPr lang="zh-CN" altLang="zh-CN" dirty="0"/>
              <a:t>的可比版本，它与</a:t>
            </a:r>
            <a:r>
              <a:rPr lang="en-US" altLang="zh-CN" dirty="0" err="1"/>
              <a:t>SegNet</a:t>
            </a:r>
            <a:r>
              <a:rPr lang="en-US" altLang="zh-CN" dirty="0"/>
              <a:t>-Basic</a:t>
            </a:r>
            <a:r>
              <a:rPr lang="zh-CN" altLang="zh-CN" dirty="0"/>
              <a:t>共享相同的编码器网络，但使用了所有解码器中使用的</a:t>
            </a:r>
            <a:r>
              <a:rPr lang="en-US" altLang="zh-CN" dirty="0"/>
              <a:t>FCN</a:t>
            </a:r>
            <a:r>
              <a:rPr lang="zh-CN" altLang="zh-CN" dirty="0"/>
              <a:t>解码技术，即使用转置卷积。</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C83AA2C2-85F3-459D-9C60-3B97B278D270}" type="slidenum">
              <a:rPr lang="zh-CN" altLang="en-US" smtClean="0"/>
              <a:t>9</a:t>
            </a:fld>
            <a:endParaRPr lang="zh-CN" altLang="en-US"/>
          </a:p>
        </p:txBody>
      </p:sp>
    </p:spTree>
    <p:extLst>
      <p:ext uri="{BB962C8B-B14F-4D97-AF65-F5344CB8AC3E}">
        <p14:creationId xmlns:p14="http://schemas.microsoft.com/office/powerpoint/2010/main" val="10728032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60000"/>
              </a:lnSpc>
            </a:pPr>
            <a:r>
              <a:rPr lang="en-US" altLang="zh-CN" dirty="0"/>
              <a:t>FCN</a:t>
            </a:r>
            <a:r>
              <a:rPr lang="zh-CN" altLang="zh-CN" dirty="0"/>
              <a:t>模型的重要设计元素是编码器特征图的降维步骤。这压缩了编码器特征图，然后在相应的解码器中使用。编码器特征图的维度减小是通过</a:t>
            </a:r>
            <a:r>
              <a:rPr lang="en-US" altLang="zh-CN" dirty="0"/>
              <a:t>1</a:t>
            </a:r>
            <a:r>
              <a:rPr lang="zh-CN" altLang="zh-CN" dirty="0"/>
              <a:t>×</a:t>
            </a:r>
            <a:r>
              <a:rPr lang="en-US" altLang="zh-CN" dirty="0"/>
              <a:t>1</a:t>
            </a:r>
            <a:r>
              <a:rPr lang="zh-CN" altLang="en-US" dirty="0"/>
              <a:t>卷积来执行</a:t>
            </a:r>
          </a:p>
        </p:txBody>
      </p:sp>
      <p:sp>
        <p:nvSpPr>
          <p:cNvPr id="4" name="灯片编号占位符 3"/>
          <p:cNvSpPr>
            <a:spLocks noGrp="1"/>
          </p:cNvSpPr>
          <p:nvPr>
            <p:ph type="sldNum" sz="quarter" idx="5"/>
          </p:nvPr>
        </p:nvSpPr>
        <p:spPr/>
        <p:txBody>
          <a:bodyPr/>
          <a:lstStyle/>
          <a:p>
            <a:fld id="{C83AA2C2-85F3-459D-9C60-3B97B278D270}" type="slidenum">
              <a:rPr lang="zh-CN" altLang="en-US" smtClean="0"/>
              <a:t>11</a:t>
            </a:fld>
            <a:endParaRPr lang="zh-CN" altLang="en-US"/>
          </a:p>
        </p:txBody>
      </p:sp>
    </p:spTree>
    <p:extLst>
      <p:ext uri="{BB962C8B-B14F-4D97-AF65-F5344CB8AC3E}">
        <p14:creationId xmlns:p14="http://schemas.microsoft.com/office/powerpoint/2010/main" val="1572548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227E60-8032-47E3-BD37-0A51D57848F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6B09FCA-DF14-406E-8B43-071A894074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ADF4551-9CC6-4D7E-88F5-AFC46689E466}"/>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C86E7272-BDAE-4F40-9984-7BF48258BD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24DFA9-9383-43F1-8760-0064AEFE4154}"/>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20623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8C7EC-2420-4E34-953B-DC13FDECDDE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DA00088-4CDB-4F9B-AD48-DAED93D4F963}"/>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8D4CF47-5558-43CF-97CE-2EBE636D24DB}"/>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D4825450-F30B-47E0-A47D-5955526F108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47CF51-0B29-4226-ADC8-0DE9517C5573}"/>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334519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76A7CF3-600A-485E-8086-552A47291E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256DE9E-54C8-4372-8963-DC053DC8457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6E98160-7AC1-4760-9176-50AE9408ECDE}"/>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C7AC318B-9F78-489D-8E6D-74FAC3745F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1A0974-1435-4683-9862-E9B04AD90CCF}"/>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9168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F0CDB5-68CA-406F-ADB8-376B9729A0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5A42654-6A88-4D77-832C-224E6D540B0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D29828C-4082-4D09-BC31-44E890EDF727}"/>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39FBDE65-94C0-4B72-87E4-22507F862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0DE5886-E23F-4F96-B78F-279E7342A5B7}"/>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355980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EF2D0-BA99-416C-A707-76B2C7AE05C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248EFAD-C227-4B17-A934-45E0D356D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86ECE3C-DC49-4EE1-B0DD-152213CB9F94}"/>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325B1D8A-6E74-4337-8513-3AE51E70BE1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548A571-2EAA-4FCC-BF67-7F55F041DEED}"/>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93140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8CA378-CB8D-44A4-AD6D-BD62D58E73A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0F026B-1B56-4B7C-A0AA-EF91CC1368E1}"/>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A16DD5ED-91D3-4DD1-8A10-CEE1CEFDDA9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A47E44A-27CD-4869-80A1-A03310C11FCD}"/>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88A33C09-F9BF-43A7-BB6A-F2000961EFA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333318B-26E7-4F37-8013-3A2973BDDDFC}"/>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902698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C4F902-6F5D-4959-B466-7575D6D597A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71FA9C5-A8C0-410E-B512-9DE2EF4B6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F07B76BF-5A48-4C44-96D3-1018E06E496A}"/>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057DB55-14A3-43DF-BA4E-498102C33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A4DFA23-3EC9-4D53-8B94-5A94C13156D7}"/>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4200027C-DB0F-4D94-BD53-17B12159E418}"/>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8" name="页脚占位符 7">
            <a:extLst>
              <a:ext uri="{FF2B5EF4-FFF2-40B4-BE49-F238E27FC236}">
                <a16:creationId xmlns:a16="http://schemas.microsoft.com/office/drawing/2014/main" id="{9107F7D8-654C-4FB3-B008-44CFD17FFBA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E8BB306-D393-47D3-BC90-5221A4477AD8}"/>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1164261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1C741-D70F-4F4E-80A7-633F856C268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48D518-CBA3-46C1-8B3B-3A689C4D04ED}"/>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4" name="页脚占位符 3">
            <a:extLst>
              <a:ext uri="{FF2B5EF4-FFF2-40B4-BE49-F238E27FC236}">
                <a16:creationId xmlns:a16="http://schemas.microsoft.com/office/drawing/2014/main" id="{7FB00932-E960-429A-8B6F-B49E3DC965A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11079CA-9448-4B45-AD3D-DAF4EFEA160C}"/>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4077833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CD5658B-1F27-430C-8F5A-C8BAFDD02F0E}"/>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3" name="页脚占位符 2">
            <a:extLst>
              <a:ext uri="{FF2B5EF4-FFF2-40B4-BE49-F238E27FC236}">
                <a16:creationId xmlns:a16="http://schemas.microsoft.com/office/drawing/2014/main" id="{FBC9E560-2150-41BD-A259-3D1981CA47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E51D9E6-EBFE-4F9B-A18B-7082748DB8D0}"/>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250897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28DA3-D2E7-4B4D-87E1-A579C6480D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1114DAB-12A1-4409-BEB3-6DFF25242E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F85C6E7-5572-4142-AE21-10C8FD0E02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9ED52FD-4AD6-428C-987A-E7C122655217}"/>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7C26E9E9-F20A-43D6-A8C4-B80EAEA8D77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E5A10E-D0AC-4220-B23C-90B7D0D34CE4}"/>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306730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A57BFB-FFCC-4951-8433-7A1A3C1E11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6C398F-18C3-42D9-B32B-366EC11084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3945A22-3652-49DF-864D-3D383281A8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39B6271-3C23-4E57-9954-3AFE425205F3}"/>
              </a:ext>
            </a:extLst>
          </p:cNvPr>
          <p:cNvSpPr>
            <a:spLocks noGrp="1"/>
          </p:cNvSpPr>
          <p:nvPr>
            <p:ph type="dt" sz="half" idx="10"/>
          </p:nvPr>
        </p:nvSpPr>
        <p:spPr/>
        <p:txBody>
          <a:bodyPr/>
          <a:lstStyle/>
          <a:p>
            <a:fld id="{F4C8F4B9-6085-4A74-B656-ED7CF9621BF5}" type="datetimeFigureOut">
              <a:rPr lang="zh-CN" altLang="en-US" smtClean="0"/>
              <a:t>2018/11/5</a:t>
            </a:fld>
            <a:endParaRPr lang="zh-CN" altLang="en-US"/>
          </a:p>
        </p:txBody>
      </p:sp>
      <p:sp>
        <p:nvSpPr>
          <p:cNvPr id="6" name="页脚占位符 5">
            <a:extLst>
              <a:ext uri="{FF2B5EF4-FFF2-40B4-BE49-F238E27FC236}">
                <a16:creationId xmlns:a16="http://schemas.microsoft.com/office/drawing/2014/main" id="{33948E0D-C5BC-4906-BF2D-BF4BCD56EE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F488C7-A969-41C1-AEB8-03CFBAE445C0}"/>
              </a:ext>
            </a:extLst>
          </p:cNvPr>
          <p:cNvSpPr>
            <a:spLocks noGrp="1"/>
          </p:cNvSpPr>
          <p:nvPr>
            <p:ph type="sldNum" sz="quarter" idx="12"/>
          </p:nvPr>
        </p:nvSpPr>
        <p:spPr/>
        <p:txBody>
          <a:body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215336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1F7923-AA64-4F32-BA14-95010D527A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F2CEED1-D03D-441D-BAF5-78365A6DCAA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D39EEE7-5A5E-48E9-83CA-659376B1C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8F4B9-6085-4A74-B656-ED7CF9621BF5}" type="datetimeFigureOut">
              <a:rPr lang="zh-CN" altLang="en-US" smtClean="0"/>
              <a:t>2018/11/5</a:t>
            </a:fld>
            <a:endParaRPr lang="zh-CN" altLang="en-US"/>
          </a:p>
        </p:txBody>
      </p:sp>
      <p:sp>
        <p:nvSpPr>
          <p:cNvPr id="5" name="页脚占位符 4">
            <a:extLst>
              <a:ext uri="{FF2B5EF4-FFF2-40B4-BE49-F238E27FC236}">
                <a16:creationId xmlns:a16="http://schemas.microsoft.com/office/drawing/2014/main" id="{ED46C449-96A9-4779-AA73-BF9F38DC49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AE1302-E646-4C5B-A65C-F46ED4C605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ECDC16-02C7-4CE8-BF6F-8688B201BD95}" type="slidenum">
              <a:rPr lang="zh-CN" altLang="en-US" smtClean="0"/>
              <a:t>‹#›</a:t>
            </a:fld>
            <a:endParaRPr lang="zh-CN" altLang="en-US"/>
          </a:p>
        </p:txBody>
      </p:sp>
    </p:spTree>
    <p:extLst>
      <p:ext uri="{BB962C8B-B14F-4D97-AF65-F5344CB8AC3E}">
        <p14:creationId xmlns:p14="http://schemas.microsoft.com/office/powerpoint/2010/main" val="789573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CC4D6BD-3659-4F2D-9597-DDD51F60E810}"/>
              </a:ext>
            </a:extLst>
          </p:cNvPr>
          <p:cNvSpPr>
            <a:spLocks noGrp="1"/>
          </p:cNvSpPr>
          <p:nvPr>
            <p:ph idx="1"/>
          </p:nvPr>
        </p:nvSpPr>
        <p:spPr>
          <a:xfrm>
            <a:off x="632926" y="2825588"/>
            <a:ext cx="10926147" cy="1206824"/>
          </a:xfrm>
        </p:spPr>
        <p:txBody>
          <a:bodyPr/>
          <a:lstStyle/>
          <a:p>
            <a:r>
              <a:rPr lang="en-US" altLang="zh-CN" dirty="0" err="1"/>
              <a:t>SegNet</a:t>
            </a:r>
            <a:r>
              <a:rPr lang="en-US" altLang="zh-CN" dirty="0"/>
              <a:t>: A Deep Convolutional Encoder-Decoder Architecture for Image Segmentation</a:t>
            </a:r>
          </a:p>
          <a:p>
            <a:endParaRPr lang="zh-CN" altLang="en-US" dirty="0"/>
          </a:p>
        </p:txBody>
      </p:sp>
    </p:spTree>
    <p:extLst>
      <p:ext uri="{BB962C8B-B14F-4D97-AF65-F5344CB8AC3E}">
        <p14:creationId xmlns:p14="http://schemas.microsoft.com/office/powerpoint/2010/main" val="3946114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6D56-6CEE-4104-8461-7749291BAEDF}"/>
              </a:ext>
            </a:extLst>
          </p:cNvPr>
          <p:cNvSpPr>
            <a:spLocks noGrp="1"/>
          </p:cNvSpPr>
          <p:nvPr>
            <p:ph type="title"/>
          </p:nvPr>
        </p:nvSpPr>
        <p:spPr/>
        <p:txBody>
          <a:bodyPr/>
          <a:lstStyle/>
          <a:p>
            <a:r>
              <a:rPr lang="zh-CN" altLang="en-US" dirty="0"/>
              <a:t>解码器变体</a:t>
            </a:r>
          </a:p>
        </p:txBody>
      </p:sp>
      <p:sp>
        <p:nvSpPr>
          <p:cNvPr id="3" name="内容占位符 2">
            <a:extLst>
              <a:ext uri="{FF2B5EF4-FFF2-40B4-BE49-F238E27FC236}">
                <a16:creationId xmlns:a16="http://schemas.microsoft.com/office/drawing/2014/main" id="{BD1A9614-9C52-4706-8BB6-79FA6075B2C0}"/>
              </a:ext>
            </a:extLst>
          </p:cNvPr>
          <p:cNvSpPr>
            <a:spLocks noGrp="1"/>
          </p:cNvSpPr>
          <p:nvPr>
            <p:ph idx="1"/>
          </p:nvPr>
        </p:nvSpPr>
        <p:spPr/>
        <p:txBody>
          <a:bodyPr>
            <a:normAutofit fontScale="85000" lnSpcReduction="20000"/>
          </a:bodyPr>
          <a:lstStyle/>
          <a:p>
            <a:pPr>
              <a:lnSpc>
                <a:spcPct val="150000"/>
              </a:lnSpc>
            </a:pPr>
            <a:r>
              <a:rPr lang="en-US" altLang="zh-CN" dirty="0" err="1"/>
              <a:t>SegNetBasic-SingleChannelDecoder</a:t>
            </a:r>
            <a:r>
              <a:rPr lang="zh-CN" altLang="en-US" dirty="0"/>
              <a:t>，</a:t>
            </a:r>
            <a:r>
              <a:rPr lang="zh-CN" altLang="zh-CN" dirty="0"/>
              <a:t>解码器滤波器是单通道的变体，</a:t>
            </a:r>
            <a:r>
              <a:rPr lang="zh-CN" altLang="en-US" dirty="0"/>
              <a:t>显著</a:t>
            </a:r>
            <a:r>
              <a:rPr lang="zh-CN" altLang="zh-CN" dirty="0"/>
              <a:t>减少了可训练参数和推理时间。</a:t>
            </a:r>
            <a:endParaRPr lang="en-US" altLang="zh-CN" dirty="0"/>
          </a:p>
          <a:p>
            <a:pPr>
              <a:lnSpc>
                <a:spcPct val="150000"/>
              </a:lnSpc>
            </a:pPr>
            <a:r>
              <a:rPr lang="en-US" altLang="zh-CN" dirty="0" err="1"/>
              <a:t>FCNBasic</a:t>
            </a:r>
            <a:r>
              <a:rPr lang="zh-CN" altLang="zh-CN" dirty="0"/>
              <a:t>模型的变体，该模型丢弃编码器特征图添加步骤，并且仅学习上采样内核（</a:t>
            </a:r>
            <a:r>
              <a:rPr lang="en-US" altLang="zh-CN" dirty="0"/>
              <a:t>FCN-Basic-</a:t>
            </a:r>
            <a:r>
              <a:rPr lang="en-US" altLang="zh-CN" dirty="0" err="1"/>
              <a:t>NoAddition</a:t>
            </a:r>
            <a:r>
              <a:rPr lang="zh-CN" altLang="zh-CN" dirty="0"/>
              <a:t>）。</a:t>
            </a:r>
            <a:endParaRPr lang="en-US" altLang="zh-CN" dirty="0"/>
          </a:p>
          <a:p>
            <a:pPr>
              <a:lnSpc>
                <a:spcPct val="150000"/>
              </a:lnSpc>
            </a:pPr>
            <a:r>
              <a:rPr lang="zh-CN" altLang="zh-CN" dirty="0"/>
              <a:t>在每一层解码器上添加</a:t>
            </a:r>
            <a:r>
              <a:rPr lang="en-US" altLang="zh-CN" dirty="0"/>
              <a:t>64</a:t>
            </a:r>
            <a:r>
              <a:rPr lang="zh-CN" altLang="zh-CN" dirty="0"/>
              <a:t>个编码器特征图，以创建更加内存密集的</a:t>
            </a:r>
            <a:r>
              <a:rPr lang="en-US" altLang="zh-CN" dirty="0" err="1"/>
              <a:t>SegNet</a:t>
            </a:r>
            <a:r>
              <a:rPr lang="zh-CN" altLang="zh-CN" dirty="0"/>
              <a:t>变体（</a:t>
            </a:r>
            <a:r>
              <a:rPr lang="en-US" altLang="zh-CN" dirty="0" err="1"/>
              <a:t>SegNet</a:t>
            </a:r>
            <a:r>
              <a:rPr lang="en-US" altLang="zh-CN" dirty="0"/>
              <a:t>-Basic-</a:t>
            </a:r>
            <a:r>
              <a:rPr lang="en-US" altLang="zh-CN" dirty="0" err="1"/>
              <a:t>EncoderAddition</a:t>
            </a:r>
            <a:r>
              <a:rPr lang="zh-CN" altLang="zh-CN" dirty="0"/>
              <a:t>）。</a:t>
            </a:r>
            <a:endParaRPr lang="en-US" altLang="zh-CN" dirty="0"/>
          </a:p>
          <a:p>
            <a:pPr>
              <a:lnSpc>
                <a:spcPct val="150000"/>
              </a:lnSpc>
            </a:pPr>
            <a:r>
              <a:rPr lang="zh-CN" altLang="zh-CN" dirty="0"/>
              <a:t>另一个</a:t>
            </a:r>
            <a:r>
              <a:rPr lang="en-US" altLang="zh-CN" dirty="0"/>
              <a:t>FCN-Basic</a:t>
            </a:r>
            <a:r>
              <a:rPr lang="zh-CN" altLang="zh-CN" dirty="0"/>
              <a:t>变体（</a:t>
            </a:r>
            <a:r>
              <a:rPr lang="en-US" altLang="zh-CN" dirty="0"/>
              <a:t>FCN-Basic-</a:t>
            </a:r>
            <a:r>
              <a:rPr lang="en-US" altLang="zh-CN" dirty="0" err="1"/>
              <a:t>NoDimReduction</a:t>
            </a:r>
            <a:r>
              <a:rPr lang="zh-CN" altLang="zh-CN" dirty="0"/>
              <a:t>）是没有为编码器特征图执行降维。</a:t>
            </a:r>
          </a:p>
          <a:p>
            <a:pPr>
              <a:lnSpc>
                <a:spcPct val="150000"/>
              </a:lnSpc>
            </a:pPr>
            <a:endParaRPr lang="zh-CN" altLang="zh-CN" dirty="0"/>
          </a:p>
          <a:p>
            <a:pPr>
              <a:lnSpc>
                <a:spcPct val="150000"/>
              </a:lnSpc>
            </a:pPr>
            <a:endParaRPr lang="zh-CN" altLang="zh-CN" dirty="0"/>
          </a:p>
          <a:p>
            <a:pPr>
              <a:lnSpc>
                <a:spcPct val="150000"/>
              </a:lnSpc>
            </a:pPr>
            <a:endParaRPr lang="zh-CN" altLang="zh-CN" dirty="0"/>
          </a:p>
          <a:p>
            <a:pPr>
              <a:lnSpc>
                <a:spcPct val="150000"/>
              </a:lnSpc>
            </a:pPr>
            <a:endParaRPr lang="zh-CN" altLang="en-US" dirty="0"/>
          </a:p>
        </p:txBody>
      </p:sp>
    </p:spTree>
    <p:extLst>
      <p:ext uri="{BB962C8B-B14F-4D97-AF65-F5344CB8AC3E}">
        <p14:creationId xmlns:p14="http://schemas.microsoft.com/office/powerpoint/2010/main" val="1835458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6036EB-88D8-408E-97C8-0DB7E03AF3B7}"/>
              </a:ext>
            </a:extLst>
          </p:cNvPr>
          <p:cNvSpPr>
            <a:spLocks noGrp="1"/>
          </p:cNvSpPr>
          <p:nvPr>
            <p:ph type="title"/>
          </p:nvPr>
        </p:nvSpPr>
        <p:spPr/>
        <p:txBody>
          <a:bodyPr/>
          <a:lstStyle/>
          <a:p>
            <a:r>
              <a:rPr lang="en-US" altLang="zh-CN" dirty="0"/>
              <a:t>FCN</a:t>
            </a:r>
            <a:r>
              <a:rPr lang="zh-CN" altLang="en-US" dirty="0"/>
              <a:t>与</a:t>
            </a:r>
            <a:r>
              <a:rPr lang="en-US" altLang="zh-CN" dirty="0" err="1"/>
              <a:t>SegNet</a:t>
            </a:r>
            <a:endParaRPr lang="zh-CN" altLang="en-US" dirty="0"/>
          </a:p>
        </p:txBody>
      </p:sp>
      <p:sp>
        <p:nvSpPr>
          <p:cNvPr id="3" name="内容占位符 2">
            <a:extLst>
              <a:ext uri="{FF2B5EF4-FFF2-40B4-BE49-F238E27FC236}">
                <a16:creationId xmlns:a16="http://schemas.microsoft.com/office/drawing/2014/main" id="{7FFBBE78-8D49-4D89-8C64-E6F39FCCF220}"/>
              </a:ext>
            </a:extLst>
          </p:cNvPr>
          <p:cNvSpPr>
            <a:spLocks noGrp="1"/>
          </p:cNvSpPr>
          <p:nvPr>
            <p:ph idx="1"/>
          </p:nvPr>
        </p:nvSpPr>
        <p:spPr/>
        <p:txBody>
          <a:bodyPr>
            <a:normAutofit/>
          </a:bodyPr>
          <a:lstStyle/>
          <a:p>
            <a:pPr>
              <a:lnSpc>
                <a:spcPct val="160000"/>
              </a:lnSpc>
            </a:pPr>
            <a:r>
              <a:rPr lang="en-US" altLang="zh-CN" dirty="0"/>
              <a:t>FCN</a:t>
            </a:r>
            <a:r>
              <a:rPr lang="zh-CN" altLang="zh-CN" dirty="0"/>
              <a:t>模型的重要设计元素是编码器特征图的降维步骤。</a:t>
            </a:r>
            <a:endParaRPr lang="en-US" altLang="zh-CN" dirty="0"/>
          </a:p>
          <a:p>
            <a:pPr>
              <a:lnSpc>
                <a:spcPct val="160000"/>
              </a:lnSpc>
            </a:pPr>
            <a:r>
              <a:rPr lang="en-US" altLang="zh-CN" dirty="0"/>
              <a:t>FCN</a:t>
            </a:r>
            <a:r>
              <a:rPr lang="zh-CN" altLang="zh-CN" dirty="0"/>
              <a:t>解码器模型需要在推理期间存储编码器特征图。 这对嵌入式应用来说可能是存储密集型的。 另一方面，</a:t>
            </a:r>
            <a:r>
              <a:rPr lang="en-US" altLang="zh-CN" dirty="0" err="1"/>
              <a:t>SegNet</a:t>
            </a:r>
            <a:r>
              <a:rPr lang="zh-CN" altLang="zh-CN" dirty="0"/>
              <a:t>对于池化索引需要几乎可忽略不计的存储成本。 </a:t>
            </a:r>
            <a:endParaRPr lang="en-US" altLang="zh-CN" dirty="0"/>
          </a:p>
        </p:txBody>
      </p:sp>
    </p:spTree>
    <p:extLst>
      <p:ext uri="{BB962C8B-B14F-4D97-AF65-F5344CB8AC3E}">
        <p14:creationId xmlns:p14="http://schemas.microsoft.com/office/powerpoint/2010/main" val="347939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A39B97-480E-4D2B-84D0-F22A152BA042}"/>
              </a:ext>
            </a:extLst>
          </p:cNvPr>
          <p:cNvSpPr>
            <a:spLocks noGrp="1"/>
          </p:cNvSpPr>
          <p:nvPr>
            <p:ph type="title"/>
          </p:nvPr>
        </p:nvSpPr>
        <p:spPr/>
        <p:txBody>
          <a:bodyPr/>
          <a:lstStyle/>
          <a:p>
            <a:r>
              <a:rPr lang="en-US" altLang="zh-CN" dirty="0"/>
              <a:t>Training </a:t>
            </a:r>
            <a:endParaRPr lang="zh-CN" altLang="en-US" dirty="0"/>
          </a:p>
        </p:txBody>
      </p:sp>
      <p:sp>
        <p:nvSpPr>
          <p:cNvPr id="3" name="内容占位符 2">
            <a:extLst>
              <a:ext uri="{FF2B5EF4-FFF2-40B4-BE49-F238E27FC236}">
                <a16:creationId xmlns:a16="http://schemas.microsoft.com/office/drawing/2014/main" id="{6370B175-466F-468C-B29B-0274E3B22A01}"/>
              </a:ext>
            </a:extLst>
          </p:cNvPr>
          <p:cNvSpPr>
            <a:spLocks noGrp="1"/>
          </p:cNvSpPr>
          <p:nvPr>
            <p:ph idx="1"/>
          </p:nvPr>
        </p:nvSpPr>
        <p:spPr/>
        <p:txBody>
          <a:bodyPr>
            <a:normAutofit fontScale="92500" lnSpcReduction="10000"/>
          </a:bodyPr>
          <a:lstStyle/>
          <a:p>
            <a:pPr>
              <a:lnSpc>
                <a:spcPct val="150000"/>
              </a:lnSpc>
            </a:pPr>
            <a:r>
              <a:rPr lang="en-US" altLang="zh-CN" dirty="0"/>
              <a:t>367</a:t>
            </a:r>
            <a:r>
              <a:rPr lang="zh-CN" altLang="zh-CN" dirty="0"/>
              <a:t>次训练和</a:t>
            </a:r>
            <a:r>
              <a:rPr lang="en-US" altLang="zh-CN" dirty="0"/>
              <a:t>233</a:t>
            </a:r>
            <a:r>
              <a:rPr lang="zh-CN" altLang="zh-CN" dirty="0"/>
              <a:t>次测试</a:t>
            </a:r>
            <a:r>
              <a:rPr lang="en-US" altLang="zh-CN" dirty="0"/>
              <a:t>RGB</a:t>
            </a:r>
            <a:r>
              <a:rPr lang="zh-CN" altLang="zh-CN" dirty="0"/>
              <a:t>图像（白天和黄昏场景），分辨率为</a:t>
            </a:r>
            <a:r>
              <a:rPr lang="en-US" altLang="zh-CN" dirty="0"/>
              <a:t>360</a:t>
            </a:r>
            <a:r>
              <a:rPr lang="zh-CN" altLang="zh-CN" dirty="0"/>
              <a:t>×</a:t>
            </a:r>
            <a:r>
              <a:rPr lang="en-US" altLang="zh-CN" dirty="0"/>
              <a:t>480</a:t>
            </a:r>
            <a:r>
              <a:rPr lang="zh-CN" altLang="zh-CN" dirty="0"/>
              <a:t>。挑战是划分</a:t>
            </a:r>
            <a:r>
              <a:rPr lang="en-US" altLang="zh-CN" dirty="0"/>
              <a:t>11</a:t>
            </a:r>
            <a:r>
              <a:rPr lang="zh-CN" altLang="zh-CN" dirty="0"/>
              <a:t>个类别，如道路，建筑，汽车，行人，标志，杆子，人行道等。我们对</a:t>
            </a:r>
            <a:r>
              <a:rPr lang="en-US" altLang="zh-CN" dirty="0"/>
              <a:t>RGB</a:t>
            </a:r>
            <a:r>
              <a:rPr lang="zh-CN" altLang="zh-CN" dirty="0"/>
              <a:t>输入执行局部对比度归一化</a:t>
            </a:r>
            <a:r>
              <a:rPr lang="en-US" altLang="zh-CN" dirty="0"/>
              <a:t>(local contrast normalization)</a:t>
            </a:r>
            <a:r>
              <a:rPr lang="zh-CN" altLang="zh-CN" dirty="0"/>
              <a:t>。</a:t>
            </a:r>
          </a:p>
          <a:p>
            <a:pPr>
              <a:lnSpc>
                <a:spcPct val="150000"/>
              </a:lnSpc>
            </a:pPr>
            <a:r>
              <a:rPr lang="zh-CN" altLang="zh-CN" dirty="0"/>
              <a:t>使用随机梯度下降，固定学习率为</a:t>
            </a:r>
            <a:r>
              <a:rPr lang="en-US" altLang="zh-CN" dirty="0"/>
              <a:t>0.1</a:t>
            </a:r>
            <a:r>
              <a:rPr lang="zh-CN" altLang="zh-CN" dirty="0"/>
              <a:t>，动量为</a:t>
            </a:r>
            <a:r>
              <a:rPr lang="en-US" altLang="zh-CN" dirty="0"/>
              <a:t>0.9</a:t>
            </a:r>
            <a:r>
              <a:rPr lang="zh-CN" altLang="zh-CN" dirty="0"/>
              <a:t>。我们选择在验证数据集上执行最高的模型。</a:t>
            </a:r>
          </a:p>
          <a:p>
            <a:pPr>
              <a:lnSpc>
                <a:spcPct val="150000"/>
              </a:lnSpc>
            </a:pPr>
            <a:r>
              <a:rPr lang="zh-CN" altLang="zh-CN" dirty="0"/>
              <a:t>使用交叉熵损失</a:t>
            </a:r>
            <a:r>
              <a:rPr lang="en-US" altLang="zh-CN" dirty="0"/>
              <a:t>(cross-entropy loss)</a:t>
            </a:r>
            <a:r>
              <a:rPr lang="zh-CN" altLang="zh-CN" dirty="0"/>
              <a:t>作为训练网络的目标函数</a:t>
            </a:r>
          </a:p>
          <a:p>
            <a:pPr>
              <a:lnSpc>
                <a:spcPct val="150000"/>
              </a:lnSpc>
            </a:pPr>
            <a:endParaRPr lang="zh-CN" altLang="en-US" dirty="0"/>
          </a:p>
        </p:txBody>
      </p:sp>
    </p:spTree>
    <p:extLst>
      <p:ext uri="{BB962C8B-B14F-4D97-AF65-F5344CB8AC3E}">
        <p14:creationId xmlns:p14="http://schemas.microsoft.com/office/powerpoint/2010/main" val="1361179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1B826-8791-4E6A-B016-30E454C0ED57}"/>
              </a:ext>
            </a:extLst>
          </p:cNvPr>
          <p:cNvSpPr>
            <a:spLocks noGrp="1"/>
          </p:cNvSpPr>
          <p:nvPr>
            <p:ph type="title"/>
          </p:nvPr>
        </p:nvSpPr>
        <p:spPr/>
        <p:txBody>
          <a:bodyPr/>
          <a:lstStyle/>
          <a:p>
            <a:r>
              <a:rPr lang="zh-CN" altLang="en-US" dirty="0"/>
              <a:t>测试</a:t>
            </a:r>
          </a:p>
        </p:txBody>
      </p:sp>
      <p:sp>
        <p:nvSpPr>
          <p:cNvPr id="3" name="内容占位符 2">
            <a:extLst>
              <a:ext uri="{FF2B5EF4-FFF2-40B4-BE49-F238E27FC236}">
                <a16:creationId xmlns:a16="http://schemas.microsoft.com/office/drawing/2014/main" id="{B715CA05-3115-4114-B331-9A3D749875B1}"/>
              </a:ext>
            </a:extLst>
          </p:cNvPr>
          <p:cNvSpPr>
            <a:spLocks noGrp="1"/>
          </p:cNvSpPr>
          <p:nvPr>
            <p:ph idx="1"/>
          </p:nvPr>
        </p:nvSpPr>
        <p:spPr/>
        <p:txBody>
          <a:bodyPr/>
          <a:lstStyle/>
          <a:p>
            <a:pPr>
              <a:lnSpc>
                <a:spcPct val="150000"/>
              </a:lnSpc>
            </a:pPr>
            <a:r>
              <a:rPr lang="zh-CN" altLang="zh-CN" dirty="0"/>
              <a:t>使用三种常用的性能测量：全局准确度（</a:t>
            </a:r>
            <a:r>
              <a:rPr lang="en-US" altLang="zh-CN" dirty="0"/>
              <a:t>G</a:t>
            </a:r>
            <a:r>
              <a:rPr lang="zh-CN" altLang="zh-CN" dirty="0"/>
              <a:t>）测量在数据集中正确分类的像素百分比，</a:t>
            </a:r>
          </a:p>
          <a:p>
            <a:pPr>
              <a:lnSpc>
                <a:spcPct val="150000"/>
              </a:lnSpc>
            </a:pPr>
            <a:r>
              <a:rPr lang="zh-CN" altLang="zh-CN" dirty="0"/>
              <a:t>类平均准确度（</a:t>
            </a:r>
            <a:r>
              <a:rPr lang="en-US" altLang="zh-CN" dirty="0"/>
              <a:t>C</a:t>
            </a:r>
            <a:r>
              <a:rPr lang="zh-CN" altLang="zh-CN" dirty="0"/>
              <a:t>）是所有类上的预测准确度的平均值</a:t>
            </a:r>
          </a:p>
          <a:p>
            <a:pPr>
              <a:lnSpc>
                <a:spcPct val="150000"/>
              </a:lnSpc>
            </a:pPr>
            <a:r>
              <a:rPr lang="en-US" altLang="zh-CN" dirty="0" err="1"/>
              <a:t>mIoU</a:t>
            </a:r>
            <a:r>
              <a:rPr lang="zh-CN" altLang="zh-CN" dirty="0"/>
              <a:t>平均交叉比，</a:t>
            </a:r>
            <a:r>
              <a:rPr lang="en-US" altLang="zh-CN" dirty="0" err="1"/>
              <a:t>mIoU</a:t>
            </a:r>
            <a:r>
              <a:rPr lang="zh-CN" altLang="zh-CN" dirty="0"/>
              <a:t>度量是比类平均准确度更严格的度量</a:t>
            </a:r>
          </a:p>
          <a:p>
            <a:pPr>
              <a:lnSpc>
                <a:spcPct val="150000"/>
              </a:lnSpc>
            </a:pPr>
            <a:r>
              <a:rPr lang="zh-CN" altLang="zh-CN" dirty="0"/>
              <a:t>语义轮廓测量</a:t>
            </a:r>
            <a:r>
              <a:rPr lang="en-US" altLang="zh-CN" dirty="0"/>
              <a:t>semantic contour measure (BF).</a:t>
            </a:r>
            <a:endParaRPr lang="zh-CN" altLang="zh-CN" dirty="0"/>
          </a:p>
          <a:p>
            <a:pPr>
              <a:lnSpc>
                <a:spcPct val="150000"/>
              </a:lnSpc>
            </a:pPr>
            <a:endParaRPr lang="zh-CN" altLang="en-US" dirty="0"/>
          </a:p>
        </p:txBody>
      </p:sp>
    </p:spTree>
    <p:extLst>
      <p:ext uri="{BB962C8B-B14F-4D97-AF65-F5344CB8AC3E}">
        <p14:creationId xmlns:p14="http://schemas.microsoft.com/office/powerpoint/2010/main" val="3963024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F7DD874-C892-4907-A523-54EBAA7AA36F}"/>
              </a:ext>
            </a:extLst>
          </p:cNvPr>
          <p:cNvPicPr>
            <a:picLocks noGrp="1"/>
          </p:cNvPicPr>
          <p:nvPr>
            <p:ph idx="1"/>
          </p:nvPr>
        </p:nvPicPr>
        <p:blipFill>
          <a:blip r:embed="rId3"/>
          <a:stretch>
            <a:fillRect/>
          </a:stretch>
        </p:blipFill>
        <p:spPr>
          <a:xfrm>
            <a:off x="342615" y="447070"/>
            <a:ext cx="11506769" cy="5963860"/>
          </a:xfrm>
          <a:prstGeom prst="rect">
            <a:avLst/>
          </a:prstGeom>
        </p:spPr>
      </p:pic>
    </p:spTree>
    <p:extLst>
      <p:ext uri="{BB962C8B-B14F-4D97-AF65-F5344CB8AC3E}">
        <p14:creationId xmlns:p14="http://schemas.microsoft.com/office/powerpoint/2010/main" val="814369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CF7DD874-C892-4907-A523-54EBAA7AA36F}"/>
              </a:ext>
            </a:extLst>
          </p:cNvPr>
          <p:cNvPicPr>
            <a:picLocks noGrp="1"/>
          </p:cNvPicPr>
          <p:nvPr>
            <p:ph idx="1"/>
          </p:nvPr>
        </p:nvPicPr>
        <p:blipFill>
          <a:blip r:embed="rId3"/>
          <a:stretch>
            <a:fillRect/>
          </a:stretch>
        </p:blipFill>
        <p:spPr>
          <a:xfrm>
            <a:off x="342615" y="447070"/>
            <a:ext cx="11506769" cy="5963860"/>
          </a:xfrm>
          <a:prstGeom prst="rect">
            <a:avLst/>
          </a:prstGeom>
        </p:spPr>
      </p:pic>
    </p:spTree>
    <p:extLst>
      <p:ext uri="{BB962C8B-B14F-4D97-AF65-F5344CB8AC3E}">
        <p14:creationId xmlns:p14="http://schemas.microsoft.com/office/powerpoint/2010/main" val="1960304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FB7874-2C43-4760-A5A4-BF5263385B90}"/>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5C735604-DB66-4ABB-AD9D-D70CDD0B395C}"/>
              </a:ext>
            </a:extLst>
          </p:cNvPr>
          <p:cNvSpPr>
            <a:spLocks noGrp="1"/>
          </p:cNvSpPr>
          <p:nvPr>
            <p:ph idx="1"/>
          </p:nvPr>
        </p:nvSpPr>
        <p:spPr/>
        <p:txBody>
          <a:bodyPr/>
          <a:lstStyle/>
          <a:p>
            <a:endParaRPr lang="zh-CN" altLang="en-US" dirty="0"/>
          </a:p>
        </p:txBody>
      </p:sp>
      <p:pic>
        <p:nvPicPr>
          <p:cNvPr id="4" name="内容占位符 3">
            <a:extLst>
              <a:ext uri="{FF2B5EF4-FFF2-40B4-BE49-F238E27FC236}">
                <a16:creationId xmlns:a16="http://schemas.microsoft.com/office/drawing/2014/main" id="{9B6C0064-7012-465E-B404-91ACE1D859BF}"/>
              </a:ext>
            </a:extLst>
          </p:cNvPr>
          <p:cNvPicPr>
            <a:picLocks/>
          </p:cNvPicPr>
          <p:nvPr/>
        </p:nvPicPr>
        <p:blipFill>
          <a:blip r:embed="rId3"/>
          <a:stretch>
            <a:fillRect/>
          </a:stretch>
        </p:blipFill>
        <p:spPr>
          <a:xfrm>
            <a:off x="342615" y="447070"/>
            <a:ext cx="11506769" cy="5963860"/>
          </a:xfrm>
          <a:prstGeom prst="rect">
            <a:avLst/>
          </a:prstGeom>
        </p:spPr>
      </p:pic>
    </p:spTree>
    <p:extLst>
      <p:ext uri="{BB962C8B-B14F-4D97-AF65-F5344CB8AC3E}">
        <p14:creationId xmlns:p14="http://schemas.microsoft.com/office/powerpoint/2010/main" val="679226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5D9C1-B318-43B9-8E55-65ACE999BF8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9CD79F7F-5331-4DC8-93FC-442100A37FD2}"/>
              </a:ext>
            </a:extLst>
          </p:cNvPr>
          <p:cNvSpPr>
            <a:spLocks noGrp="1"/>
          </p:cNvSpPr>
          <p:nvPr>
            <p:ph idx="1"/>
          </p:nvPr>
        </p:nvSpPr>
        <p:spPr/>
        <p:txBody>
          <a:bodyPr/>
          <a:lstStyle/>
          <a:p>
            <a:endParaRPr lang="zh-CN" altLang="en-US"/>
          </a:p>
        </p:txBody>
      </p:sp>
      <p:pic>
        <p:nvPicPr>
          <p:cNvPr id="4" name="内容占位符 3">
            <a:extLst>
              <a:ext uri="{FF2B5EF4-FFF2-40B4-BE49-F238E27FC236}">
                <a16:creationId xmlns:a16="http://schemas.microsoft.com/office/drawing/2014/main" id="{E381486D-AF16-4BE8-9D8A-355A643DB03B}"/>
              </a:ext>
            </a:extLst>
          </p:cNvPr>
          <p:cNvPicPr>
            <a:picLocks/>
          </p:cNvPicPr>
          <p:nvPr/>
        </p:nvPicPr>
        <p:blipFill>
          <a:blip r:embed="rId3"/>
          <a:stretch>
            <a:fillRect/>
          </a:stretch>
        </p:blipFill>
        <p:spPr>
          <a:xfrm>
            <a:off x="342615" y="447070"/>
            <a:ext cx="11506769" cy="5963860"/>
          </a:xfrm>
          <a:prstGeom prst="rect">
            <a:avLst/>
          </a:prstGeom>
        </p:spPr>
      </p:pic>
    </p:spTree>
    <p:extLst>
      <p:ext uri="{BB962C8B-B14F-4D97-AF65-F5344CB8AC3E}">
        <p14:creationId xmlns:p14="http://schemas.microsoft.com/office/powerpoint/2010/main" val="283581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9F6201-5D8B-4965-9600-779125A11BD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E8645187-E4BC-4722-B52F-462824846C4A}"/>
              </a:ext>
            </a:extLst>
          </p:cNvPr>
          <p:cNvSpPr>
            <a:spLocks noGrp="1"/>
          </p:cNvSpPr>
          <p:nvPr>
            <p:ph idx="1"/>
          </p:nvPr>
        </p:nvSpPr>
        <p:spPr/>
        <p:txBody>
          <a:bodyPr/>
          <a:lstStyle/>
          <a:p>
            <a:endParaRPr lang="zh-CN" altLang="en-US"/>
          </a:p>
        </p:txBody>
      </p:sp>
      <p:pic>
        <p:nvPicPr>
          <p:cNvPr id="4" name="内容占位符 3">
            <a:extLst>
              <a:ext uri="{FF2B5EF4-FFF2-40B4-BE49-F238E27FC236}">
                <a16:creationId xmlns:a16="http://schemas.microsoft.com/office/drawing/2014/main" id="{F183B69D-9ED1-410D-AEC5-A28B9BFF148F}"/>
              </a:ext>
            </a:extLst>
          </p:cNvPr>
          <p:cNvPicPr>
            <a:picLocks/>
          </p:cNvPicPr>
          <p:nvPr/>
        </p:nvPicPr>
        <p:blipFill>
          <a:blip r:embed="rId3"/>
          <a:stretch>
            <a:fillRect/>
          </a:stretch>
        </p:blipFill>
        <p:spPr>
          <a:xfrm>
            <a:off x="342615" y="447070"/>
            <a:ext cx="11506769" cy="5963860"/>
          </a:xfrm>
          <a:prstGeom prst="rect">
            <a:avLst/>
          </a:prstGeom>
        </p:spPr>
      </p:pic>
    </p:spTree>
    <p:extLst>
      <p:ext uri="{BB962C8B-B14F-4D97-AF65-F5344CB8AC3E}">
        <p14:creationId xmlns:p14="http://schemas.microsoft.com/office/powerpoint/2010/main" val="1834696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B32772-E292-4B50-96C7-247B4BD7BA79}"/>
              </a:ext>
            </a:extLst>
          </p:cNvPr>
          <p:cNvSpPr>
            <a:spLocks noGrp="1"/>
          </p:cNvSpPr>
          <p:nvPr>
            <p:ph type="title"/>
          </p:nvPr>
        </p:nvSpPr>
        <p:spPr/>
        <p:txBody>
          <a:bodyPr/>
          <a:lstStyle/>
          <a:p>
            <a:r>
              <a:rPr lang="zh-CN" altLang="en-US" dirty="0"/>
              <a:t>总结</a:t>
            </a:r>
          </a:p>
        </p:txBody>
      </p:sp>
      <p:sp>
        <p:nvSpPr>
          <p:cNvPr id="3" name="内容占位符 2">
            <a:extLst>
              <a:ext uri="{FF2B5EF4-FFF2-40B4-BE49-F238E27FC236}">
                <a16:creationId xmlns:a16="http://schemas.microsoft.com/office/drawing/2014/main" id="{5FFCAA5D-8F83-415F-9F81-C835E21C0071}"/>
              </a:ext>
            </a:extLst>
          </p:cNvPr>
          <p:cNvSpPr>
            <a:spLocks noGrp="1"/>
          </p:cNvSpPr>
          <p:nvPr>
            <p:ph idx="1"/>
          </p:nvPr>
        </p:nvSpPr>
        <p:spPr/>
        <p:txBody>
          <a:bodyPr/>
          <a:lstStyle/>
          <a:p>
            <a:pPr lvl="0">
              <a:lnSpc>
                <a:spcPct val="150000"/>
              </a:lnSpc>
            </a:pPr>
            <a:r>
              <a:rPr lang="zh-CN" altLang="zh-CN" dirty="0"/>
              <a:t>当编码器特征图被完整储存的时候，效果最好</a:t>
            </a:r>
          </a:p>
          <a:p>
            <a:pPr lvl="0">
              <a:lnSpc>
                <a:spcPct val="150000"/>
              </a:lnSpc>
            </a:pPr>
            <a:r>
              <a:rPr lang="zh-CN" altLang="zh-CN" dirty="0"/>
              <a:t>当推理内存受到限制时，压缩编码器特征图（降维或者最大池化索引）并储存，再放入一个合适的解码器中使用，可以提高性能</a:t>
            </a:r>
          </a:p>
          <a:p>
            <a:pPr lvl="0">
              <a:lnSpc>
                <a:spcPct val="150000"/>
              </a:lnSpc>
            </a:pPr>
            <a:r>
              <a:rPr lang="zh-CN" altLang="zh-CN" dirty="0"/>
              <a:t>更大的解码器表现更好</a:t>
            </a:r>
          </a:p>
          <a:p>
            <a:pPr>
              <a:lnSpc>
                <a:spcPct val="150000"/>
              </a:lnSpc>
            </a:pPr>
            <a:endParaRPr lang="zh-CN" altLang="en-US" dirty="0"/>
          </a:p>
        </p:txBody>
      </p:sp>
    </p:spTree>
    <p:extLst>
      <p:ext uri="{BB962C8B-B14F-4D97-AF65-F5344CB8AC3E}">
        <p14:creationId xmlns:p14="http://schemas.microsoft.com/office/powerpoint/2010/main" val="383298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C3FBE-E124-4288-A285-427AF441271A}"/>
              </a:ext>
            </a:extLst>
          </p:cNvPr>
          <p:cNvSpPr>
            <a:spLocks noGrp="1"/>
          </p:cNvSpPr>
          <p:nvPr>
            <p:ph type="title"/>
          </p:nvPr>
        </p:nvSpPr>
        <p:spPr/>
        <p:txBody>
          <a:bodyPr/>
          <a:lstStyle/>
          <a:p>
            <a:r>
              <a:rPr lang="en-US" altLang="zh-CN" dirty="0"/>
              <a:t>Abstract </a:t>
            </a:r>
            <a:endParaRPr lang="zh-CN" altLang="en-US" dirty="0"/>
          </a:p>
        </p:txBody>
      </p:sp>
      <p:sp>
        <p:nvSpPr>
          <p:cNvPr id="3" name="内容占位符 2">
            <a:extLst>
              <a:ext uri="{FF2B5EF4-FFF2-40B4-BE49-F238E27FC236}">
                <a16:creationId xmlns:a16="http://schemas.microsoft.com/office/drawing/2014/main" id="{A0E8EFEF-B3FC-4C2B-84B3-A00B64EC9C9F}"/>
              </a:ext>
            </a:extLst>
          </p:cNvPr>
          <p:cNvSpPr>
            <a:spLocks noGrp="1"/>
          </p:cNvSpPr>
          <p:nvPr>
            <p:ph idx="1"/>
          </p:nvPr>
        </p:nvSpPr>
        <p:spPr>
          <a:xfrm>
            <a:off x="838200" y="1825625"/>
            <a:ext cx="10515600" cy="4528522"/>
          </a:xfrm>
        </p:spPr>
        <p:txBody>
          <a:bodyPr>
            <a:normAutofit fontScale="77500" lnSpcReduction="20000"/>
          </a:bodyPr>
          <a:lstStyle/>
          <a:p>
            <a:pPr>
              <a:lnSpc>
                <a:spcPct val="150000"/>
              </a:lnSpc>
            </a:pPr>
            <a:r>
              <a:rPr lang="zh-CN" altLang="zh-CN" dirty="0"/>
              <a:t>提出深度全卷积网络</a:t>
            </a:r>
            <a:r>
              <a:rPr lang="en-US" altLang="zh-CN" dirty="0" err="1"/>
              <a:t>SegNet</a:t>
            </a:r>
            <a:r>
              <a:rPr lang="zh-CN" altLang="zh-CN" dirty="0"/>
              <a:t>，用于语义像素分割。其核心可训练分割引擎包括编码器网络，相应的解码器网络，以及逐像素分类层。</a:t>
            </a:r>
          </a:p>
          <a:p>
            <a:pPr>
              <a:lnSpc>
                <a:spcPct val="150000"/>
              </a:lnSpc>
            </a:pPr>
            <a:r>
              <a:rPr lang="zh-CN" altLang="zh-CN" dirty="0"/>
              <a:t>编码器结构</a:t>
            </a:r>
            <a:r>
              <a:rPr lang="zh-CN" altLang="en-US" dirty="0"/>
              <a:t>参考</a:t>
            </a:r>
            <a:r>
              <a:rPr lang="en-US" altLang="zh-CN" dirty="0"/>
              <a:t>VGG16</a:t>
            </a:r>
            <a:r>
              <a:rPr lang="zh-CN" altLang="zh-CN" dirty="0"/>
              <a:t>。解码器的作用是将低分辨率编码器特征图映射为全输入分辨率特征图。</a:t>
            </a:r>
          </a:p>
          <a:p>
            <a:pPr>
              <a:lnSpc>
                <a:spcPct val="150000"/>
              </a:lnSpc>
            </a:pPr>
            <a:r>
              <a:rPr lang="en-US" altLang="zh-CN" dirty="0" err="1"/>
              <a:t>SegNet</a:t>
            </a:r>
            <a:r>
              <a:rPr lang="zh-CN" altLang="zh-CN" dirty="0"/>
              <a:t>的新颖之处在于解码器上采样的方式。</a:t>
            </a:r>
          </a:p>
          <a:p>
            <a:pPr>
              <a:lnSpc>
                <a:spcPct val="150000"/>
              </a:lnSpc>
            </a:pPr>
            <a:r>
              <a:rPr lang="zh-CN" altLang="zh-CN" dirty="0"/>
              <a:t>我们将我们提出的架构与广泛采用的</a:t>
            </a:r>
            <a:r>
              <a:rPr lang="en-US" altLang="zh-CN" dirty="0"/>
              <a:t>FCN</a:t>
            </a:r>
            <a:r>
              <a:rPr lang="zh-CN" altLang="zh-CN" dirty="0"/>
              <a:t>以及众所周知的</a:t>
            </a:r>
            <a:r>
              <a:rPr lang="en-US" altLang="zh-CN" dirty="0" err="1"/>
              <a:t>DeepLab-LargeFOV</a:t>
            </a:r>
            <a:r>
              <a:rPr lang="zh-CN" altLang="zh-CN" dirty="0"/>
              <a:t>，</a:t>
            </a:r>
            <a:r>
              <a:rPr lang="en-US" altLang="zh-CN" dirty="0" err="1"/>
              <a:t>DeconvNet</a:t>
            </a:r>
            <a:r>
              <a:rPr lang="zh-CN" altLang="zh-CN" dirty="0"/>
              <a:t>架构进行比较。这种比较揭示了实现良好分割性能所涉及的内存与准确度之间的权衡。与其他架构相比，</a:t>
            </a:r>
            <a:r>
              <a:rPr lang="en-US" altLang="zh-CN" dirty="0" err="1"/>
              <a:t>SegNet</a:t>
            </a:r>
            <a:r>
              <a:rPr lang="zh-CN" altLang="zh-CN" dirty="0"/>
              <a:t>提供了良好的性能，具有竞争性的推理时间和最有效的推理</a:t>
            </a:r>
            <a:r>
              <a:rPr lang="zh-CN" altLang="en-US" dirty="0"/>
              <a:t>内存</a:t>
            </a:r>
            <a:endParaRPr lang="en-US" altLang="zh-CN" dirty="0"/>
          </a:p>
        </p:txBody>
      </p:sp>
    </p:spTree>
    <p:extLst>
      <p:ext uri="{BB962C8B-B14F-4D97-AF65-F5344CB8AC3E}">
        <p14:creationId xmlns:p14="http://schemas.microsoft.com/office/powerpoint/2010/main" val="2689252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D01C8-F7BB-4BE9-B438-3D8208FF484A}"/>
              </a:ext>
            </a:extLst>
          </p:cNvPr>
          <p:cNvSpPr>
            <a:spLocks noGrp="1"/>
          </p:cNvSpPr>
          <p:nvPr>
            <p:ph type="title"/>
          </p:nvPr>
        </p:nvSpPr>
        <p:spPr/>
        <p:txBody>
          <a:bodyPr/>
          <a:lstStyle/>
          <a:p>
            <a:r>
              <a:rPr lang="en-US" altLang="zh-CN" dirty="0"/>
              <a:t>benchmarking</a:t>
            </a:r>
            <a:endParaRPr lang="zh-CN" altLang="en-US" dirty="0"/>
          </a:p>
        </p:txBody>
      </p:sp>
      <p:sp>
        <p:nvSpPr>
          <p:cNvPr id="3" name="内容占位符 2">
            <a:extLst>
              <a:ext uri="{FF2B5EF4-FFF2-40B4-BE49-F238E27FC236}">
                <a16:creationId xmlns:a16="http://schemas.microsoft.com/office/drawing/2014/main" id="{45AA6FA1-03CF-452C-B6E1-FE426CDCF8E3}"/>
              </a:ext>
            </a:extLst>
          </p:cNvPr>
          <p:cNvSpPr>
            <a:spLocks noGrp="1"/>
          </p:cNvSpPr>
          <p:nvPr>
            <p:ph idx="1"/>
          </p:nvPr>
        </p:nvSpPr>
        <p:spPr/>
        <p:txBody>
          <a:bodyPr/>
          <a:lstStyle/>
          <a:p>
            <a:r>
              <a:rPr lang="zh-CN" altLang="zh-CN" dirty="0"/>
              <a:t>道路场景分割，用于自动驾驶</a:t>
            </a:r>
          </a:p>
          <a:p>
            <a:r>
              <a:rPr lang="zh-CN" altLang="zh-CN" dirty="0"/>
              <a:t>室内场景分割，用于</a:t>
            </a:r>
            <a:r>
              <a:rPr lang="en-US" altLang="zh-CN" dirty="0"/>
              <a:t>AR</a:t>
            </a:r>
            <a:r>
              <a:rPr lang="zh-CN" altLang="zh-CN" dirty="0"/>
              <a:t>增强现实</a:t>
            </a:r>
            <a:endParaRPr lang="en-US" altLang="zh-CN" dirty="0"/>
          </a:p>
          <a:p>
            <a:r>
              <a:rPr lang="zh-CN" altLang="zh-CN" dirty="0"/>
              <a:t>对比了三个网络</a:t>
            </a:r>
            <a:r>
              <a:rPr lang="zh-CN" altLang="en-US" dirty="0"/>
              <a:t>，</a:t>
            </a:r>
            <a:r>
              <a:rPr lang="en-US" altLang="zh-CN" dirty="0"/>
              <a:t>FCN , </a:t>
            </a:r>
            <a:r>
              <a:rPr lang="en-US" altLang="zh-CN" dirty="0" err="1"/>
              <a:t>DeepLab-LargFOV</a:t>
            </a:r>
            <a:r>
              <a:rPr lang="en-US" altLang="zh-CN" dirty="0"/>
              <a:t> and </a:t>
            </a:r>
            <a:r>
              <a:rPr lang="en-US" altLang="zh-CN" dirty="0" err="1"/>
              <a:t>DeconvNet</a:t>
            </a:r>
            <a:endParaRPr lang="zh-CN" altLang="zh-CN" dirty="0"/>
          </a:p>
          <a:p>
            <a:endParaRPr lang="zh-CN" altLang="zh-CN" dirty="0"/>
          </a:p>
          <a:p>
            <a:endParaRPr lang="zh-CN" altLang="en-US" dirty="0"/>
          </a:p>
        </p:txBody>
      </p:sp>
    </p:spTree>
    <p:extLst>
      <p:ext uri="{BB962C8B-B14F-4D97-AF65-F5344CB8AC3E}">
        <p14:creationId xmlns:p14="http://schemas.microsoft.com/office/powerpoint/2010/main" val="376660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DB73E606-94F1-4C72-A1D0-850D369FA21E}"/>
              </a:ext>
            </a:extLst>
          </p:cNvPr>
          <p:cNvPicPr>
            <a:picLocks noGrp="1"/>
          </p:cNvPicPr>
          <p:nvPr>
            <p:ph idx="1"/>
          </p:nvPr>
        </p:nvPicPr>
        <p:blipFill>
          <a:blip r:embed="rId3"/>
          <a:stretch>
            <a:fillRect/>
          </a:stretch>
        </p:blipFill>
        <p:spPr>
          <a:xfrm>
            <a:off x="510116" y="218364"/>
            <a:ext cx="11681884" cy="6220305"/>
          </a:xfrm>
          <a:prstGeom prst="rect">
            <a:avLst/>
          </a:prstGeom>
        </p:spPr>
      </p:pic>
    </p:spTree>
    <p:extLst>
      <p:ext uri="{BB962C8B-B14F-4D97-AF65-F5344CB8AC3E}">
        <p14:creationId xmlns:p14="http://schemas.microsoft.com/office/powerpoint/2010/main" val="3432334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04BFC8-0AFA-42DC-AC5A-AC32B7DE9089}"/>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CEA0EE34-9F5A-40CF-8351-E29F1B77F78C}"/>
              </a:ext>
            </a:extLst>
          </p:cNvPr>
          <p:cNvSpPr>
            <a:spLocks noGrp="1"/>
          </p:cNvSpPr>
          <p:nvPr>
            <p:ph idx="1"/>
          </p:nvPr>
        </p:nvSpPr>
        <p:spPr/>
        <p:txBody>
          <a:bodyPr>
            <a:normAutofit/>
          </a:bodyPr>
          <a:lstStyle/>
          <a:p>
            <a:pPr>
              <a:lnSpc>
                <a:spcPct val="150000"/>
              </a:lnSpc>
            </a:pPr>
            <a:r>
              <a:rPr lang="zh-CN" altLang="zh-CN" dirty="0"/>
              <a:t>我们提出了</a:t>
            </a:r>
            <a:r>
              <a:rPr lang="en-US" altLang="zh-CN" dirty="0" err="1"/>
              <a:t>SegNet</a:t>
            </a:r>
            <a:r>
              <a:rPr lang="zh-CN" altLang="zh-CN" dirty="0"/>
              <a:t>，用于语义分割的一个深度卷积网络结构。</a:t>
            </a:r>
            <a:endParaRPr lang="en-US" altLang="zh-CN" dirty="0"/>
          </a:p>
          <a:p>
            <a:pPr>
              <a:lnSpc>
                <a:spcPct val="150000"/>
              </a:lnSpc>
            </a:pPr>
            <a:r>
              <a:rPr lang="zh-CN" altLang="zh-CN" dirty="0"/>
              <a:t>我们分析了</a:t>
            </a:r>
            <a:r>
              <a:rPr lang="en-US" altLang="zh-CN" dirty="0" err="1"/>
              <a:t>SegNet</a:t>
            </a:r>
            <a:r>
              <a:rPr lang="zh-CN" altLang="zh-CN" dirty="0"/>
              <a:t>并将其与其他重要变体进行了比较，以揭示设计分段架构所涉及的实际权衡，特别是训练时间，内存与准确性。</a:t>
            </a:r>
          </a:p>
          <a:p>
            <a:pPr>
              <a:lnSpc>
                <a:spcPct val="150000"/>
              </a:lnSpc>
            </a:pPr>
            <a:r>
              <a:rPr lang="zh-CN" altLang="zh-CN" dirty="0"/>
              <a:t>存储编码器</a:t>
            </a:r>
            <a:r>
              <a:rPr lang="zh-CN" altLang="en-US" dirty="0"/>
              <a:t>的全部</a:t>
            </a:r>
            <a:r>
              <a:rPr lang="zh-CN" altLang="zh-CN" dirty="0"/>
              <a:t>特征</a:t>
            </a:r>
            <a:r>
              <a:rPr lang="zh-CN" altLang="en-US" dirty="0"/>
              <a:t>图</a:t>
            </a:r>
            <a:r>
              <a:rPr lang="zh-CN" altLang="zh-CN" dirty="0"/>
              <a:t>的架构表现最佳，但在推理期间消耗更多内存。另一方面，</a:t>
            </a:r>
            <a:r>
              <a:rPr lang="en-US" altLang="zh-CN" dirty="0" err="1"/>
              <a:t>SegNet</a:t>
            </a:r>
            <a:r>
              <a:rPr lang="zh-CN" altLang="zh-CN" dirty="0"/>
              <a:t>更有效，因为它只存储特征映射的最大池索引，并在其解码器网络中使用它们以实现良好的性能。</a:t>
            </a:r>
          </a:p>
          <a:p>
            <a:pPr>
              <a:lnSpc>
                <a:spcPct val="150000"/>
              </a:lnSpc>
            </a:pPr>
            <a:endParaRPr lang="zh-CN" altLang="en-US" dirty="0"/>
          </a:p>
        </p:txBody>
      </p:sp>
    </p:spTree>
    <p:extLst>
      <p:ext uri="{BB962C8B-B14F-4D97-AF65-F5344CB8AC3E}">
        <p14:creationId xmlns:p14="http://schemas.microsoft.com/office/powerpoint/2010/main" val="2590486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912DB-FD10-4774-85CE-A070911A06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09A40231-0D7A-46E3-B042-9B427D28B2E7}"/>
              </a:ext>
            </a:extLst>
          </p:cNvPr>
          <p:cNvSpPr>
            <a:spLocks noGrp="1"/>
          </p:cNvSpPr>
          <p:nvPr>
            <p:ph idx="1"/>
          </p:nvPr>
        </p:nvSpPr>
        <p:spPr>
          <a:xfrm>
            <a:off x="4372971" y="2949741"/>
            <a:ext cx="6135806" cy="958518"/>
          </a:xfrm>
        </p:spPr>
        <p:txBody>
          <a:bodyPr/>
          <a:lstStyle/>
          <a:p>
            <a:r>
              <a:rPr lang="en-US" altLang="zh-CN" dirty="0"/>
              <a:t>FCN</a:t>
            </a:r>
            <a:r>
              <a:rPr lang="zh-CN" altLang="en-US" dirty="0"/>
              <a:t>测试结果</a:t>
            </a:r>
          </a:p>
        </p:txBody>
      </p:sp>
    </p:spTree>
    <p:extLst>
      <p:ext uri="{BB962C8B-B14F-4D97-AF65-F5344CB8AC3E}">
        <p14:creationId xmlns:p14="http://schemas.microsoft.com/office/powerpoint/2010/main" val="3101748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5F766D-CCE9-4FFD-BE39-ABBCC2AACE31}"/>
              </a:ext>
            </a:extLst>
          </p:cNvPr>
          <p:cNvSpPr>
            <a:spLocks noGrp="1"/>
          </p:cNvSpPr>
          <p:nvPr>
            <p:ph type="title"/>
          </p:nvPr>
        </p:nvSpPr>
        <p:spPr/>
        <p:txBody>
          <a:bodyPr/>
          <a:lstStyle/>
          <a:p>
            <a:r>
              <a:rPr lang="zh-CN" altLang="en-US" dirty="0"/>
              <a:t>使用双线性上采样</a:t>
            </a:r>
          </a:p>
        </p:txBody>
      </p:sp>
      <p:sp>
        <p:nvSpPr>
          <p:cNvPr id="3" name="内容占位符 2">
            <a:extLst>
              <a:ext uri="{FF2B5EF4-FFF2-40B4-BE49-F238E27FC236}">
                <a16:creationId xmlns:a16="http://schemas.microsoft.com/office/drawing/2014/main" id="{E82B4506-8A83-4FC8-BE93-541FFEA6AA68}"/>
              </a:ext>
            </a:extLst>
          </p:cNvPr>
          <p:cNvSpPr>
            <a:spLocks noGrp="1"/>
          </p:cNvSpPr>
          <p:nvPr>
            <p:ph idx="1"/>
          </p:nvPr>
        </p:nvSpPr>
        <p:spPr/>
        <p:txBody>
          <a:bodyPr/>
          <a:lstStyle/>
          <a:p>
            <a:r>
              <a:rPr lang="zh-CN" altLang="zh-CN" dirty="0"/>
              <a:t>测试时间：</a:t>
            </a:r>
            <a:r>
              <a:rPr lang="en-US" altLang="zh-CN" dirty="0"/>
              <a:t>2018.10.31 16.27</a:t>
            </a:r>
            <a:endParaRPr lang="zh-CN" altLang="zh-CN" dirty="0"/>
          </a:p>
          <a:p>
            <a:r>
              <a:rPr lang="zh-CN" altLang="zh-CN" dirty="0"/>
              <a:t>使用增强后的数据集，</a:t>
            </a:r>
            <a:r>
              <a:rPr lang="en-US" altLang="zh-CN" dirty="0"/>
              <a:t>10000+</a:t>
            </a:r>
            <a:r>
              <a:rPr lang="zh-CN" altLang="zh-CN" dirty="0"/>
              <a:t>张图片，增加验证集</a:t>
            </a:r>
            <a:r>
              <a:rPr lang="en-US" altLang="zh-CN" dirty="0"/>
              <a:t>loss</a:t>
            </a:r>
            <a:r>
              <a:rPr lang="zh-CN" altLang="zh-CN" dirty="0"/>
              <a:t>作为权重的保存条件。</a:t>
            </a:r>
            <a:r>
              <a:rPr lang="en-US" altLang="zh-CN" dirty="0" err="1"/>
              <a:t>val</a:t>
            </a:r>
            <a:r>
              <a:rPr lang="en-US" altLang="zh-CN" dirty="0"/>
              <a:t> loss</a:t>
            </a:r>
            <a:r>
              <a:rPr lang="zh-CN" altLang="zh-CN" dirty="0"/>
              <a:t>在</a:t>
            </a:r>
            <a:r>
              <a:rPr lang="en-US" altLang="zh-CN" dirty="0"/>
              <a:t>2018.10.30</a:t>
            </a:r>
            <a:r>
              <a:rPr lang="zh-CN" altLang="zh-CN" dirty="0"/>
              <a:t>日中午</a:t>
            </a:r>
            <a:r>
              <a:rPr lang="en-US" altLang="zh-CN" dirty="0"/>
              <a:t>14.36</a:t>
            </a:r>
            <a:r>
              <a:rPr lang="zh-CN" altLang="zh-CN" dirty="0"/>
              <a:t>下降到</a:t>
            </a:r>
            <a:r>
              <a:rPr lang="en-US" altLang="zh-CN" dirty="0"/>
              <a:t>1.06</a:t>
            </a:r>
            <a:r>
              <a:rPr lang="zh-CN" altLang="zh-CN" dirty="0"/>
              <a:t>就不再下降了。</a:t>
            </a:r>
          </a:p>
          <a:p>
            <a:r>
              <a:rPr lang="zh-CN" altLang="zh-CN" dirty="0"/>
              <a:t>测试结果个人认为还可以</a:t>
            </a:r>
          </a:p>
          <a:p>
            <a:pPr marL="0" indent="0">
              <a:buNone/>
            </a:pPr>
            <a:endParaRPr lang="zh-CN" altLang="en-US" dirty="0"/>
          </a:p>
        </p:txBody>
      </p:sp>
    </p:spTree>
    <p:extLst>
      <p:ext uri="{BB962C8B-B14F-4D97-AF65-F5344CB8AC3E}">
        <p14:creationId xmlns:p14="http://schemas.microsoft.com/office/powerpoint/2010/main" val="27344197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333A61-05AA-48A6-A8E7-A4D0B289D5C7}"/>
              </a:ext>
            </a:extLst>
          </p:cNvPr>
          <p:cNvSpPr>
            <a:spLocks noGrp="1"/>
          </p:cNvSpPr>
          <p:nvPr>
            <p:ph type="title"/>
          </p:nvPr>
        </p:nvSpPr>
        <p:spPr/>
        <p:txBody>
          <a:bodyPr/>
          <a:lstStyle/>
          <a:p>
            <a:r>
              <a:rPr lang="zh-CN" altLang="en-US" dirty="0"/>
              <a:t>使用双线性上采样</a:t>
            </a:r>
          </a:p>
        </p:txBody>
      </p:sp>
      <p:sp>
        <p:nvSpPr>
          <p:cNvPr id="3" name="内容占位符 2">
            <a:extLst>
              <a:ext uri="{FF2B5EF4-FFF2-40B4-BE49-F238E27FC236}">
                <a16:creationId xmlns:a16="http://schemas.microsoft.com/office/drawing/2014/main" id="{D504AAEA-E916-4A0F-BBD5-1A37954C8851}"/>
              </a:ext>
            </a:extLst>
          </p:cNvPr>
          <p:cNvSpPr>
            <a:spLocks noGrp="1"/>
          </p:cNvSpPr>
          <p:nvPr>
            <p:ph idx="1"/>
          </p:nvPr>
        </p:nvSpPr>
        <p:spPr/>
        <p:txBody>
          <a:bodyPr/>
          <a:lstStyle/>
          <a:p>
            <a:r>
              <a:rPr lang="zh-CN" altLang="zh-CN" dirty="0"/>
              <a:t>时间：</a:t>
            </a:r>
            <a:r>
              <a:rPr lang="en-US" altLang="zh-CN" dirty="0"/>
              <a:t>2018.11.1 8.40</a:t>
            </a:r>
            <a:endParaRPr lang="zh-CN" altLang="zh-CN" dirty="0"/>
          </a:p>
          <a:p>
            <a:r>
              <a:rPr lang="zh-CN" altLang="zh-CN" dirty="0"/>
              <a:t>训练</a:t>
            </a:r>
            <a:r>
              <a:rPr lang="en-US" altLang="zh-CN" dirty="0"/>
              <a:t>76</a:t>
            </a:r>
            <a:r>
              <a:rPr lang="zh-CN" altLang="en-US" dirty="0"/>
              <a:t>轮</a:t>
            </a:r>
            <a:r>
              <a:rPr lang="zh-CN" altLang="zh-CN" dirty="0"/>
              <a:t>还不止，其间降低学习率至</a:t>
            </a:r>
            <a:r>
              <a:rPr lang="en-US" altLang="zh-CN" dirty="0"/>
              <a:t>1e-6</a:t>
            </a:r>
            <a:r>
              <a:rPr lang="zh-CN" altLang="zh-CN" dirty="0"/>
              <a:t>和</a:t>
            </a:r>
            <a:r>
              <a:rPr lang="en-US" altLang="zh-CN" dirty="0"/>
              <a:t>1e-7</a:t>
            </a:r>
            <a:r>
              <a:rPr lang="zh-CN" altLang="zh-CN" dirty="0"/>
              <a:t>。将</a:t>
            </a:r>
            <a:r>
              <a:rPr lang="en-US" altLang="zh-CN" dirty="0"/>
              <a:t>crop</a:t>
            </a:r>
            <a:r>
              <a:rPr lang="zh-CN" altLang="zh-CN" dirty="0"/>
              <a:t>改成</a:t>
            </a:r>
            <a:r>
              <a:rPr lang="en-US" altLang="zh-CN" dirty="0"/>
              <a:t>resize</a:t>
            </a:r>
            <a:r>
              <a:rPr lang="zh-CN" altLang="zh-CN" dirty="0"/>
              <a:t>后，</a:t>
            </a:r>
            <a:r>
              <a:rPr lang="en-US" altLang="zh-CN" dirty="0"/>
              <a:t>loss</a:t>
            </a:r>
            <a:r>
              <a:rPr lang="zh-CN" altLang="zh-CN" dirty="0"/>
              <a:t>降低至</a:t>
            </a:r>
            <a:r>
              <a:rPr lang="en-US" altLang="zh-CN" dirty="0"/>
              <a:t>0.7</a:t>
            </a:r>
            <a:r>
              <a:rPr lang="zh-CN" altLang="zh-CN" dirty="0"/>
              <a:t>以下，但是多次训练之后的</a:t>
            </a:r>
            <a:r>
              <a:rPr lang="en-US" altLang="zh-CN" dirty="0"/>
              <a:t>loss</a:t>
            </a:r>
            <a:r>
              <a:rPr lang="zh-CN" altLang="zh-CN" dirty="0"/>
              <a:t>降到</a:t>
            </a:r>
            <a:r>
              <a:rPr lang="en-US" altLang="zh-CN" dirty="0"/>
              <a:t>0.64</a:t>
            </a:r>
            <a:r>
              <a:rPr lang="zh-CN" altLang="zh-CN" dirty="0"/>
              <a:t>不再继续下降。</a:t>
            </a:r>
          </a:p>
          <a:p>
            <a:r>
              <a:rPr lang="zh-CN" altLang="zh-CN" dirty="0"/>
              <a:t>此为今日验证集测试结果和保存权重</a:t>
            </a:r>
          </a:p>
          <a:p>
            <a:endParaRPr lang="zh-CN" altLang="en-US" dirty="0"/>
          </a:p>
        </p:txBody>
      </p:sp>
    </p:spTree>
    <p:extLst>
      <p:ext uri="{BB962C8B-B14F-4D97-AF65-F5344CB8AC3E}">
        <p14:creationId xmlns:p14="http://schemas.microsoft.com/office/powerpoint/2010/main" val="467126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236EAD-6C20-4C3E-9EA0-FD2F5DC801FB}"/>
              </a:ext>
            </a:extLst>
          </p:cNvPr>
          <p:cNvSpPr>
            <a:spLocks noGrp="1"/>
          </p:cNvSpPr>
          <p:nvPr>
            <p:ph type="title"/>
          </p:nvPr>
        </p:nvSpPr>
        <p:spPr/>
        <p:txBody>
          <a:bodyPr/>
          <a:lstStyle/>
          <a:p>
            <a:r>
              <a:rPr lang="zh-CN" altLang="en-US" dirty="0"/>
              <a:t>使用</a:t>
            </a:r>
            <a:r>
              <a:rPr lang="en-US" altLang="zh-CN" dirty="0"/>
              <a:t>u-net</a:t>
            </a:r>
            <a:r>
              <a:rPr lang="zh-CN" altLang="en-US" dirty="0"/>
              <a:t>结构</a:t>
            </a:r>
          </a:p>
        </p:txBody>
      </p:sp>
      <p:sp>
        <p:nvSpPr>
          <p:cNvPr id="3" name="内容占位符 2">
            <a:extLst>
              <a:ext uri="{FF2B5EF4-FFF2-40B4-BE49-F238E27FC236}">
                <a16:creationId xmlns:a16="http://schemas.microsoft.com/office/drawing/2014/main" id="{5E5A2521-7DDE-46FE-9757-5C5B8FF42CDA}"/>
              </a:ext>
            </a:extLst>
          </p:cNvPr>
          <p:cNvSpPr>
            <a:spLocks noGrp="1"/>
          </p:cNvSpPr>
          <p:nvPr>
            <p:ph idx="1"/>
          </p:nvPr>
        </p:nvSpPr>
        <p:spPr/>
        <p:txBody>
          <a:bodyPr/>
          <a:lstStyle/>
          <a:p>
            <a:r>
              <a:rPr lang="zh-CN" altLang="zh-CN" dirty="0"/>
              <a:t>时间：</a:t>
            </a:r>
            <a:r>
              <a:rPr lang="en-US" altLang="zh-CN" dirty="0"/>
              <a:t>2018.11.1</a:t>
            </a:r>
            <a:endParaRPr lang="zh-CN" altLang="zh-CN" dirty="0"/>
          </a:p>
          <a:p>
            <a:r>
              <a:rPr lang="zh-CN" altLang="zh-CN" dirty="0"/>
              <a:t>效果极差</a:t>
            </a:r>
            <a:r>
              <a:rPr lang="en-US" altLang="zh-CN" dirty="0"/>
              <a:t> </a:t>
            </a:r>
            <a:endParaRPr lang="zh-CN" altLang="zh-CN" dirty="0"/>
          </a:p>
          <a:p>
            <a:r>
              <a:rPr lang="zh-CN" altLang="zh-CN" dirty="0"/>
              <a:t>一开始卷积核为</a:t>
            </a:r>
            <a:r>
              <a:rPr lang="en-US" altLang="zh-CN" dirty="0" err="1"/>
              <a:t>upsampling</a:t>
            </a:r>
            <a:r>
              <a:rPr lang="zh-CN" altLang="zh-CN" dirty="0"/>
              <a:t>的大小，结果是全黑的。现在改成了</a:t>
            </a:r>
            <a:r>
              <a:rPr lang="en-US" altLang="zh-CN" dirty="0"/>
              <a:t>3</a:t>
            </a:r>
            <a:r>
              <a:rPr lang="zh-CN" altLang="zh-CN" dirty="0"/>
              <a:t>×</a:t>
            </a:r>
            <a:r>
              <a:rPr lang="en-US" altLang="zh-CN" dirty="0"/>
              <a:t>3</a:t>
            </a:r>
            <a:r>
              <a:rPr lang="zh-CN" altLang="zh-CN" dirty="0"/>
              <a:t>，有一部分有了图，但是效果不好，大部分都是人脸，边界锯齿状很明显。</a:t>
            </a:r>
          </a:p>
          <a:p>
            <a:r>
              <a:rPr lang="zh-CN" altLang="zh-CN" dirty="0"/>
              <a:t>试验失败</a:t>
            </a:r>
          </a:p>
          <a:p>
            <a:endParaRPr lang="zh-CN" altLang="en-US" dirty="0"/>
          </a:p>
        </p:txBody>
      </p:sp>
    </p:spTree>
    <p:extLst>
      <p:ext uri="{BB962C8B-B14F-4D97-AF65-F5344CB8AC3E}">
        <p14:creationId xmlns:p14="http://schemas.microsoft.com/office/powerpoint/2010/main" val="45309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2B0674-219C-40D8-B870-6AF7378B8113}"/>
              </a:ext>
            </a:extLst>
          </p:cNvPr>
          <p:cNvSpPr>
            <a:spLocks noGrp="1"/>
          </p:cNvSpPr>
          <p:nvPr>
            <p:ph type="title"/>
          </p:nvPr>
        </p:nvSpPr>
        <p:spPr/>
        <p:txBody>
          <a:bodyPr/>
          <a:lstStyle/>
          <a:p>
            <a:r>
              <a:rPr lang="zh-CN" altLang="en-US" dirty="0"/>
              <a:t>使用</a:t>
            </a:r>
            <a:r>
              <a:rPr lang="en-US" altLang="zh-CN" dirty="0" err="1"/>
              <a:t>upsampling</a:t>
            </a:r>
            <a:r>
              <a:rPr lang="zh-CN" altLang="en-US" dirty="0"/>
              <a:t>上采样</a:t>
            </a:r>
          </a:p>
        </p:txBody>
      </p:sp>
      <p:sp>
        <p:nvSpPr>
          <p:cNvPr id="3" name="内容占位符 2">
            <a:extLst>
              <a:ext uri="{FF2B5EF4-FFF2-40B4-BE49-F238E27FC236}">
                <a16:creationId xmlns:a16="http://schemas.microsoft.com/office/drawing/2014/main" id="{0A5A2850-41BF-4358-A754-8D02D3FE5530}"/>
              </a:ext>
            </a:extLst>
          </p:cNvPr>
          <p:cNvSpPr>
            <a:spLocks noGrp="1"/>
          </p:cNvSpPr>
          <p:nvPr>
            <p:ph idx="1"/>
          </p:nvPr>
        </p:nvSpPr>
        <p:spPr/>
        <p:txBody>
          <a:bodyPr/>
          <a:lstStyle/>
          <a:p>
            <a:r>
              <a:rPr lang="en-US" altLang="zh-CN" dirty="0"/>
              <a:t>2018.11.3 </a:t>
            </a:r>
            <a:r>
              <a:rPr lang="zh-CN" altLang="zh-CN" dirty="0"/>
              <a:t>上午</a:t>
            </a:r>
            <a:r>
              <a:rPr lang="en-US" altLang="zh-CN" dirty="0"/>
              <a:t>9.07</a:t>
            </a:r>
            <a:endParaRPr lang="zh-CN" altLang="zh-CN" dirty="0"/>
          </a:p>
          <a:p>
            <a:r>
              <a:rPr lang="en-US" altLang="zh-CN" dirty="0"/>
              <a:t> </a:t>
            </a:r>
            <a:endParaRPr lang="zh-CN" altLang="zh-CN" dirty="0"/>
          </a:p>
          <a:p>
            <a:r>
              <a:rPr lang="en-US" altLang="zh-CN" dirty="0"/>
              <a:t>Loss</a:t>
            </a:r>
            <a:r>
              <a:rPr lang="zh-CN" altLang="zh-CN" dirty="0"/>
              <a:t>在</a:t>
            </a:r>
            <a:r>
              <a:rPr lang="en-US" altLang="zh-CN" dirty="0"/>
              <a:t>0.74</a:t>
            </a:r>
            <a:r>
              <a:rPr lang="zh-CN" altLang="zh-CN" dirty="0"/>
              <a:t>左右就不再下降。</a:t>
            </a:r>
          </a:p>
          <a:p>
            <a:r>
              <a:rPr lang="zh-CN" altLang="zh-CN" dirty="0"/>
              <a:t>测试结果为矩形小方块，边界锯齿状明显，分析为因直接使用</a:t>
            </a:r>
            <a:r>
              <a:rPr lang="en-US" altLang="zh-CN" dirty="0" err="1"/>
              <a:t>upsampling</a:t>
            </a:r>
            <a:r>
              <a:rPr lang="zh-CN" altLang="zh-CN" dirty="0"/>
              <a:t>所致。</a:t>
            </a:r>
          </a:p>
          <a:p>
            <a:endParaRPr lang="zh-CN" altLang="en-US" dirty="0"/>
          </a:p>
        </p:txBody>
      </p:sp>
    </p:spTree>
    <p:extLst>
      <p:ext uri="{BB962C8B-B14F-4D97-AF65-F5344CB8AC3E}">
        <p14:creationId xmlns:p14="http://schemas.microsoft.com/office/powerpoint/2010/main" val="2951466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C9A98-56E2-4F87-B4A5-2189FC5BF5D3}"/>
              </a:ext>
            </a:extLst>
          </p:cNvPr>
          <p:cNvSpPr>
            <a:spLocks noGrp="1"/>
          </p:cNvSpPr>
          <p:nvPr>
            <p:ph type="title"/>
          </p:nvPr>
        </p:nvSpPr>
        <p:spPr/>
        <p:txBody>
          <a:bodyPr/>
          <a:lstStyle/>
          <a:p>
            <a:r>
              <a:rPr lang="zh-CN" altLang="en-US" dirty="0"/>
              <a:t>图片大小</a:t>
            </a:r>
            <a:r>
              <a:rPr lang="en-US" altLang="zh-CN" dirty="0"/>
              <a:t>resize</a:t>
            </a:r>
            <a:r>
              <a:rPr lang="zh-CN" altLang="en-US" dirty="0"/>
              <a:t>为</a:t>
            </a:r>
            <a:r>
              <a:rPr lang="en-US" altLang="zh-CN" dirty="0"/>
              <a:t>448</a:t>
            </a:r>
            <a:endParaRPr lang="zh-CN" altLang="en-US" dirty="0"/>
          </a:p>
        </p:txBody>
      </p:sp>
      <p:sp>
        <p:nvSpPr>
          <p:cNvPr id="3" name="内容占位符 2">
            <a:extLst>
              <a:ext uri="{FF2B5EF4-FFF2-40B4-BE49-F238E27FC236}">
                <a16:creationId xmlns:a16="http://schemas.microsoft.com/office/drawing/2014/main" id="{6E28B6BE-3872-43B0-A15C-58AD4AC1CE41}"/>
              </a:ext>
            </a:extLst>
          </p:cNvPr>
          <p:cNvSpPr>
            <a:spLocks noGrp="1"/>
          </p:cNvSpPr>
          <p:nvPr>
            <p:ph idx="1"/>
          </p:nvPr>
        </p:nvSpPr>
        <p:spPr/>
        <p:txBody>
          <a:bodyPr/>
          <a:lstStyle/>
          <a:p>
            <a:r>
              <a:rPr lang="zh-CN" altLang="zh-CN" dirty="0"/>
              <a:t>时间：</a:t>
            </a:r>
            <a:r>
              <a:rPr lang="en-US" altLang="zh-CN" dirty="0"/>
              <a:t>2018.11.4  9.15</a:t>
            </a:r>
            <a:endParaRPr lang="zh-CN" altLang="zh-CN" dirty="0"/>
          </a:p>
          <a:p>
            <a:r>
              <a:rPr lang="zh-CN" altLang="zh-CN" dirty="0"/>
              <a:t>改变图片大小，</a:t>
            </a:r>
            <a:r>
              <a:rPr lang="en-US" altLang="zh-CN" dirty="0"/>
              <a:t>resize</a:t>
            </a:r>
            <a:r>
              <a:rPr lang="zh-CN" altLang="zh-CN" dirty="0"/>
              <a:t>至</a:t>
            </a:r>
            <a:r>
              <a:rPr lang="en-US" altLang="zh-CN" dirty="0"/>
              <a:t>448</a:t>
            </a:r>
            <a:endParaRPr lang="zh-CN" altLang="zh-CN" dirty="0"/>
          </a:p>
          <a:p>
            <a:r>
              <a:rPr lang="en-US" altLang="zh-CN" dirty="0"/>
              <a:t>Loss</a:t>
            </a:r>
            <a:r>
              <a:rPr lang="zh-CN" altLang="zh-CN" dirty="0"/>
              <a:t>在</a:t>
            </a:r>
            <a:r>
              <a:rPr lang="en-US" altLang="zh-CN" dirty="0"/>
              <a:t>0.7407323834975121</a:t>
            </a:r>
            <a:r>
              <a:rPr lang="zh-CN" altLang="zh-CN" dirty="0"/>
              <a:t>就不再下降</a:t>
            </a:r>
          </a:p>
          <a:p>
            <a:r>
              <a:rPr lang="zh-CN" altLang="zh-CN" dirty="0"/>
              <a:t>平均训练时间为</a:t>
            </a:r>
            <a:r>
              <a:rPr lang="en-US" altLang="zh-CN" dirty="0"/>
              <a:t>224</a:t>
            </a:r>
            <a:r>
              <a:rPr lang="zh-CN" altLang="zh-CN" dirty="0"/>
              <a:t>的三倍以上</a:t>
            </a:r>
          </a:p>
          <a:p>
            <a:endParaRPr lang="zh-CN" altLang="en-US" dirty="0"/>
          </a:p>
        </p:txBody>
      </p:sp>
    </p:spTree>
    <p:extLst>
      <p:ext uri="{BB962C8B-B14F-4D97-AF65-F5344CB8AC3E}">
        <p14:creationId xmlns:p14="http://schemas.microsoft.com/office/powerpoint/2010/main" val="205474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6AA8D-D7BE-44A1-AE72-252ADEAFF4B9}"/>
              </a:ext>
            </a:extLst>
          </p:cNvPr>
          <p:cNvSpPr>
            <a:spLocks noGrp="1"/>
          </p:cNvSpPr>
          <p:nvPr>
            <p:ph type="title"/>
          </p:nvPr>
        </p:nvSpPr>
        <p:spPr/>
        <p:txBody>
          <a:bodyPr/>
          <a:lstStyle/>
          <a:p>
            <a:r>
              <a:rPr lang="en-US" altLang="zh-CN" dirty="0"/>
              <a:t>Introduction </a:t>
            </a:r>
            <a:endParaRPr lang="zh-CN" altLang="en-US" dirty="0"/>
          </a:p>
        </p:txBody>
      </p:sp>
      <p:sp>
        <p:nvSpPr>
          <p:cNvPr id="3" name="内容占位符 2">
            <a:extLst>
              <a:ext uri="{FF2B5EF4-FFF2-40B4-BE49-F238E27FC236}">
                <a16:creationId xmlns:a16="http://schemas.microsoft.com/office/drawing/2014/main" id="{0B2A623F-EB21-4A34-A5B2-EA4DAE9A8851}"/>
              </a:ext>
            </a:extLst>
          </p:cNvPr>
          <p:cNvSpPr>
            <a:spLocks noGrp="1"/>
          </p:cNvSpPr>
          <p:nvPr>
            <p:ph idx="1"/>
          </p:nvPr>
        </p:nvSpPr>
        <p:spPr>
          <a:xfrm>
            <a:off x="838200" y="1690688"/>
            <a:ext cx="10515600" cy="4802187"/>
          </a:xfrm>
        </p:spPr>
        <p:txBody>
          <a:bodyPr>
            <a:normAutofit/>
          </a:bodyPr>
          <a:lstStyle/>
          <a:p>
            <a:pPr>
              <a:lnSpc>
                <a:spcPct val="150000"/>
              </a:lnSpc>
            </a:pPr>
            <a:r>
              <a:rPr lang="zh-CN" altLang="en-US" sz="2000" dirty="0"/>
              <a:t>深度学习应用于语义分割</a:t>
            </a:r>
            <a:r>
              <a:rPr lang="zh-CN" altLang="zh-CN" sz="2000" dirty="0"/>
              <a:t>。直接将用于类别预测的深度架构拿来进行像素标记，</a:t>
            </a:r>
            <a:r>
              <a:rPr lang="zh-CN" altLang="en-US" sz="2000" dirty="0"/>
              <a:t>致结果</a:t>
            </a:r>
            <a:r>
              <a:rPr lang="zh-CN" altLang="zh-CN" sz="2000" dirty="0"/>
              <a:t>粗糙</a:t>
            </a:r>
            <a:r>
              <a:rPr lang="zh-CN" altLang="en-US" sz="2000" dirty="0"/>
              <a:t>，</a:t>
            </a:r>
            <a:r>
              <a:rPr lang="zh-CN" altLang="zh-CN" sz="2000" dirty="0"/>
              <a:t>主要是因为最大池化和下采样降低了特征图的分辨率。</a:t>
            </a:r>
            <a:endParaRPr lang="en-US" altLang="zh-CN" sz="2000" dirty="0"/>
          </a:p>
          <a:p>
            <a:pPr>
              <a:lnSpc>
                <a:spcPct val="150000"/>
              </a:lnSpc>
            </a:pPr>
            <a:r>
              <a:rPr lang="en-US" altLang="zh-CN" sz="2000" dirty="0" err="1"/>
              <a:t>SegNet</a:t>
            </a:r>
            <a:r>
              <a:rPr lang="zh-CN" altLang="zh-CN" sz="2000" dirty="0"/>
              <a:t>由道路场景理解应用所推动的。引擎还必须具有基于其形状描绘小尺寸对象的能力。在推断期间，网络必须在存储和计算时间方面都是有效的</a:t>
            </a:r>
            <a:endParaRPr lang="en-US" altLang="zh-CN" sz="2000" dirty="0"/>
          </a:p>
          <a:p>
            <a:pPr>
              <a:lnSpc>
                <a:spcPct val="150000"/>
              </a:lnSpc>
            </a:pPr>
            <a:r>
              <a:rPr lang="zh-CN" altLang="zh-CN" sz="2000" dirty="0"/>
              <a:t>编码器部分采用</a:t>
            </a:r>
            <a:r>
              <a:rPr lang="en-US" altLang="zh-CN" sz="2000" dirty="0"/>
              <a:t>VGG16</a:t>
            </a:r>
            <a:r>
              <a:rPr lang="zh-CN" altLang="zh-CN" sz="2000" dirty="0"/>
              <a:t>的架构，删去全连接层。解码器与编码器一一对应。</a:t>
            </a:r>
          </a:p>
          <a:p>
            <a:pPr>
              <a:lnSpc>
                <a:spcPct val="150000"/>
              </a:lnSpc>
            </a:pPr>
            <a:r>
              <a:rPr lang="zh-CN" altLang="zh-CN" sz="2000" dirty="0"/>
              <a:t>对于每个样本，</a:t>
            </a:r>
            <a:r>
              <a:rPr lang="zh-CN" altLang="en-US" sz="2000" dirty="0"/>
              <a:t>采用</a:t>
            </a:r>
            <a:r>
              <a:rPr lang="zh-CN" altLang="zh-CN" sz="2000" dirty="0"/>
              <a:t>最大池化索引（</a:t>
            </a:r>
            <a:r>
              <a:rPr lang="en-US" altLang="zh-CN" sz="2000" dirty="0"/>
              <a:t>max-pooling indices</a:t>
            </a:r>
            <a:r>
              <a:rPr lang="zh-CN" altLang="zh-CN" sz="2000" dirty="0"/>
              <a:t>）。再使用可训练的解码器滤波器组对该上采样的</a:t>
            </a:r>
            <a:r>
              <a:rPr lang="zh-CN" altLang="en-US" sz="2000" dirty="0"/>
              <a:t>图</a:t>
            </a:r>
            <a:r>
              <a:rPr lang="zh-CN" altLang="zh-CN" sz="2000" dirty="0"/>
              <a:t>进行卷积以重建输入图像。</a:t>
            </a:r>
            <a:endParaRPr lang="en-US" altLang="zh-CN" sz="2000" dirty="0"/>
          </a:p>
          <a:p>
            <a:pPr>
              <a:lnSpc>
                <a:spcPct val="150000"/>
              </a:lnSpc>
            </a:pPr>
            <a:r>
              <a:rPr lang="en-US" altLang="zh-CN" sz="2000" dirty="0"/>
              <a:t>max-pooling indices</a:t>
            </a:r>
            <a:r>
              <a:rPr lang="zh-CN" altLang="zh-CN" sz="2000" dirty="0"/>
              <a:t>好处：增强边界轮廓；减少参数从而能够进行端到端训练；该上采样形式可以很容易的被合并到任何编码</a:t>
            </a:r>
            <a:r>
              <a:rPr lang="en-US" altLang="zh-CN" sz="2000" dirty="0"/>
              <a:t>-</a:t>
            </a:r>
            <a:r>
              <a:rPr lang="zh-CN" altLang="zh-CN" sz="2000" dirty="0"/>
              <a:t>解码架构中</a:t>
            </a:r>
          </a:p>
          <a:p>
            <a:pPr>
              <a:lnSpc>
                <a:spcPct val="150000"/>
              </a:lnSpc>
            </a:pPr>
            <a:endParaRPr lang="zh-CN" altLang="en-US" sz="2000" dirty="0"/>
          </a:p>
        </p:txBody>
      </p:sp>
    </p:spTree>
    <p:extLst>
      <p:ext uri="{BB962C8B-B14F-4D97-AF65-F5344CB8AC3E}">
        <p14:creationId xmlns:p14="http://schemas.microsoft.com/office/powerpoint/2010/main" val="493756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91C5E-CD4F-4279-9F61-4877F3B68079}"/>
              </a:ext>
            </a:extLst>
          </p:cNvPr>
          <p:cNvSpPr>
            <a:spLocks noGrp="1"/>
          </p:cNvSpPr>
          <p:nvPr>
            <p:ph type="title"/>
          </p:nvPr>
        </p:nvSpPr>
        <p:spPr/>
        <p:txBody>
          <a:bodyPr/>
          <a:lstStyle/>
          <a:p>
            <a:r>
              <a:rPr lang="en-US" altLang="zh-CN" dirty="0"/>
              <a:t>Architecture </a:t>
            </a:r>
            <a:endParaRPr lang="zh-CN" altLang="en-US" dirty="0"/>
          </a:p>
        </p:txBody>
      </p:sp>
      <p:sp>
        <p:nvSpPr>
          <p:cNvPr id="3" name="内容占位符 2">
            <a:extLst>
              <a:ext uri="{FF2B5EF4-FFF2-40B4-BE49-F238E27FC236}">
                <a16:creationId xmlns:a16="http://schemas.microsoft.com/office/drawing/2014/main" id="{B69AC3A0-43D0-4993-AE7F-18E7DCD5F5FC}"/>
              </a:ext>
            </a:extLst>
          </p:cNvPr>
          <p:cNvSpPr>
            <a:spLocks noGrp="1"/>
          </p:cNvSpPr>
          <p:nvPr>
            <p:ph idx="1"/>
          </p:nvPr>
        </p:nvSpPr>
        <p:spPr>
          <a:xfrm>
            <a:off x="838200" y="1825625"/>
            <a:ext cx="10515600" cy="4493288"/>
          </a:xfrm>
        </p:spPr>
        <p:txBody>
          <a:bodyPr>
            <a:normAutofit/>
          </a:bodyPr>
          <a:lstStyle/>
          <a:p>
            <a:pPr>
              <a:lnSpc>
                <a:spcPct val="150000"/>
              </a:lnSpc>
            </a:pPr>
            <a:r>
              <a:rPr lang="zh-CN" altLang="zh-CN" dirty="0"/>
              <a:t>编码器网络</a:t>
            </a:r>
            <a:r>
              <a:rPr lang="en-US" altLang="zh-CN" dirty="0"/>
              <a:t> + </a:t>
            </a:r>
            <a:r>
              <a:rPr lang="zh-CN" altLang="zh-CN" dirty="0"/>
              <a:t>解码器网络</a:t>
            </a:r>
            <a:r>
              <a:rPr lang="en-US" altLang="zh-CN" dirty="0"/>
              <a:t> + </a:t>
            </a:r>
            <a:r>
              <a:rPr lang="zh-CN" altLang="zh-CN" dirty="0"/>
              <a:t>像素分类层。</a:t>
            </a:r>
            <a:endParaRPr lang="en-US" altLang="zh-CN" dirty="0"/>
          </a:p>
          <a:p>
            <a:pPr>
              <a:lnSpc>
                <a:spcPct val="150000"/>
              </a:lnSpc>
            </a:pPr>
            <a:r>
              <a:rPr lang="zh-CN" altLang="zh-CN" dirty="0"/>
              <a:t>编码器网络由</a:t>
            </a:r>
            <a:r>
              <a:rPr lang="en-US" altLang="zh-CN" dirty="0"/>
              <a:t>13</a:t>
            </a:r>
            <a:r>
              <a:rPr lang="zh-CN" altLang="zh-CN" dirty="0"/>
              <a:t>个卷积层组成，</a:t>
            </a:r>
            <a:r>
              <a:rPr lang="zh-CN" altLang="en-US" dirty="0"/>
              <a:t>来源于</a:t>
            </a:r>
            <a:r>
              <a:rPr lang="en-US" altLang="zh-CN" dirty="0"/>
              <a:t>VGG16</a:t>
            </a:r>
            <a:r>
              <a:rPr lang="zh-CN" altLang="zh-CN" dirty="0"/>
              <a:t>。 </a:t>
            </a:r>
            <a:r>
              <a:rPr lang="zh-CN" altLang="en-US" dirty="0"/>
              <a:t>去掉全连接层</a:t>
            </a:r>
            <a:r>
              <a:rPr lang="zh-CN" altLang="zh-CN" dirty="0"/>
              <a:t>，保留更高分辨率的特征图。减少编码器网络的参数数量（从</a:t>
            </a:r>
            <a:r>
              <a:rPr lang="en-US" altLang="zh-CN" dirty="0"/>
              <a:t>134M</a:t>
            </a:r>
            <a:r>
              <a:rPr lang="zh-CN" altLang="zh-CN" dirty="0"/>
              <a:t>到</a:t>
            </a:r>
            <a:r>
              <a:rPr lang="en-US" altLang="zh-CN" dirty="0"/>
              <a:t>14.7 M)</a:t>
            </a:r>
          </a:p>
          <a:p>
            <a:pPr>
              <a:lnSpc>
                <a:spcPct val="150000"/>
              </a:lnSpc>
            </a:pPr>
            <a:r>
              <a:rPr lang="zh-CN" altLang="zh-CN" dirty="0"/>
              <a:t>每个编码器层具有相应的解码器层</a:t>
            </a:r>
            <a:r>
              <a:rPr lang="zh-CN" altLang="en-US" dirty="0"/>
              <a:t>，</a:t>
            </a:r>
            <a:r>
              <a:rPr lang="zh-CN" altLang="zh-CN" dirty="0"/>
              <a:t>最终的解码器输出被馈送到多类</a:t>
            </a:r>
            <a:r>
              <a:rPr lang="en-US" altLang="zh-CN" dirty="0"/>
              <a:t>soft-max</a:t>
            </a:r>
            <a:r>
              <a:rPr lang="zh-CN" altLang="zh-CN" dirty="0"/>
              <a:t>分类器，以独立地为每个像素产生类概率。</a:t>
            </a:r>
          </a:p>
        </p:txBody>
      </p:sp>
    </p:spTree>
    <p:extLst>
      <p:ext uri="{BB962C8B-B14F-4D97-AF65-F5344CB8AC3E}">
        <p14:creationId xmlns:p14="http://schemas.microsoft.com/office/powerpoint/2010/main" val="3113478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686AC51D-51A7-46C5-9270-5F76A37F64D0}"/>
              </a:ext>
            </a:extLst>
          </p:cNvPr>
          <p:cNvPicPr>
            <a:picLocks noGrp="1"/>
          </p:cNvPicPr>
          <p:nvPr>
            <p:ph idx="1"/>
          </p:nvPr>
        </p:nvPicPr>
        <p:blipFill>
          <a:blip r:embed="rId3"/>
          <a:stretch>
            <a:fillRect/>
          </a:stretch>
        </p:blipFill>
        <p:spPr>
          <a:xfrm>
            <a:off x="209550" y="1572485"/>
            <a:ext cx="11772900" cy="3713030"/>
          </a:xfrm>
          <a:prstGeom prst="rect">
            <a:avLst/>
          </a:prstGeom>
        </p:spPr>
      </p:pic>
    </p:spTree>
    <p:extLst>
      <p:ext uri="{BB962C8B-B14F-4D97-AF65-F5344CB8AC3E}">
        <p14:creationId xmlns:p14="http://schemas.microsoft.com/office/powerpoint/2010/main" val="3793961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2EE3BD-33A5-41ED-859A-2B859539D9D1}"/>
              </a:ext>
            </a:extLst>
          </p:cNvPr>
          <p:cNvSpPr>
            <a:spLocks noGrp="1"/>
          </p:cNvSpPr>
          <p:nvPr>
            <p:ph type="title"/>
          </p:nvPr>
        </p:nvSpPr>
        <p:spPr/>
        <p:txBody>
          <a:bodyPr/>
          <a:lstStyle/>
          <a:p>
            <a:r>
              <a:rPr lang="en-US" altLang="zh-CN" dirty="0"/>
              <a:t>max-pooling indices</a:t>
            </a:r>
            <a:endParaRPr lang="zh-CN" altLang="en-US" dirty="0"/>
          </a:p>
        </p:txBody>
      </p:sp>
      <p:pic>
        <p:nvPicPr>
          <p:cNvPr id="4" name="内容占位符 3">
            <a:extLst>
              <a:ext uri="{FF2B5EF4-FFF2-40B4-BE49-F238E27FC236}">
                <a16:creationId xmlns:a16="http://schemas.microsoft.com/office/drawing/2014/main" id="{4FED1F68-34D7-49A9-8CF7-A54399A33105}"/>
              </a:ext>
            </a:extLst>
          </p:cNvPr>
          <p:cNvPicPr>
            <a:picLocks noGrp="1"/>
          </p:cNvPicPr>
          <p:nvPr>
            <p:ph idx="1"/>
          </p:nvPr>
        </p:nvPicPr>
        <p:blipFill>
          <a:blip r:embed="rId3"/>
          <a:stretch>
            <a:fillRect/>
          </a:stretch>
        </p:blipFill>
        <p:spPr>
          <a:xfrm>
            <a:off x="4367480" y="1690688"/>
            <a:ext cx="5722567" cy="4696464"/>
          </a:xfrm>
          <a:prstGeom prst="rect">
            <a:avLst/>
          </a:prstGeom>
        </p:spPr>
      </p:pic>
    </p:spTree>
    <p:extLst>
      <p:ext uri="{BB962C8B-B14F-4D97-AF65-F5344CB8AC3E}">
        <p14:creationId xmlns:p14="http://schemas.microsoft.com/office/powerpoint/2010/main" val="970323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80E236-F916-4A71-810B-963BEA0F2610}"/>
              </a:ext>
            </a:extLst>
          </p:cNvPr>
          <p:cNvSpPr>
            <a:spLocks noGrp="1"/>
          </p:cNvSpPr>
          <p:nvPr>
            <p:ph type="title"/>
          </p:nvPr>
        </p:nvSpPr>
        <p:spPr/>
        <p:txBody>
          <a:bodyPr/>
          <a:lstStyle/>
          <a:p>
            <a:r>
              <a:rPr lang="en-US" altLang="zh-CN" dirty="0"/>
              <a:t>Decoder Architecture </a:t>
            </a:r>
            <a:endParaRPr lang="zh-CN" altLang="en-US" dirty="0"/>
          </a:p>
        </p:txBody>
      </p:sp>
      <p:pic>
        <p:nvPicPr>
          <p:cNvPr id="4" name="内容占位符 3">
            <a:extLst>
              <a:ext uri="{FF2B5EF4-FFF2-40B4-BE49-F238E27FC236}">
                <a16:creationId xmlns:a16="http://schemas.microsoft.com/office/drawing/2014/main" id="{9771E856-D085-42A6-AB37-1617B604189D}"/>
              </a:ext>
            </a:extLst>
          </p:cNvPr>
          <p:cNvPicPr>
            <a:picLocks noGrp="1"/>
          </p:cNvPicPr>
          <p:nvPr>
            <p:ph idx="1"/>
          </p:nvPr>
        </p:nvPicPr>
        <p:blipFill>
          <a:blip r:embed="rId3"/>
          <a:stretch>
            <a:fillRect/>
          </a:stretch>
        </p:blipFill>
        <p:spPr>
          <a:xfrm>
            <a:off x="1541235" y="1690688"/>
            <a:ext cx="9109530" cy="4916369"/>
          </a:xfrm>
          <a:prstGeom prst="rect">
            <a:avLst/>
          </a:prstGeom>
        </p:spPr>
      </p:pic>
    </p:spTree>
    <p:extLst>
      <p:ext uri="{BB962C8B-B14F-4D97-AF65-F5344CB8AC3E}">
        <p14:creationId xmlns:p14="http://schemas.microsoft.com/office/powerpoint/2010/main" val="9723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3E2C2B-C18C-4E14-AF81-B84E004F7656}"/>
              </a:ext>
            </a:extLst>
          </p:cNvPr>
          <p:cNvSpPr>
            <a:spLocks noGrp="1"/>
          </p:cNvSpPr>
          <p:nvPr>
            <p:ph type="title"/>
          </p:nvPr>
        </p:nvSpPr>
        <p:spPr/>
        <p:txBody>
          <a:bodyPr/>
          <a:lstStyle/>
          <a:p>
            <a:r>
              <a:rPr lang="zh-CN" altLang="en-US" dirty="0"/>
              <a:t>与</a:t>
            </a:r>
            <a:r>
              <a:rPr lang="en-US" altLang="zh-CN" dirty="0"/>
              <a:t>U-Net</a:t>
            </a:r>
            <a:r>
              <a:rPr lang="zh-CN" altLang="en-US" dirty="0"/>
              <a:t>对比</a:t>
            </a:r>
          </a:p>
        </p:txBody>
      </p:sp>
      <p:sp>
        <p:nvSpPr>
          <p:cNvPr id="3" name="内容占位符 2">
            <a:extLst>
              <a:ext uri="{FF2B5EF4-FFF2-40B4-BE49-F238E27FC236}">
                <a16:creationId xmlns:a16="http://schemas.microsoft.com/office/drawing/2014/main" id="{CCDD6F34-B889-42F7-89F0-62FD73D8EF79}"/>
              </a:ext>
            </a:extLst>
          </p:cNvPr>
          <p:cNvSpPr>
            <a:spLocks noGrp="1"/>
          </p:cNvSpPr>
          <p:nvPr>
            <p:ph idx="1"/>
          </p:nvPr>
        </p:nvSpPr>
        <p:spPr/>
        <p:txBody>
          <a:bodyPr/>
          <a:lstStyle/>
          <a:p>
            <a:r>
              <a:rPr lang="zh-CN" altLang="zh-CN" dirty="0"/>
              <a:t>与</a:t>
            </a:r>
            <a:r>
              <a:rPr lang="en-US" altLang="zh-CN" dirty="0" err="1"/>
              <a:t>SegNet</a:t>
            </a:r>
            <a:r>
              <a:rPr lang="zh-CN" altLang="zh-CN" dirty="0"/>
              <a:t>相比，</a:t>
            </a:r>
            <a:r>
              <a:rPr lang="en-US" altLang="zh-CN" dirty="0"/>
              <a:t>U-Net</a:t>
            </a:r>
            <a:r>
              <a:rPr lang="zh-CN" altLang="zh-CN" dirty="0"/>
              <a:t>不</a:t>
            </a:r>
            <a:r>
              <a:rPr lang="zh-CN" altLang="en-US" dirty="0"/>
              <a:t>使</a:t>
            </a:r>
            <a:r>
              <a:rPr lang="zh-CN" altLang="zh-CN" dirty="0"/>
              <a:t>用池化索引，而是将整个特征图（以更多内存为代价）传输到相应的解码器并将它们</a:t>
            </a:r>
            <a:r>
              <a:rPr lang="zh-CN" altLang="en-US" dirty="0"/>
              <a:t>与已经</a:t>
            </a:r>
            <a:r>
              <a:rPr lang="zh-CN" altLang="zh-CN" dirty="0"/>
              <a:t>上采</a:t>
            </a:r>
            <a:r>
              <a:rPr lang="zh-CN" altLang="en-US" dirty="0"/>
              <a:t>的</a:t>
            </a:r>
            <a:r>
              <a:rPr lang="zh-CN" altLang="zh-CN" dirty="0"/>
              <a:t>样（通过反卷积）解码器特征图</a:t>
            </a:r>
            <a:r>
              <a:rPr lang="zh-CN" altLang="en-US" dirty="0"/>
              <a:t>连结起来</a:t>
            </a:r>
            <a:r>
              <a:rPr lang="zh-CN" altLang="zh-CN" dirty="0"/>
              <a:t>。</a:t>
            </a:r>
            <a:endParaRPr lang="en-US" altLang="zh-CN" dirty="0"/>
          </a:p>
          <a:p>
            <a:endParaRPr lang="zh-CN" altLang="en-US" dirty="0"/>
          </a:p>
        </p:txBody>
      </p:sp>
      <p:pic>
        <p:nvPicPr>
          <p:cNvPr id="4" name="图片 3">
            <a:extLst>
              <a:ext uri="{FF2B5EF4-FFF2-40B4-BE49-F238E27FC236}">
                <a16:creationId xmlns:a16="http://schemas.microsoft.com/office/drawing/2014/main" id="{330640EE-7FAA-48D6-90F5-906B4516048D}"/>
              </a:ext>
            </a:extLst>
          </p:cNvPr>
          <p:cNvPicPr>
            <a:picLocks noChangeAspect="1"/>
          </p:cNvPicPr>
          <p:nvPr/>
        </p:nvPicPr>
        <p:blipFill>
          <a:blip r:embed="rId3"/>
          <a:stretch>
            <a:fillRect/>
          </a:stretch>
        </p:blipFill>
        <p:spPr>
          <a:xfrm>
            <a:off x="838200" y="3429000"/>
            <a:ext cx="4345161" cy="2609996"/>
          </a:xfrm>
          <a:prstGeom prst="rect">
            <a:avLst/>
          </a:prstGeom>
        </p:spPr>
      </p:pic>
      <p:pic>
        <p:nvPicPr>
          <p:cNvPr id="5" name="图片 4">
            <a:extLst>
              <a:ext uri="{FF2B5EF4-FFF2-40B4-BE49-F238E27FC236}">
                <a16:creationId xmlns:a16="http://schemas.microsoft.com/office/drawing/2014/main" id="{782D447E-71DE-4F95-B394-9E8361AF73AA}"/>
              </a:ext>
            </a:extLst>
          </p:cNvPr>
          <p:cNvPicPr>
            <a:picLocks noChangeAspect="1"/>
          </p:cNvPicPr>
          <p:nvPr/>
        </p:nvPicPr>
        <p:blipFill>
          <a:blip r:embed="rId4"/>
          <a:stretch>
            <a:fillRect/>
          </a:stretch>
        </p:blipFill>
        <p:spPr>
          <a:xfrm>
            <a:off x="6960450" y="3299485"/>
            <a:ext cx="4393350" cy="2739511"/>
          </a:xfrm>
          <a:prstGeom prst="rect">
            <a:avLst/>
          </a:prstGeom>
        </p:spPr>
      </p:pic>
    </p:spTree>
    <p:extLst>
      <p:ext uri="{BB962C8B-B14F-4D97-AF65-F5344CB8AC3E}">
        <p14:creationId xmlns:p14="http://schemas.microsoft.com/office/powerpoint/2010/main" val="11080039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E4FFB4-4378-4F50-A136-0A9CAC0618A3}"/>
              </a:ext>
            </a:extLst>
          </p:cNvPr>
          <p:cNvSpPr>
            <a:spLocks noGrp="1"/>
          </p:cNvSpPr>
          <p:nvPr>
            <p:ph type="title"/>
          </p:nvPr>
        </p:nvSpPr>
        <p:spPr/>
        <p:txBody>
          <a:bodyPr/>
          <a:lstStyle/>
          <a:p>
            <a:r>
              <a:rPr lang="en-US" altLang="zh-CN" dirty="0"/>
              <a:t>Decoder Variants</a:t>
            </a:r>
            <a:endParaRPr lang="zh-CN" altLang="en-US" dirty="0"/>
          </a:p>
        </p:txBody>
      </p:sp>
      <p:sp>
        <p:nvSpPr>
          <p:cNvPr id="3" name="内容占位符 2">
            <a:extLst>
              <a:ext uri="{FF2B5EF4-FFF2-40B4-BE49-F238E27FC236}">
                <a16:creationId xmlns:a16="http://schemas.microsoft.com/office/drawing/2014/main" id="{156614FD-3783-4321-A673-E6094F977518}"/>
              </a:ext>
            </a:extLst>
          </p:cNvPr>
          <p:cNvSpPr>
            <a:spLocks noGrp="1"/>
          </p:cNvSpPr>
          <p:nvPr>
            <p:ph idx="1"/>
          </p:nvPr>
        </p:nvSpPr>
        <p:spPr/>
        <p:txBody>
          <a:bodyPr>
            <a:normAutofit fontScale="85000" lnSpcReduction="10000"/>
          </a:bodyPr>
          <a:lstStyle/>
          <a:p>
            <a:pPr>
              <a:lnSpc>
                <a:spcPct val="160000"/>
              </a:lnSpc>
            </a:pPr>
            <a:r>
              <a:rPr lang="zh-CN" altLang="zh-CN" dirty="0"/>
              <a:t>使用较小版本的</a:t>
            </a:r>
            <a:r>
              <a:rPr lang="en-US" altLang="zh-CN" dirty="0" err="1"/>
              <a:t>SegNet</a:t>
            </a:r>
            <a:r>
              <a:rPr lang="zh-CN" altLang="zh-CN" dirty="0"/>
              <a:t>，称为</a:t>
            </a:r>
            <a:r>
              <a:rPr lang="en-US" altLang="zh-CN" dirty="0" err="1"/>
              <a:t>SegNet</a:t>
            </a:r>
            <a:r>
              <a:rPr lang="en-US" altLang="zh-CN" dirty="0"/>
              <a:t>-Basic</a:t>
            </a:r>
            <a:r>
              <a:rPr lang="zh-CN" altLang="zh-CN" dirty="0"/>
              <a:t>。具有四个编码器和四个解码器</a:t>
            </a:r>
            <a:r>
              <a:rPr lang="zh-CN" altLang="en-US" dirty="0"/>
              <a:t>。</a:t>
            </a:r>
            <a:endParaRPr lang="en-US" altLang="zh-CN" dirty="0"/>
          </a:p>
          <a:p>
            <a:pPr>
              <a:lnSpc>
                <a:spcPct val="160000"/>
              </a:lnSpc>
            </a:pPr>
            <a:r>
              <a:rPr lang="zh-CN" altLang="zh-CN" dirty="0"/>
              <a:t>编码器执行最大池化和二次采样，使用最大池索引进行上采样。</a:t>
            </a:r>
            <a:r>
              <a:rPr lang="zh-CN" altLang="en-US" dirty="0"/>
              <a:t>不</a:t>
            </a:r>
            <a:r>
              <a:rPr lang="zh-CN" altLang="zh-CN" dirty="0"/>
              <a:t>使用偏差</a:t>
            </a:r>
            <a:r>
              <a:rPr lang="zh-CN" altLang="en-US" dirty="0"/>
              <a:t>，解码器没有</a:t>
            </a:r>
            <a:r>
              <a:rPr lang="en-US" altLang="zh-CN" dirty="0" err="1"/>
              <a:t>ReLU</a:t>
            </a:r>
            <a:r>
              <a:rPr lang="zh-CN" altLang="zh-CN" dirty="0"/>
              <a:t>。选择</a:t>
            </a:r>
            <a:r>
              <a:rPr lang="en-US" altLang="zh-CN" dirty="0"/>
              <a:t>7</a:t>
            </a:r>
            <a:r>
              <a:rPr lang="zh-CN" altLang="zh-CN" dirty="0"/>
              <a:t>×</a:t>
            </a:r>
            <a:r>
              <a:rPr lang="en-US" altLang="zh-CN" dirty="0"/>
              <a:t>7</a:t>
            </a:r>
            <a:r>
              <a:rPr lang="zh-CN" altLang="zh-CN" dirty="0"/>
              <a:t>的恒定</a:t>
            </a:r>
            <a:r>
              <a:rPr lang="en-US" altLang="zh-CN" dirty="0"/>
              <a:t>kernel</a:t>
            </a:r>
            <a:r>
              <a:rPr lang="zh-CN" altLang="en-US" dirty="0"/>
              <a:t>。</a:t>
            </a:r>
            <a:endParaRPr lang="en-US" altLang="zh-CN" dirty="0"/>
          </a:p>
          <a:p>
            <a:pPr>
              <a:lnSpc>
                <a:spcPct val="160000"/>
              </a:lnSpc>
            </a:pPr>
            <a:r>
              <a:rPr lang="zh-CN" altLang="zh-CN" dirty="0"/>
              <a:t>小尺寸的</a:t>
            </a:r>
            <a:r>
              <a:rPr lang="en-US" altLang="zh-CN" dirty="0" err="1"/>
              <a:t>SegNet</a:t>
            </a:r>
            <a:r>
              <a:rPr lang="en-US" altLang="zh-CN" dirty="0"/>
              <a:t>-Basic</a:t>
            </a:r>
            <a:r>
              <a:rPr lang="zh-CN" altLang="zh-CN" dirty="0"/>
              <a:t>允许我们探索许多不同的变体（解码器）并在合理的时间内训练它们。类似地，我们创建了</a:t>
            </a:r>
            <a:r>
              <a:rPr lang="en-US" altLang="zh-CN" dirty="0"/>
              <a:t>FCN-Basic</a:t>
            </a:r>
            <a:r>
              <a:rPr lang="zh-CN" altLang="en-US" dirty="0"/>
              <a:t>，</a:t>
            </a:r>
            <a:r>
              <a:rPr lang="zh-CN" altLang="zh-CN" dirty="0"/>
              <a:t>与</a:t>
            </a:r>
            <a:r>
              <a:rPr lang="en-US" altLang="zh-CN" dirty="0" err="1"/>
              <a:t>SegNet</a:t>
            </a:r>
            <a:r>
              <a:rPr lang="en-US" altLang="zh-CN" dirty="0"/>
              <a:t>-Basic</a:t>
            </a:r>
            <a:r>
              <a:rPr lang="zh-CN" altLang="zh-CN" dirty="0"/>
              <a:t>共享相同的编码器网络，但使用了所有解码器中使用的</a:t>
            </a:r>
            <a:r>
              <a:rPr lang="en-US" altLang="zh-CN" dirty="0"/>
              <a:t>FCN</a:t>
            </a:r>
            <a:r>
              <a:rPr lang="zh-CN" altLang="zh-CN" dirty="0"/>
              <a:t>解码技术，即使用转置卷积。</a:t>
            </a:r>
          </a:p>
        </p:txBody>
      </p:sp>
    </p:spTree>
    <p:extLst>
      <p:ext uri="{BB962C8B-B14F-4D97-AF65-F5344CB8AC3E}">
        <p14:creationId xmlns:p14="http://schemas.microsoft.com/office/powerpoint/2010/main" val="376040548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2725</Words>
  <Application>Microsoft Office PowerPoint</Application>
  <PresentationFormat>宽屏</PresentationFormat>
  <Paragraphs>152</Paragraphs>
  <Slides>28</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28</vt:i4>
      </vt:variant>
    </vt:vector>
  </HeadingPairs>
  <TitlesOfParts>
    <vt:vector size="32" baseType="lpstr">
      <vt:lpstr>等线</vt:lpstr>
      <vt:lpstr>等线 Light</vt:lpstr>
      <vt:lpstr>Arial</vt:lpstr>
      <vt:lpstr>Office 主题​​</vt:lpstr>
      <vt:lpstr>PowerPoint 演示文稿</vt:lpstr>
      <vt:lpstr>Abstract </vt:lpstr>
      <vt:lpstr>Introduction </vt:lpstr>
      <vt:lpstr>Architecture </vt:lpstr>
      <vt:lpstr>PowerPoint 演示文稿</vt:lpstr>
      <vt:lpstr>max-pooling indices</vt:lpstr>
      <vt:lpstr>Decoder Architecture </vt:lpstr>
      <vt:lpstr>与U-Net对比</vt:lpstr>
      <vt:lpstr>Decoder Variants</vt:lpstr>
      <vt:lpstr>解码器变体</vt:lpstr>
      <vt:lpstr>FCN与SegNet</vt:lpstr>
      <vt:lpstr>Training </vt:lpstr>
      <vt:lpstr>测试</vt:lpstr>
      <vt:lpstr>PowerPoint 演示文稿</vt:lpstr>
      <vt:lpstr>PowerPoint 演示文稿</vt:lpstr>
      <vt:lpstr>PowerPoint 演示文稿</vt:lpstr>
      <vt:lpstr>PowerPoint 演示文稿</vt:lpstr>
      <vt:lpstr>PowerPoint 演示文稿</vt:lpstr>
      <vt:lpstr>总结</vt:lpstr>
      <vt:lpstr>benchmarking</vt:lpstr>
      <vt:lpstr>PowerPoint 演示文稿</vt:lpstr>
      <vt:lpstr>结论</vt:lpstr>
      <vt:lpstr>PowerPoint 演示文稿</vt:lpstr>
      <vt:lpstr>使用双线性上采样</vt:lpstr>
      <vt:lpstr>使用双线性上采样</vt:lpstr>
      <vt:lpstr>使用u-net结构</vt:lpstr>
      <vt:lpstr>使用upsampling上采样</vt:lpstr>
      <vt:lpstr>图片大小resize为448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Xianzheng Wu</dc:creator>
  <cp:lastModifiedBy>Xianzheng Wu</cp:lastModifiedBy>
  <cp:revision>49</cp:revision>
  <dcterms:created xsi:type="dcterms:W3CDTF">2018-11-05T08:08:38Z</dcterms:created>
  <dcterms:modified xsi:type="dcterms:W3CDTF">2018-11-05T10:20:41Z</dcterms:modified>
</cp:coreProperties>
</file>