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4" r:id="rId9"/>
    <p:sldId id="265" r:id="rId10"/>
    <p:sldId id="271" r:id="rId11"/>
    <p:sldId id="267" r:id="rId12"/>
    <p:sldId id="272" r:id="rId13"/>
    <p:sldId id="266" r:id="rId14"/>
    <p:sldId id="268" r:id="rId15"/>
    <p:sldId id="27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zheng Wu" initials="XW" lastIdx="1" clrIdx="0">
    <p:extLst>
      <p:ext uri="{19B8F6BF-5375-455C-9EA6-DF929625EA0E}">
        <p15:presenceInfo xmlns:p15="http://schemas.microsoft.com/office/powerpoint/2012/main" userId="71d234587ce348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34" autoAdjust="0"/>
  </p:normalViewPr>
  <p:slideViewPr>
    <p:cSldViewPr snapToGrid="0">
      <p:cViewPr varScale="1">
        <p:scale>
          <a:sx n="63" d="100"/>
          <a:sy n="63" d="100"/>
        </p:scale>
        <p:origin x="118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B8877-6806-4B49-9E07-DB6DB68152F3}" type="datetimeFigureOut">
              <a:rPr lang="zh-CN" altLang="en-US" smtClean="0"/>
              <a:t>2018/10/13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3EA00-B718-4ADE-AC24-1709D54B376C}" type="slidenum">
              <a:rPr lang="zh-CN" altLang="en-US" smtClean="0"/>
              <a:t>‹#›</a:t>
            </a:fld>
            <a:endParaRPr lang="zh-CN" altLang="en-US"/>
          </a:p>
        </p:txBody>
      </p:sp>
    </p:spTree>
    <p:extLst>
      <p:ext uri="{BB962C8B-B14F-4D97-AF65-F5344CB8AC3E}">
        <p14:creationId xmlns:p14="http://schemas.microsoft.com/office/powerpoint/2010/main" val="32552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背景：</a:t>
            </a:r>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卷积网络推动了识别的进步。卷积网络不仅改善了整体图像分类，而且还在结构化输出的局部任务上取得进展。这些包括边界框对象检测，部分和关键点预测。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从粗略推理到细微推理的下一步是对每个像素进行预测。先前的方法使用了用于语义分割的卷积，但是具有缺点。</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全卷积网络在语义分割上训练端到端的像素到像素，超过了现有技术。据我们所知，这是首次训练</a:t>
            </a:r>
            <a:r>
              <a:rPr lang="en-US" altLang="zh-CN" dirty="0"/>
              <a:t>FCN</a:t>
            </a:r>
            <a:r>
              <a:rPr lang="zh-CN" altLang="zh-CN" dirty="0"/>
              <a:t>端到端（</a:t>
            </a:r>
            <a:r>
              <a:rPr lang="en-US" altLang="zh-CN" dirty="0"/>
              <a:t>1</a:t>
            </a:r>
            <a:r>
              <a:rPr lang="zh-CN" altLang="zh-CN" dirty="0"/>
              <a:t>）进行像素预测，（</a:t>
            </a:r>
            <a:r>
              <a:rPr lang="en-US" altLang="zh-CN" dirty="0"/>
              <a:t>2</a:t>
            </a:r>
            <a:r>
              <a:rPr lang="zh-CN" altLang="zh-CN" dirty="0"/>
              <a:t>）进行有监督的预训练。</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9D43EA00-B718-4ADE-AC24-1709D54B376C}" type="slidenum">
              <a:rPr lang="zh-CN" altLang="en-US" smtClean="0"/>
              <a:t>3</a:t>
            </a:fld>
            <a:endParaRPr lang="zh-CN" altLang="en-US"/>
          </a:p>
        </p:txBody>
      </p:sp>
    </p:spTree>
    <p:extLst>
      <p:ext uri="{BB962C8B-B14F-4D97-AF65-F5344CB8AC3E}">
        <p14:creationId xmlns:p14="http://schemas.microsoft.com/office/powerpoint/2010/main" val="326475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测试结果是</a:t>
            </a:r>
            <a:r>
              <a:rPr lang="en-US" altLang="zh-CN" sz="1200" kern="1200" dirty="0">
                <a:solidFill>
                  <a:schemeClr val="tx1"/>
                </a:solidFill>
                <a:effectLst/>
                <a:latin typeface="+mn-lt"/>
                <a:ea typeface="+mn-ea"/>
                <a:cs typeface="+mn-cs"/>
              </a:rPr>
              <a:t>FCN-8s</a:t>
            </a:r>
            <a:r>
              <a:rPr lang="zh-CN" altLang="zh-CN" sz="1200" kern="1200" dirty="0">
                <a:solidFill>
                  <a:schemeClr val="tx1"/>
                </a:solidFill>
                <a:effectLst/>
                <a:latin typeface="+mn-lt"/>
                <a:ea typeface="+mn-ea"/>
                <a:cs typeface="+mn-cs"/>
              </a:rPr>
              <a:t>略优于</a:t>
            </a:r>
            <a:r>
              <a:rPr lang="en-US" altLang="zh-CN" sz="1200" kern="1200" dirty="0">
                <a:solidFill>
                  <a:schemeClr val="tx1"/>
                </a:solidFill>
                <a:effectLst/>
                <a:latin typeface="+mn-lt"/>
                <a:ea typeface="+mn-ea"/>
                <a:cs typeface="+mn-cs"/>
              </a:rPr>
              <a:t>FCN-16s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FCN-32s</a:t>
            </a:r>
            <a:r>
              <a:rPr lang="zh-CN" altLang="zh-CN" sz="1200" kern="1200" dirty="0">
                <a:solidFill>
                  <a:schemeClr val="tx1"/>
                </a:solidFill>
                <a:effectLst/>
                <a:latin typeface="+mn-lt"/>
                <a:ea typeface="+mn-ea"/>
                <a:cs typeface="+mn-cs"/>
              </a:rPr>
              <a:t>，但只是有了一点点的提升，所以之后就不再进行更浅层的融合了</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14</a:t>
            </a:fld>
            <a:endParaRPr lang="zh-CN" altLang="en-US"/>
          </a:p>
        </p:txBody>
      </p:sp>
    </p:spTree>
    <p:extLst>
      <p:ext uri="{BB962C8B-B14F-4D97-AF65-F5344CB8AC3E}">
        <p14:creationId xmlns:p14="http://schemas.microsoft.com/office/powerpoint/2010/main" val="4162178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典型的识别网络，包括</a:t>
            </a:r>
            <a:r>
              <a:rPr lang="en-US" altLang="zh-CN" dirty="0" err="1"/>
              <a:t>LeNet</a:t>
            </a:r>
            <a:r>
              <a:rPr lang="zh-CN" altLang="zh-CN" dirty="0"/>
              <a:t>，</a:t>
            </a:r>
            <a:r>
              <a:rPr lang="en-US" altLang="zh-CN" dirty="0" err="1"/>
              <a:t>AlexNet</a:t>
            </a:r>
            <a:r>
              <a:rPr lang="zh-CN" altLang="zh-CN" dirty="0"/>
              <a:t>，都需要输入固定，并且产生的输出是非空间的。这些网络的全连接层的尺寸固定并且丢弃了空间坐标。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输入固定原因（</a:t>
            </a:r>
            <a:r>
              <a:rPr lang="zh-CN" altLang="zh-CN" sz="1200" kern="1200" dirty="0">
                <a:solidFill>
                  <a:schemeClr val="tx1"/>
                </a:solidFill>
                <a:effectLst/>
                <a:latin typeface="+mn-lt"/>
                <a:ea typeface="+mn-ea"/>
                <a:cs typeface="+mn-cs"/>
              </a:rPr>
              <a:t>因为</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最后有全连接层，而全连接层的输入是固定大小的。</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全连接层可以被视为另一种卷积层，将全连接层转化为卷积层就可以获得全卷积网络，从而输出</a:t>
            </a:r>
            <a:r>
              <a:rPr lang="en-US" altLang="zh-CN" dirty="0"/>
              <a:t>heatmap</a:t>
            </a:r>
            <a:r>
              <a:rPr lang="zh-CN" altLang="zh-CN" dirty="0"/>
              <a:t>。</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5</a:t>
            </a:fld>
            <a:endParaRPr lang="zh-CN" altLang="en-US"/>
          </a:p>
        </p:txBody>
      </p:sp>
    </p:spTree>
    <p:extLst>
      <p:ext uri="{BB962C8B-B14F-4D97-AF65-F5344CB8AC3E}">
        <p14:creationId xmlns:p14="http://schemas.microsoft.com/office/powerpoint/2010/main" val="371105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假设最后一个卷积层的输出为</a:t>
            </a:r>
            <a:r>
              <a:rPr lang="en-US" altLang="zh-CN" dirty="0"/>
              <a:t>7×7×512</a:t>
            </a:r>
            <a:r>
              <a:rPr lang="zh-CN" altLang="en-US" dirty="0"/>
              <a:t>，连接此卷积层的全连接层为</a:t>
            </a:r>
            <a:r>
              <a:rPr lang="en-US" altLang="zh-CN" dirty="0"/>
              <a:t>1×1×4096</a:t>
            </a:r>
            <a:r>
              <a:rPr lang="zh-CN" altLang="en-US" dirty="0"/>
              <a:t>。如果将这个全连接层转化为卷积层：</a:t>
            </a:r>
            <a:br>
              <a:rPr lang="zh-CN" altLang="en-US" dirty="0"/>
            </a:br>
            <a:r>
              <a:rPr lang="en-US" altLang="zh-CN" dirty="0"/>
              <a:t>1.</a:t>
            </a:r>
            <a:r>
              <a:rPr lang="zh-CN" altLang="en-US" dirty="0"/>
              <a:t>共有</a:t>
            </a:r>
            <a:r>
              <a:rPr lang="en-US" altLang="zh-CN" dirty="0"/>
              <a:t>4096</a:t>
            </a:r>
            <a:r>
              <a:rPr lang="zh-CN" altLang="en-US" dirty="0"/>
              <a:t>组过滤器</a:t>
            </a:r>
            <a:br>
              <a:rPr lang="zh-CN" altLang="en-US" dirty="0"/>
            </a:br>
            <a:r>
              <a:rPr lang="en-US" altLang="zh-CN" dirty="0"/>
              <a:t>2.</a:t>
            </a:r>
            <a:r>
              <a:rPr lang="zh-CN" altLang="en-US" dirty="0"/>
              <a:t>每个过滤器的大小为</a:t>
            </a:r>
            <a:r>
              <a:rPr lang="en-US" altLang="zh-CN" dirty="0"/>
              <a:t>7×7×512</a:t>
            </a:r>
            <a:br>
              <a:rPr lang="en-US" altLang="zh-CN" dirty="0"/>
            </a:br>
            <a:r>
              <a:rPr lang="en-US" altLang="zh-CN" dirty="0"/>
              <a:t>3.</a:t>
            </a:r>
            <a:r>
              <a:rPr lang="zh-CN" altLang="en-US" dirty="0"/>
              <a:t>则输出为</a:t>
            </a:r>
            <a:r>
              <a:rPr lang="en-US" altLang="zh-CN" dirty="0"/>
              <a:t>1×1×4096</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6</a:t>
            </a:fld>
            <a:endParaRPr lang="zh-CN" altLang="en-US"/>
          </a:p>
        </p:txBody>
      </p:sp>
    </p:spTree>
    <p:extLst>
      <p:ext uri="{BB962C8B-B14F-4D97-AF65-F5344CB8AC3E}">
        <p14:creationId xmlns:p14="http://schemas.microsoft.com/office/powerpoint/2010/main" val="2630204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lnSpc>
                <a:spcPct val="150000"/>
              </a:lnSpc>
            </a:pPr>
            <a:r>
              <a:rPr lang="zh-CN" altLang="zh-CN" dirty="0">
                <a:latin typeface="宋体" panose="02010600030101010101" pitchFamily="2" charset="-122"/>
                <a:ea typeface="宋体" panose="02010600030101010101" pitchFamily="2" charset="-122"/>
              </a:rPr>
              <a:t>采样后数据数量减少，</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采样后数据数量增多。</a:t>
            </a:r>
            <a:endParaRPr lang="en-US" altLang="zh-CN" dirty="0">
              <a:latin typeface="宋体" panose="02010600030101010101" pitchFamily="2" charset="-122"/>
              <a:ea typeface="宋体" panose="02010600030101010101" pitchFamily="2" charset="-122"/>
            </a:endParaRPr>
          </a:p>
          <a:p>
            <a:pPr latinLnBrk="1">
              <a:lnSpc>
                <a:spcPct val="150000"/>
              </a:lnSpc>
            </a:pP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就是使大小比原图像小得多的特征图变大，使其大小为原图像大小</a:t>
            </a:r>
            <a:r>
              <a:rPr lang="zh-CN" altLang="en-US" dirty="0">
                <a:latin typeface="宋体" panose="02010600030101010101" pitchFamily="2" charset="-122"/>
                <a:ea typeface="宋体" panose="02010600030101010101" pitchFamily="2" charset="-122"/>
              </a:rPr>
              <a:t>，和卷积层一样，反卷积的具体参数经过训练确定。</a:t>
            </a:r>
            <a:endParaRPr lang="en-US" altLang="zh-CN" dirty="0">
              <a:latin typeface="宋体" panose="02010600030101010101" pitchFamily="2" charset="-122"/>
              <a:ea typeface="宋体" panose="02010600030101010101" pitchFamily="2" charset="-122"/>
            </a:endParaRPr>
          </a:p>
          <a:p>
            <a:pPr latinLnBrk="1">
              <a:lnSpc>
                <a:spcPct val="150000"/>
              </a:lnSpc>
            </a:pPr>
            <a:endParaRPr lang="en-US" altLang="zh-CN" dirty="0">
              <a:latin typeface="宋体" panose="02010600030101010101" pitchFamily="2" charset="-122"/>
              <a:ea typeface="宋体" panose="02010600030101010101" pitchFamily="2" charset="-122"/>
            </a:endParaRPr>
          </a:p>
          <a:p>
            <a:pPr marL="0" marR="0" lvl="0" indent="0" algn="l" defTabSz="914400" rtl="0" eaLnBrk="1" fontAlgn="auto" latinLnBrk="1" hangingPunct="1">
              <a:lnSpc>
                <a:spcPct val="150000"/>
              </a:lnSpc>
              <a:spcBef>
                <a:spcPts val="0"/>
              </a:spcBef>
              <a:spcAft>
                <a:spcPts val="0"/>
              </a:spcAft>
              <a:buClrTx/>
              <a:buSzTx/>
              <a:buFontTx/>
              <a:buNone/>
              <a:tabLst/>
              <a:defRPr/>
            </a:pPr>
            <a:r>
              <a:rPr lang="zh-CN" altLang="en-US" dirty="0">
                <a:latin typeface="宋体" panose="02010600030101010101" pitchFamily="2" charset="-122"/>
                <a:ea typeface="宋体" panose="02010600030101010101" pitchFamily="2" charset="-122"/>
              </a:rPr>
              <a:t>文中称为</a:t>
            </a:r>
            <a:r>
              <a:rPr lang="en-US" altLang="zh-CN" sz="1200" kern="1200" dirty="0">
                <a:solidFill>
                  <a:schemeClr val="tx1"/>
                </a:solidFill>
                <a:effectLst/>
                <a:latin typeface="+mn-lt"/>
                <a:ea typeface="+mn-ea"/>
                <a:cs typeface="+mn-cs"/>
              </a:rPr>
              <a:t>Backwards convolution (sometimes called deconvolution)</a:t>
            </a:r>
            <a:endParaRPr lang="zh-CN" altLang="zh-CN" sz="1200" kern="1200" dirty="0">
              <a:solidFill>
                <a:schemeClr val="tx1"/>
              </a:solidFill>
              <a:effectLst/>
              <a:latin typeface="+mn-lt"/>
              <a:ea typeface="+mn-ea"/>
              <a:cs typeface="+mn-cs"/>
            </a:endParaRPr>
          </a:p>
          <a:p>
            <a:pPr latinLnBrk="1">
              <a:lnSpc>
                <a:spcPct val="150000"/>
              </a:lnSpc>
            </a:pPr>
            <a:endParaRPr lang="zh-CN" altLang="zh-CN"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7</a:t>
            </a:fld>
            <a:endParaRPr lang="zh-CN" altLang="en-US"/>
          </a:p>
        </p:txBody>
      </p:sp>
    </p:spTree>
    <p:extLst>
      <p:ext uri="{BB962C8B-B14F-4D97-AF65-F5344CB8AC3E}">
        <p14:creationId xmlns:p14="http://schemas.microsoft.com/office/powerpoint/2010/main" val="1227533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8</a:t>
            </a:fld>
            <a:endParaRPr lang="zh-CN" altLang="en-US"/>
          </a:p>
        </p:txBody>
      </p:sp>
    </p:spTree>
    <p:extLst>
      <p:ext uri="{BB962C8B-B14F-4D97-AF65-F5344CB8AC3E}">
        <p14:creationId xmlns:p14="http://schemas.microsoft.com/office/powerpoint/2010/main" val="140752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对原图进行卷积</a:t>
            </a:r>
            <a:r>
              <a:rPr lang="en-US" altLang="zh-CN" sz="1200" kern="1200" dirty="0">
                <a:solidFill>
                  <a:schemeClr val="tx1"/>
                </a:solidFill>
                <a:effectLst/>
                <a:latin typeface="+mn-lt"/>
                <a:ea typeface="+mn-ea"/>
                <a:cs typeface="+mn-cs"/>
              </a:rPr>
              <a:t>conv1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pool1</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1/2</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对图像进行第二次卷积</a:t>
            </a:r>
            <a:r>
              <a:rPr lang="en-US" altLang="zh-CN" sz="1200" kern="1200" dirty="0">
                <a:solidFill>
                  <a:schemeClr val="tx1"/>
                </a:solidFill>
                <a:effectLst/>
                <a:latin typeface="+mn-lt"/>
                <a:ea typeface="+mn-ea"/>
                <a:cs typeface="+mn-cs"/>
              </a:rPr>
              <a:t>conv2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pool2</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a:t>
            </a:r>
          </a:p>
          <a:p>
            <a:pPr lvl="0"/>
            <a:r>
              <a:rPr lang="zh-CN" altLang="zh-CN" sz="1200" kern="1200" dirty="0">
                <a:solidFill>
                  <a:schemeClr val="tx1"/>
                </a:solidFill>
                <a:effectLst/>
                <a:latin typeface="+mn-lt"/>
                <a:ea typeface="+mn-ea"/>
                <a:cs typeface="+mn-cs"/>
              </a:rPr>
              <a:t>对图像进行第三次卷积</a:t>
            </a:r>
            <a:r>
              <a:rPr lang="en-US" altLang="zh-CN" sz="1200" kern="1200" dirty="0">
                <a:solidFill>
                  <a:schemeClr val="tx1"/>
                </a:solidFill>
                <a:effectLst/>
                <a:latin typeface="+mn-lt"/>
                <a:ea typeface="+mn-ea"/>
                <a:cs typeface="+mn-cs"/>
              </a:rPr>
              <a:t>conv3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pool3</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，此时保留</a:t>
            </a:r>
            <a:r>
              <a:rPr lang="en-US" altLang="zh-CN" sz="1200" kern="1200" dirty="0">
                <a:solidFill>
                  <a:schemeClr val="tx1"/>
                </a:solidFill>
                <a:effectLst/>
                <a:latin typeface="+mn-lt"/>
                <a:ea typeface="+mn-ea"/>
                <a:cs typeface="+mn-cs"/>
              </a:rPr>
              <a:t>pool3</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featuremap</a:t>
            </a:r>
            <a:r>
              <a:rPr lang="zh-CN" altLang="zh-CN" sz="1200" kern="1200" dirty="0">
                <a:solidFill>
                  <a:schemeClr val="tx1"/>
                </a:solidFill>
                <a:effectLst/>
                <a:latin typeface="+mn-lt"/>
                <a:ea typeface="+mn-ea"/>
                <a:cs typeface="+mn-cs"/>
              </a:rPr>
              <a:t>；</a:t>
            </a:r>
          </a:p>
          <a:p>
            <a:pPr lvl="0"/>
            <a:r>
              <a:rPr lang="zh-CN" altLang="zh-CN" sz="1200" kern="1200" dirty="0">
                <a:solidFill>
                  <a:schemeClr val="tx1"/>
                </a:solidFill>
                <a:effectLst/>
                <a:latin typeface="+mn-lt"/>
                <a:ea typeface="+mn-ea"/>
                <a:cs typeface="+mn-cs"/>
              </a:rPr>
              <a:t>对图像进行第四次卷积</a:t>
            </a:r>
            <a:r>
              <a:rPr lang="en-US" altLang="zh-CN" sz="1200" kern="1200" dirty="0">
                <a:solidFill>
                  <a:schemeClr val="tx1"/>
                </a:solidFill>
                <a:effectLst/>
                <a:latin typeface="+mn-lt"/>
                <a:ea typeface="+mn-ea"/>
                <a:cs typeface="+mn-cs"/>
              </a:rPr>
              <a:t>conv4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pool4</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1/16</a:t>
            </a:r>
            <a:r>
              <a:rPr lang="zh-CN" altLang="zh-CN" sz="1200" kern="1200" dirty="0">
                <a:solidFill>
                  <a:schemeClr val="tx1"/>
                </a:solidFill>
                <a:effectLst/>
                <a:latin typeface="+mn-lt"/>
                <a:ea typeface="+mn-ea"/>
                <a:cs typeface="+mn-cs"/>
              </a:rPr>
              <a:t>，此时保留</a:t>
            </a:r>
            <a:r>
              <a:rPr lang="en-US" altLang="zh-CN" sz="1200" kern="1200" dirty="0">
                <a:solidFill>
                  <a:schemeClr val="tx1"/>
                </a:solidFill>
                <a:effectLst/>
                <a:latin typeface="+mn-lt"/>
                <a:ea typeface="+mn-ea"/>
                <a:cs typeface="+mn-cs"/>
              </a:rPr>
              <a:t>pool4</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featuremap</a:t>
            </a:r>
            <a:r>
              <a:rPr lang="zh-CN" altLang="zh-CN" sz="1200" kern="1200" dirty="0">
                <a:solidFill>
                  <a:schemeClr val="tx1"/>
                </a:solidFill>
                <a:effectLst/>
                <a:latin typeface="+mn-lt"/>
                <a:ea typeface="+mn-ea"/>
                <a:cs typeface="+mn-cs"/>
              </a:rPr>
              <a:t>；</a:t>
            </a:r>
          </a:p>
          <a:p>
            <a:pPr lvl="0"/>
            <a:r>
              <a:rPr lang="zh-CN" altLang="zh-CN" sz="1200" kern="1200" dirty="0">
                <a:solidFill>
                  <a:schemeClr val="tx1"/>
                </a:solidFill>
                <a:effectLst/>
                <a:latin typeface="+mn-lt"/>
                <a:ea typeface="+mn-ea"/>
                <a:cs typeface="+mn-cs"/>
              </a:rPr>
              <a:t>对图像进行第五次卷积</a:t>
            </a:r>
            <a:r>
              <a:rPr lang="en-US" altLang="zh-CN" sz="1200" kern="1200" dirty="0">
                <a:solidFill>
                  <a:schemeClr val="tx1"/>
                </a:solidFill>
                <a:effectLst/>
                <a:latin typeface="+mn-lt"/>
                <a:ea typeface="+mn-ea"/>
                <a:cs typeface="+mn-cs"/>
              </a:rPr>
              <a:t>conv5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pool5</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1/32</a:t>
            </a:r>
            <a:r>
              <a:rPr lang="zh-CN" altLang="zh-CN" sz="1200" kern="1200" dirty="0">
                <a:solidFill>
                  <a:schemeClr val="tx1"/>
                </a:solidFill>
                <a:effectLst/>
                <a:latin typeface="+mn-lt"/>
                <a:ea typeface="+mn-ea"/>
                <a:cs typeface="+mn-cs"/>
              </a:rPr>
              <a:t>，然后把原来</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操作过程中的全连接变成卷积操作的</a:t>
            </a:r>
            <a:r>
              <a:rPr lang="en-US" altLang="zh-CN" sz="1200" kern="1200" dirty="0">
                <a:solidFill>
                  <a:schemeClr val="tx1"/>
                </a:solidFill>
                <a:effectLst/>
                <a:latin typeface="+mn-lt"/>
                <a:ea typeface="+mn-ea"/>
                <a:cs typeface="+mn-cs"/>
              </a:rPr>
              <a:t>conv6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，图像的</a:t>
            </a:r>
            <a:r>
              <a:rPr lang="en-US" altLang="zh-CN" sz="1200" kern="1200" dirty="0" err="1">
                <a:solidFill>
                  <a:schemeClr val="tx1"/>
                </a:solidFill>
                <a:effectLst/>
                <a:latin typeface="+mn-lt"/>
                <a:ea typeface="+mn-ea"/>
                <a:cs typeface="+mn-cs"/>
              </a:rPr>
              <a:t>featuremap</a:t>
            </a:r>
            <a:r>
              <a:rPr lang="zh-CN" altLang="zh-CN" sz="1200" kern="1200" dirty="0">
                <a:solidFill>
                  <a:schemeClr val="tx1"/>
                </a:solidFill>
                <a:effectLst/>
                <a:latin typeface="+mn-lt"/>
                <a:ea typeface="+mn-ea"/>
                <a:cs typeface="+mn-cs"/>
              </a:rPr>
              <a:t>的大小为原图的</a:t>
            </a:r>
            <a:r>
              <a:rPr lang="en-US" altLang="zh-CN" sz="1200" kern="1200" dirty="0">
                <a:solidFill>
                  <a:schemeClr val="tx1"/>
                </a:solidFill>
                <a:effectLst/>
                <a:latin typeface="+mn-lt"/>
                <a:ea typeface="+mn-ea"/>
                <a:cs typeface="+mn-cs"/>
              </a:rPr>
              <a:t>1/32</a:t>
            </a:r>
            <a:r>
              <a:rPr lang="zh-CN" altLang="en-US"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2^5</a:t>
            </a:r>
          </a:p>
          <a:p>
            <a:pPr lvl="0"/>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网络里面有</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pool</a:t>
            </a:r>
            <a:r>
              <a:rPr lang="zh-CN" altLang="zh-CN" sz="1200" kern="1200" dirty="0">
                <a:solidFill>
                  <a:schemeClr val="tx1"/>
                </a:solidFill>
                <a:effectLst/>
                <a:latin typeface="+mn-lt"/>
                <a:ea typeface="+mn-ea"/>
                <a:cs typeface="+mn-cs"/>
              </a:rPr>
              <a:t>，所以</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的特征图是原始图像</a:t>
            </a:r>
            <a:r>
              <a:rPr lang="en-US" altLang="zh-CN" sz="1200" kern="1200" dirty="0">
                <a:solidFill>
                  <a:schemeClr val="tx1"/>
                </a:solidFill>
                <a:effectLst/>
                <a:latin typeface="+mn-lt"/>
                <a:ea typeface="+mn-ea"/>
                <a:cs typeface="+mn-cs"/>
              </a:rPr>
              <a:t>1/32</a:t>
            </a:r>
            <a:r>
              <a:rPr lang="zh-CN" altLang="zh-CN" sz="1200" kern="1200" dirty="0">
                <a:solidFill>
                  <a:schemeClr val="tx1"/>
                </a:solidFill>
                <a:effectLst/>
                <a:latin typeface="+mn-lt"/>
                <a:ea typeface="+mn-ea"/>
                <a:cs typeface="+mn-cs"/>
              </a:rPr>
              <a:t>，然后再经过</a:t>
            </a:r>
            <a:r>
              <a:rPr lang="en-US" altLang="zh-CN" sz="1200" kern="1200" dirty="0">
                <a:solidFill>
                  <a:schemeClr val="tx1"/>
                </a:solidFill>
                <a:effectLst/>
                <a:latin typeface="+mn-lt"/>
                <a:ea typeface="+mn-ea"/>
                <a:cs typeface="+mn-cs"/>
              </a:rPr>
              <a:t>32x </a:t>
            </a:r>
            <a:r>
              <a:rPr lang="en-US" altLang="zh-CN" sz="1200" kern="1200" dirty="0" err="1">
                <a:solidFill>
                  <a:schemeClr val="tx1"/>
                </a:solidFill>
                <a:effectLst/>
                <a:latin typeface="+mn-lt"/>
                <a:ea typeface="+mn-ea"/>
                <a:cs typeface="+mn-cs"/>
              </a:rPr>
              <a:t>upsampled</a:t>
            </a:r>
            <a:r>
              <a:rPr lang="en-US" altLang="zh-CN" sz="1200" kern="1200" dirty="0">
                <a:solidFill>
                  <a:schemeClr val="tx1"/>
                </a:solidFill>
                <a:effectLst/>
                <a:latin typeface="+mn-lt"/>
                <a:ea typeface="+mn-ea"/>
                <a:cs typeface="+mn-cs"/>
              </a:rPr>
              <a:t> prediction </a:t>
            </a:r>
            <a:r>
              <a:rPr lang="zh-CN" altLang="zh-CN" sz="1200" kern="1200" dirty="0">
                <a:solidFill>
                  <a:schemeClr val="tx1"/>
                </a:solidFill>
                <a:effectLst/>
                <a:latin typeface="+mn-lt"/>
                <a:ea typeface="+mn-ea"/>
                <a:cs typeface="+mn-cs"/>
              </a:rPr>
              <a:t>图片变回原输入图大小</a:t>
            </a:r>
            <a:r>
              <a:rPr lang="zh-CN" altLang="en-US" sz="1200" kern="1200" dirty="0">
                <a:solidFill>
                  <a:schemeClr val="tx1"/>
                </a:solidFill>
                <a:effectLst/>
                <a:latin typeface="+mn-lt"/>
                <a:ea typeface="+mn-ea"/>
                <a:cs typeface="+mn-cs"/>
              </a:rPr>
              <a:t>，所以也叫</a:t>
            </a:r>
            <a:r>
              <a:rPr lang="en-US" altLang="zh-CN" sz="1200" kern="1200" dirty="0">
                <a:solidFill>
                  <a:schemeClr val="tx1"/>
                </a:solidFill>
                <a:effectLst/>
                <a:latin typeface="+mn-lt"/>
                <a:ea typeface="+mn-ea"/>
                <a:cs typeface="+mn-cs"/>
              </a:rPr>
              <a:t>FCN-32s</a:t>
            </a:r>
            <a:r>
              <a:rPr lang="zh-CN" altLang="zh-CN" sz="1200" kern="1200" dirty="0">
                <a:solidFill>
                  <a:schemeClr val="tx1"/>
                </a:solidFill>
                <a:effectLst/>
                <a:latin typeface="+mn-lt"/>
                <a:ea typeface="+mn-ea"/>
                <a:cs typeface="+mn-cs"/>
              </a:rPr>
              <a:t>，</a:t>
            </a:r>
          </a:p>
          <a:p>
            <a:pPr lvl="0"/>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10</a:t>
            </a:fld>
            <a:endParaRPr lang="zh-CN" altLang="en-US"/>
          </a:p>
        </p:txBody>
      </p:sp>
    </p:spTree>
    <p:extLst>
      <p:ext uri="{BB962C8B-B14F-4D97-AF65-F5344CB8AC3E}">
        <p14:creationId xmlns:p14="http://schemas.microsoft.com/office/powerpoint/2010/main" val="27623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结果表明</a:t>
            </a:r>
            <a:r>
              <a:rPr lang="en-US" altLang="zh-CN" sz="1200" kern="1200" dirty="0">
                <a:solidFill>
                  <a:schemeClr val="tx1"/>
                </a:solidFill>
                <a:effectLst/>
                <a:latin typeface="+mn-lt"/>
                <a:ea typeface="+mn-ea"/>
                <a:cs typeface="+mn-cs"/>
              </a:rPr>
              <a:t>VGG</a:t>
            </a:r>
            <a:r>
              <a:rPr lang="zh-CN" altLang="zh-CN" sz="1200" kern="1200" dirty="0">
                <a:solidFill>
                  <a:schemeClr val="tx1"/>
                </a:solidFill>
                <a:effectLst/>
                <a:latin typeface="+mn-lt"/>
                <a:ea typeface="+mn-ea"/>
                <a:cs typeface="+mn-cs"/>
              </a:rPr>
              <a:t>的效果最好。</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11</a:t>
            </a:fld>
            <a:endParaRPr lang="zh-CN" altLang="en-US"/>
          </a:p>
        </p:txBody>
      </p:sp>
    </p:spTree>
    <p:extLst>
      <p:ext uri="{BB962C8B-B14F-4D97-AF65-F5344CB8AC3E}">
        <p14:creationId xmlns:p14="http://schemas.microsoft.com/office/powerpoint/2010/main" val="4065423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单看</a:t>
            </a:r>
            <a:r>
              <a:rPr lang="en-US" altLang="zh-CN" sz="1200" kern="1200" dirty="0">
                <a:solidFill>
                  <a:schemeClr val="tx1"/>
                </a:solidFill>
                <a:effectLst/>
                <a:latin typeface="+mn-lt"/>
                <a:ea typeface="+mn-ea"/>
                <a:cs typeface="+mn-cs"/>
              </a:rPr>
              <a:t>FCN-32s</a:t>
            </a:r>
            <a:r>
              <a:rPr lang="zh-CN" altLang="zh-CN" sz="1200" kern="1200" dirty="0">
                <a:solidFill>
                  <a:schemeClr val="tx1"/>
                </a:solidFill>
                <a:effectLst/>
                <a:latin typeface="+mn-lt"/>
                <a:ea typeface="+mn-ea"/>
                <a:cs typeface="+mn-cs"/>
              </a:rPr>
              <a:t>的效果过于粗糙，最终预测层的</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像素步长的反卷积导致上采样输出中的细节尺度不高。</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解决方法：添加跳跃（</a:t>
            </a:r>
            <a:r>
              <a:rPr lang="en-US" altLang="zh-CN" sz="1200" kern="1200" dirty="0">
                <a:solidFill>
                  <a:schemeClr val="tx1"/>
                </a:solidFill>
                <a:effectLst/>
                <a:latin typeface="+mn-lt"/>
                <a:ea typeface="+mn-ea"/>
                <a:cs typeface="+mn-cs"/>
              </a:rPr>
              <a:t>skip</a:t>
            </a:r>
            <a:r>
              <a:rPr lang="zh-CN" altLang="zh-CN" sz="1200" kern="1200" dirty="0">
                <a:solidFill>
                  <a:schemeClr val="tx1"/>
                </a:solidFill>
                <a:effectLst/>
                <a:latin typeface="+mn-lt"/>
                <a:ea typeface="+mn-ea"/>
                <a:cs typeface="+mn-cs"/>
              </a:rPr>
              <a:t>）结构</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12</a:t>
            </a:fld>
            <a:endParaRPr lang="zh-CN" altLang="en-US"/>
          </a:p>
        </p:txBody>
      </p:sp>
    </p:spTree>
    <p:extLst>
      <p:ext uri="{BB962C8B-B14F-4D97-AF65-F5344CB8AC3E}">
        <p14:creationId xmlns:p14="http://schemas.microsoft.com/office/powerpoint/2010/main" val="192568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FCN-16s</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pool4</a:t>
            </a:r>
            <a:r>
              <a:rPr lang="zh-CN" altLang="zh-CN" sz="1200" kern="1200" dirty="0">
                <a:solidFill>
                  <a:schemeClr val="tx1"/>
                </a:solidFill>
                <a:effectLst/>
                <a:latin typeface="+mn-lt"/>
                <a:ea typeface="+mn-ea"/>
                <a:cs typeface="+mn-cs"/>
              </a:rPr>
              <a:t>（原图大小的</a:t>
            </a:r>
            <a:r>
              <a:rPr lang="en-US" altLang="zh-CN" sz="1200" kern="1200" dirty="0">
                <a:solidFill>
                  <a:schemeClr val="tx1"/>
                </a:solidFill>
                <a:effectLst/>
                <a:latin typeface="+mn-lt"/>
                <a:ea typeface="+mn-ea"/>
                <a:cs typeface="+mn-cs"/>
              </a:rPr>
              <a:t>1/16</a:t>
            </a:r>
            <a:r>
              <a:rPr lang="zh-CN" altLang="zh-CN" sz="1200" kern="1200" dirty="0">
                <a:solidFill>
                  <a:schemeClr val="tx1"/>
                </a:solidFill>
                <a:effectLst/>
                <a:latin typeface="+mn-lt"/>
                <a:ea typeface="+mn-ea"/>
                <a:cs typeface="+mn-cs"/>
              </a:rPr>
              <a:t>）层上添加</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卷积来产生额外的类预测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上进行</a:t>
            </a:r>
            <a:r>
              <a:rPr lang="en-US" altLang="zh-CN" sz="1200" kern="1200" dirty="0">
                <a:solidFill>
                  <a:schemeClr val="tx1"/>
                </a:solidFill>
                <a:effectLst/>
                <a:latin typeface="+mn-lt"/>
                <a:ea typeface="+mn-ea"/>
                <a:cs typeface="+mn-cs"/>
              </a:rPr>
              <a:t>2x </a:t>
            </a:r>
            <a:r>
              <a:rPr lang="en-US" altLang="zh-CN" sz="1200" kern="1200" dirty="0" err="1">
                <a:solidFill>
                  <a:schemeClr val="tx1"/>
                </a:solidFill>
                <a:effectLst/>
                <a:latin typeface="+mn-lt"/>
                <a:ea typeface="+mn-ea"/>
                <a:cs typeface="+mn-cs"/>
              </a:rPr>
              <a:t>upsampling</a:t>
            </a:r>
            <a:r>
              <a:rPr lang="zh-CN" altLang="zh-CN" sz="1200" kern="1200" dirty="0">
                <a:solidFill>
                  <a:schemeClr val="tx1"/>
                </a:solidFill>
                <a:effectLst/>
                <a:latin typeface="+mn-lt"/>
                <a:ea typeface="+mn-ea"/>
                <a:cs typeface="+mn-cs"/>
              </a:rPr>
              <a:t>操作，之后将二者输出融合在一起，将融合结果进行</a:t>
            </a:r>
            <a:r>
              <a:rPr lang="en-US" altLang="zh-CN" sz="1200" kern="1200" dirty="0">
                <a:solidFill>
                  <a:schemeClr val="tx1"/>
                </a:solidFill>
                <a:effectLst/>
                <a:latin typeface="+mn-lt"/>
                <a:ea typeface="+mn-ea"/>
                <a:cs typeface="+mn-cs"/>
              </a:rPr>
              <a:t>16x </a:t>
            </a:r>
            <a:r>
              <a:rPr lang="en-US" altLang="zh-CN" sz="1200" kern="1200" dirty="0" err="1">
                <a:solidFill>
                  <a:schemeClr val="tx1"/>
                </a:solidFill>
                <a:effectLst/>
                <a:latin typeface="+mn-lt"/>
                <a:ea typeface="+mn-ea"/>
                <a:cs typeface="+mn-cs"/>
              </a:rPr>
              <a:t>upsampled</a:t>
            </a:r>
            <a:r>
              <a:rPr lang="en-US" altLang="zh-CN" sz="1200" kern="1200" dirty="0">
                <a:solidFill>
                  <a:schemeClr val="tx1"/>
                </a:solidFill>
                <a:effectLst/>
                <a:latin typeface="+mn-lt"/>
                <a:ea typeface="+mn-ea"/>
                <a:cs typeface="+mn-cs"/>
              </a:rPr>
              <a:t> prediction</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FCN-8s</a:t>
            </a:r>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4x </a:t>
            </a:r>
            <a:r>
              <a:rPr lang="en-US" altLang="zh-CN" sz="1200" kern="1200" dirty="0" err="1">
                <a:solidFill>
                  <a:schemeClr val="tx1"/>
                </a:solidFill>
                <a:effectLst/>
                <a:latin typeface="+mn-lt"/>
                <a:ea typeface="+mn-ea"/>
                <a:cs typeface="+mn-cs"/>
              </a:rPr>
              <a:t>upsample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pool4</a:t>
            </a:r>
            <a:r>
              <a:rPr lang="zh-CN" altLang="zh-CN"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2x </a:t>
            </a:r>
            <a:r>
              <a:rPr lang="en-US" altLang="zh-CN" sz="1200" kern="1200" dirty="0" err="1">
                <a:solidFill>
                  <a:schemeClr val="tx1"/>
                </a:solidFill>
                <a:effectLst/>
                <a:latin typeface="+mn-lt"/>
                <a:ea typeface="+mn-ea"/>
                <a:cs typeface="+mn-cs"/>
              </a:rPr>
              <a:t>upsample</a:t>
            </a:r>
            <a:r>
              <a:rPr lang="zh-CN" altLang="zh-CN" sz="1200" kern="1200" dirty="0">
                <a:solidFill>
                  <a:schemeClr val="tx1"/>
                </a:solidFill>
                <a:effectLst/>
                <a:latin typeface="+mn-lt"/>
                <a:ea typeface="+mn-ea"/>
                <a:cs typeface="+mn-cs"/>
              </a:rPr>
              <a:t>，最后把</a:t>
            </a:r>
            <a:r>
              <a:rPr lang="en-US" altLang="zh-CN" sz="1200" kern="1200" dirty="0">
                <a:solidFill>
                  <a:schemeClr val="tx1"/>
                </a:solidFill>
                <a:effectLst/>
                <a:latin typeface="+mn-lt"/>
                <a:ea typeface="+mn-ea"/>
                <a:cs typeface="+mn-cs"/>
              </a:rPr>
              <a:t>4x conv7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2x pool4</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pool3</a:t>
            </a:r>
            <a:r>
              <a:rPr lang="zh-CN" altLang="zh-CN"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fuse</a:t>
            </a:r>
            <a:r>
              <a:rPr lang="zh-CN" altLang="zh-CN" sz="1200" kern="1200" dirty="0">
                <a:solidFill>
                  <a:schemeClr val="tx1"/>
                </a:solidFill>
                <a:effectLst/>
                <a:latin typeface="+mn-lt"/>
                <a:ea typeface="+mn-ea"/>
                <a:cs typeface="+mn-cs"/>
              </a:rPr>
              <a:t>，得到求和后的特征图，再进行</a:t>
            </a:r>
            <a:r>
              <a:rPr lang="en-US" altLang="zh-CN" sz="1200" kern="1200" dirty="0">
                <a:solidFill>
                  <a:schemeClr val="tx1"/>
                </a:solidFill>
                <a:effectLst/>
                <a:latin typeface="+mn-lt"/>
                <a:ea typeface="+mn-ea"/>
                <a:cs typeface="+mn-cs"/>
              </a:rPr>
              <a:t>8x </a:t>
            </a:r>
            <a:r>
              <a:rPr lang="en-US" altLang="zh-CN" sz="1200" kern="1200" dirty="0" err="1">
                <a:solidFill>
                  <a:schemeClr val="tx1"/>
                </a:solidFill>
                <a:effectLst/>
                <a:latin typeface="+mn-lt"/>
                <a:ea typeface="+mn-ea"/>
                <a:cs typeface="+mn-cs"/>
              </a:rPr>
              <a:t>upsampled</a:t>
            </a:r>
            <a:r>
              <a:rPr lang="en-US" altLang="zh-CN" sz="1200" kern="1200" dirty="0">
                <a:solidFill>
                  <a:schemeClr val="tx1"/>
                </a:solidFill>
                <a:effectLst/>
                <a:latin typeface="+mn-lt"/>
                <a:ea typeface="+mn-ea"/>
                <a:cs typeface="+mn-cs"/>
              </a:rPr>
              <a:t> prediction</a:t>
            </a:r>
            <a:r>
              <a:rPr lang="zh-CN" altLang="zh-CN"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13</a:t>
            </a:fld>
            <a:endParaRPr lang="zh-CN" altLang="en-US"/>
          </a:p>
        </p:txBody>
      </p:sp>
    </p:spTree>
    <p:extLst>
      <p:ext uri="{BB962C8B-B14F-4D97-AF65-F5344CB8AC3E}">
        <p14:creationId xmlns:p14="http://schemas.microsoft.com/office/powerpoint/2010/main" val="82973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98843-125F-43EE-AB46-E614833CFFA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D103E9-F4AB-415D-A5E8-FA22BD0324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E8C4BA7-8762-4BEE-8065-714FF13CAEA9}"/>
              </a:ext>
            </a:extLst>
          </p:cNvPr>
          <p:cNvSpPr>
            <a:spLocks noGrp="1"/>
          </p:cNvSpPr>
          <p:nvPr>
            <p:ph type="dt" sz="half" idx="10"/>
          </p:nvPr>
        </p:nvSpPr>
        <p:spPr/>
        <p:txBody>
          <a:bodyPr/>
          <a:lstStyle/>
          <a:p>
            <a:fld id="{CB1D299A-6B22-4BCA-929F-609FF49119CF}"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E0140FF3-3477-43DE-A78F-600C0DEB95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0EB871-F351-48A8-88F8-093EE4D7D139}"/>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416226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930A7-C03F-4200-AA85-A76D15335E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472AD2-B431-40F9-83AF-AA49DB145E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AD9B1B-FE41-4DEF-B564-A0F8F6192B4A}"/>
              </a:ext>
            </a:extLst>
          </p:cNvPr>
          <p:cNvSpPr>
            <a:spLocks noGrp="1"/>
          </p:cNvSpPr>
          <p:nvPr>
            <p:ph type="dt" sz="half" idx="10"/>
          </p:nvPr>
        </p:nvSpPr>
        <p:spPr/>
        <p:txBody>
          <a:bodyPr/>
          <a:lstStyle/>
          <a:p>
            <a:fld id="{CB1D299A-6B22-4BCA-929F-609FF49119CF}"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F5B71A1F-1766-4151-AE55-05ACEBAA14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FE9C4C-25B3-40E4-A77A-EFDCDC829ABC}"/>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137295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771F2F-0569-40BC-9FDB-7BEBD8ED18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4111631-E790-42E4-A1BF-6221A88CE3D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C01C64-C45F-4B71-A854-C8D6F52E0DCA}"/>
              </a:ext>
            </a:extLst>
          </p:cNvPr>
          <p:cNvSpPr>
            <a:spLocks noGrp="1"/>
          </p:cNvSpPr>
          <p:nvPr>
            <p:ph type="dt" sz="half" idx="10"/>
          </p:nvPr>
        </p:nvSpPr>
        <p:spPr/>
        <p:txBody>
          <a:bodyPr/>
          <a:lstStyle/>
          <a:p>
            <a:fld id="{CB1D299A-6B22-4BCA-929F-609FF49119CF}"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220B8E54-ED5B-48E9-802C-A77CCFD8F7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21AEE3-E4B9-4866-90A5-12696AA318DF}"/>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21828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51A92-E482-4E6E-AC2F-7E60A39032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1C0080-E1C1-4CEA-9ACC-BDE248C025F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43006F8-CBD7-4B3D-9352-C4CCD503B7D9}"/>
              </a:ext>
            </a:extLst>
          </p:cNvPr>
          <p:cNvSpPr>
            <a:spLocks noGrp="1"/>
          </p:cNvSpPr>
          <p:nvPr>
            <p:ph type="dt" sz="half" idx="10"/>
          </p:nvPr>
        </p:nvSpPr>
        <p:spPr/>
        <p:txBody>
          <a:bodyPr/>
          <a:lstStyle/>
          <a:p>
            <a:fld id="{CB1D299A-6B22-4BCA-929F-609FF49119CF}"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FE444704-5D7D-449B-91D9-6818B09928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037E45-812E-4C5B-AC61-303E833F1596}"/>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410852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CF056-BD00-4867-AD2E-7C9EE95CDD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723C3E-981D-438E-9D0E-B3C9B8887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A675253-FEF2-494C-B1A0-44A9BA3D947A}"/>
              </a:ext>
            </a:extLst>
          </p:cNvPr>
          <p:cNvSpPr>
            <a:spLocks noGrp="1"/>
          </p:cNvSpPr>
          <p:nvPr>
            <p:ph type="dt" sz="half" idx="10"/>
          </p:nvPr>
        </p:nvSpPr>
        <p:spPr/>
        <p:txBody>
          <a:bodyPr/>
          <a:lstStyle/>
          <a:p>
            <a:fld id="{CB1D299A-6B22-4BCA-929F-609FF49119CF}"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0A3AAB95-9FD7-439A-A1E5-4096ADC89E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D68C96-626F-4AEE-A8D6-2092307D3A08}"/>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66725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06237-EB58-4966-AC4B-D7FB850F4A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F34489-5C8E-4800-AE94-7E070A838C5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B26CA6A-7D53-443B-8744-9752E9F85C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7000574-15CA-45DC-9980-F5B78DDD23A4}"/>
              </a:ext>
            </a:extLst>
          </p:cNvPr>
          <p:cNvSpPr>
            <a:spLocks noGrp="1"/>
          </p:cNvSpPr>
          <p:nvPr>
            <p:ph type="dt" sz="half" idx="10"/>
          </p:nvPr>
        </p:nvSpPr>
        <p:spPr/>
        <p:txBody>
          <a:bodyPr/>
          <a:lstStyle/>
          <a:p>
            <a:fld id="{CB1D299A-6B22-4BCA-929F-609FF49119CF}" type="datetimeFigureOut">
              <a:rPr lang="zh-CN" altLang="en-US" smtClean="0"/>
              <a:t>2018/10/13</a:t>
            </a:fld>
            <a:endParaRPr lang="zh-CN" altLang="en-US"/>
          </a:p>
        </p:txBody>
      </p:sp>
      <p:sp>
        <p:nvSpPr>
          <p:cNvPr id="6" name="页脚占位符 5">
            <a:extLst>
              <a:ext uri="{FF2B5EF4-FFF2-40B4-BE49-F238E27FC236}">
                <a16:creationId xmlns:a16="http://schemas.microsoft.com/office/drawing/2014/main" id="{BA5FB3C8-C8F2-45FA-B795-AFF3BC5A56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49A5C0-37AD-47D6-9AD5-83766F99B36D}"/>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7180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1C285-63C0-409D-B9B1-BC3D985F470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AF518A-483B-4FD3-AC8D-E7C9B7B09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310E065-27EF-492F-83B6-AE05223FD7E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5586760-8702-4239-9EBB-4EBAEADA15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2FB6CCA-21BB-4535-8487-C2AD77759C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77C1ACE-2F55-46D9-8A96-B57972233C66}"/>
              </a:ext>
            </a:extLst>
          </p:cNvPr>
          <p:cNvSpPr>
            <a:spLocks noGrp="1"/>
          </p:cNvSpPr>
          <p:nvPr>
            <p:ph type="dt" sz="half" idx="10"/>
          </p:nvPr>
        </p:nvSpPr>
        <p:spPr/>
        <p:txBody>
          <a:bodyPr/>
          <a:lstStyle/>
          <a:p>
            <a:fld id="{CB1D299A-6B22-4BCA-929F-609FF49119CF}" type="datetimeFigureOut">
              <a:rPr lang="zh-CN" altLang="en-US" smtClean="0"/>
              <a:t>2018/10/13</a:t>
            </a:fld>
            <a:endParaRPr lang="zh-CN" altLang="en-US"/>
          </a:p>
        </p:txBody>
      </p:sp>
      <p:sp>
        <p:nvSpPr>
          <p:cNvPr id="8" name="页脚占位符 7">
            <a:extLst>
              <a:ext uri="{FF2B5EF4-FFF2-40B4-BE49-F238E27FC236}">
                <a16:creationId xmlns:a16="http://schemas.microsoft.com/office/drawing/2014/main" id="{07080187-803A-4BC0-9616-6C59F86EF1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F9B664-A0E0-4EB8-8388-2E68E94857AC}"/>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92404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B7D97-B074-42CA-83FD-440E0F57FA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BE1BAA-12B6-4B1A-9828-E90FFCF2156D}"/>
              </a:ext>
            </a:extLst>
          </p:cNvPr>
          <p:cNvSpPr>
            <a:spLocks noGrp="1"/>
          </p:cNvSpPr>
          <p:nvPr>
            <p:ph type="dt" sz="half" idx="10"/>
          </p:nvPr>
        </p:nvSpPr>
        <p:spPr/>
        <p:txBody>
          <a:bodyPr/>
          <a:lstStyle/>
          <a:p>
            <a:fld id="{CB1D299A-6B22-4BCA-929F-609FF49119CF}" type="datetimeFigureOut">
              <a:rPr lang="zh-CN" altLang="en-US" smtClean="0"/>
              <a:t>2018/10/13</a:t>
            </a:fld>
            <a:endParaRPr lang="zh-CN" altLang="en-US"/>
          </a:p>
        </p:txBody>
      </p:sp>
      <p:sp>
        <p:nvSpPr>
          <p:cNvPr id="4" name="页脚占位符 3">
            <a:extLst>
              <a:ext uri="{FF2B5EF4-FFF2-40B4-BE49-F238E27FC236}">
                <a16:creationId xmlns:a16="http://schemas.microsoft.com/office/drawing/2014/main" id="{AAE4229F-1DDB-485D-98FE-D63CAACDAA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A1CD86D-F81E-4E2C-BBD6-1E94A0DF2B93}"/>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415553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BB5D88-B650-49EA-8945-F1A09408A11F}"/>
              </a:ext>
            </a:extLst>
          </p:cNvPr>
          <p:cNvSpPr>
            <a:spLocks noGrp="1"/>
          </p:cNvSpPr>
          <p:nvPr>
            <p:ph type="dt" sz="half" idx="10"/>
          </p:nvPr>
        </p:nvSpPr>
        <p:spPr/>
        <p:txBody>
          <a:bodyPr/>
          <a:lstStyle/>
          <a:p>
            <a:fld id="{CB1D299A-6B22-4BCA-929F-609FF49119CF}" type="datetimeFigureOut">
              <a:rPr lang="zh-CN" altLang="en-US" smtClean="0"/>
              <a:t>2018/10/13</a:t>
            </a:fld>
            <a:endParaRPr lang="zh-CN" altLang="en-US"/>
          </a:p>
        </p:txBody>
      </p:sp>
      <p:sp>
        <p:nvSpPr>
          <p:cNvPr id="3" name="页脚占位符 2">
            <a:extLst>
              <a:ext uri="{FF2B5EF4-FFF2-40B4-BE49-F238E27FC236}">
                <a16:creationId xmlns:a16="http://schemas.microsoft.com/office/drawing/2014/main" id="{2B73D192-2703-43F7-B057-18DA13836D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4AACEFB-6744-4FBA-8072-D0CD38419188}"/>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53164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B431A-B01B-4C4C-86E3-0666302C24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01E76B5-29BC-47E3-A5D2-9EAE447E4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28E856E-4CC4-4D69-95A5-F245D0FC6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F8C10F-242E-4B8E-B4D0-361A47354562}"/>
              </a:ext>
            </a:extLst>
          </p:cNvPr>
          <p:cNvSpPr>
            <a:spLocks noGrp="1"/>
          </p:cNvSpPr>
          <p:nvPr>
            <p:ph type="dt" sz="half" idx="10"/>
          </p:nvPr>
        </p:nvSpPr>
        <p:spPr/>
        <p:txBody>
          <a:bodyPr/>
          <a:lstStyle/>
          <a:p>
            <a:fld id="{CB1D299A-6B22-4BCA-929F-609FF49119CF}" type="datetimeFigureOut">
              <a:rPr lang="zh-CN" altLang="en-US" smtClean="0"/>
              <a:t>2018/10/13</a:t>
            </a:fld>
            <a:endParaRPr lang="zh-CN" altLang="en-US"/>
          </a:p>
        </p:txBody>
      </p:sp>
      <p:sp>
        <p:nvSpPr>
          <p:cNvPr id="6" name="页脚占位符 5">
            <a:extLst>
              <a:ext uri="{FF2B5EF4-FFF2-40B4-BE49-F238E27FC236}">
                <a16:creationId xmlns:a16="http://schemas.microsoft.com/office/drawing/2014/main" id="{FA02E824-3DCF-4B34-B509-A951F507BE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438850-947F-4343-9A58-D1372749932E}"/>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216903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CE849-9CF9-45AE-AB3F-5254E7B884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7CC4FC-2791-43F3-B3E4-E8CA82C6C9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3044292-8904-4683-B822-6E363EC06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9B3CC8-8893-44B9-9634-D9328BECF907}"/>
              </a:ext>
            </a:extLst>
          </p:cNvPr>
          <p:cNvSpPr>
            <a:spLocks noGrp="1"/>
          </p:cNvSpPr>
          <p:nvPr>
            <p:ph type="dt" sz="half" idx="10"/>
          </p:nvPr>
        </p:nvSpPr>
        <p:spPr/>
        <p:txBody>
          <a:bodyPr/>
          <a:lstStyle/>
          <a:p>
            <a:fld id="{CB1D299A-6B22-4BCA-929F-609FF49119CF}" type="datetimeFigureOut">
              <a:rPr lang="zh-CN" altLang="en-US" smtClean="0"/>
              <a:t>2018/10/13</a:t>
            </a:fld>
            <a:endParaRPr lang="zh-CN" altLang="en-US"/>
          </a:p>
        </p:txBody>
      </p:sp>
      <p:sp>
        <p:nvSpPr>
          <p:cNvPr id="6" name="页脚占位符 5">
            <a:extLst>
              <a:ext uri="{FF2B5EF4-FFF2-40B4-BE49-F238E27FC236}">
                <a16:creationId xmlns:a16="http://schemas.microsoft.com/office/drawing/2014/main" id="{368400B3-3942-44EB-BAA1-3CBD3BC3DA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0EEE5A-E3C4-4E1C-9CAB-595E1588C008}"/>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60487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826EC0-2687-4445-830F-DF51F2770D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887922-C306-48F7-B724-009E3C55E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C7770D-E658-43CA-B276-1B9A417F9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D299A-6B22-4BCA-929F-609FF49119CF}"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B434451C-B98F-4C7E-9ABD-C26E77896A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13DBB1-C5F1-42D2-8239-31CD434306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237161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a:xfrm>
            <a:off x="4388555" y="2798233"/>
            <a:ext cx="3414889" cy="1261534"/>
          </a:xfrm>
        </p:spPr>
        <p:txBody>
          <a:bodyPr>
            <a:noAutofit/>
          </a:bodyPr>
          <a:lstStyle/>
          <a:p>
            <a:r>
              <a:rPr lang="zh-CN" altLang="en-US" sz="5400" dirty="0"/>
              <a:t>论文总结</a:t>
            </a:r>
            <a:br>
              <a:rPr lang="en-US" altLang="zh-CN" sz="5400" dirty="0"/>
            </a:br>
            <a:endParaRPr lang="zh-CN" altLang="en-US" sz="5400" dirty="0"/>
          </a:p>
        </p:txBody>
      </p:sp>
      <p:sp>
        <p:nvSpPr>
          <p:cNvPr id="4" name="文本框 3">
            <a:extLst>
              <a:ext uri="{FF2B5EF4-FFF2-40B4-BE49-F238E27FC236}">
                <a16:creationId xmlns:a16="http://schemas.microsoft.com/office/drawing/2014/main" id="{A3AFF2C3-A4FF-483F-B16D-A29E0E542A2A}"/>
              </a:ext>
            </a:extLst>
          </p:cNvPr>
          <p:cNvSpPr txBox="1"/>
          <p:nvPr/>
        </p:nvSpPr>
        <p:spPr>
          <a:xfrm>
            <a:off x="5153376" y="4055534"/>
            <a:ext cx="1885246" cy="523220"/>
          </a:xfrm>
          <a:prstGeom prst="rect">
            <a:avLst/>
          </a:prstGeom>
          <a:noFill/>
        </p:spPr>
        <p:txBody>
          <a:bodyPr wrap="square" rtlCol="0">
            <a:spAutoFit/>
          </a:bodyPr>
          <a:lstStyle/>
          <a:p>
            <a:r>
              <a:rPr lang="en-US" altLang="zh-CN" sz="2800" dirty="0"/>
              <a:t>2018.10.15</a:t>
            </a:r>
            <a:endParaRPr lang="zh-CN" altLang="en-US" sz="2800" dirty="0"/>
          </a:p>
        </p:txBody>
      </p:sp>
    </p:spTree>
    <p:extLst>
      <p:ext uri="{BB962C8B-B14F-4D97-AF65-F5344CB8AC3E}">
        <p14:creationId xmlns:p14="http://schemas.microsoft.com/office/powerpoint/2010/main" val="123525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AEF5C-3FD8-41FB-8962-B3327371E3E5}"/>
              </a:ext>
            </a:extLst>
          </p:cNvPr>
          <p:cNvSpPr>
            <a:spLocks noGrp="1"/>
          </p:cNvSpPr>
          <p:nvPr>
            <p:ph type="title"/>
          </p:nvPr>
        </p:nvSpPr>
        <p:spPr/>
        <p:txBody>
          <a:bodyPr/>
          <a:lstStyle/>
          <a:p>
            <a:r>
              <a:rPr lang="en-US" altLang="zh-CN" dirty="0"/>
              <a:t>Segmentation Architecture</a:t>
            </a:r>
            <a:endParaRPr lang="zh-CN" altLang="en-US" dirty="0"/>
          </a:p>
        </p:txBody>
      </p:sp>
      <p:sp>
        <p:nvSpPr>
          <p:cNvPr id="3" name="内容占位符 2">
            <a:extLst>
              <a:ext uri="{FF2B5EF4-FFF2-40B4-BE49-F238E27FC236}">
                <a16:creationId xmlns:a16="http://schemas.microsoft.com/office/drawing/2014/main" id="{E283F416-04E0-47CF-AB9D-FFFBBB73F8E7}"/>
              </a:ext>
            </a:extLst>
          </p:cNvPr>
          <p:cNvSpPr>
            <a:spLocks noGrp="1"/>
          </p:cNvSpPr>
          <p:nvPr>
            <p:ph idx="1"/>
          </p:nvPr>
        </p:nvSpPr>
        <p:spPr/>
        <p:txBody>
          <a:bodyPr/>
          <a:lstStyle/>
          <a:p>
            <a:r>
              <a:rPr lang="zh-CN" altLang="zh-CN" dirty="0"/>
              <a:t>作者对</a:t>
            </a:r>
            <a:r>
              <a:rPr lang="en-US" altLang="zh-CN" dirty="0" err="1"/>
              <a:t>AlexNet</a:t>
            </a:r>
            <a:r>
              <a:rPr lang="zh-CN" altLang="zh-CN" dirty="0"/>
              <a:t>，</a:t>
            </a:r>
            <a:r>
              <a:rPr lang="en-US" altLang="zh-CN" dirty="0"/>
              <a:t>VGG</a:t>
            </a:r>
            <a:r>
              <a:rPr lang="zh-CN" altLang="zh-CN" dirty="0"/>
              <a:t>，</a:t>
            </a:r>
            <a:r>
              <a:rPr lang="en-US" altLang="zh-CN" dirty="0" err="1"/>
              <a:t>GoogLeNet</a:t>
            </a:r>
            <a:r>
              <a:rPr lang="zh-CN" altLang="zh-CN" dirty="0"/>
              <a:t>进行微调成全卷积网络，在粗糙输出处添加</a:t>
            </a:r>
            <a:r>
              <a:rPr lang="en-US" altLang="zh-CN" dirty="0"/>
              <a:t>1</a:t>
            </a:r>
            <a:r>
              <a:rPr lang="zh-CN" altLang="zh-CN" dirty="0"/>
              <a:t>×</a:t>
            </a:r>
            <a:r>
              <a:rPr lang="en-US" altLang="zh-CN" dirty="0"/>
              <a:t>1</a:t>
            </a:r>
            <a:r>
              <a:rPr lang="zh-CN" altLang="zh-CN" dirty="0"/>
              <a:t>的卷积，，有</a:t>
            </a:r>
            <a:r>
              <a:rPr lang="en-US" altLang="zh-CN" dirty="0"/>
              <a:t>21</a:t>
            </a:r>
            <a:r>
              <a:rPr lang="zh-CN" altLang="zh-CN" dirty="0"/>
              <a:t>个通道来对应</a:t>
            </a:r>
            <a:r>
              <a:rPr lang="en-US" altLang="zh-CN" dirty="0"/>
              <a:t>PASCAL</a:t>
            </a:r>
            <a:r>
              <a:rPr lang="zh-CN" altLang="zh-CN" dirty="0"/>
              <a:t>的种类，之后加上</a:t>
            </a:r>
            <a:r>
              <a:rPr lang="en-US" altLang="zh-CN" dirty="0"/>
              <a:t>deconvolutional</a:t>
            </a:r>
            <a:r>
              <a:rPr lang="zh-CN" altLang="zh-CN" dirty="0"/>
              <a:t>层，把粗糙输出上采样为像素密集输出。</a:t>
            </a:r>
          </a:p>
          <a:p>
            <a:endParaRPr lang="zh-CN" altLang="en-US" dirty="0"/>
          </a:p>
        </p:txBody>
      </p:sp>
      <p:pic>
        <p:nvPicPr>
          <p:cNvPr id="4" name="内容占位符 3">
            <a:extLst>
              <a:ext uri="{FF2B5EF4-FFF2-40B4-BE49-F238E27FC236}">
                <a16:creationId xmlns:a16="http://schemas.microsoft.com/office/drawing/2014/main" id="{EFBC100B-C484-4367-B1FC-64EC965D3CBD}"/>
              </a:ext>
            </a:extLst>
          </p:cNvPr>
          <p:cNvPicPr>
            <a:picLocks noChangeAspect="1"/>
          </p:cNvPicPr>
          <p:nvPr/>
        </p:nvPicPr>
        <p:blipFill>
          <a:blip r:embed="rId3"/>
          <a:stretch>
            <a:fillRect/>
          </a:stretch>
        </p:blipFill>
        <p:spPr>
          <a:xfrm>
            <a:off x="838200" y="3429000"/>
            <a:ext cx="10515600" cy="1472794"/>
          </a:xfrm>
          <a:prstGeom prst="rect">
            <a:avLst/>
          </a:prstGeom>
        </p:spPr>
      </p:pic>
    </p:spTree>
    <p:extLst>
      <p:ext uri="{BB962C8B-B14F-4D97-AF65-F5344CB8AC3E}">
        <p14:creationId xmlns:p14="http://schemas.microsoft.com/office/powerpoint/2010/main" val="196754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243A7AB8-BD2F-4473-8EED-30A2CCF91DBE}"/>
              </a:ext>
            </a:extLst>
          </p:cNvPr>
          <p:cNvPicPr>
            <a:picLocks noGrp="1" noChangeAspect="1"/>
          </p:cNvPicPr>
          <p:nvPr>
            <p:ph idx="1"/>
          </p:nvPr>
        </p:nvPicPr>
        <p:blipFill>
          <a:blip r:embed="rId3"/>
          <a:stretch>
            <a:fillRect/>
          </a:stretch>
        </p:blipFill>
        <p:spPr>
          <a:xfrm>
            <a:off x="1026915" y="1825625"/>
            <a:ext cx="10138169" cy="4351338"/>
          </a:xfrm>
          <a:prstGeom prst="rect">
            <a:avLst/>
          </a:prstGeom>
        </p:spPr>
      </p:pic>
    </p:spTree>
    <p:extLst>
      <p:ext uri="{BB962C8B-B14F-4D97-AF65-F5344CB8AC3E}">
        <p14:creationId xmlns:p14="http://schemas.microsoft.com/office/powerpoint/2010/main" val="30376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B4018-4FC4-4804-9BF4-84EC28A3A4A1}"/>
              </a:ext>
            </a:extLst>
          </p:cNvPr>
          <p:cNvSpPr>
            <a:spLocks noGrp="1"/>
          </p:cNvSpPr>
          <p:nvPr>
            <p:ph type="title"/>
          </p:nvPr>
        </p:nvSpPr>
        <p:spPr/>
        <p:txBody>
          <a:bodyPr/>
          <a:lstStyle/>
          <a:p>
            <a:r>
              <a:rPr lang="zh-CN" altLang="en-US" dirty="0"/>
              <a:t>改进网络结构</a:t>
            </a:r>
          </a:p>
        </p:txBody>
      </p:sp>
      <p:pic>
        <p:nvPicPr>
          <p:cNvPr id="4" name="内容占位符 3">
            <a:extLst>
              <a:ext uri="{FF2B5EF4-FFF2-40B4-BE49-F238E27FC236}">
                <a16:creationId xmlns:a16="http://schemas.microsoft.com/office/drawing/2014/main" id="{D8120489-A683-4C6C-AFE2-F7DF71D67147}"/>
              </a:ext>
            </a:extLst>
          </p:cNvPr>
          <p:cNvPicPr>
            <a:picLocks noGrp="1" noChangeAspect="1"/>
          </p:cNvPicPr>
          <p:nvPr>
            <p:ph idx="1"/>
          </p:nvPr>
        </p:nvPicPr>
        <p:blipFill>
          <a:blip r:embed="rId3"/>
          <a:stretch>
            <a:fillRect/>
          </a:stretch>
        </p:blipFill>
        <p:spPr>
          <a:xfrm>
            <a:off x="4592341" y="1871345"/>
            <a:ext cx="2570459" cy="4351338"/>
          </a:xfrm>
          <a:prstGeom prst="rect">
            <a:avLst/>
          </a:prstGeom>
        </p:spPr>
      </p:pic>
      <p:pic>
        <p:nvPicPr>
          <p:cNvPr id="5" name="图片 4">
            <a:extLst>
              <a:ext uri="{FF2B5EF4-FFF2-40B4-BE49-F238E27FC236}">
                <a16:creationId xmlns:a16="http://schemas.microsoft.com/office/drawing/2014/main" id="{4BF0FF2A-5422-484F-B8E2-067B5C1A2322}"/>
              </a:ext>
            </a:extLst>
          </p:cNvPr>
          <p:cNvPicPr/>
          <p:nvPr/>
        </p:nvPicPr>
        <p:blipFill>
          <a:blip r:embed="rId4"/>
          <a:stretch>
            <a:fillRect/>
          </a:stretch>
        </p:blipFill>
        <p:spPr>
          <a:xfrm>
            <a:off x="1249680" y="1871345"/>
            <a:ext cx="2570459" cy="4514215"/>
          </a:xfrm>
          <a:prstGeom prst="rect">
            <a:avLst/>
          </a:prstGeom>
        </p:spPr>
      </p:pic>
      <p:sp>
        <p:nvSpPr>
          <p:cNvPr id="6" name="文本框 5">
            <a:extLst>
              <a:ext uri="{FF2B5EF4-FFF2-40B4-BE49-F238E27FC236}">
                <a16:creationId xmlns:a16="http://schemas.microsoft.com/office/drawing/2014/main" id="{3078FAC4-1558-48F1-B0B4-BEACDE492643}"/>
              </a:ext>
            </a:extLst>
          </p:cNvPr>
          <p:cNvSpPr txBox="1"/>
          <p:nvPr/>
        </p:nvSpPr>
        <p:spPr>
          <a:xfrm>
            <a:off x="8031480" y="2545080"/>
            <a:ext cx="3657600" cy="2554545"/>
          </a:xfrm>
          <a:prstGeom prst="rect">
            <a:avLst/>
          </a:prstGeom>
          <a:noFill/>
        </p:spPr>
        <p:txBody>
          <a:bodyPr wrap="square" rtlCol="0">
            <a:spAutoFit/>
          </a:bodyPr>
          <a:lstStyle/>
          <a:p>
            <a:r>
              <a:rPr lang="zh-CN" altLang="zh-CN" sz="4000" dirty="0"/>
              <a:t>解决方法：添加跳跃（</a:t>
            </a:r>
            <a:r>
              <a:rPr lang="en-US" altLang="zh-CN" sz="4000" dirty="0"/>
              <a:t>skip</a:t>
            </a:r>
            <a:r>
              <a:rPr lang="zh-CN" altLang="zh-CN" sz="4000" dirty="0"/>
              <a:t>）结构</a:t>
            </a:r>
          </a:p>
          <a:p>
            <a:endParaRPr lang="zh-CN" altLang="en-US" sz="4000" dirty="0"/>
          </a:p>
        </p:txBody>
      </p:sp>
    </p:spTree>
    <p:extLst>
      <p:ext uri="{BB962C8B-B14F-4D97-AF65-F5344CB8AC3E}">
        <p14:creationId xmlns:p14="http://schemas.microsoft.com/office/powerpoint/2010/main" val="276370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D0E68FF-84FC-4720-BCF3-D0F6A2E4C07B}"/>
              </a:ext>
            </a:extLst>
          </p:cNvPr>
          <p:cNvPicPr>
            <a:picLocks noGrp="1" noChangeAspect="1"/>
          </p:cNvPicPr>
          <p:nvPr>
            <p:ph idx="1"/>
          </p:nvPr>
        </p:nvPicPr>
        <p:blipFill>
          <a:blip r:embed="rId3"/>
          <a:stretch>
            <a:fillRect/>
          </a:stretch>
        </p:blipFill>
        <p:spPr>
          <a:xfrm>
            <a:off x="503351" y="957738"/>
            <a:ext cx="11185297" cy="4942523"/>
          </a:xfrm>
          <a:prstGeom prst="rect">
            <a:avLst/>
          </a:prstGeom>
        </p:spPr>
      </p:pic>
    </p:spTree>
    <p:extLst>
      <p:ext uri="{BB962C8B-B14F-4D97-AF65-F5344CB8AC3E}">
        <p14:creationId xmlns:p14="http://schemas.microsoft.com/office/powerpoint/2010/main" val="232186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en-US" dirty="0"/>
              <a:t>融合结果</a:t>
            </a:r>
          </a:p>
        </p:txBody>
      </p:sp>
      <p:pic>
        <p:nvPicPr>
          <p:cNvPr id="4" name="内容占位符 3">
            <a:extLst>
              <a:ext uri="{FF2B5EF4-FFF2-40B4-BE49-F238E27FC236}">
                <a16:creationId xmlns:a16="http://schemas.microsoft.com/office/drawing/2014/main" id="{E5A1CEA8-2F00-4CE1-B359-651546B075C9}"/>
              </a:ext>
            </a:extLst>
          </p:cNvPr>
          <p:cNvPicPr>
            <a:picLocks noGrp="1"/>
          </p:cNvPicPr>
          <p:nvPr>
            <p:ph idx="1"/>
          </p:nvPr>
        </p:nvPicPr>
        <p:blipFill>
          <a:blip r:embed="rId3"/>
          <a:stretch>
            <a:fillRect/>
          </a:stretch>
        </p:blipFill>
        <p:spPr>
          <a:xfrm>
            <a:off x="838200" y="1842183"/>
            <a:ext cx="10515600" cy="4318222"/>
          </a:xfrm>
          <a:prstGeom prst="rect">
            <a:avLst/>
          </a:prstGeom>
        </p:spPr>
      </p:pic>
    </p:spTree>
    <p:extLst>
      <p:ext uri="{BB962C8B-B14F-4D97-AF65-F5344CB8AC3E}">
        <p14:creationId xmlns:p14="http://schemas.microsoft.com/office/powerpoint/2010/main" val="206505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7E28-A6CB-4828-AF88-B77630EA6EC7}"/>
              </a:ext>
            </a:extLst>
          </p:cNvPr>
          <p:cNvSpPr>
            <a:spLocks noGrp="1"/>
          </p:cNvSpPr>
          <p:nvPr>
            <p:ph type="title"/>
          </p:nvPr>
        </p:nvSpPr>
        <p:spPr/>
        <p:txBody>
          <a:bodyPr/>
          <a:lstStyle/>
          <a:p>
            <a:r>
              <a:rPr lang="en-US" altLang="zh-CN" dirty="0"/>
              <a:t>FCN</a:t>
            </a:r>
            <a:r>
              <a:rPr lang="zh-CN" altLang="en-US" dirty="0"/>
              <a:t>特点</a:t>
            </a:r>
          </a:p>
        </p:txBody>
      </p:sp>
      <p:sp>
        <p:nvSpPr>
          <p:cNvPr id="3" name="内容占位符 2">
            <a:extLst>
              <a:ext uri="{FF2B5EF4-FFF2-40B4-BE49-F238E27FC236}">
                <a16:creationId xmlns:a16="http://schemas.microsoft.com/office/drawing/2014/main" id="{23A82D2C-543F-469A-86DE-A10E5F3695CB}"/>
              </a:ext>
            </a:extLst>
          </p:cNvPr>
          <p:cNvSpPr>
            <a:spLocks noGrp="1"/>
          </p:cNvSpPr>
          <p:nvPr>
            <p:ph idx="1"/>
          </p:nvPr>
        </p:nvSpPr>
        <p:spPr>
          <a:xfrm>
            <a:off x="838199" y="1825625"/>
            <a:ext cx="10610461" cy="4351338"/>
          </a:xfrm>
        </p:spPr>
        <p:txBody>
          <a:bodyPr/>
          <a:lstStyle/>
          <a:p>
            <a:pPr>
              <a:lnSpc>
                <a:spcPct val="150000"/>
              </a:lnSpc>
            </a:pPr>
            <a:r>
              <a:rPr lang="zh-CN" altLang="en-US" dirty="0"/>
              <a:t>全卷积网络不含全连接层，可适应任意尺寸输入。 </a:t>
            </a:r>
          </a:p>
          <a:p>
            <a:pPr>
              <a:lnSpc>
                <a:spcPct val="150000"/>
              </a:lnSpc>
            </a:pPr>
            <a:r>
              <a:rPr lang="zh-CN" altLang="en-US" dirty="0"/>
              <a:t>使用转置卷积层进行上采样，得到与</a:t>
            </a:r>
            <a:r>
              <a:rPr lang="zh-CN" altLang="zh-CN" dirty="0"/>
              <a:t>输入图像相同的尺寸</a:t>
            </a:r>
            <a:r>
              <a:rPr lang="zh-CN" altLang="en-US" dirty="0"/>
              <a:t>，能够输出精细的结果。 </a:t>
            </a:r>
          </a:p>
          <a:p>
            <a:pPr>
              <a:lnSpc>
                <a:spcPct val="150000"/>
              </a:lnSpc>
            </a:pPr>
            <a:r>
              <a:rPr lang="zh-CN" altLang="en-US" dirty="0"/>
              <a:t>使用跳级结构，可以提高精确性。</a:t>
            </a:r>
          </a:p>
          <a:p>
            <a:pPr>
              <a:lnSpc>
                <a:spcPct val="150000"/>
              </a:lnSpc>
            </a:pPr>
            <a:endParaRPr lang="zh-CN" altLang="en-US" dirty="0"/>
          </a:p>
          <a:p>
            <a:endParaRPr lang="zh-CN" altLang="en-US" dirty="0"/>
          </a:p>
        </p:txBody>
      </p:sp>
    </p:spTree>
    <p:extLst>
      <p:ext uri="{BB962C8B-B14F-4D97-AF65-F5344CB8AC3E}">
        <p14:creationId xmlns:p14="http://schemas.microsoft.com/office/powerpoint/2010/main" val="1181299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a:xfrm>
            <a:off x="1435100" y="2917825"/>
            <a:ext cx="9321800" cy="511175"/>
          </a:xfrm>
        </p:spPr>
        <p:txBody>
          <a:bodyPr/>
          <a:lstStyle/>
          <a:p>
            <a:pPr marL="0" indent="0">
              <a:buNone/>
            </a:pPr>
            <a:r>
              <a:rPr lang="en-US" altLang="zh-CN" dirty="0"/>
              <a:t>Fully Convolutional Networks for Semantic Segmentation</a:t>
            </a:r>
            <a:endParaRPr lang="zh-CN" altLang="en-US" dirty="0"/>
          </a:p>
        </p:txBody>
      </p:sp>
    </p:spTree>
    <p:extLst>
      <p:ext uri="{BB962C8B-B14F-4D97-AF65-F5344CB8AC3E}">
        <p14:creationId xmlns:p14="http://schemas.microsoft.com/office/powerpoint/2010/main" val="246707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a:xfrm>
            <a:off x="838200" y="1825625"/>
            <a:ext cx="10515600" cy="4667250"/>
          </a:xfrm>
        </p:spPr>
        <p:txBody>
          <a:bodyPr>
            <a:normAutofit fontScale="92500" lnSpcReduction="20000"/>
          </a:bodyPr>
          <a:lstStyle/>
          <a:p>
            <a:pPr>
              <a:lnSpc>
                <a:spcPct val="170000"/>
              </a:lnSpc>
            </a:pPr>
            <a:r>
              <a:rPr lang="zh-CN" altLang="zh-CN" dirty="0"/>
              <a:t>背景：卷积网络是强大的视觉模型，可以产生特征层次结构</a:t>
            </a:r>
            <a:r>
              <a:rPr lang="zh-CN" altLang="en-US" dirty="0"/>
              <a:t>，</a:t>
            </a:r>
            <a:r>
              <a:rPr lang="zh-CN" altLang="zh-CN" dirty="0"/>
              <a:t>推动了识别的进步。</a:t>
            </a:r>
            <a:endParaRPr lang="en-US" altLang="zh-CN" dirty="0"/>
          </a:p>
          <a:p>
            <a:pPr>
              <a:lnSpc>
                <a:spcPct val="170000"/>
              </a:lnSpc>
            </a:pPr>
            <a:r>
              <a:rPr lang="zh-CN" altLang="zh-CN" dirty="0"/>
              <a:t>动机：从粗略推理到细微推理的下一步是对每个像素进行预测。</a:t>
            </a:r>
          </a:p>
          <a:p>
            <a:pPr>
              <a:lnSpc>
                <a:spcPct val="170000"/>
              </a:lnSpc>
            </a:pPr>
            <a:r>
              <a:rPr lang="zh-CN" altLang="zh-CN" dirty="0"/>
              <a:t>贡献：本文构建了全卷积网络，该网络采用任意大小的输入，并通过有效的推理和学习产生相应大小的输出。本文定义了一种跳跃结构，该架构将来自深层粗糙层的语义信息与来自浅层细节层的外观信息相结合，以产生准确和详细的分割</a:t>
            </a:r>
            <a:r>
              <a:rPr lang="zh-CN" altLang="en-US" dirty="0"/>
              <a:t>，</a:t>
            </a:r>
            <a:r>
              <a:rPr lang="zh-CN" altLang="zh-CN" dirty="0"/>
              <a:t>网络处理时间也很快</a:t>
            </a:r>
            <a:endParaRPr lang="en-US" altLang="zh-CN" dirty="0"/>
          </a:p>
        </p:txBody>
      </p:sp>
    </p:spTree>
    <p:extLst>
      <p:ext uri="{BB962C8B-B14F-4D97-AF65-F5344CB8AC3E}">
        <p14:creationId xmlns:p14="http://schemas.microsoft.com/office/powerpoint/2010/main" val="168558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30D3-8B1F-427D-AB88-AB96578FA13B}"/>
              </a:ext>
            </a:extLst>
          </p:cNvPr>
          <p:cNvSpPr>
            <a:spLocks noGrp="1"/>
          </p:cNvSpPr>
          <p:nvPr>
            <p:ph type="title"/>
          </p:nvPr>
        </p:nvSpPr>
        <p:spPr/>
        <p:txBody>
          <a:bodyPr/>
          <a:lstStyle/>
          <a:p>
            <a:r>
              <a:rPr lang="zh-CN" altLang="zh-CN" dirty="0"/>
              <a:t>传统</a:t>
            </a:r>
            <a:r>
              <a:rPr lang="en-US" altLang="zh-CN" dirty="0"/>
              <a:t>CNN</a:t>
            </a:r>
            <a:r>
              <a:rPr lang="zh-CN" altLang="zh-CN" dirty="0"/>
              <a:t>特点</a:t>
            </a:r>
            <a:br>
              <a:rPr lang="zh-CN" altLang="zh-CN" dirty="0"/>
            </a:br>
            <a:endParaRPr lang="zh-CN" altLang="en-US" dirty="0"/>
          </a:p>
        </p:txBody>
      </p:sp>
      <p:sp>
        <p:nvSpPr>
          <p:cNvPr id="3" name="内容占位符 2">
            <a:extLst>
              <a:ext uri="{FF2B5EF4-FFF2-40B4-BE49-F238E27FC236}">
                <a16:creationId xmlns:a16="http://schemas.microsoft.com/office/drawing/2014/main" id="{C94E1C4C-76B4-4ED9-84DC-D7C3D972B794}"/>
              </a:ext>
            </a:extLst>
          </p:cNvPr>
          <p:cNvSpPr>
            <a:spLocks noGrp="1"/>
          </p:cNvSpPr>
          <p:nvPr>
            <p:ph idx="1"/>
          </p:nvPr>
        </p:nvSpPr>
        <p:spPr/>
        <p:txBody>
          <a:bodyPr>
            <a:normAutofit/>
          </a:bodyPr>
          <a:lstStyle/>
          <a:p>
            <a:pPr lvl="0" latinLnBrk="1"/>
            <a:r>
              <a:rPr lang="zh-CN" altLang="zh-CN" dirty="0">
                <a:latin typeface="宋体" panose="02010600030101010101" pitchFamily="2" charset="-122"/>
                <a:ea typeface="宋体" panose="02010600030101010101" pitchFamily="2" charset="-122"/>
              </a:rPr>
              <a:t>可以学习到多个层次的特征</a:t>
            </a:r>
            <a:r>
              <a:rPr lang="zh-CN" altLang="en-US" dirty="0">
                <a:latin typeface="宋体" panose="02010600030101010101" pitchFamily="2" charset="-122"/>
                <a:ea typeface="宋体" panose="02010600030101010101" pitchFamily="2" charset="-122"/>
              </a:rPr>
              <a:t>，通过</a:t>
            </a:r>
            <a:r>
              <a:rPr lang="zh-CN" altLang="zh-CN" dirty="0">
                <a:latin typeface="宋体" panose="02010600030101010101" pitchFamily="2" charset="-122"/>
                <a:ea typeface="宋体" panose="02010600030101010101" pitchFamily="2" charset="-122"/>
              </a:rPr>
              <a:t>较浅</a:t>
            </a:r>
            <a:r>
              <a:rPr lang="zh-CN" altLang="en-US" dirty="0">
                <a:latin typeface="宋体" panose="02010600030101010101" pitchFamily="2" charset="-122"/>
                <a:ea typeface="宋体" panose="02010600030101010101" pitchFamily="2" charset="-122"/>
              </a:rPr>
              <a:t>和较深</a:t>
            </a:r>
            <a:r>
              <a:rPr lang="zh-CN" altLang="zh-CN" dirty="0">
                <a:latin typeface="宋体" panose="02010600030101010101" pitchFamily="2" charset="-122"/>
                <a:ea typeface="宋体" panose="02010600030101010101" pitchFamily="2" charset="-122"/>
              </a:rPr>
              <a:t>的卷积层学习到一些局部区域</a:t>
            </a:r>
            <a:r>
              <a:rPr lang="zh-CN" altLang="en-US" dirty="0">
                <a:latin typeface="宋体" panose="02010600030101010101" pitchFamily="2" charset="-122"/>
                <a:ea typeface="宋体" panose="02010600030101010101" pitchFamily="2" charset="-122"/>
              </a:rPr>
              <a:t>和更加抽象</a:t>
            </a:r>
            <a:r>
              <a:rPr lang="zh-CN" altLang="zh-CN" dirty="0">
                <a:latin typeface="宋体" panose="02010600030101010101" pitchFamily="2" charset="-122"/>
                <a:ea typeface="宋体" panose="02010600030101010101" pitchFamily="2" charset="-122"/>
              </a:rPr>
              <a:t>的特征</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抽象的特征</a:t>
            </a:r>
            <a:r>
              <a:rPr lang="zh-CN" altLang="en-US" dirty="0">
                <a:latin typeface="宋体" panose="02010600030101010101" pitchFamily="2" charset="-122"/>
                <a:ea typeface="宋体" panose="02010600030101010101" pitchFamily="2" charset="-122"/>
              </a:rPr>
              <a:t>应用于</a:t>
            </a:r>
            <a:r>
              <a:rPr lang="zh-CN" altLang="zh-CN" dirty="0">
                <a:latin typeface="宋体" panose="02010600030101010101" pitchFamily="2" charset="-122"/>
                <a:ea typeface="宋体" panose="02010600030101010101" pitchFamily="2" charset="-122"/>
              </a:rPr>
              <a:t>分类，可以很好地判断出一幅图像中包含什么类别的物体</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丢失了一些物体的细节，不能很好地给出物体的具体轮廓、指出每个像素具体属于哪个物体，因此做到精确的分割就很有难度。</a:t>
            </a:r>
          </a:p>
          <a:p>
            <a:r>
              <a:rPr lang="zh-CN" altLang="zh-CN" dirty="0">
                <a:latin typeface="宋体" panose="02010600030101010101" pitchFamily="2" charset="-122"/>
                <a:ea typeface="宋体" panose="02010600030101010101" pitchFamily="2" charset="-122"/>
              </a:rPr>
              <a:t>像素块大小的限制了感知区域的大小。通常像素块的大小比整幅图像的大小小很多，只能提取一些局部的特征，从而导致分类的性能受到限制。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4907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en-US" altLang="zh-CN" dirty="0"/>
              <a:t>Adapting classifiers for dense prediction</a:t>
            </a:r>
            <a:endParaRPr lang="zh-CN" altLang="zh-CN" dirty="0"/>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a:xfrm>
            <a:off x="838200" y="1690688"/>
            <a:ext cx="10515600" cy="4802187"/>
          </a:xfrm>
        </p:spPr>
        <p:txBody>
          <a:bodyPr>
            <a:normAutofit/>
          </a:bodyPr>
          <a:lstStyle/>
          <a:p>
            <a:pPr>
              <a:lnSpc>
                <a:spcPct val="150000"/>
              </a:lnSpc>
            </a:pPr>
            <a:r>
              <a:rPr lang="zh-CN" altLang="en-US" dirty="0"/>
              <a:t>全连接层会破坏图像的空间结构，且要求输入固定</a:t>
            </a:r>
            <a:endParaRPr lang="en-US" altLang="zh-CN" dirty="0"/>
          </a:p>
          <a:p>
            <a:pPr>
              <a:lnSpc>
                <a:spcPct val="150000"/>
              </a:lnSpc>
            </a:pPr>
            <a:r>
              <a:rPr lang="zh-CN" altLang="en-US" dirty="0"/>
              <a:t>将全连接层和卷积层两者相互转化是可能的</a:t>
            </a:r>
            <a:endParaRPr lang="en-US" altLang="zh-CN" dirty="0"/>
          </a:p>
          <a:p>
            <a:pPr>
              <a:lnSpc>
                <a:spcPct val="150000"/>
              </a:lnSpc>
            </a:pPr>
            <a:r>
              <a:rPr lang="zh-CN" altLang="en-US" dirty="0"/>
              <a:t>调整网络结构进行密集预测：全连接层</a:t>
            </a:r>
            <a:r>
              <a:rPr lang="en-US" altLang="zh-CN" dirty="0">
                <a:sym typeface="Wingdings" panose="05000000000000000000" pitchFamily="2" charset="2"/>
              </a:rPr>
              <a:t></a:t>
            </a:r>
            <a:r>
              <a:rPr lang="zh-CN" altLang="en-US" dirty="0"/>
              <a:t>卷积层</a:t>
            </a:r>
            <a:endParaRPr lang="en-US" altLang="zh-CN" dirty="0"/>
          </a:p>
        </p:txBody>
      </p:sp>
    </p:spTree>
    <p:extLst>
      <p:ext uri="{BB962C8B-B14F-4D97-AF65-F5344CB8AC3E}">
        <p14:creationId xmlns:p14="http://schemas.microsoft.com/office/powerpoint/2010/main" val="172970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en-US" dirty="0"/>
              <a:t>全连接层</a:t>
            </a:r>
            <a:r>
              <a:rPr lang="en-US" altLang="zh-CN" dirty="0">
                <a:sym typeface="Wingdings" panose="05000000000000000000" pitchFamily="2" charset="2"/>
              </a:rPr>
              <a:t></a:t>
            </a:r>
            <a:r>
              <a:rPr lang="zh-CN" altLang="en-US" dirty="0"/>
              <a:t>卷积层</a:t>
            </a:r>
          </a:p>
        </p:txBody>
      </p:sp>
      <p:pic>
        <p:nvPicPr>
          <p:cNvPr id="4" name="内容占位符 3">
            <a:extLst>
              <a:ext uri="{FF2B5EF4-FFF2-40B4-BE49-F238E27FC236}">
                <a16:creationId xmlns:a16="http://schemas.microsoft.com/office/drawing/2014/main" id="{82B99D2D-FBE1-4DA5-BEA0-96B1A66C5B30}"/>
              </a:ext>
            </a:extLst>
          </p:cNvPr>
          <p:cNvPicPr>
            <a:picLocks noGrp="1" noChangeAspect="1"/>
          </p:cNvPicPr>
          <p:nvPr>
            <p:ph idx="1"/>
          </p:nvPr>
        </p:nvPicPr>
        <p:blipFill>
          <a:blip r:embed="rId3"/>
          <a:stretch>
            <a:fillRect/>
          </a:stretch>
        </p:blipFill>
        <p:spPr>
          <a:xfrm>
            <a:off x="1725565" y="1530795"/>
            <a:ext cx="8740870" cy="4752848"/>
          </a:xfrm>
          <a:prstGeom prst="rect">
            <a:avLst/>
          </a:prstGeom>
        </p:spPr>
      </p:pic>
    </p:spTree>
    <p:extLst>
      <p:ext uri="{BB962C8B-B14F-4D97-AF65-F5344CB8AC3E}">
        <p14:creationId xmlns:p14="http://schemas.microsoft.com/office/powerpoint/2010/main" val="381093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en-US" altLang="zh-CN" dirty="0" err="1"/>
              <a:t>Upsampling</a:t>
            </a:r>
            <a:endParaRPr lang="zh-CN" altLang="en-US" dirty="0"/>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p:txBody>
          <a:bodyPr/>
          <a:lstStyle/>
          <a:p>
            <a:r>
              <a:rPr lang="zh-CN" altLang="zh-CN" dirty="0">
                <a:latin typeface="宋体" panose="02010600030101010101" pitchFamily="2" charset="-122"/>
                <a:ea typeface="宋体" panose="02010600030101010101" pitchFamily="2" charset="-122"/>
              </a:rPr>
              <a:t>采用</a:t>
            </a:r>
            <a:r>
              <a:rPr lang="zh-CN" altLang="en-US" dirty="0">
                <a:latin typeface="宋体" panose="02010600030101010101" pitchFamily="2" charset="-122"/>
                <a:ea typeface="宋体" panose="02010600030101010101" pitchFamily="2" charset="-122"/>
              </a:rPr>
              <a:t>转置卷积</a:t>
            </a:r>
            <a:r>
              <a:rPr lang="zh-CN" altLang="zh-CN" dirty="0">
                <a:latin typeface="宋体" panose="02010600030101010101" pitchFamily="2" charset="-122"/>
                <a:ea typeface="宋体" panose="02010600030101010101" pitchFamily="2" charset="-122"/>
              </a:rPr>
              <a:t>对最后一个卷基层的特征图进行上采样，使它恢复到输入图像相同的尺寸，从而可以对每一个像素都产生一个预测，同时保留了原始输入图像中的空间信息</a:t>
            </a:r>
            <a:endParaRPr lang="en-US" altLang="zh-CN" dirty="0">
              <a:latin typeface="宋体" panose="02010600030101010101" pitchFamily="2" charset="-122"/>
              <a:ea typeface="宋体" panose="02010600030101010101" pitchFamily="2" charset="-122"/>
            </a:endParaRPr>
          </a:p>
        </p:txBody>
      </p:sp>
      <p:pic>
        <p:nvPicPr>
          <p:cNvPr id="4" name="内容占位符 6">
            <a:extLst>
              <a:ext uri="{FF2B5EF4-FFF2-40B4-BE49-F238E27FC236}">
                <a16:creationId xmlns:a16="http://schemas.microsoft.com/office/drawing/2014/main" id="{E29FAF0B-C4BA-4DAF-A49C-76CB83A7B298}"/>
              </a:ext>
            </a:extLst>
          </p:cNvPr>
          <p:cNvPicPr>
            <a:picLocks noChangeAspect="1"/>
          </p:cNvPicPr>
          <p:nvPr/>
        </p:nvPicPr>
        <p:blipFill>
          <a:blip r:embed="rId3"/>
          <a:stretch>
            <a:fillRect/>
          </a:stretch>
        </p:blipFill>
        <p:spPr>
          <a:xfrm>
            <a:off x="3052671" y="3224272"/>
            <a:ext cx="6086657" cy="3268603"/>
          </a:xfrm>
          <a:prstGeom prst="rect">
            <a:avLst/>
          </a:prstGeom>
        </p:spPr>
      </p:pic>
    </p:spTree>
    <p:extLst>
      <p:ext uri="{BB962C8B-B14F-4D97-AF65-F5344CB8AC3E}">
        <p14:creationId xmlns:p14="http://schemas.microsoft.com/office/powerpoint/2010/main" val="183701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zh-CN" dirty="0"/>
              <a:t>一些</a:t>
            </a:r>
            <a:r>
              <a:rPr lang="en-US" altLang="zh-CN" dirty="0" err="1"/>
              <a:t>upsampling</a:t>
            </a:r>
            <a:r>
              <a:rPr lang="zh-CN" altLang="zh-CN" dirty="0"/>
              <a:t>的方法</a:t>
            </a:r>
            <a:endParaRPr lang="zh-CN" altLang="en-US" dirty="0"/>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p:txBody>
          <a:bodyPr/>
          <a:lstStyle/>
          <a:p>
            <a:r>
              <a:rPr lang="en-US" altLang="zh-CN" dirty="0" err="1"/>
              <a:t>Unpooling</a:t>
            </a:r>
            <a:r>
              <a:rPr lang="en-US" altLang="zh-CN" dirty="0"/>
              <a:t> </a:t>
            </a:r>
            <a:r>
              <a:rPr lang="zh-CN" altLang="zh-CN" dirty="0"/>
              <a:t>去池化</a:t>
            </a:r>
          </a:p>
          <a:p>
            <a:endParaRPr lang="zh-CN" altLang="en-US" dirty="0"/>
          </a:p>
        </p:txBody>
      </p:sp>
      <p:pic>
        <p:nvPicPr>
          <p:cNvPr id="4" name="图片 3">
            <a:extLst>
              <a:ext uri="{FF2B5EF4-FFF2-40B4-BE49-F238E27FC236}">
                <a16:creationId xmlns:a16="http://schemas.microsoft.com/office/drawing/2014/main" id="{FBC3EC3C-CBE9-4D97-9D3E-6B3719F08016}"/>
              </a:ext>
            </a:extLst>
          </p:cNvPr>
          <p:cNvPicPr/>
          <p:nvPr/>
        </p:nvPicPr>
        <p:blipFill>
          <a:blip r:embed="rId3"/>
          <a:stretch>
            <a:fillRect/>
          </a:stretch>
        </p:blipFill>
        <p:spPr>
          <a:xfrm>
            <a:off x="838200" y="2643822"/>
            <a:ext cx="5274310" cy="2972435"/>
          </a:xfrm>
          <a:prstGeom prst="rect">
            <a:avLst/>
          </a:prstGeom>
        </p:spPr>
      </p:pic>
      <p:pic>
        <p:nvPicPr>
          <p:cNvPr id="5" name="图片 4">
            <a:extLst>
              <a:ext uri="{FF2B5EF4-FFF2-40B4-BE49-F238E27FC236}">
                <a16:creationId xmlns:a16="http://schemas.microsoft.com/office/drawing/2014/main" id="{8466B31A-05FE-4C0A-BA4B-EDCE5A4EC310}"/>
              </a:ext>
            </a:extLst>
          </p:cNvPr>
          <p:cNvPicPr/>
          <p:nvPr/>
        </p:nvPicPr>
        <p:blipFill>
          <a:blip r:embed="rId4"/>
          <a:stretch>
            <a:fillRect/>
          </a:stretch>
        </p:blipFill>
        <p:spPr>
          <a:xfrm>
            <a:off x="6112510" y="2643822"/>
            <a:ext cx="5274310" cy="2850515"/>
          </a:xfrm>
          <a:prstGeom prst="rect">
            <a:avLst/>
          </a:prstGeom>
        </p:spPr>
      </p:pic>
    </p:spTree>
    <p:extLst>
      <p:ext uri="{BB962C8B-B14F-4D97-AF65-F5344CB8AC3E}">
        <p14:creationId xmlns:p14="http://schemas.microsoft.com/office/powerpoint/2010/main" val="94600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en-US" altLang="zh-CN" dirty="0"/>
              <a:t>Max </a:t>
            </a:r>
            <a:r>
              <a:rPr lang="en-US" altLang="zh-CN" dirty="0" err="1"/>
              <a:t>unpooling</a:t>
            </a:r>
            <a:endParaRPr lang="zh-CN" altLang="en-US" dirty="0"/>
          </a:p>
        </p:txBody>
      </p:sp>
      <p:pic>
        <p:nvPicPr>
          <p:cNvPr id="4" name="内容占位符 3">
            <a:extLst>
              <a:ext uri="{FF2B5EF4-FFF2-40B4-BE49-F238E27FC236}">
                <a16:creationId xmlns:a16="http://schemas.microsoft.com/office/drawing/2014/main" id="{7EB7CECB-A22D-45F6-9714-D48F2AE127B5}"/>
              </a:ext>
            </a:extLst>
          </p:cNvPr>
          <p:cNvPicPr>
            <a:picLocks noGrp="1"/>
          </p:cNvPicPr>
          <p:nvPr>
            <p:ph idx="1"/>
          </p:nvPr>
        </p:nvPicPr>
        <p:blipFill>
          <a:blip r:embed="rId2"/>
          <a:stretch>
            <a:fillRect/>
          </a:stretch>
        </p:blipFill>
        <p:spPr>
          <a:xfrm>
            <a:off x="502920" y="1690688"/>
            <a:ext cx="11186160" cy="3747982"/>
          </a:xfrm>
          <a:prstGeom prst="rect">
            <a:avLst/>
          </a:prstGeom>
        </p:spPr>
      </p:pic>
    </p:spTree>
    <p:extLst>
      <p:ext uri="{BB962C8B-B14F-4D97-AF65-F5344CB8AC3E}">
        <p14:creationId xmlns:p14="http://schemas.microsoft.com/office/powerpoint/2010/main" val="19604387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1085</Words>
  <Application>Microsoft Office PowerPoint</Application>
  <PresentationFormat>宽屏</PresentationFormat>
  <Paragraphs>69</Paragraphs>
  <Slides>15</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宋体</vt:lpstr>
      <vt:lpstr>Arial</vt:lpstr>
      <vt:lpstr>Wingdings</vt:lpstr>
      <vt:lpstr>Office 主题​​</vt:lpstr>
      <vt:lpstr>论文总结 </vt:lpstr>
      <vt:lpstr>PowerPoint 演示文稿</vt:lpstr>
      <vt:lpstr>简介</vt:lpstr>
      <vt:lpstr>传统CNN特点 </vt:lpstr>
      <vt:lpstr>Adapting classifiers for dense prediction</vt:lpstr>
      <vt:lpstr>全连接层卷积层</vt:lpstr>
      <vt:lpstr>Upsampling</vt:lpstr>
      <vt:lpstr>一些upsampling的方法</vt:lpstr>
      <vt:lpstr>Max unpooling</vt:lpstr>
      <vt:lpstr>Segmentation Architecture</vt:lpstr>
      <vt:lpstr>PowerPoint 演示文稿</vt:lpstr>
      <vt:lpstr>改进网络结构</vt:lpstr>
      <vt:lpstr>PowerPoint 演示文稿</vt:lpstr>
      <vt:lpstr>融合结果</vt:lpstr>
      <vt:lpstr>FCN特点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论文总结 </dc:title>
  <dc:creator>Xianzheng Wu</dc:creator>
  <cp:lastModifiedBy>Xianzheng Wu</cp:lastModifiedBy>
  <cp:revision>70</cp:revision>
  <dcterms:created xsi:type="dcterms:W3CDTF">2018-10-13T01:41:00Z</dcterms:created>
  <dcterms:modified xsi:type="dcterms:W3CDTF">2018-10-13T03:50:27Z</dcterms:modified>
</cp:coreProperties>
</file>