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6" r:id="rId4"/>
    <p:sldId id="257" r:id="rId5"/>
    <p:sldId id="258" r:id="rId6"/>
    <p:sldId id="259" r:id="rId7"/>
    <p:sldId id="260" r:id="rId8"/>
    <p:sldId id="261" r:id="rId9"/>
    <p:sldId id="267" r:id="rId10"/>
    <p:sldId id="268" r:id="rId11"/>
    <p:sldId id="269" r:id="rId12"/>
    <p:sldId id="270" r:id="rId13"/>
    <p:sldId id="271" r:id="rId14"/>
    <p:sldId id="273" r:id="rId15"/>
    <p:sldId id="274" r:id="rId16"/>
    <p:sldId id="275" r:id="rId17"/>
    <p:sldId id="276" r:id="rId18"/>
    <p:sldId id="277" r:id="rId19"/>
    <p:sldId id="278" r:id="rId20"/>
    <p:sldId id="279" r:id="rId21"/>
    <p:sldId id="280" r:id="rId22"/>
    <p:sldId id="281" r:id="rId23"/>
    <p:sldId id="285" r:id="rId24"/>
    <p:sldId id="286" r:id="rId25"/>
    <p:sldId id="287" r:id="rId26"/>
    <p:sldId id="288" r:id="rId27"/>
    <p:sldId id="289" r:id="rId28"/>
    <p:sldId id="290" r:id="rId29"/>
    <p:sldId id="283" r:id="rId30"/>
    <p:sldId id="291" r:id="rId31"/>
    <p:sldId id="292" r:id="rId32"/>
    <p:sldId id="293" r:id="rId33"/>
    <p:sldId id="282" r:id="rId34"/>
    <p:sldId id="284" r:id="rId35"/>
    <p:sldId id="272" r:id="rId36"/>
    <p:sldId id="294" r:id="rId37"/>
    <p:sldId id="295" r:id="rId38"/>
    <p:sldId id="296" r:id="rId39"/>
    <p:sldId id="297" r:id="rId40"/>
    <p:sldId id="298" r:id="rId41"/>
    <p:sldId id="299" r:id="rId42"/>
    <p:sldId id="301" r:id="rId43"/>
    <p:sldId id="302" r:id="rId44"/>
    <p:sldId id="303"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4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1F1628-1FAA-43B3-AF84-F00D40B19B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15253C-38D9-4174-95CA-00B60E7048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B103DBC-9052-40AF-B02C-2A356E47C87F}"/>
              </a:ext>
            </a:extLst>
          </p:cNvPr>
          <p:cNvSpPr>
            <a:spLocks noGrp="1"/>
          </p:cNvSpPr>
          <p:nvPr>
            <p:ph type="dt" sz="half" idx="10"/>
          </p:nvPr>
        </p:nvSpPr>
        <p:spPr/>
        <p:txBody>
          <a:bodyPr/>
          <a:lstStyle/>
          <a:p>
            <a:fld id="{7E87FB35-A09B-4F84-94E5-B82BF19676E7}" type="datetimeFigureOut">
              <a:rPr lang="zh-CN" altLang="en-US" smtClean="0"/>
              <a:t>2018/11/7</a:t>
            </a:fld>
            <a:endParaRPr lang="zh-CN" altLang="en-US"/>
          </a:p>
        </p:txBody>
      </p:sp>
      <p:sp>
        <p:nvSpPr>
          <p:cNvPr id="5" name="页脚占位符 4">
            <a:extLst>
              <a:ext uri="{FF2B5EF4-FFF2-40B4-BE49-F238E27FC236}">
                <a16:creationId xmlns:a16="http://schemas.microsoft.com/office/drawing/2014/main" id="{09B8F4F0-45C0-46F6-AC9F-F92DC2EBF7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120DDA-7C71-4866-BE5D-FA5FA611C53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962283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66AE18-8F71-4962-B370-20314065038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B077CFD-8DA0-4C48-9E05-C95243E10F2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7C88DFD-300F-48B8-815C-6EEE323992E4}"/>
              </a:ext>
            </a:extLst>
          </p:cNvPr>
          <p:cNvSpPr>
            <a:spLocks noGrp="1"/>
          </p:cNvSpPr>
          <p:nvPr>
            <p:ph type="dt" sz="half" idx="10"/>
          </p:nvPr>
        </p:nvSpPr>
        <p:spPr/>
        <p:txBody>
          <a:bodyPr/>
          <a:lstStyle/>
          <a:p>
            <a:fld id="{7E87FB35-A09B-4F84-94E5-B82BF19676E7}" type="datetimeFigureOut">
              <a:rPr lang="zh-CN" altLang="en-US" smtClean="0"/>
              <a:t>2018/11/7</a:t>
            </a:fld>
            <a:endParaRPr lang="zh-CN" altLang="en-US"/>
          </a:p>
        </p:txBody>
      </p:sp>
      <p:sp>
        <p:nvSpPr>
          <p:cNvPr id="5" name="页脚占位符 4">
            <a:extLst>
              <a:ext uri="{FF2B5EF4-FFF2-40B4-BE49-F238E27FC236}">
                <a16:creationId xmlns:a16="http://schemas.microsoft.com/office/drawing/2014/main" id="{AECC5C08-6B5B-4FEC-86BA-C421221BA8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984DD-6FB0-4111-AC08-24F5C3ED2AF4}"/>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99511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EBE097-E667-4B12-80C1-E3D4102BC96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722E164-8AA7-44C6-8B87-537603BBDD65}"/>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AEF246E-D986-42DE-AC65-FCBC0FF3A7CE}"/>
              </a:ext>
            </a:extLst>
          </p:cNvPr>
          <p:cNvSpPr>
            <a:spLocks noGrp="1"/>
          </p:cNvSpPr>
          <p:nvPr>
            <p:ph type="dt" sz="half" idx="10"/>
          </p:nvPr>
        </p:nvSpPr>
        <p:spPr/>
        <p:txBody>
          <a:bodyPr/>
          <a:lstStyle/>
          <a:p>
            <a:fld id="{7E87FB35-A09B-4F84-94E5-B82BF19676E7}" type="datetimeFigureOut">
              <a:rPr lang="zh-CN" altLang="en-US" smtClean="0"/>
              <a:t>2018/11/7</a:t>
            </a:fld>
            <a:endParaRPr lang="zh-CN" altLang="en-US"/>
          </a:p>
        </p:txBody>
      </p:sp>
      <p:sp>
        <p:nvSpPr>
          <p:cNvPr id="5" name="页脚占位符 4">
            <a:extLst>
              <a:ext uri="{FF2B5EF4-FFF2-40B4-BE49-F238E27FC236}">
                <a16:creationId xmlns:a16="http://schemas.microsoft.com/office/drawing/2014/main" id="{27D9E4A0-3B9E-40CB-8CE1-4F437F95CA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DAA23E-371A-4188-BA14-F27C2498AC32}"/>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43384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C168E7-7F20-4CE8-98A8-AC41EB3CD0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0CB8FC-44B2-43A5-8EE5-A5A8B05030D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6EDE0E-3857-48B4-BC53-A8A1D9B54F9A}"/>
              </a:ext>
            </a:extLst>
          </p:cNvPr>
          <p:cNvSpPr>
            <a:spLocks noGrp="1"/>
          </p:cNvSpPr>
          <p:nvPr>
            <p:ph type="dt" sz="half" idx="10"/>
          </p:nvPr>
        </p:nvSpPr>
        <p:spPr/>
        <p:txBody>
          <a:bodyPr/>
          <a:lstStyle/>
          <a:p>
            <a:fld id="{7E87FB35-A09B-4F84-94E5-B82BF19676E7}" type="datetimeFigureOut">
              <a:rPr lang="zh-CN" altLang="en-US" smtClean="0"/>
              <a:t>2018/11/7</a:t>
            </a:fld>
            <a:endParaRPr lang="zh-CN" altLang="en-US"/>
          </a:p>
        </p:txBody>
      </p:sp>
      <p:sp>
        <p:nvSpPr>
          <p:cNvPr id="5" name="页脚占位符 4">
            <a:extLst>
              <a:ext uri="{FF2B5EF4-FFF2-40B4-BE49-F238E27FC236}">
                <a16:creationId xmlns:a16="http://schemas.microsoft.com/office/drawing/2014/main" id="{2B54B757-A963-42FD-A38F-3C256527D6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24D0B2-62C5-44D5-95EB-8DA686226CC1}"/>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32078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76EE89-0178-4A34-B60A-A57D6447602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659C56C-512C-4973-894E-1F0F91F2F3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FBA8E207-FB90-4B42-9984-CA0E1805D8D6}"/>
              </a:ext>
            </a:extLst>
          </p:cNvPr>
          <p:cNvSpPr>
            <a:spLocks noGrp="1"/>
          </p:cNvSpPr>
          <p:nvPr>
            <p:ph type="dt" sz="half" idx="10"/>
          </p:nvPr>
        </p:nvSpPr>
        <p:spPr/>
        <p:txBody>
          <a:bodyPr/>
          <a:lstStyle/>
          <a:p>
            <a:fld id="{7E87FB35-A09B-4F84-94E5-B82BF19676E7}" type="datetimeFigureOut">
              <a:rPr lang="zh-CN" altLang="en-US" smtClean="0"/>
              <a:t>2018/11/7</a:t>
            </a:fld>
            <a:endParaRPr lang="zh-CN" altLang="en-US"/>
          </a:p>
        </p:txBody>
      </p:sp>
      <p:sp>
        <p:nvSpPr>
          <p:cNvPr id="5" name="页脚占位符 4">
            <a:extLst>
              <a:ext uri="{FF2B5EF4-FFF2-40B4-BE49-F238E27FC236}">
                <a16:creationId xmlns:a16="http://schemas.microsoft.com/office/drawing/2014/main" id="{735FB46B-5A90-4A72-8736-86668E1C61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D114A6-0FA6-49ED-A8D7-242389594A2E}"/>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025888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240812-B500-450E-8E9E-DBBD678422B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0F0AEF-09C1-4689-A481-23A75584F127}"/>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0ED2299-38A4-448A-BC02-65462F02961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99408D8-8B34-4EBA-B851-226BAA57282C}"/>
              </a:ext>
            </a:extLst>
          </p:cNvPr>
          <p:cNvSpPr>
            <a:spLocks noGrp="1"/>
          </p:cNvSpPr>
          <p:nvPr>
            <p:ph type="dt" sz="half" idx="10"/>
          </p:nvPr>
        </p:nvSpPr>
        <p:spPr/>
        <p:txBody>
          <a:bodyPr/>
          <a:lstStyle/>
          <a:p>
            <a:fld id="{7E87FB35-A09B-4F84-94E5-B82BF19676E7}" type="datetimeFigureOut">
              <a:rPr lang="zh-CN" altLang="en-US" smtClean="0"/>
              <a:t>2018/11/7</a:t>
            </a:fld>
            <a:endParaRPr lang="zh-CN" altLang="en-US"/>
          </a:p>
        </p:txBody>
      </p:sp>
      <p:sp>
        <p:nvSpPr>
          <p:cNvPr id="6" name="页脚占位符 5">
            <a:extLst>
              <a:ext uri="{FF2B5EF4-FFF2-40B4-BE49-F238E27FC236}">
                <a16:creationId xmlns:a16="http://schemas.microsoft.com/office/drawing/2014/main" id="{87E8185D-C6E0-4853-A671-08E1864DBD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1AA838-4209-407C-8E07-CF18C1672F37}"/>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003360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9D65F0-E009-4854-B999-C883CC6023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ACA4D93-B993-4848-A3D0-8ACDD7BD85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9DAD1B9-BE70-43D6-A473-6A35364CEAC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E4BECFA0-9FB5-4C08-AAB6-230773CCA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CC597F6-6095-4BCB-BDF0-6759BC38D3FD}"/>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7280DB80-DED0-4F66-AD75-4F355D77AD73}"/>
              </a:ext>
            </a:extLst>
          </p:cNvPr>
          <p:cNvSpPr>
            <a:spLocks noGrp="1"/>
          </p:cNvSpPr>
          <p:nvPr>
            <p:ph type="dt" sz="half" idx="10"/>
          </p:nvPr>
        </p:nvSpPr>
        <p:spPr/>
        <p:txBody>
          <a:bodyPr/>
          <a:lstStyle/>
          <a:p>
            <a:fld id="{7E87FB35-A09B-4F84-94E5-B82BF19676E7}" type="datetimeFigureOut">
              <a:rPr lang="zh-CN" altLang="en-US" smtClean="0"/>
              <a:t>2018/11/7</a:t>
            </a:fld>
            <a:endParaRPr lang="zh-CN" altLang="en-US"/>
          </a:p>
        </p:txBody>
      </p:sp>
      <p:sp>
        <p:nvSpPr>
          <p:cNvPr id="8" name="页脚占位符 7">
            <a:extLst>
              <a:ext uri="{FF2B5EF4-FFF2-40B4-BE49-F238E27FC236}">
                <a16:creationId xmlns:a16="http://schemas.microsoft.com/office/drawing/2014/main" id="{0A73BF34-87CD-439D-ADED-6CE2E54D7B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49EBBB-3588-4ECE-8B40-822DF75ED8E0}"/>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57335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9BC9B7-AC52-4478-9B1A-E2F76E618A4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9495F98-3299-410C-86BD-C6760E2C20A4}"/>
              </a:ext>
            </a:extLst>
          </p:cNvPr>
          <p:cNvSpPr>
            <a:spLocks noGrp="1"/>
          </p:cNvSpPr>
          <p:nvPr>
            <p:ph type="dt" sz="half" idx="10"/>
          </p:nvPr>
        </p:nvSpPr>
        <p:spPr/>
        <p:txBody>
          <a:bodyPr/>
          <a:lstStyle/>
          <a:p>
            <a:fld id="{7E87FB35-A09B-4F84-94E5-B82BF19676E7}" type="datetimeFigureOut">
              <a:rPr lang="zh-CN" altLang="en-US" smtClean="0"/>
              <a:t>2018/11/7</a:t>
            </a:fld>
            <a:endParaRPr lang="zh-CN" altLang="en-US"/>
          </a:p>
        </p:txBody>
      </p:sp>
      <p:sp>
        <p:nvSpPr>
          <p:cNvPr id="4" name="页脚占位符 3">
            <a:extLst>
              <a:ext uri="{FF2B5EF4-FFF2-40B4-BE49-F238E27FC236}">
                <a16:creationId xmlns:a16="http://schemas.microsoft.com/office/drawing/2014/main" id="{DE1AB8C2-78A1-4E62-91AE-A926E3E1797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450C70C-BD0A-42A9-8A0C-7315B0171CBF}"/>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2799471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FA2BFE-7555-4BCC-B4A0-D4C6D779302D}"/>
              </a:ext>
            </a:extLst>
          </p:cNvPr>
          <p:cNvSpPr>
            <a:spLocks noGrp="1"/>
          </p:cNvSpPr>
          <p:nvPr>
            <p:ph type="dt" sz="half" idx="10"/>
          </p:nvPr>
        </p:nvSpPr>
        <p:spPr/>
        <p:txBody>
          <a:bodyPr/>
          <a:lstStyle/>
          <a:p>
            <a:fld id="{7E87FB35-A09B-4F84-94E5-B82BF19676E7}" type="datetimeFigureOut">
              <a:rPr lang="zh-CN" altLang="en-US" smtClean="0"/>
              <a:t>2018/11/7</a:t>
            </a:fld>
            <a:endParaRPr lang="zh-CN" altLang="en-US"/>
          </a:p>
        </p:txBody>
      </p:sp>
      <p:sp>
        <p:nvSpPr>
          <p:cNvPr id="3" name="页脚占位符 2">
            <a:extLst>
              <a:ext uri="{FF2B5EF4-FFF2-40B4-BE49-F238E27FC236}">
                <a16:creationId xmlns:a16="http://schemas.microsoft.com/office/drawing/2014/main" id="{69AE65BB-1B35-4462-8366-645D74308C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05DAA44-08CA-474C-AE99-5B6AD4955AE6}"/>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71002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52908-938E-4144-A943-95F866EE5E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25C790-3B92-473F-A9D4-56EC0D68C7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E766CAC-80A1-4A20-9D73-F566197D5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AF7E4B3-AF05-47DE-BCB1-037495ED6E40}"/>
              </a:ext>
            </a:extLst>
          </p:cNvPr>
          <p:cNvSpPr>
            <a:spLocks noGrp="1"/>
          </p:cNvSpPr>
          <p:nvPr>
            <p:ph type="dt" sz="half" idx="10"/>
          </p:nvPr>
        </p:nvSpPr>
        <p:spPr/>
        <p:txBody>
          <a:bodyPr/>
          <a:lstStyle/>
          <a:p>
            <a:fld id="{7E87FB35-A09B-4F84-94E5-B82BF19676E7}" type="datetimeFigureOut">
              <a:rPr lang="zh-CN" altLang="en-US" smtClean="0"/>
              <a:t>2018/11/7</a:t>
            </a:fld>
            <a:endParaRPr lang="zh-CN" altLang="en-US"/>
          </a:p>
        </p:txBody>
      </p:sp>
      <p:sp>
        <p:nvSpPr>
          <p:cNvPr id="6" name="页脚占位符 5">
            <a:extLst>
              <a:ext uri="{FF2B5EF4-FFF2-40B4-BE49-F238E27FC236}">
                <a16:creationId xmlns:a16="http://schemas.microsoft.com/office/drawing/2014/main" id="{1CB146DE-76EF-4683-8A42-EF47B75F97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93F6A74-678B-45F1-B9DD-C09450D94DD9}"/>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125303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1EED6-BE7F-423E-BC17-1833CAB325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7AEBC5-C160-42FD-AD6E-AD9639024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D6DCE47-66F5-4C1A-ADFE-A9A3D9715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3D95D08-71B0-42D5-97C6-A75D9FA6D682}"/>
              </a:ext>
            </a:extLst>
          </p:cNvPr>
          <p:cNvSpPr>
            <a:spLocks noGrp="1"/>
          </p:cNvSpPr>
          <p:nvPr>
            <p:ph type="dt" sz="half" idx="10"/>
          </p:nvPr>
        </p:nvSpPr>
        <p:spPr/>
        <p:txBody>
          <a:bodyPr/>
          <a:lstStyle/>
          <a:p>
            <a:fld id="{7E87FB35-A09B-4F84-94E5-B82BF19676E7}" type="datetimeFigureOut">
              <a:rPr lang="zh-CN" altLang="en-US" smtClean="0"/>
              <a:t>2018/11/7</a:t>
            </a:fld>
            <a:endParaRPr lang="zh-CN" altLang="en-US"/>
          </a:p>
        </p:txBody>
      </p:sp>
      <p:sp>
        <p:nvSpPr>
          <p:cNvPr id="6" name="页脚占位符 5">
            <a:extLst>
              <a:ext uri="{FF2B5EF4-FFF2-40B4-BE49-F238E27FC236}">
                <a16:creationId xmlns:a16="http://schemas.microsoft.com/office/drawing/2014/main" id="{A84EE402-B1D5-48FC-AE32-F424D783CA0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C8C6CA-D5B0-4860-A28B-DEA5997CD5EC}"/>
              </a:ext>
            </a:extLst>
          </p:cNvPr>
          <p:cNvSpPr>
            <a:spLocks noGrp="1"/>
          </p:cNvSpPr>
          <p:nvPr>
            <p:ph type="sldNum" sz="quarter" idx="12"/>
          </p:nvPr>
        </p:nvSpPr>
        <p:spPr/>
        <p:txBody>
          <a:body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4156056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3B86E75-198F-4838-8DFD-737DF94B1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17760A-4111-4075-8438-85A087EC65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6EAC7E-647B-40FF-9938-C44D9A538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7FB35-A09B-4F84-94E5-B82BF19676E7}" type="datetimeFigureOut">
              <a:rPr lang="zh-CN" altLang="en-US" smtClean="0"/>
              <a:t>2018/11/7</a:t>
            </a:fld>
            <a:endParaRPr lang="zh-CN" altLang="en-US"/>
          </a:p>
        </p:txBody>
      </p:sp>
      <p:sp>
        <p:nvSpPr>
          <p:cNvPr id="5" name="页脚占位符 4">
            <a:extLst>
              <a:ext uri="{FF2B5EF4-FFF2-40B4-BE49-F238E27FC236}">
                <a16:creationId xmlns:a16="http://schemas.microsoft.com/office/drawing/2014/main" id="{0F749ED4-4952-4E2B-A391-2133085AE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A2E2166-1B38-4D36-8124-9903B8A084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008A6-E010-43A7-8BC0-737EEC4F2BF1}" type="slidenum">
              <a:rPr lang="zh-CN" altLang="en-US" smtClean="0"/>
              <a:t>‹#›</a:t>
            </a:fld>
            <a:endParaRPr lang="zh-CN" altLang="en-US"/>
          </a:p>
        </p:txBody>
      </p:sp>
    </p:spTree>
    <p:extLst>
      <p:ext uri="{BB962C8B-B14F-4D97-AF65-F5344CB8AC3E}">
        <p14:creationId xmlns:p14="http://schemas.microsoft.com/office/powerpoint/2010/main" val="3952050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5343A-6AF9-4552-8DFB-490F64C6D73A}"/>
              </a:ext>
            </a:extLst>
          </p:cNvPr>
          <p:cNvSpPr>
            <a:spLocks noGrp="1"/>
          </p:cNvSpPr>
          <p:nvPr>
            <p:ph type="ctrTitle"/>
          </p:nvPr>
        </p:nvSpPr>
        <p:spPr/>
        <p:txBody>
          <a:bodyPr/>
          <a:lstStyle/>
          <a:p>
            <a:r>
              <a:rPr lang="zh-CN" altLang="en-US" dirty="0"/>
              <a:t>论文总结</a:t>
            </a:r>
            <a:br>
              <a:rPr lang="en-US" altLang="zh-CN" dirty="0"/>
            </a:br>
            <a:r>
              <a:rPr lang="en-US" altLang="zh-CN" dirty="0"/>
              <a:t>                  </a:t>
            </a:r>
            <a:r>
              <a:rPr lang="en-US" altLang="zh-CN" sz="2400" dirty="0"/>
              <a:t>——</a:t>
            </a:r>
            <a:r>
              <a:rPr lang="zh-CN" altLang="en-US" sz="2400" dirty="0"/>
              <a:t>第一次组会</a:t>
            </a:r>
            <a:endParaRPr lang="zh-CN" altLang="en-US" dirty="0"/>
          </a:p>
        </p:txBody>
      </p:sp>
      <p:sp>
        <p:nvSpPr>
          <p:cNvPr id="3" name="Subtitle 2">
            <a:extLst>
              <a:ext uri="{FF2B5EF4-FFF2-40B4-BE49-F238E27FC236}">
                <a16:creationId xmlns:a16="http://schemas.microsoft.com/office/drawing/2014/main" id="{176786F0-DDF6-4EBE-A911-5D10F16A1B21}"/>
              </a:ext>
            </a:extLst>
          </p:cNvPr>
          <p:cNvSpPr>
            <a:spLocks noGrp="1"/>
          </p:cNvSpPr>
          <p:nvPr>
            <p:ph type="subTitle" idx="1"/>
          </p:nvPr>
        </p:nvSpPr>
        <p:spPr/>
        <p:txBody>
          <a:bodyPr/>
          <a:lstStyle/>
          <a:p>
            <a:r>
              <a:rPr lang="en-US" altLang="zh-CN" dirty="0"/>
              <a:t>2018.10.08</a:t>
            </a:r>
            <a:endParaRPr lang="zh-CN" altLang="en-US" dirty="0"/>
          </a:p>
        </p:txBody>
      </p:sp>
    </p:spTree>
    <p:extLst>
      <p:ext uri="{BB962C8B-B14F-4D97-AF65-F5344CB8AC3E}">
        <p14:creationId xmlns:p14="http://schemas.microsoft.com/office/powerpoint/2010/main" val="103886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106D74-8173-462F-9750-40CB8D278914}"/>
              </a:ext>
            </a:extLst>
          </p:cNvPr>
          <p:cNvSpPr>
            <a:spLocks noGrp="1"/>
          </p:cNvSpPr>
          <p:nvPr>
            <p:ph type="title"/>
          </p:nvPr>
        </p:nvSpPr>
        <p:spPr/>
        <p:txBody>
          <a:bodyPr/>
          <a:lstStyle/>
          <a:p>
            <a:r>
              <a:rPr lang="zh-CN" altLang="en-US" dirty="0"/>
              <a:t>重叠池化 </a:t>
            </a:r>
            <a:r>
              <a:rPr lang="en-US" altLang="zh-CN" dirty="0"/>
              <a:t>Overlapping Pooling</a:t>
            </a:r>
            <a:endParaRPr lang="zh-CN" altLang="en-US" dirty="0"/>
          </a:p>
        </p:txBody>
      </p:sp>
      <p:sp>
        <p:nvSpPr>
          <p:cNvPr id="3" name="内容占位符 2">
            <a:extLst>
              <a:ext uri="{FF2B5EF4-FFF2-40B4-BE49-F238E27FC236}">
                <a16:creationId xmlns:a16="http://schemas.microsoft.com/office/drawing/2014/main" id="{5EEF9A29-AC28-4377-A23D-BD82C7EEE765}"/>
              </a:ext>
            </a:extLst>
          </p:cNvPr>
          <p:cNvSpPr>
            <a:spLocks noGrp="1"/>
          </p:cNvSpPr>
          <p:nvPr>
            <p:ph idx="1"/>
          </p:nvPr>
        </p:nvSpPr>
        <p:spPr/>
        <p:txBody>
          <a:bodyPr>
            <a:normAutofit/>
          </a:bodyPr>
          <a:lstStyle/>
          <a:p>
            <a:pPr>
              <a:lnSpc>
                <a:spcPct val="150000"/>
              </a:lnSpc>
            </a:pPr>
            <a:r>
              <a:rPr lang="zh-CN" altLang="zh-CN" dirty="0"/>
              <a:t>步长为</a:t>
            </a:r>
            <a:r>
              <a:rPr lang="en-US" altLang="zh-CN" dirty="0"/>
              <a:t>s</a:t>
            </a:r>
            <a:r>
              <a:rPr lang="zh-CN" altLang="zh-CN" dirty="0"/>
              <a:t>，池化</a:t>
            </a:r>
            <a:r>
              <a:rPr lang="en-US" altLang="zh-CN" dirty="0"/>
              <a:t>filter</a:t>
            </a:r>
            <a:r>
              <a:rPr lang="zh-CN" altLang="zh-CN" dirty="0"/>
              <a:t>大小为</a:t>
            </a:r>
            <a:r>
              <a:rPr lang="en-US" altLang="zh-CN" dirty="0"/>
              <a:t>z</a:t>
            </a:r>
            <a:r>
              <a:rPr lang="zh-CN" altLang="zh-CN" dirty="0"/>
              <a:t>×</a:t>
            </a:r>
            <a:r>
              <a:rPr lang="en-US" altLang="zh-CN" dirty="0"/>
              <a:t>z</a:t>
            </a:r>
            <a:r>
              <a:rPr lang="zh-CN" altLang="zh-CN" dirty="0"/>
              <a:t>，如果</a:t>
            </a:r>
            <a:r>
              <a:rPr lang="en-US" altLang="zh-CN" dirty="0"/>
              <a:t>s = z</a:t>
            </a:r>
            <a:r>
              <a:rPr lang="zh-CN" altLang="zh-CN" dirty="0"/>
              <a:t>，就是普通的局部池化，如果</a:t>
            </a:r>
            <a:r>
              <a:rPr lang="en-US" altLang="zh-CN" dirty="0"/>
              <a:t>s &gt; z</a:t>
            </a:r>
            <a:r>
              <a:rPr lang="zh-CN" altLang="zh-CN" dirty="0"/>
              <a:t>，就是重叠池化</a:t>
            </a:r>
          </a:p>
          <a:p>
            <a:pPr>
              <a:lnSpc>
                <a:spcPct val="150000"/>
              </a:lnSpc>
            </a:pPr>
            <a:r>
              <a:rPr lang="zh-CN" altLang="zh-CN" dirty="0"/>
              <a:t>相邻池化窗口之间会有重叠，可以提高网络性能，并且有助于缓解过拟合</a:t>
            </a:r>
          </a:p>
          <a:p>
            <a:pPr marL="0" indent="0">
              <a:lnSpc>
                <a:spcPct val="150000"/>
              </a:lnSpc>
              <a:buNone/>
            </a:pPr>
            <a:endParaRPr lang="en-US" altLang="zh-CN" dirty="0"/>
          </a:p>
          <a:p>
            <a:pPr>
              <a:lnSpc>
                <a:spcPct val="150000"/>
              </a:lnSpc>
            </a:pPr>
            <a:r>
              <a:rPr lang="zh-CN" altLang="zh-CN" dirty="0"/>
              <a:t>在多块</a:t>
            </a:r>
            <a:r>
              <a:rPr lang="en-US" altLang="zh-CN" dirty="0"/>
              <a:t>GPU</a:t>
            </a:r>
            <a:r>
              <a:rPr lang="zh-CN" altLang="zh-CN" dirty="0"/>
              <a:t>上训练</a:t>
            </a:r>
            <a:endParaRPr lang="zh-CN" altLang="en-US" dirty="0"/>
          </a:p>
        </p:txBody>
      </p:sp>
    </p:spTree>
    <p:extLst>
      <p:ext uri="{BB962C8B-B14F-4D97-AF65-F5344CB8AC3E}">
        <p14:creationId xmlns:p14="http://schemas.microsoft.com/office/powerpoint/2010/main" val="383033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74C773-1D3E-4104-B15E-B2FA0F4539C3}"/>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BAC4A9CC-8989-4612-9704-36E31ED25253}"/>
              </a:ext>
            </a:extLst>
          </p:cNvPr>
          <p:cNvSpPr>
            <a:spLocks noGrp="1"/>
          </p:cNvSpPr>
          <p:nvPr>
            <p:ph idx="1"/>
          </p:nvPr>
        </p:nvSpPr>
        <p:spPr/>
        <p:txBody>
          <a:bodyPr/>
          <a:lstStyle/>
          <a:p>
            <a:r>
              <a:rPr lang="zh-CN" altLang="zh-CN" dirty="0"/>
              <a:t>网络含有</a:t>
            </a:r>
            <a:r>
              <a:rPr lang="en-US" altLang="zh-CN" dirty="0"/>
              <a:t>8</a:t>
            </a:r>
            <a:r>
              <a:rPr lang="zh-CN" altLang="zh-CN" dirty="0"/>
              <a:t>个权重层，其中五个卷积层和</a:t>
            </a:r>
            <a:r>
              <a:rPr lang="en-US" altLang="zh-CN" dirty="0"/>
              <a:t>3</a:t>
            </a:r>
            <a:r>
              <a:rPr lang="zh-CN" altLang="zh-CN" dirty="0"/>
              <a:t>个全连接层，最后一个全连接层连接到</a:t>
            </a:r>
            <a:r>
              <a:rPr lang="en-US" altLang="zh-CN" dirty="0"/>
              <a:t>1000</a:t>
            </a:r>
            <a:r>
              <a:rPr lang="zh-CN" altLang="zh-CN" dirty="0"/>
              <a:t>类的</a:t>
            </a:r>
            <a:r>
              <a:rPr lang="en-US" altLang="zh-CN" dirty="0" err="1"/>
              <a:t>softmax</a:t>
            </a:r>
            <a:r>
              <a:rPr lang="zh-CN" altLang="zh-CN" dirty="0"/>
              <a:t>分类器上</a:t>
            </a:r>
            <a:r>
              <a:rPr lang="zh-CN" altLang="en-US" dirty="0"/>
              <a:t>。</a:t>
            </a:r>
            <a:endParaRPr lang="en-US" altLang="zh-CN" dirty="0"/>
          </a:p>
          <a:p>
            <a:r>
              <a:rPr lang="zh-CN" altLang="zh-CN" dirty="0"/>
              <a:t>网络最大化多项逻辑回归目标，这相当于最大化预测分布下正确标签的对数概率的训练案例的平均值。</a:t>
            </a:r>
            <a:endParaRPr lang="en-US" altLang="zh-CN" dirty="0"/>
          </a:p>
          <a:p>
            <a:r>
              <a:rPr lang="zh-CN" altLang="zh-CN" dirty="0"/>
              <a:t>在每个卷积层和全连接层之后都会应用</a:t>
            </a:r>
            <a:r>
              <a:rPr lang="en-US" altLang="zh-CN" dirty="0" err="1"/>
              <a:t>ReLU</a:t>
            </a:r>
            <a:r>
              <a:rPr lang="zh-CN" altLang="zh-CN" dirty="0"/>
              <a:t>非线性函数</a:t>
            </a:r>
          </a:p>
          <a:p>
            <a:endParaRPr lang="zh-CN" altLang="zh-CN" dirty="0"/>
          </a:p>
          <a:p>
            <a:endParaRPr lang="zh-CN" altLang="en-US" dirty="0"/>
          </a:p>
        </p:txBody>
      </p:sp>
      <p:pic>
        <p:nvPicPr>
          <p:cNvPr id="4" name="图片 3">
            <a:extLst>
              <a:ext uri="{FF2B5EF4-FFF2-40B4-BE49-F238E27FC236}">
                <a16:creationId xmlns:a16="http://schemas.microsoft.com/office/drawing/2014/main" id="{9468BA2B-26EB-4136-84C3-CC1CC0F04284}"/>
              </a:ext>
            </a:extLst>
          </p:cNvPr>
          <p:cNvPicPr>
            <a:picLocks noChangeAspect="1"/>
          </p:cNvPicPr>
          <p:nvPr/>
        </p:nvPicPr>
        <p:blipFill>
          <a:blip r:embed="rId2"/>
          <a:stretch>
            <a:fillRect/>
          </a:stretch>
        </p:blipFill>
        <p:spPr>
          <a:xfrm>
            <a:off x="2766778" y="4206625"/>
            <a:ext cx="6658443" cy="2286250"/>
          </a:xfrm>
          <a:prstGeom prst="rect">
            <a:avLst/>
          </a:prstGeom>
        </p:spPr>
      </p:pic>
    </p:spTree>
    <p:extLst>
      <p:ext uri="{BB962C8B-B14F-4D97-AF65-F5344CB8AC3E}">
        <p14:creationId xmlns:p14="http://schemas.microsoft.com/office/powerpoint/2010/main" val="420429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C8A5C-B4E8-44BD-B373-1D979EB9EF09}"/>
              </a:ext>
            </a:extLst>
          </p:cNvPr>
          <p:cNvSpPr>
            <a:spLocks noGrp="1"/>
          </p:cNvSpPr>
          <p:nvPr>
            <p:ph type="title"/>
          </p:nvPr>
        </p:nvSpPr>
        <p:spPr/>
        <p:txBody>
          <a:bodyPr/>
          <a:lstStyle/>
          <a:p>
            <a:r>
              <a:rPr lang="zh-CN" altLang="zh-CN" dirty="0"/>
              <a:t>整体结构</a:t>
            </a:r>
            <a:r>
              <a:rPr lang="en-US" altLang="zh-CN" dirty="0"/>
              <a:t> Overall Architecture </a:t>
            </a:r>
            <a:endParaRPr lang="zh-CN" altLang="en-US" dirty="0"/>
          </a:p>
        </p:txBody>
      </p:sp>
      <p:sp>
        <p:nvSpPr>
          <p:cNvPr id="3" name="内容占位符 2">
            <a:extLst>
              <a:ext uri="{FF2B5EF4-FFF2-40B4-BE49-F238E27FC236}">
                <a16:creationId xmlns:a16="http://schemas.microsoft.com/office/drawing/2014/main" id="{57DCCB43-892A-4F45-9FD8-1AAEC785C848}"/>
              </a:ext>
            </a:extLst>
          </p:cNvPr>
          <p:cNvSpPr>
            <a:spLocks noGrp="1"/>
          </p:cNvSpPr>
          <p:nvPr>
            <p:ph idx="1"/>
          </p:nvPr>
        </p:nvSpPr>
        <p:spPr>
          <a:xfrm>
            <a:off x="838200" y="1509536"/>
            <a:ext cx="10515600" cy="3039887"/>
          </a:xfrm>
        </p:spPr>
        <p:txBody>
          <a:bodyPr>
            <a:normAutofit fontScale="55000" lnSpcReduction="20000"/>
          </a:bodyPr>
          <a:lstStyle/>
          <a:p>
            <a:pPr>
              <a:lnSpc>
                <a:spcPct val="150000"/>
              </a:lnSpc>
            </a:pPr>
            <a:r>
              <a:rPr lang="zh-CN" altLang="zh-CN" dirty="0"/>
              <a:t>输入图片尺寸为</a:t>
            </a:r>
            <a:r>
              <a:rPr lang="en-US" altLang="zh-CN" dirty="0"/>
              <a:t>224</a:t>
            </a:r>
            <a:r>
              <a:rPr lang="zh-CN" altLang="zh-CN" dirty="0"/>
              <a:t>×</a:t>
            </a:r>
            <a:r>
              <a:rPr lang="en-US" altLang="zh-CN" dirty="0"/>
              <a:t>224</a:t>
            </a:r>
            <a:r>
              <a:rPr lang="zh-CN" altLang="zh-CN" dirty="0"/>
              <a:t>×</a:t>
            </a:r>
            <a:r>
              <a:rPr lang="en-US" altLang="zh-CN" dirty="0"/>
              <a:t>3</a:t>
            </a:r>
            <a:r>
              <a:rPr lang="zh-CN" altLang="en-US" dirty="0"/>
              <a:t>（实际上应为</a:t>
            </a:r>
            <a:r>
              <a:rPr lang="en-US" altLang="zh-CN" dirty="0"/>
              <a:t>227×227</a:t>
            </a:r>
            <a:r>
              <a:rPr lang="zh-CN" altLang="en-US" dirty="0"/>
              <a:t>）</a:t>
            </a:r>
            <a:endParaRPr lang="en-US" altLang="zh-CN" dirty="0"/>
          </a:p>
          <a:p>
            <a:pPr>
              <a:lnSpc>
                <a:spcPct val="150000"/>
              </a:lnSpc>
            </a:pPr>
            <a:r>
              <a:rPr lang="zh-CN" altLang="zh-CN" dirty="0"/>
              <a:t>第一</a:t>
            </a:r>
            <a:r>
              <a:rPr lang="zh-CN" altLang="en-US" dirty="0"/>
              <a:t>层</a:t>
            </a:r>
            <a:r>
              <a:rPr lang="zh-CN" altLang="zh-CN" dirty="0"/>
              <a:t>卷积层</a:t>
            </a:r>
            <a:r>
              <a:rPr lang="en-US" altLang="zh-CN" dirty="0"/>
              <a:t>filter</a:t>
            </a:r>
            <a:r>
              <a:rPr lang="zh-CN" altLang="en-US" dirty="0"/>
              <a:t>为</a:t>
            </a:r>
            <a:r>
              <a:rPr lang="en-US" altLang="zh-CN" dirty="0"/>
              <a:t>11</a:t>
            </a:r>
            <a:r>
              <a:rPr lang="zh-CN" altLang="zh-CN" dirty="0"/>
              <a:t>×</a:t>
            </a:r>
            <a:r>
              <a:rPr lang="en-US" altLang="zh-CN" dirty="0"/>
              <a:t>11</a:t>
            </a:r>
            <a:r>
              <a:rPr lang="zh-CN" altLang="zh-CN" dirty="0"/>
              <a:t>×</a:t>
            </a:r>
            <a:r>
              <a:rPr lang="en-US" altLang="zh-CN" dirty="0"/>
              <a:t>3</a:t>
            </a:r>
            <a:r>
              <a:rPr lang="zh-CN" altLang="en-US" dirty="0"/>
              <a:t>，</a:t>
            </a:r>
            <a:r>
              <a:rPr lang="en-US" altLang="zh-CN" dirty="0"/>
              <a:t>96</a:t>
            </a:r>
            <a:r>
              <a:rPr lang="zh-CN" altLang="zh-CN" dirty="0"/>
              <a:t>个</a:t>
            </a:r>
            <a:r>
              <a:rPr lang="zh-CN" altLang="en-US" dirty="0"/>
              <a:t>，</a:t>
            </a:r>
            <a:r>
              <a:rPr lang="zh-CN" altLang="zh-CN" dirty="0"/>
              <a:t>卷积步长（</a:t>
            </a:r>
            <a:r>
              <a:rPr lang="en-US" altLang="zh-CN" dirty="0"/>
              <a:t>stride</a:t>
            </a:r>
            <a:r>
              <a:rPr lang="zh-CN" altLang="zh-CN" dirty="0"/>
              <a:t>）为</a:t>
            </a:r>
            <a:r>
              <a:rPr lang="en-US" altLang="zh-CN" dirty="0"/>
              <a:t>4</a:t>
            </a:r>
            <a:r>
              <a:rPr lang="zh-CN" altLang="zh-CN" dirty="0"/>
              <a:t>，第一层得到的输出为</a:t>
            </a:r>
            <a:r>
              <a:rPr lang="en-US" altLang="zh-CN" dirty="0"/>
              <a:t>55</a:t>
            </a:r>
            <a:r>
              <a:rPr lang="zh-CN" altLang="zh-CN" dirty="0"/>
              <a:t>×</a:t>
            </a:r>
            <a:r>
              <a:rPr lang="en-US" altLang="zh-CN" dirty="0"/>
              <a:t>55</a:t>
            </a:r>
            <a:r>
              <a:rPr lang="zh-CN" altLang="zh-CN" dirty="0"/>
              <a:t>×</a:t>
            </a:r>
            <a:r>
              <a:rPr lang="en-US" altLang="zh-CN" dirty="0"/>
              <a:t>96</a:t>
            </a:r>
            <a:r>
              <a:rPr lang="zh-CN" altLang="en-US" dirty="0"/>
              <a:t>，</a:t>
            </a:r>
            <a:r>
              <a:rPr lang="zh-CN" altLang="zh-CN" dirty="0"/>
              <a:t>最大池化后为</a:t>
            </a:r>
            <a:r>
              <a:rPr lang="en-US" altLang="zh-CN" dirty="0"/>
              <a:t>27</a:t>
            </a:r>
            <a:r>
              <a:rPr lang="zh-CN" altLang="zh-CN" dirty="0"/>
              <a:t>×</a:t>
            </a:r>
            <a:r>
              <a:rPr lang="en-US" altLang="zh-CN" dirty="0"/>
              <a:t>27</a:t>
            </a:r>
            <a:r>
              <a:rPr lang="zh-CN" altLang="zh-CN" dirty="0"/>
              <a:t>×</a:t>
            </a:r>
            <a:r>
              <a:rPr lang="en-US" altLang="zh-CN" dirty="0"/>
              <a:t>96</a:t>
            </a:r>
            <a:r>
              <a:rPr lang="zh-CN" altLang="zh-CN" dirty="0"/>
              <a:t>。</a:t>
            </a:r>
            <a:endParaRPr lang="en-US" altLang="zh-CN" dirty="0"/>
          </a:p>
          <a:p>
            <a:pPr>
              <a:lnSpc>
                <a:spcPct val="150000"/>
              </a:lnSpc>
            </a:pPr>
            <a:r>
              <a:rPr lang="zh-CN" altLang="zh-CN" dirty="0"/>
              <a:t>第二层卷积层</a:t>
            </a:r>
            <a:r>
              <a:rPr lang="en-US" altLang="zh-CN" dirty="0"/>
              <a:t>filter</a:t>
            </a:r>
            <a:r>
              <a:rPr lang="zh-CN" altLang="zh-CN" dirty="0"/>
              <a:t>为</a:t>
            </a:r>
            <a:r>
              <a:rPr lang="en-US" altLang="zh-CN" dirty="0"/>
              <a:t>5</a:t>
            </a:r>
            <a:r>
              <a:rPr lang="zh-CN" altLang="zh-CN" dirty="0"/>
              <a:t>×</a:t>
            </a:r>
            <a:r>
              <a:rPr lang="en-US" altLang="zh-CN" dirty="0"/>
              <a:t>5</a:t>
            </a:r>
            <a:r>
              <a:rPr lang="zh-CN" altLang="zh-CN" dirty="0"/>
              <a:t>×</a:t>
            </a:r>
            <a:r>
              <a:rPr lang="en-US" altLang="zh-CN" dirty="0"/>
              <a:t>96</a:t>
            </a:r>
            <a:r>
              <a:rPr lang="zh-CN" altLang="zh-CN" dirty="0"/>
              <a:t>，</a:t>
            </a:r>
            <a:r>
              <a:rPr lang="en-US" altLang="zh-CN" dirty="0"/>
              <a:t>256</a:t>
            </a:r>
            <a:r>
              <a:rPr lang="zh-CN" altLang="zh-CN" dirty="0"/>
              <a:t>个。</a:t>
            </a:r>
            <a:endParaRPr lang="en-US" altLang="zh-CN" dirty="0"/>
          </a:p>
          <a:p>
            <a:pPr>
              <a:lnSpc>
                <a:spcPct val="150000"/>
              </a:lnSpc>
            </a:pPr>
            <a:r>
              <a:rPr lang="zh-CN" altLang="zh-CN" dirty="0"/>
              <a:t>第三层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256</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第四层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384</a:t>
            </a:r>
            <a:r>
              <a:rPr lang="zh-CN" altLang="zh-CN" dirty="0"/>
              <a:t>个</a:t>
            </a:r>
            <a:r>
              <a:rPr lang="zh-CN" altLang="en-US" dirty="0"/>
              <a:t>。</a:t>
            </a:r>
            <a:endParaRPr lang="en-US" altLang="zh-CN" dirty="0"/>
          </a:p>
          <a:p>
            <a:pPr>
              <a:lnSpc>
                <a:spcPct val="150000"/>
              </a:lnSpc>
            </a:pPr>
            <a:r>
              <a:rPr lang="zh-CN" altLang="zh-CN" dirty="0"/>
              <a:t>第五层</a:t>
            </a:r>
            <a:r>
              <a:rPr lang="zh-CN" altLang="en-US" dirty="0"/>
              <a:t>卷积层</a:t>
            </a:r>
            <a:r>
              <a:rPr lang="en-US" altLang="zh-CN" dirty="0"/>
              <a:t>filter</a:t>
            </a:r>
            <a:r>
              <a:rPr lang="zh-CN" altLang="en-US" dirty="0"/>
              <a:t>为</a:t>
            </a:r>
            <a:r>
              <a:rPr lang="en-US" altLang="zh-CN" dirty="0"/>
              <a:t>3</a:t>
            </a:r>
            <a:r>
              <a:rPr lang="zh-CN" altLang="zh-CN" dirty="0"/>
              <a:t>×</a:t>
            </a:r>
            <a:r>
              <a:rPr lang="en-US" altLang="zh-CN" dirty="0"/>
              <a:t>3</a:t>
            </a:r>
            <a:r>
              <a:rPr lang="zh-CN" altLang="zh-CN" dirty="0"/>
              <a:t>×</a:t>
            </a:r>
            <a:r>
              <a:rPr lang="en-US" altLang="zh-CN" dirty="0"/>
              <a:t>384</a:t>
            </a:r>
            <a:r>
              <a:rPr lang="zh-CN" altLang="en-US" dirty="0"/>
              <a:t>，</a:t>
            </a:r>
            <a:r>
              <a:rPr lang="en-US" altLang="zh-CN" dirty="0"/>
              <a:t>256</a:t>
            </a:r>
            <a:r>
              <a:rPr lang="zh-CN" altLang="zh-CN" dirty="0"/>
              <a:t>个</a:t>
            </a:r>
            <a:r>
              <a:rPr lang="zh-CN" altLang="en-US" dirty="0"/>
              <a:t>。</a:t>
            </a:r>
            <a:endParaRPr lang="en-US" altLang="zh-CN" dirty="0"/>
          </a:p>
          <a:p>
            <a:pPr>
              <a:lnSpc>
                <a:spcPct val="150000"/>
              </a:lnSpc>
            </a:pPr>
            <a:r>
              <a:rPr lang="zh-CN" altLang="zh-CN" dirty="0"/>
              <a:t>每个全连接层有</a:t>
            </a:r>
            <a:r>
              <a:rPr lang="en-US" altLang="zh-CN" dirty="0"/>
              <a:t>4096</a:t>
            </a:r>
            <a:r>
              <a:rPr lang="zh-CN" altLang="zh-CN" dirty="0"/>
              <a:t>个神经元</a:t>
            </a:r>
          </a:p>
        </p:txBody>
      </p:sp>
      <p:pic>
        <p:nvPicPr>
          <p:cNvPr id="4" name="图片 3">
            <a:extLst>
              <a:ext uri="{FF2B5EF4-FFF2-40B4-BE49-F238E27FC236}">
                <a16:creationId xmlns:a16="http://schemas.microsoft.com/office/drawing/2014/main" id="{6E823C76-6D16-4704-813C-91E8874CA6B8}"/>
              </a:ext>
            </a:extLst>
          </p:cNvPr>
          <p:cNvPicPr>
            <a:picLocks noChangeAspect="1"/>
          </p:cNvPicPr>
          <p:nvPr/>
        </p:nvPicPr>
        <p:blipFill>
          <a:blip r:embed="rId2"/>
          <a:stretch>
            <a:fillRect/>
          </a:stretch>
        </p:blipFill>
        <p:spPr>
          <a:xfrm>
            <a:off x="4820284" y="2517422"/>
            <a:ext cx="7136471" cy="2831042"/>
          </a:xfrm>
          <a:prstGeom prst="rect">
            <a:avLst/>
          </a:prstGeom>
        </p:spPr>
      </p:pic>
    </p:spTree>
    <p:extLst>
      <p:ext uri="{BB962C8B-B14F-4D97-AF65-F5344CB8AC3E}">
        <p14:creationId xmlns:p14="http://schemas.microsoft.com/office/powerpoint/2010/main" val="3436115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减少过拟合</a:t>
            </a:r>
            <a:r>
              <a:rPr lang="en-US" altLang="zh-CN" dirty="0"/>
              <a:t> reducing overfitting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20000"/>
          </a:bodyPr>
          <a:lstStyle/>
          <a:p>
            <a:pPr marL="0" indent="0">
              <a:lnSpc>
                <a:spcPct val="150000"/>
              </a:lnSpc>
              <a:buNone/>
            </a:pPr>
            <a:r>
              <a:rPr lang="zh-CN" altLang="en-US" dirty="0"/>
              <a:t>数据增强</a:t>
            </a:r>
            <a:r>
              <a:rPr lang="en-US" altLang="zh-CN" dirty="0"/>
              <a:t>Data Augmentation</a:t>
            </a:r>
            <a:r>
              <a:rPr lang="zh-CN" altLang="en-US" dirty="0"/>
              <a:t>和</a:t>
            </a:r>
            <a:r>
              <a:rPr lang="en-US" altLang="zh-CN" dirty="0"/>
              <a:t>Dropout</a:t>
            </a:r>
          </a:p>
          <a:p>
            <a:pPr>
              <a:lnSpc>
                <a:spcPct val="150000"/>
              </a:lnSpc>
            </a:pPr>
            <a:r>
              <a:rPr lang="zh-CN" altLang="zh-CN" dirty="0"/>
              <a:t>第一种形式的数据增强包括生成图像平移（</a:t>
            </a:r>
            <a:r>
              <a:rPr lang="en-US" altLang="zh-CN" dirty="0"/>
              <a:t>image translations</a:t>
            </a:r>
            <a:r>
              <a:rPr lang="zh-CN" altLang="zh-CN" dirty="0"/>
              <a:t>）和水平反射（</a:t>
            </a:r>
            <a:r>
              <a:rPr lang="en-US" altLang="zh-CN" dirty="0"/>
              <a:t>horizontal reﬂections</a:t>
            </a:r>
            <a:r>
              <a:rPr lang="zh-CN" altLang="zh-CN" dirty="0"/>
              <a:t>）。</a:t>
            </a:r>
          </a:p>
          <a:p>
            <a:pPr>
              <a:lnSpc>
                <a:spcPct val="150000"/>
              </a:lnSpc>
            </a:pPr>
            <a:r>
              <a:rPr lang="zh-CN" altLang="zh-CN" dirty="0"/>
              <a:t>通过在</a:t>
            </a:r>
            <a:r>
              <a:rPr lang="en-US" altLang="zh-CN" dirty="0"/>
              <a:t>256</a:t>
            </a:r>
            <a:r>
              <a:rPr lang="zh-CN" altLang="zh-CN" dirty="0"/>
              <a:t>×</a:t>
            </a:r>
            <a:r>
              <a:rPr lang="en-US" altLang="zh-CN" dirty="0"/>
              <a:t>256</a:t>
            </a:r>
            <a:r>
              <a:rPr lang="zh-CN" altLang="zh-CN" dirty="0"/>
              <a:t>的图像中随机提取</a:t>
            </a:r>
            <a:r>
              <a:rPr lang="en-US" altLang="zh-CN" dirty="0"/>
              <a:t>224</a:t>
            </a:r>
            <a:r>
              <a:rPr lang="zh-CN" altLang="zh-CN" dirty="0"/>
              <a:t>×</a:t>
            </a:r>
            <a:r>
              <a:rPr lang="en-US" altLang="zh-CN" dirty="0"/>
              <a:t>224</a:t>
            </a:r>
            <a:r>
              <a:rPr lang="zh-CN" altLang="zh-CN" dirty="0"/>
              <a:t>大小的块（以及其水平反射），并在这些提取的块上训练神经网络，将训练集扩大了</a:t>
            </a:r>
            <a:r>
              <a:rPr lang="en-US" altLang="zh-CN" dirty="0"/>
              <a:t>2048</a:t>
            </a:r>
            <a:r>
              <a:rPr lang="zh-CN" altLang="zh-CN" dirty="0"/>
              <a:t>倍。</a:t>
            </a:r>
          </a:p>
          <a:p>
            <a:pPr>
              <a:lnSpc>
                <a:spcPct val="150000"/>
              </a:lnSpc>
            </a:pPr>
            <a:r>
              <a:rPr lang="zh-CN" altLang="zh-CN" dirty="0"/>
              <a:t>测试的时候，通过提取</a:t>
            </a:r>
            <a:r>
              <a:rPr lang="en-US" altLang="zh-CN" dirty="0"/>
              <a:t>10</a:t>
            </a:r>
            <a:r>
              <a:rPr lang="zh-CN" altLang="zh-CN" dirty="0"/>
              <a:t>个</a:t>
            </a:r>
            <a:r>
              <a:rPr lang="en-US" altLang="zh-CN" dirty="0"/>
              <a:t>224</a:t>
            </a:r>
            <a:r>
              <a:rPr lang="zh-CN" altLang="zh-CN" dirty="0"/>
              <a:t>×</a:t>
            </a:r>
            <a:r>
              <a:rPr lang="en-US" altLang="zh-CN" dirty="0"/>
              <a:t>224</a:t>
            </a:r>
            <a:r>
              <a:rPr lang="zh-CN" altLang="zh-CN" dirty="0"/>
              <a:t>的块并对其进行预测，以及对网络的</a:t>
            </a:r>
            <a:r>
              <a:rPr lang="en-US" altLang="zh-CN" dirty="0" err="1"/>
              <a:t>softmax</a:t>
            </a:r>
            <a:r>
              <a:rPr lang="zh-CN" altLang="zh-CN" dirty="0"/>
              <a:t>层对</a:t>
            </a:r>
            <a:r>
              <a:rPr lang="en-US" altLang="zh-CN" dirty="0"/>
              <a:t>10</a:t>
            </a:r>
            <a:r>
              <a:rPr lang="zh-CN" altLang="zh-CN" dirty="0"/>
              <a:t>个块的预测求平均值</a:t>
            </a:r>
            <a:r>
              <a:rPr lang="zh-CN" altLang="en-US" dirty="0"/>
              <a:t>。</a:t>
            </a:r>
            <a:endParaRPr lang="zh-CN" altLang="zh-CN" dirty="0"/>
          </a:p>
          <a:p>
            <a:pPr>
              <a:lnSpc>
                <a:spcPct val="150000"/>
              </a:lnSpc>
            </a:pPr>
            <a:endParaRPr lang="zh-CN" altLang="en-US" dirty="0"/>
          </a:p>
        </p:txBody>
      </p:sp>
    </p:spTree>
    <p:extLst>
      <p:ext uri="{BB962C8B-B14F-4D97-AF65-F5344CB8AC3E}">
        <p14:creationId xmlns:p14="http://schemas.microsoft.com/office/powerpoint/2010/main" val="28118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Data Augmentation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10000"/>
          </a:bodyPr>
          <a:lstStyle/>
          <a:p>
            <a:pPr>
              <a:lnSpc>
                <a:spcPct val="150000"/>
              </a:lnSpc>
            </a:pPr>
            <a:r>
              <a:rPr lang="zh-CN" altLang="zh-CN" dirty="0"/>
              <a:t>第二种方式包括改变训练图像的</a:t>
            </a:r>
            <a:r>
              <a:rPr lang="en-US" altLang="zh-CN" dirty="0"/>
              <a:t>RGB</a:t>
            </a:r>
            <a:r>
              <a:rPr lang="zh-CN" altLang="zh-CN" dirty="0"/>
              <a:t>通道的强度。</a:t>
            </a:r>
          </a:p>
          <a:p>
            <a:pPr>
              <a:lnSpc>
                <a:spcPct val="150000"/>
              </a:lnSpc>
            </a:pPr>
            <a:r>
              <a:rPr lang="zh-CN" altLang="zh-CN" dirty="0"/>
              <a:t>通过</a:t>
            </a:r>
            <a:r>
              <a:rPr lang="en-US" altLang="zh-CN" dirty="0"/>
              <a:t>ImageNet</a:t>
            </a:r>
            <a:r>
              <a:rPr lang="zh-CN" altLang="zh-CN" dirty="0"/>
              <a:t>训练集在</a:t>
            </a:r>
            <a:r>
              <a:rPr lang="en-US" altLang="zh-CN" dirty="0"/>
              <a:t>RGB</a:t>
            </a:r>
            <a:r>
              <a:rPr lang="zh-CN" altLang="zh-CN" dirty="0"/>
              <a:t>像素值上进行</a:t>
            </a:r>
            <a:r>
              <a:rPr lang="en-US" altLang="zh-CN" dirty="0"/>
              <a:t>PCA</a:t>
            </a:r>
            <a:r>
              <a:rPr lang="zh-CN" altLang="en-US" dirty="0"/>
              <a:t>（</a:t>
            </a:r>
            <a:r>
              <a:rPr lang="en-US" altLang="zh-CN" dirty="0"/>
              <a:t>Principal Component Analysis)</a:t>
            </a:r>
            <a:r>
              <a:rPr lang="zh-CN" altLang="en-US" dirty="0"/>
              <a:t>）</a:t>
            </a:r>
            <a:r>
              <a:rPr lang="zh-CN" altLang="zh-CN" dirty="0"/>
              <a:t>，对于每一个训练图片，我们增加其多倍的主部分，其大小与相应的特征值乘以一个随机数成比例，该随机数服从高斯分布</a:t>
            </a:r>
            <a:r>
              <a:rPr lang="en-US" altLang="zh-CN" dirty="0"/>
              <a:t>N(0, 0.01)</a:t>
            </a:r>
            <a:endParaRPr lang="zh-CN" altLang="zh-CN" dirty="0"/>
          </a:p>
          <a:p>
            <a:pPr>
              <a:lnSpc>
                <a:spcPct val="150000"/>
              </a:lnSpc>
            </a:pPr>
            <a:r>
              <a:rPr lang="zh-CN" altLang="zh-CN" dirty="0"/>
              <a:t>该方案近似</a:t>
            </a:r>
            <a:r>
              <a:rPr lang="zh-CN" altLang="en-US" dirty="0"/>
              <a:t>符合</a:t>
            </a:r>
            <a:r>
              <a:rPr lang="zh-CN" altLang="zh-CN" dirty="0"/>
              <a:t>自然图像的重要特性，</a:t>
            </a:r>
            <a:r>
              <a:rPr lang="zh-CN" altLang="en-US" dirty="0"/>
              <a:t>目标</a:t>
            </a:r>
            <a:r>
              <a:rPr lang="zh-CN" altLang="zh-CN" dirty="0"/>
              <a:t>身份对于照明的强度和颜色的变化是不变的。</a:t>
            </a:r>
          </a:p>
          <a:p>
            <a:pPr>
              <a:lnSpc>
                <a:spcPct val="150000"/>
              </a:lnSpc>
            </a:pPr>
            <a:endParaRPr lang="zh-CN" altLang="en-US" dirty="0"/>
          </a:p>
        </p:txBody>
      </p:sp>
    </p:spTree>
    <p:extLst>
      <p:ext uri="{BB962C8B-B14F-4D97-AF65-F5344CB8AC3E}">
        <p14:creationId xmlns:p14="http://schemas.microsoft.com/office/powerpoint/2010/main" val="245347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Details of learning</a:t>
            </a:r>
            <a:endParaRPr lang="zh-CN" altLang="zh-CN"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a:bodyPr>
          <a:lstStyle/>
          <a:p>
            <a:pPr>
              <a:lnSpc>
                <a:spcPct val="150000"/>
              </a:lnSpc>
            </a:pPr>
            <a:r>
              <a:rPr lang="zh-CN" altLang="zh-CN" dirty="0"/>
              <a:t>使用随机梯度下降法来训练模型。批量大小为</a:t>
            </a:r>
            <a:r>
              <a:rPr lang="en-US" altLang="zh-CN" dirty="0"/>
              <a:t>128</a:t>
            </a:r>
            <a:r>
              <a:rPr lang="zh-CN" altLang="zh-CN" dirty="0"/>
              <a:t>，动量为</a:t>
            </a:r>
            <a:r>
              <a:rPr lang="en-US" altLang="zh-CN" dirty="0"/>
              <a:t>0.9</a:t>
            </a:r>
            <a:r>
              <a:rPr lang="zh-CN" altLang="zh-CN" dirty="0"/>
              <a:t>，权重衰减为</a:t>
            </a:r>
            <a:r>
              <a:rPr lang="en-US" altLang="zh-CN" dirty="0"/>
              <a:t>0.0005</a:t>
            </a:r>
            <a:r>
              <a:rPr lang="zh-CN" altLang="en-US" dirty="0"/>
              <a:t>。</a:t>
            </a:r>
            <a:endParaRPr lang="zh-CN" altLang="zh-CN" dirty="0"/>
          </a:p>
          <a:p>
            <a:pPr>
              <a:lnSpc>
                <a:spcPct val="150000"/>
              </a:lnSpc>
            </a:pPr>
            <a:r>
              <a:rPr lang="zh-CN" altLang="zh-CN" dirty="0"/>
              <a:t>从高斯分布</a:t>
            </a:r>
            <a:r>
              <a:rPr lang="en-US" altLang="zh-CN" dirty="0"/>
              <a:t>N(0, 0.0001)</a:t>
            </a:r>
            <a:r>
              <a:rPr lang="zh-CN" altLang="zh-CN" dirty="0"/>
              <a:t>初始化每层中的权重。</a:t>
            </a:r>
            <a:endParaRPr lang="en-US" altLang="zh-CN" dirty="0"/>
          </a:p>
          <a:p>
            <a:pPr>
              <a:lnSpc>
                <a:spcPct val="150000"/>
              </a:lnSpc>
            </a:pPr>
            <a:r>
              <a:rPr lang="zh-CN" altLang="zh-CN" dirty="0"/>
              <a:t>用常数</a:t>
            </a:r>
            <a:r>
              <a:rPr lang="en-US" altLang="zh-CN" dirty="0"/>
              <a:t>1</a:t>
            </a:r>
            <a:r>
              <a:rPr lang="zh-CN" altLang="zh-CN" dirty="0"/>
              <a:t>初始化第二，第四和第五卷积层以及全连接层中的神经元偏差。这种初始化通过为</a:t>
            </a:r>
            <a:r>
              <a:rPr lang="en-US" altLang="zh-CN" dirty="0" err="1"/>
              <a:t>ReLU</a:t>
            </a:r>
            <a:r>
              <a:rPr lang="zh-CN" altLang="zh-CN" dirty="0"/>
              <a:t>提供正输入来加速学习的早期阶段</a:t>
            </a:r>
            <a:r>
              <a:rPr lang="zh-CN" altLang="en-US" dirty="0"/>
              <a:t>。</a:t>
            </a:r>
            <a:endParaRPr lang="en-US" altLang="zh-CN" dirty="0"/>
          </a:p>
          <a:p>
            <a:pPr>
              <a:lnSpc>
                <a:spcPct val="150000"/>
              </a:lnSpc>
            </a:pPr>
            <a:r>
              <a:rPr lang="zh-CN" altLang="zh-CN" dirty="0"/>
              <a:t>我们用常数</a:t>
            </a:r>
            <a:r>
              <a:rPr lang="en-US" altLang="zh-CN" dirty="0"/>
              <a:t>0</a:t>
            </a:r>
            <a:r>
              <a:rPr lang="zh-CN" altLang="zh-CN" dirty="0"/>
              <a:t>初始化剩余层中的神经元偏差。</a:t>
            </a:r>
          </a:p>
        </p:txBody>
      </p:sp>
    </p:spTree>
    <p:extLst>
      <p:ext uri="{BB962C8B-B14F-4D97-AF65-F5344CB8AC3E}">
        <p14:creationId xmlns:p14="http://schemas.microsoft.com/office/powerpoint/2010/main" val="3419052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err="1"/>
              <a:t>VGGNet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539602" y="3185327"/>
            <a:ext cx="11112795" cy="487345"/>
          </a:xfrm>
        </p:spPr>
        <p:txBody>
          <a:bodyPr/>
          <a:lstStyle/>
          <a:p>
            <a:pPr marL="0" indent="0">
              <a:buNone/>
            </a:pPr>
            <a:r>
              <a:rPr lang="en-US" altLang="zh-CN" dirty="0"/>
              <a:t>V</a:t>
            </a:r>
            <a:r>
              <a:rPr lang="en-US" altLang="zh-CN"/>
              <a:t>ery </a:t>
            </a:r>
            <a:r>
              <a:rPr lang="en-US" altLang="zh-CN" dirty="0"/>
              <a:t>Deep Convolutional Networks for Large-Scale Image Recognition</a:t>
            </a:r>
            <a:endParaRPr lang="zh-CN" altLang="en-US" dirty="0"/>
          </a:p>
        </p:txBody>
      </p:sp>
    </p:spTree>
    <p:extLst>
      <p:ext uri="{BB962C8B-B14F-4D97-AF65-F5344CB8AC3E}">
        <p14:creationId xmlns:p14="http://schemas.microsoft.com/office/powerpoint/2010/main" val="1101778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77500" lnSpcReduction="20000"/>
          </a:bodyPr>
          <a:lstStyle/>
          <a:p>
            <a:pPr>
              <a:lnSpc>
                <a:spcPct val="170000"/>
              </a:lnSpc>
            </a:pPr>
            <a:r>
              <a:rPr lang="zh-CN" altLang="zh-CN" dirty="0"/>
              <a:t>卷积网络在大规模图像和视频识别方面表现优异，</a:t>
            </a:r>
            <a:r>
              <a:rPr lang="zh-CN" altLang="en-US" dirty="0"/>
              <a:t>主要</a:t>
            </a:r>
            <a:r>
              <a:rPr lang="zh-CN" altLang="zh-CN" dirty="0"/>
              <a:t>得益于大型数据库和高性能计算系统的发展，</a:t>
            </a:r>
            <a:r>
              <a:rPr lang="zh-CN" altLang="en-US" dirty="0"/>
              <a:t>以及</a:t>
            </a:r>
            <a:r>
              <a:rPr lang="en-US" altLang="zh-CN" dirty="0"/>
              <a:t>ImageNet</a:t>
            </a:r>
            <a:r>
              <a:rPr lang="zh-CN" altLang="en-US" dirty="0"/>
              <a:t>等</a:t>
            </a:r>
            <a:r>
              <a:rPr lang="zh-CN" altLang="zh-CN" dirty="0"/>
              <a:t>大规模视觉识别挑战赛也发挥了重要作用</a:t>
            </a:r>
            <a:endParaRPr lang="zh-CN" altLang="zh-CN" b="1" dirty="0"/>
          </a:p>
          <a:p>
            <a:pPr>
              <a:lnSpc>
                <a:spcPct val="170000"/>
              </a:lnSpc>
            </a:pPr>
            <a:r>
              <a:rPr lang="zh-CN" altLang="zh-CN" dirty="0"/>
              <a:t>随着卷积网络的使用日益广泛，有许多对其的改进。</a:t>
            </a:r>
            <a:endParaRPr lang="zh-CN" altLang="zh-CN" b="1" dirty="0"/>
          </a:p>
          <a:p>
            <a:pPr>
              <a:lnSpc>
                <a:spcPct val="170000"/>
              </a:lnSpc>
            </a:pPr>
            <a:r>
              <a:rPr lang="zh-CN" altLang="zh-CN" dirty="0"/>
              <a:t>本文主要是研究卷积网络深度在大规模图像识别设置中的准确性的影响，主要贡献是使用非常小（</a:t>
            </a:r>
            <a:r>
              <a:rPr lang="en-US" altLang="zh-CN" dirty="0"/>
              <a:t>3×3</a:t>
            </a:r>
            <a:r>
              <a:rPr lang="zh-CN" altLang="zh-CN" dirty="0"/>
              <a:t>）卷积</a:t>
            </a:r>
            <a:r>
              <a:rPr lang="en-US" altLang="zh-CN" dirty="0"/>
              <a:t>filter</a:t>
            </a:r>
            <a:r>
              <a:rPr lang="zh-CN" altLang="zh-CN" dirty="0"/>
              <a:t>，此网络深度较大，为</a:t>
            </a:r>
            <a:r>
              <a:rPr lang="en-US" altLang="zh-CN" dirty="0"/>
              <a:t>16-19</a:t>
            </a:r>
            <a:r>
              <a:rPr lang="zh-CN" altLang="zh-CN" dirty="0"/>
              <a:t>，并表现出显著的性能提升。此网络在一些比赛中表现较好，并且可以很好的推广到其他数据集</a:t>
            </a:r>
            <a:endParaRPr lang="en-US" altLang="zh-CN" dirty="0"/>
          </a:p>
          <a:p>
            <a:pPr>
              <a:lnSpc>
                <a:spcPct val="170000"/>
              </a:lnSpc>
            </a:pPr>
            <a:endParaRPr lang="zh-CN" altLang="zh-CN" dirty="0"/>
          </a:p>
          <a:p>
            <a:pPr>
              <a:lnSpc>
                <a:spcPct val="170000"/>
              </a:lnSpc>
            </a:pPr>
            <a:endParaRPr lang="zh-CN" altLang="en-US" dirty="0"/>
          </a:p>
        </p:txBody>
      </p:sp>
    </p:spTree>
    <p:extLst>
      <p:ext uri="{BB962C8B-B14F-4D97-AF65-F5344CB8AC3E}">
        <p14:creationId xmlns:p14="http://schemas.microsoft.com/office/powerpoint/2010/main" val="169265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Architecture</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77500" lnSpcReduction="20000"/>
          </a:bodyPr>
          <a:lstStyle/>
          <a:p>
            <a:pPr>
              <a:lnSpc>
                <a:spcPct val="150000"/>
              </a:lnSpc>
            </a:pPr>
            <a:r>
              <a:rPr lang="zh-CN" altLang="zh-CN" dirty="0"/>
              <a:t>卷积网络的输入为</a:t>
            </a:r>
            <a:r>
              <a:rPr lang="en-US" altLang="zh-CN" dirty="0"/>
              <a:t>224×224 </a:t>
            </a:r>
            <a:r>
              <a:rPr lang="zh-CN" altLang="zh-CN" dirty="0"/>
              <a:t>的</a:t>
            </a:r>
            <a:r>
              <a:rPr lang="en-US" altLang="zh-CN" dirty="0"/>
              <a:t>RGB</a:t>
            </a:r>
            <a:r>
              <a:rPr lang="zh-CN" altLang="zh-CN" dirty="0"/>
              <a:t>图像，预处理是从每个像素中减去在训练集上计算的平均</a:t>
            </a:r>
            <a:r>
              <a:rPr lang="en-US" altLang="zh-CN" dirty="0"/>
              <a:t>RGB</a:t>
            </a:r>
            <a:r>
              <a:rPr lang="zh-CN" altLang="zh-CN" dirty="0"/>
              <a:t>值。</a:t>
            </a:r>
            <a:endParaRPr lang="en-US" altLang="zh-CN" dirty="0"/>
          </a:p>
          <a:p>
            <a:pPr>
              <a:lnSpc>
                <a:spcPct val="150000"/>
              </a:lnSpc>
            </a:pPr>
            <a:r>
              <a:rPr lang="zh-CN" altLang="zh-CN" dirty="0"/>
              <a:t>使用的</a:t>
            </a:r>
            <a:r>
              <a:rPr lang="en-US" altLang="zh-CN" dirty="0"/>
              <a:t>filter</a:t>
            </a:r>
            <a:r>
              <a:rPr lang="zh-CN" altLang="zh-CN" dirty="0"/>
              <a:t>是</a:t>
            </a:r>
            <a:r>
              <a:rPr lang="en-US" altLang="zh-CN" dirty="0"/>
              <a:t>3×3</a:t>
            </a:r>
            <a:r>
              <a:rPr lang="zh-CN" altLang="en-US" dirty="0"/>
              <a:t>（</a:t>
            </a:r>
            <a:r>
              <a:rPr lang="en-US" altLang="zh-CN" dirty="0"/>
              <a:t>3×3</a:t>
            </a:r>
            <a:r>
              <a:rPr lang="zh-CN" altLang="en-US" dirty="0"/>
              <a:t>是能够体现上下左右中心的最小尺寸），</a:t>
            </a:r>
            <a:r>
              <a:rPr lang="zh-CN" altLang="zh-CN" dirty="0"/>
              <a:t>其中一层用的是</a:t>
            </a:r>
            <a:r>
              <a:rPr lang="en-US" altLang="zh-CN" dirty="0"/>
              <a:t>1×1</a:t>
            </a:r>
            <a:r>
              <a:rPr lang="zh-CN" altLang="zh-CN" dirty="0"/>
              <a:t>，卷积步长为</a:t>
            </a:r>
            <a:r>
              <a:rPr lang="en-US" altLang="zh-CN" dirty="0"/>
              <a:t>1</a:t>
            </a:r>
            <a:r>
              <a:rPr lang="zh-CN" altLang="zh-CN" dirty="0"/>
              <a:t>，</a:t>
            </a:r>
            <a:r>
              <a:rPr lang="zh-CN" altLang="en-US" dirty="0"/>
              <a:t>使用</a:t>
            </a:r>
            <a:r>
              <a:rPr lang="en-US" altLang="zh-CN" dirty="0"/>
              <a:t>same</a:t>
            </a:r>
            <a:r>
              <a:rPr lang="zh-CN" altLang="en-US" dirty="0"/>
              <a:t>卷积</a:t>
            </a:r>
            <a:r>
              <a:rPr lang="zh-CN" altLang="zh-CN" dirty="0"/>
              <a:t>。池化层为最大池化</a:t>
            </a:r>
            <a:r>
              <a:rPr lang="zh-CN" altLang="en-US" dirty="0"/>
              <a:t>，</a:t>
            </a:r>
            <a:r>
              <a:rPr lang="zh-CN" altLang="zh-CN" dirty="0"/>
              <a:t>规模为</a:t>
            </a:r>
            <a:r>
              <a:rPr lang="en-US" altLang="zh-CN" dirty="0"/>
              <a:t>2×2</a:t>
            </a:r>
            <a:r>
              <a:rPr lang="zh-CN" altLang="zh-CN" dirty="0"/>
              <a:t>，步长为</a:t>
            </a:r>
            <a:r>
              <a:rPr lang="en-US" altLang="zh-CN" dirty="0"/>
              <a:t>2</a:t>
            </a:r>
            <a:endParaRPr lang="zh-CN" altLang="zh-CN" b="1" dirty="0"/>
          </a:p>
          <a:p>
            <a:pPr>
              <a:lnSpc>
                <a:spcPct val="150000"/>
              </a:lnSpc>
            </a:pPr>
            <a:r>
              <a:rPr lang="zh-CN" altLang="zh-CN" dirty="0"/>
              <a:t>卷积层后有三个全连接层， 前两个每层有</a:t>
            </a:r>
            <a:r>
              <a:rPr lang="en-US" altLang="zh-CN" dirty="0"/>
              <a:t>4096</a:t>
            </a:r>
            <a:r>
              <a:rPr lang="zh-CN" altLang="zh-CN" dirty="0"/>
              <a:t>个通道，第三个包含</a:t>
            </a:r>
            <a:r>
              <a:rPr lang="en-US" altLang="zh-CN" dirty="0"/>
              <a:t>1000</a:t>
            </a:r>
            <a:r>
              <a:rPr lang="zh-CN" altLang="zh-CN" dirty="0"/>
              <a:t>个通道。 最后一层是</a:t>
            </a:r>
            <a:r>
              <a:rPr lang="en-US" altLang="zh-CN" dirty="0"/>
              <a:t>soft-max</a:t>
            </a:r>
            <a:r>
              <a:rPr lang="zh-CN" altLang="zh-CN" dirty="0"/>
              <a:t>层。 全连接层的配置在所有网络中都是相同的。每个隐藏层后都有</a:t>
            </a:r>
            <a:r>
              <a:rPr lang="en-US" altLang="zh-CN" dirty="0" err="1"/>
              <a:t>ReLU</a:t>
            </a:r>
            <a:r>
              <a:rPr lang="zh-CN" altLang="zh-CN" dirty="0"/>
              <a:t>非线性函数。本文的网络</a:t>
            </a:r>
            <a:r>
              <a:rPr lang="zh-CN" altLang="en-US" dirty="0"/>
              <a:t>只有一个有</a:t>
            </a:r>
            <a:r>
              <a:rPr lang="zh-CN" altLang="zh-CN" dirty="0"/>
              <a:t>局部响应归一化（</a:t>
            </a:r>
            <a:r>
              <a:rPr lang="en-US" altLang="zh-CN" dirty="0"/>
              <a:t>LRN</a:t>
            </a:r>
            <a:r>
              <a:rPr lang="zh-CN" altLang="zh-CN" dirty="0"/>
              <a:t>）</a:t>
            </a:r>
            <a:r>
              <a:rPr lang="en-US" altLang="zh-CN" dirty="0"/>
              <a:t>,</a:t>
            </a:r>
            <a:r>
              <a:rPr lang="zh-CN" altLang="zh-CN" dirty="0"/>
              <a:t>因为其无法改善性能。</a:t>
            </a:r>
          </a:p>
        </p:txBody>
      </p:sp>
    </p:spTree>
    <p:extLst>
      <p:ext uri="{BB962C8B-B14F-4D97-AF65-F5344CB8AC3E}">
        <p14:creationId xmlns:p14="http://schemas.microsoft.com/office/powerpoint/2010/main" val="3392631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Configuration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5339646" y="1396647"/>
            <a:ext cx="5870222" cy="4645379"/>
          </a:xfrm>
        </p:spPr>
        <p:txBody>
          <a:bodyPr>
            <a:normAutofit fontScale="85000" lnSpcReduction="10000"/>
          </a:bodyPr>
          <a:lstStyle/>
          <a:p>
            <a:pPr>
              <a:lnSpc>
                <a:spcPct val="150000"/>
              </a:lnSpc>
            </a:pPr>
            <a:r>
              <a:rPr lang="zh-CN" altLang="zh-CN" dirty="0"/>
              <a:t>本文的各种卷积网络配置均相同，只有深度不同</a:t>
            </a:r>
            <a:r>
              <a:rPr lang="zh-CN" altLang="en-US" dirty="0"/>
              <a:t>。</a:t>
            </a:r>
            <a:endParaRPr lang="en-US" altLang="zh-CN" dirty="0"/>
          </a:p>
          <a:p>
            <a:pPr>
              <a:lnSpc>
                <a:spcPct val="150000"/>
              </a:lnSpc>
            </a:pPr>
            <a:r>
              <a:rPr lang="zh-CN" altLang="zh-CN" dirty="0"/>
              <a:t>网络</a:t>
            </a:r>
            <a:r>
              <a:rPr lang="en-US" altLang="zh-CN" dirty="0"/>
              <a:t>A</a:t>
            </a:r>
            <a:r>
              <a:rPr lang="zh-CN" altLang="zh-CN" dirty="0"/>
              <a:t>中的</a:t>
            </a:r>
            <a:r>
              <a:rPr lang="en-US" altLang="zh-CN" dirty="0"/>
              <a:t>11</a:t>
            </a:r>
            <a:r>
              <a:rPr lang="zh-CN" altLang="zh-CN" dirty="0"/>
              <a:t>个权重层（</a:t>
            </a:r>
            <a:r>
              <a:rPr lang="en-US" altLang="zh-CN" dirty="0"/>
              <a:t>8</a:t>
            </a:r>
            <a:r>
              <a:rPr lang="zh-CN" altLang="zh-CN" dirty="0"/>
              <a:t>个卷积层和</a:t>
            </a:r>
            <a:r>
              <a:rPr lang="en-US" altLang="zh-CN" dirty="0"/>
              <a:t>3</a:t>
            </a:r>
            <a:r>
              <a:rPr lang="zh-CN" altLang="zh-CN" dirty="0"/>
              <a:t>个全连接层）</a:t>
            </a:r>
            <a:r>
              <a:rPr lang="zh-CN" altLang="en-US" dirty="0"/>
              <a:t>一直</a:t>
            </a:r>
            <a:r>
              <a:rPr lang="zh-CN" altLang="zh-CN" dirty="0"/>
              <a:t>到网络</a:t>
            </a:r>
            <a:r>
              <a:rPr lang="en-US" altLang="zh-CN" dirty="0"/>
              <a:t>E</a:t>
            </a:r>
            <a:r>
              <a:rPr lang="zh-CN" altLang="zh-CN" dirty="0"/>
              <a:t>中的</a:t>
            </a:r>
            <a:r>
              <a:rPr lang="en-US" altLang="zh-CN" dirty="0"/>
              <a:t>19</a:t>
            </a:r>
            <a:r>
              <a:rPr lang="zh-CN" altLang="zh-CN" dirty="0"/>
              <a:t>个权重层（</a:t>
            </a:r>
            <a:r>
              <a:rPr lang="en-US" altLang="zh-CN" dirty="0"/>
              <a:t>16</a:t>
            </a:r>
            <a:r>
              <a:rPr lang="zh-CN" altLang="zh-CN" dirty="0"/>
              <a:t>个卷积层和</a:t>
            </a:r>
            <a:r>
              <a:rPr lang="en-US" altLang="zh-CN" dirty="0"/>
              <a:t>3</a:t>
            </a:r>
            <a:r>
              <a:rPr lang="zh-CN" altLang="zh-CN" dirty="0"/>
              <a:t>个全连接层）。</a:t>
            </a:r>
            <a:endParaRPr lang="en-US" altLang="zh-CN" dirty="0"/>
          </a:p>
          <a:p>
            <a:pPr>
              <a:lnSpc>
                <a:spcPct val="150000"/>
              </a:lnSpc>
            </a:pPr>
            <a:r>
              <a:rPr lang="zh-CN" altLang="zh-CN" dirty="0"/>
              <a:t>每层的通道数也很小，从第一层中的</a:t>
            </a:r>
            <a:r>
              <a:rPr lang="en-US" altLang="zh-CN" dirty="0"/>
              <a:t>64</a:t>
            </a:r>
            <a:r>
              <a:rPr lang="zh-CN" altLang="zh-CN" dirty="0"/>
              <a:t>开始，然后在每个最大池层之后增加</a:t>
            </a:r>
            <a:r>
              <a:rPr lang="en-US" altLang="zh-CN" dirty="0"/>
              <a:t>2</a:t>
            </a:r>
            <a:r>
              <a:rPr lang="zh-CN" altLang="zh-CN" dirty="0"/>
              <a:t>倍，直到达到</a:t>
            </a:r>
            <a:r>
              <a:rPr lang="en-US" altLang="zh-CN" dirty="0"/>
              <a:t>512</a:t>
            </a:r>
            <a:r>
              <a:rPr lang="zh-CN" altLang="zh-CN" dirty="0"/>
              <a:t>。</a:t>
            </a:r>
            <a:endParaRPr lang="zh-CN" altLang="en-US" dirty="0"/>
          </a:p>
        </p:txBody>
      </p:sp>
      <p:pic>
        <p:nvPicPr>
          <p:cNvPr id="4" name="图片 3">
            <a:extLst>
              <a:ext uri="{FF2B5EF4-FFF2-40B4-BE49-F238E27FC236}">
                <a16:creationId xmlns:a16="http://schemas.microsoft.com/office/drawing/2014/main" id="{A8B68F76-CFA1-4D4B-9FD3-D0B8EEF128F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2732" y="1396647"/>
            <a:ext cx="4501445" cy="5096227"/>
          </a:xfrm>
          <a:prstGeom prst="rect">
            <a:avLst/>
          </a:prstGeom>
          <a:noFill/>
          <a:ln>
            <a:noFill/>
          </a:ln>
        </p:spPr>
      </p:pic>
    </p:spTree>
    <p:extLst>
      <p:ext uri="{BB962C8B-B14F-4D97-AF65-F5344CB8AC3E}">
        <p14:creationId xmlns:p14="http://schemas.microsoft.com/office/powerpoint/2010/main" val="119065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BBC018-F155-4CF4-96E7-5FA4D5D6E0B3}"/>
              </a:ext>
            </a:extLst>
          </p:cNvPr>
          <p:cNvSpPr>
            <a:spLocks noGrp="1"/>
          </p:cNvSpPr>
          <p:nvPr>
            <p:ph idx="1"/>
          </p:nvPr>
        </p:nvSpPr>
        <p:spPr>
          <a:xfrm>
            <a:off x="609601" y="1420988"/>
            <a:ext cx="11582399" cy="4016023"/>
          </a:xfrm>
        </p:spPr>
        <p:txBody>
          <a:bodyPr>
            <a:noAutofit/>
          </a:bodyPr>
          <a:lstStyle/>
          <a:p>
            <a:pPr>
              <a:lnSpc>
                <a:spcPct val="150000"/>
              </a:lnSpc>
            </a:pPr>
            <a:r>
              <a:rPr lang="en-US" altLang="zh-CN" sz="3200" dirty="0" err="1"/>
              <a:t>AlexNet</a:t>
            </a:r>
            <a:r>
              <a:rPr lang="zh-CN" altLang="en-US" sz="3200" dirty="0"/>
              <a:t>：</a:t>
            </a:r>
            <a:r>
              <a:rPr lang="en-US" altLang="zh-CN" sz="3200" dirty="0"/>
              <a:t>ImageNet Classification with Deep Convolutional Neural Networks</a:t>
            </a:r>
          </a:p>
          <a:p>
            <a:pPr>
              <a:lnSpc>
                <a:spcPct val="150000"/>
              </a:lnSpc>
            </a:pPr>
            <a:r>
              <a:rPr lang="en-US" altLang="zh-CN" sz="3200" dirty="0" err="1"/>
              <a:t>VGGNet</a:t>
            </a:r>
            <a:r>
              <a:rPr lang="zh-CN" altLang="en-US" sz="3200" dirty="0"/>
              <a:t>：</a:t>
            </a:r>
            <a:r>
              <a:rPr lang="en-US" altLang="zh-CN" sz="3200" dirty="0"/>
              <a:t>Very Deep Convolutional Networks for Large-Scale Image   Recognition</a:t>
            </a:r>
          </a:p>
          <a:p>
            <a:pPr>
              <a:lnSpc>
                <a:spcPct val="150000"/>
              </a:lnSpc>
            </a:pPr>
            <a:r>
              <a:rPr lang="en-US" altLang="zh-CN" sz="3200" dirty="0" err="1"/>
              <a:t>ResNet</a:t>
            </a:r>
            <a:r>
              <a:rPr lang="zh-CN" altLang="en-US" sz="3200" dirty="0"/>
              <a:t>：</a:t>
            </a:r>
            <a:r>
              <a:rPr lang="en-US" altLang="zh-CN" sz="3200" dirty="0"/>
              <a:t>Deep Residual Learning for Image Recognition</a:t>
            </a:r>
          </a:p>
        </p:txBody>
      </p:sp>
    </p:spTree>
    <p:extLst>
      <p:ext uri="{BB962C8B-B14F-4D97-AF65-F5344CB8AC3E}">
        <p14:creationId xmlns:p14="http://schemas.microsoft.com/office/powerpoint/2010/main" val="428104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85000" lnSpcReduction="20000"/>
          </a:bodyPr>
          <a:lstStyle/>
          <a:p>
            <a:pPr>
              <a:lnSpc>
                <a:spcPct val="150000"/>
              </a:lnSpc>
            </a:pPr>
            <a:r>
              <a:rPr lang="en-US" altLang="zh-CN" dirty="0"/>
              <a:t>2</a:t>
            </a:r>
            <a:r>
              <a:rPr lang="zh-CN" altLang="zh-CN" dirty="0"/>
              <a:t>个</a:t>
            </a:r>
            <a:r>
              <a:rPr lang="en-US" altLang="zh-CN" dirty="0"/>
              <a:t>3×3</a:t>
            </a:r>
            <a:r>
              <a:rPr lang="zh-CN" altLang="zh-CN" dirty="0"/>
              <a:t>卷积层连在一起相当于一个</a:t>
            </a:r>
            <a:r>
              <a:rPr lang="en-US" altLang="zh-CN" dirty="0"/>
              <a:t>5</a:t>
            </a:r>
            <a:r>
              <a:rPr lang="zh-CN" altLang="zh-CN" dirty="0"/>
              <a:t>×</a:t>
            </a:r>
            <a:r>
              <a:rPr lang="en-US" altLang="zh-CN" dirty="0"/>
              <a:t>5</a:t>
            </a:r>
            <a:r>
              <a:rPr lang="zh-CN" altLang="zh-CN" dirty="0"/>
              <a:t>的卷积层，三个连在一起相当于单个</a:t>
            </a:r>
            <a:r>
              <a:rPr lang="en-US" altLang="zh-CN" dirty="0"/>
              <a:t>7×7</a:t>
            </a:r>
            <a:r>
              <a:rPr lang="zh-CN" altLang="zh-CN" dirty="0"/>
              <a:t>层。优点是合并了三个非线性层而不是一个非线性形层，</a:t>
            </a:r>
            <a:r>
              <a:rPr lang="zh-CN" altLang="en-US" dirty="0"/>
              <a:t>可以优化</a:t>
            </a:r>
            <a:r>
              <a:rPr lang="zh-CN" altLang="zh-CN" dirty="0"/>
              <a:t>决策函数。其次可以减少参数数量。</a:t>
            </a:r>
            <a:endParaRPr lang="en-US" altLang="zh-CN" dirty="0"/>
          </a:p>
          <a:p>
            <a:pPr>
              <a:lnSpc>
                <a:spcPct val="150000"/>
              </a:lnSpc>
            </a:pPr>
            <a:r>
              <a:rPr lang="zh-CN" altLang="en-US" dirty="0"/>
              <a:t>参数计算：</a:t>
            </a:r>
            <a:r>
              <a:rPr lang="zh-CN" altLang="zh-CN" dirty="0"/>
              <a:t>假设输入和输出的通道数都是</a:t>
            </a:r>
            <a:r>
              <a:rPr lang="en-US" altLang="zh-CN" dirty="0"/>
              <a:t>C</a:t>
            </a:r>
            <a:r>
              <a:rPr lang="zh-CN" altLang="zh-CN" dirty="0"/>
              <a:t>，那么</a:t>
            </a:r>
            <a:r>
              <a:rPr lang="en-US" altLang="zh-CN" dirty="0"/>
              <a:t>3</a:t>
            </a:r>
            <a:r>
              <a:rPr lang="zh-CN" altLang="zh-CN" dirty="0"/>
              <a:t>个</a:t>
            </a:r>
            <a:r>
              <a:rPr lang="en-US" altLang="zh-CN" dirty="0"/>
              <a:t>3</a:t>
            </a:r>
            <a:r>
              <a:rPr lang="zh-CN" altLang="zh-CN" dirty="0"/>
              <a:t>×</a:t>
            </a:r>
            <a:r>
              <a:rPr lang="en-US" altLang="zh-CN" dirty="0"/>
              <a:t>3</a:t>
            </a:r>
            <a:r>
              <a:rPr lang="zh-CN" altLang="zh-CN" dirty="0"/>
              <a:t>的</a:t>
            </a:r>
            <a:r>
              <a:rPr lang="en-US" altLang="zh-CN" dirty="0"/>
              <a:t>filter</a:t>
            </a:r>
            <a:r>
              <a:rPr lang="zh-CN" altLang="zh-CN" dirty="0"/>
              <a:t>的参数数量是</a:t>
            </a:r>
            <a:r>
              <a:rPr lang="en-US" altLang="zh-CN" dirty="0"/>
              <a:t>3*(3*3*c)*c=27c^2</a:t>
            </a:r>
            <a:r>
              <a:rPr lang="zh-CN" altLang="zh-CN" dirty="0"/>
              <a:t>个参数，而使用一个</a:t>
            </a:r>
            <a:r>
              <a:rPr lang="en-US" altLang="zh-CN" dirty="0"/>
              <a:t>7</a:t>
            </a:r>
            <a:r>
              <a:rPr lang="zh-CN" altLang="zh-CN" dirty="0"/>
              <a:t>×</a:t>
            </a:r>
            <a:r>
              <a:rPr lang="en-US" altLang="zh-CN" dirty="0"/>
              <a:t>7</a:t>
            </a:r>
            <a:r>
              <a:rPr lang="zh-CN" altLang="zh-CN" dirty="0"/>
              <a:t>的</a:t>
            </a:r>
            <a:r>
              <a:rPr lang="en-US" altLang="zh-CN" dirty="0"/>
              <a:t>filter</a:t>
            </a:r>
            <a:r>
              <a:rPr lang="zh-CN" altLang="zh-CN" dirty="0"/>
              <a:t>的参数为</a:t>
            </a:r>
            <a:r>
              <a:rPr lang="en-US" altLang="zh-CN" dirty="0"/>
              <a:t>(7*7*c)*c=49c^2</a:t>
            </a:r>
            <a:r>
              <a:rPr lang="zh-CN" altLang="zh-CN" dirty="0"/>
              <a:t>个参数。</a:t>
            </a:r>
          </a:p>
          <a:p>
            <a:pPr>
              <a:lnSpc>
                <a:spcPct val="150000"/>
              </a:lnSpc>
            </a:pPr>
            <a:r>
              <a:rPr lang="zh-CN" altLang="zh-CN" dirty="0"/>
              <a:t>使用</a:t>
            </a:r>
            <a:r>
              <a:rPr lang="en-US" altLang="zh-CN" dirty="0"/>
              <a:t>1</a:t>
            </a:r>
            <a:r>
              <a:rPr lang="zh-CN" altLang="zh-CN" dirty="0"/>
              <a:t>×</a:t>
            </a:r>
            <a:r>
              <a:rPr lang="en-US" altLang="zh-CN" dirty="0"/>
              <a:t>1</a:t>
            </a:r>
            <a:r>
              <a:rPr lang="zh-CN" altLang="zh-CN" dirty="0"/>
              <a:t>大小的卷积</a:t>
            </a:r>
            <a:r>
              <a:rPr lang="zh-CN" altLang="en-US" dirty="0"/>
              <a:t>（网络</a:t>
            </a:r>
            <a:r>
              <a:rPr lang="en-US" altLang="zh-CN" dirty="0"/>
              <a:t>C</a:t>
            </a:r>
            <a:r>
              <a:rPr lang="zh-CN" altLang="en-US" dirty="0"/>
              <a:t>）</a:t>
            </a:r>
            <a:r>
              <a:rPr lang="zh-CN" altLang="zh-CN" dirty="0"/>
              <a:t>，可以通过修正函数增加额外的非线性，本文的网络在</a:t>
            </a:r>
            <a:r>
              <a:rPr lang="en-US" altLang="zh-CN" dirty="0"/>
              <a:t>1</a:t>
            </a:r>
            <a:r>
              <a:rPr lang="zh-CN" altLang="zh-CN" dirty="0"/>
              <a:t>×</a:t>
            </a:r>
            <a:r>
              <a:rPr lang="en-US" altLang="zh-CN" dirty="0"/>
              <a:t>1</a:t>
            </a:r>
            <a:r>
              <a:rPr lang="zh-CN" altLang="zh-CN" dirty="0"/>
              <a:t>卷积后的输入输出维度没有改变</a:t>
            </a:r>
          </a:p>
          <a:p>
            <a:pPr>
              <a:lnSpc>
                <a:spcPct val="150000"/>
              </a:lnSpc>
            </a:pPr>
            <a:endParaRPr lang="zh-CN" altLang="en-US" dirty="0"/>
          </a:p>
        </p:txBody>
      </p:sp>
    </p:spTree>
    <p:extLst>
      <p:ext uri="{BB962C8B-B14F-4D97-AF65-F5344CB8AC3E}">
        <p14:creationId xmlns:p14="http://schemas.microsoft.com/office/powerpoint/2010/main" val="2991871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92500" lnSpcReduction="20000"/>
          </a:bodyPr>
          <a:lstStyle/>
          <a:p>
            <a:pPr>
              <a:lnSpc>
                <a:spcPct val="150000"/>
              </a:lnSpc>
            </a:pPr>
            <a:r>
              <a:rPr lang="zh-CN" altLang="zh-CN" dirty="0"/>
              <a:t>卷积网络通过使用动量</a:t>
            </a:r>
            <a:r>
              <a:rPr lang="en-US" altLang="zh-CN" dirty="0"/>
              <a:t>mini-batch</a:t>
            </a:r>
            <a:r>
              <a:rPr lang="zh-CN" altLang="zh-CN" dirty="0"/>
              <a:t>梯度下降</a:t>
            </a:r>
            <a:r>
              <a:rPr lang="zh-CN" altLang="en-US" dirty="0"/>
              <a:t>法</a:t>
            </a:r>
            <a:r>
              <a:rPr lang="zh-CN" altLang="zh-CN" dirty="0"/>
              <a:t>。</a:t>
            </a:r>
            <a:r>
              <a:rPr lang="en-US" altLang="zh-CN" dirty="0"/>
              <a:t>batch size</a:t>
            </a:r>
            <a:r>
              <a:rPr lang="zh-CN" altLang="zh-CN" dirty="0"/>
              <a:t>为</a:t>
            </a:r>
            <a:r>
              <a:rPr lang="en-US" altLang="zh-CN" dirty="0"/>
              <a:t>256</a:t>
            </a:r>
            <a:r>
              <a:rPr lang="zh-CN" altLang="zh-CN" dirty="0"/>
              <a:t>，动量为</a:t>
            </a:r>
            <a:r>
              <a:rPr lang="en-US" altLang="zh-CN" dirty="0"/>
              <a:t>0.9</a:t>
            </a:r>
            <a:r>
              <a:rPr lang="zh-CN" altLang="zh-CN" dirty="0"/>
              <a:t>。权重衰减</a:t>
            </a:r>
            <a:r>
              <a:rPr lang="zh-CN" altLang="en-US" dirty="0"/>
              <a:t>系数</a:t>
            </a:r>
            <a:r>
              <a:rPr lang="zh-CN" altLang="zh-CN" dirty="0"/>
              <a:t>为设置为</a:t>
            </a:r>
            <a:r>
              <a:rPr lang="en-US" altLang="zh-CN" dirty="0"/>
              <a:t>5e(-4)</a:t>
            </a:r>
            <a:r>
              <a:rPr lang="zh-CN" altLang="en-US" dirty="0"/>
              <a:t>，</a:t>
            </a:r>
            <a:r>
              <a:rPr lang="zh-CN" altLang="zh-CN" dirty="0"/>
              <a:t>前两个全连接层</a:t>
            </a:r>
            <a:r>
              <a:rPr lang="zh-CN" altLang="en-US" dirty="0"/>
              <a:t>使用</a:t>
            </a:r>
            <a:r>
              <a:rPr lang="en-US" altLang="zh-CN" dirty="0"/>
              <a:t>dropout</a:t>
            </a:r>
            <a:r>
              <a:rPr lang="zh-CN" altLang="zh-CN" dirty="0"/>
              <a:t>正则化（</a:t>
            </a:r>
            <a:r>
              <a:rPr lang="en-US" altLang="zh-CN" dirty="0"/>
              <a:t>dropout</a:t>
            </a:r>
            <a:r>
              <a:rPr lang="zh-CN" altLang="en-US" dirty="0"/>
              <a:t>系数</a:t>
            </a:r>
            <a:r>
              <a:rPr lang="zh-CN" altLang="zh-CN" dirty="0"/>
              <a:t>为</a:t>
            </a:r>
            <a:r>
              <a:rPr lang="en-US" altLang="zh-CN" dirty="0"/>
              <a:t>0.5</a:t>
            </a:r>
            <a:r>
              <a:rPr lang="zh-CN" altLang="en-US" dirty="0"/>
              <a:t>）</a:t>
            </a:r>
            <a:r>
              <a:rPr lang="zh-CN" altLang="zh-CN" dirty="0"/>
              <a:t>。学习率初始设定为</a:t>
            </a:r>
            <a:r>
              <a:rPr lang="en-US" altLang="zh-CN" dirty="0"/>
              <a:t>1e(-2)</a:t>
            </a:r>
            <a:r>
              <a:rPr lang="zh-CN" altLang="zh-CN" dirty="0"/>
              <a:t>，当验证</a:t>
            </a:r>
            <a:r>
              <a:rPr lang="zh-CN" altLang="en-US" dirty="0"/>
              <a:t>集</a:t>
            </a:r>
            <a:r>
              <a:rPr lang="zh-CN" altLang="zh-CN" dirty="0"/>
              <a:t>精度停止改善时，</a:t>
            </a:r>
            <a:r>
              <a:rPr lang="zh-CN" altLang="en-US" dirty="0"/>
              <a:t>学习率</a:t>
            </a:r>
            <a:r>
              <a:rPr lang="zh-CN" altLang="zh-CN" dirty="0"/>
              <a:t>降低</a:t>
            </a:r>
            <a:r>
              <a:rPr lang="en-US" altLang="zh-CN" dirty="0"/>
              <a:t>10</a:t>
            </a:r>
            <a:r>
              <a:rPr lang="zh-CN" altLang="zh-CN" dirty="0"/>
              <a:t>倍。</a:t>
            </a:r>
            <a:endParaRPr lang="en-US" altLang="zh-CN" dirty="0"/>
          </a:p>
          <a:p>
            <a:pPr>
              <a:lnSpc>
                <a:spcPct val="150000"/>
              </a:lnSpc>
            </a:pPr>
            <a:r>
              <a:rPr lang="zh-CN" altLang="zh-CN" dirty="0"/>
              <a:t>网络</a:t>
            </a:r>
            <a:r>
              <a:rPr lang="en-US" altLang="zh-CN" dirty="0"/>
              <a:t>A</a:t>
            </a:r>
            <a:r>
              <a:rPr lang="zh-CN" altLang="zh-CN" dirty="0"/>
              <a:t>很浅可以使用随机初始化训练，在训练更深的网络时，网络的前四个卷积层和后三个全连接层用配置</a:t>
            </a:r>
            <a:r>
              <a:rPr lang="en-US" altLang="zh-CN" dirty="0"/>
              <a:t>A</a:t>
            </a:r>
            <a:r>
              <a:rPr lang="zh-CN" altLang="zh-CN" dirty="0"/>
              <a:t>进行初始化，中间层采用随机初始化。对于随机初始化，权重从</a:t>
            </a:r>
            <a:r>
              <a:rPr lang="zh-CN" altLang="en-US" dirty="0"/>
              <a:t>正态分布</a:t>
            </a:r>
            <a:r>
              <a:rPr lang="en-US" altLang="zh-CN" dirty="0"/>
              <a:t>N(0, 0.01)</a:t>
            </a:r>
            <a:r>
              <a:rPr lang="zh-CN" altLang="en-US" dirty="0"/>
              <a:t> </a:t>
            </a:r>
            <a:r>
              <a:rPr lang="zh-CN" altLang="zh-CN" dirty="0"/>
              <a:t>中进行采样，偏差初始化为</a:t>
            </a:r>
            <a:r>
              <a:rPr lang="en-US" altLang="zh-CN" dirty="0"/>
              <a:t>0</a:t>
            </a:r>
            <a:r>
              <a:rPr lang="zh-CN" altLang="zh-CN" dirty="0"/>
              <a:t>。</a:t>
            </a:r>
          </a:p>
          <a:p>
            <a:pPr>
              <a:lnSpc>
                <a:spcPct val="150000"/>
              </a:lnSpc>
            </a:pPr>
            <a:endParaRPr lang="zh-CN" altLang="en-US" dirty="0"/>
          </a:p>
        </p:txBody>
      </p:sp>
    </p:spTree>
    <p:extLst>
      <p:ext uri="{BB962C8B-B14F-4D97-AF65-F5344CB8AC3E}">
        <p14:creationId xmlns:p14="http://schemas.microsoft.com/office/powerpoint/2010/main" val="347963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网络输入要求为</a:t>
            </a:r>
            <a:r>
              <a:rPr lang="en-US" altLang="zh-CN" dirty="0"/>
              <a:t>224</a:t>
            </a:r>
            <a:r>
              <a:rPr lang="zh-CN" altLang="zh-CN" dirty="0"/>
              <a:t>×</a:t>
            </a:r>
            <a:r>
              <a:rPr lang="en-US" altLang="zh-CN" dirty="0"/>
              <a:t>224</a:t>
            </a:r>
            <a:r>
              <a:rPr lang="zh-CN" altLang="zh-CN" dirty="0"/>
              <a:t>，需要在重新缩放的训练集上进行随机裁剪</a:t>
            </a:r>
          </a:p>
          <a:p>
            <a:pPr>
              <a:lnSpc>
                <a:spcPct val="150000"/>
              </a:lnSpc>
            </a:pPr>
            <a:r>
              <a:rPr lang="zh-CN" altLang="zh-CN" dirty="0"/>
              <a:t>为了数据增强</a:t>
            </a:r>
            <a:r>
              <a:rPr lang="en-US" altLang="zh-CN" dirty="0"/>
              <a:t>data augmentation</a:t>
            </a:r>
            <a:r>
              <a:rPr lang="zh-CN" altLang="zh-CN" dirty="0"/>
              <a:t>，对裁剪区域进行随机水平翻转（</a:t>
            </a:r>
            <a:r>
              <a:rPr lang="en-US" altLang="zh-CN" dirty="0"/>
              <a:t>horizontal </a:t>
            </a:r>
            <a:r>
              <a:rPr lang="zh-CN" altLang="zh-CN" dirty="0"/>
              <a:t>ﬂ</a:t>
            </a:r>
            <a:r>
              <a:rPr lang="en-US" altLang="zh-CN" dirty="0" err="1"/>
              <a:t>ipping</a:t>
            </a:r>
            <a:r>
              <a:rPr lang="zh-CN" altLang="zh-CN" dirty="0"/>
              <a:t>）和随机</a:t>
            </a:r>
            <a:r>
              <a:rPr lang="en-US" altLang="zh-CN" dirty="0"/>
              <a:t>RGB</a:t>
            </a:r>
            <a:r>
              <a:rPr lang="zh-CN" altLang="zh-CN" dirty="0"/>
              <a:t>颜色转换（</a:t>
            </a:r>
            <a:r>
              <a:rPr lang="en-US" altLang="zh-CN" dirty="0"/>
              <a:t>shift</a:t>
            </a:r>
            <a:r>
              <a:rPr lang="zh-CN" altLang="zh-CN" dirty="0"/>
              <a:t>）</a:t>
            </a:r>
            <a:endParaRPr lang="en-US" altLang="zh-CN" dirty="0"/>
          </a:p>
          <a:p>
            <a:pPr>
              <a:lnSpc>
                <a:spcPct val="150000"/>
              </a:lnSpc>
            </a:pPr>
            <a:endParaRPr lang="en-US" altLang="zh-CN" dirty="0"/>
          </a:p>
          <a:p>
            <a:pPr>
              <a:lnSpc>
                <a:spcPct val="150000"/>
              </a:lnSpc>
            </a:pPr>
            <a:r>
              <a:rPr lang="zh-CN" altLang="en-US" dirty="0"/>
              <a:t>其他实现细节：使用多</a:t>
            </a:r>
            <a:r>
              <a:rPr lang="en-US" altLang="zh-CN" dirty="0"/>
              <a:t>GPU</a:t>
            </a:r>
            <a:r>
              <a:rPr lang="zh-CN" altLang="en-US" dirty="0"/>
              <a:t>加速</a:t>
            </a:r>
            <a:endParaRPr lang="zh-CN" altLang="zh-CN" dirty="0"/>
          </a:p>
        </p:txBody>
      </p:sp>
    </p:spTree>
    <p:extLst>
      <p:ext uri="{BB962C8B-B14F-4D97-AF65-F5344CB8AC3E}">
        <p14:creationId xmlns:p14="http://schemas.microsoft.com/office/powerpoint/2010/main" val="4239309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Training image rescaling </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normAutofit fontScale="85000" lnSpcReduction="10000"/>
          </a:bodyPr>
          <a:lstStyle/>
          <a:p>
            <a:pPr marL="0" indent="0">
              <a:lnSpc>
                <a:spcPct val="150000"/>
              </a:lnSpc>
              <a:buNone/>
            </a:pPr>
            <a:r>
              <a:rPr lang="zh-CN" altLang="zh-CN" dirty="0"/>
              <a:t>对训练图片进行缩放，在图片上随机提取</a:t>
            </a:r>
            <a:r>
              <a:rPr lang="en-US" altLang="zh-CN" dirty="0"/>
              <a:t>224x224</a:t>
            </a:r>
            <a:r>
              <a:rPr lang="zh-CN" altLang="zh-CN" dirty="0"/>
              <a:t>窗口进行训练。设各向同性重新缩放的训练图像最小边为</a:t>
            </a:r>
            <a:r>
              <a:rPr lang="en-US" altLang="zh-CN" dirty="0"/>
              <a:t>S</a:t>
            </a:r>
            <a:r>
              <a:rPr lang="zh-CN" altLang="en-US" dirty="0"/>
              <a:t>，</a:t>
            </a:r>
            <a:r>
              <a:rPr lang="zh-CN" altLang="zh-CN" dirty="0"/>
              <a:t>设置</a:t>
            </a:r>
            <a:r>
              <a:rPr lang="en-US" altLang="zh-CN" dirty="0"/>
              <a:t>S</a:t>
            </a:r>
            <a:r>
              <a:rPr lang="zh-CN" altLang="zh-CN" dirty="0"/>
              <a:t>的方法有两个：</a:t>
            </a:r>
          </a:p>
          <a:p>
            <a:pPr>
              <a:lnSpc>
                <a:spcPct val="150000"/>
              </a:lnSpc>
            </a:pPr>
            <a:r>
              <a:rPr lang="zh-CN" altLang="zh-CN" dirty="0"/>
              <a:t>一种方法是固定</a:t>
            </a:r>
            <a:r>
              <a:rPr lang="en-US" altLang="zh-CN" dirty="0"/>
              <a:t>S</a:t>
            </a:r>
            <a:r>
              <a:rPr lang="zh-CN" altLang="en-US" dirty="0"/>
              <a:t>，训练多个分类器。</a:t>
            </a:r>
            <a:r>
              <a:rPr lang="zh-CN" altLang="zh-CN" dirty="0"/>
              <a:t>文中训练</a:t>
            </a:r>
            <a:r>
              <a:rPr lang="zh-CN" altLang="en-US" dirty="0"/>
              <a:t>了</a:t>
            </a:r>
            <a:r>
              <a:rPr lang="en-US" altLang="zh-CN" dirty="0"/>
              <a:t>S=256</a:t>
            </a:r>
            <a:r>
              <a:rPr lang="zh-CN" altLang="zh-CN" dirty="0"/>
              <a:t>和</a:t>
            </a:r>
            <a:r>
              <a:rPr lang="en-US" altLang="zh-CN" dirty="0"/>
              <a:t>S=384</a:t>
            </a:r>
            <a:r>
              <a:rPr lang="zh-CN" altLang="zh-CN" dirty="0"/>
              <a:t>两个分类器</a:t>
            </a:r>
          </a:p>
          <a:p>
            <a:pPr>
              <a:lnSpc>
                <a:spcPct val="150000"/>
              </a:lnSpc>
            </a:pPr>
            <a:r>
              <a:rPr lang="zh-CN" altLang="zh-CN" dirty="0"/>
              <a:t>第二种方法是通过从特定范围</a:t>
            </a:r>
            <a:r>
              <a:rPr lang="en-US" altLang="zh-CN" dirty="0"/>
              <a:t>[</a:t>
            </a:r>
            <a:r>
              <a:rPr lang="en-US" altLang="zh-CN" dirty="0" err="1"/>
              <a:t>Smin</a:t>
            </a:r>
            <a:r>
              <a:rPr lang="zh-CN" altLang="zh-CN" dirty="0"/>
              <a:t>，</a:t>
            </a:r>
            <a:r>
              <a:rPr lang="en-US" altLang="zh-CN" dirty="0" err="1"/>
              <a:t>Smax</a:t>
            </a:r>
            <a:r>
              <a:rPr lang="en-US" altLang="zh-CN" dirty="0"/>
              <a:t>]</a:t>
            </a:r>
            <a:r>
              <a:rPr lang="zh-CN" altLang="zh-CN" dirty="0"/>
              <a:t>随机采样</a:t>
            </a:r>
            <a:r>
              <a:rPr lang="en-US" altLang="zh-CN" dirty="0"/>
              <a:t>S</a:t>
            </a:r>
            <a:r>
              <a:rPr lang="zh-CN" altLang="zh-CN" dirty="0"/>
              <a:t>来单独地重新调整每个训练图像。即每次数据输入的时候，每张图片被重新缩放，缩放的短边</a:t>
            </a:r>
            <a:r>
              <a:rPr lang="en-US" altLang="zh-CN" dirty="0"/>
              <a:t>S</a:t>
            </a:r>
            <a:r>
              <a:rPr lang="zh-CN" altLang="zh-CN" dirty="0"/>
              <a:t>随机从 </a:t>
            </a:r>
            <a:r>
              <a:rPr lang="en-US" altLang="zh-CN" dirty="0"/>
              <a:t>[</a:t>
            </a:r>
            <a:r>
              <a:rPr lang="en-US" altLang="zh-CN" dirty="0" err="1"/>
              <a:t>Smin</a:t>
            </a:r>
            <a:r>
              <a:rPr lang="zh-CN" altLang="zh-CN" dirty="0"/>
              <a:t>，</a:t>
            </a:r>
            <a:r>
              <a:rPr lang="en-US" altLang="zh-CN" dirty="0" err="1"/>
              <a:t>Smax</a:t>
            </a:r>
            <a:r>
              <a:rPr lang="en-US" altLang="zh-CN" dirty="0"/>
              <a:t>]</a:t>
            </a:r>
            <a:r>
              <a:rPr lang="zh-CN" altLang="zh-CN" dirty="0"/>
              <a:t>中选择一个，文中用的是</a:t>
            </a:r>
            <a:r>
              <a:rPr lang="en-US" altLang="zh-CN" dirty="0"/>
              <a:t>[256,512]</a:t>
            </a:r>
            <a:r>
              <a:rPr lang="zh-CN" altLang="zh-CN" dirty="0"/>
              <a:t>。</a:t>
            </a:r>
            <a:r>
              <a:rPr lang="zh-CN" altLang="en-US" dirty="0"/>
              <a:t>此方法</a:t>
            </a:r>
            <a:r>
              <a:rPr lang="zh-CN" altLang="zh-CN" dirty="0"/>
              <a:t>通过尺寸抖动（</a:t>
            </a:r>
            <a:r>
              <a:rPr lang="en-US" altLang="zh-CN" dirty="0"/>
              <a:t>scale jittering</a:t>
            </a:r>
            <a:r>
              <a:rPr lang="zh-CN" altLang="zh-CN" dirty="0"/>
              <a:t>）也可以认为是</a:t>
            </a:r>
            <a:r>
              <a:rPr lang="zh-CN" altLang="en-US" dirty="0"/>
              <a:t>一种</a:t>
            </a:r>
            <a:r>
              <a:rPr lang="zh-CN" altLang="zh-CN" dirty="0"/>
              <a:t>数据增强</a:t>
            </a:r>
          </a:p>
          <a:p>
            <a:pPr>
              <a:lnSpc>
                <a:spcPct val="150000"/>
              </a:lnSpc>
            </a:pPr>
            <a:endParaRPr lang="zh-CN" altLang="en-US" dirty="0"/>
          </a:p>
        </p:txBody>
      </p:sp>
    </p:spTree>
    <p:extLst>
      <p:ext uri="{BB962C8B-B14F-4D97-AF65-F5344CB8AC3E}">
        <p14:creationId xmlns:p14="http://schemas.microsoft.com/office/powerpoint/2010/main" val="23031908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Testing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616371"/>
            <a:ext cx="10515600" cy="4351338"/>
          </a:xfrm>
        </p:spPr>
        <p:txBody>
          <a:bodyPr>
            <a:normAutofit fontScale="85000" lnSpcReduction="20000"/>
          </a:bodyPr>
          <a:lstStyle/>
          <a:p>
            <a:pPr marL="0" indent="0">
              <a:lnSpc>
                <a:spcPct val="150000"/>
              </a:lnSpc>
              <a:buNone/>
            </a:pPr>
            <a:r>
              <a:rPr lang="en-US" altLang="zh-CN" dirty="0"/>
              <a:t>dense evaluation </a:t>
            </a:r>
            <a:r>
              <a:rPr lang="zh-CN" altLang="en-US" dirty="0"/>
              <a:t>和</a:t>
            </a:r>
            <a:r>
              <a:rPr lang="en-US" altLang="zh-CN" dirty="0"/>
              <a:t> multiple-crop evaluation</a:t>
            </a:r>
          </a:p>
          <a:p>
            <a:pPr>
              <a:lnSpc>
                <a:spcPct val="150000"/>
              </a:lnSpc>
            </a:pPr>
            <a:r>
              <a:rPr lang="zh-CN" altLang="en-US" dirty="0"/>
              <a:t>密集预测是先</a:t>
            </a:r>
            <a:r>
              <a:rPr lang="zh-CN" altLang="zh-CN" dirty="0"/>
              <a:t>对输入图像各向同性地重缩放到一个预定义的最小图像边的尺寸</a:t>
            </a:r>
            <a:r>
              <a:rPr lang="en-US" altLang="zh-CN" dirty="0"/>
              <a:t>Q</a:t>
            </a:r>
            <a:r>
              <a:rPr lang="zh-CN" altLang="en-US" dirty="0"/>
              <a:t>，之后将</a:t>
            </a:r>
            <a:r>
              <a:rPr lang="zh-CN" altLang="zh-CN" dirty="0"/>
              <a:t>网络密集地应用在重缩放后的测试图像上。</a:t>
            </a:r>
            <a:endParaRPr lang="en-US" altLang="zh-CN" dirty="0"/>
          </a:p>
          <a:p>
            <a:pPr>
              <a:lnSpc>
                <a:spcPct val="150000"/>
              </a:lnSpc>
            </a:pPr>
            <a:r>
              <a:rPr lang="zh-CN" altLang="zh-CN" dirty="0"/>
              <a:t>全连接层转化为卷积层（第一个全连接层转化为</a:t>
            </a:r>
            <a:r>
              <a:rPr lang="en-US" altLang="zh-CN" dirty="0"/>
              <a:t>7*7</a:t>
            </a:r>
            <a:r>
              <a:rPr lang="zh-CN" altLang="zh-CN" dirty="0"/>
              <a:t>的卷积层，后两个全连接层转化为</a:t>
            </a:r>
            <a:r>
              <a:rPr lang="en-US" altLang="zh-CN" dirty="0"/>
              <a:t>1*1</a:t>
            </a:r>
            <a:r>
              <a:rPr lang="zh-CN" altLang="zh-CN" dirty="0"/>
              <a:t>的卷积层</a:t>
            </a:r>
            <a:r>
              <a:rPr lang="zh-CN" altLang="en-US" dirty="0"/>
              <a:t>），</a:t>
            </a:r>
            <a:r>
              <a:rPr lang="zh-CN" altLang="zh-CN" dirty="0"/>
              <a:t>然后将转化后的全连接层应用在整张图像上。结果就是一个类别分数图</a:t>
            </a:r>
            <a:r>
              <a:rPr lang="en-US" altLang="zh-CN" dirty="0"/>
              <a:t>(class score map)</a:t>
            </a:r>
            <a:r>
              <a:rPr lang="zh-CN" altLang="zh-CN" dirty="0"/>
              <a:t>，其通道数等于类别数量，依赖于图像尺寸</a:t>
            </a:r>
            <a:endParaRPr lang="en-US" altLang="zh-CN" dirty="0"/>
          </a:p>
          <a:p>
            <a:pPr>
              <a:lnSpc>
                <a:spcPct val="150000"/>
              </a:lnSpc>
            </a:pPr>
            <a:r>
              <a:rPr lang="zh-CN" altLang="zh-CN" dirty="0"/>
              <a:t>对类别分数图进行空间平均来获得固定尺寸的类别分数向量</a:t>
            </a:r>
          </a:p>
          <a:p>
            <a:pPr>
              <a:lnSpc>
                <a:spcPct val="150000"/>
              </a:lnSpc>
            </a:pPr>
            <a:endParaRPr lang="zh-CN" altLang="en-US" dirty="0"/>
          </a:p>
        </p:txBody>
      </p:sp>
    </p:spTree>
    <p:extLst>
      <p:ext uri="{BB962C8B-B14F-4D97-AF65-F5344CB8AC3E}">
        <p14:creationId xmlns:p14="http://schemas.microsoft.com/office/powerpoint/2010/main" val="2730536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Classification Experiment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6096000" y="1580444"/>
            <a:ext cx="5799667" cy="4831644"/>
          </a:xfrm>
        </p:spPr>
        <p:txBody>
          <a:bodyPr>
            <a:normAutofit fontScale="55000" lnSpcReduction="20000"/>
          </a:bodyPr>
          <a:lstStyle/>
          <a:p>
            <a:pPr marL="0" indent="0">
              <a:lnSpc>
                <a:spcPct val="170000"/>
              </a:lnSpc>
              <a:buNone/>
            </a:pPr>
            <a:r>
              <a:rPr lang="zh-CN" altLang="en-US" dirty="0"/>
              <a:t>单尺度评估 </a:t>
            </a:r>
            <a:r>
              <a:rPr lang="en-US" altLang="zh-CN" dirty="0"/>
              <a:t>Single scale evaluation</a:t>
            </a:r>
          </a:p>
          <a:p>
            <a:pPr>
              <a:lnSpc>
                <a:spcPct val="170000"/>
              </a:lnSpc>
            </a:pPr>
            <a:r>
              <a:rPr lang="zh-CN" altLang="en-US" dirty="0"/>
              <a:t>从</a:t>
            </a:r>
            <a:r>
              <a:rPr lang="en-US" altLang="zh-CN" dirty="0"/>
              <a:t>A</a:t>
            </a:r>
            <a:r>
              <a:rPr lang="zh-CN" altLang="en-US" dirty="0"/>
              <a:t>和</a:t>
            </a:r>
            <a:r>
              <a:rPr lang="en-US" altLang="zh-CN" dirty="0"/>
              <a:t>A-LRN</a:t>
            </a:r>
            <a:r>
              <a:rPr lang="zh-CN" altLang="en-US" dirty="0"/>
              <a:t>比较，</a:t>
            </a:r>
            <a:r>
              <a:rPr lang="en-US" altLang="zh-CN" dirty="0"/>
              <a:t>LRN</a:t>
            </a:r>
            <a:r>
              <a:rPr lang="zh-CN" altLang="zh-CN" dirty="0"/>
              <a:t>没有改善网络，所以在后面的网络中去掉了</a:t>
            </a:r>
            <a:r>
              <a:rPr lang="en-US" altLang="zh-CN" dirty="0"/>
              <a:t>LRN</a:t>
            </a:r>
            <a:endParaRPr lang="zh-CN" altLang="zh-CN" dirty="0"/>
          </a:p>
          <a:p>
            <a:pPr>
              <a:lnSpc>
                <a:spcPct val="170000"/>
              </a:lnSpc>
            </a:pPr>
            <a:r>
              <a:rPr lang="zh-CN" altLang="en-US" dirty="0"/>
              <a:t>纵向比较来看，</a:t>
            </a:r>
            <a:r>
              <a:rPr lang="zh-CN" altLang="zh-CN" dirty="0"/>
              <a:t>网络越深，分类误差越小</a:t>
            </a:r>
          </a:p>
          <a:p>
            <a:pPr>
              <a:lnSpc>
                <a:spcPct val="170000"/>
              </a:lnSpc>
            </a:pPr>
            <a:r>
              <a:rPr lang="zh-CN" altLang="zh-CN" dirty="0"/>
              <a:t>使用</a:t>
            </a:r>
            <a:r>
              <a:rPr lang="en-US" altLang="zh-CN" dirty="0"/>
              <a:t>1</a:t>
            </a:r>
            <a:r>
              <a:rPr lang="zh-CN" altLang="zh-CN" dirty="0"/>
              <a:t>×</a:t>
            </a:r>
            <a:r>
              <a:rPr lang="en-US" altLang="zh-CN" dirty="0"/>
              <a:t>1</a:t>
            </a:r>
            <a:r>
              <a:rPr lang="zh-CN" altLang="zh-CN" dirty="0"/>
              <a:t>卷积增加额外的非线性有所帮助（</a:t>
            </a:r>
            <a:r>
              <a:rPr lang="en-US" altLang="zh-CN" dirty="0"/>
              <a:t>C</a:t>
            </a:r>
            <a:r>
              <a:rPr lang="zh-CN" altLang="zh-CN" dirty="0"/>
              <a:t>比</a:t>
            </a:r>
            <a:r>
              <a:rPr lang="en-US" altLang="zh-CN" dirty="0"/>
              <a:t>B</a:t>
            </a:r>
            <a:r>
              <a:rPr lang="zh-CN" altLang="zh-CN" dirty="0"/>
              <a:t>好），但是不如使用</a:t>
            </a:r>
            <a:r>
              <a:rPr lang="en-US" altLang="zh-CN" dirty="0"/>
              <a:t>3</a:t>
            </a:r>
            <a:r>
              <a:rPr lang="zh-CN" altLang="zh-CN" dirty="0"/>
              <a:t>×</a:t>
            </a:r>
            <a:r>
              <a:rPr lang="en-US" altLang="zh-CN" dirty="0"/>
              <a:t>3</a:t>
            </a:r>
            <a:r>
              <a:rPr lang="zh-CN" altLang="zh-CN" dirty="0"/>
              <a:t>卷积（</a:t>
            </a:r>
            <a:r>
              <a:rPr lang="en-US" altLang="zh-CN" dirty="0"/>
              <a:t>D</a:t>
            </a:r>
            <a:r>
              <a:rPr lang="zh-CN" altLang="zh-CN" dirty="0"/>
              <a:t>比</a:t>
            </a:r>
            <a:r>
              <a:rPr lang="en-US" altLang="zh-CN" dirty="0"/>
              <a:t>C</a:t>
            </a:r>
            <a:r>
              <a:rPr lang="zh-CN" altLang="zh-CN" dirty="0"/>
              <a:t>好）。</a:t>
            </a:r>
          </a:p>
          <a:p>
            <a:pPr>
              <a:lnSpc>
                <a:spcPct val="170000"/>
              </a:lnSpc>
            </a:pPr>
            <a:r>
              <a:rPr lang="en-US" altLang="zh-CN" dirty="0"/>
              <a:t>B</a:t>
            </a:r>
            <a:r>
              <a:rPr lang="zh-CN" altLang="zh-CN" dirty="0"/>
              <a:t>中有两个</a:t>
            </a:r>
            <a:r>
              <a:rPr lang="en-US" altLang="zh-CN" dirty="0"/>
              <a:t>3</a:t>
            </a:r>
            <a:r>
              <a:rPr lang="zh-CN" altLang="zh-CN" dirty="0"/>
              <a:t>×</a:t>
            </a:r>
            <a:r>
              <a:rPr lang="en-US" altLang="zh-CN" dirty="0"/>
              <a:t>3</a:t>
            </a:r>
            <a:r>
              <a:rPr lang="zh-CN" altLang="zh-CN" dirty="0"/>
              <a:t>的卷积。将两个卷积换成一个</a:t>
            </a:r>
            <a:r>
              <a:rPr lang="en-US" altLang="zh-CN" dirty="0"/>
              <a:t>5</a:t>
            </a:r>
            <a:r>
              <a:rPr lang="zh-CN" altLang="zh-CN" dirty="0"/>
              <a:t>×</a:t>
            </a:r>
            <a:r>
              <a:rPr lang="en-US" altLang="zh-CN" dirty="0"/>
              <a:t>5</a:t>
            </a:r>
            <a:r>
              <a:rPr lang="zh-CN" altLang="zh-CN" dirty="0"/>
              <a:t>卷积后的网络与</a:t>
            </a:r>
            <a:r>
              <a:rPr lang="en-US" altLang="zh-CN" dirty="0"/>
              <a:t>B</a:t>
            </a:r>
            <a:r>
              <a:rPr lang="zh-CN" altLang="zh-CN" dirty="0"/>
              <a:t>比较，发现</a:t>
            </a:r>
            <a:r>
              <a:rPr lang="en-US" altLang="zh-CN" dirty="0"/>
              <a:t>B</a:t>
            </a:r>
            <a:r>
              <a:rPr lang="zh-CN" altLang="zh-CN" dirty="0"/>
              <a:t>的效果更好，表明小的</a:t>
            </a:r>
            <a:r>
              <a:rPr lang="en-US" altLang="zh-CN" dirty="0"/>
              <a:t>filter</a:t>
            </a:r>
            <a:r>
              <a:rPr lang="zh-CN" altLang="zh-CN" dirty="0"/>
              <a:t>效果比大的好</a:t>
            </a:r>
          </a:p>
          <a:p>
            <a:pPr>
              <a:lnSpc>
                <a:spcPct val="170000"/>
              </a:lnSpc>
            </a:pPr>
            <a:r>
              <a:rPr lang="zh-CN" altLang="en-US" dirty="0"/>
              <a:t>同一配置网络的不同</a:t>
            </a:r>
            <a:r>
              <a:rPr lang="en-US" altLang="zh-CN" dirty="0"/>
              <a:t>S</a:t>
            </a:r>
            <a:r>
              <a:rPr lang="zh-CN" altLang="en-US" dirty="0"/>
              <a:t>设置结果比较，</a:t>
            </a:r>
            <a:r>
              <a:rPr lang="zh-CN" altLang="zh-CN" dirty="0"/>
              <a:t>采用图像尺度抖动</a:t>
            </a:r>
            <a:r>
              <a:rPr lang="en-US" altLang="zh-CN" dirty="0"/>
              <a:t>(scale jittering)</a:t>
            </a:r>
            <a:r>
              <a:rPr lang="zh-CN" altLang="zh-CN" dirty="0"/>
              <a:t>可以改善图像分类效果</a:t>
            </a:r>
          </a:p>
        </p:txBody>
      </p:sp>
      <p:pic>
        <p:nvPicPr>
          <p:cNvPr id="4" name="图片 3">
            <a:extLst>
              <a:ext uri="{FF2B5EF4-FFF2-40B4-BE49-F238E27FC236}">
                <a16:creationId xmlns:a16="http://schemas.microsoft.com/office/drawing/2014/main" id="{00692F03-5886-4072-8DDD-CF5DE7C4148F}"/>
              </a:ext>
            </a:extLst>
          </p:cNvPr>
          <p:cNvPicPr/>
          <p:nvPr/>
        </p:nvPicPr>
        <p:blipFill>
          <a:blip r:embed="rId2">
            <a:extLst>
              <a:ext uri="{28A0092B-C50C-407E-A947-70E740481C1C}">
                <a14:useLocalDpi xmlns:a14="http://schemas.microsoft.com/office/drawing/2010/main" val="0"/>
              </a:ext>
            </a:extLst>
          </a:blip>
          <a:stretch>
            <a:fillRect/>
          </a:stretch>
        </p:blipFill>
        <p:spPr>
          <a:xfrm>
            <a:off x="636940" y="1907823"/>
            <a:ext cx="5459060" cy="3262488"/>
          </a:xfrm>
          <a:prstGeom prst="rect">
            <a:avLst/>
          </a:prstGeom>
        </p:spPr>
      </p:pic>
    </p:spTree>
    <p:extLst>
      <p:ext uri="{BB962C8B-B14F-4D97-AF65-F5344CB8AC3E}">
        <p14:creationId xmlns:p14="http://schemas.microsoft.com/office/powerpoint/2010/main" val="3640593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Classification Experiment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marL="0" indent="0">
              <a:buNone/>
            </a:pPr>
            <a:r>
              <a:rPr lang="zh-CN" altLang="zh-CN" dirty="0"/>
              <a:t>多尺度测试 </a:t>
            </a:r>
            <a:r>
              <a:rPr lang="en-US" altLang="zh-CN" dirty="0"/>
              <a:t>multi-scale evaluation</a:t>
            </a:r>
            <a:r>
              <a:rPr lang="zh-CN" altLang="en-US" dirty="0"/>
              <a:t>，即在测试集上使用</a:t>
            </a:r>
            <a:r>
              <a:rPr lang="en-US" altLang="zh-CN" dirty="0"/>
              <a:t>scale jittering</a:t>
            </a:r>
            <a:endParaRPr lang="zh-CN" altLang="zh-CN" dirty="0"/>
          </a:p>
          <a:p>
            <a:r>
              <a:rPr lang="zh-CN" altLang="zh-CN" dirty="0"/>
              <a:t>测试</a:t>
            </a:r>
            <a:r>
              <a:rPr lang="zh-CN" altLang="en-US" dirty="0"/>
              <a:t>时使用</a:t>
            </a:r>
            <a:r>
              <a:rPr lang="zh-CN" altLang="zh-CN" dirty="0"/>
              <a:t>尺寸抖动性能更好</a:t>
            </a:r>
            <a:r>
              <a:rPr lang="zh-CN" altLang="en-US" dirty="0"/>
              <a:t>（与同配置网络的单尺度评估对比）</a:t>
            </a:r>
            <a:endParaRPr lang="en-US" altLang="zh-CN" dirty="0"/>
          </a:p>
          <a:p>
            <a:r>
              <a:rPr lang="zh-CN" altLang="en-US" dirty="0"/>
              <a:t>网络越深，分类效果越好</a:t>
            </a:r>
            <a:endParaRPr lang="en-US" altLang="zh-CN" dirty="0"/>
          </a:p>
          <a:p>
            <a:r>
              <a:rPr lang="zh-CN" altLang="en-US" dirty="0"/>
              <a:t>训练集上采用尺寸抖动比固定</a:t>
            </a:r>
            <a:r>
              <a:rPr lang="en-US" altLang="zh-CN" dirty="0"/>
              <a:t>S</a:t>
            </a:r>
            <a:r>
              <a:rPr lang="zh-CN" altLang="en-US" dirty="0"/>
              <a:t>效果要好</a:t>
            </a:r>
            <a:endParaRPr lang="en-US"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E423D1D5-B932-4BEB-A44B-383A8FE0844B}"/>
              </a:ext>
            </a:extLst>
          </p:cNvPr>
          <p:cNvPicPr/>
          <p:nvPr/>
        </p:nvPicPr>
        <p:blipFill>
          <a:blip r:embed="rId2">
            <a:extLst>
              <a:ext uri="{28A0092B-C50C-407E-A947-70E740481C1C}">
                <a14:useLocalDpi xmlns:a14="http://schemas.microsoft.com/office/drawing/2010/main" val="0"/>
              </a:ext>
            </a:extLst>
          </a:blip>
          <a:stretch>
            <a:fillRect/>
          </a:stretch>
        </p:blipFill>
        <p:spPr>
          <a:xfrm>
            <a:off x="3459162" y="4265613"/>
            <a:ext cx="5273675" cy="1911350"/>
          </a:xfrm>
          <a:prstGeom prst="rect">
            <a:avLst/>
          </a:prstGeom>
        </p:spPr>
      </p:pic>
    </p:spTree>
    <p:extLst>
      <p:ext uri="{BB962C8B-B14F-4D97-AF65-F5344CB8AC3E}">
        <p14:creationId xmlns:p14="http://schemas.microsoft.com/office/powerpoint/2010/main" val="128496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normAutofit/>
          </a:bodyPr>
          <a:lstStyle/>
          <a:p>
            <a:r>
              <a:rPr lang="en-US" altLang="zh-CN" sz="4000" dirty="0"/>
              <a:t>dense evaluation </a:t>
            </a:r>
            <a:r>
              <a:rPr lang="zh-CN" altLang="en-US" sz="4000" dirty="0"/>
              <a:t>对比</a:t>
            </a:r>
            <a:r>
              <a:rPr lang="en-US" altLang="zh-CN" sz="4000" dirty="0"/>
              <a:t> multiple-crop evaluation</a:t>
            </a:r>
            <a:endParaRPr lang="zh-CN" altLang="en-US" sz="4000"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r>
              <a:rPr lang="zh-CN" altLang="en-US" dirty="0"/>
              <a:t>纵向比较，</a:t>
            </a:r>
            <a:r>
              <a:rPr lang="zh-CN" altLang="zh-CN" dirty="0"/>
              <a:t>多裁剪</a:t>
            </a:r>
            <a:r>
              <a:rPr lang="en-US" altLang="zh-CN" dirty="0"/>
              <a:t>(multi-crop)</a:t>
            </a:r>
            <a:r>
              <a:rPr lang="zh-CN" altLang="zh-CN" dirty="0"/>
              <a:t>评估比起密集</a:t>
            </a:r>
            <a:r>
              <a:rPr lang="en-US" altLang="zh-CN" dirty="0"/>
              <a:t>(dense)</a:t>
            </a:r>
            <a:r>
              <a:rPr lang="zh-CN" altLang="zh-CN" dirty="0"/>
              <a:t>评估，效果更好。</a:t>
            </a:r>
            <a:endParaRPr lang="en-US" altLang="zh-CN" dirty="0"/>
          </a:p>
          <a:p>
            <a:r>
              <a:rPr lang="zh-CN" altLang="zh-CN" dirty="0"/>
              <a:t>两者具有互补作用，结合两种方式，效果更好。</a:t>
            </a:r>
          </a:p>
          <a:p>
            <a:endParaRPr lang="zh-CN" altLang="en-US" dirty="0"/>
          </a:p>
        </p:txBody>
      </p:sp>
      <p:pic>
        <p:nvPicPr>
          <p:cNvPr id="4" name="图片 3">
            <a:extLst>
              <a:ext uri="{FF2B5EF4-FFF2-40B4-BE49-F238E27FC236}">
                <a16:creationId xmlns:a16="http://schemas.microsoft.com/office/drawing/2014/main" id="{8026ED02-1459-4FAF-8F7F-0DD63B4E8FE8}"/>
              </a:ext>
            </a:extLst>
          </p:cNvPr>
          <p:cNvPicPr/>
          <p:nvPr/>
        </p:nvPicPr>
        <p:blipFill>
          <a:blip r:embed="rId2"/>
          <a:stretch>
            <a:fillRect/>
          </a:stretch>
        </p:blipFill>
        <p:spPr>
          <a:xfrm>
            <a:off x="2429333" y="3349978"/>
            <a:ext cx="7333334" cy="2747963"/>
          </a:xfrm>
          <a:prstGeom prst="rect">
            <a:avLst/>
          </a:prstGeom>
        </p:spPr>
      </p:pic>
    </p:spTree>
    <p:extLst>
      <p:ext uri="{BB962C8B-B14F-4D97-AF65-F5344CB8AC3E}">
        <p14:creationId xmlns:p14="http://schemas.microsoft.com/office/powerpoint/2010/main" val="8474279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卷积网络融合</a:t>
            </a:r>
            <a:r>
              <a:rPr lang="en-US" altLang="zh-CN" dirty="0"/>
              <a:t> </a:t>
            </a:r>
            <a:r>
              <a:rPr lang="en-US" altLang="zh-CN" dirty="0" err="1"/>
              <a:t>ConvNet</a:t>
            </a:r>
            <a:r>
              <a:rPr lang="en-US" altLang="zh-CN" dirty="0"/>
              <a:t> Fusion</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如果结合多个卷积网络的</a:t>
            </a:r>
            <a:r>
              <a:rPr lang="en-US" altLang="zh-CN" dirty="0" err="1"/>
              <a:t>sofamax</a:t>
            </a:r>
            <a:r>
              <a:rPr lang="zh-CN" altLang="zh-CN" dirty="0"/>
              <a:t>输出，分类效果会更好。</a:t>
            </a:r>
            <a:endParaRPr lang="en-US" altLang="zh-CN" dirty="0"/>
          </a:p>
          <a:p>
            <a:pPr>
              <a:lnSpc>
                <a:spcPct val="150000"/>
              </a:lnSpc>
            </a:pPr>
            <a:r>
              <a:rPr lang="zh-CN" altLang="zh-CN" dirty="0"/>
              <a:t>先是我们结合</a:t>
            </a:r>
            <a:r>
              <a:rPr lang="en-US" altLang="zh-CN" dirty="0"/>
              <a:t>7</a:t>
            </a:r>
            <a:r>
              <a:rPr lang="zh-CN" altLang="zh-CN" dirty="0"/>
              <a:t>个网络实现测试误差</a:t>
            </a:r>
            <a:r>
              <a:rPr lang="en-US" altLang="zh-CN" dirty="0"/>
              <a:t>7.3%</a:t>
            </a:r>
            <a:r>
              <a:rPr lang="zh-CN" altLang="zh-CN" dirty="0"/>
              <a:t>。之后，结合最好的两个模型</a:t>
            </a:r>
            <a:r>
              <a:rPr lang="en-US" altLang="zh-CN" dirty="0"/>
              <a:t>(D&amp;E)</a:t>
            </a:r>
            <a:r>
              <a:rPr lang="zh-CN" altLang="zh-CN" dirty="0"/>
              <a:t>并使用密集评估</a:t>
            </a:r>
            <a:r>
              <a:rPr lang="en-US" altLang="zh-CN" dirty="0"/>
              <a:t>(dense evaluation)</a:t>
            </a:r>
            <a:r>
              <a:rPr lang="zh-CN" altLang="zh-CN" dirty="0"/>
              <a:t>，测试误差降低到</a:t>
            </a:r>
            <a:r>
              <a:rPr lang="en-US" altLang="zh-CN" dirty="0"/>
              <a:t>7.0%</a:t>
            </a:r>
            <a:r>
              <a:rPr lang="zh-CN" altLang="zh-CN" dirty="0"/>
              <a:t>，而使用密集评估和多裁剪评估相结合，测试误差为</a:t>
            </a:r>
            <a:r>
              <a:rPr lang="en-US" altLang="zh-CN" dirty="0"/>
              <a:t>6.8%</a:t>
            </a:r>
            <a:r>
              <a:rPr lang="zh-CN" altLang="en-US" dirty="0"/>
              <a:t>。</a:t>
            </a:r>
            <a:endParaRPr lang="en-US" altLang="zh-CN" dirty="0"/>
          </a:p>
          <a:p>
            <a:pPr>
              <a:lnSpc>
                <a:spcPct val="150000"/>
              </a:lnSpc>
            </a:pPr>
            <a:r>
              <a:rPr lang="zh-CN" altLang="zh-CN" dirty="0"/>
              <a:t>最好的单一模型验证误差为</a:t>
            </a:r>
            <a:r>
              <a:rPr lang="en-US" altLang="zh-CN" dirty="0"/>
              <a:t>7.1%</a:t>
            </a:r>
            <a:r>
              <a:rPr lang="zh-CN" altLang="zh-CN" dirty="0"/>
              <a:t>。</a:t>
            </a:r>
          </a:p>
        </p:txBody>
      </p:sp>
    </p:spTree>
    <p:extLst>
      <p:ext uri="{BB962C8B-B14F-4D97-AF65-F5344CB8AC3E}">
        <p14:creationId xmlns:p14="http://schemas.microsoft.com/office/powerpoint/2010/main" val="2541413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err="1"/>
              <a:t>ResNet</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2390969" y="3194147"/>
            <a:ext cx="7410061" cy="469706"/>
          </a:xfrm>
        </p:spPr>
        <p:txBody>
          <a:bodyPr>
            <a:normAutofit lnSpcReduction="10000"/>
          </a:bodyPr>
          <a:lstStyle/>
          <a:p>
            <a:pPr marL="0" indent="0">
              <a:buNone/>
            </a:pPr>
            <a:r>
              <a:rPr lang="en-US" altLang="zh-CN" dirty="0"/>
              <a:t>Deep Residual Learning for Image Recognition</a:t>
            </a:r>
            <a:endParaRPr lang="zh-CN" altLang="zh-CN" dirty="0"/>
          </a:p>
          <a:p>
            <a:endParaRPr lang="zh-CN" altLang="en-US" dirty="0"/>
          </a:p>
        </p:txBody>
      </p:sp>
    </p:spTree>
    <p:extLst>
      <p:ext uri="{BB962C8B-B14F-4D97-AF65-F5344CB8AC3E}">
        <p14:creationId xmlns:p14="http://schemas.microsoft.com/office/powerpoint/2010/main" val="1233777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D381E5-9215-4948-B6E6-35EA11D10863}"/>
              </a:ext>
            </a:extLst>
          </p:cNvPr>
          <p:cNvSpPr>
            <a:spLocks noGrp="1"/>
          </p:cNvSpPr>
          <p:nvPr>
            <p:ph type="title"/>
          </p:nvPr>
        </p:nvSpPr>
        <p:spPr>
          <a:xfrm>
            <a:off x="838200" y="997302"/>
            <a:ext cx="10515600" cy="1325563"/>
          </a:xfrm>
        </p:spPr>
        <p:txBody>
          <a:bodyPr/>
          <a:lstStyle/>
          <a:p>
            <a:r>
              <a:rPr lang="en-US" altLang="zh-CN" dirty="0" err="1"/>
              <a:t>AlexNet</a:t>
            </a:r>
            <a:endParaRPr lang="zh-CN" altLang="en-US" dirty="0"/>
          </a:p>
        </p:txBody>
      </p:sp>
      <p:sp>
        <p:nvSpPr>
          <p:cNvPr id="3" name="内容占位符 2">
            <a:extLst>
              <a:ext uri="{FF2B5EF4-FFF2-40B4-BE49-F238E27FC236}">
                <a16:creationId xmlns:a16="http://schemas.microsoft.com/office/drawing/2014/main" id="{0F878F76-5246-4571-A0F3-9708DD4354CC}"/>
              </a:ext>
            </a:extLst>
          </p:cNvPr>
          <p:cNvSpPr>
            <a:spLocks noGrp="1"/>
          </p:cNvSpPr>
          <p:nvPr>
            <p:ph idx="1"/>
          </p:nvPr>
        </p:nvSpPr>
        <p:spPr>
          <a:xfrm>
            <a:off x="838200" y="2840390"/>
            <a:ext cx="10515600" cy="1177219"/>
          </a:xfrm>
        </p:spPr>
        <p:txBody>
          <a:bodyPr/>
          <a:lstStyle/>
          <a:p>
            <a:r>
              <a:rPr lang="en-US" altLang="zh-CN" dirty="0"/>
              <a:t>ImageNet Classification with Deep Convolutional Neural Networks</a:t>
            </a:r>
          </a:p>
        </p:txBody>
      </p:sp>
    </p:spTree>
    <p:extLst>
      <p:ext uri="{BB962C8B-B14F-4D97-AF65-F5344CB8AC3E}">
        <p14:creationId xmlns:p14="http://schemas.microsoft.com/office/powerpoint/2010/main" val="3679188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825625"/>
            <a:ext cx="10515600" cy="4117975"/>
          </a:xfrm>
        </p:spPr>
        <p:txBody>
          <a:bodyPr>
            <a:normAutofit/>
          </a:bodyPr>
          <a:lstStyle/>
          <a:p>
            <a:pPr>
              <a:lnSpc>
                <a:spcPct val="170000"/>
              </a:lnSpc>
            </a:pPr>
            <a:r>
              <a:rPr lang="zh-CN" altLang="zh-CN" sz="2000" dirty="0"/>
              <a:t>深度卷积神经网络在图像分类上效果显著，网络可以集成从低级到高级的特征以及分类器，并且网络越深。特征级别越高。</a:t>
            </a:r>
          </a:p>
          <a:p>
            <a:pPr>
              <a:lnSpc>
                <a:spcPct val="170000"/>
              </a:lnSpc>
            </a:pPr>
            <a:r>
              <a:rPr lang="zh-CN" altLang="zh-CN" sz="2000" dirty="0"/>
              <a:t>网络深度增加后，会出现梯度消失和梯度爆炸的问题</a:t>
            </a:r>
            <a:r>
              <a:rPr lang="zh-CN" altLang="en-US" sz="2000" dirty="0"/>
              <a:t>，</a:t>
            </a:r>
            <a:r>
              <a:rPr lang="zh-CN" altLang="zh-CN" sz="2000" dirty="0"/>
              <a:t>这个问题通过归一初始化部分</a:t>
            </a:r>
            <a:r>
              <a:rPr lang="zh-CN" altLang="en-US" sz="2000" dirty="0"/>
              <a:t>解决</a:t>
            </a:r>
            <a:r>
              <a:rPr lang="zh-CN" altLang="zh-CN" sz="2000" dirty="0"/>
              <a:t>。网络</a:t>
            </a:r>
            <a:r>
              <a:rPr lang="zh-CN" altLang="en-US" sz="2000" dirty="0"/>
              <a:t>继续</a:t>
            </a:r>
            <a:r>
              <a:rPr lang="zh-CN" altLang="zh-CN" sz="2000" dirty="0"/>
              <a:t>加深会出现退化问题（</a:t>
            </a:r>
            <a:r>
              <a:rPr lang="en-US" altLang="zh-CN" sz="2000" dirty="0"/>
              <a:t>degradation</a:t>
            </a:r>
            <a:r>
              <a:rPr lang="zh-CN" altLang="zh-CN" sz="2000" dirty="0"/>
              <a:t>）</a:t>
            </a:r>
            <a:r>
              <a:rPr lang="zh-CN" altLang="en-US" sz="2000" dirty="0"/>
              <a:t>，</a:t>
            </a:r>
            <a:r>
              <a:rPr lang="zh-CN" altLang="zh-CN" sz="2000" dirty="0"/>
              <a:t>深度越深，越难以训练。</a:t>
            </a:r>
          </a:p>
          <a:p>
            <a:pPr>
              <a:lnSpc>
                <a:spcPct val="170000"/>
              </a:lnSpc>
            </a:pPr>
            <a:r>
              <a:rPr lang="zh-CN" altLang="zh-CN" sz="2000" dirty="0"/>
              <a:t>本文引入残差网络，将一个层的输入跳过一个或多个层的连接，到达后面层的输出中。此方法不增加额外参数也不增加计算复杂度。实验表明，深度残差网络很容易优化，并且可以轻松的从网络深度的增加中获得准确度增益</a:t>
            </a:r>
            <a:endParaRPr lang="en-US" altLang="zh-CN" sz="2000" dirty="0"/>
          </a:p>
        </p:txBody>
      </p:sp>
    </p:spTree>
    <p:extLst>
      <p:ext uri="{BB962C8B-B14F-4D97-AF65-F5344CB8AC3E}">
        <p14:creationId xmlns:p14="http://schemas.microsoft.com/office/powerpoint/2010/main" val="895821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Residual Learning</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4872385" y="1690688"/>
            <a:ext cx="6481415" cy="4351338"/>
          </a:xfrm>
        </p:spPr>
        <p:txBody>
          <a:bodyPr>
            <a:normAutofit fontScale="70000" lnSpcReduction="20000"/>
          </a:bodyPr>
          <a:lstStyle/>
          <a:p>
            <a:pPr>
              <a:lnSpc>
                <a:spcPct val="160000"/>
              </a:lnSpc>
            </a:pPr>
            <a:r>
              <a:rPr lang="zh-CN" altLang="zh-CN" dirty="0"/>
              <a:t>原来的函数是</a:t>
            </a:r>
            <a:r>
              <a:rPr lang="en-US" altLang="zh-CN" dirty="0"/>
              <a:t>H(x)</a:t>
            </a:r>
            <a:r>
              <a:rPr lang="zh-CN" altLang="zh-CN" dirty="0"/>
              <a:t>，作者将其改为</a:t>
            </a:r>
            <a:r>
              <a:rPr lang="en-US" altLang="zh-CN" dirty="0"/>
              <a:t>F(x)+x</a:t>
            </a:r>
            <a:r>
              <a:rPr lang="zh-CN" altLang="zh-CN" dirty="0"/>
              <a:t>，这两种表达的效果相同，但是优化的难度却并不相同，作者假设</a:t>
            </a:r>
            <a:r>
              <a:rPr lang="en-US" altLang="zh-CN" dirty="0"/>
              <a:t>F(x)+x</a:t>
            </a:r>
            <a:r>
              <a:rPr lang="zh-CN" altLang="zh-CN" dirty="0"/>
              <a:t>的优化会比</a:t>
            </a:r>
            <a:r>
              <a:rPr lang="en-US" altLang="zh-CN" dirty="0"/>
              <a:t>H(x)</a:t>
            </a:r>
            <a:r>
              <a:rPr lang="zh-CN" altLang="en-US" dirty="0"/>
              <a:t>容易</a:t>
            </a:r>
            <a:endParaRPr lang="en-US" altLang="zh-CN" dirty="0"/>
          </a:p>
          <a:p>
            <a:pPr>
              <a:lnSpc>
                <a:spcPct val="160000"/>
              </a:lnSpc>
            </a:pPr>
            <a:r>
              <a:rPr lang="zh-CN" altLang="en-US" dirty="0"/>
              <a:t>网络深度增加，</a:t>
            </a:r>
            <a:r>
              <a:rPr lang="zh-CN" altLang="zh-CN" dirty="0"/>
              <a:t>求解器难以通过多个非线性层接近恒等映射，利用残差网络则很容易</a:t>
            </a:r>
            <a:r>
              <a:rPr lang="zh-CN" altLang="en-US" dirty="0"/>
              <a:t>。</a:t>
            </a:r>
            <a:r>
              <a:rPr lang="zh-CN" altLang="zh-CN" dirty="0"/>
              <a:t>如果恒等映射最优，只需将权重趋向</a:t>
            </a:r>
            <a:r>
              <a:rPr lang="en-US" altLang="zh-CN" dirty="0"/>
              <a:t>0</a:t>
            </a:r>
            <a:r>
              <a:rPr lang="zh-CN" altLang="zh-CN" dirty="0"/>
              <a:t>即可。</a:t>
            </a:r>
            <a:endParaRPr lang="en-US" altLang="zh-CN" dirty="0"/>
          </a:p>
          <a:p>
            <a:pPr>
              <a:lnSpc>
                <a:spcPct val="160000"/>
              </a:lnSpc>
            </a:pPr>
            <a:r>
              <a:rPr lang="zh-CN" altLang="zh-CN" dirty="0"/>
              <a:t>如果恒等映射不是最优，只要最优函数本身更接近恒等映射而不是零映射，</a:t>
            </a:r>
            <a:r>
              <a:rPr lang="en-US" altLang="zh-CN" dirty="0"/>
              <a:t>solver</a:t>
            </a:r>
            <a:r>
              <a:rPr lang="zh-CN" altLang="zh-CN" dirty="0"/>
              <a:t>参考恒等映射来学习要比把该函数当成新的映射来学习要容易。</a:t>
            </a:r>
          </a:p>
          <a:p>
            <a:pPr>
              <a:lnSpc>
                <a:spcPct val="160000"/>
              </a:lnSpc>
            </a:pPr>
            <a:endParaRPr lang="en-US" altLang="zh-CN" dirty="0"/>
          </a:p>
          <a:p>
            <a:pPr>
              <a:lnSpc>
                <a:spcPct val="160000"/>
              </a:lnSpc>
            </a:pPr>
            <a:endParaRPr lang="en-US" altLang="zh-CN" dirty="0"/>
          </a:p>
          <a:p>
            <a:pPr>
              <a:lnSpc>
                <a:spcPct val="160000"/>
              </a:lnSpc>
            </a:pPr>
            <a:endParaRPr lang="zh-CN" altLang="zh-CN" dirty="0"/>
          </a:p>
        </p:txBody>
      </p:sp>
      <p:pic>
        <p:nvPicPr>
          <p:cNvPr id="4" name="图片 3">
            <a:extLst>
              <a:ext uri="{FF2B5EF4-FFF2-40B4-BE49-F238E27FC236}">
                <a16:creationId xmlns:a16="http://schemas.microsoft.com/office/drawing/2014/main" id="{CEFCC301-F5CD-4714-9163-04E904DF5D20}"/>
              </a:ext>
            </a:extLst>
          </p:cNvPr>
          <p:cNvPicPr/>
          <p:nvPr/>
        </p:nvPicPr>
        <p:blipFill>
          <a:blip r:embed="rId2"/>
          <a:stretch>
            <a:fillRect/>
          </a:stretch>
        </p:blipFill>
        <p:spPr>
          <a:xfrm>
            <a:off x="1160609" y="1567657"/>
            <a:ext cx="3209290" cy="1828165"/>
          </a:xfrm>
          <a:prstGeom prst="rect">
            <a:avLst/>
          </a:prstGeom>
        </p:spPr>
      </p:pic>
      <p:pic>
        <p:nvPicPr>
          <p:cNvPr id="5" name="图片 4">
            <a:extLst>
              <a:ext uri="{FF2B5EF4-FFF2-40B4-BE49-F238E27FC236}">
                <a16:creationId xmlns:a16="http://schemas.microsoft.com/office/drawing/2014/main" id="{1DA53C2E-65D8-4B58-8322-144AC71D17C3}"/>
              </a:ext>
            </a:extLst>
          </p:cNvPr>
          <p:cNvPicPr/>
          <p:nvPr/>
        </p:nvPicPr>
        <p:blipFill>
          <a:blip r:embed="rId3"/>
          <a:stretch>
            <a:fillRect/>
          </a:stretch>
        </p:blipFill>
        <p:spPr>
          <a:xfrm>
            <a:off x="828010" y="3583075"/>
            <a:ext cx="4178482" cy="735101"/>
          </a:xfrm>
          <a:prstGeom prst="rect">
            <a:avLst/>
          </a:prstGeom>
        </p:spPr>
      </p:pic>
      <p:pic>
        <p:nvPicPr>
          <p:cNvPr id="6" name="图片 5">
            <a:extLst>
              <a:ext uri="{FF2B5EF4-FFF2-40B4-BE49-F238E27FC236}">
                <a16:creationId xmlns:a16="http://schemas.microsoft.com/office/drawing/2014/main" id="{25085E83-6833-4A53-B7F6-7BF48D5D3957}"/>
              </a:ext>
            </a:extLst>
          </p:cNvPr>
          <p:cNvPicPr/>
          <p:nvPr/>
        </p:nvPicPr>
        <p:blipFill>
          <a:blip r:embed="rId4"/>
          <a:stretch>
            <a:fillRect/>
          </a:stretch>
        </p:blipFill>
        <p:spPr>
          <a:xfrm>
            <a:off x="540537" y="5035867"/>
            <a:ext cx="4331848" cy="735101"/>
          </a:xfrm>
          <a:prstGeom prst="rect">
            <a:avLst/>
          </a:prstGeom>
        </p:spPr>
      </p:pic>
    </p:spTree>
    <p:extLst>
      <p:ext uri="{BB962C8B-B14F-4D97-AF65-F5344CB8AC3E}">
        <p14:creationId xmlns:p14="http://schemas.microsoft.com/office/powerpoint/2010/main" val="1522592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zh-CN" altLang="zh-CN" dirty="0"/>
              <a:t>通过</a:t>
            </a:r>
            <a:r>
              <a:rPr lang="en-US" altLang="zh-CN" dirty="0"/>
              <a:t>shortcuts</a:t>
            </a:r>
            <a:r>
              <a:rPr lang="zh-CN" altLang="zh-CN" dirty="0"/>
              <a:t>实现恒等映射</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p:txBody>
          <a:bodyPr/>
          <a:lstStyle/>
          <a:p>
            <a:pPr>
              <a:lnSpc>
                <a:spcPct val="150000"/>
              </a:lnSpc>
            </a:pPr>
            <a:r>
              <a:rPr lang="zh-CN" altLang="zh-CN" dirty="0"/>
              <a:t>有两层网络，</a:t>
            </a:r>
            <a:r>
              <a:rPr lang="en-US" altLang="zh-CN" dirty="0"/>
              <a:t>x</a:t>
            </a:r>
            <a:r>
              <a:rPr lang="zh-CN" altLang="zh-CN" dirty="0"/>
              <a:t>是第一层的输入，为简化计算，忽略偏差</a:t>
            </a:r>
            <a:r>
              <a:rPr lang="en-US" altLang="zh-CN" dirty="0"/>
              <a:t>b</a:t>
            </a:r>
            <a:r>
              <a:rPr lang="zh-CN" altLang="zh-CN" dirty="0"/>
              <a:t>。</a:t>
            </a:r>
            <a:r>
              <a:rPr lang="en-US" altLang="zh-CN" dirty="0"/>
              <a:t>F = W2*g(W1x)</a:t>
            </a:r>
            <a:r>
              <a:rPr lang="zh-CN" altLang="zh-CN" dirty="0"/>
              <a:t>是第二层网络的输出，现使用快捷连接（</a:t>
            </a:r>
            <a:r>
              <a:rPr lang="en-US" altLang="zh-CN" dirty="0"/>
              <a:t>shortcuts connection</a:t>
            </a:r>
            <a:r>
              <a:rPr lang="zh-CN" altLang="zh-CN" dirty="0"/>
              <a:t>），把第一层的输入连到第二层的输出，使得新的输出</a:t>
            </a:r>
            <a:r>
              <a:rPr lang="en-US" altLang="zh-CN" dirty="0"/>
              <a:t>y = F + x</a:t>
            </a:r>
            <a:r>
              <a:rPr lang="zh-CN" altLang="zh-CN" dirty="0"/>
              <a:t>，之后再使用</a:t>
            </a:r>
            <a:r>
              <a:rPr lang="en-US" altLang="zh-CN" dirty="0" err="1"/>
              <a:t>ReLU</a:t>
            </a:r>
            <a:r>
              <a:rPr lang="zh-CN" altLang="zh-CN" dirty="0"/>
              <a:t>函数。</a:t>
            </a:r>
            <a:endParaRPr lang="zh-CN" altLang="en-US" dirty="0"/>
          </a:p>
        </p:txBody>
      </p:sp>
      <p:pic>
        <p:nvPicPr>
          <p:cNvPr id="4" name="图片 3">
            <a:extLst>
              <a:ext uri="{FF2B5EF4-FFF2-40B4-BE49-F238E27FC236}">
                <a16:creationId xmlns:a16="http://schemas.microsoft.com/office/drawing/2014/main" id="{216DD155-EE25-4686-9092-9789CA219EA5}"/>
              </a:ext>
            </a:extLst>
          </p:cNvPr>
          <p:cNvPicPr/>
          <p:nvPr/>
        </p:nvPicPr>
        <p:blipFill>
          <a:blip r:embed="rId2"/>
          <a:stretch>
            <a:fillRect/>
          </a:stretch>
        </p:blipFill>
        <p:spPr>
          <a:xfrm>
            <a:off x="1193489" y="4815995"/>
            <a:ext cx="4902511" cy="1360968"/>
          </a:xfrm>
          <a:prstGeom prst="rect">
            <a:avLst/>
          </a:prstGeom>
        </p:spPr>
      </p:pic>
      <p:pic>
        <p:nvPicPr>
          <p:cNvPr id="5" name="图片 4">
            <a:extLst>
              <a:ext uri="{FF2B5EF4-FFF2-40B4-BE49-F238E27FC236}">
                <a16:creationId xmlns:a16="http://schemas.microsoft.com/office/drawing/2014/main" id="{F94551FD-E1A8-4A49-B5BF-01A1AEBA3230}"/>
              </a:ext>
            </a:extLst>
          </p:cNvPr>
          <p:cNvPicPr/>
          <p:nvPr/>
        </p:nvPicPr>
        <p:blipFill>
          <a:blip r:embed="rId3"/>
          <a:stretch>
            <a:fillRect/>
          </a:stretch>
        </p:blipFill>
        <p:spPr>
          <a:xfrm>
            <a:off x="7541997" y="4348798"/>
            <a:ext cx="3209290" cy="1828165"/>
          </a:xfrm>
          <a:prstGeom prst="rect">
            <a:avLst/>
          </a:prstGeom>
        </p:spPr>
      </p:pic>
    </p:spTree>
    <p:extLst>
      <p:ext uri="{BB962C8B-B14F-4D97-AF65-F5344CB8AC3E}">
        <p14:creationId xmlns:p14="http://schemas.microsoft.com/office/powerpoint/2010/main" val="1618833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Projection Shortcuts</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4508204" y="1825625"/>
            <a:ext cx="6845595" cy="4351338"/>
          </a:xfrm>
        </p:spPr>
        <p:txBody>
          <a:bodyPr>
            <a:normAutofit fontScale="77500" lnSpcReduction="20000"/>
          </a:bodyPr>
          <a:lstStyle/>
          <a:p>
            <a:pPr>
              <a:lnSpc>
                <a:spcPct val="150000"/>
              </a:lnSpc>
            </a:pPr>
            <a:r>
              <a:rPr lang="zh-CN" altLang="zh-CN" dirty="0"/>
              <a:t>公式</a:t>
            </a:r>
            <a:r>
              <a:rPr lang="en-US" altLang="zh-CN" dirty="0"/>
              <a:t>1</a:t>
            </a:r>
            <a:r>
              <a:rPr lang="zh-CN" altLang="zh-CN" dirty="0"/>
              <a:t>并没有引入额外参数也没有增加计算复杂度。</a:t>
            </a:r>
            <a:endParaRPr lang="en-US" altLang="zh-CN" dirty="0"/>
          </a:p>
          <a:p>
            <a:pPr>
              <a:lnSpc>
                <a:spcPct val="150000"/>
              </a:lnSpc>
            </a:pPr>
            <a:r>
              <a:rPr lang="en-US" altLang="zh-CN" dirty="0"/>
              <a:t>X</a:t>
            </a:r>
            <a:r>
              <a:rPr lang="zh-CN" altLang="zh-CN" dirty="0"/>
              <a:t>和</a:t>
            </a:r>
            <a:r>
              <a:rPr lang="en-US" altLang="zh-CN" dirty="0"/>
              <a:t>F</a:t>
            </a:r>
            <a:r>
              <a:rPr lang="zh-CN" altLang="zh-CN" dirty="0"/>
              <a:t>的维度必须相同才可以直接相加，如果维度不同，则可以增加一个线性投影（</a:t>
            </a:r>
            <a:r>
              <a:rPr lang="en-US" altLang="zh-CN" dirty="0"/>
              <a:t>projection</a:t>
            </a:r>
            <a:r>
              <a:rPr lang="zh-CN" altLang="zh-CN" dirty="0"/>
              <a:t>）</a:t>
            </a:r>
            <a:r>
              <a:rPr lang="en-US" altLang="zh-CN" dirty="0" err="1"/>
              <a:t>Ws</a:t>
            </a:r>
            <a:r>
              <a:rPr lang="zh-CN" altLang="zh-CN" dirty="0"/>
              <a:t>来使</a:t>
            </a:r>
            <a:r>
              <a:rPr lang="en-US" altLang="zh-CN" dirty="0"/>
              <a:t>x</a:t>
            </a:r>
            <a:r>
              <a:rPr lang="zh-CN" altLang="zh-CN" dirty="0"/>
              <a:t>维度达到要求</a:t>
            </a:r>
            <a:r>
              <a:rPr lang="zh-CN" altLang="en-US" dirty="0"/>
              <a:t>（公式</a:t>
            </a:r>
            <a:r>
              <a:rPr lang="en-US" altLang="zh-CN" dirty="0"/>
              <a:t>2</a:t>
            </a:r>
            <a:r>
              <a:rPr lang="zh-CN" altLang="en-US" dirty="0"/>
              <a:t>）</a:t>
            </a:r>
            <a:r>
              <a:rPr lang="zh-CN" altLang="zh-CN" dirty="0"/>
              <a:t>。</a:t>
            </a:r>
            <a:endParaRPr lang="en-US" altLang="zh-CN" dirty="0"/>
          </a:p>
          <a:p>
            <a:pPr>
              <a:lnSpc>
                <a:spcPct val="150000"/>
              </a:lnSpc>
            </a:pPr>
            <a:r>
              <a:rPr lang="zh-CN" altLang="en-US" dirty="0"/>
              <a:t>也可以在公式一的</a:t>
            </a:r>
            <a:r>
              <a:rPr lang="en-US" altLang="zh-CN" dirty="0"/>
              <a:t>x</a:t>
            </a:r>
            <a:r>
              <a:rPr lang="zh-CN" altLang="en-US" dirty="0"/>
              <a:t>上加一个方阵</a:t>
            </a:r>
            <a:r>
              <a:rPr lang="en-US" altLang="zh-CN" dirty="0"/>
              <a:t>W</a:t>
            </a:r>
            <a:r>
              <a:rPr lang="zh-CN" altLang="en-US" dirty="0"/>
              <a:t>，实验表明并不需要</a:t>
            </a:r>
            <a:endParaRPr lang="en-US" altLang="zh-CN" dirty="0"/>
          </a:p>
          <a:p>
            <a:pPr>
              <a:lnSpc>
                <a:spcPct val="150000"/>
              </a:lnSpc>
            </a:pPr>
            <a:r>
              <a:rPr lang="en-US" altLang="zh-CN" dirty="0"/>
              <a:t>X</a:t>
            </a:r>
            <a:r>
              <a:rPr lang="zh-CN" altLang="zh-CN" dirty="0"/>
              <a:t>跳跃的层数不固定，本文中是</a:t>
            </a:r>
            <a:r>
              <a:rPr lang="en-US" altLang="zh-CN" dirty="0"/>
              <a:t>2-3</a:t>
            </a:r>
            <a:r>
              <a:rPr lang="zh-CN" altLang="zh-CN" dirty="0"/>
              <a:t>层，但是如果只跳跃一层的话，没有观察到提升效果</a:t>
            </a:r>
          </a:p>
          <a:p>
            <a:pPr>
              <a:lnSpc>
                <a:spcPct val="150000"/>
              </a:lnSpc>
            </a:pPr>
            <a:endParaRPr lang="zh-CN" altLang="en-US" dirty="0"/>
          </a:p>
        </p:txBody>
      </p:sp>
      <p:pic>
        <p:nvPicPr>
          <p:cNvPr id="4" name="图片 3">
            <a:extLst>
              <a:ext uri="{FF2B5EF4-FFF2-40B4-BE49-F238E27FC236}">
                <a16:creationId xmlns:a16="http://schemas.microsoft.com/office/drawing/2014/main" id="{2B41CD2F-0A0B-4C2C-AB6D-798F1C3CC4FF}"/>
              </a:ext>
            </a:extLst>
          </p:cNvPr>
          <p:cNvPicPr/>
          <p:nvPr/>
        </p:nvPicPr>
        <p:blipFill>
          <a:blip r:embed="rId2"/>
          <a:stretch>
            <a:fillRect/>
          </a:stretch>
        </p:blipFill>
        <p:spPr>
          <a:xfrm>
            <a:off x="746922" y="2054616"/>
            <a:ext cx="3761282" cy="1161733"/>
          </a:xfrm>
          <a:prstGeom prst="rect">
            <a:avLst/>
          </a:prstGeom>
        </p:spPr>
      </p:pic>
      <p:pic>
        <p:nvPicPr>
          <p:cNvPr id="5" name="图片 4">
            <a:extLst>
              <a:ext uri="{FF2B5EF4-FFF2-40B4-BE49-F238E27FC236}">
                <a16:creationId xmlns:a16="http://schemas.microsoft.com/office/drawing/2014/main" id="{0741A030-8651-4FCE-B5B1-1675FA339904}"/>
              </a:ext>
            </a:extLst>
          </p:cNvPr>
          <p:cNvPicPr/>
          <p:nvPr/>
        </p:nvPicPr>
        <p:blipFill>
          <a:blip r:embed="rId3"/>
          <a:stretch>
            <a:fillRect/>
          </a:stretch>
        </p:blipFill>
        <p:spPr>
          <a:xfrm>
            <a:off x="587528" y="4001294"/>
            <a:ext cx="3920676" cy="1560857"/>
          </a:xfrm>
          <a:prstGeom prst="rect">
            <a:avLst/>
          </a:prstGeom>
        </p:spPr>
      </p:pic>
    </p:spTree>
    <p:extLst>
      <p:ext uri="{BB962C8B-B14F-4D97-AF65-F5344CB8AC3E}">
        <p14:creationId xmlns:p14="http://schemas.microsoft.com/office/powerpoint/2010/main" val="16495331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59E6-9E9D-4669-804A-BD3DD233F5F8}"/>
              </a:ext>
            </a:extLst>
          </p:cNvPr>
          <p:cNvSpPr>
            <a:spLocks noGrp="1"/>
          </p:cNvSpPr>
          <p:nvPr>
            <p:ph type="title"/>
          </p:nvPr>
        </p:nvSpPr>
        <p:spPr/>
        <p:txBody>
          <a:bodyPr/>
          <a:lstStyle/>
          <a:p>
            <a:r>
              <a:rPr lang="en-US" altLang="zh-CN" dirty="0"/>
              <a:t>Network Architecture</a:t>
            </a:r>
            <a:endParaRPr lang="zh-CN" altLang="en-US" dirty="0"/>
          </a:p>
        </p:txBody>
      </p:sp>
      <p:sp>
        <p:nvSpPr>
          <p:cNvPr id="3" name="内容占位符 2">
            <a:extLst>
              <a:ext uri="{FF2B5EF4-FFF2-40B4-BE49-F238E27FC236}">
                <a16:creationId xmlns:a16="http://schemas.microsoft.com/office/drawing/2014/main" id="{6BC70AEF-496D-461E-BA07-EE3E4EE63E01}"/>
              </a:ext>
            </a:extLst>
          </p:cNvPr>
          <p:cNvSpPr>
            <a:spLocks noGrp="1"/>
          </p:cNvSpPr>
          <p:nvPr>
            <p:ph idx="1"/>
          </p:nvPr>
        </p:nvSpPr>
        <p:spPr>
          <a:xfrm>
            <a:off x="838200" y="1690688"/>
            <a:ext cx="6860822" cy="4351338"/>
          </a:xfrm>
        </p:spPr>
        <p:txBody>
          <a:bodyPr/>
          <a:lstStyle/>
          <a:p>
            <a:pPr marL="0" indent="0">
              <a:buNone/>
            </a:pPr>
            <a:r>
              <a:rPr lang="en-US" altLang="zh-CN" dirty="0"/>
              <a:t>Plain Network  VS.  Residual Network</a:t>
            </a:r>
          </a:p>
          <a:p>
            <a:r>
              <a:rPr lang="en-US" altLang="zh-CN" dirty="0"/>
              <a:t>Plain Network</a:t>
            </a:r>
            <a:r>
              <a:rPr lang="zh-CN" altLang="zh-CN" dirty="0"/>
              <a:t>参考了</a:t>
            </a:r>
            <a:r>
              <a:rPr lang="en-US" altLang="zh-CN" dirty="0" err="1"/>
              <a:t>VGGNet</a:t>
            </a:r>
            <a:endParaRPr lang="en-US" altLang="zh-CN" dirty="0"/>
          </a:p>
          <a:p>
            <a:r>
              <a:rPr lang="zh-CN" altLang="zh-CN" dirty="0"/>
              <a:t>设计规则为：输出特征图尺寸</a:t>
            </a:r>
            <a:r>
              <a:rPr lang="zh-CN" altLang="en-US" dirty="0"/>
              <a:t>相同的层</a:t>
            </a:r>
            <a:r>
              <a:rPr lang="zh-CN" altLang="zh-CN" dirty="0"/>
              <a:t>具有相同数量的</a:t>
            </a:r>
            <a:r>
              <a:rPr lang="en-US" altLang="zh-CN" dirty="0"/>
              <a:t>filter</a:t>
            </a:r>
            <a:r>
              <a:rPr lang="zh-CN" altLang="zh-CN" dirty="0"/>
              <a:t>；如果特征图尺寸减半，则</a:t>
            </a:r>
            <a:r>
              <a:rPr lang="en-US" altLang="zh-CN" dirty="0"/>
              <a:t>filter</a:t>
            </a:r>
            <a:r>
              <a:rPr lang="zh-CN" altLang="zh-CN" dirty="0"/>
              <a:t>数量加倍。</a:t>
            </a:r>
            <a:endParaRPr lang="en-US" altLang="zh-CN" dirty="0"/>
          </a:p>
          <a:p>
            <a:r>
              <a:rPr lang="zh-CN" altLang="zh-CN" dirty="0"/>
              <a:t>网络通过步长为</a:t>
            </a:r>
            <a:r>
              <a:rPr lang="en-US" altLang="zh-CN" dirty="0"/>
              <a:t>2</a:t>
            </a:r>
            <a:r>
              <a:rPr lang="zh-CN" altLang="zh-CN" dirty="0"/>
              <a:t>的卷积层直接进行下采样，最后是平均池化和带有</a:t>
            </a:r>
            <a:r>
              <a:rPr lang="en-US" altLang="zh-CN" dirty="0" err="1"/>
              <a:t>softmax</a:t>
            </a:r>
            <a:r>
              <a:rPr lang="zh-CN" altLang="zh-CN" dirty="0"/>
              <a:t>的</a:t>
            </a:r>
            <a:r>
              <a:rPr lang="en-US" altLang="zh-CN" dirty="0"/>
              <a:t>1000</a:t>
            </a:r>
            <a:r>
              <a:rPr lang="zh-CN" altLang="zh-CN" dirty="0"/>
              <a:t>路全连接层。</a:t>
            </a:r>
          </a:p>
          <a:p>
            <a:endParaRPr lang="zh-CN" altLang="en-US" dirty="0"/>
          </a:p>
        </p:txBody>
      </p:sp>
      <p:pic>
        <p:nvPicPr>
          <p:cNvPr id="4" name="图片 3">
            <a:extLst>
              <a:ext uri="{FF2B5EF4-FFF2-40B4-BE49-F238E27FC236}">
                <a16:creationId xmlns:a16="http://schemas.microsoft.com/office/drawing/2014/main" id="{C6130896-51A3-4FFE-9346-89D2DAC2AD4D}"/>
              </a:ext>
            </a:extLst>
          </p:cNvPr>
          <p:cNvPicPr/>
          <p:nvPr/>
        </p:nvPicPr>
        <p:blipFill>
          <a:blip r:embed="rId2"/>
          <a:stretch>
            <a:fillRect/>
          </a:stretch>
        </p:blipFill>
        <p:spPr>
          <a:xfrm>
            <a:off x="7924800" y="0"/>
            <a:ext cx="4064000" cy="6857999"/>
          </a:xfrm>
          <a:prstGeom prst="rect">
            <a:avLst/>
          </a:prstGeom>
        </p:spPr>
      </p:pic>
    </p:spTree>
    <p:extLst>
      <p:ext uri="{BB962C8B-B14F-4D97-AF65-F5344CB8AC3E}">
        <p14:creationId xmlns:p14="http://schemas.microsoft.com/office/powerpoint/2010/main" val="37412666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F3577B-2A2B-4D70-94A4-04C2E7948F58}"/>
              </a:ext>
            </a:extLst>
          </p:cNvPr>
          <p:cNvSpPr>
            <a:spLocks noGrp="1"/>
          </p:cNvSpPr>
          <p:nvPr>
            <p:ph type="title"/>
          </p:nvPr>
        </p:nvSpPr>
        <p:spPr/>
        <p:txBody>
          <a:bodyPr/>
          <a:lstStyle/>
          <a:p>
            <a:r>
              <a:rPr lang="en-US" altLang="zh-CN" dirty="0"/>
              <a:t>Residual Network</a:t>
            </a:r>
            <a:endParaRPr lang="zh-CN" altLang="en-US" dirty="0"/>
          </a:p>
        </p:txBody>
      </p:sp>
      <p:sp>
        <p:nvSpPr>
          <p:cNvPr id="3" name="内容占位符 2">
            <a:extLst>
              <a:ext uri="{FF2B5EF4-FFF2-40B4-BE49-F238E27FC236}">
                <a16:creationId xmlns:a16="http://schemas.microsoft.com/office/drawing/2014/main" id="{79792958-BD98-48D8-8246-2C619626545E}"/>
              </a:ext>
            </a:extLst>
          </p:cNvPr>
          <p:cNvSpPr>
            <a:spLocks noGrp="1"/>
          </p:cNvSpPr>
          <p:nvPr>
            <p:ph idx="1"/>
          </p:nvPr>
        </p:nvSpPr>
        <p:spPr>
          <a:xfrm>
            <a:off x="5768622" y="1690688"/>
            <a:ext cx="5257800" cy="4351338"/>
          </a:xfrm>
        </p:spPr>
        <p:txBody>
          <a:bodyPr>
            <a:normAutofit fontScale="85000" lnSpcReduction="20000"/>
          </a:bodyPr>
          <a:lstStyle/>
          <a:p>
            <a:pPr>
              <a:lnSpc>
                <a:spcPct val="150000"/>
              </a:lnSpc>
            </a:pPr>
            <a:r>
              <a:rPr lang="en-US" altLang="zh-CN" dirty="0"/>
              <a:t>Residual Network</a:t>
            </a:r>
            <a:r>
              <a:rPr lang="zh-CN" altLang="zh-CN" dirty="0"/>
              <a:t>中</a:t>
            </a:r>
            <a:r>
              <a:rPr lang="zh-CN" altLang="en-US" dirty="0"/>
              <a:t>以普通网络为基础</a:t>
            </a:r>
            <a:r>
              <a:rPr lang="zh-CN" altLang="zh-CN" dirty="0"/>
              <a:t>引入快捷连接</a:t>
            </a:r>
            <a:endParaRPr lang="en-US" altLang="zh-CN" dirty="0"/>
          </a:p>
          <a:p>
            <a:pPr>
              <a:lnSpc>
                <a:spcPct val="150000"/>
              </a:lnSpc>
            </a:pPr>
            <a:r>
              <a:rPr lang="zh-CN" altLang="zh-CN" dirty="0"/>
              <a:t>如果输入输出尺寸相同</a:t>
            </a:r>
            <a:r>
              <a:rPr lang="zh-CN" altLang="en-US" dirty="0"/>
              <a:t>（实线部分）</a:t>
            </a:r>
            <a:r>
              <a:rPr lang="zh-CN" altLang="zh-CN" dirty="0"/>
              <a:t>，则直接连接（公式</a:t>
            </a:r>
            <a:r>
              <a:rPr lang="en-US" altLang="zh-CN" dirty="0"/>
              <a:t>1</a:t>
            </a:r>
            <a:r>
              <a:rPr lang="zh-CN" altLang="zh-CN" dirty="0"/>
              <a:t>）</a:t>
            </a:r>
            <a:endParaRPr lang="en-US" altLang="zh-CN" dirty="0"/>
          </a:p>
          <a:p>
            <a:pPr>
              <a:lnSpc>
                <a:spcPct val="150000"/>
              </a:lnSpc>
            </a:pPr>
            <a:r>
              <a:rPr lang="zh-CN" altLang="zh-CN" dirty="0"/>
              <a:t>如果维度不同</a:t>
            </a:r>
            <a:r>
              <a:rPr lang="zh-CN" altLang="en-US" dirty="0"/>
              <a:t>（虚线）</a:t>
            </a:r>
            <a:r>
              <a:rPr lang="zh-CN" altLang="zh-CN" dirty="0"/>
              <a:t>，有两种方式：一是</a:t>
            </a:r>
            <a:r>
              <a:rPr lang="en-US" altLang="zh-CN" dirty="0"/>
              <a:t>shortcuts</a:t>
            </a:r>
            <a:r>
              <a:rPr lang="zh-CN" altLang="zh-CN" dirty="0"/>
              <a:t>仍然执行恒等映射，额外的维度用</a:t>
            </a:r>
            <a:r>
              <a:rPr lang="en-US" altLang="zh-CN" dirty="0"/>
              <a:t>0</a:t>
            </a:r>
            <a:r>
              <a:rPr lang="zh-CN" altLang="zh-CN" dirty="0"/>
              <a:t>填充；二是使用公式</a:t>
            </a:r>
            <a:r>
              <a:rPr lang="en-US" altLang="zh-CN" dirty="0"/>
              <a:t>2</a:t>
            </a:r>
            <a:r>
              <a:rPr lang="zh-CN" altLang="zh-CN" dirty="0"/>
              <a:t>的方法，利用一个矩阵</a:t>
            </a:r>
            <a:r>
              <a:rPr lang="en-US" altLang="zh-CN" dirty="0" err="1"/>
              <a:t>Ws</a:t>
            </a:r>
            <a:r>
              <a:rPr lang="zh-CN" altLang="zh-CN" dirty="0"/>
              <a:t>。</a:t>
            </a:r>
          </a:p>
          <a:p>
            <a:pPr>
              <a:lnSpc>
                <a:spcPct val="150000"/>
              </a:lnSpc>
            </a:pPr>
            <a:endParaRPr lang="zh-CN" altLang="en-US" dirty="0"/>
          </a:p>
        </p:txBody>
      </p:sp>
      <p:pic>
        <p:nvPicPr>
          <p:cNvPr id="4" name="图片 3">
            <a:extLst>
              <a:ext uri="{FF2B5EF4-FFF2-40B4-BE49-F238E27FC236}">
                <a16:creationId xmlns:a16="http://schemas.microsoft.com/office/drawing/2014/main" id="{3504DEAD-BEB0-4851-9983-41C59D00D2E4}"/>
              </a:ext>
            </a:extLst>
          </p:cNvPr>
          <p:cNvPicPr>
            <a:picLocks noChangeAspect="1"/>
          </p:cNvPicPr>
          <p:nvPr/>
        </p:nvPicPr>
        <p:blipFill>
          <a:blip r:embed="rId2"/>
          <a:stretch>
            <a:fillRect/>
          </a:stretch>
        </p:blipFill>
        <p:spPr>
          <a:xfrm>
            <a:off x="838200" y="1690688"/>
            <a:ext cx="4256750" cy="4256750"/>
          </a:xfrm>
          <a:prstGeom prst="rect">
            <a:avLst/>
          </a:prstGeom>
        </p:spPr>
      </p:pic>
    </p:spTree>
    <p:extLst>
      <p:ext uri="{BB962C8B-B14F-4D97-AF65-F5344CB8AC3E}">
        <p14:creationId xmlns:p14="http://schemas.microsoft.com/office/powerpoint/2010/main" val="3011882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normAutofit/>
          </a:bodyPr>
          <a:lstStyle/>
          <a:p>
            <a:r>
              <a:rPr lang="en-US" altLang="zh-CN" dirty="0"/>
              <a:t>Experiments:</a:t>
            </a:r>
            <a:r>
              <a:rPr lang="zh-CN" altLang="en-US" dirty="0"/>
              <a:t> </a:t>
            </a:r>
            <a:r>
              <a:rPr lang="en-US" altLang="zh-CN" dirty="0"/>
              <a:t>ImageNet </a:t>
            </a:r>
            <a:r>
              <a:rPr lang="en-US" altLang="zh-CN" dirty="0" err="1"/>
              <a:t>Classfication</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p:txBody>
          <a:bodyPr/>
          <a:lstStyle/>
          <a:p>
            <a:pPr marL="0" indent="0">
              <a:buNone/>
            </a:pPr>
            <a:r>
              <a:rPr lang="en-US" altLang="zh-CN" dirty="0"/>
              <a:t>Plain Network</a:t>
            </a:r>
          </a:p>
          <a:p>
            <a:r>
              <a:rPr lang="zh-CN" altLang="zh-CN" dirty="0"/>
              <a:t>评估</a:t>
            </a:r>
            <a:r>
              <a:rPr lang="en-US" altLang="zh-CN" dirty="0"/>
              <a:t>18</a:t>
            </a:r>
            <a:r>
              <a:rPr lang="zh-CN" altLang="zh-CN" dirty="0"/>
              <a:t>层和</a:t>
            </a:r>
            <a:r>
              <a:rPr lang="en-US" altLang="zh-CN" dirty="0"/>
              <a:t>34</a:t>
            </a:r>
            <a:r>
              <a:rPr lang="zh-CN" altLang="zh-CN" dirty="0"/>
              <a:t>层的普通网络</a:t>
            </a:r>
            <a:r>
              <a:rPr lang="zh-CN" altLang="en-US" dirty="0"/>
              <a:t>，</a:t>
            </a:r>
            <a:r>
              <a:rPr lang="en-US" altLang="zh-CN" dirty="0"/>
              <a:t>34</a:t>
            </a:r>
            <a:r>
              <a:rPr lang="zh-CN" altLang="zh-CN" dirty="0"/>
              <a:t>层网络的验证错误要高于比他浅的</a:t>
            </a:r>
            <a:r>
              <a:rPr lang="en-US" altLang="zh-CN" dirty="0"/>
              <a:t>18</a:t>
            </a:r>
            <a:r>
              <a:rPr lang="zh-CN" altLang="zh-CN" dirty="0"/>
              <a:t>层网络</a:t>
            </a:r>
            <a:r>
              <a:rPr lang="zh-CN" altLang="en-US" dirty="0"/>
              <a:t>（退化）</a:t>
            </a:r>
            <a:endParaRPr lang="zh-CN" altLang="zh-CN" dirty="0"/>
          </a:p>
          <a:p>
            <a:endParaRPr lang="zh-CN" altLang="zh-CN" dirty="0"/>
          </a:p>
          <a:p>
            <a:endParaRPr lang="zh-CN" altLang="en-US" dirty="0"/>
          </a:p>
        </p:txBody>
      </p:sp>
      <p:pic>
        <p:nvPicPr>
          <p:cNvPr id="4" name="图片 3">
            <a:extLst>
              <a:ext uri="{FF2B5EF4-FFF2-40B4-BE49-F238E27FC236}">
                <a16:creationId xmlns:a16="http://schemas.microsoft.com/office/drawing/2014/main" id="{13D09F9C-F29D-4570-9E15-DB8223022F54}"/>
              </a:ext>
            </a:extLst>
          </p:cNvPr>
          <p:cNvPicPr/>
          <p:nvPr/>
        </p:nvPicPr>
        <p:blipFill>
          <a:blip r:embed="rId2"/>
          <a:stretch>
            <a:fillRect/>
          </a:stretch>
        </p:blipFill>
        <p:spPr>
          <a:xfrm>
            <a:off x="1191173" y="3849509"/>
            <a:ext cx="4475108" cy="1783643"/>
          </a:xfrm>
          <a:prstGeom prst="rect">
            <a:avLst/>
          </a:prstGeom>
        </p:spPr>
      </p:pic>
      <p:pic>
        <p:nvPicPr>
          <p:cNvPr id="5" name="图片 4">
            <a:extLst>
              <a:ext uri="{FF2B5EF4-FFF2-40B4-BE49-F238E27FC236}">
                <a16:creationId xmlns:a16="http://schemas.microsoft.com/office/drawing/2014/main" id="{421FD272-5337-4F97-B788-11607F8511C0}"/>
              </a:ext>
            </a:extLst>
          </p:cNvPr>
          <p:cNvPicPr/>
          <p:nvPr/>
        </p:nvPicPr>
        <p:blipFill>
          <a:blip r:embed="rId3"/>
          <a:stretch>
            <a:fillRect/>
          </a:stretch>
        </p:blipFill>
        <p:spPr>
          <a:xfrm>
            <a:off x="5666281" y="2906182"/>
            <a:ext cx="5687519" cy="3670299"/>
          </a:xfrm>
          <a:prstGeom prst="rect">
            <a:avLst/>
          </a:prstGeom>
        </p:spPr>
      </p:pic>
    </p:spTree>
    <p:extLst>
      <p:ext uri="{BB962C8B-B14F-4D97-AF65-F5344CB8AC3E}">
        <p14:creationId xmlns:p14="http://schemas.microsoft.com/office/powerpoint/2010/main" val="3076024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Plain Networks</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p:txBody>
          <a:bodyPr/>
          <a:lstStyle/>
          <a:p>
            <a:pPr marL="0" indent="0">
              <a:buNone/>
            </a:pPr>
            <a:r>
              <a:rPr lang="zh-CN" altLang="zh-CN" dirty="0"/>
              <a:t>推测深度普通平网</a:t>
            </a:r>
            <a:r>
              <a:rPr lang="zh-CN" altLang="en-US" dirty="0"/>
              <a:t>退化的原因为：</a:t>
            </a:r>
            <a:r>
              <a:rPr lang="zh-CN" altLang="zh-CN" dirty="0"/>
              <a:t>可能的收敛速度</a:t>
            </a:r>
            <a:r>
              <a:rPr lang="zh-CN" altLang="en-US" dirty="0"/>
              <a:t>为</a:t>
            </a:r>
            <a:r>
              <a:rPr lang="zh-CN" altLang="zh-CN" dirty="0"/>
              <a:t>指数级低，影响训了练误差的减少</a:t>
            </a:r>
            <a:endParaRPr lang="en-US" altLang="zh-CN" dirty="0"/>
          </a:p>
          <a:p>
            <a:endParaRPr lang="en-US" altLang="zh-CN" dirty="0"/>
          </a:p>
          <a:p>
            <a:endParaRPr lang="zh-CN" altLang="zh-CN" dirty="0"/>
          </a:p>
          <a:p>
            <a:endParaRPr lang="zh-CN" altLang="en-US" dirty="0"/>
          </a:p>
        </p:txBody>
      </p:sp>
    </p:spTree>
    <p:extLst>
      <p:ext uri="{BB962C8B-B14F-4D97-AF65-F5344CB8AC3E}">
        <p14:creationId xmlns:p14="http://schemas.microsoft.com/office/powerpoint/2010/main" val="3321501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lstStyle/>
          <a:p>
            <a:r>
              <a:rPr lang="en-US" altLang="zh-CN" dirty="0"/>
              <a:t>Residual Network</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a:xfrm>
            <a:off x="838200" y="1825625"/>
            <a:ext cx="10515600" cy="3107619"/>
          </a:xfrm>
        </p:spPr>
        <p:txBody>
          <a:bodyPr>
            <a:normAutofit fontScale="77500" lnSpcReduction="20000"/>
          </a:bodyPr>
          <a:lstStyle/>
          <a:p>
            <a:pPr marL="0" indent="0">
              <a:lnSpc>
                <a:spcPct val="150000"/>
              </a:lnSpc>
              <a:buNone/>
            </a:pPr>
            <a:r>
              <a:rPr lang="en-US" altLang="zh-CN" dirty="0" err="1"/>
              <a:t>ResNets</a:t>
            </a:r>
            <a:r>
              <a:rPr lang="zh-CN" altLang="en-US" dirty="0"/>
              <a:t>基于</a:t>
            </a:r>
            <a:r>
              <a:rPr lang="zh-CN" altLang="zh-CN" dirty="0"/>
              <a:t>普通网络</a:t>
            </a:r>
            <a:r>
              <a:rPr lang="zh-CN" altLang="en-US" dirty="0"/>
              <a:t>实现</a:t>
            </a:r>
            <a:r>
              <a:rPr lang="zh-CN" altLang="zh-CN" dirty="0"/>
              <a:t>，在每对</a:t>
            </a:r>
            <a:r>
              <a:rPr lang="en-US" altLang="zh-CN" dirty="0"/>
              <a:t>3×3</a:t>
            </a:r>
            <a:r>
              <a:rPr lang="zh-CN" altLang="zh-CN" dirty="0"/>
              <a:t>滤波器中添加快捷连接</a:t>
            </a:r>
            <a:r>
              <a:rPr lang="zh-CN" altLang="en-US" dirty="0"/>
              <a:t>。</a:t>
            </a:r>
            <a:r>
              <a:rPr lang="zh-CN" altLang="zh-CN" dirty="0"/>
              <a:t>第一次比较中，使用恒等映射，增加维度使用第一种选项，零填充，不增加额外的参数。</a:t>
            </a:r>
            <a:endParaRPr lang="en-US" altLang="zh-CN" dirty="0"/>
          </a:p>
          <a:p>
            <a:pPr>
              <a:lnSpc>
                <a:spcPct val="150000"/>
              </a:lnSpc>
            </a:pPr>
            <a:r>
              <a:rPr lang="en-US" altLang="zh-CN" dirty="0"/>
              <a:t>34</a:t>
            </a:r>
            <a:r>
              <a:rPr lang="zh-CN" altLang="zh-CN" dirty="0"/>
              <a:t>层</a:t>
            </a:r>
            <a:r>
              <a:rPr lang="en-US" altLang="zh-CN" dirty="0" err="1"/>
              <a:t>ResNet</a:t>
            </a:r>
            <a:r>
              <a:rPr lang="zh-CN" altLang="zh-CN" dirty="0"/>
              <a:t>优于</a:t>
            </a:r>
            <a:r>
              <a:rPr lang="en-US" altLang="zh-CN" dirty="0"/>
              <a:t>18</a:t>
            </a:r>
            <a:r>
              <a:rPr lang="zh-CN" altLang="zh-CN" dirty="0"/>
              <a:t>层</a:t>
            </a:r>
            <a:r>
              <a:rPr lang="en-US" altLang="zh-CN" dirty="0" err="1"/>
              <a:t>ResNet</a:t>
            </a:r>
            <a:r>
              <a:rPr lang="zh-CN" altLang="zh-CN" dirty="0"/>
              <a:t>（</a:t>
            </a:r>
            <a:r>
              <a:rPr lang="en-US" altLang="zh-CN" dirty="0"/>
              <a:t>2.8</a:t>
            </a:r>
            <a:r>
              <a:rPr lang="zh-CN" altLang="zh-CN" dirty="0"/>
              <a:t>％</a:t>
            </a:r>
            <a:r>
              <a:rPr lang="zh-CN" altLang="en-US" dirty="0"/>
              <a:t>）。</a:t>
            </a:r>
            <a:r>
              <a:rPr lang="en-US" altLang="zh-CN" dirty="0"/>
              <a:t>34</a:t>
            </a:r>
            <a:r>
              <a:rPr lang="zh-CN" altLang="zh-CN" dirty="0"/>
              <a:t>层</a:t>
            </a:r>
            <a:r>
              <a:rPr lang="en-US" altLang="zh-CN" dirty="0" err="1"/>
              <a:t>ResNet</a:t>
            </a:r>
            <a:r>
              <a:rPr lang="zh-CN" altLang="zh-CN" dirty="0"/>
              <a:t>表现出相当低的训练误差，并且可以推广</a:t>
            </a:r>
            <a:r>
              <a:rPr lang="zh-CN" altLang="en-US" dirty="0"/>
              <a:t>至验证集</a:t>
            </a:r>
            <a:r>
              <a:rPr lang="zh-CN" altLang="zh-CN" dirty="0"/>
              <a:t>。 </a:t>
            </a:r>
            <a:endParaRPr lang="en-US" altLang="zh-CN" dirty="0"/>
          </a:p>
          <a:p>
            <a:pPr>
              <a:lnSpc>
                <a:spcPct val="150000"/>
              </a:lnSpc>
            </a:pPr>
            <a:r>
              <a:rPr lang="zh-CN" altLang="zh-CN" dirty="0"/>
              <a:t>表明在该设置中很好地解决了退化问题，并且我们设法从增加的深度获得准确性增益。</a:t>
            </a:r>
            <a:endParaRPr lang="en-US" altLang="zh-CN" dirty="0"/>
          </a:p>
          <a:p>
            <a:pPr>
              <a:lnSpc>
                <a:spcPct val="150000"/>
              </a:lnSpc>
            </a:pPr>
            <a:endParaRPr lang="zh-CN" altLang="zh-CN" dirty="0"/>
          </a:p>
          <a:p>
            <a:pPr>
              <a:lnSpc>
                <a:spcPct val="150000"/>
              </a:lnSpc>
            </a:pPr>
            <a:endParaRPr lang="zh-CN" altLang="zh-CN" dirty="0"/>
          </a:p>
          <a:p>
            <a:pPr>
              <a:lnSpc>
                <a:spcPct val="150000"/>
              </a:lnSpc>
            </a:pPr>
            <a:endParaRPr lang="zh-CN" altLang="en-US" dirty="0"/>
          </a:p>
        </p:txBody>
      </p:sp>
      <p:pic>
        <p:nvPicPr>
          <p:cNvPr id="4" name="图片 3">
            <a:extLst>
              <a:ext uri="{FF2B5EF4-FFF2-40B4-BE49-F238E27FC236}">
                <a16:creationId xmlns:a16="http://schemas.microsoft.com/office/drawing/2014/main" id="{5A9F79D0-3C9C-4ABE-8853-7E8B5017689F}"/>
              </a:ext>
            </a:extLst>
          </p:cNvPr>
          <p:cNvPicPr/>
          <p:nvPr/>
        </p:nvPicPr>
        <p:blipFill>
          <a:blip r:embed="rId2"/>
          <a:stretch>
            <a:fillRect/>
          </a:stretch>
        </p:blipFill>
        <p:spPr>
          <a:xfrm>
            <a:off x="3727028" y="4605654"/>
            <a:ext cx="5021860" cy="1738701"/>
          </a:xfrm>
          <a:prstGeom prst="rect">
            <a:avLst/>
          </a:prstGeom>
        </p:spPr>
      </p:pic>
    </p:spTree>
    <p:extLst>
      <p:ext uri="{BB962C8B-B14F-4D97-AF65-F5344CB8AC3E}">
        <p14:creationId xmlns:p14="http://schemas.microsoft.com/office/powerpoint/2010/main" val="12602327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Residual Network Experiment</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a:xfrm>
            <a:off x="838200" y="1825625"/>
            <a:ext cx="10515600" cy="2746375"/>
          </a:xfrm>
        </p:spPr>
        <p:txBody>
          <a:bodyPr>
            <a:normAutofit lnSpcReduction="10000"/>
          </a:bodyPr>
          <a:lstStyle/>
          <a:p>
            <a:pPr>
              <a:lnSpc>
                <a:spcPct val="150000"/>
              </a:lnSpc>
            </a:pPr>
            <a:r>
              <a:rPr lang="zh-CN" altLang="zh-CN" dirty="0"/>
              <a:t>同时横向对比，</a:t>
            </a:r>
            <a:r>
              <a:rPr lang="en-US" altLang="zh-CN" dirty="0"/>
              <a:t>34</a:t>
            </a:r>
            <a:r>
              <a:rPr lang="zh-CN" altLang="zh-CN" dirty="0"/>
              <a:t>层的</a:t>
            </a:r>
            <a:r>
              <a:rPr lang="en-US" altLang="zh-CN" dirty="0" err="1"/>
              <a:t>ResNet</a:t>
            </a:r>
            <a:r>
              <a:rPr lang="zh-CN" altLang="zh-CN" dirty="0"/>
              <a:t>比</a:t>
            </a:r>
            <a:r>
              <a:rPr lang="en-US" altLang="zh-CN" dirty="0"/>
              <a:t>Plain Net</a:t>
            </a:r>
            <a:r>
              <a:rPr lang="zh-CN" altLang="zh-CN" dirty="0"/>
              <a:t>效果要好，得益于训练误差的减少，这个对比证实了残差学习在极深系统中的有效性</a:t>
            </a:r>
          </a:p>
          <a:p>
            <a:pPr>
              <a:lnSpc>
                <a:spcPct val="150000"/>
              </a:lnSpc>
            </a:pPr>
            <a:r>
              <a:rPr lang="zh-CN" altLang="zh-CN" dirty="0"/>
              <a:t>图中表明，</a:t>
            </a:r>
            <a:r>
              <a:rPr lang="en-US" altLang="zh-CN" dirty="0"/>
              <a:t>18</a:t>
            </a:r>
            <a:r>
              <a:rPr lang="zh-CN" altLang="zh-CN" dirty="0"/>
              <a:t>层网络已经相对精确，但是</a:t>
            </a:r>
            <a:r>
              <a:rPr lang="en-US" altLang="zh-CN" dirty="0"/>
              <a:t>18</a:t>
            </a:r>
            <a:r>
              <a:rPr lang="zh-CN" altLang="zh-CN" dirty="0"/>
              <a:t>层</a:t>
            </a:r>
            <a:r>
              <a:rPr lang="en-US" altLang="zh-CN" dirty="0" err="1"/>
              <a:t>ResNet</a:t>
            </a:r>
            <a:r>
              <a:rPr lang="zh-CN" altLang="zh-CN" dirty="0"/>
              <a:t>收敛更快，对于不少那么深的网络来说，</a:t>
            </a:r>
            <a:r>
              <a:rPr lang="en-US" altLang="zh-CN" dirty="0" err="1"/>
              <a:t>ResNet</a:t>
            </a:r>
            <a:r>
              <a:rPr lang="zh-CN" altLang="en-US" dirty="0"/>
              <a:t>更易于</a:t>
            </a:r>
            <a:r>
              <a:rPr lang="zh-CN" altLang="zh-CN" dirty="0"/>
              <a:t>优化</a:t>
            </a:r>
          </a:p>
          <a:p>
            <a:pPr>
              <a:lnSpc>
                <a:spcPct val="150000"/>
              </a:lnSpc>
            </a:pPr>
            <a:endParaRPr lang="zh-CN" altLang="en-US" dirty="0"/>
          </a:p>
        </p:txBody>
      </p:sp>
      <p:pic>
        <p:nvPicPr>
          <p:cNvPr id="4" name="图片 3">
            <a:extLst>
              <a:ext uri="{FF2B5EF4-FFF2-40B4-BE49-F238E27FC236}">
                <a16:creationId xmlns:a16="http://schemas.microsoft.com/office/drawing/2014/main" id="{CDDC3F77-F229-438D-913D-696D4226D72A}"/>
              </a:ext>
            </a:extLst>
          </p:cNvPr>
          <p:cNvPicPr>
            <a:picLocks noChangeAspect="1"/>
          </p:cNvPicPr>
          <p:nvPr/>
        </p:nvPicPr>
        <p:blipFill>
          <a:blip r:embed="rId2"/>
          <a:stretch>
            <a:fillRect/>
          </a:stretch>
        </p:blipFill>
        <p:spPr>
          <a:xfrm>
            <a:off x="2384850" y="4484775"/>
            <a:ext cx="7422300" cy="2373225"/>
          </a:xfrm>
          <a:prstGeom prst="rect">
            <a:avLst/>
          </a:prstGeom>
        </p:spPr>
      </p:pic>
    </p:spTree>
    <p:extLst>
      <p:ext uri="{BB962C8B-B14F-4D97-AF65-F5344CB8AC3E}">
        <p14:creationId xmlns:p14="http://schemas.microsoft.com/office/powerpoint/2010/main" val="2832756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C1B8B2-A61B-45A3-A2B7-F75CCA95B7BD}"/>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93D4D990-9A51-49B5-81FB-80A0F444A0DE}"/>
              </a:ext>
            </a:extLst>
          </p:cNvPr>
          <p:cNvSpPr>
            <a:spLocks noGrp="1"/>
          </p:cNvSpPr>
          <p:nvPr>
            <p:ph idx="1"/>
          </p:nvPr>
        </p:nvSpPr>
        <p:spPr/>
        <p:txBody>
          <a:bodyPr/>
          <a:lstStyle/>
          <a:p>
            <a:r>
              <a:rPr lang="zh-CN" altLang="en-US" dirty="0"/>
              <a:t>对</a:t>
            </a:r>
            <a:r>
              <a:rPr lang="en-US" altLang="zh-CN" dirty="0"/>
              <a:t>2010</a:t>
            </a:r>
            <a:r>
              <a:rPr lang="zh-CN" altLang="en-US" dirty="0"/>
              <a:t>年</a:t>
            </a:r>
            <a:r>
              <a:rPr lang="en-US" altLang="zh-CN" dirty="0"/>
              <a:t>ImageNet</a:t>
            </a:r>
            <a:r>
              <a:rPr lang="zh-CN" altLang="en-US" dirty="0"/>
              <a:t>上</a:t>
            </a:r>
            <a:r>
              <a:rPr lang="en-US" altLang="zh-CN" dirty="0"/>
              <a:t>120</a:t>
            </a:r>
            <a:r>
              <a:rPr lang="zh-CN" altLang="en-US" dirty="0"/>
              <a:t>万高分辨率图像进行</a:t>
            </a:r>
            <a:r>
              <a:rPr lang="en-US" altLang="zh-CN" dirty="0"/>
              <a:t>1000</a:t>
            </a:r>
            <a:r>
              <a:rPr lang="zh-CN" altLang="en-US" dirty="0"/>
              <a:t>种分类，比当时最先进的结果表现都要好</a:t>
            </a:r>
            <a:endParaRPr lang="en-US" altLang="zh-CN" dirty="0"/>
          </a:p>
          <a:p>
            <a:r>
              <a:rPr lang="zh-CN" altLang="en-US" dirty="0"/>
              <a:t>神经网络有</a:t>
            </a:r>
            <a:r>
              <a:rPr lang="en-US" altLang="zh-CN" dirty="0"/>
              <a:t>6000</a:t>
            </a:r>
            <a:r>
              <a:rPr lang="zh-CN" altLang="en-US" dirty="0"/>
              <a:t>万个参数和</a:t>
            </a:r>
            <a:r>
              <a:rPr lang="en-US" altLang="zh-CN" dirty="0"/>
              <a:t>65</a:t>
            </a:r>
            <a:r>
              <a:rPr lang="zh-CN" altLang="en-US" dirty="0"/>
              <a:t>万个神经元，包含五个卷积层，有些后面还有最大池化层</a:t>
            </a:r>
            <a:endParaRPr lang="en-US" altLang="zh-CN" dirty="0"/>
          </a:p>
          <a:p>
            <a:r>
              <a:rPr lang="zh-CN" altLang="en-US" dirty="0"/>
              <a:t>为加速训练，使用非饱和神经元和对卷积操作非常有效的</a:t>
            </a:r>
            <a:r>
              <a:rPr lang="en-US" altLang="zh-CN" dirty="0"/>
              <a:t>GPU</a:t>
            </a:r>
            <a:r>
              <a:rPr lang="zh-CN" altLang="en-US" dirty="0"/>
              <a:t>实现</a:t>
            </a:r>
            <a:endParaRPr lang="en-US" altLang="zh-CN" dirty="0"/>
          </a:p>
          <a:p>
            <a:r>
              <a:rPr lang="zh-CN" altLang="en-US" dirty="0"/>
              <a:t>为减少全连接层的过拟合，使用</a:t>
            </a:r>
            <a:r>
              <a:rPr lang="en-US" altLang="zh-CN" dirty="0"/>
              <a:t>dropout</a:t>
            </a:r>
            <a:r>
              <a:rPr lang="zh-CN" altLang="en-US" dirty="0"/>
              <a:t>正则化</a:t>
            </a:r>
            <a:endParaRPr lang="en-US" altLang="zh-CN" dirty="0"/>
          </a:p>
          <a:p>
            <a:endParaRPr lang="zh-CN" altLang="en-US" dirty="0"/>
          </a:p>
        </p:txBody>
      </p:sp>
    </p:spTree>
    <p:extLst>
      <p:ext uri="{BB962C8B-B14F-4D97-AF65-F5344CB8AC3E}">
        <p14:creationId xmlns:p14="http://schemas.microsoft.com/office/powerpoint/2010/main" val="4291047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lstStyle/>
          <a:p>
            <a:r>
              <a:rPr lang="en-US" altLang="zh-CN" dirty="0"/>
              <a:t>Identity VS. Projection Shortcuts</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p:txBody>
          <a:bodyPr/>
          <a:lstStyle/>
          <a:p>
            <a:pPr marL="0" indent="0">
              <a:lnSpc>
                <a:spcPct val="100000"/>
              </a:lnSpc>
              <a:buNone/>
            </a:pPr>
            <a:r>
              <a:rPr lang="zh-CN" altLang="zh-CN" dirty="0"/>
              <a:t>评估</a:t>
            </a:r>
            <a:r>
              <a:rPr lang="en-US" altLang="zh-CN" dirty="0"/>
              <a:t>Projection Shortcuts</a:t>
            </a:r>
            <a:r>
              <a:rPr lang="zh-CN" altLang="zh-CN" dirty="0"/>
              <a:t>的效果，即公式</a:t>
            </a:r>
            <a:r>
              <a:rPr lang="en-US" altLang="zh-CN" dirty="0"/>
              <a:t>2</a:t>
            </a:r>
            <a:r>
              <a:rPr lang="zh-CN" altLang="zh-CN" dirty="0"/>
              <a:t>，在输入</a:t>
            </a:r>
            <a:r>
              <a:rPr lang="en-US" altLang="zh-CN" dirty="0"/>
              <a:t>x</a:t>
            </a:r>
            <a:r>
              <a:rPr lang="zh-CN" altLang="zh-CN" dirty="0"/>
              <a:t>上附加</a:t>
            </a:r>
            <a:r>
              <a:rPr lang="zh-CN" altLang="en-US" dirty="0"/>
              <a:t>投影</a:t>
            </a:r>
            <a:r>
              <a:rPr lang="zh-CN" altLang="zh-CN" dirty="0"/>
              <a:t>矩阵</a:t>
            </a:r>
            <a:r>
              <a:rPr lang="en-US" altLang="zh-CN" dirty="0" err="1"/>
              <a:t>Ws</a:t>
            </a:r>
            <a:r>
              <a:rPr lang="zh-CN" altLang="zh-CN" dirty="0"/>
              <a:t>。</a:t>
            </a:r>
            <a:r>
              <a:rPr lang="zh-CN" altLang="en-US" dirty="0"/>
              <a:t>本文采用</a:t>
            </a:r>
            <a:r>
              <a:rPr lang="zh-CN" altLang="zh-CN" dirty="0"/>
              <a:t>三种方式</a:t>
            </a:r>
          </a:p>
          <a:p>
            <a:pPr lvl="0">
              <a:lnSpc>
                <a:spcPct val="100000"/>
              </a:lnSpc>
            </a:pPr>
            <a:r>
              <a:rPr lang="en-US" altLang="zh-CN" dirty="0"/>
              <a:t>A..</a:t>
            </a:r>
            <a:r>
              <a:rPr lang="zh-CN" altLang="en-US" dirty="0"/>
              <a:t> </a:t>
            </a:r>
            <a:r>
              <a:rPr lang="zh-CN" altLang="zh-CN" dirty="0"/>
              <a:t>使用零填充增加维度，所有</a:t>
            </a:r>
            <a:r>
              <a:rPr lang="en-US" altLang="zh-CN" dirty="0"/>
              <a:t>shortcuts</a:t>
            </a:r>
            <a:r>
              <a:rPr lang="zh-CN" altLang="zh-CN" dirty="0"/>
              <a:t>都不增加参数</a:t>
            </a:r>
          </a:p>
          <a:p>
            <a:pPr>
              <a:lnSpc>
                <a:spcPct val="100000"/>
              </a:lnSpc>
            </a:pPr>
            <a:r>
              <a:rPr lang="en-US" altLang="zh-CN" dirty="0"/>
              <a:t>B. </a:t>
            </a:r>
            <a:r>
              <a:rPr lang="zh-CN" altLang="zh-CN" dirty="0"/>
              <a:t>在增加维度时使用</a:t>
            </a:r>
            <a:r>
              <a:rPr lang="en-US" altLang="zh-CN" dirty="0"/>
              <a:t>Projection Shortcuts</a:t>
            </a:r>
            <a:r>
              <a:rPr lang="zh-CN" altLang="zh-CN" dirty="0"/>
              <a:t>，其他地方使用</a:t>
            </a:r>
            <a:r>
              <a:rPr lang="en-US" altLang="zh-CN" dirty="0"/>
              <a:t>Identity Shortcuts</a:t>
            </a:r>
            <a:endParaRPr lang="zh-CN" altLang="zh-CN" dirty="0"/>
          </a:p>
          <a:p>
            <a:pPr>
              <a:lnSpc>
                <a:spcPct val="100000"/>
              </a:lnSpc>
            </a:pPr>
            <a:r>
              <a:rPr lang="en-US" altLang="zh-CN" dirty="0"/>
              <a:t>C. </a:t>
            </a:r>
            <a:r>
              <a:rPr lang="zh-CN" altLang="zh-CN" dirty="0"/>
              <a:t>所有的连接都使用</a:t>
            </a:r>
            <a:r>
              <a:rPr lang="en-US" altLang="zh-CN" dirty="0"/>
              <a:t>Projection Shortcuts</a:t>
            </a:r>
            <a:endParaRPr lang="zh-CN" altLang="zh-CN" dirty="0"/>
          </a:p>
          <a:p>
            <a:pPr>
              <a:lnSpc>
                <a:spcPct val="100000"/>
              </a:lnSpc>
            </a:pPr>
            <a:endParaRPr lang="zh-CN" altLang="en-US" dirty="0"/>
          </a:p>
        </p:txBody>
      </p:sp>
    </p:spTree>
    <p:extLst>
      <p:ext uri="{BB962C8B-B14F-4D97-AF65-F5344CB8AC3E}">
        <p14:creationId xmlns:p14="http://schemas.microsoft.com/office/powerpoint/2010/main" val="2757588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Identity VS. Projection Shortcuts</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a:xfrm>
            <a:off x="838200" y="1825625"/>
            <a:ext cx="6158023" cy="4351338"/>
          </a:xfrm>
        </p:spPr>
        <p:txBody>
          <a:bodyPr/>
          <a:lstStyle/>
          <a:p>
            <a:pPr>
              <a:lnSpc>
                <a:spcPct val="150000"/>
              </a:lnSpc>
            </a:pPr>
            <a:r>
              <a:rPr lang="zh-CN" altLang="zh-CN" dirty="0"/>
              <a:t>表</a:t>
            </a:r>
            <a:r>
              <a:rPr lang="zh-CN" altLang="en-US" dirty="0"/>
              <a:t>表明</a:t>
            </a:r>
            <a:r>
              <a:rPr lang="zh-CN" altLang="zh-CN" dirty="0"/>
              <a:t>三种方式的</a:t>
            </a:r>
            <a:r>
              <a:rPr lang="en-US" altLang="zh-CN" dirty="0" err="1"/>
              <a:t>ResNet</a:t>
            </a:r>
            <a:r>
              <a:rPr lang="zh-CN" altLang="zh-CN" dirty="0"/>
              <a:t>都比对应的普通网络效果要好</a:t>
            </a:r>
          </a:p>
          <a:p>
            <a:pPr>
              <a:lnSpc>
                <a:spcPct val="150000"/>
              </a:lnSpc>
            </a:pPr>
            <a:r>
              <a:rPr lang="zh-CN" altLang="en-US" dirty="0"/>
              <a:t>其中</a:t>
            </a:r>
            <a:r>
              <a:rPr lang="en-US" altLang="zh-CN" dirty="0"/>
              <a:t>B</a:t>
            </a:r>
            <a:r>
              <a:rPr lang="zh-CN" altLang="zh-CN" dirty="0"/>
              <a:t>比</a:t>
            </a:r>
            <a:r>
              <a:rPr lang="en-US" altLang="zh-CN" dirty="0"/>
              <a:t>A</a:t>
            </a:r>
            <a:r>
              <a:rPr lang="zh-CN" altLang="zh-CN" dirty="0"/>
              <a:t>好一点，</a:t>
            </a:r>
            <a:r>
              <a:rPr lang="en-US" altLang="zh-CN" dirty="0"/>
              <a:t>C</a:t>
            </a:r>
            <a:r>
              <a:rPr lang="zh-CN" altLang="zh-CN" dirty="0"/>
              <a:t>比</a:t>
            </a:r>
            <a:r>
              <a:rPr lang="en-US" altLang="zh-CN" dirty="0"/>
              <a:t>B</a:t>
            </a:r>
            <a:r>
              <a:rPr lang="zh-CN" altLang="zh-CN" dirty="0"/>
              <a:t>好一点，但三者之间区别很小，故之后不再使用</a:t>
            </a:r>
            <a:r>
              <a:rPr lang="en-US" altLang="zh-CN" dirty="0"/>
              <a:t>C</a:t>
            </a:r>
            <a:r>
              <a:rPr lang="zh-CN" altLang="zh-CN" dirty="0"/>
              <a:t>，来减少时间</a:t>
            </a:r>
            <a:r>
              <a:rPr lang="en-US" altLang="zh-CN" dirty="0"/>
              <a:t>/</a:t>
            </a:r>
            <a:r>
              <a:rPr lang="zh-CN" altLang="zh-CN" dirty="0"/>
              <a:t>存储复杂度和模型大小</a:t>
            </a:r>
          </a:p>
          <a:p>
            <a:pPr>
              <a:lnSpc>
                <a:spcPct val="150000"/>
              </a:lnSpc>
            </a:pPr>
            <a:endParaRPr lang="zh-CN" altLang="en-US" dirty="0"/>
          </a:p>
        </p:txBody>
      </p:sp>
      <p:pic>
        <p:nvPicPr>
          <p:cNvPr id="4" name="图片 3">
            <a:extLst>
              <a:ext uri="{FF2B5EF4-FFF2-40B4-BE49-F238E27FC236}">
                <a16:creationId xmlns:a16="http://schemas.microsoft.com/office/drawing/2014/main" id="{570AD64D-2B6B-4634-AE81-4A39A1747F5C}"/>
              </a:ext>
            </a:extLst>
          </p:cNvPr>
          <p:cNvPicPr/>
          <p:nvPr/>
        </p:nvPicPr>
        <p:blipFill>
          <a:blip r:embed="rId2">
            <a:extLst>
              <a:ext uri="{28A0092B-C50C-407E-A947-70E740481C1C}">
                <a14:useLocalDpi xmlns:a14="http://schemas.microsoft.com/office/drawing/2010/main" val="0"/>
              </a:ext>
            </a:extLst>
          </a:blip>
          <a:stretch>
            <a:fillRect/>
          </a:stretch>
        </p:blipFill>
        <p:spPr>
          <a:xfrm>
            <a:off x="6996222" y="1825626"/>
            <a:ext cx="4357577" cy="3612444"/>
          </a:xfrm>
          <a:prstGeom prst="rect">
            <a:avLst/>
          </a:prstGeom>
        </p:spPr>
      </p:pic>
    </p:spTree>
    <p:extLst>
      <p:ext uri="{BB962C8B-B14F-4D97-AF65-F5344CB8AC3E}">
        <p14:creationId xmlns:p14="http://schemas.microsoft.com/office/powerpoint/2010/main" val="2050902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en-US" altLang="zh-CN" dirty="0"/>
              <a:t>Deeper Bottleneck Architectures</a:t>
            </a:r>
            <a:endParaRPr lang="zh-CN" altLang="en-US" dirty="0"/>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a:xfrm>
            <a:off x="838200" y="1825625"/>
            <a:ext cx="10515600" cy="2725110"/>
          </a:xfrm>
        </p:spPr>
        <p:txBody>
          <a:bodyPr/>
          <a:lstStyle/>
          <a:p>
            <a:r>
              <a:rPr lang="zh-CN" altLang="zh-CN" dirty="0"/>
              <a:t>使用三层卷积（</a:t>
            </a:r>
            <a:r>
              <a:rPr lang="en-US" altLang="zh-CN" dirty="0"/>
              <a:t>1×1,3×3,</a:t>
            </a:r>
            <a:r>
              <a:rPr lang="zh-CN" altLang="zh-CN" dirty="0"/>
              <a:t>和</a:t>
            </a:r>
            <a:r>
              <a:rPr lang="en-US" altLang="zh-CN" dirty="0"/>
              <a:t>1×1</a:t>
            </a:r>
            <a:r>
              <a:rPr lang="zh-CN" altLang="zh-CN" dirty="0"/>
              <a:t>）替换之前的二层卷积（</a:t>
            </a:r>
            <a:r>
              <a:rPr lang="en-US" altLang="zh-CN" dirty="0"/>
              <a:t>3×3</a:t>
            </a:r>
            <a:r>
              <a:rPr lang="zh-CN" altLang="zh-CN" dirty="0"/>
              <a:t>和</a:t>
            </a:r>
            <a:r>
              <a:rPr lang="en-US" altLang="zh-CN" dirty="0"/>
              <a:t>3×3</a:t>
            </a:r>
            <a:r>
              <a:rPr lang="zh-CN" altLang="zh-CN" dirty="0"/>
              <a:t>），</a:t>
            </a:r>
            <a:r>
              <a:rPr lang="en-US" altLang="zh-CN" dirty="0"/>
              <a:t>1</a:t>
            </a:r>
            <a:r>
              <a:rPr lang="zh-CN" altLang="zh-CN" dirty="0"/>
              <a:t>×</a:t>
            </a:r>
            <a:r>
              <a:rPr lang="en-US" altLang="zh-CN" dirty="0"/>
              <a:t>1</a:t>
            </a:r>
            <a:r>
              <a:rPr lang="zh-CN" altLang="zh-CN" dirty="0"/>
              <a:t>卷积用来减少维度，从而减少训练时间。两种设计时间复杂度相似</a:t>
            </a:r>
          </a:p>
          <a:p>
            <a:r>
              <a:rPr lang="en-US" altLang="zh-CN" dirty="0"/>
              <a:t>Identity shortcuts</a:t>
            </a:r>
            <a:r>
              <a:rPr lang="zh-CN" altLang="zh-CN" dirty="0"/>
              <a:t>对于这种</a:t>
            </a:r>
            <a:r>
              <a:rPr lang="en-US" altLang="zh-CN" dirty="0"/>
              <a:t>bottleneck</a:t>
            </a:r>
            <a:r>
              <a:rPr lang="zh-CN" altLang="zh-CN" dirty="0"/>
              <a:t>结构很重要，使用</a:t>
            </a:r>
            <a:r>
              <a:rPr lang="en-US" altLang="zh-CN" dirty="0"/>
              <a:t>projection shortcuts</a:t>
            </a:r>
            <a:r>
              <a:rPr lang="zh-CN" altLang="zh-CN" dirty="0"/>
              <a:t>的话相当于连接在了高维度的两端，会增加复杂度和模型大小</a:t>
            </a:r>
          </a:p>
          <a:p>
            <a:endParaRPr lang="zh-CN" altLang="en-US" dirty="0"/>
          </a:p>
        </p:txBody>
      </p:sp>
      <p:pic>
        <p:nvPicPr>
          <p:cNvPr id="4" name="图片 3">
            <a:extLst>
              <a:ext uri="{FF2B5EF4-FFF2-40B4-BE49-F238E27FC236}">
                <a16:creationId xmlns:a16="http://schemas.microsoft.com/office/drawing/2014/main" id="{B54F377E-CA68-4861-8AAA-A5073F62805B}"/>
              </a:ext>
            </a:extLst>
          </p:cNvPr>
          <p:cNvPicPr/>
          <p:nvPr/>
        </p:nvPicPr>
        <p:blipFill>
          <a:blip r:embed="rId2"/>
          <a:stretch>
            <a:fillRect/>
          </a:stretch>
        </p:blipFill>
        <p:spPr>
          <a:xfrm>
            <a:off x="5305777" y="4255911"/>
            <a:ext cx="5926667" cy="2349853"/>
          </a:xfrm>
          <a:prstGeom prst="rect">
            <a:avLst/>
          </a:prstGeom>
        </p:spPr>
      </p:pic>
      <p:sp>
        <p:nvSpPr>
          <p:cNvPr id="5" name="文本框 4">
            <a:extLst>
              <a:ext uri="{FF2B5EF4-FFF2-40B4-BE49-F238E27FC236}">
                <a16:creationId xmlns:a16="http://schemas.microsoft.com/office/drawing/2014/main" id="{61E57263-8866-4484-A760-A1775495B869}"/>
              </a:ext>
            </a:extLst>
          </p:cNvPr>
          <p:cNvSpPr txBox="1"/>
          <p:nvPr/>
        </p:nvSpPr>
        <p:spPr>
          <a:xfrm>
            <a:off x="1083733" y="4865511"/>
            <a:ext cx="3725334" cy="923330"/>
          </a:xfrm>
          <a:prstGeom prst="rect">
            <a:avLst/>
          </a:prstGeom>
          <a:noFill/>
        </p:spPr>
        <p:txBody>
          <a:bodyPr wrap="square" rtlCol="0">
            <a:spAutoFit/>
          </a:bodyPr>
          <a:lstStyle/>
          <a:p>
            <a:r>
              <a:rPr lang="zh-CN" altLang="en-US" dirty="0"/>
              <a:t>小问题：两个结构的输入维度不一样，复杂度与参数是如何计算与替代的</a:t>
            </a:r>
          </a:p>
        </p:txBody>
      </p:sp>
    </p:spTree>
    <p:extLst>
      <p:ext uri="{BB962C8B-B14F-4D97-AF65-F5344CB8AC3E}">
        <p14:creationId xmlns:p14="http://schemas.microsoft.com/office/powerpoint/2010/main" val="26980096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414A-9AB2-4D18-8FE8-4FDB15B31D79}"/>
              </a:ext>
            </a:extLst>
          </p:cNvPr>
          <p:cNvSpPr>
            <a:spLocks noGrp="1"/>
          </p:cNvSpPr>
          <p:nvPr>
            <p:ph type="title"/>
          </p:nvPr>
        </p:nvSpPr>
        <p:spPr/>
        <p:txBody>
          <a:bodyPr/>
          <a:lstStyle/>
          <a:p>
            <a:r>
              <a:rPr lang="zh-CN" altLang="en-US" dirty="0"/>
              <a:t>多层</a:t>
            </a:r>
            <a:r>
              <a:rPr lang="en-US" altLang="zh-CN" dirty="0" err="1"/>
              <a:t>ResNet</a:t>
            </a:r>
            <a:endParaRPr lang="zh-CN" altLang="en-US" dirty="0"/>
          </a:p>
        </p:txBody>
      </p:sp>
      <p:sp>
        <p:nvSpPr>
          <p:cNvPr id="3" name="内容占位符 2">
            <a:extLst>
              <a:ext uri="{FF2B5EF4-FFF2-40B4-BE49-F238E27FC236}">
                <a16:creationId xmlns:a16="http://schemas.microsoft.com/office/drawing/2014/main" id="{B7549DEA-FD2E-4547-8424-E56B292B72C0}"/>
              </a:ext>
            </a:extLst>
          </p:cNvPr>
          <p:cNvSpPr>
            <a:spLocks noGrp="1"/>
          </p:cNvSpPr>
          <p:nvPr>
            <p:ph idx="1"/>
          </p:nvPr>
        </p:nvSpPr>
        <p:spPr>
          <a:xfrm>
            <a:off x="838200" y="1825625"/>
            <a:ext cx="5073502" cy="4351338"/>
          </a:xfrm>
        </p:spPr>
        <p:txBody>
          <a:bodyPr>
            <a:normAutofit fontScale="77500" lnSpcReduction="20000"/>
          </a:bodyPr>
          <a:lstStyle/>
          <a:p>
            <a:pPr>
              <a:lnSpc>
                <a:spcPct val="150000"/>
              </a:lnSpc>
            </a:pPr>
            <a:r>
              <a:rPr lang="en-US" altLang="zh-CN" dirty="0"/>
              <a:t>50-layer </a:t>
            </a:r>
            <a:r>
              <a:rPr lang="en-US" altLang="zh-CN" dirty="0" err="1"/>
              <a:t>ResNet</a:t>
            </a:r>
            <a:r>
              <a:rPr lang="zh-CN" altLang="en-US" dirty="0"/>
              <a:t>：</a:t>
            </a:r>
            <a:r>
              <a:rPr lang="zh-CN" altLang="zh-CN" dirty="0"/>
              <a:t>使用</a:t>
            </a:r>
            <a:r>
              <a:rPr lang="en-US" altLang="zh-CN" dirty="0"/>
              <a:t>bottleneck</a:t>
            </a:r>
            <a:r>
              <a:rPr lang="zh-CN" altLang="zh-CN" dirty="0"/>
              <a:t>结构，把每两个卷积层换成三层，得到</a:t>
            </a:r>
            <a:r>
              <a:rPr lang="en-US" altLang="zh-CN" dirty="0"/>
              <a:t>50</a:t>
            </a:r>
            <a:r>
              <a:rPr lang="zh-CN" altLang="zh-CN" dirty="0"/>
              <a:t>层的</a:t>
            </a:r>
            <a:r>
              <a:rPr lang="en-US" altLang="zh-CN" dirty="0" err="1"/>
              <a:t>ResNet</a:t>
            </a:r>
            <a:r>
              <a:rPr lang="zh-CN" altLang="zh-CN" dirty="0"/>
              <a:t>，使用方式</a:t>
            </a:r>
            <a:r>
              <a:rPr lang="en-US" altLang="zh-CN" dirty="0"/>
              <a:t>B</a:t>
            </a:r>
            <a:r>
              <a:rPr lang="zh-CN" altLang="zh-CN" dirty="0"/>
              <a:t>增加维度。</a:t>
            </a:r>
          </a:p>
          <a:p>
            <a:pPr>
              <a:lnSpc>
                <a:spcPct val="150000"/>
              </a:lnSpc>
            </a:pPr>
            <a:r>
              <a:rPr lang="en-US" altLang="zh-CN" dirty="0"/>
              <a:t>101</a:t>
            </a:r>
            <a:r>
              <a:rPr lang="zh-CN" altLang="zh-CN" dirty="0"/>
              <a:t>层和</a:t>
            </a:r>
            <a:r>
              <a:rPr lang="en-US" altLang="zh-CN" dirty="0"/>
              <a:t>152</a:t>
            </a:r>
            <a:r>
              <a:rPr lang="zh-CN" altLang="zh-CN" dirty="0"/>
              <a:t>层</a:t>
            </a:r>
            <a:r>
              <a:rPr lang="en-US" altLang="zh-CN" dirty="0" err="1"/>
              <a:t>ResNet</a:t>
            </a:r>
            <a:r>
              <a:rPr lang="zh-CN" altLang="en-US" dirty="0"/>
              <a:t>：</a:t>
            </a:r>
            <a:r>
              <a:rPr lang="zh-CN" altLang="zh-CN" dirty="0"/>
              <a:t>使用更多的三层结构。尽管深度大大增加，</a:t>
            </a:r>
            <a:r>
              <a:rPr lang="zh-CN" altLang="en-US" dirty="0"/>
              <a:t>计算复杂度依然低于</a:t>
            </a:r>
            <a:r>
              <a:rPr lang="en-US" altLang="zh-CN" dirty="0"/>
              <a:t>VGG16/19</a:t>
            </a:r>
            <a:endParaRPr lang="zh-CN" altLang="zh-CN" dirty="0"/>
          </a:p>
          <a:p>
            <a:pPr>
              <a:lnSpc>
                <a:spcPct val="150000"/>
              </a:lnSpc>
            </a:pPr>
            <a:r>
              <a:rPr lang="en-US" altLang="zh-CN" dirty="0"/>
              <a:t>50/101/152</a:t>
            </a:r>
            <a:r>
              <a:rPr lang="zh-CN" altLang="zh-CN" dirty="0"/>
              <a:t>层的效果都比</a:t>
            </a:r>
            <a:r>
              <a:rPr lang="en-US" altLang="zh-CN" dirty="0"/>
              <a:t>34</a:t>
            </a:r>
            <a:r>
              <a:rPr lang="zh-CN" altLang="zh-CN" dirty="0"/>
              <a:t>层要好，没有发生退化问题</a:t>
            </a:r>
          </a:p>
          <a:p>
            <a:pPr>
              <a:lnSpc>
                <a:spcPct val="150000"/>
              </a:lnSpc>
            </a:pPr>
            <a:endParaRPr lang="zh-CN" altLang="en-US" dirty="0"/>
          </a:p>
        </p:txBody>
      </p:sp>
      <p:pic>
        <p:nvPicPr>
          <p:cNvPr id="4" name="图片 3">
            <a:extLst>
              <a:ext uri="{FF2B5EF4-FFF2-40B4-BE49-F238E27FC236}">
                <a16:creationId xmlns:a16="http://schemas.microsoft.com/office/drawing/2014/main" id="{7DB521EA-89D9-4F4D-97C2-D2F017CE3F56}"/>
              </a:ext>
            </a:extLst>
          </p:cNvPr>
          <p:cNvPicPr/>
          <p:nvPr/>
        </p:nvPicPr>
        <p:blipFill>
          <a:blip r:embed="rId2">
            <a:extLst>
              <a:ext uri="{28A0092B-C50C-407E-A947-70E740481C1C}">
                <a14:useLocalDpi xmlns:a14="http://schemas.microsoft.com/office/drawing/2010/main" val="0"/>
              </a:ext>
            </a:extLst>
          </a:blip>
          <a:stretch>
            <a:fillRect/>
          </a:stretch>
        </p:blipFill>
        <p:spPr>
          <a:xfrm>
            <a:off x="6882687" y="1825625"/>
            <a:ext cx="3988514" cy="3276392"/>
          </a:xfrm>
          <a:prstGeom prst="rect">
            <a:avLst/>
          </a:prstGeom>
        </p:spPr>
      </p:pic>
    </p:spTree>
    <p:extLst>
      <p:ext uri="{BB962C8B-B14F-4D97-AF65-F5344CB8AC3E}">
        <p14:creationId xmlns:p14="http://schemas.microsoft.com/office/powerpoint/2010/main" val="200525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0D1E4-B5F1-4BD2-B37E-8C50FBA15666}"/>
              </a:ext>
            </a:extLst>
          </p:cNvPr>
          <p:cNvSpPr>
            <a:spLocks noGrp="1"/>
          </p:cNvSpPr>
          <p:nvPr>
            <p:ph type="title"/>
          </p:nvPr>
        </p:nvSpPr>
        <p:spPr/>
        <p:txBody>
          <a:bodyPr/>
          <a:lstStyle/>
          <a:p>
            <a:r>
              <a:rPr lang="zh-CN" altLang="en-US" dirty="0"/>
              <a:t>计算</a:t>
            </a:r>
            <a:r>
              <a:rPr lang="en-US" altLang="zh-CN" dirty="0"/>
              <a:t>bottleneck</a:t>
            </a:r>
            <a:r>
              <a:rPr lang="zh-CN" altLang="en-US" dirty="0"/>
              <a:t>结构参数</a:t>
            </a:r>
          </a:p>
        </p:txBody>
      </p:sp>
      <p:sp>
        <p:nvSpPr>
          <p:cNvPr id="3" name="内容占位符 2">
            <a:extLst>
              <a:ext uri="{FF2B5EF4-FFF2-40B4-BE49-F238E27FC236}">
                <a16:creationId xmlns:a16="http://schemas.microsoft.com/office/drawing/2014/main" id="{0B45CBB6-A94D-4517-BF96-983CF9F60E9A}"/>
              </a:ext>
            </a:extLst>
          </p:cNvPr>
          <p:cNvSpPr>
            <a:spLocks noGrp="1"/>
          </p:cNvSpPr>
          <p:nvPr>
            <p:ph idx="1"/>
          </p:nvPr>
        </p:nvSpPr>
        <p:spPr/>
        <p:txBody>
          <a:bodyPr/>
          <a:lstStyle/>
          <a:p>
            <a:r>
              <a:rPr lang="zh-CN" altLang="en-US" dirty="0"/>
              <a:t>左边参数：输入是</a:t>
            </a:r>
            <a:r>
              <a:rPr lang="en-US" altLang="zh-CN" dirty="0"/>
              <a:t>64</a:t>
            </a:r>
            <a:r>
              <a:rPr lang="zh-CN" altLang="en-US" dirty="0"/>
              <a:t>维，</a:t>
            </a:r>
            <a:r>
              <a:rPr lang="en-US" altLang="zh-CN" dirty="0"/>
              <a:t>2</a:t>
            </a:r>
            <a:r>
              <a:rPr lang="zh-CN" altLang="en-US" dirty="0"/>
              <a:t>个</a:t>
            </a:r>
            <a:r>
              <a:rPr lang="en-US" altLang="zh-CN" dirty="0"/>
              <a:t>3x3x64</a:t>
            </a:r>
            <a:r>
              <a:rPr lang="zh-CN" altLang="en-US" dirty="0"/>
              <a:t>的卷积，参数为</a:t>
            </a:r>
            <a:r>
              <a:rPr lang="en-US" altLang="zh-CN" dirty="0"/>
              <a:t>2×(3x3x64×64)=73728</a:t>
            </a:r>
          </a:p>
          <a:p>
            <a:r>
              <a:rPr lang="zh-CN" altLang="en-US" dirty="0"/>
              <a:t>第一个</a:t>
            </a:r>
            <a:r>
              <a:rPr lang="en-US" altLang="zh-CN" dirty="0"/>
              <a:t>1x1</a:t>
            </a:r>
            <a:r>
              <a:rPr lang="zh-CN" altLang="en-US" dirty="0"/>
              <a:t>的卷积把输入降到</a:t>
            </a:r>
            <a:r>
              <a:rPr lang="en-US" altLang="zh-CN" dirty="0"/>
              <a:t>64</a:t>
            </a:r>
            <a:r>
              <a:rPr lang="zh-CN" altLang="en-US" dirty="0"/>
              <a:t>维，然后在最后通过</a:t>
            </a:r>
            <a:r>
              <a:rPr lang="en-US" altLang="zh-CN" dirty="0"/>
              <a:t>1x1</a:t>
            </a:r>
            <a:r>
              <a:rPr lang="zh-CN" altLang="en-US" dirty="0"/>
              <a:t>卷积恢复</a:t>
            </a:r>
            <a:r>
              <a:rPr lang="en-US" altLang="zh-CN" dirty="0"/>
              <a:t>256</a:t>
            </a:r>
            <a:r>
              <a:rPr lang="zh-CN" altLang="en-US" dirty="0"/>
              <a:t>维。参数数目：</a:t>
            </a:r>
            <a:r>
              <a:rPr lang="en-US" altLang="zh-CN" dirty="0"/>
              <a:t>1x1x64x64 + 3x3x64x64 + 1x1x64x256 = 57344</a:t>
            </a:r>
          </a:p>
          <a:p>
            <a:endParaRPr lang="zh-CN" altLang="en-US" dirty="0"/>
          </a:p>
        </p:txBody>
      </p:sp>
      <p:pic>
        <p:nvPicPr>
          <p:cNvPr id="4" name="图片 3">
            <a:extLst>
              <a:ext uri="{FF2B5EF4-FFF2-40B4-BE49-F238E27FC236}">
                <a16:creationId xmlns:a16="http://schemas.microsoft.com/office/drawing/2014/main" id="{7539FDF7-9CF3-496E-8948-C752B0D6A2D7}"/>
              </a:ext>
            </a:extLst>
          </p:cNvPr>
          <p:cNvPicPr/>
          <p:nvPr/>
        </p:nvPicPr>
        <p:blipFill>
          <a:blip r:embed="rId2"/>
          <a:stretch>
            <a:fillRect/>
          </a:stretch>
        </p:blipFill>
        <p:spPr>
          <a:xfrm>
            <a:off x="5305778" y="4651022"/>
            <a:ext cx="5249334" cy="1954742"/>
          </a:xfrm>
          <a:prstGeom prst="rect">
            <a:avLst/>
          </a:prstGeom>
        </p:spPr>
      </p:pic>
      <p:sp>
        <p:nvSpPr>
          <p:cNvPr id="5" name="文本框 4">
            <a:extLst>
              <a:ext uri="{FF2B5EF4-FFF2-40B4-BE49-F238E27FC236}">
                <a16:creationId xmlns:a16="http://schemas.microsoft.com/office/drawing/2014/main" id="{CCEC891E-F67C-41F3-BB5E-2A331E09923A}"/>
              </a:ext>
            </a:extLst>
          </p:cNvPr>
          <p:cNvSpPr txBox="1"/>
          <p:nvPr/>
        </p:nvSpPr>
        <p:spPr>
          <a:xfrm>
            <a:off x="1083733" y="4786489"/>
            <a:ext cx="3423357" cy="369332"/>
          </a:xfrm>
          <a:prstGeom prst="rect">
            <a:avLst/>
          </a:prstGeom>
          <a:noFill/>
        </p:spPr>
        <p:txBody>
          <a:bodyPr wrap="square" rtlCol="0">
            <a:spAutoFit/>
          </a:bodyPr>
          <a:lstStyle/>
          <a:p>
            <a:r>
              <a:rPr lang="zh-CN" altLang="en-US" dirty="0"/>
              <a:t>问题：为什么第三个是</a:t>
            </a:r>
            <a:r>
              <a:rPr lang="en-US" altLang="zh-CN" dirty="0"/>
              <a:t>256</a:t>
            </a:r>
            <a:r>
              <a:rPr lang="zh-CN" altLang="en-US" dirty="0"/>
              <a:t>维？</a:t>
            </a:r>
          </a:p>
        </p:txBody>
      </p:sp>
    </p:spTree>
    <p:extLst>
      <p:ext uri="{BB962C8B-B14F-4D97-AF65-F5344CB8AC3E}">
        <p14:creationId xmlns:p14="http://schemas.microsoft.com/office/powerpoint/2010/main" val="390601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C626F-0EFC-4ADD-BF9B-FD0CFB983FAC}"/>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D414C9F3-19E4-43E4-A312-9543D3E787A6}"/>
              </a:ext>
            </a:extLst>
          </p:cNvPr>
          <p:cNvSpPr>
            <a:spLocks noGrp="1"/>
          </p:cNvSpPr>
          <p:nvPr>
            <p:ph idx="1"/>
          </p:nvPr>
        </p:nvSpPr>
        <p:spPr/>
        <p:txBody>
          <a:bodyPr/>
          <a:lstStyle/>
          <a:p>
            <a:r>
              <a:rPr lang="en-US" altLang="zh-CN" dirty="0"/>
              <a:t>Introduction</a:t>
            </a:r>
          </a:p>
          <a:p>
            <a:r>
              <a:rPr lang="en-US" altLang="zh-CN" dirty="0"/>
              <a:t>The dataset</a:t>
            </a:r>
          </a:p>
          <a:p>
            <a:r>
              <a:rPr lang="en-US" altLang="zh-CN" dirty="0"/>
              <a:t>The architecture</a:t>
            </a:r>
          </a:p>
          <a:p>
            <a:r>
              <a:rPr lang="en-US" altLang="zh-CN" dirty="0"/>
              <a:t>Reducing overfitting</a:t>
            </a:r>
          </a:p>
          <a:p>
            <a:r>
              <a:rPr lang="en-US" altLang="zh-CN" dirty="0"/>
              <a:t>Details of learning</a:t>
            </a:r>
          </a:p>
          <a:p>
            <a:r>
              <a:rPr lang="en-US" altLang="zh-CN" dirty="0"/>
              <a:t>Results</a:t>
            </a:r>
          </a:p>
          <a:p>
            <a:r>
              <a:rPr lang="en-US" altLang="zh-CN" dirty="0"/>
              <a:t>Discussion</a:t>
            </a:r>
            <a:endParaRPr lang="zh-CN" altLang="en-US" dirty="0"/>
          </a:p>
        </p:txBody>
      </p:sp>
    </p:spTree>
    <p:extLst>
      <p:ext uri="{BB962C8B-B14F-4D97-AF65-F5344CB8AC3E}">
        <p14:creationId xmlns:p14="http://schemas.microsoft.com/office/powerpoint/2010/main" val="13453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44DADC-E77E-4329-A607-4EDD66708C75}"/>
              </a:ext>
            </a:extLst>
          </p:cNvPr>
          <p:cNvSpPr>
            <a:spLocks noGrp="1"/>
          </p:cNvSpPr>
          <p:nvPr>
            <p:ph type="title"/>
          </p:nvPr>
        </p:nvSpPr>
        <p:spPr/>
        <p:txBody>
          <a:bodyPr/>
          <a:lstStyle/>
          <a:p>
            <a:r>
              <a:rPr lang="en-US" altLang="zh-CN" dirty="0"/>
              <a:t>Introduction</a:t>
            </a:r>
            <a:endParaRPr lang="zh-CN" altLang="en-US" dirty="0"/>
          </a:p>
        </p:txBody>
      </p:sp>
      <p:sp>
        <p:nvSpPr>
          <p:cNvPr id="5" name="内容占位符 4">
            <a:extLst>
              <a:ext uri="{FF2B5EF4-FFF2-40B4-BE49-F238E27FC236}">
                <a16:creationId xmlns:a16="http://schemas.microsoft.com/office/drawing/2014/main" id="{BBDF42EF-C481-46F2-B527-F12A5F709C9F}"/>
              </a:ext>
            </a:extLst>
          </p:cNvPr>
          <p:cNvSpPr>
            <a:spLocks noGrp="1"/>
          </p:cNvSpPr>
          <p:nvPr>
            <p:ph idx="1"/>
          </p:nvPr>
        </p:nvSpPr>
        <p:spPr>
          <a:xfrm>
            <a:off x="838200" y="1825625"/>
            <a:ext cx="10515600" cy="4667250"/>
          </a:xfrm>
        </p:spPr>
        <p:txBody>
          <a:bodyPr>
            <a:normAutofit fontScale="85000" lnSpcReduction="20000"/>
          </a:bodyPr>
          <a:lstStyle/>
          <a:p>
            <a:pPr>
              <a:lnSpc>
                <a:spcPct val="110000"/>
              </a:lnSpc>
            </a:pPr>
            <a:r>
              <a:rPr lang="zh-CN" altLang="en-US" dirty="0"/>
              <a:t>目标识别已经大量使用机器学习的方法</a:t>
            </a:r>
            <a:endParaRPr lang="en-US" altLang="zh-CN" dirty="0"/>
          </a:p>
          <a:p>
            <a:pPr>
              <a:lnSpc>
                <a:spcPct val="110000"/>
              </a:lnSpc>
            </a:pPr>
            <a:r>
              <a:rPr lang="zh-CN" altLang="en-US" dirty="0"/>
              <a:t>有标签的图片数据还很少，小规模数据对于数字识别来说足够，并已经接近人类表现。</a:t>
            </a:r>
            <a:endParaRPr lang="en-US" altLang="zh-CN" dirty="0"/>
          </a:p>
          <a:p>
            <a:pPr>
              <a:lnSpc>
                <a:spcPct val="110000"/>
              </a:lnSpc>
            </a:pPr>
            <a:r>
              <a:rPr lang="zh-CN" altLang="en-US" dirty="0"/>
              <a:t>现实世界的目标和数字有很大不同，故需要更大的数据集。如</a:t>
            </a:r>
            <a:r>
              <a:rPr lang="en-US" altLang="zh-CN" dirty="0"/>
              <a:t>LabelMe</a:t>
            </a:r>
            <a:r>
              <a:rPr lang="zh-CN" altLang="en-US" dirty="0"/>
              <a:t>和</a:t>
            </a:r>
            <a:r>
              <a:rPr lang="en-US" altLang="zh-CN" dirty="0"/>
              <a:t>ImageNet</a:t>
            </a:r>
          </a:p>
          <a:p>
            <a:pPr>
              <a:lnSpc>
                <a:spcPct val="110000"/>
              </a:lnSpc>
            </a:pPr>
            <a:r>
              <a:rPr lang="zh-CN" altLang="en-US" dirty="0"/>
              <a:t>卷积神经网络性能表现良好，连接数和参数都较少，易于训练</a:t>
            </a:r>
            <a:endParaRPr lang="en-US" altLang="zh-CN" dirty="0"/>
          </a:p>
          <a:p>
            <a:pPr>
              <a:lnSpc>
                <a:spcPct val="110000"/>
              </a:lnSpc>
            </a:pPr>
            <a:r>
              <a:rPr lang="zh-CN" altLang="en-US" dirty="0"/>
              <a:t>本文使用</a:t>
            </a:r>
            <a:r>
              <a:rPr lang="en-US" altLang="zh-CN" dirty="0"/>
              <a:t>ImageNet</a:t>
            </a:r>
            <a:r>
              <a:rPr lang="zh-CN" altLang="en-US" dirty="0"/>
              <a:t>数据集训练了一个大型卷积神经网络，我们提升了网络的表现，减少其训练时间，我们用了许多有效的技巧来防止过拟合。最终的网络包含五个卷积层和三个全连接层。网络的深度十分重要</a:t>
            </a:r>
            <a:endParaRPr lang="en-US" altLang="zh-CN" dirty="0"/>
          </a:p>
          <a:p>
            <a:pPr>
              <a:lnSpc>
                <a:spcPct val="110000"/>
              </a:lnSpc>
            </a:pPr>
            <a:r>
              <a:rPr lang="en-US" altLang="zh-CN" dirty="0"/>
              <a:t>GPU</a:t>
            </a:r>
            <a:r>
              <a:rPr lang="zh-CN" altLang="en-US" dirty="0"/>
              <a:t>显存和训练时间限制了网络的规模，更快的</a:t>
            </a:r>
            <a:r>
              <a:rPr lang="en-US" altLang="zh-CN" dirty="0"/>
              <a:t>GPU</a:t>
            </a:r>
            <a:r>
              <a:rPr lang="zh-CN" altLang="en-US" dirty="0"/>
              <a:t>和更大的训练集会使结果更好</a:t>
            </a:r>
            <a:endParaRPr lang="en-US" altLang="zh-CN" dirty="0"/>
          </a:p>
          <a:p>
            <a:pPr>
              <a:lnSpc>
                <a:spcPct val="110000"/>
              </a:lnSpc>
            </a:pPr>
            <a:endParaRPr lang="en-US" altLang="zh-CN" dirty="0"/>
          </a:p>
        </p:txBody>
      </p:sp>
    </p:spTree>
    <p:extLst>
      <p:ext uri="{BB962C8B-B14F-4D97-AF65-F5344CB8AC3E}">
        <p14:creationId xmlns:p14="http://schemas.microsoft.com/office/powerpoint/2010/main" val="19327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8006F6-7EFF-488F-AA3C-4291843E4394}"/>
              </a:ext>
            </a:extLst>
          </p:cNvPr>
          <p:cNvSpPr>
            <a:spLocks noGrp="1"/>
          </p:cNvSpPr>
          <p:nvPr>
            <p:ph type="title"/>
          </p:nvPr>
        </p:nvSpPr>
        <p:spPr/>
        <p:txBody>
          <a:bodyPr/>
          <a:lstStyle/>
          <a:p>
            <a:r>
              <a:rPr lang="en-US" altLang="zh-CN" dirty="0"/>
              <a:t>The dataset</a:t>
            </a:r>
            <a:endParaRPr lang="zh-CN" altLang="en-US" dirty="0"/>
          </a:p>
        </p:txBody>
      </p:sp>
      <p:sp>
        <p:nvSpPr>
          <p:cNvPr id="3" name="内容占位符 2">
            <a:extLst>
              <a:ext uri="{FF2B5EF4-FFF2-40B4-BE49-F238E27FC236}">
                <a16:creationId xmlns:a16="http://schemas.microsoft.com/office/drawing/2014/main" id="{3D5EBFC3-075D-49C9-9E03-CDDAB02F8DEF}"/>
              </a:ext>
            </a:extLst>
          </p:cNvPr>
          <p:cNvSpPr>
            <a:spLocks noGrp="1"/>
          </p:cNvSpPr>
          <p:nvPr>
            <p:ph idx="1"/>
          </p:nvPr>
        </p:nvSpPr>
        <p:spPr/>
        <p:txBody>
          <a:bodyPr/>
          <a:lstStyle/>
          <a:p>
            <a:pPr>
              <a:lnSpc>
                <a:spcPct val="150000"/>
              </a:lnSpc>
            </a:pPr>
            <a:r>
              <a:rPr lang="zh-CN" altLang="en-US" dirty="0"/>
              <a:t>神经网络需要固定的输入维度，故将图片下采样至</a:t>
            </a:r>
            <a:r>
              <a:rPr lang="en-US" altLang="zh-CN" dirty="0"/>
              <a:t>256×256</a:t>
            </a:r>
            <a:r>
              <a:rPr lang="zh-CN" altLang="en-US" dirty="0"/>
              <a:t>。</a:t>
            </a:r>
            <a:endParaRPr lang="en-US" altLang="zh-CN" dirty="0"/>
          </a:p>
          <a:p>
            <a:pPr>
              <a:lnSpc>
                <a:spcPct val="150000"/>
              </a:lnSpc>
            </a:pPr>
            <a:r>
              <a:rPr lang="zh-CN" altLang="en-US" dirty="0"/>
              <a:t>输入矩形图片，先将短边重新调整为</a:t>
            </a:r>
            <a:r>
              <a:rPr lang="en-US" altLang="zh-CN" dirty="0"/>
              <a:t>256</a:t>
            </a:r>
            <a:r>
              <a:rPr lang="zh-CN" altLang="en-US" dirty="0"/>
              <a:t>，再裁剪中心的</a:t>
            </a:r>
            <a:r>
              <a:rPr lang="en-US" altLang="zh-CN" dirty="0"/>
              <a:t>256×256</a:t>
            </a:r>
            <a:r>
              <a:rPr lang="zh-CN" altLang="en-US" dirty="0"/>
              <a:t>块</a:t>
            </a:r>
            <a:endParaRPr lang="en-US" altLang="zh-CN" dirty="0"/>
          </a:p>
          <a:p>
            <a:pPr>
              <a:lnSpc>
                <a:spcPct val="150000"/>
              </a:lnSpc>
            </a:pPr>
            <a:r>
              <a:rPr lang="zh-CN" altLang="en-US" dirty="0"/>
              <a:t>在训练集上对像素减去平均活跃度，不对图片进行其他预处理，故本模型是在原生</a:t>
            </a:r>
            <a:r>
              <a:rPr lang="en-US" altLang="zh-CN" dirty="0"/>
              <a:t>RGB</a:t>
            </a:r>
            <a:r>
              <a:rPr lang="zh-CN" altLang="en-US" dirty="0"/>
              <a:t>像素值上训练出的</a:t>
            </a:r>
            <a:endParaRPr lang="en-US" altLang="zh-CN" dirty="0"/>
          </a:p>
        </p:txBody>
      </p:sp>
    </p:spTree>
    <p:extLst>
      <p:ext uri="{BB962C8B-B14F-4D97-AF65-F5344CB8AC3E}">
        <p14:creationId xmlns:p14="http://schemas.microsoft.com/office/powerpoint/2010/main" val="37131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389B7-8C45-4E9F-9663-7C0EA736BA77}"/>
              </a:ext>
            </a:extLst>
          </p:cNvPr>
          <p:cNvSpPr>
            <a:spLocks noGrp="1"/>
          </p:cNvSpPr>
          <p:nvPr>
            <p:ph type="title"/>
          </p:nvPr>
        </p:nvSpPr>
        <p:spPr/>
        <p:txBody>
          <a:bodyPr/>
          <a:lstStyle/>
          <a:p>
            <a:r>
              <a:rPr lang="en-US" altLang="zh-CN" dirty="0"/>
              <a:t>The architecture</a:t>
            </a:r>
            <a:endParaRPr lang="zh-CN" altLang="en-US" dirty="0"/>
          </a:p>
        </p:txBody>
      </p:sp>
      <p:sp>
        <p:nvSpPr>
          <p:cNvPr id="3" name="内容占位符 2">
            <a:extLst>
              <a:ext uri="{FF2B5EF4-FFF2-40B4-BE49-F238E27FC236}">
                <a16:creationId xmlns:a16="http://schemas.microsoft.com/office/drawing/2014/main" id="{F3A1A848-1FFE-4D29-8AB8-2D1821079E86}"/>
              </a:ext>
            </a:extLst>
          </p:cNvPr>
          <p:cNvSpPr>
            <a:spLocks noGrp="1"/>
          </p:cNvSpPr>
          <p:nvPr>
            <p:ph idx="1"/>
          </p:nvPr>
        </p:nvSpPr>
        <p:spPr/>
        <p:txBody>
          <a:bodyPr/>
          <a:lstStyle/>
          <a:p>
            <a:r>
              <a:rPr lang="zh-CN" altLang="en-US" dirty="0"/>
              <a:t>之前的激活函数是</a:t>
            </a:r>
            <a:r>
              <a:rPr lang="en-US" altLang="zh-CN" dirty="0"/>
              <a:t>tanh</a:t>
            </a:r>
            <a:r>
              <a:rPr lang="zh-CN" altLang="en-US" dirty="0"/>
              <a:t>，</a:t>
            </a:r>
            <a:r>
              <a:rPr lang="en-US" altLang="zh-CN" dirty="0"/>
              <a:t>f(x) = tanh(x) </a:t>
            </a:r>
            <a:r>
              <a:rPr lang="zh-CN" altLang="en-US" dirty="0"/>
              <a:t>或者</a:t>
            </a:r>
            <a:r>
              <a:rPr lang="en-US" altLang="zh-CN" dirty="0"/>
              <a:t>sigmoid</a:t>
            </a:r>
            <a:r>
              <a:rPr lang="zh-CN" altLang="en-US" dirty="0"/>
              <a:t>，</a:t>
            </a:r>
            <a:r>
              <a:rPr lang="en-US" altLang="zh-CN" dirty="0"/>
              <a:t>f(x) = 1/(1 + e^(−x))</a:t>
            </a:r>
            <a:r>
              <a:rPr lang="zh-CN" altLang="en-US" dirty="0"/>
              <a:t>。</a:t>
            </a:r>
            <a:endParaRPr lang="en-US" altLang="zh-CN" dirty="0"/>
          </a:p>
          <a:p>
            <a:r>
              <a:rPr lang="zh-CN" altLang="en-US" dirty="0"/>
              <a:t>本文使用</a:t>
            </a:r>
            <a:r>
              <a:rPr lang="en-US" altLang="zh-CN" dirty="0" err="1"/>
              <a:t>ReLU</a:t>
            </a:r>
            <a:r>
              <a:rPr lang="zh-CN" altLang="en-US" dirty="0"/>
              <a:t>（</a:t>
            </a:r>
            <a:r>
              <a:rPr lang="en-US" altLang="zh-CN" dirty="0"/>
              <a:t>Rectified Linear Units</a:t>
            </a:r>
            <a:r>
              <a:rPr lang="zh-CN" altLang="en-US" dirty="0"/>
              <a:t>）非线性函数代替</a:t>
            </a:r>
            <a:r>
              <a:rPr lang="en-US" altLang="zh-CN" dirty="0"/>
              <a:t>tanh</a:t>
            </a:r>
            <a:r>
              <a:rPr lang="zh-CN" altLang="en-US" dirty="0"/>
              <a:t>和</a:t>
            </a:r>
            <a:r>
              <a:rPr lang="en-US" altLang="zh-CN" dirty="0"/>
              <a:t>sigmoid</a:t>
            </a:r>
            <a:r>
              <a:rPr lang="zh-CN" altLang="en-US" dirty="0"/>
              <a:t>函数，基于梯度下降法的训练时间大大减少。</a:t>
            </a:r>
            <a:endParaRPr lang="en-US" altLang="zh-CN" dirty="0"/>
          </a:p>
          <a:p>
            <a:r>
              <a:rPr lang="en-US" altLang="zh-CN" dirty="0" err="1"/>
              <a:t>ReLU</a:t>
            </a:r>
            <a:r>
              <a:rPr lang="zh-CN" altLang="en-US" dirty="0"/>
              <a:t>函数形式为</a:t>
            </a:r>
            <a:r>
              <a:rPr lang="en-US" altLang="zh-CN" dirty="0"/>
              <a:t>f(x) = max(0,x)</a:t>
            </a:r>
            <a:r>
              <a:rPr lang="zh-CN" altLang="en-US" dirty="0"/>
              <a:t>。</a:t>
            </a:r>
            <a:endParaRPr lang="en-US" altLang="zh-CN" dirty="0"/>
          </a:p>
          <a:p>
            <a:endParaRPr lang="en-US" altLang="zh-CN" dirty="0"/>
          </a:p>
        </p:txBody>
      </p:sp>
      <p:pic>
        <p:nvPicPr>
          <p:cNvPr id="4" name="图片 3">
            <a:extLst>
              <a:ext uri="{FF2B5EF4-FFF2-40B4-BE49-F238E27FC236}">
                <a16:creationId xmlns:a16="http://schemas.microsoft.com/office/drawing/2014/main" id="{89EDCCA6-05CC-48D4-92F5-B8AC6B10D0AB}"/>
              </a:ext>
            </a:extLst>
          </p:cNvPr>
          <p:cNvPicPr>
            <a:picLocks noChangeAspect="1"/>
          </p:cNvPicPr>
          <p:nvPr/>
        </p:nvPicPr>
        <p:blipFill>
          <a:blip r:embed="rId2"/>
          <a:stretch>
            <a:fillRect/>
          </a:stretch>
        </p:blipFill>
        <p:spPr>
          <a:xfrm>
            <a:off x="8334752" y="4303912"/>
            <a:ext cx="3019048" cy="1885714"/>
          </a:xfrm>
          <a:prstGeom prst="rect">
            <a:avLst/>
          </a:prstGeom>
        </p:spPr>
      </p:pic>
      <p:pic>
        <p:nvPicPr>
          <p:cNvPr id="5" name="图片 4">
            <a:extLst>
              <a:ext uri="{FF2B5EF4-FFF2-40B4-BE49-F238E27FC236}">
                <a16:creationId xmlns:a16="http://schemas.microsoft.com/office/drawing/2014/main" id="{2E78E4D7-0DE6-4DA1-8838-E84245E03335}"/>
              </a:ext>
            </a:extLst>
          </p:cNvPr>
          <p:cNvPicPr>
            <a:picLocks noChangeAspect="1"/>
          </p:cNvPicPr>
          <p:nvPr/>
        </p:nvPicPr>
        <p:blipFill>
          <a:blip r:embed="rId3"/>
          <a:stretch>
            <a:fillRect/>
          </a:stretch>
        </p:blipFill>
        <p:spPr>
          <a:xfrm>
            <a:off x="1024448" y="4303912"/>
            <a:ext cx="2866667" cy="1990476"/>
          </a:xfrm>
          <a:prstGeom prst="rect">
            <a:avLst/>
          </a:prstGeom>
        </p:spPr>
      </p:pic>
      <p:pic>
        <p:nvPicPr>
          <p:cNvPr id="6" name="图片 5">
            <a:extLst>
              <a:ext uri="{FF2B5EF4-FFF2-40B4-BE49-F238E27FC236}">
                <a16:creationId xmlns:a16="http://schemas.microsoft.com/office/drawing/2014/main" id="{44D79DDC-6B5A-43BD-8DEA-7FCA541A82B8}"/>
              </a:ext>
            </a:extLst>
          </p:cNvPr>
          <p:cNvPicPr>
            <a:picLocks noChangeAspect="1"/>
          </p:cNvPicPr>
          <p:nvPr/>
        </p:nvPicPr>
        <p:blipFill>
          <a:blip r:embed="rId4"/>
          <a:stretch>
            <a:fillRect/>
          </a:stretch>
        </p:blipFill>
        <p:spPr>
          <a:xfrm>
            <a:off x="4906428" y="4303912"/>
            <a:ext cx="2980952" cy="2142857"/>
          </a:xfrm>
          <a:prstGeom prst="rect">
            <a:avLst/>
          </a:prstGeom>
        </p:spPr>
      </p:pic>
    </p:spTree>
    <p:extLst>
      <p:ext uri="{BB962C8B-B14F-4D97-AF65-F5344CB8AC3E}">
        <p14:creationId xmlns:p14="http://schemas.microsoft.com/office/powerpoint/2010/main" val="199333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6F38EF-8776-431F-ABCC-6AED25C94840}"/>
              </a:ext>
            </a:extLst>
          </p:cNvPr>
          <p:cNvSpPr>
            <a:spLocks noGrp="1"/>
          </p:cNvSpPr>
          <p:nvPr>
            <p:ph type="title"/>
          </p:nvPr>
        </p:nvSpPr>
        <p:spPr/>
        <p:txBody>
          <a:bodyPr>
            <a:normAutofit/>
          </a:bodyPr>
          <a:lstStyle/>
          <a:p>
            <a:r>
              <a:rPr lang="zh-CN" altLang="zh-CN" sz="3600" dirty="0"/>
              <a:t>局部响应归一化（</a:t>
            </a:r>
            <a:r>
              <a:rPr lang="en-US" altLang="zh-CN" sz="3600" dirty="0"/>
              <a:t>Local Response Normalization</a:t>
            </a:r>
            <a:r>
              <a:rPr lang="zh-CN" altLang="zh-CN" sz="3600" dirty="0"/>
              <a:t>）</a:t>
            </a:r>
            <a:endParaRPr lang="zh-CN" altLang="en-US" sz="3600" dirty="0"/>
          </a:p>
        </p:txBody>
      </p:sp>
      <p:sp>
        <p:nvSpPr>
          <p:cNvPr id="3" name="内容占位符 2">
            <a:extLst>
              <a:ext uri="{FF2B5EF4-FFF2-40B4-BE49-F238E27FC236}">
                <a16:creationId xmlns:a16="http://schemas.microsoft.com/office/drawing/2014/main" id="{31E147C1-7827-430C-A36B-35EF11A5DD24}"/>
              </a:ext>
            </a:extLst>
          </p:cNvPr>
          <p:cNvSpPr>
            <a:spLocks noGrp="1"/>
          </p:cNvSpPr>
          <p:nvPr>
            <p:ph idx="1"/>
          </p:nvPr>
        </p:nvSpPr>
        <p:spPr>
          <a:xfrm>
            <a:off x="5192889" y="1690688"/>
            <a:ext cx="6570133" cy="4802187"/>
          </a:xfrm>
        </p:spPr>
        <p:txBody>
          <a:bodyPr>
            <a:normAutofit fontScale="77500" lnSpcReduction="20000"/>
          </a:bodyPr>
          <a:lstStyle/>
          <a:p>
            <a:pPr>
              <a:lnSpc>
                <a:spcPct val="150000"/>
              </a:lnSpc>
            </a:pPr>
            <a:r>
              <a:rPr lang="en-US" altLang="zh-CN" dirty="0"/>
              <a:t>a</a:t>
            </a:r>
            <a:r>
              <a:rPr lang="zh-CN" altLang="zh-CN" dirty="0"/>
              <a:t>表示第</a:t>
            </a:r>
            <a:r>
              <a:rPr lang="en-US" altLang="zh-CN" dirty="0" err="1"/>
              <a:t>i</a:t>
            </a:r>
            <a:r>
              <a:rPr lang="zh-CN" altLang="zh-CN" dirty="0"/>
              <a:t>个核在位置（</a:t>
            </a:r>
            <a:r>
              <a:rPr lang="en-US" altLang="zh-CN" dirty="0" err="1"/>
              <a:t>x,y</a:t>
            </a:r>
            <a:r>
              <a:rPr lang="zh-CN" altLang="zh-CN" dirty="0"/>
              <a:t>）运用激活函数</a:t>
            </a:r>
            <a:r>
              <a:rPr lang="en-US" altLang="zh-CN" dirty="0" err="1"/>
              <a:t>ReLU</a:t>
            </a:r>
            <a:r>
              <a:rPr lang="zh-CN" altLang="zh-CN" dirty="0"/>
              <a:t>后的输出</a:t>
            </a:r>
            <a:r>
              <a:rPr lang="zh-CN" altLang="en-US" dirty="0"/>
              <a:t>，</a:t>
            </a:r>
            <a:r>
              <a:rPr lang="en-US" altLang="zh-CN" dirty="0"/>
              <a:t>b</a:t>
            </a:r>
            <a:r>
              <a:rPr lang="zh-CN" altLang="zh-CN" dirty="0"/>
              <a:t>是归一化后的值</a:t>
            </a:r>
            <a:endParaRPr lang="en-US" altLang="zh-CN" dirty="0"/>
          </a:p>
          <a:p>
            <a:pPr>
              <a:lnSpc>
                <a:spcPct val="150000"/>
              </a:lnSpc>
            </a:pPr>
            <a:r>
              <a:rPr lang="en-US" altLang="zh-CN" dirty="0"/>
              <a:t>n</a:t>
            </a:r>
            <a:r>
              <a:rPr lang="zh-CN" altLang="zh-CN" dirty="0"/>
              <a:t>是同一位置上临近的</a:t>
            </a:r>
            <a:r>
              <a:rPr lang="en-US" altLang="zh-CN" dirty="0" err="1"/>
              <a:t>kernal</a:t>
            </a:r>
            <a:r>
              <a:rPr lang="en-US" altLang="zh-CN" dirty="0"/>
              <a:t> map</a:t>
            </a:r>
            <a:r>
              <a:rPr lang="zh-CN" altLang="zh-CN" dirty="0"/>
              <a:t>的数目，</a:t>
            </a:r>
            <a:r>
              <a:rPr lang="en-US" altLang="zh-CN" dirty="0"/>
              <a:t>N</a:t>
            </a:r>
            <a:r>
              <a:rPr lang="zh-CN" altLang="zh-CN" dirty="0"/>
              <a:t>是</a:t>
            </a:r>
            <a:r>
              <a:rPr lang="en-US" altLang="zh-CN" dirty="0" err="1"/>
              <a:t>kernal</a:t>
            </a:r>
            <a:r>
              <a:rPr lang="zh-CN" altLang="zh-CN" dirty="0"/>
              <a:t>的总数。参数</a:t>
            </a:r>
            <a:r>
              <a:rPr lang="en-US" altLang="zh-CN" dirty="0" err="1"/>
              <a:t>K,n,alpha</a:t>
            </a:r>
            <a:r>
              <a:rPr lang="zh-CN" altLang="zh-CN" dirty="0"/>
              <a:t>，</a:t>
            </a:r>
            <a:r>
              <a:rPr lang="en-US" altLang="zh-CN" dirty="0" err="1"/>
              <a:t>belta</a:t>
            </a:r>
            <a:r>
              <a:rPr lang="zh-CN" altLang="zh-CN" dirty="0"/>
              <a:t>都是超参数</a:t>
            </a:r>
            <a:endParaRPr lang="en-US" altLang="zh-CN" dirty="0"/>
          </a:p>
          <a:p>
            <a:pPr>
              <a:lnSpc>
                <a:spcPct val="150000"/>
              </a:lnSpc>
            </a:pPr>
            <a:r>
              <a:rPr lang="zh-CN" altLang="zh-CN" dirty="0"/>
              <a:t>对局部神经元的活动创建竞争机制，使得其中响应比较大的值变得相对更大，并抑制其他反馈较小的神经元，增强了模型的泛化能力</a:t>
            </a:r>
            <a:endParaRPr lang="en-US" altLang="zh-CN" dirty="0"/>
          </a:p>
          <a:p>
            <a:pPr>
              <a:lnSpc>
                <a:spcPct val="150000"/>
              </a:lnSpc>
            </a:pPr>
            <a:r>
              <a:rPr lang="zh-CN" altLang="en-US" dirty="0"/>
              <a:t>但是之后的文章说明</a:t>
            </a:r>
            <a:r>
              <a:rPr lang="en-US" altLang="zh-CN" dirty="0"/>
              <a:t>LRN</a:t>
            </a:r>
            <a:r>
              <a:rPr lang="zh-CN" altLang="en-US" dirty="0"/>
              <a:t>并没有什么用，用的人也很少。</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zh-CN" altLang="en-US" dirty="0"/>
          </a:p>
        </p:txBody>
      </p:sp>
      <p:pic>
        <p:nvPicPr>
          <p:cNvPr id="5" name="图片 4">
            <a:extLst>
              <a:ext uri="{FF2B5EF4-FFF2-40B4-BE49-F238E27FC236}">
                <a16:creationId xmlns:a16="http://schemas.microsoft.com/office/drawing/2014/main" id="{FA1EDDD1-7ADA-4D87-BE0E-49F2BCEC763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237067" y="2928867"/>
            <a:ext cx="5039428" cy="1000265"/>
          </a:xfrm>
          <a:prstGeom prst="rect">
            <a:avLst/>
          </a:prstGeom>
          <a:noFill/>
          <a:ln>
            <a:noFill/>
          </a:ln>
        </p:spPr>
      </p:pic>
    </p:spTree>
    <p:extLst>
      <p:ext uri="{BB962C8B-B14F-4D97-AF65-F5344CB8AC3E}">
        <p14:creationId xmlns:p14="http://schemas.microsoft.com/office/powerpoint/2010/main" val="88410682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1502</TotalTime>
  <Words>3564</Words>
  <Application>Microsoft Office PowerPoint</Application>
  <PresentationFormat>宽屏</PresentationFormat>
  <Paragraphs>188</Paragraphs>
  <Slides>44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44</vt:i4>
      </vt:variant>
    </vt:vector>
  </HeadingPairs>
  <TitlesOfParts>
    <vt:vector size="48" baseType="lpstr">
      <vt:lpstr>等线</vt:lpstr>
      <vt:lpstr>等线 Light</vt:lpstr>
      <vt:lpstr>Arial</vt:lpstr>
      <vt:lpstr>Office 主题​​</vt:lpstr>
      <vt:lpstr>论文总结                   ——第一次组会</vt:lpstr>
      <vt:lpstr>PowerPoint 演示文稿</vt:lpstr>
      <vt:lpstr>AlexNet</vt:lpstr>
      <vt:lpstr>简介</vt:lpstr>
      <vt:lpstr>目录</vt:lpstr>
      <vt:lpstr>Introduction</vt:lpstr>
      <vt:lpstr>The dataset</vt:lpstr>
      <vt:lpstr>The architecture</vt:lpstr>
      <vt:lpstr>局部响应归一化（Local Response Normalization）</vt:lpstr>
      <vt:lpstr>重叠池化 Overlapping Pooling</vt:lpstr>
      <vt:lpstr>整体结构 Overall Architecture </vt:lpstr>
      <vt:lpstr>整体结构 Overall Architecture </vt:lpstr>
      <vt:lpstr>减少过拟合 reducing overfitting</vt:lpstr>
      <vt:lpstr>Data Augmentation</vt:lpstr>
      <vt:lpstr>Details of learning</vt:lpstr>
      <vt:lpstr>VGGNet</vt:lpstr>
      <vt:lpstr>简介</vt:lpstr>
      <vt:lpstr>Architecture</vt:lpstr>
      <vt:lpstr>Configuration</vt:lpstr>
      <vt:lpstr>Discussion</vt:lpstr>
      <vt:lpstr>Training</vt:lpstr>
      <vt:lpstr>Training</vt:lpstr>
      <vt:lpstr>Training image rescaling </vt:lpstr>
      <vt:lpstr>Testing</vt:lpstr>
      <vt:lpstr>Classification Experiment</vt:lpstr>
      <vt:lpstr>Classification Experiment</vt:lpstr>
      <vt:lpstr>dense evaluation 对比 multiple-crop evaluation</vt:lpstr>
      <vt:lpstr>卷积网络融合 ConvNet Fusion</vt:lpstr>
      <vt:lpstr>ResNet</vt:lpstr>
      <vt:lpstr>简介</vt:lpstr>
      <vt:lpstr>Residual Learning</vt:lpstr>
      <vt:lpstr>通过shortcuts实现恒等映射</vt:lpstr>
      <vt:lpstr>Projection Shortcuts</vt:lpstr>
      <vt:lpstr>Network Architecture</vt:lpstr>
      <vt:lpstr>Residual Network</vt:lpstr>
      <vt:lpstr>Experiments: ImageNet Classfication</vt:lpstr>
      <vt:lpstr>Plain Networks</vt:lpstr>
      <vt:lpstr>Residual Network</vt:lpstr>
      <vt:lpstr>Residual Network Experiment</vt:lpstr>
      <vt:lpstr>Identity VS. Projection Shortcuts</vt:lpstr>
      <vt:lpstr>Identity VS. Projection Shortcuts</vt:lpstr>
      <vt:lpstr>Deeper Bottleneck Architectures</vt:lpstr>
      <vt:lpstr>多层ResNet</vt:lpstr>
      <vt:lpstr>计算bottleneck结构参数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AlexNet</dc:title>
  <dc:creator>xianzhengwu</dc:creator>
  <cp:lastModifiedBy>Xianzheng Wu</cp:lastModifiedBy>
  <cp:revision>143</cp:revision>
  <dcterms:created xsi:type="dcterms:W3CDTF">2018-09-13T10:04:35Z</dcterms:created>
  <dcterms:modified xsi:type="dcterms:W3CDTF">2018-11-08T02:09:35Z</dcterms:modified>
</cp:coreProperties>
</file>