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34" autoAdjust="0"/>
  </p:normalViewPr>
  <p:slideViewPr>
    <p:cSldViewPr snapToGrid="0">
      <p:cViewPr varScale="1">
        <p:scale>
          <a:sx n="48" d="100"/>
          <a:sy n="48" d="100"/>
        </p:scale>
        <p:origin x="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80F0-1AE0-4922-BC8D-B612BD7DD82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60F04-A098-4606-A62A-1458098ED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2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阈值损失的密集深度监督网络来在自动乳腺超声中进行癌症检测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3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第二个字母：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your judgement about the sample?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；第一个字母：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your judgement right(true) or not(false)?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本文主要评价机制是敏感度和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，敏感度就是网络判断为癌症并且正确的占图像中所有癌症的比例，敏感度越高，误判的概率越小，即有问题但是没有预测出来的概率越小；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就是本来是假阳性，判断为有问题但其实没有问题，这个是另一个指标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1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为了更好地帮助临床医生进行癌症筛查，已经开发了许多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computer-aided detection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通常，在低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下保持高灵敏度仍然是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中的一个重要问题。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8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蓝色箭头表示活检证实的癌症区域，橙色箭头表示与癌症区域外观非常相似的癌症拟态。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8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c. </a:t>
            </a:r>
            <a:r>
              <a:rPr lang="zh-CN" altLang="en-US" dirty="0"/>
              <a:t>同时，阈值图层可以从学习的特征，标签信息，以及预测概率图的互补中自动学习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6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是训练图像，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是标签图像，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是主网络的权重，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ω=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））其中（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···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））是每个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的权重，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= 11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层的权重，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）是系数 分别对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总损失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损失和阈值损失进行加权。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0F04-A098-4606-A62A-1458098ED9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7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66F8-B7B2-451D-B77F-3521A58F7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43B1E-97DB-4AD7-8060-9DC66982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BB3DB-0958-4B76-B782-E9FD4665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8F50F-4BC5-4C47-8A8A-12FC0A23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AC313-9FC6-49C8-8F3E-271648F0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06A5E-CE96-47C0-89B7-5C7A067E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1B061-79B4-44C8-8AEB-5202F4F8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0E82-E28D-4CF3-A49B-05929669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E24D3-85B7-4E5F-93F9-D99C5A3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34431-AECC-4466-A2F8-346DBF7F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C5308-3434-45F6-9691-8AB4BFA0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9E370-0BD4-4187-8798-96304F81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8EE68-BA4D-4384-B4A0-17754A60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452F5-E521-487A-BE80-A1C85911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A5DE-3981-4B4F-A39E-B791AC2D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6579-DBD4-4C58-B050-B616EEC8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3AA27-6A56-4D21-80D2-B96B26A5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3D34E-FE73-4159-9AE6-C4B263E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60376-787F-4403-AACE-AA07A2AB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AA31E-F7A4-4951-BB84-20C9E1C0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1B195-CF8F-40C1-8437-688DD3F2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86771-73C0-4456-80C8-5F9F2A30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F61C6-D91E-4C27-A534-2444A4BB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AAE96-4F31-484B-9A33-049EEF1D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850EB-0863-4A98-BB26-9CA4B98E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969A-4F0D-4715-AE08-0CF84245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5525C-23BE-45A1-9AFC-EAA15D31B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79D86-E071-4689-B520-E95EB38D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743D9-6BB5-499B-B19D-0A979FE6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9369D-1191-4228-A5FB-529FA17A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4F37-8993-44F2-9D77-75DDAE7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C6C58-06C6-4BC0-BFEB-2CEB086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365CB-7B2F-4688-B144-D40AE4CB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9A600-E673-4179-B1C8-3AF9D339C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5CC636-BC54-43F4-8AF1-8A6BBF41B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781A38-DCBE-4653-80E3-436CBE2B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26464-6D5A-40AC-A3CA-1DD575F9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81659-23DF-412E-808A-A76C7977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337416-D46B-4D92-ACFF-BA99D69E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02ED6-01FF-4E02-8001-EF166C41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4710B-69D4-4641-A0CB-F8221E71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0C17A-7AC8-45E9-AA79-C15EBF85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65385-591E-47F3-9DDF-BF0ECCDE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76E23-67B8-4B41-89EB-EA01396B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4E031-586C-43FE-BB99-73F1238E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A8C93-ED3F-4DC0-B1C7-F7264EF0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5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3F9C7-EF5B-4967-8A1B-0DAFA0AA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1B4F1-6EC3-4830-962C-184204E7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8EADD-A18C-468C-A3BA-D57A9133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83BD3-024B-4BC0-B66D-CB3BB54D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4C81B-1A59-4E82-B73D-CD83283F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1E0D2-FB6C-4F74-BB85-936E4472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73469-4AEC-4692-9A0B-60FD1D6F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8C58D-D8A6-4370-A10F-97D256BF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341C7-EB7B-43A0-9018-CA79CC3F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D52C3-8EAB-454B-80F2-61AD2B22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8A62F-7E30-4AB0-ABBB-E33898D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FC6D7-120B-42DF-9F89-D7D462E5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7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09C66B-695E-4B8A-9783-60F1AECE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A57AF-F6F3-44B1-B02A-F1E50F25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1FAE3-4C7D-40DF-964E-80244C937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BCE4-4ECD-42A5-B526-A6FC15E8279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0BDC7-C1B2-4029-A926-B661655B0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3B9E3-5B87-4226-A910-05C2B806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4292-D0ED-49FD-A73B-B57E7639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72E2A-39FF-45FE-AE9E-61A29FF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56" y="2766218"/>
            <a:ext cx="10069287" cy="13255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Densely Deep Supervised Networks with Threshold Loss for Cancer Detection in Automated Breast Ultrasound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9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B24FB-2035-433F-A339-323BC559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7947-8A84-407F-90E5-35825D6E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5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33A0-63C0-45E5-AF6C-56DE34C8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0582C-1886-4D0F-B7FC-87708FFD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3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1370-BD03-4156-87A4-C51B665C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1DC1C-D1F3-4084-B252-4B75B5E3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8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CD71-8408-44B6-B6D1-F045521F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8B823-0B85-4FEC-A478-D101FD17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3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7685D-BA88-413B-B77B-E317B8DD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2C548-6F93-4613-B714-DEF4DADE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Automated breast ultrasound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自动乳腺超声（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ABUS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）是一种用于诊断乳腺癌的新型有前途的工具。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ABUS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图像非常耗时，并且可能会发生疏忽错误。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卷积网络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计算机辅助检测，进行癌症的自动检测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主要贡献是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提出阈值损失函数，实现低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的高灵敏度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提出了密集深度监督（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）机制，来显着提高灵敏度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采用类平衡交叉熵损失和重叠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来增强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提出的新型网络可以通过保持低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的高灵敏度，为乳腺癌筛查提供准确和自动的癌症检测工具。</a:t>
            </a:r>
          </a:p>
        </p:txBody>
      </p:sp>
    </p:spTree>
    <p:extLst>
      <p:ext uri="{BB962C8B-B14F-4D97-AF65-F5344CB8AC3E}">
        <p14:creationId xmlns:p14="http://schemas.microsoft.com/office/powerpoint/2010/main" val="26084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894C-2B35-4C75-976C-E9844897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1D4F8-D961-45CD-B64A-430ECD03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TPR</a:t>
            </a:r>
            <a:r>
              <a:rPr lang="zh-CN" altLang="en-US" dirty="0"/>
              <a:t>：</a:t>
            </a:r>
            <a:r>
              <a:rPr lang="en-US" altLang="zh-CN" dirty="0"/>
              <a:t>true positive rate</a:t>
            </a:r>
            <a:r>
              <a:rPr lang="zh-CN" altLang="en-US" dirty="0"/>
              <a:t>，描述识别出的所有正例占所有正例的比例，</a:t>
            </a:r>
            <a:r>
              <a:rPr lang="zh-CN" altLang="en-US" b="1" dirty="0"/>
              <a:t>敏感度（</a:t>
            </a:r>
            <a:r>
              <a:rPr lang="en-US" altLang="zh-CN" b="1" dirty="0"/>
              <a:t>sensitivity</a:t>
            </a:r>
            <a:r>
              <a:rPr lang="zh-CN" altLang="en-US" b="1" dirty="0"/>
              <a:t>）、查全率（</a:t>
            </a:r>
            <a:r>
              <a:rPr lang="en-US" altLang="zh-CN" b="1" dirty="0"/>
              <a:t>Recall</a:t>
            </a:r>
            <a:r>
              <a:rPr lang="zh-CN" altLang="en-US" b="1" dirty="0"/>
              <a:t>）</a:t>
            </a:r>
            <a:br>
              <a:rPr lang="en-US" altLang="zh-CN" dirty="0"/>
            </a:br>
            <a:r>
              <a:rPr lang="zh-CN" altLang="en-US" dirty="0"/>
              <a:t>计算公式为：</a:t>
            </a:r>
            <a:r>
              <a:rPr lang="en-US" altLang="zh-CN" dirty="0"/>
              <a:t>TPR=TP/ (TP+ FN)</a:t>
            </a:r>
            <a:endParaRPr lang="zh-CN" altLang="en-US" dirty="0"/>
          </a:p>
        </p:txBody>
      </p:sp>
      <p:pic>
        <p:nvPicPr>
          <p:cNvPr id="4" name="Picture 2" descr="http://upload-images.jianshu.io/upload_images/7252179-94ba5f25e11cde74.png?imageMogr2/auto-orient/strip%7CimageView2/2/w/1240">
            <a:extLst>
              <a:ext uri="{FF2B5EF4-FFF2-40B4-BE49-F238E27FC236}">
                <a16:creationId xmlns:a16="http://schemas.microsoft.com/office/drawing/2014/main" id="{F3FBF49E-6453-4709-9EC3-EBD29B1F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7" y="3429000"/>
            <a:ext cx="10224325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FC145-A383-4268-9B13-4528E92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EC257-DB22-421D-B957-E1301B99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乳腺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超声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ABUS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可以通过自动扫描整个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乳腺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来提供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乳腺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，具有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更高的重现性，更少的操作员依赖性和更少的图像采集时间。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缺点是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ABUS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图像非常耗时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此外，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ABUS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体积的大尺寸可能导致某些恶性肿瘤的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疏忽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错误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挑战：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癌症通常具有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很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高的类内外观变化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，原因来自于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声学阴影和斑点的成像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伪影，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软组织的变形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，以及病变的大小不一样；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其次，恶性病变可能看起来与其他结构相似，例如良性病变和正常的低回声结构。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第三，由于超声成像质量相对较低，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并且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存在类似的正常结构和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疏忽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错误，即使临床专家也很可能遗漏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癌症。 最后，癌症和非癌症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立体像素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之间的严重类别失衡是另一个挑战，因为相对于大的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ABUS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体积，癌症的体积极小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7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E9873-8356-40CD-A747-4E871175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7033E1-E7AC-4561-9CEB-AFACB68A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0653"/>
            <a:ext cx="10515600" cy="3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5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38069-C69C-405D-A617-B7042EB4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39021-D3EF-4B8C-8511-0560CA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提出了一种新的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卷积神经网络，用于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ABUS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中的自动癌症检测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首先，我们通过在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threshold map(TM))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层来提出阈值损失函数。所提出的方法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提供立体像素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级自适应阈值以将体素分类为癌症或非癌症，从而实现具有低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的高​​灵敏度。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其次，我们提出了一种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densely deep supervision(DDS)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机制，通过利用所有层的多尺度判别特征来显着提高灵敏度。我们采用两种损耗函数来增强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DDS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性能。采用类平衡交叉熵来解决有限的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positive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训练样本问题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重叠损失用于选择辨别性癌症表征。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4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CCF2-888A-4D2C-ABD6-7CA96034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36C0D-6C3A-4538-8EEA-80837F0C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U-net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作为骨干结构，在其上进行修正。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使用预训练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C3D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模型还微调网络参数，避免过拟合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机制来学习癌症检测的判别特征，优化梯度流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层来提供体素级别的自适应阈值，优化概率图，同时实现低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和高灵敏度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 normalization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C991-702C-4DC0-B6AB-188FB498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Densely Deep 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878C8-7442-47C0-BC3E-80FA28DB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乳腺癌具有高的</a:t>
            </a:r>
            <a:r>
              <a:rPr lang="zh-CN" altLang="en-US" dirty="0"/>
              <a:t>类</a:t>
            </a:r>
            <a:r>
              <a:rPr lang="zh-CN" altLang="zh-CN" dirty="0"/>
              <a:t>内外观变化，并且一些相对</a:t>
            </a:r>
            <a:r>
              <a:rPr lang="zh-CN" altLang="en-US" dirty="0"/>
              <a:t>精细</a:t>
            </a:r>
            <a:r>
              <a:rPr lang="zh-CN" altLang="zh-CN" dirty="0"/>
              <a:t>。 </a:t>
            </a:r>
            <a:endParaRPr lang="en-US" altLang="zh-CN" dirty="0"/>
          </a:p>
          <a:p>
            <a:r>
              <a:rPr lang="zh-CN" altLang="zh-CN" dirty="0"/>
              <a:t>利用</a:t>
            </a:r>
            <a:r>
              <a:rPr lang="en-US" altLang="zh-CN" dirty="0"/>
              <a:t>deeply supervised nets (DSN)</a:t>
            </a:r>
            <a:r>
              <a:rPr lang="zh-CN" altLang="zh-CN" dirty="0"/>
              <a:t>，将</a:t>
            </a:r>
            <a:r>
              <a:rPr lang="en-US" altLang="zh-CN" dirty="0"/>
              <a:t>DDS</a:t>
            </a:r>
            <a:r>
              <a:rPr lang="zh-CN" altLang="zh-CN" dirty="0"/>
              <a:t>实施到</a:t>
            </a:r>
            <a:r>
              <a:rPr lang="en-US" altLang="zh-CN" dirty="0"/>
              <a:t>3D U-net</a:t>
            </a:r>
            <a:r>
              <a:rPr lang="zh-CN" altLang="zh-CN" dirty="0"/>
              <a:t>中</a:t>
            </a:r>
            <a:r>
              <a:rPr lang="zh-CN" altLang="en-US" dirty="0"/>
              <a:t>，</a:t>
            </a:r>
            <a:r>
              <a:rPr lang="zh-CN" altLang="zh-CN" dirty="0"/>
              <a:t>充分利用各阶段的多尺度特征。 具体</a:t>
            </a:r>
            <a:r>
              <a:rPr lang="zh-CN" altLang="en-US" dirty="0"/>
              <a:t>上</a:t>
            </a:r>
            <a:r>
              <a:rPr lang="zh-CN" altLang="zh-CN" dirty="0"/>
              <a:t>，将</a:t>
            </a:r>
            <a:r>
              <a:rPr lang="en-US" altLang="zh-CN" dirty="0"/>
              <a:t>1-9</a:t>
            </a:r>
            <a:r>
              <a:rPr lang="zh-CN" altLang="zh-CN" dirty="0"/>
              <a:t>每个阶段和所有阶段的</a:t>
            </a:r>
            <a:r>
              <a:rPr lang="zh-CN" altLang="en-US" dirty="0"/>
              <a:t>连结</a:t>
            </a:r>
            <a:r>
              <a:rPr lang="zh-CN" altLang="zh-CN" dirty="0"/>
              <a:t>输入</a:t>
            </a:r>
            <a:r>
              <a:rPr lang="en-US" altLang="zh-CN" dirty="0"/>
              <a:t>DDS</a:t>
            </a:r>
            <a:r>
              <a:rPr lang="zh-CN" altLang="zh-CN" dirty="0"/>
              <a:t>池（因此总共</a:t>
            </a:r>
            <a:r>
              <a:rPr lang="en-US" altLang="zh-CN" dirty="0"/>
              <a:t>10</a:t>
            </a:r>
            <a:r>
              <a:rPr lang="zh-CN" altLang="zh-CN" dirty="0"/>
              <a:t>个</a:t>
            </a:r>
            <a:r>
              <a:rPr lang="en-US" altLang="zh-CN" dirty="0"/>
              <a:t>DSN</a:t>
            </a:r>
            <a:r>
              <a:rPr lang="zh-CN" altLang="zh-CN" dirty="0"/>
              <a:t>），并引入</a:t>
            </a:r>
            <a:r>
              <a:rPr lang="en-US" altLang="zh-CN" dirty="0"/>
              <a:t>DDS</a:t>
            </a:r>
            <a:r>
              <a:rPr lang="zh-CN" altLang="zh-CN" dirty="0"/>
              <a:t>损失函数来监督癌症概率图的生成</a:t>
            </a:r>
            <a:r>
              <a:rPr lang="zh-CN" altLang="en-US" dirty="0"/>
              <a:t>。</a:t>
            </a:r>
            <a:r>
              <a:rPr lang="en-US" altLang="zh-CN" dirty="0"/>
              <a:t>DDS</a:t>
            </a:r>
            <a:r>
              <a:rPr lang="zh-CN" altLang="en-US" dirty="0"/>
              <a:t>损失函数如下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3B573D-1280-4120-ABD1-19A9A2DB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356712"/>
            <a:ext cx="11353800" cy="11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0304-906E-488A-BFCE-A856C3BC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Class-Balanced Cross Entropy Loss and Overlap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C262-51C1-4E1F-AD78-EDC72E15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大量癌症都相对较小，癌症</a:t>
            </a:r>
            <a:r>
              <a:rPr lang="en-US" altLang="zh-CN" dirty="0"/>
              <a:t>/</a:t>
            </a:r>
            <a:r>
              <a:rPr lang="zh-CN" altLang="en-US" dirty="0"/>
              <a:t>非癌症区域的分布在大型</a:t>
            </a:r>
            <a:r>
              <a:rPr lang="en-US" altLang="zh-CN" dirty="0"/>
              <a:t>ABUS</a:t>
            </a:r>
            <a:r>
              <a:rPr lang="zh-CN" altLang="en-US" dirty="0"/>
              <a:t>中严重偏置。使用</a:t>
            </a:r>
            <a:r>
              <a:rPr lang="en-US" altLang="zh-CN" dirty="0"/>
              <a:t>CBCE </a:t>
            </a:r>
            <a:r>
              <a:rPr lang="zh-CN" altLang="en-US" dirty="0"/>
              <a:t>损失来解决阳性训练样本有限的问题。引入类平衡权重来抵消癌症和非癌症立体像素中的不平衡</a:t>
            </a:r>
            <a:endParaRPr lang="en-US" altLang="zh-CN" dirty="0"/>
          </a:p>
          <a:p>
            <a:r>
              <a:rPr lang="zh-CN" altLang="en-US" dirty="0"/>
              <a:t>为了提高检测灵敏度，尤其是小的癌症，设计了重叠损失来学习癌症表现的更多的辨别特征</a:t>
            </a:r>
          </a:p>
        </p:txBody>
      </p:sp>
    </p:spTree>
    <p:extLst>
      <p:ext uri="{BB962C8B-B14F-4D97-AF65-F5344CB8AC3E}">
        <p14:creationId xmlns:p14="http://schemas.microsoft.com/office/powerpoint/2010/main" val="424167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1010</Words>
  <Application>Microsoft Office PowerPoint</Application>
  <PresentationFormat>宽屏</PresentationFormat>
  <Paragraphs>48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Office 主题​​</vt:lpstr>
      <vt:lpstr>Densely Deep Supervised Networks with Threshold Loss for Cancer Detection in Automated Breast Ultrasound</vt:lpstr>
      <vt:lpstr>Abstract </vt:lpstr>
      <vt:lpstr>相关知识</vt:lpstr>
      <vt:lpstr>背景</vt:lpstr>
      <vt:lpstr>PowerPoint 演示文稿</vt:lpstr>
      <vt:lpstr>深度学习检测</vt:lpstr>
      <vt:lpstr>网络结构</vt:lpstr>
      <vt:lpstr>Densely Deep Supervision</vt:lpstr>
      <vt:lpstr>Class-Balanced Cross Entropy Loss and Overlap Loss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Deep Supervised Networks with Threshold Loss for Cancer Detection in Automated Breast Ultrasound</dc:title>
  <dc:creator>Xianzheng Wu</dc:creator>
  <cp:lastModifiedBy>Xianzheng Wu</cp:lastModifiedBy>
  <cp:revision>26</cp:revision>
  <dcterms:created xsi:type="dcterms:W3CDTF">2018-11-12T06:38:55Z</dcterms:created>
  <dcterms:modified xsi:type="dcterms:W3CDTF">2018-11-12T08:23:05Z</dcterms:modified>
</cp:coreProperties>
</file>