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90" r:id="rId10"/>
    <p:sldId id="291" r:id="rId11"/>
    <p:sldId id="292" r:id="rId12"/>
    <p:sldId id="293" r:id="rId13"/>
    <p:sldId id="294" r:id="rId14"/>
    <p:sldId id="264" r:id="rId15"/>
    <p:sldId id="265" r:id="rId16"/>
    <p:sldId id="266" r:id="rId17"/>
    <p:sldId id="267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8725-9C97-4D77-82A5-463B85F5F3A9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36ADC-E827-4CC3-9C11-D279F5755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5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36ADC-E827-4CC3-9C11-D279F57550C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EA5DCF-0AD0-4954-BC1A-50EEEAB95912}" type="datetimeFigureOut">
              <a:rPr lang="zh-CN" altLang="en-US" smtClean="0"/>
              <a:pPr/>
              <a:t>14-7-23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21DB405-D5F0-4EB9-9FEA-9B39BDC766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aiych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m.hdu.edu.cn/showproblem.php?pid=393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qnoj.cn/Problem_556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qnoj.cn/Problem_529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j.me/show_problem.php?pid=182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m.tju.edu.cn/toj/showp2663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qnoj.cn/Problem_338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m.hdu.edu.cn/showproblem.php?pid=3947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i.tju.edu.cn/problem/view/119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蔡育琛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Caiych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caiych@gmail.com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网络流与费用流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的数据，</a:t>
            </a:r>
            <a:r>
              <a:rPr lang="en-US" altLang="zh-CN" dirty="0" smtClean="0"/>
              <a:t>1 ≤ M,N ≤ 10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的数据，</a:t>
            </a:r>
            <a:r>
              <a:rPr lang="en-US" altLang="zh-CN" dirty="0" smtClean="0"/>
              <a:t>1 ≤ M,N ≤ 30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矩阵里的每个数不超过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3335254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样例</a:t>
            </a:r>
            <a:r>
              <a:rPr lang="zh-CN" altLang="en-US" sz="2400" dirty="0" smtClean="0"/>
              <a:t>输入</a:t>
            </a:r>
            <a:endParaRPr lang="en-US" altLang="zh-CN" sz="2400" dirty="0" smtClean="0"/>
          </a:p>
          <a:p>
            <a:r>
              <a:rPr lang="en-US" altLang="zh-CN" sz="2400" dirty="0" smtClean="0"/>
              <a:t>4 3 </a:t>
            </a:r>
          </a:p>
          <a:p>
            <a:r>
              <a:rPr lang="en-US" altLang="zh-CN" sz="2400" dirty="0" smtClean="0"/>
              <a:t>1 2 1 </a:t>
            </a:r>
          </a:p>
          <a:p>
            <a:r>
              <a:rPr lang="en-US" altLang="zh-CN" sz="2400" dirty="0" smtClean="0"/>
              <a:t>1 10 1 </a:t>
            </a:r>
          </a:p>
          <a:p>
            <a:r>
              <a:rPr lang="en-US" altLang="zh-CN" sz="2400" dirty="0" smtClean="0"/>
              <a:t>1 0 -1 </a:t>
            </a:r>
          </a:p>
          <a:p>
            <a:r>
              <a:rPr lang="en-US" altLang="zh-CN" sz="2400" dirty="0" smtClean="0"/>
              <a:t>1 1 1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3438" y="3337097"/>
            <a:ext cx="17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样例输出</a:t>
            </a:r>
            <a:endParaRPr lang="en-US" altLang="zh-CN" sz="2400" dirty="0" smtClean="0"/>
          </a:p>
          <a:p>
            <a:r>
              <a:rPr lang="en-US" altLang="zh-CN" sz="2400" dirty="0"/>
              <a:t>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517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7672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90800"/>
                <a:gridCol w="2590800"/>
                <a:gridCol w="2590800"/>
              </a:tblGrid>
              <a:tr h="1191821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2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1821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10</a:t>
                      </a:r>
                      <a:endParaRPr lang="zh-CN" alt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191821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Enemy</a:t>
                      </a:r>
                      <a:endParaRPr lang="zh-CN" altLang="en-US" sz="4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-1</a:t>
                      </a:r>
                      <a:endParaRPr lang="zh-CN" altLang="en-US" sz="4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191821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1</a:t>
                      </a:r>
                      <a:endParaRPr lang="zh-CN" alt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9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the fire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HDU 3931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给出一个雷区，每个雷为圆形，经过一颗雷要受到一定伤害，现在要从左侧穿过雷区走到右侧，问受到的最小伤害。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5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</a:t>
            </a:r>
            <a:endParaRPr lang="en-US" altLang="zh-CN" dirty="0" smtClean="0"/>
          </a:p>
          <a:p>
            <a:r>
              <a:rPr lang="en-US" dirty="0" smtClean="0"/>
              <a:t>(1 ≤ L ≤ 10000 ,1 ≤ W ≤ 10000, 1 ≤ N ≤ 250, 1 ≤ P ≤ 1000000)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2857496"/>
            <a:ext cx="2928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样例输入</a:t>
            </a:r>
            <a:endParaRPr lang="en-US" altLang="zh-CN" dirty="0" smtClean="0"/>
          </a:p>
          <a:p>
            <a:r>
              <a:rPr lang="en-US" altLang="zh-CN" dirty="0"/>
              <a:t>130 340 5 2 </a:t>
            </a:r>
            <a:endParaRPr lang="en-US" altLang="zh-CN" dirty="0" smtClean="0"/>
          </a:p>
          <a:p>
            <a:r>
              <a:rPr lang="en-US" altLang="zh-CN" dirty="0" smtClean="0"/>
              <a:t>10 </a:t>
            </a:r>
            <a:r>
              <a:rPr lang="en-US" altLang="zh-CN" dirty="0"/>
              <a:t>50 100 1 </a:t>
            </a:r>
            <a:endParaRPr lang="en-US" altLang="zh-CN" dirty="0" smtClean="0"/>
          </a:p>
          <a:p>
            <a:r>
              <a:rPr lang="en-US" altLang="zh-CN" dirty="0" smtClean="0"/>
              <a:t>130 </a:t>
            </a:r>
            <a:r>
              <a:rPr lang="en-US" altLang="zh-CN" dirty="0"/>
              <a:t>130 100 1 </a:t>
            </a:r>
            <a:endParaRPr lang="en-US" altLang="zh-CN" dirty="0" smtClean="0"/>
          </a:p>
          <a:p>
            <a:r>
              <a:rPr lang="en-US" altLang="zh-CN" dirty="0" smtClean="0"/>
              <a:t>70 </a:t>
            </a:r>
            <a:r>
              <a:rPr lang="en-US" altLang="zh-CN" dirty="0"/>
              <a:t>170 100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0 </a:t>
            </a:r>
            <a:r>
              <a:rPr lang="en-US" altLang="zh-CN" dirty="0"/>
              <a:t>180 100 1 </a:t>
            </a:r>
            <a:endParaRPr lang="en-US" altLang="zh-CN" dirty="0" smtClean="0"/>
          </a:p>
          <a:p>
            <a:r>
              <a:rPr lang="en-US" altLang="zh-CN" dirty="0" smtClean="0"/>
              <a:t>60 </a:t>
            </a:r>
            <a:r>
              <a:rPr lang="en-US" altLang="zh-CN" dirty="0"/>
              <a:t>260 100 1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285749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样例输出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78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最大获利（</a:t>
            </a:r>
            <a:r>
              <a:rPr lang="en-US" altLang="zh-CN" dirty="0" smtClean="0"/>
              <a:t>NOI2006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公司调查得出了所有期望中的用户群，一共</a:t>
            </a:r>
            <a:r>
              <a:rPr lang="en-US" altLang="zh-CN" dirty="0" smtClean="0"/>
              <a:t>M </a:t>
            </a:r>
            <a:r>
              <a:rPr lang="zh-CN" altLang="en-US" dirty="0" smtClean="0"/>
              <a:t>个。关于第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个用户群的信息概括为</a:t>
            </a:r>
            <a:r>
              <a:rPr lang="en-US" altLang="zh-CN" dirty="0" smtClean="0"/>
              <a:t>Ai, Bi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：这些用户会使用中转站</a:t>
            </a:r>
            <a:r>
              <a:rPr lang="en-US" altLang="zh-CN" dirty="0" smtClean="0"/>
              <a:t>Ai </a:t>
            </a:r>
            <a:r>
              <a:rPr lang="zh-CN" altLang="en-US" dirty="0" smtClean="0"/>
              <a:t>和中转站</a:t>
            </a:r>
            <a:r>
              <a:rPr lang="en-US" altLang="zh-CN" dirty="0" smtClean="0"/>
              <a:t>Bi </a:t>
            </a:r>
            <a:r>
              <a:rPr lang="zh-CN" altLang="en-US" dirty="0" smtClean="0"/>
              <a:t>进行通讯，公司可以获益</a:t>
            </a:r>
            <a:r>
              <a:rPr lang="it-IT" altLang="zh-CN" dirty="0" smtClean="0"/>
              <a:t>Ci</a:t>
            </a:r>
            <a:r>
              <a:rPr lang="zh-CN" altLang="it-IT" dirty="0" smtClean="0"/>
              <a:t>。（</a:t>
            </a:r>
            <a:r>
              <a:rPr lang="it-IT" altLang="zh-CN" dirty="0" smtClean="0"/>
              <a:t>1</a:t>
            </a:r>
            <a:r>
              <a:rPr lang="it-IT" altLang="zh-CN" dirty="0" smtClean="0">
                <a:latin typeface="宋体"/>
              </a:rPr>
              <a:t>≤</a:t>
            </a:r>
            <a:r>
              <a:rPr lang="en-US" altLang="zh-CN" dirty="0" err="1" smtClean="0"/>
              <a:t>i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M; 1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Ai;Bi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N</a:t>
            </a:r>
            <a:r>
              <a:rPr lang="zh-CN" altLang="it-IT" dirty="0" smtClean="0"/>
              <a:t>）</a:t>
            </a:r>
          </a:p>
          <a:p>
            <a:r>
              <a:rPr lang="en-US" altLang="zh-CN" dirty="0" smtClean="0"/>
              <a:t>THU </a:t>
            </a:r>
            <a:r>
              <a:rPr lang="zh-CN" altLang="en-US" dirty="0" smtClean="0"/>
              <a:t>集团的</a:t>
            </a:r>
            <a:r>
              <a:rPr lang="en-US" altLang="zh-CN" dirty="0" smtClean="0"/>
              <a:t>CS&amp;T </a:t>
            </a:r>
            <a:r>
              <a:rPr lang="zh-CN" altLang="en-US" dirty="0" smtClean="0"/>
              <a:t>公司可以有选择的建立一些中转站（投入成本），为一些用户提供服务并获得收益（获益之和）。那么如何选择最终建立的中转站才能让公司的净获利最大呢？（净获利</a:t>
            </a:r>
            <a:r>
              <a:rPr lang="en-US" altLang="zh-CN" dirty="0" smtClean="0"/>
              <a:t>= </a:t>
            </a:r>
            <a:r>
              <a:rPr lang="zh-CN" altLang="en-US" dirty="0" smtClean="0"/>
              <a:t>获益之和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投入成本之和）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RQNOJ 556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数据规模：</a:t>
            </a:r>
            <a:r>
              <a:rPr lang="en-US" altLang="zh-CN" dirty="0" smtClean="0"/>
              <a:t>80% </a:t>
            </a:r>
            <a:r>
              <a:rPr lang="zh-CN" altLang="en-US" dirty="0" smtClean="0"/>
              <a:t>的数据中，</a:t>
            </a:r>
            <a:r>
              <a:rPr lang="en-US" altLang="zh-CN" dirty="0" smtClean="0"/>
              <a:t>N</a:t>
            </a:r>
            <a:r>
              <a:rPr lang="it-IT" altLang="zh-CN" dirty="0" smtClean="0">
                <a:latin typeface="宋体"/>
              </a:rPr>
              <a:t>≤</a:t>
            </a:r>
            <a:r>
              <a:rPr lang="en-US" altLang="zh-CN" dirty="0" smtClean="0"/>
              <a:t>200;M</a:t>
            </a:r>
            <a:r>
              <a:rPr lang="it-IT" altLang="zh-CN" dirty="0" smtClean="0">
                <a:latin typeface="宋体"/>
              </a:rPr>
              <a:t>≤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100% </a:t>
            </a:r>
            <a:r>
              <a:rPr lang="zh-CN" altLang="en-US" dirty="0" smtClean="0"/>
              <a:t>的数据</a:t>
            </a:r>
            <a:r>
              <a:rPr lang="zh-CN" altLang="it-IT" dirty="0" smtClean="0"/>
              <a:t>中</a:t>
            </a:r>
            <a:r>
              <a:rPr lang="it-IT" altLang="zh-CN" dirty="0" smtClean="0"/>
              <a:t>:N</a:t>
            </a:r>
            <a:r>
              <a:rPr lang="it-IT" altLang="zh-CN" dirty="0" smtClean="0">
                <a:latin typeface="宋体"/>
                <a:ea typeface="宋体"/>
              </a:rPr>
              <a:t>≤</a:t>
            </a:r>
            <a:r>
              <a:rPr lang="it-IT" altLang="zh-CN" dirty="0" smtClean="0"/>
              <a:t>5000;M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50000; 0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Ci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100; 0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Pi</a:t>
            </a:r>
            <a:r>
              <a:rPr lang="it-IT" altLang="zh-CN" dirty="0" smtClean="0">
                <a:latin typeface="宋体"/>
              </a:rPr>
              <a:t>≤</a:t>
            </a:r>
            <a:r>
              <a:rPr lang="it-IT" altLang="zh-CN" dirty="0" smtClean="0"/>
              <a:t>100</a:t>
            </a:r>
            <a:r>
              <a:rPr lang="zh-CN" altLang="it-IT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2857496"/>
            <a:ext cx="1428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样例输入</a:t>
            </a:r>
          </a:p>
          <a:p>
            <a:r>
              <a:rPr lang="en-US" altLang="zh-CN" sz="2400" dirty="0" smtClean="0"/>
              <a:t>5 5 4</a:t>
            </a:r>
          </a:p>
          <a:p>
            <a:r>
              <a:rPr lang="en-US" altLang="zh-CN" sz="2400" dirty="0" smtClean="0"/>
              <a:t>1 2 3</a:t>
            </a:r>
          </a:p>
          <a:p>
            <a:r>
              <a:rPr lang="en-US" altLang="zh-CN" sz="2400" dirty="0" smtClean="0"/>
              <a:t>1 2 3</a:t>
            </a:r>
          </a:p>
          <a:p>
            <a:r>
              <a:rPr lang="en-US" altLang="zh-CN" sz="2400" dirty="0" smtClean="0"/>
              <a:t>2 3 4</a:t>
            </a:r>
          </a:p>
          <a:p>
            <a:r>
              <a:rPr lang="en-US" altLang="zh-CN" sz="2400" dirty="0" smtClean="0"/>
              <a:t>1 3 3</a:t>
            </a:r>
          </a:p>
          <a:p>
            <a:r>
              <a:rPr lang="en-US" altLang="zh-CN" sz="2400" dirty="0" smtClean="0"/>
              <a:t>1 4 2</a:t>
            </a:r>
          </a:p>
          <a:p>
            <a:r>
              <a:rPr lang="en-US" altLang="zh-CN" sz="2400" dirty="0" smtClean="0"/>
              <a:t>4 5 3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2857496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样例输出</a:t>
            </a:r>
          </a:p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植物大战僵尸（</a:t>
            </a:r>
            <a:r>
              <a:rPr lang="en-US" altLang="zh-CN" dirty="0" smtClean="0"/>
              <a:t>NOI2009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在后院上有</a:t>
            </a:r>
            <a:r>
              <a:rPr lang="en-US" altLang="zh-CN" dirty="0" smtClean="0"/>
              <a:t>r*c</a:t>
            </a:r>
            <a:r>
              <a:rPr lang="zh-CN" altLang="en-US" dirty="0" smtClean="0"/>
              <a:t>的矩阵，需要先击破右侧的植物才能攻击左侧的。在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处有参数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，若为正表示击破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处的植物可获得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的能源，否则需要付出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。其中一些植物有一些攻击范围，如果一个植物在其他植物的攻击范围之内，则不能击破这个植物。</a:t>
            </a:r>
            <a:endParaRPr lang="en-US" altLang="zh-CN" dirty="0" smtClean="0"/>
          </a:p>
          <a:p>
            <a:r>
              <a:rPr lang="zh-CN" altLang="en-US" dirty="0" smtClean="0"/>
              <a:t>问最多可以获得多少能源。</a:t>
            </a:r>
            <a:endParaRPr lang="en-US" altLang="zh-CN" dirty="0" smtClean="0"/>
          </a:p>
          <a:p>
            <a:r>
              <a:rPr lang="zh-CN" altLang="en-US" dirty="0" smtClean="0"/>
              <a:t>初始没有能源。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RQNOJ529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</a:t>
            </a:r>
            <a:br>
              <a:rPr lang="zh-CN" altLang="en-US" dirty="0" smtClean="0"/>
            </a:br>
            <a:r>
              <a:rPr lang="zh-CN" altLang="en-US" dirty="0" smtClean="0"/>
              <a:t>约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的数据满足</a:t>
            </a:r>
            <a:r>
              <a:rPr lang="en-US" altLang="zh-CN" dirty="0" smtClean="0"/>
              <a:t>1 ≤ </a:t>
            </a:r>
            <a:r>
              <a:rPr lang="en-US" dirty="0" smtClean="0"/>
              <a:t>N, M ≤ 5；</a:t>
            </a:r>
            <a:br>
              <a:rPr lang="en-US" dirty="0" smtClean="0"/>
            </a:br>
            <a:r>
              <a:rPr lang="zh-CN" altLang="en-US" dirty="0" smtClean="0"/>
              <a:t>约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的数据满足</a:t>
            </a:r>
            <a:r>
              <a:rPr lang="en-US" altLang="zh-CN" dirty="0" smtClean="0"/>
              <a:t>1 ≤ </a:t>
            </a:r>
            <a:r>
              <a:rPr lang="en-US" dirty="0" smtClean="0"/>
              <a:t>N, M ≤ 10；</a:t>
            </a:r>
            <a:br>
              <a:rPr lang="en-US" dirty="0" smtClean="0"/>
            </a:br>
            <a:r>
              <a:rPr lang="zh-CN" altLang="en-US" dirty="0" smtClean="0"/>
              <a:t>约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的数据满足</a:t>
            </a:r>
            <a:r>
              <a:rPr lang="en-US" altLang="zh-CN" dirty="0" smtClean="0"/>
              <a:t>1 ≤ </a:t>
            </a:r>
            <a:r>
              <a:rPr lang="en-US" dirty="0" smtClean="0"/>
              <a:t>N ≤ 20，1 ≤ M ≤ 30，-10000 ≤ Score ≤ 10000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643314"/>
            <a:ext cx="1857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样例输入</a:t>
            </a:r>
            <a:endParaRPr lang="en-US" altLang="zh-CN" dirty="0" smtClean="0"/>
          </a:p>
          <a:p>
            <a:r>
              <a:rPr lang="en-US" altLang="zh-CN" dirty="0" smtClean="0"/>
              <a:t>3 2</a:t>
            </a:r>
          </a:p>
          <a:p>
            <a:r>
              <a:rPr lang="en-US" altLang="zh-CN" dirty="0" smtClean="0"/>
              <a:t>10 0</a:t>
            </a:r>
          </a:p>
          <a:p>
            <a:r>
              <a:rPr lang="en-US" altLang="zh-CN" dirty="0" smtClean="0"/>
              <a:t>20 0</a:t>
            </a:r>
          </a:p>
          <a:p>
            <a:r>
              <a:rPr lang="en-US" altLang="zh-CN" dirty="0" smtClean="0"/>
              <a:t>-10 0</a:t>
            </a:r>
          </a:p>
          <a:p>
            <a:r>
              <a:rPr lang="en-US" altLang="zh-CN" dirty="0" smtClean="0"/>
              <a:t>-5 1 0 0</a:t>
            </a:r>
          </a:p>
          <a:p>
            <a:r>
              <a:rPr lang="en-US" altLang="zh-CN" dirty="0" smtClean="0"/>
              <a:t>100 1 2 1</a:t>
            </a:r>
          </a:p>
          <a:p>
            <a:r>
              <a:rPr lang="en-US" altLang="zh-CN" dirty="0" smtClean="0"/>
              <a:t>100 0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190" y="3643314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样例输出</a:t>
            </a:r>
            <a:endParaRPr lang="en-US" altLang="zh-CN" dirty="0" smtClean="0"/>
          </a:p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图示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48152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86200"/>
                <a:gridCol w="3886200"/>
              </a:tblGrid>
              <a:tr h="1493843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zh-CN" altLang="en-US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CN" altLang="en-US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493843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zh-CN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93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zh-CN" altLang="en-US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endParaRPr lang="zh-CN" altLang="en-US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500570"/>
            <a:ext cx="16859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282981" flipH="1">
            <a:off x="5559390" y="3016758"/>
            <a:ext cx="1684800" cy="131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1268413"/>
            <a:ext cx="144145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285860"/>
            <a:ext cx="1441450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3450" y="4510088"/>
            <a:ext cx="1019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关于网络流建图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参见论文</a:t>
            </a:r>
          </a:p>
          <a:p>
            <a:pPr lvl="1"/>
            <a:r>
              <a:rPr lang="zh-CN" altLang="en-US" dirty="0" smtClean="0"/>
              <a:t>最小割模型在信息学竞赛中的应用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胡伯涛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浅谈网络流算法的应用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金恺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在图论中，网络流</a:t>
            </a:r>
            <a:r>
              <a:rPr lang="en-US" altLang="zh-CN" dirty="0" smtClean="0"/>
              <a:t>(Network Flow) </a:t>
            </a:r>
            <a:r>
              <a:rPr lang="zh-CN" altLang="en-US" dirty="0" smtClean="0"/>
              <a:t>是指在一个每条边都有容量</a:t>
            </a:r>
            <a:r>
              <a:rPr lang="en-US" altLang="zh-CN" dirty="0" smtClean="0"/>
              <a:t>(Capacity) </a:t>
            </a:r>
            <a:r>
              <a:rPr lang="zh-CN" altLang="en-US" dirty="0" smtClean="0"/>
              <a:t>的有向图分配流，使一条边的流量不会超过它的容量。（边有附带容量的图称为网络。）一道流必须符合一个结点的进出的流量相同的限制，除非这是一个源点</a:t>
            </a:r>
            <a:r>
              <a:rPr lang="en-US" altLang="zh-CN" dirty="0" smtClean="0"/>
              <a:t>(Source)──</a:t>
            </a:r>
            <a:r>
              <a:rPr lang="zh-CN" altLang="en-US" dirty="0" smtClean="0"/>
              <a:t>只有向外的流，或是一个汇点</a:t>
            </a:r>
            <a:r>
              <a:rPr lang="en-US" altLang="zh-CN" dirty="0" smtClean="0"/>
              <a:t>(Sink)</a:t>
            </a:r>
            <a:r>
              <a:rPr lang="zh-CN" altLang="en-US" dirty="0" smtClean="0"/>
              <a:t>──只有向内的流。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有上下界的网络流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每条边上除了上界还有一个必须满足的下界，其余条件相同。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加入虚拟源点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和虚拟汇点</a:t>
            </a:r>
            <a:r>
              <a:rPr lang="en-US" altLang="zh-CN" dirty="0" err="1" smtClean="0"/>
              <a:t>vt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</a:t>
            </a:r>
            <a:r>
              <a:rPr lang="zh-CN" altLang="en-US" dirty="0" smtClean="0"/>
              <a:t>属于 </a:t>
            </a:r>
            <a:r>
              <a:rPr lang="en-US" altLang="zh-CN" dirty="0" smtClean="0"/>
              <a:t>G </a:t>
            </a:r>
            <a:r>
              <a:rPr lang="zh-CN" altLang="en-US" dirty="0" smtClean="0"/>
              <a:t>那么这条边也属于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cap(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= up(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 - low(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中的每一个点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中加入边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vs,v</a:t>
            </a:r>
            <a:r>
              <a:rPr lang="en-US" altLang="zh-CN" dirty="0" smtClean="0"/>
              <a:t>) ,cap(</a:t>
            </a:r>
            <a:r>
              <a:rPr lang="en-US" altLang="zh-CN" dirty="0" err="1" smtClean="0"/>
              <a:t>vs,v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(v)</a:t>
            </a:r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中的每一个点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 </a:t>
            </a:r>
            <a:r>
              <a:rPr lang="zh-CN" altLang="en-US" dirty="0" smtClean="0"/>
              <a:t>中加入边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v,vt</a:t>
            </a:r>
            <a:r>
              <a:rPr lang="en-US" altLang="zh-CN" dirty="0" smtClean="0"/>
              <a:t>), cap(</a:t>
            </a:r>
            <a:r>
              <a:rPr lang="en-US" altLang="zh-CN" dirty="0" err="1" smtClean="0"/>
              <a:t>v,vt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(v)</a:t>
            </a:r>
          </a:p>
          <a:p>
            <a:pPr lvl="1"/>
            <a:r>
              <a:rPr lang="zh-CN" altLang="en-US" dirty="0" smtClean="0"/>
              <a:t>加入边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t,s</a:t>
            </a:r>
            <a:r>
              <a:rPr lang="en-US" altLang="zh-CN" dirty="0" smtClean="0"/>
              <a:t>), cap(</a:t>
            </a:r>
            <a:r>
              <a:rPr lang="en-US" altLang="zh-CN" dirty="0" err="1" smtClean="0"/>
              <a:t>t,s</a:t>
            </a:r>
            <a:r>
              <a:rPr lang="en-US" altLang="zh-CN" dirty="0" smtClean="0"/>
              <a:t>) = INF</a:t>
            </a:r>
          </a:p>
          <a:p>
            <a:pPr lvl="1"/>
            <a:r>
              <a:rPr lang="en-US" altLang="zh-CN" dirty="0" err="1" smtClean="0"/>
              <a:t>tflow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为所有边的下界的和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vt</a:t>
            </a:r>
            <a:r>
              <a:rPr lang="zh-CN" altLang="en-US" dirty="0" smtClean="0"/>
              <a:t>的最大流，若最大流不等于</a:t>
            </a:r>
            <a:r>
              <a:rPr lang="en-US" altLang="zh-CN" dirty="0" err="1" smtClean="0"/>
              <a:t>tflow</a:t>
            </a:r>
            <a:r>
              <a:rPr lang="zh-CN" altLang="en-US" dirty="0" smtClean="0"/>
              <a:t>， 则不存在可行流，此问题无解。若相等，恢复原图求最大流。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费用流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在网络流图的基础上，每条边上增加一个参数</a:t>
            </a:r>
            <a:r>
              <a:rPr lang="en-US" altLang="zh-CN" dirty="0" smtClean="0"/>
              <a:t>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图的总费用为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zh-CN" altLang="en-US" dirty="0" smtClean="0"/>
              <a:t>求出在满足最大流量的情况下，使得总费用最大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最小。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928802"/>
            <a:ext cx="42862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连续最短路算法</a:t>
            </a:r>
            <a:endParaRPr lang="en-US" altLang="zh-CN" dirty="0" smtClean="0"/>
          </a:p>
          <a:p>
            <a:r>
              <a:rPr lang="zh-CN" altLang="en-US" dirty="0" smtClean="0"/>
              <a:t>以费用为距离</a:t>
            </a:r>
            <a:endParaRPr lang="en-US" altLang="zh-CN" dirty="0" smtClean="0"/>
          </a:p>
          <a:p>
            <a:r>
              <a:rPr lang="zh-CN" altLang="en-US" dirty="0" smtClean="0"/>
              <a:t>每次求出从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的最短路（路上所有边都可增广）</a:t>
            </a:r>
            <a:endParaRPr lang="en-US" altLang="zh-CN" dirty="0" smtClean="0"/>
          </a:p>
          <a:p>
            <a:r>
              <a:rPr lang="zh-CN" altLang="en-US" dirty="0" smtClean="0"/>
              <a:t>沿着最短路增广</a:t>
            </a:r>
            <a:endParaRPr lang="en-US" altLang="zh-CN" dirty="0" smtClean="0"/>
          </a:p>
          <a:p>
            <a:r>
              <a:rPr lang="zh-CN" altLang="en-US" dirty="0" smtClean="0"/>
              <a:t>最终得到的就是最小费用最大流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具体写法：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err="1" smtClean="0"/>
              <a:t>dinic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spfa</a:t>
            </a:r>
            <a:r>
              <a:rPr lang="zh-CN" altLang="en-US" dirty="0" smtClean="0"/>
              <a:t>，记录距离标号的时候同时记录距离源点的距离。</a:t>
            </a:r>
            <a:endParaRPr lang="en-US" altLang="zh-CN" dirty="0" smtClean="0"/>
          </a:p>
          <a:p>
            <a:r>
              <a:rPr lang="zh-CN" altLang="en-US" dirty="0" smtClean="0"/>
              <a:t>别忘了反向边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SOJ1828 Minimal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给出两个集合</a:t>
            </a:r>
            <a:r>
              <a:rPr lang="en-US" altLang="zh-CN" dirty="0" smtClean="0"/>
              <a:t>S1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S2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|S1|=a,|S2|=b</a:t>
            </a:r>
            <a:r>
              <a:rPr lang="zh-CN" altLang="en-US" dirty="0" smtClean="0"/>
              <a:t>且</a:t>
            </a:r>
            <a:r>
              <a:rPr lang="en-US" altLang="zh-CN" dirty="0" smtClean="0"/>
              <a:t>a&lt;=b</a:t>
            </a:r>
          </a:p>
          <a:p>
            <a:r>
              <a:rPr lang="zh-CN" altLang="en-US" dirty="0" smtClean="0"/>
              <a:t>定义函数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F(S1 ,S2) = min {|a1-b1| + |a2 – b2| + … + | </a:t>
            </a:r>
            <a:r>
              <a:rPr lang="en-US" altLang="zh-CN" dirty="0" err="1" smtClean="0"/>
              <a:t>aN</a:t>
            </a:r>
            <a:r>
              <a:rPr lang="en-US" altLang="zh-CN" dirty="0" smtClean="0"/>
              <a:t> –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 |}</a:t>
            </a:r>
          </a:p>
          <a:p>
            <a:pPr lvl="1"/>
            <a:r>
              <a:rPr lang="en-US" altLang="zh-CN" dirty="0" smtClean="0"/>
              <a:t>in which 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 ∈S1, bi ∈S2</a:t>
            </a:r>
          </a:p>
          <a:p>
            <a:pPr lvl="1"/>
            <a:r>
              <a:rPr lang="en-US" altLang="zh-CN" dirty="0" smtClean="0"/>
              <a:t>                     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 ≠</a:t>
            </a:r>
            <a:r>
              <a:rPr lang="en-US" altLang="zh-CN" dirty="0" err="1" smtClean="0"/>
              <a:t>aj</a:t>
            </a:r>
            <a:r>
              <a:rPr lang="en-US" altLang="zh-CN" dirty="0" smtClean="0"/>
              <a:t> if </a:t>
            </a:r>
            <a:r>
              <a:rPr lang="en-US" altLang="zh-CN" dirty="0" err="1" smtClean="0"/>
              <a:t>i≠j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                     bi ≠</a:t>
            </a:r>
            <a:r>
              <a:rPr lang="en-US" altLang="zh-CN" dirty="0" err="1" smtClean="0"/>
              <a:t>bj</a:t>
            </a:r>
            <a:r>
              <a:rPr lang="en-US" altLang="zh-CN" dirty="0" smtClean="0"/>
              <a:t> if </a:t>
            </a:r>
            <a:r>
              <a:rPr lang="en-US" altLang="zh-CN" dirty="0" err="1" smtClean="0"/>
              <a:t>i≠j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 ∈ [1,a])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a&lt;=b&lt;=500</a:t>
            </a:r>
          </a:p>
          <a:p>
            <a:pPr lvl="1"/>
            <a:r>
              <a:rPr lang="en-US" altLang="zh-CN" dirty="0" smtClean="0"/>
              <a:t>S1,S2</a:t>
            </a:r>
            <a:r>
              <a:rPr lang="zh-CN" altLang="en-US" dirty="0" smtClean="0"/>
              <a:t> ⊆ </a:t>
            </a:r>
            <a:r>
              <a:rPr lang="en-US" altLang="zh-CN" dirty="0" smtClean="0"/>
              <a:t>[0,10^6]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1604" y="3192378"/>
            <a:ext cx="2357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样例输入：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2 3 </a:t>
            </a:r>
          </a:p>
          <a:p>
            <a:r>
              <a:rPr lang="en-US" altLang="zh-CN" dirty="0" smtClean="0"/>
              <a:t>30 </a:t>
            </a:r>
          </a:p>
          <a:p>
            <a:r>
              <a:rPr lang="en-US" altLang="zh-CN" dirty="0" smtClean="0"/>
              <a:t>20 </a:t>
            </a:r>
          </a:p>
          <a:p>
            <a:r>
              <a:rPr lang="en-US" altLang="zh-CN" dirty="0" smtClean="0"/>
              <a:t>50 </a:t>
            </a:r>
          </a:p>
          <a:p>
            <a:r>
              <a:rPr lang="en-US" altLang="zh-CN" dirty="0" smtClean="0"/>
              <a:t>10 </a:t>
            </a:r>
          </a:p>
          <a:p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193713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样例输出：</a:t>
            </a:r>
            <a:endParaRPr lang="en-US" altLang="zh-CN" dirty="0" smtClean="0"/>
          </a:p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TOJ 2663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有两间会议室，现在有一些请求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表示申请在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期间使用任意一间会议室并获得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的利润。</a:t>
            </a:r>
            <a:endParaRPr lang="en-US" altLang="zh-CN" dirty="0" smtClean="0"/>
          </a:p>
          <a:p>
            <a:r>
              <a:rPr lang="zh-CN" altLang="en-US" dirty="0" smtClean="0"/>
              <a:t>可以拒绝其中一些请求，一旦接受就必须完整的使用会议室。</a:t>
            </a:r>
            <a:endParaRPr lang="en-US" altLang="zh-CN" dirty="0" smtClean="0"/>
          </a:p>
          <a:p>
            <a:r>
              <a:rPr lang="zh-CN" altLang="en-US" dirty="0" smtClean="0"/>
              <a:t>求最大利润。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&lt;=j&lt;=365</a:t>
            </a:r>
          </a:p>
          <a:p>
            <a:pPr lvl="1"/>
            <a:r>
              <a:rPr lang="zh-CN" altLang="en-US" dirty="0" smtClean="0"/>
              <a:t>请求数没说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但是看别人有用状态压缩</a:t>
            </a:r>
            <a:r>
              <a:rPr lang="en-US" altLang="zh-CN" dirty="0" smtClean="0"/>
              <a:t>DP</a:t>
            </a:r>
            <a:r>
              <a:rPr lang="zh-CN" altLang="en-US" dirty="0" smtClean="0"/>
              <a:t>做的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目测不超过</a:t>
            </a:r>
            <a:r>
              <a:rPr lang="en-US" altLang="zh-CN" dirty="0" smtClean="0"/>
              <a:t>10……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143248"/>
            <a:ext cx="2357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样例输入：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</a:p>
          <a:p>
            <a:r>
              <a:rPr lang="en-US" altLang="zh-CN" dirty="0" smtClean="0"/>
              <a:t>1 2 10 </a:t>
            </a:r>
          </a:p>
          <a:p>
            <a:r>
              <a:rPr lang="en-US" altLang="zh-CN" dirty="0" smtClean="0"/>
              <a:t>2 3 10 </a:t>
            </a:r>
          </a:p>
          <a:p>
            <a:r>
              <a:rPr lang="en-US" altLang="zh-CN" dirty="0" smtClean="0"/>
              <a:t>3 3 10 </a:t>
            </a:r>
          </a:p>
          <a:p>
            <a:r>
              <a:rPr lang="en-US" altLang="zh-CN" dirty="0" smtClean="0"/>
              <a:t>1 3 10 </a:t>
            </a:r>
          </a:p>
          <a:p>
            <a:r>
              <a:rPr lang="en-US" altLang="zh-CN" dirty="0" smtClean="0"/>
              <a:t>6 </a:t>
            </a:r>
          </a:p>
          <a:p>
            <a:r>
              <a:rPr lang="en-US" altLang="zh-CN" dirty="0" smtClean="0"/>
              <a:t>1 20 1000 </a:t>
            </a:r>
          </a:p>
          <a:p>
            <a:r>
              <a:rPr lang="en-US" altLang="zh-CN" dirty="0" smtClean="0"/>
              <a:t>3 25 10000 </a:t>
            </a:r>
          </a:p>
          <a:p>
            <a:r>
              <a:rPr lang="en-US" altLang="zh-CN" dirty="0" smtClean="0"/>
              <a:t>5 15 5000 </a:t>
            </a:r>
          </a:p>
          <a:p>
            <a:r>
              <a:rPr lang="en-US" altLang="zh-CN" dirty="0" smtClean="0"/>
              <a:t>22 300 5500 </a:t>
            </a:r>
          </a:p>
          <a:p>
            <a:r>
              <a:rPr lang="en-US" altLang="zh-CN" dirty="0" smtClean="0"/>
              <a:t>10 295 9000 </a:t>
            </a:r>
          </a:p>
          <a:p>
            <a:r>
              <a:rPr lang="en-US" altLang="zh-CN" dirty="0" smtClean="0"/>
              <a:t>7 7 6000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4876" y="314324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样例输出：</a:t>
            </a:r>
            <a:endParaRPr lang="en-US" altLang="zh-CN" dirty="0" smtClean="0"/>
          </a:p>
          <a:p>
            <a:r>
              <a:rPr lang="en-US" altLang="zh-CN" dirty="0" smtClean="0"/>
              <a:t>30 </a:t>
            </a:r>
          </a:p>
          <a:p>
            <a:r>
              <a:rPr lang="en-US" altLang="zh-CN" dirty="0" smtClean="0"/>
              <a:t>25500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 2008 </a:t>
            </a:r>
            <a:r>
              <a:rPr lang="zh-CN" altLang="en-US" dirty="0" smtClean="0"/>
              <a:t>志愿者招募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天内每天需要一定数量的志愿者，现在有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类志愿者，其中第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种可以从第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天工作到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天，数量无限，每人需要花费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求满足条件的情况下最小花费。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RQNOJ 338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N&lt;=1000&amp;m &lt;= 10000</a:t>
            </a:r>
          </a:p>
          <a:p>
            <a:pPr lvl="1"/>
            <a:r>
              <a:rPr lang="zh-CN" altLang="en-US" dirty="0" smtClean="0"/>
              <a:t>其他数据</a:t>
            </a:r>
            <a:r>
              <a:rPr lang="en-US" altLang="zh-CN" dirty="0" smtClean="0"/>
              <a:t>∈</a:t>
            </a:r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928934"/>
            <a:ext cx="242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样例输入：</a:t>
            </a:r>
            <a:endParaRPr lang="en-US" altLang="zh-CN" dirty="0" smtClean="0"/>
          </a:p>
          <a:p>
            <a:r>
              <a:rPr lang="en-US" altLang="zh-CN" dirty="0" smtClean="0"/>
              <a:t>3 3</a:t>
            </a:r>
          </a:p>
          <a:p>
            <a:r>
              <a:rPr lang="en-US" altLang="zh-CN" dirty="0" smtClean="0"/>
              <a:t>2 3 4</a:t>
            </a:r>
          </a:p>
          <a:p>
            <a:r>
              <a:rPr lang="en-US" altLang="zh-CN" dirty="0" smtClean="0"/>
              <a:t>1 2 2</a:t>
            </a:r>
          </a:p>
          <a:p>
            <a:r>
              <a:rPr lang="en-US" altLang="zh-CN" dirty="0" smtClean="0"/>
              <a:t>2 3 5</a:t>
            </a:r>
          </a:p>
          <a:p>
            <a:r>
              <a:rPr lang="en-US" altLang="zh-CN" dirty="0" smtClean="0"/>
              <a:t>3 3 2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2928934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样例输出：</a:t>
            </a:r>
            <a:endParaRPr lang="en-US" altLang="zh-CN" dirty="0" smtClean="0"/>
          </a:p>
          <a:p>
            <a:r>
              <a:rPr lang="en-US" altLang="zh-CN" dirty="0" smtClean="0"/>
              <a:t>14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5068685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样例说明：</a:t>
            </a:r>
            <a:endParaRPr lang="en-US" altLang="zh-CN" dirty="0" smtClean="0"/>
          </a:p>
          <a:p>
            <a:r>
              <a:rPr lang="zh-CN" altLang="en-US" dirty="0" smtClean="0"/>
              <a:t>招募</a:t>
            </a:r>
            <a:r>
              <a:rPr lang="en-US" altLang="zh-CN" dirty="0" smtClean="0"/>
              <a:t>3 </a:t>
            </a:r>
            <a:r>
              <a:rPr lang="zh-CN" altLang="en-US" dirty="0" smtClean="0"/>
              <a:t>名第一类志愿者和</a:t>
            </a:r>
            <a:r>
              <a:rPr lang="en-US" altLang="zh-CN" dirty="0" smtClean="0"/>
              <a:t>4 </a:t>
            </a:r>
            <a:r>
              <a:rPr lang="zh-CN" altLang="en-US" dirty="0" smtClean="0"/>
              <a:t>名第三类志愿者。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确定边的流量使得从源流出的流量之和最大。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常用算法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Dinic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SAP</a:t>
            </a:r>
          </a:p>
          <a:p>
            <a:pPr lvl="1"/>
            <a:r>
              <a:rPr lang="zh-CN" altLang="en-US" dirty="0" smtClean="0"/>
              <a:t>以及各种其他神奇的算法（比如</a:t>
            </a:r>
            <a:r>
              <a:rPr lang="en-US" altLang="zh-CN" dirty="0" smtClean="0"/>
              <a:t>HLPP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HDU 3947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给出一个河流网（树），每条边上有一个权值。</a:t>
            </a:r>
            <a:endParaRPr lang="en-US" altLang="zh-CN" dirty="0" smtClean="0"/>
          </a:p>
          <a:p>
            <a:r>
              <a:rPr lang="zh-CN" altLang="en-US" dirty="0" smtClean="0"/>
              <a:t>有一些药水，可以覆盖一段河流，每次可以将覆盖的边上权值减一（不可减为负数），并有一定的花费，每种药水使用也有上限。</a:t>
            </a:r>
            <a:endParaRPr lang="en-US" altLang="zh-CN" dirty="0" smtClean="0"/>
          </a:p>
          <a:p>
            <a:r>
              <a:rPr lang="zh-CN" altLang="en-US" dirty="0" smtClean="0"/>
              <a:t>求将全部边上权值为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的情况下，令花费最小。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点数不超过</a:t>
            </a:r>
            <a:r>
              <a:rPr lang="en-US" altLang="zh-CN" dirty="0" smtClean="0"/>
              <a:t>150</a:t>
            </a:r>
          </a:p>
          <a:p>
            <a:pPr lvl="1"/>
            <a:r>
              <a:rPr lang="zh-CN" altLang="en-US" dirty="0" smtClean="0"/>
              <a:t>药水总类不超过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928934"/>
            <a:ext cx="25717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样例输入：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</a:p>
          <a:p>
            <a:r>
              <a:rPr lang="en-US" altLang="zh-CN" dirty="0" smtClean="0"/>
              <a:t>3 </a:t>
            </a:r>
          </a:p>
          <a:p>
            <a:r>
              <a:rPr lang="en-US" altLang="zh-CN" dirty="0" smtClean="0"/>
              <a:t>2 1 2 </a:t>
            </a:r>
          </a:p>
          <a:p>
            <a:r>
              <a:rPr lang="en-US" altLang="zh-CN" dirty="0" smtClean="0"/>
              <a:t>3 1 1 </a:t>
            </a:r>
          </a:p>
          <a:p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3 1 2 2 </a:t>
            </a:r>
          </a:p>
          <a:p>
            <a:r>
              <a:rPr lang="en-US" altLang="zh-CN" dirty="0" smtClean="0"/>
              <a:t>3 </a:t>
            </a:r>
          </a:p>
          <a:p>
            <a:r>
              <a:rPr lang="en-US" altLang="zh-CN" dirty="0" smtClean="0"/>
              <a:t>2 1 2 </a:t>
            </a:r>
          </a:p>
          <a:p>
            <a:r>
              <a:rPr lang="en-US" altLang="zh-CN" dirty="0" smtClean="0"/>
              <a:t>3 1 1 </a:t>
            </a:r>
          </a:p>
          <a:p>
            <a:r>
              <a:rPr lang="en-US" altLang="zh-CN" dirty="0" smtClean="0"/>
              <a:t>2 </a:t>
            </a:r>
          </a:p>
          <a:p>
            <a:r>
              <a:rPr lang="en-US" altLang="zh-CN" dirty="0" smtClean="0"/>
              <a:t>3 1 2 2 </a:t>
            </a:r>
          </a:p>
          <a:p>
            <a:r>
              <a:rPr lang="en-US" altLang="zh-CN" dirty="0" smtClean="0"/>
              <a:t>2 1 2 1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3438" y="2928934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样例输出：</a:t>
            </a:r>
            <a:endParaRPr lang="en-US" altLang="zh-CN" dirty="0" smtClean="0"/>
          </a:p>
          <a:p>
            <a:r>
              <a:rPr lang="en-US" dirty="0" smtClean="0"/>
              <a:t>Case #1: -1 </a:t>
            </a:r>
          </a:p>
          <a:p>
            <a:r>
              <a:rPr lang="en-US" dirty="0" smtClean="0"/>
              <a:t>Case #2: 4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NOI 2012 </a:t>
            </a:r>
            <a:r>
              <a:rPr lang="zh-CN" altLang="en-US" dirty="0" smtClean="0"/>
              <a:t>美食节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这题新鲜出炉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没地方交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种菜，每种菜有</a:t>
            </a:r>
            <a:r>
              <a:rPr lang="en-US" altLang="zh-CN" dirty="0" smtClean="0"/>
              <a:t>Pi</a:t>
            </a:r>
            <a:r>
              <a:rPr lang="zh-CN" altLang="en-US" dirty="0" smtClean="0"/>
              <a:t>盘，现在共有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个厨师，厨师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完成第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种菜需要的时间记为</a:t>
            </a:r>
            <a:r>
              <a:rPr lang="en-US" altLang="zh-CN" dirty="0" err="1" smtClean="0"/>
              <a:t>Ti,j</a:t>
            </a:r>
            <a:endParaRPr lang="en-US" altLang="zh-CN" dirty="0" smtClean="0"/>
          </a:p>
          <a:p>
            <a:r>
              <a:rPr lang="zh-CN" altLang="en-US" dirty="0" smtClean="0"/>
              <a:t>一个厨师同时只能做一盘菜</a:t>
            </a:r>
            <a:endParaRPr lang="en-US" altLang="zh-CN" dirty="0" smtClean="0"/>
          </a:p>
          <a:p>
            <a:r>
              <a:rPr lang="zh-CN" altLang="en-US" dirty="0" smtClean="0"/>
              <a:t>每一盘菜的等待时间为从</a:t>
            </a:r>
            <a:r>
              <a:rPr lang="en-US" altLang="zh-CN" dirty="0" smtClean="0"/>
              <a:t>T=0</a:t>
            </a:r>
            <a:r>
              <a:rPr lang="zh-CN" altLang="en-US" dirty="0" smtClean="0"/>
              <a:t>开始直到这盘菜被做出来。</a:t>
            </a:r>
            <a:endParaRPr lang="en-US" altLang="zh-CN" dirty="0" smtClean="0"/>
          </a:p>
          <a:p>
            <a:r>
              <a:rPr lang="zh-CN" altLang="en-US" dirty="0" smtClean="0"/>
              <a:t>总等待时间为所有菜的等待时间之和。</a:t>
            </a:r>
            <a:endParaRPr lang="en-US" altLang="zh-CN" dirty="0" smtClean="0"/>
          </a:p>
          <a:p>
            <a:r>
              <a:rPr lang="zh-CN" altLang="en-US" dirty="0" smtClean="0"/>
              <a:t>求出最少的总等待时间。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数据规模：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≤</a:t>
            </a:r>
            <a:r>
              <a:rPr lang="en-US" altLang="zh-CN" dirty="0" smtClean="0"/>
              <a:t>40,M</a:t>
            </a:r>
            <a:r>
              <a:rPr lang="zh-CN" altLang="en-US" dirty="0" smtClean="0"/>
              <a:t>≤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∑</a:t>
            </a:r>
            <a:r>
              <a:rPr lang="en-US" altLang="zh-CN" dirty="0" smtClean="0"/>
              <a:t>P</a:t>
            </a:r>
            <a:r>
              <a:rPr lang="zh-CN" altLang="en-US" dirty="0" smtClean="0"/>
              <a:t>𝑖≤</a:t>
            </a:r>
            <a:r>
              <a:rPr lang="en-US" altLang="zh-CN" dirty="0" smtClean="0"/>
              <a:t>800,T</a:t>
            </a:r>
            <a:r>
              <a:rPr lang="zh-CN" altLang="en-US" dirty="0" smtClean="0"/>
              <a:t>𝑖</a:t>
            </a:r>
            <a:r>
              <a:rPr lang="en-US" altLang="zh-CN" dirty="0" smtClean="0"/>
              <a:t>,</a:t>
            </a:r>
            <a:r>
              <a:rPr lang="zh-CN" altLang="en-US" dirty="0" smtClean="0"/>
              <a:t>𝑗≤</a:t>
            </a:r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2571744"/>
            <a:ext cx="292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样例输入：</a:t>
            </a:r>
            <a:endParaRPr lang="en-US" altLang="zh-CN" dirty="0" smtClean="0"/>
          </a:p>
          <a:p>
            <a:r>
              <a:rPr lang="en-US" altLang="zh-CN" dirty="0" smtClean="0"/>
              <a:t>3 2</a:t>
            </a:r>
          </a:p>
          <a:p>
            <a:r>
              <a:rPr lang="en-US" altLang="zh-CN" dirty="0" smtClean="0"/>
              <a:t>3 1 1</a:t>
            </a:r>
          </a:p>
          <a:p>
            <a:r>
              <a:rPr lang="en-US" altLang="zh-CN" dirty="0" smtClean="0"/>
              <a:t>5 7</a:t>
            </a:r>
          </a:p>
          <a:p>
            <a:r>
              <a:rPr lang="en-US" altLang="zh-CN" dirty="0" smtClean="0"/>
              <a:t>3 6</a:t>
            </a:r>
          </a:p>
          <a:p>
            <a:r>
              <a:rPr lang="en-US" altLang="zh-CN" dirty="0" smtClean="0"/>
              <a:t>8 9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4810" y="257174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样例输出：</a:t>
            </a:r>
            <a:endParaRPr lang="en-US" altLang="zh-CN" dirty="0" smtClean="0"/>
          </a:p>
          <a:p>
            <a:r>
              <a:rPr lang="en-US" altLang="zh-CN" dirty="0" smtClean="0"/>
              <a:t>47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464344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厨师</a:t>
            </a:r>
            <a:r>
              <a:rPr lang="en-US" altLang="zh-CN" dirty="0" smtClean="0"/>
              <a:t>1</a:t>
            </a:r>
            <a:r>
              <a:rPr lang="zh-CN" altLang="en-US" dirty="0" smtClean="0"/>
              <a:t>先制作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份菜品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，再制作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份菜品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。点这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道菜的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个同学的等待时间分别为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3+5=8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3+5+5=13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厨师</a:t>
            </a:r>
            <a:r>
              <a:rPr lang="en-US" altLang="zh-CN" dirty="0" smtClean="0"/>
              <a:t>2</a:t>
            </a:r>
            <a:r>
              <a:rPr lang="zh-CN" altLang="en-US" dirty="0" smtClean="0"/>
              <a:t>先制作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份菜品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，再制作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份菜品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。点这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道菜的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个同学的等待时间分别为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7+9=16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总等待时间为</a:t>
            </a:r>
            <a:r>
              <a:rPr lang="en-US" altLang="zh-CN" dirty="0" smtClean="0"/>
              <a:t>3+8+13+7+16=47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虽然菜品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和菜品</a:t>
            </a:r>
            <a:r>
              <a:rPr lang="en-US" altLang="zh-CN" dirty="0" smtClean="0"/>
              <a:t>3</a:t>
            </a:r>
            <a:r>
              <a:rPr lang="zh-CN" altLang="en-US" dirty="0" smtClean="0"/>
              <a:t>由厨师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制作更快，如果这些菜品都由厨师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制作，总等待时间反而更长。如果按上述的做法，将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份菜品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份菜品</a:t>
            </a:r>
            <a:r>
              <a:rPr lang="en-US" altLang="zh-CN" dirty="0" smtClean="0"/>
              <a:t>3</a:t>
            </a:r>
            <a:r>
              <a:rPr lang="zh-CN" altLang="en-US" dirty="0" smtClean="0"/>
              <a:t>调整到厨师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制作，这样厨师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不会闲着，总等待时间更短。</a:t>
            </a:r>
          </a:p>
          <a:p>
            <a:r>
              <a:rPr lang="zh-CN" altLang="en-US" dirty="0" smtClean="0"/>
              <a:t>可以证明，这种解法最优。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增广路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若存在一条由源到汇的路且路上所有边都没满流，则称这条路为增广路。</a:t>
            </a:r>
            <a:endParaRPr lang="en-US" altLang="zh-CN" dirty="0" smtClean="0"/>
          </a:p>
          <a:p>
            <a:r>
              <a:rPr lang="zh-CN" altLang="en-US" dirty="0" smtClean="0"/>
              <a:t>若存在增广路，则一定可以扩大流量。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反向边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142976" y="357187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15206" y="357187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7193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71934" y="228599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428728" y="2500306"/>
            <a:ext cx="250033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28728" y="371475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357686" y="2500306"/>
            <a:ext cx="271464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429124" y="3714752"/>
            <a:ext cx="264320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3264900" y="350043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224442">
            <a:off x="2092959" y="2658301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{1,1}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868" y="33813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{1,1}</a:t>
            </a:r>
          </a:p>
        </p:txBody>
      </p:sp>
      <p:sp>
        <p:nvSpPr>
          <p:cNvPr id="26" name="TextBox 25"/>
          <p:cNvSpPr txBox="1"/>
          <p:nvPr/>
        </p:nvSpPr>
        <p:spPr>
          <a:xfrm rot="20476670">
            <a:off x="5018955" y="3779941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{1,1}</a:t>
            </a:r>
          </a:p>
        </p:txBody>
      </p:sp>
      <p:sp>
        <p:nvSpPr>
          <p:cNvPr id="27" name="TextBox 26"/>
          <p:cNvSpPr txBox="1"/>
          <p:nvPr/>
        </p:nvSpPr>
        <p:spPr>
          <a:xfrm rot="1101673">
            <a:off x="2190925" y="383070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{0,1}</a:t>
            </a:r>
          </a:p>
        </p:txBody>
      </p:sp>
      <p:sp>
        <p:nvSpPr>
          <p:cNvPr id="28" name="TextBox 27"/>
          <p:cNvSpPr txBox="1"/>
          <p:nvPr/>
        </p:nvSpPr>
        <p:spPr>
          <a:xfrm rot="1289800">
            <a:off x="5016774" y="26189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{0,1}</a:t>
            </a:r>
          </a:p>
        </p:txBody>
      </p:sp>
      <p:sp>
        <p:nvSpPr>
          <p:cNvPr id="29" name="矩形 28"/>
          <p:cNvSpPr/>
          <p:nvPr/>
        </p:nvSpPr>
        <p:spPr>
          <a:xfrm>
            <a:off x="642910" y="3214686"/>
            <a:ext cx="4585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</a:p>
        </p:txBody>
      </p:sp>
      <p:sp>
        <p:nvSpPr>
          <p:cNvPr id="30" name="矩形 29"/>
          <p:cNvSpPr/>
          <p:nvPr/>
        </p:nvSpPr>
        <p:spPr>
          <a:xfrm>
            <a:off x="7500958" y="3286124"/>
            <a:ext cx="5564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反向边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142976" y="357187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15206" y="357187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71934" y="4500570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071934" y="2285992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428728" y="2500306"/>
            <a:ext cx="250033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428728" y="371475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357686" y="2500306"/>
            <a:ext cx="271464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429124" y="3714752"/>
            <a:ext cx="264320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3218176" y="3512001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224442">
            <a:off x="2092959" y="2658301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{1,1}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1868" y="33813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{1,1}</a:t>
            </a:r>
          </a:p>
        </p:txBody>
      </p:sp>
      <p:sp>
        <p:nvSpPr>
          <p:cNvPr id="26" name="TextBox 25"/>
          <p:cNvSpPr txBox="1"/>
          <p:nvPr/>
        </p:nvSpPr>
        <p:spPr>
          <a:xfrm rot="20476670">
            <a:off x="5018955" y="3779941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{1,1}</a:t>
            </a:r>
          </a:p>
        </p:txBody>
      </p:sp>
      <p:sp>
        <p:nvSpPr>
          <p:cNvPr id="27" name="TextBox 26"/>
          <p:cNvSpPr txBox="1"/>
          <p:nvPr/>
        </p:nvSpPr>
        <p:spPr>
          <a:xfrm rot="1101673">
            <a:off x="2190925" y="383070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{0,1}</a:t>
            </a:r>
          </a:p>
        </p:txBody>
      </p:sp>
      <p:sp>
        <p:nvSpPr>
          <p:cNvPr id="28" name="TextBox 27"/>
          <p:cNvSpPr txBox="1"/>
          <p:nvPr/>
        </p:nvSpPr>
        <p:spPr>
          <a:xfrm rot="1289800">
            <a:off x="5016774" y="261896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{0,1}</a:t>
            </a:r>
          </a:p>
        </p:txBody>
      </p:sp>
      <p:sp>
        <p:nvSpPr>
          <p:cNvPr id="29" name="矩形 28"/>
          <p:cNvSpPr/>
          <p:nvPr/>
        </p:nvSpPr>
        <p:spPr>
          <a:xfrm>
            <a:off x="642910" y="3214686"/>
            <a:ext cx="4585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</a:t>
            </a:r>
          </a:p>
        </p:txBody>
      </p:sp>
      <p:sp>
        <p:nvSpPr>
          <p:cNvPr id="30" name="矩形 29"/>
          <p:cNvSpPr/>
          <p:nvPr/>
        </p:nvSpPr>
        <p:spPr>
          <a:xfrm>
            <a:off x="7500958" y="3286124"/>
            <a:ext cx="5564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10800000" flipV="1">
            <a:off x="1571604" y="2643182"/>
            <a:ext cx="2428892" cy="10001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16200000" flipV="1">
            <a:off x="3307332" y="3479222"/>
            <a:ext cx="1835378" cy="2042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0133415">
            <a:off x="2320779" y="316982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{-1,0}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393642">
            <a:off x="5179759" y="44114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{-1,0}</a:t>
            </a:r>
            <a:endParaRPr lang="zh-CN" altLang="en-US" dirty="0">
              <a:solidFill>
                <a:srgbClr val="92D05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0800000" flipV="1">
            <a:off x="4429124" y="3857628"/>
            <a:ext cx="2643206" cy="85725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1357290" y="3857628"/>
            <a:ext cx="2500330" cy="85725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108660">
            <a:off x="1928794" y="435769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{0,0}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rot="10800000">
            <a:off x="4286248" y="2571744"/>
            <a:ext cx="2643206" cy="107157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325334">
            <a:off x="4838122" y="3099149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{0,0}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14810" y="335756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{-1,0}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Dinic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原理见 </a:t>
            </a:r>
            <a:r>
              <a:rPr lang="zh-CN" altLang="en-US" b="1" dirty="0" smtClean="0">
                <a:latin typeface="+mj-ea"/>
                <a:ea typeface="+mj-ea"/>
              </a:rPr>
              <a:t>王欣上</a:t>
            </a:r>
            <a:r>
              <a:rPr lang="en-US" altLang="zh-CN" b="1" dirty="0" smtClean="0">
                <a:latin typeface="+mj-ea"/>
                <a:ea typeface="+mj-ea"/>
              </a:rPr>
              <a:t>《</a:t>
            </a:r>
            <a:r>
              <a:rPr lang="zh-CN" altLang="en-US" b="1" dirty="0" smtClean="0">
                <a:latin typeface="+mj-ea"/>
                <a:ea typeface="+mj-ea"/>
              </a:rPr>
              <a:t>浅谈基于分层思想的网络流算法</a:t>
            </a:r>
            <a:r>
              <a:rPr lang="en-US" altLang="zh-CN" b="1" dirty="0" smtClean="0">
                <a:latin typeface="+mj-ea"/>
                <a:ea typeface="+mj-ea"/>
              </a:rPr>
              <a:t>》</a:t>
            </a:r>
          </a:p>
          <a:p>
            <a:r>
              <a:rPr lang="zh-CN" altLang="en-US" dirty="0" smtClean="0">
                <a:latin typeface="+mn-ea"/>
              </a:rPr>
              <a:t>算法流程：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用</a:t>
            </a:r>
            <a:r>
              <a:rPr lang="en-US" altLang="zh-CN" dirty="0" smtClean="0">
                <a:latin typeface="+mn-ea"/>
              </a:rPr>
              <a:t>BFS</a:t>
            </a:r>
            <a:r>
              <a:rPr lang="zh-CN" altLang="en-US" dirty="0" smtClean="0">
                <a:latin typeface="+mn-ea"/>
              </a:rPr>
              <a:t>在原图中分层，若汇点已不可达，算法结束并退出。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用求得的分层图进行</a:t>
            </a:r>
            <a:r>
              <a:rPr lang="en-US" altLang="zh-CN" dirty="0" smtClean="0">
                <a:latin typeface="+mn-ea"/>
              </a:rPr>
              <a:t>DFS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返回第一步。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最大流最小割定理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r>
              <a:rPr lang="en-US" altLang="zh-CN" dirty="0" smtClean="0"/>
              <a:t>=</a:t>
            </a:r>
            <a:r>
              <a:rPr lang="zh-CN" altLang="en-US" dirty="0" smtClean="0"/>
              <a:t>最小割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战争游戏（</a:t>
            </a:r>
            <a:r>
              <a:rPr lang="en-US" altLang="zh-CN" dirty="0" smtClean="0">
                <a:hlinkClick r:id="rId2"/>
              </a:rPr>
              <a:t>TOI1193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小</a:t>
            </a:r>
            <a:r>
              <a:rPr lang="en-US" altLang="zh-CN" dirty="0" smtClean="0"/>
              <a:t>R</a:t>
            </a:r>
            <a:r>
              <a:rPr lang="zh-CN" altLang="en-US" dirty="0" smtClean="0"/>
              <a:t>正在玩一个战争游戏。游戏地图是一个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的矩阵，每个格子可能是障碍物，也可能是空地，在游戏开始时有若干支敌军分散在不同的空地格子中。每支敌军都可以从当前所在的格子移动到四个相邻的格子之一，但是不能移动到包含障碍物的格子。如果敌军移动出了地图的边界，那么战争就失败了。</a:t>
            </a:r>
          </a:p>
          <a:p>
            <a:r>
              <a:rPr lang="zh-CN" altLang="en-US" dirty="0" smtClean="0"/>
              <a:t>现在你的任务是，在敌军开始移动前，通过飞机轰炸使得某些原本是空地的格子变得不可通行，这样就有可能阻止敌军移出地图边界（出于某种特殊的考虑，你不能直接轰炸敌军所在的格子）。由于地形不同的原因，把每个空地格子轰炸成不可通行所需的炸药数目可能是不同的，你需要计算出要阻止敌军所需的最少的炸药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24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903</TotalTime>
  <Words>1450</Words>
  <Application>Microsoft Macintosh PowerPoint</Application>
  <PresentationFormat>全屏显示(4:3)</PresentationFormat>
  <Paragraphs>259</Paragraphs>
  <Slides>34</Slides>
  <Notes>1</Notes>
  <HiddenSlides>5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平衡</vt:lpstr>
      <vt:lpstr>网络流与费用流</vt:lpstr>
      <vt:lpstr>网络流定义</vt:lpstr>
      <vt:lpstr>最大流</vt:lpstr>
      <vt:lpstr>增广路</vt:lpstr>
      <vt:lpstr>反向边</vt:lpstr>
      <vt:lpstr>反向边</vt:lpstr>
      <vt:lpstr>Dinic</vt:lpstr>
      <vt:lpstr>最大流最小割定理</vt:lpstr>
      <vt:lpstr>战争游戏（TOI1193）</vt:lpstr>
      <vt:lpstr>PowerPoint 演示文稿</vt:lpstr>
      <vt:lpstr>图示</vt:lpstr>
      <vt:lpstr>Cross the fire（HDU 3931）</vt:lpstr>
      <vt:lpstr>PowerPoint 演示文稿</vt:lpstr>
      <vt:lpstr>最大获利（NOI2006）</vt:lpstr>
      <vt:lpstr>PowerPoint 演示文稿</vt:lpstr>
      <vt:lpstr>植物大战僵尸（NOI2009）</vt:lpstr>
      <vt:lpstr>PowerPoint 演示文稿</vt:lpstr>
      <vt:lpstr>图示</vt:lpstr>
      <vt:lpstr>关于网络流建图</vt:lpstr>
      <vt:lpstr>有上下界的网络流</vt:lpstr>
      <vt:lpstr>费用流</vt:lpstr>
      <vt:lpstr>求法</vt:lpstr>
      <vt:lpstr>PowerPoint 演示文稿</vt:lpstr>
      <vt:lpstr>SOJ1828 Minimal</vt:lpstr>
      <vt:lpstr>PowerPoint 演示文稿</vt:lpstr>
      <vt:lpstr>TOJ 2663</vt:lpstr>
      <vt:lpstr>PowerPoint 演示文稿</vt:lpstr>
      <vt:lpstr>NOI 2008 志愿者招募</vt:lpstr>
      <vt:lpstr>PowerPoint 演示文稿</vt:lpstr>
      <vt:lpstr>HDU 3947</vt:lpstr>
      <vt:lpstr>PowerPoint 演示文稿</vt:lpstr>
      <vt:lpstr>NOI 2012 美食节 </vt:lpstr>
      <vt:lpstr>PowerPoint 演示文稿</vt:lpstr>
      <vt:lpstr>样例说明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网络流与费用流</dc:title>
  <dc:creator>Caiych</dc:creator>
  <cp:lastModifiedBy>yuchen cai</cp:lastModifiedBy>
  <cp:revision>286</cp:revision>
  <dcterms:created xsi:type="dcterms:W3CDTF">2012-08-03T01:44:23Z</dcterms:created>
  <dcterms:modified xsi:type="dcterms:W3CDTF">2014-07-23T04:54:52Z</dcterms:modified>
</cp:coreProperties>
</file>