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sldIdLst>
    <p:sldId id="321" r:id="rId3"/>
    <p:sldId id="257" r:id="rId4"/>
    <p:sldId id="258" r:id="rId5"/>
    <p:sldId id="259" r:id="rId6"/>
    <p:sldId id="260" r:id="rId7"/>
    <p:sldId id="261" r:id="rId8"/>
    <p:sldId id="262" r:id="rId9"/>
    <p:sldId id="263" r:id="rId10"/>
    <p:sldId id="264" r:id="rId11"/>
    <p:sldId id="265" r:id="rId12"/>
    <p:sldId id="266" r:id="rId13"/>
    <p:sldId id="270" r:id="rId14"/>
    <p:sldId id="271" r:id="rId15"/>
    <p:sldId id="267" r:id="rId16"/>
    <p:sldId id="268" r:id="rId17"/>
    <p:sldId id="269" r:id="rId18"/>
    <p:sldId id="272" r:id="rId19"/>
    <p:sldId id="286" r:id="rId20"/>
    <p:sldId id="364" r:id="rId21"/>
    <p:sldId id="273" r:id="rId22"/>
    <p:sldId id="274" r:id="rId23"/>
    <p:sldId id="275" r:id="rId24"/>
    <p:sldId id="277" r:id="rId25"/>
    <p:sldId id="276" r:id="rId26"/>
    <p:sldId id="279" r:id="rId27"/>
    <p:sldId id="278" r:id="rId28"/>
    <p:sldId id="323" r:id="rId29"/>
    <p:sldId id="349" r:id="rId30"/>
    <p:sldId id="334" r:id="rId31"/>
    <p:sldId id="280" r:id="rId32"/>
    <p:sldId id="281" r:id="rId33"/>
    <p:sldId id="282" r:id="rId34"/>
    <p:sldId id="283" r:id="rId35"/>
    <p:sldId id="284" r:id="rId36"/>
    <p:sldId id="361" r:id="rId37"/>
    <p:sldId id="285" r:id="rId38"/>
    <p:sldId id="293" r:id="rId39"/>
    <p:sldId id="296"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25" r:id="rId57"/>
    <p:sldId id="311" r:id="rId58"/>
    <p:sldId id="312" r:id="rId59"/>
    <p:sldId id="313" r:id="rId60"/>
    <p:sldId id="314" r:id="rId61"/>
    <p:sldId id="316" r:id="rId62"/>
    <p:sldId id="324" r:id="rId63"/>
    <p:sldId id="317" r:id="rId64"/>
    <p:sldId id="318" r:id="rId65"/>
    <p:sldId id="319" r:id="rId66"/>
    <p:sldId id="332" r:id="rId67"/>
    <p:sldId id="333" r:id="rId68"/>
    <p:sldId id="347" r:id="rId69"/>
    <p:sldId id="348" r:id="rId70"/>
    <p:sldId id="388" r:id="rId71"/>
    <p:sldId id="389" r:id="rId72"/>
    <p:sldId id="327" r:id="rId73"/>
    <p:sldId id="328" r:id="rId74"/>
    <p:sldId id="329" r:id="rId75"/>
    <p:sldId id="331" r:id="rId76"/>
    <p:sldId id="336" r:id="rId77"/>
    <p:sldId id="337" r:id="rId78"/>
    <p:sldId id="330" r:id="rId79"/>
    <p:sldId id="338" r:id="rId80"/>
    <p:sldId id="341" r:id="rId81"/>
    <p:sldId id="342" r:id="rId82"/>
    <p:sldId id="344" r:id="rId83"/>
    <p:sldId id="340" r:id="rId84"/>
    <p:sldId id="345" r:id="rId85"/>
    <p:sldId id="350" r:id="rId86"/>
    <p:sldId id="352" r:id="rId87"/>
    <p:sldId id="351" r:id="rId88"/>
    <p:sldId id="353" r:id="rId89"/>
    <p:sldId id="354" r:id="rId90"/>
    <p:sldId id="346" r:id="rId91"/>
    <p:sldId id="355" r:id="rId92"/>
    <p:sldId id="356" r:id="rId93"/>
    <p:sldId id="357" r:id="rId94"/>
    <p:sldId id="358" r:id="rId95"/>
    <p:sldId id="359" r:id="rId96"/>
    <p:sldId id="360" r:id="rId97"/>
    <p:sldId id="390" r:id="rId98"/>
    <p:sldId id="363" r:id="rId99"/>
    <p:sldId id="384" r:id="rId100"/>
    <p:sldId id="385" r:id="rId101"/>
    <p:sldId id="386" r:id="rId102"/>
    <p:sldId id="387" r:id="rId103"/>
    <p:sldId id="365" r:id="rId104"/>
    <p:sldId id="366" r:id="rId105"/>
    <p:sldId id="367" r:id="rId106"/>
    <p:sldId id="368" r:id="rId107"/>
    <p:sldId id="373" r:id="rId108"/>
    <p:sldId id="374" r:id="rId109"/>
    <p:sldId id="370" r:id="rId110"/>
    <p:sldId id="375" r:id="rId111"/>
    <p:sldId id="376" r:id="rId112"/>
    <p:sldId id="371" r:id="rId113"/>
    <p:sldId id="369" r:id="rId114"/>
    <p:sldId id="380" r:id="rId115"/>
    <p:sldId id="381" r:id="rId116"/>
    <p:sldId id="382" r:id="rId117"/>
    <p:sldId id="383" r:id="rId118"/>
    <p:sldId id="372" r:id="rId119"/>
    <p:sldId id="362" r:id="rId120"/>
    <p:sldId id="322" r:id="rId121"/>
    <p:sldId id="326" r:id="rId1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综述" id="{8A7F1E0D-1DEE-4E17-B4D8-07BE80382C03}">
          <p14:sldIdLst>
            <p14:sldId id="321"/>
            <p14:sldId id="257"/>
            <p14:sldId id="258"/>
          </p14:sldIdLst>
        </p14:section>
        <p14:section name="有向无环图最短路" id="{9BDB0F08-0476-47B4-BD1E-70B6862833A1}">
          <p14:sldIdLst>
            <p14:sldId id="259"/>
            <p14:sldId id="260"/>
            <p14:sldId id="261"/>
            <p14:sldId id="262"/>
            <p14:sldId id="263"/>
            <p14:sldId id="264"/>
          </p14:sldIdLst>
        </p14:section>
        <p14:section name="01背包问题" id="{E132D3EB-38C1-4A83-9EBC-CD844737CD2E}">
          <p14:sldIdLst>
            <p14:sldId id="265"/>
            <p14:sldId id="266"/>
            <p14:sldId id="270"/>
            <p14:sldId id="271"/>
            <p14:sldId id="267"/>
            <p14:sldId id="268"/>
            <p14:sldId id="269"/>
            <p14:sldId id="272"/>
            <p14:sldId id="286"/>
            <p14:sldId id="364"/>
          </p14:sldIdLst>
        </p14:section>
        <p14:section name="dp问题特点及思路总结" id="{300DAE8E-ADDC-4071-BA07-49DEF7632A1F}">
          <p14:sldIdLst>
            <p14:sldId id="273"/>
            <p14:sldId id="274"/>
            <p14:sldId id="275"/>
            <p14:sldId id="277"/>
            <p14:sldId id="276"/>
            <p14:sldId id="279"/>
            <p14:sldId id="278"/>
            <p14:sldId id="323"/>
            <p14:sldId id="349"/>
            <p14:sldId id="334"/>
          </p14:sldIdLst>
        </p14:section>
        <p14:section name="最短路扩展" id="{8B23B9A3-C1A8-46E1-9E81-6EF7F6919C21}">
          <p14:sldIdLst>
            <p14:sldId id="280"/>
            <p14:sldId id="281"/>
            <p14:sldId id="282"/>
            <p14:sldId id="283"/>
            <p14:sldId id="284"/>
            <p14:sldId id="361"/>
            <p14:sldId id="285"/>
          </p14:sldIdLst>
        </p14:section>
        <p14:section name="背包问题扩展" id="{DD397125-8586-4AAF-B29E-66B9443ABA3A}">
          <p14:sldIdLst>
            <p14:sldId id="293"/>
            <p14:sldId id="296"/>
            <p14:sldId id="294"/>
            <p14:sldId id="295"/>
            <p14:sldId id="297"/>
            <p14:sldId id="298"/>
            <p14:sldId id="299"/>
            <p14:sldId id="300"/>
            <p14:sldId id="301"/>
            <p14:sldId id="302"/>
            <p14:sldId id="303"/>
            <p14:sldId id="304"/>
            <p14:sldId id="305"/>
            <p14:sldId id="306"/>
            <p14:sldId id="307"/>
            <p14:sldId id="308"/>
            <p14:sldId id="309"/>
            <p14:sldId id="310"/>
            <p14:sldId id="325"/>
          </p14:sldIdLst>
        </p14:section>
        <p14:section name="区域动规（矩阵链乘，石子合并）" id="{C7D97AFF-5A06-4CDF-9E23-1F41B6A2315F}">
          <p14:sldIdLst>
            <p14:sldId id="311"/>
            <p14:sldId id="312"/>
            <p14:sldId id="313"/>
            <p14:sldId id="314"/>
            <p14:sldId id="316"/>
            <p14:sldId id="324"/>
          </p14:sldIdLst>
        </p14:section>
        <p14:section name="其他DP（最长各种子序列，最短修改路径）" id="{3B36C684-417B-4A7F-BEF7-2BCE81EBA0FC}">
          <p14:sldIdLst>
            <p14:sldId id="317"/>
            <p14:sldId id="318"/>
            <p14:sldId id="319"/>
            <p14:sldId id="332"/>
            <p14:sldId id="333"/>
            <p14:sldId id="347"/>
            <p14:sldId id="348"/>
            <p14:sldId id="388"/>
            <p14:sldId id="389"/>
            <p14:sldId id="327"/>
          </p14:sldIdLst>
        </p14:section>
        <p14:section name="树形DP" id="{4B41B81B-DDB0-41F2-86FD-D4EB202CECBA}">
          <p14:sldIdLst>
            <p14:sldId id="328"/>
            <p14:sldId id="329"/>
            <p14:sldId id="331"/>
            <p14:sldId id="336"/>
            <p14:sldId id="337"/>
            <p14:sldId id="330"/>
          </p14:sldIdLst>
        </p14:section>
        <p14:section name="状态压缩DP" id="{D88209F4-2FB1-44E2-996D-A8DD111B647D}">
          <p14:sldIdLst>
            <p14:sldId id="338"/>
            <p14:sldId id="341"/>
            <p14:sldId id="342"/>
            <p14:sldId id="344"/>
            <p14:sldId id="340"/>
            <p14:sldId id="345"/>
            <p14:sldId id="350"/>
            <p14:sldId id="352"/>
            <p14:sldId id="351"/>
            <p14:sldId id="353"/>
            <p14:sldId id="354"/>
            <p14:sldId id="346"/>
          </p14:sldIdLst>
        </p14:section>
        <p14:section name="插头DP" id="{4B8C220D-B42B-4108-8801-ED6911E651CB}">
          <p14:sldIdLst>
            <p14:sldId id="355"/>
            <p14:sldId id="356"/>
            <p14:sldId id="357"/>
            <p14:sldId id="358"/>
            <p14:sldId id="359"/>
            <p14:sldId id="360"/>
            <p14:sldId id="390"/>
          </p14:sldIdLst>
        </p14:section>
        <p14:section name="各种优化（单调队列，四边形不等式，线段树等）" id="{709CE197-A57A-42DE-8FA4-6343C2A027B1}">
          <p14:sldIdLst>
            <p14:sldId id="363"/>
            <p14:sldId id="384"/>
            <p14:sldId id="385"/>
            <p14:sldId id="386"/>
            <p14:sldId id="387"/>
            <p14:sldId id="365"/>
            <p14:sldId id="366"/>
            <p14:sldId id="367"/>
            <p14:sldId id="368"/>
            <p14:sldId id="373"/>
            <p14:sldId id="374"/>
            <p14:sldId id="370"/>
            <p14:sldId id="375"/>
            <p14:sldId id="376"/>
            <p14:sldId id="371"/>
            <p14:sldId id="369"/>
            <p14:sldId id="380"/>
            <p14:sldId id="381"/>
            <p14:sldId id="382"/>
            <p14:sldId id="383"/>
            <p14:sldId id="372"/>
          </p14:sldIdLst>
        </p14:section>
        <p14:section name="总结" id="{0C2E4030-6320-4FA0-A2CB-BC8145C52DBB}">
          <p14:sldIdLst>
            <p14:sldId id="362"/>
            <p14:sldId id="322"/>
            <p14:sldId id="3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475" autoAdjust="0"/>
  </p:normalViewPr>
  <p:slideViewPr>
    <p:cSldViewPr>
      <p:cViewPr varScale="1">
        <p:scale>
          <a:sx n="86" d="100"/>
          <a:sy n="86" d="100"/>
        </p:scale>
        <p:origin x="9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25463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37DE36-4558-4533-AF1F-F6D69978AFE9}"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extLst>
      <p:ext uri="{BB962C8B-B14F-4D97-AF65-F5344CB8AC3E}">
        <p14:creationId xmlns:p14="http://schemas.microsoft.com/office/powerpoint/2010/main" val="348187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366725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5596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a:xfrm>
            <a:off x="5330952" y="6400800"/>
            <a:ext cx="3733800" cy="283800"/>
          </a:xfrm>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72084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91321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76288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8" name="页脚占位符 7"/>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826685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4" name="页脚占位符 3"/>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544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57117470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6854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86174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96469242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985557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p>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8754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274448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240455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194506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36572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23849977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106044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EE392B5-D1F7-4613-9771-7B77EA50E580}" type="datetimeFigureOut">
              <a:rPr lang="zh-CN" altLang="en-US" smtClean="0"/>
              <a:t>2014/8/4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37DE36-4558-4533-AF1F-F6D69978AFE9}" type="slidenum">
              <a:rPr lang="zh-CN" altLang="en-US" smtClean="0"/>
              <a:t>‹#›</a:t>
            </a:fld>
            <a:endParaRPr lang="zh-CN" altLang="en-US"/>
          </a:p>
        </p:txBody>
      </p:sp>
    </p:spTree>
    <p:extLst>
      <p:ext uri="{BB962C8B-B14F-4D97-AF65-F5344CB8AC3E}">
        <p14:creationId xmlns:p14="http://schemas.microsoft.com/office/powerpoint/2010/main" val="35889737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BEE392B5-D1F7-4613-9771-7B77EA50E580}" type="datetimeFigureOut">
              <a:rPr lang="zh-CN" altLang="en-US" smtClean="0"/>
              <a:t>2014/8/4</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237DE36-4558-4533-AF1F-F6D69978AFE9}"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extLst>
      <p:ext uri="{BB962C8B-B14F-4D97-AF65-F5344CB8AC3E}">
        <p14:creationId xmlns:p14="http://schemas.microsoft.com/office/powerpoint/2010/main" val="31880554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solidFill>
                  <a:srgbClr val="2F2F2F">
                    <a:lumMod val="75000"/>
                    <a:lumOff val="25000"/>
                  </a:srgbClr>
                </a:solidFill>
              </a:rPr>
              <a:pPr/>
              <a:t>2014/8/4</a:t>
            </a:fld>
            <a:endParaRPr lang="zh-CN" altLang="en-US">
              <a:solidFill>
                <a:srgbClr val="2F2F2F">
                  <a:lumMod val="75000"/>
                  <a:lumOff val="25000"/>
                </a:srgbClr>
              </a:solidFill>
            </a:endParaRPr>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solidFill>
                <a:srgbClr val="2F2F2F">
                  <a:lumMod val="75000"/>
                  <a:lumOff val="25000"/>
                </a:srgbClr>
              </a:solidFill>
            </a:endParaRP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solidFill>
                  <a:srgbClr val="2F2F2F">
                    <a:lumMod val="75000"/>
                    <a:lumOff val="25000"/>
                  </a:srgbClr>
                </a:solidFill>
              </a:rPr>
              <a:pPr/>
              <a:t>‹#›</a:t>
            </a:fld>
            <a:endParaRPr lang="zh-CN" altLang="en-US">
              <a:solidFill>
                <a:srgbClr val="2F2F2F">
                  <a:lumMod val="75000"/>
                  <a:lumOff val="25000"/>
                </a:srgbClr>
              </a:solidFill>
            </a:endParaRP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1894672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nzhao1994@126.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blog.csdn.net/woshi250hua/article/details/7636866" TargetMode="External"/><Relationship Id="rId2" Type="http://schemas.openxmlformats.org/officeDocument/2006/relationships/hyperlink" Target="http://acm.hdu.edu.cn/problemclass.php?id=516" TargetMode="External"/><Relationship Id="rId1" Type="http://schemas.openxmlformats.org/officeDocument/2006/relationships/slideLayout" Target="../slideLayouts/slideLayout2.xml"/><Relationship Id="rId6" Type="http://schemas.openxmlformats.org/officeDocument/2006/relationships/hyperlink" Target="http://blog.csdn.net/woshi250hua/article/details/7912049" TargetMode="External"/><Relationship Id="rId5" Type="http://schemas.openxmlformats.org/officeDocument/2006/relationships/hyperlink" Target="http://blog.csdn.net/woshi250hua/article/details/7969225" TargetMode="External"/><Relationship Id="rId4" Type="http://schemas.openxmlformats.org/officeDocument/2006/relationships/hyperlink" Target="http://blog.csdn.net/woshi250hua/article/details/764495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016" y="908720"/>
            <a:ext cx="8892480" cy="1440160"/>
          </a:xfrm>
        </p:spPr>
        <p:txBody>
          <a:bodyPr>
            <a:normAutofit/>
          </a:bodyPr>
          <a:lstStyle/>
          <a:p>
            <a:r>
              <a:rPr lang="en-US" altLang="zh-CN" sz="3600" dirty="0" smtClean="0"/>
              <a:t>2014</a:t>
            </a:r>
            <a:r>
              <a:rPr lang="zh-CN" altLang="en-US" sz="3600" dirty="0" smtClean="0"/>
              <a:t>天津大学</a:t>
            </a:r>
            <a:r>
              <a:rPr lang="en-US" altLang="zh-CN" sz="3600" dirty="0" smtClean="0"/>
              <a:t>ACM</a:t>
            </a:r>
            <a:r>
              <a:rPr lang="zh-CN" altLang="en-US" sz="3600" dirty="0" smtClean="0"/>
              <a:t>暑期集训队培训讲座</a:t>
            </a:r>
            <a:r>
              <a:rPr lang="en-US" altLang="zh-CN" sz="3600" dirty="0" smtClean="0"/>
              <a:t/>
            </a:r>
            <a:br>
              <a:rPr lang="en-US" altLang="zh-CN" sz="3600" dirty="0" smtClean="0"/>
            </a:br>
            <a:r>
              <a:rPr lang="en-US" altLang="zh-CN" sz="3600" dirty="0" smtClean="0"/>
              <a:t>——</a:t>
            </a:r>
            <a:r>
              <a:rPr lang="zh-CN" altLang="en-US" sz="3600" dirty="0" smtClean="0"/>
              <a:t>动态规划 </a:t>
            </a:r>
            <a:r>
              <a:rPr lang="en-US" altLang="zh-CN" sz="3200" dirty="0" smtClean="0">
                <a:solidFill>
                  <a:schemeClr val="tx1">
                    <a:tint val="75000"/>
                  </a:schemeClr>
                </a:solidFill>
                <a:latin typeface="+mn-lt"/>
                <a:ea typeface="+mn-ea"/>
                <a:cs typeface="+mn-cs"/>
              </a:rPr>
              <a:t>(Dynamic Programming)</a:t>
            </a:r>
            <a:endParaRPr lang="zh-CN" altLang="en-US" sz="3200" dirty="0">
              <a:solidFill>
                <a:schemeClr val="tx1">
                  <a:tint val="75000"/>
                </a:schemeClr>
              </a:solidFill>
              <a:latin typeface="+mn-lt"/>
              <a:ea typeface="+mn-ea"/>
              <a:cs typeface="+mn-cs"/>
            </a:endParaRPr>
          </a:p>
        </p:txBody>
      </p:sp>
      <p:sp>
        <p:nvSpPr>
          <p:cNvPr id="3" name="副标题 2"/>
          <p:cNvSpPr>
            <a:spLocks noGrp="1"/>
          </p:cNvSpPr>
          <p:nvPr>
            <p:ph type="subTitle" idx="1"/>
          </p:nvPr>
        </p:nvSpPr>
        <p:spPr>
          <a:xfrm>
            <a:off x="1371600" y="3933056"/>
            <a:ext cx="6872808" cy="2023120"/>
          </a:xfrm>
        </p:spPr>
        <p:txBody>
          <a:bodyPr>
            <a:normAutofit fontScale="92500" lnSpcReduction="10000"/>
          </a:bodyPr>
          <a:lstStyle/>
          <a:p>
            <a:pPr algn="l"/>
            <a:r>
              <a:rPr lang="zh-CN" altLang="en-US" dirty="0" smtClean="0">
                <a:solidFill>
                  <a:schemeClr val="tx1"/>
                </a:solidFill>
              </a:rPr>
              <a:t>讲课人：</a:t>
            </a:r>
            <a:r>
              <a:rPr lang="zh-CN" altLang="en-US" dirty="0">
                <a:solidFill>
                  <a:schemeClr val="tx1"/>
                </a:solidFill>
              </a:rPr>
              <a:t>曹圣</a:t>
            </a:r>
            <a:endParaRPr lang="en-US" altLang="zh-CN" dirty="0" smtClean="0">
              <a:solidFill>
                <a:schemeClr val="tx1"/>
              </a:solidFill>
            </a:endParaRPr>
          </a:p>
          <a:p>
            <a:pPr algn="l"/>
            <a:r>
              <a:rPr lang="zh-CN" altLang="en-US" dirty="0" smtClean="0">
                <a:solidFill>
                  <a:schemeClr val="tx1"/>
                </a:solidFill>
              </a:rPr>
              <a:t>年级    ：</a:t>
            </a:r>
            <a:r>
              <a:rPr lang="en-US" altLang="zh-CN" dirty="0" smtClean="0">
                <a:solidFill>
                  <a:schemeClr val="tx1"/>
                </a:solidFill>
              </a:rPr>
              <a:t>2012</a:t>
            </a:r>
            <a:r>
              <a:rPr lang="zh-CN" altLang="en-US" dirty="0" smtClean="0">
                <a:solidFill>
                  <a:schemeClr val="tx1"/>
                </a:solidFill>
              </a:rPr>
              <a:t>级</a:t>
            </a:r>
            <a:endParaRPr lang="en-US" altLang="zh-CN" dirty="0" smtClean="0">
              <a:solidFill>
                <a:schemeClr val="tx1"/>
              </a:solidFill>
            </a:endParaRPr>
          </a:p>
          <a:p>
            <a:pPr algn="l"/>
            <a:r>
              <a:rPr lang="zh-CN" altLang="en-US" dirty="0" smtClean="0">
                <a:solidFill>
                  <a:schemeClr val="tx1"/>
                </a:solidFill>
              </a:rPr>
              <a:t>联系方式：</a:t>
            </a:r>
            <a:r>
              <a:rPr lang="en-US" altLang="zh-CN" dirty="0" smtClean="0">
                <a:solidFill>
                  <a:schemeClr val="tx1"/>
                </a:solidFill>
                <a:hlinkClick r:id="rId2"/>
              </a:rPr>
              <a:t>jinzhao1994@126.com</a:t>
            </a:r>
            <a:endParaRPr lang="en-US" altLang="zh-CN" dirty="0" smtClean="0">
              <a:solidFill>
                <a:schemeClr val="tx1"/>
              </a:solidFill>
            </a:endParaRPr>
          </a:p>
          <a:p>
            <a:pPr algn="l"/>
            <a:r>
              <a:rPr lang="en-US" altLang="zh-CN" dirty="0" smtClean="0">
                <a:solidFill>
                  <a:schemeClr val="tx1"/>
                </a:solidFill>
              </a:rPr>
              <a:t>QQ</a:t>
            </a:r>
            <a:r>
              <a:rPr lang="zh-CN" altLang="en-US" dirty="0" smtClean="0">
                <a:solidFill>
                  <a:schemeClr val="tx1"/>
                </a:solidFill>
              </a:rPr>
              <a:t>：</a:t>
            </a:r>
            <a:r>
              <a:rPr lang="en-US" altLang="zh-CN" dirty="0" smtClean="0">
                <a:solidFill>
                  <a:schemeClr val="tx1"/>
                </a:solidFill>
              </a:rPr>
              <a:t>850797770</a:t>
            </a:r>
            <a:endParaRPr lang="zh-CN" altLang="en-US" dirty="0">
              <a:solidFill>
                <a:schemeClr val="tx1"/>
              </a:solidFill>
            </a:endParaRPr>
          </a:p>
        </p:txBody>
      </p:sp>
    </p:spTree>
    <p:extLst>
      <p:ext uri="{BB962C8B-B14F-4D97-AF65-F5344CB8AC3E}">
        <p14:creationId xmlns:p14="http://schemas.microsoft.com/office/powerpoint/2010/main" val="1029276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例题</a:t>
            </a:r>
            <a:r>
              <a:rPr lang="en-US" altLang="zh-CN" dirty="0" smtClean="0"/>
              <a:t>2</a:t>
            </a:r>
            <a:r>
              <a:rPr lang="zh-CN" altLang="en-US" dirty="0" smtClean="0"/>
              <a:t>： </a:t>
            </a:r>
            <a:r>
              <a:rPr lang="en-US" altLang="zh-CN" dirty="0" smtClean="0"/>
              <a:t>01</a:t>
            </a:r>
            <a:r>
              <a:rPr lang="zh-CN" altLang="en-US" dirty="0" smtClean="0"/>
              <a:t>背包问题</a:t>
            </a:r>
            <a:endParaRPr lang="zh-CN" altLang="en-US" dirty="0"/>
          </a:p>
        </p:txBody>
      </p:sp>
      <p:sp>
        <p:nvSpPr>
          <p:cNvPr id="6" name="内容占位符 5"/>
          <p:cNvSpPr>
            <a:spLocks noGrp="1"/>
          </p:cNvSpPr>
          <p:nvPr>
            <p:ph idx="1"/>
          </p:nvPr>
        </p:nvSpPr>
        <p:spPr/>
        <p:txBody>
          <a:bodyPr/>
          <a:lstStyle/>
          <a:p>
            <a:r>
              <a:rPr lang="zh-CN" altLang="en-US" dirty="0" smtClean="0"/>
              <a:t>有</a:t>
            </a:r>
            <a:r>
              <a:rPr lang="en-US" altLang="zh-CN" dirty="0" smtClean="0"/>
              <a:t>n</a:t>
            </a:r>
            <a:r>
              <a:rPr lang="zh-CN" altLang="en-US" dirty="0" smtClean="0"/>
              <a:t>件</a:t>
            </a:r>
            <a:r>
              <a:rPr lang="zh-CN" altLang="en-US" dirty="0"/>
              <a:t>物品和一个容量</a:t>
            </a:r>
            <a:r>
              <a:rPr lang="zh-CN" altLang="en-US" dirty="0" smtClean="0"/>
              <a:t>为</a:t>
            </a:r>
            <a:r>
              <a:rPr lang="en-US" altLang="zh-CN" dirty="0" smtClean="0"/>
              <a:t>v</a:t>
            </a:r>
            <a:r>
              <a:rPr lang="zh-CN" altLang="en-US" dirty="0" smtClean="0"/>
              <a:t>的</a:t>
            </a:r>
            <a:r>
              <a:rPr lang="zh-CN" altLang="en-US" dirty="0"/>
              <a:t>背包</a:t>
            </a:r>
            <a:r>
              <a:rPr lang="zh-CN" altLang="en-US" dirty="0" smtClean="0"/>
              <a:t>。</a:t>
            </a:r>
            <a:endParaRPr lang="en-US" altLang="zh-CN" dirty="0" smtClean="0"/>
          </a:p>
          <a:p>
            <a:r>
              <a:rPr lang="zh-CN" altLang="en-US" dirty="0" smtClean="0"/>
              <a:t>第</a:t>
            </a:r>
            <a:r>
              <a:rPr lang="en-US" altLang="zh-CN" dirty="0"/>
              <a:t>i</a:t>
            </a:r>
            <a:r>
              <a:rPr lang="zh-CN" altLang="en-US" dirty="0"/>
              <a:t>件物品的费用是</a:t>
            </a:r>
            <a:r>
              <a:rPr lang="en-US" altLang="zh-CN" dirty="0"/>
              <a:t>c[i]</a:t>
            </a:r>
            <a:r>
              <a:rPr lang="zh-CN" altLang="en-US" dirty="0"/>
              <a:t>，价值是</a:t>
            </a:r>
            <a:r>
              <a:rPr lang="en-US" altLang="zh-CN" dirty="0"/>
              <a:t>w[i]</a:t>
            </a:r>
            <a:r>
              <a:rPr lang="zh-CN" altLang="en-US" dirty="0" smtClean="0"/>
              <a:t>。</a:t>
            </a:r>
            <a:endParaRPr lang="en-US" altLang="zh-CN" dirty="0" smtClean="0"/>
          </a:p>
          <a:p>
            <a:r>
              <a:rPr lang="zh-CN" altLang="en-US" dirty="0" smtClean="0"/>
              <a:t>求解</a:t>
            </a:r>
            <a:r>
              <a:rPr lang="zh-CN" altLang="en-US" dirty="0"/>
              <a:t>将哪些物品装入背包可使价值总和最大</a:t>
            </a:r>
            <a:r>
              <a:rPr lang="zh-CN" altLang="en-US" dirty="0" smtClean="0"/>
              <a:t>。</a:t>
            </a:r>
            <a:endParaRPr lang="en-US" altLang="zh-CN" dirty="0" smtClean="0"/>
          </a:p>
          <a:p>
            <a:r>
              <a:rPr lang="zh-CN" altLang="en-US" dirty="0"/>
              <a:t>这是最基础的背包问题，特点是：每种物品仅有一件，可以选择放或不放</a:t>
            </a:r>
            <a:r>
              <a:rPr lang="zh-CN" altLang="en-US" dirty="0" smtClean="0"/>
              <a:t>。</a:t>
            </a:r>
            <a:endParaRPr lang="zh-CN" altLang="en-US" dirty="0"/>
          </a:p>
        </p:txBody>
      </p:sp>
    </p:spTree>
    <p:extLst>
      <p:ext uri="{BB962C8B-B14F-4D97-AF65-F5344CB8AC3E}">
        <p14:creationId xmlns:p14="http://schemas.microsoft.com/office/powerpoint/2010/main" val="23761298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dirty="0" smtClean="0"/>
              <a:t>种</a:t>
            </a:r>
            <a:r>
              <a:rPr lang="en-US" altLang="zh-CN" dirty="0" err="1" smtClean="0"/>
              <a:t>dp</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altLang="zh-CN" dirty="0" err="1"/>
              <a:t>dp</a:t>
            </a:r>
            <a:r>
              <a:rPr lang="en-US" altLang="zh-CN" dirty="0"/>
              <a:t>[</a:t>
            </a:r>
            <a:r>
              <a:rPr lang="en-US" altLang="zh-CN" dirty="0" err="1"/>
              <a:t>i</a:t>
            </a:r>
            <a:r>
              <a:rPr lang="en-US" altLang="zh-CN" dirty="0"/>
              <a:t>][j][k]</a:t>
            </a:r>
            <a:r>
              <a:rPr lang="zh-CN" altLang="en-US" dirty="0"/>
              <a:t>为第</a:t>
            </a:r>
            <a:r>
              <a:rPr lang="en-US" altLang="zh-CN" dirty="0" err="1"/>
              <a:t>i</a:t>
            </a:r>
            <a:r>
              <a:rPr lang="zh-CN" altLang="en-US" dirty="0"/>
              <a:t>个人能否在第</a:t>
            </a:r>
            <a:r>
              <a:rPr lang="en-US" altLang="zh-CN" dirty="0"/>
              <a:t>j</a:t>
            </a:r>
            <a:r>
              <a:rPr lang="zh-CN" altLang="en-US" dirty="0"/>
              <a:t>到第</a:t>
            </a:r>
            <a:r>
              <a:rPr lang="en-US" altLang="zh-CN" dirty="0"/>
              <a:t>k</a:t>
            </a:r>
            <a:r>
              <a:rPr lang="zh-CN" altLang="en-US" dirty="0"/>
              <a:t>这个区间中胜出</a:t>
            </a:r>
            <a:endParaRPr lang="en-US" altLang="zh-CN" dirty="0"/>
          </a:p>
          <a:p>
            <a:r>
              <a:rPr lang="zh-CN" altLang="en-US" dirty="0" smtClean="0"/>
              <a:t>若</a:t>
            </a:r>
            <a:r>
              <a:rPr lang="en-US" altLang="zh-CN" dirty="0" err="1" smtClean="0"/>
              <a:t>i</a:t>
            </a:r>
            <a:r>
              <a:rPr lang="zh-CN" altLang="en-US" dirty="0" smtClean="0"/>
              <a:t>要胜出，则</a:t>
            </a:r>
            <a:r>
              <a:rPr lang="en-US" altLang="zh-CN" dirty="0" err="1" smtClean="0"/>
              <a:t>i</a:t>
            </a:r>
            <a:r>
              <a:rPr lang="zh-CN" altLang="en-US" dirty="0" smtClean="0"/>
              <a:t>必须战胜</a:t>
            </a:r>
            <a:r>
              <a:rPr lang="en-US" altLang="zh-CN" dirty="0" smtClean="0"/>
              <a:t>[j,i-1]</a:t>
            </a:r>
            <a:r>
              <a:rPr lang="zh-CN" altLang="en-US" dirty="0" smtClean="0"/>
              <a:t>中的一个能够在</a:t>
            </a:r>
            <a:r>
              <a:rPr lang="en-US" altLang="zh-CN" dirty="0" smtClean="0"/>
              <a:t>[j,i-1]</a:t>
            </a:r>
            <a:r>
              <a:rPr lang="zh-CN" altLang="en-US" dirty="0" smtClean="0"/>
              <a:t>中胜出的人</a:t>
            </a:r>
            <a:endParaRPr lang="en-US" altLang="zh-CN" dirty="0" smtClean="0"/>
          </a:p>
          <a:p>
            <a:r>
              <a:rPr lang="zh-CN" altLang="en-US" dirty="0" smtClean="0"/>
              <a:t>同理，</a:t>
            </a:r>
            <a:r>
              <a:rPr lang="en-US" altLang="zh-CN" dirty="0" err="1" smtClean="0"/>
              <a:t>i</a:t>
            </a:r>
            <a:r>
              <a:rPr lang="zh-CN" altLang="en-US" dirty="0" smtClean="0"/>
              <a:t>还必须战胜</a:t>
            </a:r>
            <a:r>
              <a:rPr lang="en-US" altLang="zh-CN" dirty="0" smtClean="0"/>
              <a:t>[i+1,k]</a:t>
            </a:r>
            <a:r>
              <a:rPr lang="zh-CN" altLang="en-US" dirty="0" smtClean="0"/>
              <a:t>中的一个能够在</a:t>
            </a:r>
            <a:r>
              <a:rPr lang="en-US" altLang="zh-CN" dirty="0" smtClean="0"/>
              <a:t>[i+1,k]</a:t>
            </a:r>
            <a:r>
              <a:rPr lang="zh-CN" altLang="en-US" dirty="0" smtClean="0"/>
              <a:t>中胜出的人</a:t>
            </a:r>
            <a:endParaRPr lang="en-US" altLang="zh-CN" dirty="0" smtClean="0"/>
          </a:p>
          <a:p>
            <a:r>
              <a:rPr lang="zh-CN" altLang="en-US" dirty="0" smtClean="0"/>
              <a:t>这样转移的时候只需要扫一遍即可</a:t>
            </a:r>
            <a:endParaRPr lang="en-US" altLang="zh-CN" dirty="0" smtClean="0"/>
          </a:p>
          <a:p>
            <a:r>
              <a:rPr lang="zh-CN" altLang="en-US" dirty="0"/>
              <a:t>复杂</a:t>
            </a:r>
            <a:r>
              <a:rPr lang="zh-CN" altLang="en-US" dirty="0" smtClean="0"/>
              <a:t>度</a:t>
            </a:r>
            <a:r>
              <a:rPr lang="en-US" altLang="zh-CN" dirty="0" smtClean="0"/>
              <a:t>n^4</a:t>
            </a:r>
            <a:endParaRPr lang="zh-CN" altLang="en-US" dirty="0"/>
          </a:p>
        </p:txBody>
      </p:sp>
    </p:spTree>
    <p:extLst>
      <p:ext uri="{BB962C8B-B14F-4D97-AF65-F5344CB8AC3E}">
        <p14:creationId xmlns:p14="http://schemas.microsoft.com/office/powerpoint/2010/main" val="20849993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第三种</a:t>
            </a:r>
            <a:r>
              <a:rPr lang="en-US" altLang="zh-CN" dirty="0" err="1" smtClean="0"/>
              <a:t>dp</a:t>
            </a:r>
            <a:r>
              <a:rPr lang="zh-CN" altLang="en-US" dirty="0" smtClean="0"/>
              <a:t>方法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代表</a:t>
            </a:r>
            <a:r>
              <a:rPr lang="en-US" altLang="zh-CN" dirty="0" err="1" smtClean="0"/>
              <a:t>i</a:t>
            </a:r>
            <a:r>
              <a:rPr lang="zh-CN" altLang="en-US" dirty="0" smtClean="0"/>
              <a:t>能否和</a:t>
            </a:r>
            <a:r>
              <a:rPr lang="en-US" altLang="zh-CN" dirty="0" smtClean="0"/>
              <a:t>j</a:t>
            </a:r>
            <a:r>
              <a:rPr lang="zh-CN" altLang="en-US" dirty="0" smtClean="0"/>
              <a:t>遇见，即他们能否碰上并对打</a:t>
            </a:r>
            <a:endParaRPr lang="en-US" altLang="zh-CN" dirty="0" smtClean="0"/>
          </a:p>
          <a:p>
            <a:r>
              <a:rPr lang="zh-CN" altLang="en-US" dirty="0" smtClean="0"/>
              <a:t>如果</a:t>
            </a:r>
            <a:r>
              <a:rPr lang="en-US" altLang="zh-CN" dirty="0" err="1" smtClean="0"/>
              <a:t>i</a:t>
            </a:r>
            <a:r>
              <a:rPr lang="zh-CN" altLang="en-US" dirty="0" smtClean="0"/>
              <a:t>能和</a:t>
            </a:r>
            <a:r>
              <a:rPr lang="en-US" altLang="zh-CN" dirty="0" err="1" smtClean="0"/>
              <a:t>i+n</a:t>
            </a:r>
            <a:r>
              <a:rPr lang="zh-CN" altLang="en-US" dirty="0" smtClean="0"/>
              <a:t>遇见，则</a:t>
            </a:r>
            <a:r>
              <a:rPr lang="en-US" altLang="zh-CN" dirty="0" err="1" smtClean="0"/>
              <a:t>i</a:t>
            </a:r>
            <a:r>
              <a:rPr lang="zh-CN" altLang="en-US" dirty="0" smtClean="0"/>
              <a:t>就能在整个圈中胜出</a:t>
            </a:r>
            <a:endParaRPr lang="en-US" altLang="zh-CN" dirty="0" smtClean="0"/>
          </a:p>
          <a:p>
            <a:r>
              <a:rPr lang="en-US" altLang="zh-CN" dirty="0" err="1" smtClean="0"/>
              <a:t>i</a:t>
            </a:r>
            <a:r>
              <a:rPr lang="zh-CN" altLang="en-US" dirty="0" smtClean="0"/>
              <a:t>如果能和</a:t>
            </a:r>
            <a:r>
              <a:rPr lang="en-US" altLang="zh-CN" dirty="0" smtClean="0"/>
              <a:t>j</a:t>
            </a:r>
            <a:r>
              <a:rPr lang="zh-CN" altLang="en-US" dirty="0" smtClean="0"/>
              <a:t>遇见，必然存在这样一个</a:t>
            </a:r>
            <a:r>
              <a:rPr lang="en-US" altLang="zh-CN" dirty="0" smtClean="0"/>
              <a:t>k</a:t>
            </a:r>
            <a:r>
              <a:rPr lang="zh-CN" altLang="en-US" dirty="0" smtClean="0"/>
              <a:t>，</a:t>
            </a:r>
            <a:r>
              <a:rPr lang="en-US" altLang="zh-CN" dirty="0" err="1" smtClean="0"/>
              <a:t>i</a:t>
            </a:r>
            <a:r>
              <a:rPr lang="en-US" altLang="zh-CN" dirty="0" smtClean="0"/>
              <a:t>&lt;k&lt;j</a:t>
            </a:r>
            <a:r>
              <a:rPr lang="zh-CN" altLang="en-US" dirty="0" smtClean="0"/>
              <a:t>，</a:t>
            </a:r>
            <a:r>
              <a:rPr lang="en-US" altLang="zh-CN" dirty="0" err="1" smtClean="0"/>
              <a:t>i</a:t>
            </a:r>
            <a:r>
              <a:rPr lang="zh-CN" altLang="en-US" dirty="0" smtClean="0"/>
              <a:t>能和</a:t>
            </a:r>
            <a:r>
              <a:rPr lang="en-US" altLang="zh-CN" dirty="0" smtClean="0"/>
              <a:t>k</a:t>
            </a:r>
            <a:r>
              <a:rPr lang="zh-CN" altLang="en-US" dirty="0" smtClean="0"/>
              <a:t>遇见，</a:t>
            </a:r>
            <a:r>
              <a:rPr lang="en-US" altLang="zh-CN" dirty="0" smtClean="0"/>
              <a:t>j</a:t>
            </a:r>
            <a:r>
              <a:rPr lang="zh-CN" altLang="en-US" dirty="0" smtClean="0"/>
              <a:t>也能和</a:t>
            </a:r>
            <a:r>
              <a:rPr lang="en-US" altLang="zh-CN" dirty="0" smtClean="0"/>
              <a:t>k</a:t>
            </a:r>
            <a:r>
              <a:rPr lang="zh-CN" altLang="en-US" dirty="0" smtClean="0"/>
              <a:t>遇见，并且</a:t>
            </a:r>
            <a:r>
              <a:rPr lang="en-US" altLang="zh-CN" dirty="0" err="1" smtClean="0"/>
              <a:t>i,j</a:t>
            </a:r>
            <a:r>
              <a:rPr lang="zh-CN" altLang="en-US" dirty="0" smtClean="0"/>
              <a:t>中有一个能击败</a:t>
            </a:r>
            <a:r>
              <a:rPr lang="en-US" altLang="zh-CN" dirty="0" smtClean="0"/>
              <a:t>k</a:t>
            </a:r>
          </a:p>
          <a:p>
            <a:r>
              <a:rPr lang="zh-CN" altLang="en-US" dirty="0" smtClean="0"/>
              <a:t>转移的时候只要扫一遍即可</a:t>
            </a:r>
            <a:endParaRPr lang="en-US" altLang="zh-CN" dirty="0" smtClean="0"/>
          </a:p>
          <a:p>
            <a:r>
              <a:rPr lang="zh-CN" altLang="en-US" dirty="0"/>
              <a:t>复杂</a:t>
            </a:r>
            <a:r>
              <a:rPr lang="zh-CN" altLang="en-US" dirty="0" smtClean="0"/>
              <a:t>度</a:t>
            </a:r>
            <a:r>
              <a:rPr lang="en-US" altLang="zh-CN" dirty="0" smtClean="0"/>
              <a:t>n^3</a:t>
            </a:r>
            <a:endParaRPr lang="en-US" altLang="zh-CN" dirty="0"/>
          </a:p>
          <a:p>
            <a:r>
              <a:rPr lang="zh-CN" altLang="en-US" dirty="0" smtClean="0"/>
              <a:t>并且代码不到</a:t>
            </a:r>
            <a:r>
              <a:rPr lang="en-US" altLang="zh-CN" dirty="0" smtClean="0"/>
              <a:t>50</a:t>
            </a:r>
            <a:r>
              <a:rPr lang="zh-CN" altLang="en-US" dirty="0" smtClean="0"/>
              <a:t>行（如果有意可以更短）</a:t>
            </a:r>
            <a:endParaRPr lang="en-US" altLang="zh-CN" dirty="0" smtClean="0"/>
          </a:p>
        </p:txBody>
      </p:sp>
    </p:spTree>
    <p:extLst>
      <p:ext uri="{BB962C8B-B14F-4D97-AF65-F5344CB8AC3E}">
        <p14:creationId xmlns:p14="http://schemas.microsoft.com/office/powerpoint/2010/main" val="1139976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动态规划的优化</a:t>
            </a:r>
            <a:r>
              <a:rPr lang="en-US" altLang="zh-CN" dirty="0" smtClean="0"/>
              <a:t>2——</a:t>
            </a:r>
            <a:r>
              <a:rPr lang="zh-CN" altLang="en-US" dirty="0" smtClean="0"/>
              <a:t>空间优化</a:t>
            </a:r>
            <a:endParaRPr lang="zh-CN" altLang="en-US" dirty="0"/>
          </a:p>
        </p:txBody>
      </p:sp>
      <p:sp>
        <p:nvSpPr>
          <p:cNvPr id="3" name="内容占位符 2"/>
          <p:cNvSpPr>
            <a:spLocks noGrp="1"/>
          </p:cNvSpPr>
          <p:nvPr>
            <p:ph idx="1"/>
          </p:nvPr>
        </p:nvSpPr>
        <p:spPr/>
        <p:txBody>
          <a:bodyPr/>
          <a:lstStyle/>
          <a:p>
            <a:r>
              <a:rPr lang="zh-CN" altLang="en-US" dirty="0" smtClean="0"/>
              <a:t>第二种优化，使用滚动数组</a:t>
            </a:r>
            <a:endParaRPr lang="en-US" altLang="zh-CN" dirty="0" smtClean="0"/>
          </a:p>
          <a:p>
            <a:r>
              <a:rPr lang="zh-CN" altLang="en-US" dirty="0"/>
              <a:t>这</a:t>
            </a:r>
            <a:r>
              <a:rPr lang="zh-CN" altLang="en-US" dirty="0" smtClean="0"/>
              <a:t>是在空间紧缺的情况下使用的</a:t>
            </a:r>
            <a:endParaRPr lang="en-US" altLang="zh-CN" dirty="0" smtClean="0"/>
          </a:p>
          <a:p>
            <a:r>
              <a:rPr lang="zh-CN" altLang="en-US" dirty="0" smtClean="0"/>
              <a:t>通过滚动数组可以降低空间消耗，但是不能降低时间消耗</a:t>
            </a:r>
            <a:endParaRPr lang="en-US" altLang="zh-CN" dirty="0" smtClean="0"/>
          </a:p>
          <a:p>
            <a:r>
              <a:rPr lang="zh-CN" altLang="en-US" dirty="0" smtClean="0"/>
              <a:t>如果还不够，可以考虑使用</a:t>
            </a:r>
            <a:r>
              <a:rPr lang="en-US" altLang="zh-CN" dirty="0" smtClean="0"/>
              <a:t>map</a:t>
            </a:r>
            <a:r>
              <a:rPr lang="zh-CN" altLang="en-US" dirty="0" smtClean="0"/>
              <a:t>来以一定时间为代价，节省空间</a:t>
            </a:r>
            <a:r>
              <a:rPr lang="en-US" altLang="zh-CN" dirty="0" smtClean="0"/>
              <a:t>(</a:t>
            </a:r>
            <a:r>
              <a:rPr lang="zh-CN" altLang="en-US" dirty="0" smtClean="0"/>
              <a:t>很少遇到</a:t>
            </a:r>
            <a:r>
              <a:rPr lang="en-US" altLang="zh-CN" dirty="0" smtClean="0"/>
              <a:t>)</a:t>
            </a:r>
          </a:p>
          <a:p>
            <a:endParaRPr lang="zh-CN" altLang="en-US" dirty="0"/>
          </a:p>
        </p:txBody>
      </p:sp>
    </p:spTree>
    <p:extLst>
      <p:ext uri="{BB962C8B-B14F-4D97-AF65-F5344CB8AC3E}">
        <p14:creationId xmlns:p14="http://schemas.microsoft.com/office/powerpoint/2010/main" val="4926259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动态规划的优化</a:t>
            </a:r>
            <a:r>
              <a:rPr lang="en-US" altLang="zh-CN" dirty="0" smtClean="0"/>
              <a:t>3——</a:t>
            </a:r>
            <a:r>
              <a:rPr lang="zh-CN" altLang="en-US" dirty="0" smtClean="0"/>
              <a:t>状态转移优化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这种优化主要分为通过数据结构优化和通过算法优化</a:t>
            </a:r>
            <a:endParaRPr lang="en-US" altLang="zh-CN" dirty="0" smtClean="0"/>
          </a:p>
          <a:p>
            <a:r>
              <a:rPr lang="zh-CN" altLang="en-US" dirty="0" smtClean="0"/>
              <a:t>在状态转移方程时，如果需要反复计算某个值，如一段区间的最大值，一段区间的和等，可以通过一些数据结构来节省时间</a:t>
            </a:r>
            <a:endParaRPr lang="en-US" altLang="zh-CN" dirty="0" smtClean="0"/>
          </a:p>
          <a:p>
            <a:r>
              <a:rPr lang="zh-CN" altLang="en-US" dirty="0" smtClean="0"/>
              <a:t>在状态转移方程时，如果访问的状态具有一定的特性，可以通过一些算法来快速找到最优的状态。（虽然一个状态是由很多状态转移过来的，但很多时候他只采用了这些状态中的一个最优状态）</a:t>
            </a:r>
            <a:endParaRPr lang="zh-CN" altLang="en-US" dirty="0"/>
          </a:p>
        </p:txBody>
      </p:sp>
    </p:spTree>
    <p:extLst>
      <p:ext uri="{BB962C8B-B14F-4D97-AF65-F5344CB8AC3E}">
        <p14:creationId xmlns:p14="http://schemas.microsoft.com/office/powerpoint/2010/main" val="33669510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用二分查找代替依次查找</a:t>
            </a:r>
            <a:endParaRPr lang="zh-CN" altLang="en-US" dirty="0"/>
          </a:p>
        </p:txBody>
      </p:sp>
      <p:sp>
        <p:nvSpPr>
          <p:cNvPr id="3" name="内容占位符 2"/>
          <p:cNvSpPr>
            <a:spLocks noGrp="1"/>
          </p:cNvSpPr>
          <p:nvPr>
            <p:ph idx="1"/>
          </p:nvPr>
        </p:nvSpPr>
        <p:spPr/>
        <p:txBody>
          <a:bodyPr/>
          <a:lstStyle/>
          <a:p>
            <a:r>
              <a:rPr lang="zh-CN" altLang="en-US" dirty="0" smtClean="0"/>
              <a:t>在最长不降子序列问题中，定义状态</a:t>
            </a:r>
            <a:r>
              <a:rPr lang="en-US" altLang="zh-CN" dirty="0" err="1" smtClean="0"/>
              <a:t>dp</a:t>
            </a:r>
            <a:r>
              <a:rPr lang="en-US" altLang="zh-CN" dirty="0" smtClean="0"/>
              <a:t>[</a:t>
            </a:r>
            <a:r>
              <a:rPr lang="en-US" altLang="zh-CN" dirty="0" err="1" smtClean="0"/>
              <a:t>i</a:t>
            </a:r>
            <a:r>
              <a:rPr lang="en-US" altLang="zh-CN" dirty="0"/>
              <a:t>][j</a:t>
            </a:r>
            <a:r>
              <a:rPr lang="en-US" altLang="zh-CN" dirty="0" smtClean="0"/>
              <a:t>]</a:t>
            </a:r>
            <a:r>
              <a:rPr lang="zh-CN" altLang="en-US" dirty="0" smtClean="0"/>
              <a:t>为从</a:t>
            </a:r>
            <a:r>
              <a:rPr lang="en-US" altLang="zh-CN" dirty="0"/>
              <a:t>a[0]</a:t>
            </a:r>
            <a:r>
              <a:rPr lang="zh-CN" altLang="en-US" dirty="0"/>
              <a:t>到</a:t>
            </a:r>
            <a:r>
              <a:rPr lang="en-US" altLang="zh-CN" dirty="0"/>
              <a:t>a[</a:t>
            </a:r>
            <a:r>
              <a:rPr lang="en-US" altLang="zh-CN" dirty="0" err="1"/>
              <a:t>i</a:t>
            </a:r>
            <a:r>
              <a:rPr lang="en-US" altLang="zh-CN" dirty="0"/>
              <a:t>]</a:t>
            </a:r>
            <a:r>
              <a:rPr lang="zh-CN" altLang="en-US" dirty="0"/>
              <a:t>长度为</a:t>
            </a:r>
            <a:r>
              <a:rPr lang="en-US" altLang="zh-CN" dirty="0"/>
              <a:t>j</a:t>
            </a:r>
            <a:r>
              <a:rPr lang="zh-CN" altLang="en-US" dirty="0"/>
              <a:t>的最长不降子序列的最小结尾</a:t>
            </a:r>
            <a:r>
              <a:rPr lang="zh-CN" altLang="en-US" dirty="0" smtClean="0"/>
              <a:t>。</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a:t>
            </a:r>
            <a:r>
              <a:rPr lang="en-US" altLang="zh-CN" dirty="0" err="1" smtClean="0"/>
              <a:t>dp</a:t>
            </a:r>
            <a:r>
              <a:rPr lang="en-US" altLang="zh-CN" dirty="0" smtClean="0"/>
              <a:t>[i-1][j-1]&lt;=a[</a:t>
            </a:r>
            <a:r>
              <a:rPr lang="en-US" altLang="zh-CN" dirty="0" err="1" smtClean="0"/>
              <a:t>i</a:t>
            </a:r>
            <a:r>
              <a:rPr lang="en-US" altLang="zh-CN" dirty="0" smtClean="0"/>
              <a:t>]&amp;&amp;</a:t>
            </a:r>
            <a:r>
              <a:rPr lang="en-US" altLang="zh-CN" dirty="0" err="1" smtClean="0"/>
              <a:t>dp</a:t>
            </a:r>
            <a:r>
              <a:rPr lang="en-US" altLang="zh-CN" dirty="0" smtClean="0"/>
              <a:t>[i-1][j]&gt;a[</a:t>
            </a:r>
            <a:r>
              <a:rPr lang="en-US" altLang="zh-CN" dirty="0" err="1" smtClean="0"/>
              <a:t>i</a:t>
            </a:r>
            <a:r>
              <a:rPr lang="en-US" altLang="zh-CN" dirty="0" smtClean="0"/>
              <a:t>]?</a:t>
            </a:r>
          </a:p>
          <a:p>
            <a:pPr marL="0" indent="0">
              <a:buNone/>
            </a:pPr>
            <a:r>
              <a:rPr lang="en-US" altLang="zh-CN" dirty="0" smtClean="0"/>
              <a:t>                  a[</a:t>
            </a:r>
            <a:r>
              <a:rPr lang="en-US" altLang="zh-CN" dirty="0" err="1" smtClean="0"/>
              <a:t>i</a:t>
            </a:r>
            <a:r>
              <a:rPr lang="en-US" altLang="zh-CN" dirty="0" smtClean="0"/>
              <a:t>]:</a:t>
            </a:r>
            <a:r>
              <a:rPr lang="en-US" altLang="zh-CN" dirty="0" err="1" smtClean="0"/>
              <a:t>dp</a:t>
            </a:r>
            <a:r>
              <a:rPr lang="en-US" altLang="zh-CN" dirty="0" smtClean="0"/>
              <a:t>[i-1][j])</a:t>
            </a:r>
          </a:p>
          <a:p>
            <a:r>
              <a:rPr lang="zh-CN" altLang="en-US" dirty="0" smtClean="0"/>
              <a:t>这样实际上每个</a:t>
            </a:r>
            <a:r>
              <a:rPr lang="en-US" altLang="zh-CN" dirty="0" err="1" smtClean="0"/>
              <a:t>dp</a:t>
            </a:r>
            <a:r>
              <a:rPr lang="en-US" altLang="zh-CN" dirty="0" smtClean="0"/>
              <a:t>[</a:t>
            </a:r>
            <a:r>
              <a:rPr lang="en-US" altLang="zh-CN" dirty="0" err="1" smtClean="0"/>
              <a:t>i</a:t>
            </a:r>
            <a:r>
              <a:rPr lang="en-US" altLang="zh-CN" dirty="0" smtClean="0"/>
              <a:t>]</a:t>
            </a:r>
            <a:r>
              <a:rPr lang="zh-CN" altLang="en-US" dirty="0" smtClean="0"/>
              <a:t>里边只有一个会被更新</a:t>
            </a:r>
            <a:endParaRPr lang="en-US" altLang="zh-CN" dirty="0" smtClean="0"/>
          </a:p>
          <a:p>
            <a:r>
              <a:rPr lang="zh-CN" altLang="en-US" dirty="0" smtClean="0"/>
              <a:t>使用</a:t>
            </a:r>
            <a:r>
              <a:rPr lang="en-US" altLang="zh-CN" dirty="0" smtClean="0"/>
              <a:t>2</a:t>
            </a:r>
            <a:r>
              <a:rPr lang="zh-CN" altLang="en-US" dirty="0" smtClean="0"/>
              <a:t>分查找可以降低复杂度</a:t>
            </a:r>
            <a:endParaRPr lang="zh-CN" altLang="en-US" dirty="0"/>
          </a:p>
        </p:txBody>
      </p:sp>
    </p:spTree>
    <p:extLst>
      <p:ext uri="{BB962C8B-B14F-4D97-AF65-F5344CB8AC3E}">
        <p14:creationId xmlns:p14="http://schemas.microsoft.com/office/powerpoint/2010/main" val="258002691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四边形不等式优化</a:t>
            </a:r>
            <a:endParaRPr lang="zh-CN" altLang="en-US" dirty="0"/>
          </a:p>
        </p:txBody>
      </p:sp>
      <p:sp>
        <p:nvSpPr>
          <p:cNvPr id="3" name="内容占位符 2"/>
          <p:cNvSpPr>
            <a:spLocks noGrp="1"/>
          </p:cNvSpPr>
          <p:nvPr>
            <p:ph idx="1"/>
          </p:nvPr>
        </p:nvSpPr>
        <p:spPr/>
        <p:txBody>
          <a:bodyPr>
            <a:normAutofit/>
          </a:bodyPr>
          <a:lstStyle/>
          <a:p>
            <a:r>
              <a:rPr lang="zh-CN" altLang="en-US" dirty="0" smtClean="0"/>
              <a:t>在矩阵连乘和大多数区域动规题目中，有一个优化可以将</a:t>
            </a:r>
            <a:r>
              <a:rPr lang="en-US" altLang="zh-CN" dirty="0" smtClean="0"/>
              <a:t>n^3</a:t>
            </a:r>
            <a:r>
              <a:rPr lang="zh-CN" altLang="en-US" dirty="0" smtClean="0"/>
              <a:t>的复杂度降为</a:t>
            </a:r>
            <a:r>
              <a:rPr lang="en-US" altLang="zh-CN" dirty="0" smtClean="0"/>
              <a:t>n^2</a:t>
            </a:r>
          </a:p>
          <a:p>
            <a:r>
              <a:rPr lang="zh-CN" altLang="en-US" dirty="0" smtClean="0"/>
              <a:t>证明不会</a:t>
            </a:r>
            <a:r>
              <a:rPr lang="en-US" altLang="zh-CN" dirty="0" smtClean="0"/>
              <a:t>…</a:t>
            </a:r>
            <a:r>
              <a:rPr lang="zh-CN" altLang="en-US" dirty="0" smtClean="0"/>
              <a:t>有兴趣的可以上网搜索一下，没有兴趣的可以通过数据范围确定需不需要使用该优化</a:t>
            </a:r>
            <a:r>
              <a:rPr lang="en-US" altLang="zh-CN" dirty="0" smtClean="0"/>
              <a:t>…</a:t>
            </a:r>
          </a:p>
        </p:txBody>
      </p:sp>
    </p:spTree>
    <p:extLst>
      <p:ext uri="{BB962C8B-B14F-4D97-AF65-F5344CB8AC3E}">
        <p14:creationId xmlns:p14="http://schemas.microsoft.com/office/powerpoint/2010/main" val="40597445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四边形不等式优化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使用的一个充分条件为，当</a:t>
            </a:r>
            <a:endParaRPr lang="en-US" altLang="zh-CN" dirty="0" smtClean="0"/>
          </a:p>
          <a:p>
            <a:pPr marL="0" indent="0">
              <a:buNone/>
            </a:pPr>
            <a:r>
              <a:rPr lang="en-US" altLang="zh-CN" dirty="0"/>
              <a:t> </a:t>
            </a:r>
            <a:r>
              <a:rPr lang="en-US" altLang="zh-CN" dirty="0" smtClean="0"/>
              <a:t>        </a:t>
            </a:r>
            <a:r>
              <a:rPr lang="en-US" altLang="zh-CN" dirty="0" err="1" smtClean="0"/>
              <a:t>dp</a:t>
            </a:r>
            <a:r>
              <a:rPr lang="en-US" altLang="zh-CN" dirty="0" smtClean="0"/>
              <a:t>[</a:t>
            </a:r>
            <a:r>
              <a:rPr lang="en-US" altLang="zh-CN" dirty="0" err="1" smtClean="0"/>
              <a:t>i</a:t>
            </a:r>
            <a:r>
              <a:rPr lang="en-US" altLang="zh-CN" dirty="0" smtClean="0"/>
              <a:t>][j]=min(</a:t>
            </a:r>
            <a:r>
              <a:rPr lang="en-US" altLang="zh-CN" dirty="0" err="1" smtClean="0"/>
              <a:t>dp</a:t>
            </a:r>
            <a:r>
              <a:rPr lang="en-US" altLang="zh-CN" dirty="0" smtClean="0"/>
              <a:t>[</a:t>
            </a:r>
            <a:r>
              <a:rPr lang="en-US" altLang="zh-CN" dirty="0" err="1" smtClean="0"/>
              <a:t>i,k</a:t>
            </a:r>
            <a:r>
              <a:rPr lang="en-US" altLang="zh-CN" dirty="0" smtClean="0"/>
              <a:t>]+</a:t>
            </a:r>
            <a:r>
              <a:rPr lang="en-US" altLang="zh-CN" dirty="0" err="1" smtClean="0"/>
              <a:t>dp</a:t>
            </a:r>
            <a:r>
              <a:rPr lang="en-US" altLang="zh-CN" dirty="0" smtClean="0"/>
              <a:t>[k+1,j])+w[</a:t>
            </a:r>
            <a:r>
              <a:rPr lang="en-US" altLang="zh-CN" dirty="0" err="1" smtClean="0"/>
              <a:t>i</a:t>
            </a:r>
            <a:r>
              <a:rPr lang="en-US" altLang="zh-CN" dirty="0" smtClean="0"/>
              <a:t>][j]</a:t>
            </a:r>
          </a:p>
          <a:p>
            <a:r>
              <a:rPr lang="zh-CN" altLang="en-US" dirty="0" smtClean="0"/>
              <a:t>其中</a:t>
            </a:r>
            <a:endParaRPr lang="en-US" altLang="zh-CN" dirty="0" smtClean="0"/>
          </a:p>
          <a:p>
            <a:pPr marL="0" indent="0">
              <a:buNone/>
            </a:pPr>
            <a:r>
              <a:rPr lang="en-US" altLang="zh-CN" dirty="0" smtClean="0"/>
              <a:t>    w[a][c]+w[b][d]&lt;=w[b][c]+w[a][d]</a:t>
            </a:r>
            <a:r>
              <a:rPr lang="en-US" altLang="zh-CN" dirty="0"/>
              <a:t> (a&lt;b&lt;c&lt;d</a:t>
            </a:r>
            <a:r>
              <a:rPr lang="en-US" altLang="zh-CN" dirty="0" smtClean="0"/>
              <a:t>)</a:t>
            </a:r>
          </a:p>
          <a:p>
            <a:pPr marL="0" indent="0">
              <a:buNone/>
            </a:pPr>
            <a:r>
              <a:rPr lang="en-US" altLang="zh-CN" dirty="0"/>
              <a:t> </a:t>
            </a:r>
            <a:r>
              <a:rPr lang="en-US" altLang="zh-CN" dirty="0" smtClean="0"/>
              <a:t>                                                  (</a:t>
            </a:r>
            <a:r>
              <a:rPr lang="zh-CN" altLang="en-US" dirty="0" smtClean="0"/>
              <a:t>四边形不等式</a:t>
            </a:r>
            <a:r>
              <a:rPr lang="en-US" altLang="zh-CN" dirty="0" smtClean="0"/>
              <a:t>) </a:t>
            </a:r>
          </a:p>
          <a:p>
            <a:r>
              <a:rPr lang="zh-CN" altLang="en-US" dirty="0" smtClean="0"/>
              <a:t>且 </a:t>
            </a:r>
            <a:r>
              <a:rPr lang="en-US" altLang="zh-CN" dirty="0" smtClean="0"/>
              <a:t>w[</a:t>
            </a:r>
            <a:r>
              <a:rPr lang="en-US" altLang="zh-CN" dirty="0" err="1" smtClean="0"/>
              <a:t>i</a:t>
            </a:r>
            <a:r>
              <a:rPr lang="en-US" altLang="zh-CN" dirty="0" smtClean="0"/>
              <a:t>][j]&lt;=w[</a:t>
            </a:r>
            <a:r>
              <a:rPr lang="en-US" altLang="zh-CN" dirty="0" err="1" smtClean="0"/>
              <a:t>i</a:t>
            </a:r>
            <a:r>
              <a:rPr lang="en-US" altLang="zh-CN" dirty="0" smtClean="0"/>
              <a:t>’][j’] (</a:t>
            </a:r>
            <a:r>
              <a:rPr lang="en-US" altLang="zh-CN" dirty="0" err="1" smtClean="0"/>
              <a:t>i</a:t>
            </a:r>
            <a:r>
              <a:rPr lang="en-US" altLang="zh-CN" dirty="0" smtClean="0"/>
              <a:t>’&lt;=</a:t>
            </a:r>
            <a:r>
              <a:rPr lang="en-US" altLang="zh-CN" dirty="0" err="1" smtClean="0"/>
              <a:t>i</a:t>
            </a:r>
            <a:r>
              <a:rPr lang="en-US" altLang="zh-CN" dirty="0" smtClean="0"/>
              <a:t>&lt;j&lt;=j’) (</a:t>
            </a:r>
            <a:r>
              <a:rPr lang="zh-CN" altLang="en-US" dirty="0" smtClean="0"/>
              <a:t>决策单调性</a:t>
            </a:r>
            <a:r>
              <a:rPr lang="en-US" altLang="zh-CN" dirty="0" smtClean="0"/>
              <a:t>) </a:t>
            </a:r>
          </a:p>
          <a:p>
            <a:r>
              <a:rPr lang="zh-CN" altLang="en-US" dirty="0" smtClean="0"/>
              <a:t>则</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也满足四边形不等式</a:t>
            </a:r>
            <a:endParaRPr lang="en-US" altLang="zh-CN" dirty="0" smtClean="0"/>
          </a:p>
          <a:p>
            <a:r>
              <a:rPr lang="zh-CN" altLang="en-US" dirty="0" smtClean="0"/>
              <a:t>据说有的题不满足这个条件，但是也能用</a:t>
            </a:r>
            <a:r>
              <a:rPr lang="en-US" altLang="zh-CN" dirty="0" smtClean="0"/>
              <a:t>…</a:t>
            </a:r>
            <a:r>
              <a:rPr lang="zh-CN" altLang="en-US" dirty="0" smtClean="0"/>
              <a:t>因为我不会证明所以也不知道有没有充要条件</a:t>
            </a:r>
            <a:endParaRPr lang="zh-CN" altLang="en-US" dirty="0"/>
          </a:p>
        </p:txBody>
      </p:sp>
    </p:spTree>
    <p:extLst>
      <p:ext uri="{BB962C8B-B14F-4D97-AF65-F5344CB8AC3E}">
        <p14:creationId xmlns:p14="http://schemas.microsoft.com/office/powerpoint/2010/main" val="7121244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四边形不等式优化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若</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满足四边形不等式</a:t>
            </a:r>
            <a:endParaRPr lang="en-US" altLang="zh-CN" dirty="0" smtClean="0"/>
          </a:p>
          <a:p>
            <a:r>
              <a:rPr lang="en-US" altLang="zh-CN" dirty="0" err="1" smtClean="0"/>
              <a:t>dp</a:t>
            </a:r>
            <a:r>
              <a:rPr lang="en-US" altLang="zh-CN" dirty="0" smtClean="0"/>
              <a:t>[a][c]+</a:t>
            </a:r>
            <a:r>
              <a:rPr lang="en-US" altLang="zh-CN" dirty="0" err="1" smtClean="0"/>
              <a:t>dp</a:t>
            </a:r>
            <a:r>
              <a:rPr lang="en-US" altLang="zh-CN" dirty="0" smtClean="0"/>
              <a:t>[b][d]&lt;=</a:t>
            </a:r>
            <a:r>
              <a:rPr lang="en-US" altLang="zh-CN" dirty="0" err="1" smtClean="0"/>
              <a:t>dp</a:t>
            </a:r>
            <a:r>
              <a:rPr lang="en-US" altLang="zh-CN" dirty="0" smtClean="0"/>
              <a:t>[b][c]+</a:t>
            </a:r>
            <a:r>
              <a:rPr lang="en-US" altLang="zh-CN" dirty="0" err="1" smtClean="0"/>
              <a:t>dp</a:t>
            </a:r>
            <a:r>
              <a:rPr lang="en-US" altLang="zh-CN" dirty="0" smtClean="0"/>
              <a:t>[a][d] (a&lt;b&lt;c&lt;d)</a:t>
            </a:r>
          </a:p>
          <a:p>
            <a:r>
              <a:rPr lang="zh-CN" altLang="en-US" dirty="0" smtClean="0"/>
              <a:t>则记录决策点</a:t>
            </a:r>
            <a:r>
              <a:rPr lang="en-US" altLang="zh-CN" dirty="0" smtClean="0"/>
              <a:t>k[</a:t>
            </a:r>
            <a:r>
              <a:rPr lang="en-US" altLang="zh-CN" dirty="0" err="1" smtClean="0"/>
              <a:t>i</a:t>
            </a:r>
            <a:r>
              <a:rPr lang="en-US" altLang="zh-CN" dirty="0" smtClean="0"/>
              <a:t>][j]</a:t>
            </a:r>
            <a:r>
              <a:rPr lang="zh-CN" altLang="en-US" dirty="0" smtClean="0"/>
              <a:t>，即</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最终是由</a:t>
            </a:r>
            <a:r>
              <a:rPr lang="en-US" altLang="zh-CN" dirty="0" err="1" smtClean="0"/>
              <a:t>dp</a:t>
            </a:r>
            <a:r>
              <a:rPr lang="en-US" altLang="zh-CN" dirty="0" smtClean="0"/>
              <a:t>[</a:t>
            </a:r>
            <a:r>
              <a:rPr lang="en-US" altLang="zh-CN" dirty="0" err="1" smtClean="0"/>
              <a:t>i</a:t>
            </a:r>
            <a:r>
              <a:rPr lang="en-US" altLang="zh-CN" dirty="0" smtClean="0"/>
              <a:t>][k[</a:t>
            </a:r>
            <a:r>
              <a:rPr lang="en-US" altLang="zh-CN" dirty="0" err="1" smtClean="0"/>
              <a:t>i</a:t>
            </a:r>
            <a:r>
              <a:rPr lang="en-US" altLang="zh-CN" dirty="0" smtClean="0"/>
              <a:t>][j]]</a:t>
            </a:r>
            <a:r>
              <a:rPr lang="zh-CN" altLang="en-US" dirty="0"/>
              <a:t>和</a:t>
            </a:r>
            <a:r>
              <a:rPr lang="en-US" altLang="zh-CN" dirty="0" err="1" smtClean="0"/>
              <a:t>dp</a:t>
            </a:r>
            <a:r>
              <a:rPr lang="en-US" altLang="zh-CN" dirty="0" smtClean="0"/>
              <a:t>[k[</a:t>
            </a:r>
            <a:r>
              <a:rPr lang="en-US" altLang="zh-CN" dirty="0" err="1" smtClean="0"/>
              <a:t>i</a:t>
            </a:r>
            <a:r>
              <a:rPr lang="en-US" altLang="zh-CN" dirty="0" smtClean="0"/>
              <a:t>][j]+1][j]</a:t>
            </a:r>
            <a:r>
              <a:rPr lang="zh-CN" altLang="en-US" dirty="0" smtClean="0"/>
              <a:t>转移来的</a:t>
            </a:r>
            <a:endParaRPr lang="en-US" altLang="zh-CN" dirty="0" smtClean="0"/>
          </a:p>
          <a:p>
            <a:r>
              <a:rPr lang="zh-CN" altLang="en-US" dirty="0" smtClean="0"/>
              <a:t>那么</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的决策点</a:t>
            </a:r>
            <a:r>
              <a:rPr lang="en-US" altLang="zh-CN" dirty="0" smtClean="0"/>
              <a:t>k[</a:t>
            </a:r>
            <a:r>
              <a:rPr lang="en-US" altLang="zh-CN" dirty="0" err="1" smtClean="0"/>
              <a:t>i</a:t>
            </a:r>
            <a:r>
              <a:rPr lang="en-US" altLang="zh-CN" dirty="0" smtClean="0"/>
              <a:t>][j]</a:t>
            </a:r>
            <a:r>
              <a:rPr lang="zh-CN" altLang="en-US" dirty="0" smtClean="0"/>
              <a:t>一定在</a:t>
            </a:r>
            <a:r>
              <a:rPr lang="en-US" altLang="zh-CN" dirty="0" err="1" smtClean="0"/>
              <a:t>dp</a:t>
            </a:r>
            <a:r>
              <a:rPr lang="en-US" altLang="zh-CN" dirty="0" smtClean="0"/>
              <a:t>[</a:t>
            </a:r>
            <a:r>
              <a:rPr lang="en-US" altLang="zh-CN" dirty="0" err="1" smtClean="0"/>
              <a:t>i</a:t>
            </a:r>
            <a:r>
              <a:rPr lang="en-US" altLang="zh-CN" dirty="0" smtClean="0"/>
              <a:t>][j-1]</a:t>
            </a:r>
            <a:r>
              <a:rPr lang="zh-CN" altLang="en-US" dirty="0" smtClean="0"/>
              <a:t>和</a:t>
            </a:r>
            <a:r>
              <a:rPr lang="en-US" altLang="zh-CN" dirty="0" err="1" smtClean="0"/>
              <a:t>dp</a:t>
            </a:r>
            <a:r>
              <a:rPr lang="en-US" altLang="zh-CN" dirty="0" smtClean="0"/>
              <a:t>[i+1][j]</a:t>
            </a:r>
            <a:r>
              <a:rPr lang="zh-CN" altLang="en-US" dirty="0" smtClean="0"/>
              <a:t>的决策点之间</a:t>
            </a:r>
            <a:endParaRPr lang="en-US" altLang="zh-CN" dirty="0" smtClean="0"/>
          </a:p>
          <a:p>
            <a:r>
              <a:rPr lang="zh-CN" altLang="en-US" dirty="0" smtClean="0"/>
              <a:t>即</a:t>
            </a:r>
            <a:r>
              <a:rPr lang="en-US" altLang="zh-CN" dirty="0" smtClean="0"/>
              <a:t>k[</a:t>
            </a:r>
            <a:r>
              <a:rPr lang="en-US" altLang="zh-CN" dirty="0" err="1" smtClean="0"/>
              <a:t>i</a:t>
            </a:r>
            <a:r>
              <a:rPr lang="en-US" altLang="zh-CN" dirty="0" smtClean="0"/>
              <a:t>][j-1]&lt;=k[</a:t>
            </a:r>
            <a:r>
              <a:rPr lang="en-US" altLang="zh-CN" dirty="0" err="1" smtClean="0"/>
              <a:t>i</a:t>
            </a:r>
            <a:r>
              <a:rPr lang="en-US" altLang="zh-CN" dirty="0" smtClean="0"/>
              <a:t>][j]&lt;=k[i+1][j]</a:t>
            </a:r>
          </a:p>
          <a:p>
            <a:r>
              <a:rPr lang="zh-CN" altLang="en-US" dirty="0" smtClean="0"/>
              <a:t>这样每次枚举的量就变小了，考虑同样长度的段</a:t>
            </a:r>
            <a:r>
              <a:rPr lang="en-US" altLang="zh-CN" dirty="0" err="1" smtClean="0"/>
              <a:t>dp</a:t>
            </a:r>
            <a:r>
              <a:rPr lang="en-US" altLang="zh-CN" dirty="0" smtClean="0"/>
              <a:t>[</a:t>
            </a:r>
            <a:r>
              <a:rPr lang="en-US" altLang="zh-CN" dirty="0" err="1" smtClean="0"/>
              <a:t>i</a:t>
            </a:r>
            <a:r>
              <a:rPr lang="en-US" altLang="zh-CN" dirty="0" smtClean="0"/>
              <a:t>][</a:t>
            </a:r>
            <a:r>
              <a:rPr lang="en-US" altLang="zh-CN" dirty="0" err="1" smtClean="0"/>
              <a:t>i+p</a:t>
            </a:r>
            <a:r>
              <a:rPr lang="en-US" altLang="zh-CN" dirty="0" smtClean="0"/>
              <a:t>]</a:t>
            </a:r>
            <a:r>
              <a:rPr lang="zh-CN" altLang="en-US" dirty="0" smtClean="0"/>
              <a:t>，他们枚举的部分刚好构成一个整行，故均摊转移复杂度为</a:t>
            </a:r>
            <a:r>
              <a:rPr lang="en-US" altLang="zh-CN" dirty="0" smtClean="0"/>
              <a:t>O(1)</a:t>
            </a:r>
          </a:p>
        </p:txBody>
      </p:sp>
    </p:spTree>
    <p:extLst>
      <p:ext uri="{BB962C8B-B14F-4D97-AF65-F5344CB8AC3E}">
        <p14:creationId xmlns:p14="http://schemas.microsoft.com/office/powerpoint/2010/main" val="28889652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单调队列优化</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单调队列就是单调的队列</a:t>
            </a:r>
            <a:r>
              <a:rPr lang="en-US" altLang="zh-CN" dirty="0" smtClean="0"/>
              <a:t>(</a:t>
            </a:r>
            <a:r>
              <a:rPr lang="zh-CN" altLang="en-US" dirty="0" smtClean="0"/>
              <a:t>以递增队列举例</a:t>
            </a:r>
            <a:r>
              <a:rPr lang="en-US" altLang="zh-CN" dirty="0" smtClean="0"/>
              <a:t>)</a:t>
            </a:r>
          </a:p>
          <a:p>
            <a:r>
              <a:rPr lang="zh-CN" altLang="en-US" dirty="0"/>
              <a:t>出</a:t>
            </a:r>
            <a:r>
              <a:rPr lang="zh-CN" altLang="en-US" dirty="0" smtClean="0"/>
              <a:t>队和普通的队列一样，入队时如果前一个元素大于等于自己，就覆盖掉他，然后看再前一个元素，直到前一个元素小于自己为止</a:t>
            </a:r>
            <a:endParaRPr lang="en-US" altLang="zh-CN" dirty="0" smtClean="0"/>
          </a:p>
          <a:p>
            <a:r>
              <a:rPr lang="zh-CN" altLang="en-US" dirty="0" smtClean="0"/>
              <a:t>例如已知数列</a:t>
            </a:r>
            <a:r>
              <a:rPr lang="en-US" altLang="zh-CN" dirty="0" smtClean="0"/>
              <a:t>a[]</a:t>
            </a:r>
            <a:r>
              <a:rPr lang="zh-CN" altLang="en-US" dirty="0" smtClean="0"/>
              <a:t>，求数列</a:t>
            </a:r>
            <a:r>
              <a:rPr lang="en-US" altLang="zh-CN" dirty="0" smtClean="0"/>
              <a:t>b[]</a:t>
            </a:r>
            <a:r>
              <a:rPr lang="zh-CN" altLang="en-US" dirty="0" smtClean="0"/>
              <a:t>，</a:t>
            </a:r>
            <a:r>
              <a:rPr lang="en-US" altLang="zh-CN" dirty="0" smtClean="0"/>
              <a:t>b[</a:t>
            </a:r>
            <a:r>
              <a:rPr lang="en-US" altLang="zh-CN" dirty="0" err="1" smtClean="0"/>
              <a:t>i</a:t>
            </a:r>
            <a:r>
              <a:rPr lang="en-US" altLang="zh-CN" dirty="0" smtClean="0"/>
              <a:t>]</a:t>
            </a:r>
            <a:r>
              <a:rPr lang="zh-CN" altLang="en-US" dirty="0" smtClean="0"/>
              <a:t>为</a:t>
            </a:r>
            <a:r>
              <a:rPr lang="en-US" altLang="zh-CN" dirty="0" smtClean="0"/>
              <a:t>a[</a:t>
            </a:r>
            <a:r>
              <a:rPr lang="en-US" altLang="zh-CN" dirty="0" err="1" smtClean="0"/>
              <a:t>i</a:t>
            </a:r>
            <a:r>
              <a:rPr lang="en-US" altLang="zh-CN" dirty="0" smtClean="0"/>
              <a:t>]</a:t>
            </a:r>
            <a:r>
              <a:rPr lang="zh-CN" altLang="en-US" dirty="0" smtClean="0"/>
              <a:t>之前的最后一个比</a:t>
            </a:r>
            <a:r>
              <a:rPr lang="en-US" altLang="zh-CN" dirty="0" smtClean="0"/>
              <a:t>a[</a:t>
            </a:r>
            <a:r>
              <a:rPr lang="en-US" altLang="zh-CN" dirty="0" err="1" smtClean="0"/>
              <a:t>i</a:t>
            </a:r>
            <a:r>
              <a:rPr lang="en-US" altLang="zh-CN" dirty="0" smtClean="0"/>
              <a:t>]</a:t>
            </a:r>
            <a:r>
              <a:rPr lang="zh-CN" altLang="en-US" dirty="0" smtClean="0"/>
              <a:t>小的数的下标</a:t>
            </a:r>
            <a:endParaRPr lang="en-US" altLang="zh-CN" dirty="0" smtClean="0"/>
          </a:p>
          <a:p>
            <a:r>
              <a:rPr lang="zh-CN" altLang="en-US" dirty="0"/>
              <a:t>复杂</a:t>
            </a:r>
            <a:r>
              <a:rPr lang="zh-CN" altLang="en-US" dirty="0" smtClean="0"/>
              <a:t>度</a:t>
            </a:r>
            <a:r>
              <a:rPr lang="en-US" altLang="zh-CN" dirty="0" smtClean="0"/>
              <a:t>O(n)</a:t>
            </a:r>
            <a:r>
              <a:rPr lang="zh-CN" altLang="en-US" dirty="0" smtClean="0"/>
              <a:t>，均摊转移复杂度</a:t>
            </a:r>
            <a:r>
              <a:rPr lang="en-US" altLang="zh-CN" dirty="0" smtClean="0"/>
              <a:t>O(1)</a:t>
            </a:r>
          </a:p>
          <a:p>
            <a:r>
              <a:rPr lang="zh-CN" altLang="en-US" dirty="0"/>
              <a:t>单调</a:t>
            </a:r>
            <a:r>
              <a:rPr lang="zh-CN" altLang="en-US" dirty="0" smtClean="0"/>
              <a:t>队列优化的</a:t>
            </a:r>
            <a:r>
              <a:rPr lang="en-US" altLang="zh-CN" dirty="0" smtClean="0"/>
              <a:t>DP</a:t>
            </a:r>
            <a:r>
              <a:rPr lang="zh-CN" altLang="en-US" dirty="0" smtClean="0"/>
              <a:t>一般在转移时要求前一段的最大值</a:t>
            </a:r>
            <a:endParaRPr lang="en-US" altLang="zh-CN" dirty="0" smtClean="0"/>
          </a:p>
        </p:txBody>
      </p:sp>
    </p:spTree>
    <p:extLst>
      <p:ext uri="{BB962C8B-B14F-4D97-AF65-F5344CB8AC3E}">
        <p14:creationId xmlns:p14="http://schemas.microsoft.com/office/powerpoint/2010/main" val="13998894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多重背包的单调队列优化</a:t>
            </a:r>
            <a:endParaRPr lang="zh-CN" altLang="en-US" dirty="0"/>
          </a:p>
        </p:txBody>
      </p:sp>
      <p:sp>
        <p:nvSpPr>
          <p:cNvPr id="3" name="内容占位符 2"/>
          <p:cNvSpPr>
            <a:spLocks noGrp="1"/>
          </p:cNvSpPr>
          <p:nvPr>
            <p:ph idx="1"/>
          </p:nvPr>
        </p:nvSpPr>
        <p:spPr/>
        <p:txBody>
          <a:bodyPr/>
          <a:lstStyle/>
          <a:p>
            <a:r>
              <a:rPr lang="zh-CN" altLang="en-US" dirty="0" smtClean="0"/>
              <a:t>例题来自“男人八题”之一，如果觉得自己很厉害，推荐把八道题都做了</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代表前</a:t>
            </a:r>
            <a:r>
              <a:rPr lang="en-US" altLang="zh-CN" dirty="0" err="1" smtClean="0"/>
              <a:t>i</a:t>
            </a:r>
            <a:r>
              <a:rPr lang="zh-CN" altLang="en-US" dirty="0" smtClean="0"/>
              <a:t>个物品，费用为</a:t>
            </a:r>
            <a:r>
              <a:rPr lang="en-US" altLang="zh-CN" dirty="0" smtClean="0"/>
              <a:t>j</a:t>
            </a:r>
            <a:r>
              <a:rPr lang="zh-CN" altLang="en-US" dirty="0" smtClean="0"/>
              <a:t>的最大价值</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][j]=max(</a:t>
            </a:r>
            <a:r>
              <a:rPr lang="en-US" altLang="zh-CN" dirty="0" err="1" smtClean="0"/>
              <a:t>dp</a:t>
            </a:r>
            <a:r>
              <a:rPr lang="en-US" altLang="zh-CN" dirty="0" smtClean="0"/>
              <a:t>[i-1][j-k*c[</a:t>
            </a:r>
            <a:r>
              <a:rPr lang="en-US" altLang="zh-CN" dirty="0" err="1" smtClean="0"/>
              <a:t>i</a:t>
            </a:r>
            <a:r>
              <a:rPr lang="en-US" altLang="zh-CN" dirty="0" smtClean="0"/>
              <a:t>]]+k*v[</a:t>
            </a:r>
            <a:r>
              <a:rPr lang="en-US" altLang="zh-CN" dirty="0" err="1" smtClean="0"/>
              <a:t>i</a:t>
            </a:r>
            <a:r>
              <a:rPr lang="en-US" altLang="zh-CN" dirty="0" smtClean="0"/>
              <a:t>]))</a:t>
            </a:r>
          </a:p>
          <a:p>
            <a:pPr marL="0" indent="0">
              <a:buNone/>
            </a:pPr>
            <a:r>
              <a:rPr lang="en-US" altLang="zh-CN" dirty="0"/>
              <a:t> </a:t>
            </a:r>
            <a:r>
              <a:rPr lang="en-US" altLang="zh-CN" dirty="0" smtClean="0"/>
              <a:t>                    (0&lt;=k&lt;=p[</a:t>
            </a:r>
            <a:r>
              <a:rPr lang="en-US" altLang="zh-CN" dirty="0" err="1" smtClean="0"/>
              <a:t>i</a:t>
            </a:r>
            <a:r>
              <a:rPr lang="en-US" altLang="zh-CN" dirty="0" smtClean="0"/>
              <a:t>])</a:t>
            </a:r>
            <a:r>
              <a:rPr lang="zh-CN" altLang="en-US" dirty="0" smtClean="0"/>
              <a:t>选取了</a:t>
            </a:r>
            <a:r>
              <a:rPr lang="en-US" altLang="zh-CN" dirty="0" smtClean="0"/>
              <a:t>k</a:t>
            </a:r>
            <a:r>
              <a:rPr lang="zh-CN" altLang="en-US" dirty="0" smtClean="0"/>
              <a:t>个第</a:t>
            </a:r>
            <a:r>
              <a:rPr lang="en-US" altLang="zh-CN" dirty="0" err="1" smtClean="0"/>
              <a:t>i</a:t>
            </a:r>
            <a:r>
              <a:rPr lang="zh-CN" altLang="en-US" dirty="0" smtClean="0"/>
              <a:t>种物品</a:t>
            </a:r>
            <a:endParaRPr lang="en-US" altLang="zh-CN" dirty="0" smtClean="0"/>
          </a:p>
          <a:p>
            <a:r>
              <a:rPr lang="zh-CN" altLang="en-US" dirty="0"/>
              <a:t>注意</a:t>
            </a:r>
            <a:r>
              <a:rPr lang="zh-CN" altLang="en-US" dirty="0" smtClean="0"/>
              <a:t>到</a:t>
            </a:r>
            <a:r>
              <a:rPr lang="en-US" altLang="zh-CN" dirty="0" err="1" smtClean="0"/>
              <a:t>dp</a:t>
            </a:r>
            <a:r>
              <a:rPr lang="en-US" altLang="zh-CN" dirty="0" smtClean="0"/>
              <a:t>[</a:t>
            </a:r>
            <a:r>
              <a:rPr lang="en-US" altLang="zh-CN" dirty="0" err="1" smtClean="0"/>
              <a:t>i</a:t>
            </a:r>
            <a:r>
              <a:rPr lang="en-US" altLang="zh-CN" dirty="0" smtClean="0"/>
              <a:t>][j],</a:t>
            </a:r>
            <a:r>
              <a:rPr lang="en-US" altLang="zh-CN" dirty="0" err="1" smtClean="0"/>
              <a:t>dp</a:t>
            </a:r>
            <a:r>
              <a:rPr lang="en-US" altLang="zh-CN" dirty="0" smtClean="0"/>
              <a:t>[</a:t>
            </a:r>
            <a:r>
              <a:rPr lang="en-US" altLang="zh-CN" dirty="0" err="1" smtClean="0"/>
              <a:t>i</a:t>
            </a:r>
            <a:r>
              <a:rPr lang="en-US" altLang="zh-CN" dirty="0" smtClean="0"/>
              <a:t>][</a:t>
            </a:r>
            <a:r>
              <a:rPr lang="en-US" altLang="zh-CN" dirty="0" err="1" smtClean="0"/>
              <a:t>j+c</a:t>
            </a:r>
            <a:r>
              <a:rPr lang="en-US" altLang="zh-CN" dirty="0" smtClean="0"/>
              <a:t>[</a:t>
            </a:r>
            <a:r>
              <a:rPr lang="en-US" altLang="zh-CN" dirty="0" err="1" smtClean="0"/>
              <a:t>i</a:t>
            </a:r>
            <a:r>
              <a:rPr lang="en-US" altLang="zh-CN" dirty="0" smtClean="0"/>
              <a:t>]],</a:t>
            </a:r>
            <a:r>
              <a:rPr lang="en-US" altLang="zh-CN" dirty="0" err="1" smtClean="0"/>
              <a:t>dp</a:t>
            </a:r>
            <a:r>
              <a:rPr lang="en-US" altLang="zh-CN" dirty="0" smtClean="0"/>
              <a:t>[</a:t>
            </a:r>
            <a:r>
              <a:rPr lang="en-US" altLang="zh-CN" dirty="0" err="1" smtClean="0"/>
              <a:t>i</a:t>
            </a:r>
            <a:r>
              <a:rPr lang="en-US" altLang="zh-CN" dirty="0" smtClean="0"/>
              <a:t>][j+2*c[</a:t>
            </a:r>
            <a:r>
              <a:rPr lang="en-US" altLang="zh-CN" dirty="0" err="1" smtClean="0"/>
              <a:t>i</a:t>
            </a:r>
            <a:r>
              <a:rPr lang="en-US" altLang="zh-CN" dirty="0" smtClean="0"/>
              <a:t>]]…</a:t>
            </a:r>
            <a:r>
              <a:rPr lang="zh-CN" altLang="en-US" dirty="0" smtClean="0"/>
              <a:t>访问过的点是相似的（是一个队列）</a:t>
            </a:r>
            <a:endParaRPr lang="en-US" altLang="zh-CN" dirty="0" smtClean="0"/>
          </a:p>
          <a:p>
            <a:r>
              <a:rPr lang="zh-CN" altLang="en-US" dirty="0" smtClean="0"/>
              <a:t>所以改变处理顺序</a:t>
            </a:r>
            <a:endParaRPr lang="zh-CN" altLang="en-US" dirty="0"/>
          </a:p>
        </p:txBody>
      </p:sp>
    </p:spTree>
    <p:extLst>
      <p:ext uri="{BB962C8B-B14F-4D97-AF65-F5344CB8AC3E}">
        <p14:creationId xmlns:p14="http://schemas.microsoft.com/office/powerpoint/2010/main" val="39065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解题思路</a:t>
            </a:r>
          </a:p>
        </p:txBody>
      </p:sp>
      <p:sp>
        <p:nvSpPr>
          <p:cNvPr id="3" name="内容占位符 2"/>
          <p:cNvSpPr>
            <a:spLocks noGrp="1"/>
          </p:cNvSpPr>
          <p:nvPr>
            <p:ph idx="1"/>
          </p:nvPr>
        </p:nvSpPr>
        <p:spPr/>
        <p:txBody>
          <a:bodyPr>
            <a:normAutofit/>
          </a:bodyPr>
          <a:lstStyle/>
          <a:p>
            <a:r>
              <a:rPr lang="zh-CN" altLang="en-US" dirty="0" smtClean="0"/>
              <a:t>定义子问题为将前</a:t>
            </a:r>
            <a:r>
              <a:rPr lang="en-US" altLang="zh-CN" dirty="0" smtClean="0"/>
              <a:t>i</a:t>
            </a:r>
            <a:r>
              <a:rPr lang="zh-CN" altLang="en-US" dirty="0" smtClean="0"/>
              <a:t>件物品放入容量为</a:t>
            </a:r>
            <a:r>
              <a:rPr lang="en-US" altLang="zh-CN" dirty="0" smtClean="0"/>
              <a:t>j</a:t>
            </a:r>
            <a:r>
              <a:rPr lang="zh-CN" altLang="en-US" dirty="0" smtClean="0"/>
              <a:t>的背包里，求最大价值总和</a:t>
            </a:r>
            <a:endParaRPr lang="en-US" altLang="zh-CN" dirty="0" smtClean="0"/>
          </a:p>
          <a:p>
            <a:r>
              <a:rPr lang="zh-CN" altLang="en-US" dirty="0" smtClean="0"/>
              <a:t>显然，</a:t>
            </a:r>
            <a:r>
              <a:rPr lang="en-US" altLang="zh-CN" dirty="0" smtClean="0"/>
              <a:t>i=0</a:t>
            </a:r>
            <a:r>
              <a:rPr lang="zh-CN" altLang="en-US" dirty="0" smtClean="0"/>
              <a:t>时没有物品，价值为</a:t>
            </a:r>
            <a:r>
              <a:rPr lang="en-US" altLang="zh-CN" dirty="0" smtClean="0"/>
              <a:t>0</a:t>
            </a:r>
          </a:p>
          <a:p>
            <a:r>
              <a:rPr lang="zh-CN" altLang="en-US" dirty="0" smtClean="0"/>
              <a:t>定义一个数组</a:t>
            </a:r>
            <a:r>
              <a:rPr lang="en-US" altLang="zh-CN" dirty="0" err="1" smtClean="0"/>
              <a:t>dp</a:t>
            </a:r>
            <a:r>
              <a:rPr lang="en-US" altLang="zh-CN" dirty="0" smtClean="0"/>
              <a:t>, </a:t>
            </a:r>
            <a:r>
              <a:rPr lang="en-US" altLang="zh-CN" dirty="0" err="1" smtClean="0"/>
              <a:t>dp</a:t>
            </a:r>
            <a:r>
              <a:rPr lang="en-US" altLang="zh-CN" dirty="0" smtClean="0"/>
              <a:t>[i][j]</a:t>
            </a:r>
            <a:r>
              <a:rPr lang="zh-CN" altLang="en-US" dirty="0" smtClean="0"/>
              <a:t>表示将前</a:t>
            </a:r>
            <a:r>
              <a:rPr lang="en-US" altLang="zh-CN" dirty="0" smtClean="0"/>
              <a:t>i</a:t>
            </a:r>
            <a:r>
              <a:rPr lang="zh-CN" altLang="en-US" dirty="0" smtClean="0"/>
              <a:t>件物品放入容量为</a:t>
            </a:r>
            <a:r>
              <a:rPr lang="en-US" altLang="zh-CN" dirty="0" smtClean="0"/>
              <a:t>j</a:t>
            </a:r>
            <a:r>
              <a:rPr lang="zh-CN" altLang="en-US" dirty="0" smtClean="0"/>
              <a:t>的背包里的最大价值总和</a:t>
            </a:r>
            <a:endParaRPr lang="en-US" altLang="zh-CN" dirty="0" smtClean="0"/>
          </a:p>
          <a:p>
            <a:r>
              <a:rPr lang="zh-CN" altLang="en-US" dirty="0" smtClean="0"/>
              <a:t>那么</a:t>
            </a:r>
            <a:r>
              <a:rPr lang="en-US" altLang="zh-CN" dirty="0" err="1" smtClean="0">
                <a:latin typeface="Arial Rounded MT Bold" pitchFamily="34" charset="0"/>
              </a:rPr>
              <a:t>dp</a:t>
            </a:r>
            <a:r>
              <a:rPr lang="en-US" altLang="zh-CN" dirty="0" smtClean="0">
                <a:latin typeface="Arial Rounded MT Bold" pitchFamily="34" charset="0"/>
              </a:rPr>
              <a:t>[i][j]=</a:t>
            </a:r>
          </a:p>
          <a:p>
            <a:pPr marL="68580" indent="0">
              <a:buNone/>
            </a:pPr>
            <a:r>
              <a:rPr lang="en-US" altLang="zh-CN" dirty="0">
                <a:latin typeface="Arial Rounded MT Bold" pitchFamily="34" charset="0"/>
              </a:rPr>
              <a:t>	</a:t>
            </a:r>
            <a:r>
              <a:rPr lang="en-US" altLang="zh-CN" dirty="0" smtClean="0">
                <a:latin typeface="Arial Rounded MT Bold" pitchFamily="34" charset="0"/>
              </a:rPr>
              <a:t>max(</a:t>
            </a:r>
            <a:r>
              <a:rPr lang="en-US" altLang="zh-CN" dirty="0" err="1" smtClean="0">
                <a:latin typeface="Arial Rounded MT Bold" pitchFamily="34" charset="0"/>
              </a:rPr>
              <a:t>dp</a:t>
            </a:r>
            <a:r>
              <a:rPr lang="en-US" altLang="zh-CN" dirty="0" smtClean="0">
                <a:latin typeface="Arial Rounded MT Bold" pitchFamily="34" charset="0"/>
              </a:rPr>
              <a:t>[i-1][j-c[i]]+w[i], </a:t>
            </a:r>
            <a:r>
              <a:rPr lang="en-US" altLang="zh-CN" dirty="0" err="1" smtClean="0">
                <a:latin typeface="Arial Rounded MT Bold" pitchFamily="34" charset="0"/>
              </a:rPr>
              <a:t>dp</a:t>
            </a:r>
            <a:r>
              <a:rPr lang="en-US" altLang="zh-CN" dirty="0" smtClean="0">
                <a:latin typeface="Arial Rounded MT Bold" pitchFamily="34" charset="0"/>
              </a:rPr>
              <a:t>[i-1][j])</a:t>
            </a:r>
          </a:p>
          <a:p>
            <a:r>
              <a:rPr lang="zh-CN" altLang="en-US" dirty="0" smtClean="0"/>
              <a:t>即放入第</a:t>
            </a:r>
            <a:r>
              <a:rPr lang="en-US" altLang="zh-CN" dirty="0" smtClean="0"/>
              <a:t>i</a:t>
            </a:r>
            <a:r>
              <a:rPr lang="zh-CN" altLang="en-US" dirty="0" smtClean="0"/>
              <a:t>个物品或者不放入第</a:t>
            </a:r>
            <a:r>
              <a:rPr lang="en-US" altLang="zh-CN" dirty="0" smtClean="0"/>
              <a:t>i</a:t>
            </a:r>
            <a:r>
              <a:rPr lang="zh-CN" altLang="en-US" dirty="0" smtClean="0"/>
              <a:t>个物品</a:t>
            </a:r>
            <a:endParaRPr lang="en-US" altLang="zh-CN" dirty="0"/>
          </a:p>
        </p:txBody>
      </p:sp>
    </p:spTree>
    <p:extLst>
      <p:ext uri="{BB962C8B-B14F-4D97-AF65-F5344CB8AC3E}">
        <p14:creationId xmlns:p14="http://schemas.microsoft.com/office/powerpoint/2010/main" val="24475396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多重背包的单调队列优化</a:t>
            </a:r>
            <a:endParaRPr lang="zh-CN" altLang="en-US" dirty="0"/>
          </a:p>
        </p:txBody>
      </p:sp>
      <p:sp>
        <p:nvSpPr>
          <p:cNvPr id="3" name="内容占位符 2"/>
          <p:cNvSpPr>
            <a:spLocks noGrp="1"/>
          </p:cNvSpPr>
          <p:nvPr>
            <p:ph idx="1"/>
          </p:nvPr>
        </p:nvSpPr>
        <p:spPr/>
        <p:txBody>
          <a:bodyPr/>
          <a:lstStyle/>
          <a:p>
            <a:r>
              <a:rPr lang="en-US" altLang="zh-CN" dirty="0" smtClean="0"/>
              <a:t>for (</a:t>
            </a:r>
            <a:r>
              <a:rPr lang="en-US" altLang="zh-CN" dirty="0" err="1" smtClean="0"/>
              <a:t>i</a:t>
            </a:r>
            <a:r>
              <a:rPr lang="en-US" altLang="zh-CN" dirty="0" smtClean="0"/>
              <a:t>=1;i&lt;=</a:t>
            </a:r>
            <a:r>
              <a:rPr lang="en-US" altLang="zh-CN" dirty="0" err="1" smtClean="0"/>
              <a:t>n;i</a:t>
            </a:r>
            <a:r>
              <a:rPr lang="en-US" altLang="zh-CN" dirty="0" smtClean="0"/>
              <a:t>++) {</a:t>
            </a:r>
          </a:p>
          <a:p>
            <a:pPr marL="400050" lvl="1" indent="0">
              <a:buNone/>
            </a:pPr>
            <a:r>
              <a:rPr lang="en-US" altLang="zh-CN" dirty="0" smtClean="0"/>
              <a:t>   for (j=0;j&lt;c[</a:t>
            </a:r>
            <a:r>
              <a:rPr lang="en-US" altLang="zh-CN" dirty="0" err="1" smtClean="0"/>
              <a:t>i</a:t>
            </a:r>
            <a:r>
              <a:rPr lang="en-US" altLang="zh-CN" dirty="0" smtClean="0"/>
              <a:t>];j++) {</a:t>
            </a:r>
          </a:p>
          <a:p>
            <a:pPr marL="400050" lvl="1" indent="0">
              <a:buNone/>
            </a:pPr>
            <a:r>
              <a:rPr lang="en-US" altLang="zh-CN" dirty="0"/>
              <a:t> </a:t>
            </a:r>
            <a:r>
              <a:rPr lang="en-US" altLang="zh-CN" dirty="0" smtClean="0"/>
              <a:t>     for (k=0;k&lt;</a:t>
            </a:r>
            <a:r>
              <a:rPr lang="en-US" altLang="zh-CN" dirty="0" err="1" smtClean="0"/>
              <a:t>m;k</a:t>
            </a:r>
            <a:r>
              <a:rPr lang="en-US" altLang="zh-CN" dirty="0" smtClean="0"/>
              <a:t>=</a:t>
            </a:r>
            <a:r>
              <a:rPr lang="en-US" altLang="zh-CN" dirty="0" err="1" smtClean="0"/>
              <a:t>k+c</a:t>
            </a:r>
            <a:r>
              <a:rPr lang="en-US" altLang="zh-CN" dirty="0" smtClean="0"/>
              <a:t>[</a:t>
            </a:r>
            <a:r>
              <a:rPr lang="en-US" altLang="zh-CN" dirty="0" err="1" smtClean="0"/>
              <a:t>i</a:t>
            </a:r>
            <a:r>
              <a:rPr lang="en-US" altLang="zh-CN" dirty="0" smtClean="0"/>
              <a:t>]) {</a:t>
            </a:r>
            <a:br>
              <a:rPr lang="en-US" altLang="zh-CN" dirty="0" smtClean="0"/>
            </a:br>
            <a:r>
              <a:rPr lang="en-US" altLang="zh-CN" dirty="0" smtClean="0"/>
              <a:t>      }</a:t>
            </a:r>
            <a:br>
              <a:rPr lang="en-US" altLang="zh-CN" dirty="0" smtClean="0"/>
            </a:br>
            <a:r>
              <a:rPr lang="en-US" altLang="zh-CN" dirty="0" smtClean="0"/>
              <a:t>   }</a:t>
            </a:r>
            <a:br>
              <a:rPr lang="en-US" altLang="zh-CN" dirty="0" smtClean="0"/>
            </a:br>
            <a:r>
              <a:rPr lang="en-US" altLang="zh-CN" dirty="0" smtClean="0"/>
              <a:t>}</a:t>
            </a:r>
          </a:p>
          <a:p>
            <a:r>
              <a:rPr lang="zh-CN" altLang="en-US" dirty="0" smtClean="0"/>
              <a:t>按照这种顺序进行</a:t>
            </a:r>
            <a:r>
              <a:rPr lang="en-US" altLang="zh-CN" dirty="0" smtClean="0"/>
              <a:t>DP</a:t>
            </a:r>
            <a:r>
              <a:rPr lang="zh-CN" altLang="en-US" dirty="0" smtClean="0"/>
              <a:t>，就可以加上单调队列的优化</a:t>
            </a:r>
            <a:endParaRPr lang="en-US" altLang="zh-CN" dirty="0" smtClean="0"/>
          </a:p>
        </p:txBody>
      </p:sp>
    </p:spTree>
    <p:extLst>
      <p:ext uri="{BB962C8B-B14F-4D97-AF65-F5344CB8AC3E}">
        <p14:creationId xmlns:p14="http://schemas.microsoft.com/office/powerpoint/2010/main" val="28838177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线段树优化</a:t>
            </a:r>
            <a:endParaRPr lang="zh-CN" altLang="en-US" dirty="0"/>
          </a:p>
        </p:txBody>
      </p:sp>
      <p:sp>
        <p:nvSpPr>
          <p:cNvPr id="3" name="内容占位符 2"/>
          <p:cNvSpPr>
            <a:spLocks noGrp="1"/>
          </p:cNvSpPr>
          <p:nvPr>
            <p:ph idx="1"/>
          </p:nvPr>
        </p:nvSpPr>
        <p:spPr/>
        <p:txBody>
          <a:bodyPr/>
          <a:lstStyle/>
          <a:p>
            <a:r>
              <a:rPr lang="zh-CN" altLang="en-US" dirty="0" smtClean="0"/>
              <a:t>线段树是通过一棵线段树来动态的维护一段区域内，能够在</a:t>
            </a:r>
            <a:r>
              <a:rPr lang="en-US" altLang="zh-CN" dirty="0" smtClean="0"/>
              <a:t>log</a:t>
            </a:r>
            <a:r>
              <a:rPr lang="zh-CN" altLang="en-US" dirty="0" smtClean="0"/>
              <a:t>的复杂度下对区间进行查询和修改。</a:t>
            </a:r>
            <a:endParaRPr lang="en-US" altLang="zh-CN" dirty="0" smtClean="0"/>
          </a:p>
          <a:p>
            <a:r>
              <a:rPr lang="zh-CN" altLang="en-US" dirty="0" smtClean="0"/>
              <a:t>如果在转移时需要多次计算区间和，如</a:t>
            </a:r>
            <a:r>
              <a:rPr lang="en-US" altLang="zh-CN" dirty="0" err="1" smtClean="0"/>
              <a:t>dp</a:t>
            </a:r>
            <a:r>
              <a:rPr lang="en-US" altLang="zh-CN" dirty="0" smtClean="0"/>
              <a:t>[</a:t>
            </a:r>
            <a:r>
              <a:rPr lang="en-US" altLang="zh-CN" dirty="0" err="1" smtClean="0"/>
              <a:t>i</a:t>
            </a:r>
            <a:r>
              <a:rPr lang="en-US" altLang="zh-CN" dirty="0" smtClean="0"/>
              <a:t>]=</a:t>
            </a:r>
            <a:r>
              <a:rPr lang="en-US" altLang="zh-CN" dirty="0" err="1" smtClean="0"/>
              <a:t>dp</a:t>
            </a:r>
            <a:r>
              <a:rPr lang="en-US" altLang="zh-CN" dirty="0" smtClean="0"/>
              <a:t>[</a:t>
            </a:r>
            <a:r>
              <a:rPr lang="en-US" altLang="zh-CN" dirty="0" err="1" smtClean="0"/>
              <a:t>i</a:t>
            </a:r>
            <a:r>
              <a:rPr lang="en-US" altLang="zh-CN" dirty="0" smtClean="0"/>
              <a:t>-a[</a:t>
            </a:r>
            <a:r>
              <a:rPr lang="en-US" altLang="zh-CN" dirty="0" err="1" smtClean="0"/>
              <a:t>i</a:t>
            </a:r>
            <a:r>
              <a:rPr lang="en-US" altLang="zh-CN" dirty="0" smtClean="0"/>
              <a:t>]]+</a:t>
            </a:r>
            <a:r>
              <a:rPr lang="en-US" altLang="zh-CN" dirty="0" err="1" smtClean="0"/>
              <a:t>dp</a:t>
            </a:r>
            <a:r>
              <a:rPr lang="en-US" altLang="zh-CN" dirty="0" smtClean="0"/>
              <a:t>[</a:t>
            </a:r>
            <a:r>
              <a:rPr lang="en-US" altLang="zh-CN" dirty="0" err="1" smtClean="0"/>
              <a:t>i</a:t>
            </a:r>
            <a:r>
              <a:rPr lang="en-US" altLang="zh-CN" dirty="0" smtClean="0"/>
              <a:t>-s[</a:t>
            </a:r>
            <a:r>
              <a:rPr lang="en-US" altLang="zh-CN" dirty="0" err="1" smtClean="0"/>
              <a:t>i</a:t>
            </a:r>
            <a:r>
              <a:rPr lang="en-US" altLang="zh-CN" dirty="0" smtClean="0"/>
              <a:t>]+1]+…+</a:t>
            </a:r>
            <a:r>
              <a:rPr lang="en-US" altLang="zh-CN" dirty="0" err="1" smtClean="0"/>
              <a:t>dp</a:t>
            </a:r>
            <a:r>
              <a:rPr lang="en-US" altLang="zh-CN" dirty="0" smtClean="0"/>
              <a:t>[i-1]</a:t>
            </a:r>
          </a:p>
        </p:txBody>
      </p:sp>
    </p:spTree>
    <p:extLst>
      <p:ext uri="{BB962C8B-B14F-4D97-AF65-F5344CB8AC3E}">
        <p14:creationId xmlns:p14="http://schemas.microsoft.com/office/powerpoint/2010/main" val="23300175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斜率优化</a:t>
            </a:r>
            <a:endParaRPr lang="zh-CN" altLang="en-US" dirty="0"/>
          </a:p>
        </p:txBody>
      </p:sp>
      <p:sp>
        <p:nvSpPr>
          <p:cNvPr id="3" name="内容占位符 2"/>
          <p:cNvSpPr>
            <a:spLocks noGrp="1"/>
          </p:cNvSpPr>
          <p:nvPr>
            <p:ph idx="1"/>
          </p:nvPr>
        </p:nvSpPr>
        <p:spPr/>
        <p:txBody>
          <a:bodyPr>
            <a:normAutofit/>
          </a:bodyPr>
          <a:lstStyle/>
          <a:p>
            <a:r>
              <a:rPr lang="en-US" altLang="zh-CN" dirty="0" smtClean="0"/>
              <a:t>HDU 3507 Print Article</a:t>
            </a:r>
          </a:p>
          <a:p>
            <a:r>
              <a:rPr lang="zh-CN" altLang="en-US" dirty="0" smtClean="0"/>
              <a:t>将一串正数字分成若干段，费用为每段的费用的总和，每段费用为</a:t>
            </a:r>
            <a:r>
              <a:rPr lang="en-US" altLang="zh-CN" dirty="0" smtClean="0"/>
              <a:t>w+(sum(c[</a:t>
            </a:r>
            <a:r>
              <a:rPr lang="en-US" altLang="zh-CN" dirty="0" err="1" smtClean="0"/>
              <a:t>i</a:t>
            </a:r>
            <a:r>
              <a:rPr lang="en-US" altLang="zh-CN" dirty="0" smtClean="0"/>
              <a:t>]))^2</a:t>
            </a:r>
          </a:p>
          <a:p>
            <a:r>
              <a:rPr lang="zh-CN" altLang="en-US" dirty="0" smtClean="0"/>
              <a:t>求最小费用</a:t>
            </a:r>
            <a:endParaRPr lang="en-US" altLang="zh-CN" dirty="0" smtClean="0"/>
          </a:p>
          <a:p>
            <a:r>
              <a:rPr lang="zh-CN" altLang="en-US" dirty="0" smtClean="0"/>
              <a:t>数字个数</a:t>
            </a:r>
            <a:r>
              <a:rPr lang="en-US" altLang="zh-CN" dirty="0" smtClean="0"/>
              <a:t>n&lt;=5*10^5</a:t>
            </a:r>
          </a:p>
          <a:p>
            <a:r>
              <a:rPr lang="zh-CN" altLang="en-US" dirty="0" smtClean="0"/>
              <a:t>考虑</a:t>
            </a:r>
            <a:r>
              <a:rPr lang="en-US" altLang="zh-CN" dirty="0" err="1" smtClean="0"/>
              <a:t>dp</a:t>
            </a:r>
            <a:r>
              <a:rPr lang="en-US" altLang="zh-CN" dirty="0" smtClean="0"/>
              <a:t>[</a:t>
            </a:r>
            <a:r>
              <a:rPr lang="en-US" altLang="zh-CN" dirty="0" err="1" smtClean="0"/>
              <a:t>i</a:t>
            </a:r>
            <a:r>
              <a:rPr lang="en-US" altLang="zh-CN" dirty="0" smtClean="0"/>
              <a:t>]=min{</a:t>
            </a:r>
            <a:r>
              <a:rPr lang="en-US" altLang="zh-CN" dirty="0" err="1" smtClean="0"/>
              <a:t>dp</a:t>
            </a:r>
            <a:r>
              <a:rPr lang="en-US" altLang="zh-CN" dirty="0" smtClean="0"/>
              <a:t>[j]+(c[j]+c[j+1]+…+c[</a:t>
            </a:r>
            <a:r>
              <a:rPr lang="en-US" altLang="zh-CN" dirty="0" err="1" smtClean="0"/>
              <a:t>i</a:t>
            </a:r>
            <a:r>
              <a:rPr lang="en-US" altLang="zh-CN" dirty="0" smtClean="0"/>
              <a:t>])^2+w} (0&lt;=j&lt;</a:t>
            </a:r>
            <a:r>
              <a:rPr lang="en-US" altLang="zh-CN" dirty="0" err="1" smtClean="0"/>
              <a:t>i</a:t>
            </a:r>
            <a:r>
              <a:rPr lang="en-US" altLang="zh-CN" dirty="0" smtClean="0"/>
              <a:t>)</a:t>
            </a:r>
          </a:p>
        </p:txBody>
      </p:sp>
    </p:spTree>
    <p:extLst>
      <p:ext uri="{BB962C8B-B14F-4D97-AF65-F5344CB8AC3E}">
        <p14:creationId xmlns:p14="http://schemas.microsoft.com/office/powerpoint/2010/main" val="39150906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斜率优化</a:t>
            </a:r>
            <a:endParaRPr lang="zh-CN" altLang="en-US" dirty="0"/>
          </a:p>
        </p:txBody>
      </p:sp>
      <p:sp>
        <p:nvSpPr>
          <p:cNvPr id="3" name="内容占位符 2"/>
          <p:cNvSpPr>
            <a:spLocks noGrp="1"/>
          </p:cNvSpPr>
          <p:nvPr>
            <p:ph idx="1"/>
          </p:nvPr>
        </p:nvSpPr>
        <p:spPr/>
        <p:txBody>
          <a:bodyPr>
            <a:normAutofit/>
          </a:bodyPr>
          <a:lstStyle/>
          <a:p>
            <a:r>
              <a:rPr lang="en-US" altLang="zh-CN" dirty="0" err="1" smtClean="0"/>
              <a:t>dp</a:t>
            </a:r>
            <a:r>
              <a:rPr lang="en-US" altLang="zh-CN" dirty="0" smtClean="0"/>
              <a:t>[</a:t>
            </a:r>
            <a:r>
              <a:rPr lang="en-US" altLang="zh-CN" dirty="0" err="1" smtClean="0"/>
              <a:t>i</a:t>
            </a:r>
            <a:r>
              <a:rPr lang="en-US" altLang="zh-CN" dirty="0" smtClean="0"/>
              <a:t>]=min{</a:t>
            </a:r>
            <a:r>
              <a:rPr lang="en-US" altLang="zh-CN" dirty="0" err="1" smtClean="0"/>
              <a:t>dp</a:t>
            </a:r>
            <a:r>
              <a:rPr lang="en-US" altLang="zh-CN" dirty="0" smtClean="0"/>
              <a:t>[j]+(c[j]+c[j+1]+…+c[</a:t>
            </a:r>
            <a:r>
              <a:rPr lang="en-US" altLang="zh-CN" dirty="0" err="1" smtClean="0"/>
              <a:t>i</a:t>
            </a:r>
            <a:r>
              <a:rPr lang="en-US" altLang="zh-CN" dirty="0" smtClean="0"/>
              <a:t>])^2+w} </a:t>
            </a:r>
            <a:endParaRPr lang="en-US" altLang="zh-CN" dirty="0"/>
          </a:p>
          <a:p>
            <a:r>
              <a:rPr lang="zh-CN" altLang="en-US" dirty="0"/>
              <a:t>复杂</a:t>
            </a:r>
            <a:r>
              <a:rPr lang="zh-CN" altLang="en-US" dirty="0" smtClean="0"/>
              <a:t>度</a:t>
            </a:r>
            <a:r>
              <a:rPr lang="en-US" altLang="zh-CN" dirty="0" smtClean="0"/>
              <a:t>n^3</a:t>
            </a:r>
          </a:p>
          <a:p>
            <a:r>
              <a:rPr lang="zh-CN" altLang="en-US" dirty="0" smtClean="0"/>
              <a:t>令</a:t>
            </a:r>
            <a:r>
              <a:rPr lang="en-US" altLang="zh-CN" dirty="0" smtClean="0"/>
              <a:t>s[</a:t>
            </a:r>
            <a:r>
              <a:rPr lang="en-US" altLang="zh-CN" dirty="0" err="1" smtClean="0"/>
              <a:t>i</a:t>
            </a:r>
            <a:r>
              <a:rPr lang="en-US" altLang="zh-CN" dirty="0" smtClean="0"/>
              <a:t>]</a:t>
            </a:r>
            <a:r>
              <a:rPr lang="zh-CN" altLang="en-US" dirty="0" smtClean="0"/>
              <a:t>为</a:t>
            </a:r>
            <a:r>
              <a:rPr lang="en-US" altLang="zh-CN" dirty="0" smtClean="0"/>
              <a:t>c[1]~c[</a:t>
            </a:r>
            <a:r>
              <a:rPr lang="en-US" altLang="zh-CN" dirty="0" err="1" smtClean="0"/>
              <a:t>i</a:t>
            </a:r>
            <a:r>
              <a:rPr lang="en-US" altLang="zh-CN" dirty="0" smtClean="0"/>
              <a:t>]</a:t>
            </a:r>
            <a:r>
              <a:rPr lang="zh-CN" altLang="en-US" dirty="0" smtClean="0"/>
              <a:t>的和</a:t>
            </a:r>
            <a:endParaRPr lang="en-US" altLang="zh-CN" dirty="0" smtClean="0"/>
          </a:p>
          <a:p>
            <a:r>
              <a:rPr lang="en-US" altLang="zh-CN" dirty="0" err="1"/>
              <a:t>dp</a:t>
            </a:r>
            <a:r>
              <a:rPr lang="en-US" altLang="zh-CN" dirty="0"/>
              <a:t>[</a:t>
            </a:r>
            <a:r>
              <a:rPr lang="en-US" altLang="zh-CN" dirty="0" err="1"/>
              <a:t>i</a:t>
            </a:r>
            <a:r>
              <a:rPr lang="en-US" altLang="zh-CN" dirty="0"/>
              <a:t>]=min{</a:t>
            </a:r>
            <a:r>
              <a:rPr lang="en-US" altLang="zh-CN" dirty="0" err="1"/>
              <a:t>dp</a:t>
            </a:r>
            <a:r>
              <a:rPr lang="en-US" altLang="zh-CN" dirty="0"/>
              <a:t>[j]+(s[</a:t>
            </a:r>
            <a:r>
              <a:rPr lang="en-US" altLang="zh-CN" dirty="0" err="1"/>
              <a:t>i</a:t>
            </a:r>
            <a:r>
              <a:rPr lang="en-US" altLang="zh-CN" dirty="0"/>
              <a:t>]-s[j])^2+w} (0&lt;=j&lt;</a:t>
            </a:r>
            <a:r>
              <a:rPr lang="en-US" altLang="zh-CN" dirty="0" err="1"/>
              <a:t>i</a:t>
            </a:r>
            <a:r>
              <a:rPr lang="en-US" altLang="zh-CN" dirty="0"/>
              <a:t>)</a:t>
            </a:r>
          </a:p>
          <a:p>
            <a:r>
              <a:rPr lang="zh-CN" altLang="en-US" dirty="0"/>
              <a:t>复杂</a:t>
            </a:r>
            <a:r>
              <a:rPr lang="zh-CN" altLang="en-US" dirty="0" smtClean="0"/>
              <a:t>度</a:t>
            </a:r>
            <a:r>
              <a:rPr lang="en-US" altLang="zh-CN" dirty="0" smtClean="0"/>
              <a:t>n^2</a:t>
            </a:r>
          </a:p>
          <a:p>
            <a:r>
              <a:rPr lang="zh-CN" altLang="en-US" dirty="0" smtClean="0"/>
              <a:t>题目</a:t>
            </a:r>
            <a:r>
              <a:rPr lang="en-US" altLang="zh-CN" dirty="0" smtClean="0"/>
              <a:t>n</a:t>
            </a:r>
            <a:r>
              <a:rPr lang="zh-CN" altLang="en-US" dirty="0" smtClean="0"/>
              <a:t>非常大，还不够，怎么办？</a:t>
            </a:r>
            <a:endParaRPr lang="en-US" altLang="zh-CN" dirty="0" smtClean="0"/>
          </a:p>
          <a:p>
            <a:r>
              <a:rPr lang="zh-CN" altLang="en-US" dirty="0" smtClean="0"/>
              <a:t>分析转移方程</a:t>
            </a:r>
            <a:endParaRPr lang="en-US" altLang="zh-CN" dirty="0" smtClean="0"/>
          </a:p>
        </p:txBody>
      </p:sp>
    </p:spTree>
    <p:extLst>
      <p:ext uri="{BB962C8B-B14F-4D97-AF65-F5344CB8AC3E}">
        <p14:creationId xmlns:p14="http://schemas.microsoft.com/office/powerpoint/2010/main" val="976225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斜率优化</a:t>
            </a:r>
            <a:endParaRPr lang="zh-CN" altLang="en-US" dirty="0"/>
          </a:p>
        </p:txBody>
      </p:sp>
      <p:sp>
        <p:nvSpPr>
          <p:cNvPr id="3" name="内容占位符 2"/>
          <p:cNvSpPr>
            <a:spLocks noGrp="1"/>
          </p:cNvSpPr>
          <p:nvPr>
            <p:ph idx="1"/>
          </p:nvPr>
        </p:nvSpPr>
        <p:spPr/>
        <p:txBody>
          <a:bodyPr>
            <a:normAutofit/>
          </a:bodyPr>
          <a:lstStyle/>
          <a:p>
            <a:r>
              <a:rPr lang="en-US" altLang="zh-CN" dirty="0" err="1" smtClean="0"/>
              <a:t>dp</a:t>
            </a:r>
            <a:r>
              <a:rPr lang="en-US" altLang="zh-CN" dirty="0" smtClean="0"/>
              <a:t>[</a:t>
            </a:r>
            <a:r>
              <a:rPr lang="en-US" altLang="zh-CN" dirty="0" err="1" smtClean="0"/>
              <a:t>i</a:t>
            </a:r>
            <a:r>
              <a:rPr lang="en-US" altLang="zh-CN" dirty="0"/>
              <a:t>]=min{</a:t>
            </a:r>
            <a:r>
              <a:rPr lang="en-US" altLang="zh-CN" dirty="0" err="1"/>
              <a:t>dp</a:t>
            </a:r>
            <a:r>
              <a:rPr lang="en-US" altLang="zh-CN" dirty="0"/>
              <a:t>[j]+(s[</a:t>
            </a:r>
            <a:r>
              <a:rPr lang="en-US" altLang="zh-CN" dirty="0" err="1"/>
              <a:t>i</a:t>
            </a:r>
            <a:r>
              <a:rPr lang="en-US" altLang="zh-CN" dirty="0"/>
              <a:t>]-s[j])^2+w} (0&lt;=j&lt;</a:t>
            </a:r>
            <a:r>
              <a:rPr lang="en-US" altLang="zh-CN" dirty="0" err="1"/>
              <a:t>i</a:t>
            </a:r>
            <a:r>
              <a:rPr lang="en-US" altLang="zh-CN" dirty="0" smtClean="0"/>
              <a:t>)</a:t>
            </a:r>
          </a:p>
          <a:p>
            <a:r>
              <a:rPr lang="zh-CN" altLang="en-US" dirty="0" smtClean="0"/>
              <a:t>取决策点</a:t>
            </a:r>
            <a:r>
              <a:rPr lang="en-US" altLang="zh-CN" dirty="0" smtClean="0"/>
              <a:t>p, q, r</a:t>
            </a:r>
            <a:r>
              <a:rPr lang="zh-CN" altLang="en-US" dirty="0" smtClean="0"/>
              <a:t>，</a:t>
            </a:r>
            <a:r>
              <a:rPr lang="en-US" altLang="zh-CN" dirty="0" smtClean="0"/>
              <a:t>(0&lt;=p&lt;q&lt;r&lt;</a:t>
            </a:r>
            <a:r>
              <a:rPr lang="en-US" altLang="zh-CN" dirty="0" err="1" smtClean="0"/>
              <a:t>i</a:t>
            </a:r>
            <a:r>
              <a:rPr lang="en-US" altLang="zh-CN" dirty="0" smtClean="0"/>
              <a:t>)</a:t>
            </a:r>
          </a:p>
          <a:p>
            <a:r>
              <a:rPr lang="zh-CN" altLang="en-US" dirty="0" smtClean="0"/>
              <a:t>若</a:t>
            </a:r>
            <a:r>
              <a:rPr lang="en-US" altLang="zh-CN" dirty="0" smtClean="0"/>
              <a:t>q</a:t>
            </a:r>
            <a:r>
              <a:rPr lang="zh-CN" altLang="en-US" dirty="0" smtClean="0"/>
              <a:t>优于</a:t>
            </a:r>
            <a:r>
              <a:rPr lang="en-US" altLang="zh-CN" dirty="0" smtClean="0"/>
              <a:t>p</a:t>
            </a:r>
          </a:p>
          <a:p>
            <a:r>
              <a:rPr lang="en-US" altLang="zh-CN" dirty="0" err="1" smtClean="0"/>
              <a:t>dp</a:t>
            </a:r>
            <a:r>
              <a:rPr lang="en-US" altLang="zh-CN" dirty="0" smtClean="0"/>
              <a:t>[p]+s[p]^2-2s[</a:t>
            </a:r>
            <a:r>
              <a:rPr lang="en-US" altLang="zh-CN" dirty="0" err="1" smtClean="0"/>
              <a:t>i</a:t>
            </a:r>
            <a:r>
              <a:rPr lang="en-US" altLang="zh-CN" dirty="0" smtClean="0"/>
              <a:t>]s[p]&gt;</a:t>
            </a:r>
            <a:r>
              <a:rPr lang="en-US" altLang="zh-CN" dirty="0" err="1" smtClean="0"/>
              <a:t>dp</a:t>
            </a:r>
            <a:r>
              <a:rPr lang="en-US" altLang="zh-CN" dirty="0" smtClean="0"/>
              <a:t>[q]+s[q]^2-2s[</a:t>
            </a:r>
            <a:r>
              <a:rPr lang="en-US" altLang="zh-CN" dirty="0" err="1" smtClean="0"/>
              <a:t>i</a:t>
            </a:r>
            <a:r>
              <a:rPr lang="en-US" altLang="zh-CN" dirty="0" smtClean="0"/>
              <a:t>]s[q]</a:t>
            </a:r>
          </a:p>
          <a:p>
            <a:r>
              <a:rPr lang="en-US" altLang="zh-CN" dirty="0" err="1" smtClean="0"/>
              <a:t>dp</a:t>
            </a:r>
            <a:r>
              <a:rPr lang="en-US" altLang="zh-CN" dirty="0" smtClean="0"/>
              <a:t>[p]-</a:t>
            </a:r>
            <a:r>
              <a:rPr lang="en-US" altLang="zh-CN" dirty="0" err="1" smtClean="0"/>
              <a:t>dp</a:t>
            </a:r>
            <a:r>
              <a:rPr lang="en-US" altLang="zh-CN" dirty="0" smtClean="0"/>
              <a:t>[q]+s[p]^2-s[q]^2&gt;2s[</a:t>
            </a:r>
            <a:r>
              <a:rPr lang="en-US" altLang="zh-CN" dirty="0" err="1" smtClean="0"/>
              <a:t>i</a:t>
            </a:r>
            <a:r>
              <a:rPr lang="en-US" altLang="zh-CN" dirty="0" smtClean="0"/>
              <a:t>]s[p]-2s[</a:t>
            </a:r>
            <a:r>
              <a:rPr lang="en-US" altLang="zh-CN" dirty="0" err="1" smtClean="0"/>
              <a:t>i</a:t>
            </a:r>
            <a:r>
              <a:rPr lang="en-US" altLang="zh-CN" dirty="0" smtClean="0"/>
              <a:t>]s[q]</a:t>
            </a:r>
          </a:p>
          <a:p>
            <a:r>
              <a:rPr lang="zh-CN" altLang="en-US" dirty="0" smtClean="0"/>
              <a:t>因为</a:t>
            </a:r>
            <a:r>
              <a:rPr lang="en-US" altLang="zh-CN" dirty="0" smtClean="0"/>
              <a:t>p&lt;q</a:t>
            </a:r>
            <a:r>
              <a:rPr lang="zh-CN" altLang="en-US" dirty="0" smtClean="0"/>
              <a:t>，</a:t>
            </a:r>
            <a:r>
              <a:rPr lang="en-US" altLang="zh-CN" dirty="0" smtClean="0"/>
              <a:t>c[</a:t>
            </a:r>
            <a:r>
              <a:rPr lang="en-US" altLang="zh-CN" dirty="0" err="1" smtClean="0"/>
              <a:t>i</a:t>
            </a:r>
            <a:r>
              <a:rPr lang="en-US" altLang="zh-CN" dirty="0" smtClean="0"/>
              <a:t>]&gt;0</a:t>
            </a:r>
            <a:r>
              <a:rPr lang="zh-CN" altLang="en-US" dirty="0" smtClean="0"/>
              <a:t>，所以</a:t>
            </a:r>
            <a:r>
              <a:rPr lang="en-US" altLang="zh-CN" dirty="0" smtClean="0"/>
              <a:t>s[p]&lt;s[q]</a:t>
            </a:r>
          </a:p>
          <a:p>
            <a:r>
              <a:rPr lang="en-US" altLang="zh-CN" dirty="0" smtClean="0"/>
              <a:t>(</a:t>
            </a:r>
            <a:r>
              <a:rPr lang="en-US" altLang="zh-CN" dirty="0" err="1" smtClean="0"/>
              <a:t>dp</a:t>
            </a:r>
            <a:r>
              <a:rPr lang="en-US" altLang="zh-CN" dirty="0" smtClean="0"/>
              <a:t>[p]-</a:t>
            </a:r>
            <a:r>
              <a:rPr lang="en-US" altLang="zh-CN" dirty="0" err="1" smtClean="0"/>
              <a:t>dp</a:t>
            </a:r>
            <a:r>
              <a:rPr lang="en-US" altLang="zh-CN" dirty="0" smtClean="0"/>
              <a:t>[q]+s[p]^2-s[q]^2)/(s[p]-s[q])&lt;2s[</a:t>
            </a:r>
            <a:r>
              <a:rPr lang="en-US" altLang="zh-CN" dirty="0" err="1" smtClean="0"/>
              <a:t>i</a:t>
            </a:r>
            <a:r>
              <a:rPr lang="en-US" altLang="zh-CN" dirty="0" smtClean="0"/>
              <a:t>]</a:t>
            </a:r>
          </a:p>
          <a:p>
            <a:r>
              <a:rPr lang="zh-CN" altLang="en-US" dirty="0" smtClean="0"/>
              <a:t>又因为</a:t>
            </a:r>
            <a:r>
              <a:rPr lang="en-US" altLang="zh-CN" dirty="0" smtClean="0"/>
              <a:t>s[</a:t>
            </a:r>
            <a:r>
              <a:rPr lang="en-US" altLang="zh-CN" dirty="0" err="1" smtClean="0"/>
              <a:t>i</a:t>
            </a:r>
            <a:r>
              <a:rPr lang="en-US" altLang="zh-CN" dirty="0" smtClean="0"/>
              <a:t>]&lt;s[</a:t>
            </a:r>
            <a:r>
              <a:rPr lang="en-US" altLang="zh-CN" dirty="0" err="1" smtClean="0"/>
              <a:t>i</a:t>
            </a:r>
            <a:r>
              <a:rPr lang="en-US" altLang="zh-CN" dirty="0" smtClean="0"/>
              <a:t>+]</a:t>
            </a:r>
            <a:endParaRPr lang="en-US" altLang="zh-CN" dirty="0"/>
          </a:p>
        </p:txBody>
      </p:sp>
    </p:spTree>
    <p:extLst>
      <p:ext uri="{BB962C8B-B14F-4D97-AF65-F5344CB8AC3E}">
        <p14:creationId xmlns:p14="http://schemas.microsoft.com/office/powerpoint/2010/main" val="1713330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斜率优化</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dp</a:t>
            </a:r>
            <a:r>
              <a:rPr lang="en-US" altLang="zh-CN" dirty="0"/>
              <a:t>[p]-</a:t>
            </a:r>
            <a:r>
              <a:rPr lang="en-US" altLang="zh-CN" dirty="0" err="1"/>
              <a:t>dp</a:t>
            </a:r>
            <a:r>
              <a:rPr lang="en-US" altLang="zh-CN" dirty="0"/>
              <a:t>[q]+s[p]^2-s[q]^2)/(s[p]-s[q])&lt;2s[</a:t>
            </a:r>
            <a:r>
              <a:rPr lang="en-US" altLang="zh-CN" dirty="0" err="1"/>
              <a:t>i</a:t>
            </a:r>
            <a:r>
              <a:rPr lang="en-US" altLang="zh-CN" dirty="0" smtClean="0"/>
              <a:t>]</a:t>
            </a:r>
          </a:p>
          <a:p>
            <a:r>
              <a:rPr lang="zh-CN" altLang="en-US" dirty="0" smtClean="0"/>
              <a:t>所以一旦出现</a:t>
            </a:r>
            <a:r>
              <a:rPr lang="en-US" altLang="zh-CN" dirty="0" smtClean="0"/>
              <a:t>p&lt;q</a:t>
            </a:r>
            <a:r>
              <a:rPr lang="zh-CN" altLang="en-US" dirty="0" smtClean="0"/>
              <a:t>，且</a:t>
            </a:r>
            <a:r>
              <a:rPr lang="en-US" altLang="zh-CN" dirty="0" smtClean="0"/>
              <a:t>q</a:t>
            </a:r>
            <a:r>
              <a:rPr lang="zh-CN" altLang="en-US" dirty="0" smtClean="0"/>
              <a:t>优于</a:t>
            </a:r>
            <a:r>
              <a:rPr lang="en-US" altLang="zh-CN" dirty="0" smtClean="0"/>
              <a:t>p</a:t>
            </a:r>
            <a:r>
              <a:rPr lang="zh-CN" altLang="en-US" dirty="0" smtClean="0"/>
              <a:t>，则</a:t>
            </a:r>
            <a:r>
              <a:rPr lang="en-US" altLang="zh-CN" dirty="0" smtClean="0"/>
              <a:t>q</a:t>
            </a:r>
            <a:r>
              <a:rPr lang="zh-CN" altLang="en-US" dirty="0" smtClean="0"/>
              <a:t>会一直优于</a:t>
            </a:r>
            <a:r>
              <a:rPr lang="en-US" altLang="zh-CN" dirty="0" smtClean="0"/>
              <a:t>p</a:t>
            </a:r>
            <a:r>
              <a:rPr lang="zh-CN" altLang="en-US" dirty="0" smtClean="0"/>
              <a:t>，无论</a:t>
            </a:r>
            <a:r>
              <a:rPr lang="en-US" altLang="zh-CN" dirty="0" err="1" smtClean="0"/>
              <a:t>i</a:t>
            </a:r>
            <a:r>
              <a:rPr lang="zh-CN" altLang="en-US" dirty="0" smtClean="0"/>
              <a:t>增长到多大</a:t>
            </a:r>
            <a:endParaRPr lang="en-US" altLang="zh-CN" dirty="0" smtClean="0"/>
          </a:p>
          <a:p>
            <a:r>
              <a:rPr lang="zh-CN" altLang="en-US" dirty="0" smtClean="0"/>
              <a:t>反之则不成立，因为</a:t>
            </a:r>
            <a:r>
              <a:rPr lang="en-US" altLang="zh-CN" dirty="0" smtClean="0"/>
              <a:t>s[</a:t>
            </a:r>
            <a:r>
              <a:rPr lang="en-US" altLang="zh-CN" dirty="0" err="1" smtClean="0"/>
              <a:t>i</a:t>
            </a:r>
            <a:r>
              <a:rPr lang="en-US" altLang="zh-CN" dirty="0" smtClean="0"/>
              <a:t>]</a:t>
            </a:r>
            <a:r>
              <a:rPr lang="zh-CN" altLang="en-US" dirty="0" smtClean="0"/>
              <a:t>是逐渐增大的</a:t>
            </a:r>
            <a:endParaRPr lang="en-US" altLang="zh-CN" dirty="0" smtClean="0"/>
          </a:p>
          <a:p>
            <a:r>
              <a:rPr lang="zh-CN" altLang="en-US" dirty="0" smtClean="0"/>
              <a:t>令</a:t>
            </a:r>
            <a:r>
              <a:rPr lang="en-US" altLang="zh-CN" dirty="0" smtClean="0"/>
              <a:t>e[q][p]=</a:t>
            </a:r>
          </a:p>
          <a:p>
            <a:pPr marL="0" indent="0">
              <a:buNone/>
            </a:pPr>
            <a:r>
              <a:rPr lang="en-US" altLang="zh-CN" dirty="0" smtClean="0"/>
              <a:t>             (</a:t>
            </a:r>
            <a:r>
              <a:rPr lang="en-US" altLang="zh-CN" dirty="0" err="1"/>
              <a:t>dp</a:t>
            </a:r>
            <a:r>
              <a:rPr lang="en-US" altLang="zh-CN" dirty="0"/>
              <a:t>[p]-</a:t>
            </a:r>
            <a:r>
              <a:rPr lang="en-US" altLang="zh-CN" dirty="0" err="1"/>
              <a:t>dp</a:t>
            </a:r>
            <a:r>
              <a:rPr lang="en-US" altLang="zh-CN" dirty="0"/>
              <a:t>[q]+s[p]^2-s[q]^2)/(s[p]-s[q</a:t>
            </a:r>
            <a:r>
              <a:rPr lang="en-US" altLang="zh-CN" dirty="0" smtClean="0"/>
              <a:t>])</a:t>
            </a:r>
          </a:p>
          <a:p>
            <a:r>
              <a:rPr lang="zh-CN" altLang="en-US" dirty="0" smtClean="0"/>
              <a:t>则若</a:t>
            </a:r>
            <a:r>
              <a:rPr lang="en-US" altLang="zh-CN" dirty="0" smtClean="0"/>
              <a:t>e[r][q]&lt;=e[q][p]</a:t>
            </a:r>
            <a:r>
              <a:rPr lang="zh-CN" altLang="en-US" dirty="0" smtClean="0"/>
              <a:t>，则</a:t>
            </a:r>
            <a:r>
              <a:rPr lang="en-US" altLang="zh-CN" dirty="0" smtClean="0"/>
              <a:t>q</a:t>
            </a:r>
            <a:r>
              <a:rPr lang="zh-CN" altLang="en-US" dirty="0" smtClean="0"/>
              <a:t>决策永远不会被选取</a:t>
            </a:r>
            <a:endParaRPr lang="zh-CN" altLang="en-US" dirty="0"/>
          </a:p>
        </p:txBody>
      </p:sp>
    </p:spTree>
    <p:extLst>
      <p:ext uri="{BB962C8B-B14F-4D97-AF65-F5344CB8AC3E}">
        <p14:creationId xmlns:p14="http://schemas.microsoft.com/office/powerpoint/2010/main" val="2632319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斜率优化</a:t>
            </a:r>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dp</a:t>
            </a:r>
            <a:r>
              <a:rPr lang="en-US" altLang="zh-CN" dirty="0"/>
              <a:t>[p]-</a:t>
            </a:r>
            <a:r>
              <a:rPr lang="en-US" altLang="zh-CN" dirty="0" err="1"/>
              <a:t>dp</a:t>
            </a:r>
            <a:r>
              <a:rPr lang="en-US" altLang="zh-CN" dirty="0"/>
              <a:t>[q]+s[p]^2-s[q]^2)/(s[p]-s[q])&lt;2s[</a:t>
            </a:r>
            <a:r>
              <a:rPr lang="en-US" altLang="zh-CN" dirty="0" err="1"/>
              <a:t>i</a:t>
            </a:r>
            <a:r>
              <a:rPr lang="en-US" altLang="zh-CN" dirty="0"/>
              <a:t>]</a:t>
            </a:r>
          </a:p>
          <a:p>
            <a:r>
              <a:rPr lang="en-US" altLang="zh-CN" dirty="0" smtClean="0"/>
              <a:t>e[q</a:t>
            </a:r>
            <a:r>
              <a:rPr lang="en-US" altLang="zh-CN" dirty="0"/>
              <a:t>][p</a:t>
            </a:r>
            <a:r>
              <a:rPr lang="en-US" altLang="zh-CN" dirty="0" smtClean="0"/>
              <a:t>]=</a:t>
            </a:r>
          </a:p>
          <a:p>
            <a:pPr marL="0" indent="0">
              <a:buNone/>
            </a:pPr>
            <a:r>
              <a:rPr lang="en-US" altLang="zh-CN" dirty="0" smtClean="0"/>
              <a:t>             (</a:t>
            </a:r>
            <a:r>
              <a:rPr lang="en-US" altLang="zh-CN" dirty="0" err="1" smtClean="0"/>
              <a:t>dp</a:t>
            </a:r>
            <a:r>
              <a:rPr lang="en-US" altLang="zh-CN" dirty="0" smtClean="0"/>
              <a:t>[p]-</a:t>
            </a:r>
            <a:r>
              <a:rPr lang="en-US" altLang="zh-CN" dirty="0" err="1" smtClean="0"/>
              <a:t>dp</a:t>
            </a:r>
            <a:r>
              <a:rPr lang="en-US" altLang="zh-CN" dirty="0" smtClean="0"/>
              <a:t>[q]+s[p]^2-s[q]^2)/(s[p]-s[q])</a:t>
            </a:r>
          </a:p>
          <a:p>
            <a:r>
              <a:rPr lang="zh-CN" altLang="en-US" dirty="0" smtClean="0"/>
              <a:t>因为若</a:t>
            </a:r>
            <a:r>
              <a:rPr lang="en-US" altLang="zh-CN" dirty="0" smtClean="0"/>
              <a:t>e[q][p]&gt;2s[</a:t>
            </a:r>
            <a:r>
              <a:rPr lang="en-US" altLang="zh-CN" dirty="0" err="1" smtClean="0"/>
              <a:t>i</a:t>
            </a:r>
            <a:r>
              <a:rPr lang="en-US" altLang="zh-CN" dirty="0" smtClean="0"/>
              <a:t>]</a:t>
            </a:r>
            <a:r>
              <a:rPr lang="zh-CN" altLang="en-US" dirty="0" smtClean="0"/>
              <a:t>，则会选取</a:t>
            </a:r>
            <a:r>
              <a:rPr lang="en-US" altLang="zh-CN" dirty="0" smtClean="0"/>
              <a:t>p</a:t>
            </a:r>
            <a:r>
              <a:rPr lang="zh-CN" altLang="en-US" dirty="0" smtClean="0"/>
              <a:t>决策</a:t>
            </a:r>
            <a:endParaRPr lang="en-US" altLang="zh-CN" dirty="0" smtClean="0"/>
          </a:p>
          <a:p>
            <a:r>
              <a:rPr lang="zh-CN" altLang="en-US" dirty="0" smtClean="0"/>
              <a:t>若</a:t>
            </a:r>
            <a:r>
              <a:rPr lang="en-US" altLang="zh-CN" dirty="0" smtClean="0"/>
              <a:t>e[q][p]&lt;2s[</a:t>
            </a:r>
            <a:r>
              <a:rPr lang="en-US" altLang="zh-CN" dirty="0" err="1" smtClean="0"/>
              <a:t>i</a:t>
            </a:r>
            <a:r>
              <a:rPr lang="en-US" altLang="zh-CN" dirty="0" smtClean="0"/>
              <a:t>]</a:t>
            </a:r>
            <a:r>
              <a:rPr lang="zh-CN" altLang="en-US" dirty="0" smtClean="0"/>
              <a:t>，则</a:t>
            </a:r>
            <a:r>
              <a:rPr lang="en-US" altLang="zh-CN" dirty="0" smtClean="0"/>
              <a:t>e[r][q]&lt;=e[q][p]&lt;2s[</a:t>
            </a:r>
            <a:r>
              <a:rPr lang="en-US" altLang="zh-CN" dirty="0" err="1" smtClean="0"/>
              <a:t>i</a:t>
            </a:r>
            <a:r>
              <a:rPr lang="en-US" altLang="zh-CN" dirty="0" smtClean="0"/>
              <a:t>]</a:t>
            </a:r>
          </a:p>
          <a:p>
            <a:r>
              <a:rPr lang="zh-CN" altLang="en-US" dirty="0" smtClean="0"/>
              <a:t>说明</a:t>
            </a:r>
            <a:r>
              <a:rPr lang="en-US" altLang="zh-CN" dirty="0" smtClean="0"/>
              <a:t>r</a:t>
            </a:r>
            <a:r>
              <a:rPr lang="zh-CN" altLang="en-US" dirty="0" smtClean="0"/>
              <a:t>决策比</a:t>
            </a:r>
            <a:r>
              <a:rPr lang="en-US" altLang="zh-CN" dirty="0" smtClean="0"/>
              <a:t>q</a:t>
            </a:r>
            <a:r>
              <a:rPr lang="zh-CN" altLang="en-US" dirty="0" smtClean="0"/>
              <a:t>决策更优</a:t>
            </a:r>
            <a:endParaRPr lang="en-US" altLang="zh-CN" dirty="0" smtClean="0"/>
          </a:p>
          <a:p>
            <a:r>
              <a:rPr lang="zh-CN" altLang="en-US" dirty="0" smtClean="0"/>
              <a:t>维护一个单调队列即可把复杂度降低到</a:t>
            </a:r>
            <a:r>
              <a:rPr lang="en-US" altLang="zh-CN" dirty="0" smtClean="0"/>
              <a:t>O(n)</a:t>
            </a:r>
            <a:endParaRPr lang="zh-CN" altLang="en-US" dirty="0"/>
          </a:p>
        </p:txBody>
      </p:sp>
    </p:spTree>
    <p:extLst>
      <p:ext uri="{BB962C8B-B14F-4D97-AF65-F5344CB8AC3E}">
        <p14:creationId xmlns:p14="http://schemas.microsoft.com/office/powerpoint/2010/main" val="26343979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HDU 3516   Tree Construction</a:t>
            </a:r>
          </a:p>
          <a:p>
            <a:r>
              <a:rPr lang="en-US" altLang="zh-CN" dirty="0" smtClean="0"/>
              <a:t>HDU 4374   One hundred layer</a:t>
            </a:r>
          </a:p>
          <a:p>
            <a:r>
              <a:rPr lang="en-US" altLang="zh-CN" dirty="0" smtClean="0"/>
              <a:t>BNUOJ 6950   Traversal</a:t>
            </a:r>
          </a:p>
          <a:p>
            <a:r>
              <a:rPr lang="en-US" altLang="zh-CN"/>
              <a:t>HDU </a:t>
            </a:r>
            <a:r>
              <a:rPr lang="en-US" altLang="zh-CN" smtClean="0"/>
              <a:t>3507   </a:t>
            </a:r>
            <a:r>
              <a:rPr lang="en-US" altLang="zh-CN" dirty="0"/>
              <a:t>Print Article</a:t>
            </a:r>
            <a:endParaRPr lang="zh-CN" altLang="en-US" dirty="0"/>
          </a:p>
          <a:p>
            <a:r>
              <a:rPr lang="en-US" altLang="zh-CN" dirty="0" smtClean="0"/>
              <a:t>POJ 1742   Coins</a:t>
            </a:r>
            <a:endParaRPr lang="zh-CN" altLang="en-US" dirty="0"/>
          </a:p>
        </p:txBody>
      </p:sp>
    </p:spTree>
    <p:extLst>
      <p:ext uri="{BB962C8B-B14F-4D97-AF65-F5344CB8AC3E}">
        <p14:creationId xmlns:p14="http://schemas.microsoft.com/office/powerpoint/2010/main" val="5101947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使用</a:t>
            </a:r>
            <a:r>
              <a:rPr lang="en-US" altLang="zh-CN" dirty="0" err="1" smtClean="0"/>
              <a:t>dp</a:t>
            </a:r>
            <a:r>
              <a:rPr lang="zh-CN" altLang="en-US" dirty="0" smtClean="0"/>
              <a:t>的小技巧有：</a:t>
            </a:r>
            <a:endParaRPr lang="en-US" altLang="zh-CN" dirty="0" smtClean="0"/>
          </a:p>
          <a:p>
            <a:r>
              <a:rPr lang="zh-CN" altLang="en-US" dirty="0" smtClean="0"/>
              <a:t>通过数据范围，分析复杂度级别，推测状态和状态转移</a:t>
            </a:r>
            <a:endParaRPr lang="en-US" altLang="zh-CN" dirty="0" smtClean="0"/>
          </a:p>
          <a:p>
            <a:r>
              <a:rPr lang="zh-CN" altLang="en-US" dirty="0" smtClean="0"/>
              <a:t>空间不够时使用滚动数组来优化</a:t>
            </a:r>
            <a:endParaRPr lang="en-US" altLang="zh-CN" dirty="0" smtClean="0"/>
          </a:p>
          <a:p>
            <a:r>
              <a:rPr lang="zh-CN" altLang="en-US" dirty="0" smtClean="0"/>
              <a:t>时间不够时使用数据结构和特殊算法来降低状态转移方程的复杂度</a:t>
            </a:r>
            <a:endParaRPr lang="en-US" altLang="zh-CN" dirty="0" smtClean="0"/>
          </a:p>
          <a:p>
            <a:r>
              <a:rPr lang="zh-CN" altLang="en-US" dirty="0" smtClean="0"/>
              <a:t>特殊情况可以考虑重新定义其他的状态</a:t>
            </a:r>
            <a:endParaRPr lang="en-US" altLang="zh-CN" dirty="0" smtClean="0"/>
          </a:p>
          <a:p>
            <a:r>
              <a:rPr lang="en-US" altLang="zh-CN" dirty="0" smtClean="0"/>
              <a:t>DP</a:t>
            </a:r>
            <a:r>
              <a:rPr lang="zh-CN" altLang="en-US" dirty="0" smtClean="0"/>
              <a:t>复杂度已经很低了，如果可以推出一个</a:t>
            </a:r>
            <a:r>
              <a:rPr lang="en-US" altLang="zh-CN" dirty="0" smtClean="0"/>
              <a:t>DP</a:t>
            </a:r>
            <a:r>
              <a:rPr lang="zh-CN" altLang="en-US" dirty="0" smtClean="0"/>
              <a:t>的方案，但是怎么优化复杂度都不够，可以考虑贪心</a:t>
            </a:r>
            <a:endParaRPr lang="zh-CN" altLang="en-US" dirty="0"/>
          </a:p>
        </p:txBody>
      </p:sp>
    </p:spTree>
    <p:extLst>
      <p:ext uri="{BB962C8B-B14F-4D97-AF65-F5344CB8AC3E}">
        <p14:creationId xmlns:p14="http://schemas.microsoft.com/office/powerpoint/2010/main" val="71202749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前面出现过的练习题（无序）</a:t>
            </a:r>
            <a:endParaRPr lang="zh-CN" altLang="en-US" dirty="0"/>
          </a:p>
        </p:txBody>
      </p:sp>
      <p:sp>
        <p:nvSpPr>
          <p:cNvPr id="3" name="内容占位符 2"/>
          <p:cNvSpPr>
            <a:spLocks noGrp="1"/>
          </p:cNvSpPr>
          <p:nvPr>
            <p:ph idx="1"/>
          </p:nvPr>
        </p:nvSpPr>
        <p:spPr/>
        <p:txBody>
          <a:bodyPr numCol="3">
            <a:normAutofit fontScale="92500" lnSpcReduction="10000"/>
          </a:bodyPr>
          <a:lstStyle/>
          <a:p>
            <a:r>
              <a:rPr lang="en-US" altLang="zh-CN" dirty="0"/>
              <a:t>ZOJ 3164</a:t>
            </a:r>
          </a:p>
          <a:p>
            <a:r>
              <a:rPr lang="en-US" altLang="zh-CN" dirty="0"/>
              <a:t>TJU 2315</a:t>
            </a:r>
          </a:p>
          <a:p>
            <a:r>
              <a:rPr lang="en-US" altLang="zh-CN" dirty="0"/>
              <a:t>POJ 3670</a:t>
            </a:r>
          </a:p>
          <a:p>
            <a:r>
              <a:rPr lang="en-US" altLang="zh-CN" dirty="0"/>
              <a:t>POJ 3356</a:t>
            </a:r>
          </a:p>
          <a:p>
            <a:r>
              <a:rPr lang="en-US" altLang="zh-CN" dirty="0"/>
              <a:t>POJ 3249</a:t>
            </a:r>
          </a:p>
          <a:p>
            <a:r>
              <a:rPr lang="en-US" altLang="zh-CN" dirty="0"/>
              <a:t>POJ 3132</a:t>
            </a:r>
          </a:p>
          <a:p>
            <a:r>
              <a:rPr lang="en-US" altLang="zh-CN" dirty="0"/>
              <a:t>POJ 1887</a:t>
            </a:r>
          </a:p>
          <a:p>
            <a:r>
              <a:rPr lang="en-US" altLang="zh-CN" dirty="0"/>
              <a:t>POJ 1742</a:t>
            </a:r>
          </a:p>
          <a:p>
            <a:r>
              <a:rPr lang="en-US" altLang="zh-CN" dirty="0"/>
              <a:t>POJ 1185</a:t>
            </a:r>
          </a:p>
          <a:p>
            <a:r>
              <a:rPr lang="en-US" altLang="zh-CN" dirty="0"/>
              <a:t>POJ 1179</a:t>
            </a:r>
          </a:p>
          <a:p>
            <a:r>
              <a:rPr lang="en-US" altLang="zh-CN" dirty="0"/>
              <a:t>POJ 1163</a:t>
            </a:r>
          </a:p>
          <a:p>
            <a:r>
              <a:rPr lang="en-US" altLang="zh-CN" dirty="0"/>
              <a:t>POJ </a:t>
            </a:r>
            <a:r>
              <a:rPr lang="en-US" altLang="zh-CN" dirty="0" smtClean="0"/>
              <a:t>1159</a:t>
            </a:r>
          </a:p>
          <a:p>
            <a:r>
              <a:rPr lang="en-US" altLang="zh-CN" dirty="0" smtClean="0"/>
              <a:t>HDU 3486</a:t>
            </a:r>
          </a:p>
          <a:p>
            <a:pPr marL="0" indent="0">
              <a:buNone/>
            </a:pPr>
            <a:r>
              <a:rPr lang="en-US" altLang="zh-CN"/>
              <a:t> </a:t>
            </a:r>
            <a:r>
              <a:rPr lang="en-US" altLang="zh-CN" smtClean="0"/>
              <a:t> </a:t>
            </a:r>
            <a:r>
              <a:rPr lang="en-US" altLang="zh-CN" dirty="0" smtClean="0"/>
              <a:t>(</a:t>
            </a:r>
            <a:r>
              <a:rPr lang="zh-CN" altLang="en-US" dirty="0" smtClean="0"/>
              <a:t>↑不是二分</a:t>
            </a:r>
            <a:r>
              <a:rPr lang="en-US" altLang="zh-CN" dirty="0" smtClean="0"/>
              <a:t>)</a:t>
            </a:r>
            <a:endParaRPr lang="en-US" altLang="zh-CN" dirty="0"/>
          </a:p>
          <a:p>
            <a:r>
              <a:rPr lang="en-US" altLang="zh-CN" dirty="0"/>
              <a:t>HDU 4374</a:t>
            </a:r>
          </a:p>
          <a:p>
            <a:r>
              <a:rPr lang="en-US" altLang="zh-CN" dirty="0"/>
              <a:t>HDU 4276</a:t>
            </a:r>
          </a:p>
          <a:p>
            <a:r>
              <a:rPr lang="en-US" altLang="zh-CN" dirty="0"/>
              <a:t>HDU 4271</a:t>
            </a:r>
          </a:p>
          <a:p>
            <a:r>
              <a:rPr lang="en-US" altLang="zh-CN" dirty="0"/>
              <a:t>HDU 3516</a:t>
            </a:r>
          </a:p>
          <a:p>
            <a:r>
              <a:rPr lang="en-US" altLang="zh-CN" dirty="0"/>
              <a:t>HDU 3507</a:t>
            </a:r>
          </a:p>
          <a:p>
            <a:r>
              <a:rPr lang="en-US" altLang="zh-CN" dirty="0"/>
              <a:t>HDU 3001</a:t>
            </a:r>
          </a:p>
          <a:p>
            <a:r>
              <a:rPr lang="en-US" altLang="zh-CN" dirty="0"/>
              <a:t>HDU 2602</a:t>
            </a:r>
          </a:p>
          <a:p>
            <a:r>
              <a:rPr lang="en-US" altLang="zh-CN" dirty="0"/>
              <a:t>HDU 2191</a:t>
            </a:r>
          </a:p>
          <a:p>
            <a:r>
              <a:rPr lang="en-US" altLang="zh-CN" dirty="0"/>
              <a:t>HDU 1693</a:t>
            </a:r>
          </a:p>
          <a:p>
            <a:r>
              <a:rPr lang="en-US" altLang="zh-CN" dirty="0"/>
              <a:t>HDU 1114</a:t>
            </a:r>
          </a:p>
          <a:p>
            <a:r>
              <a:rPr lang="en-US" altLang="zh-CN" dirty="0"/>
              <a:t>BNUOJ 6950</a:t>
            </a:r>
          </a:p>
          <a:p>
            <a:r>
              <a:rPr lang="en-US" altLang="zh-CN" dirty="0"/>
              <a:t>BNUOJ </a:t>
            </a:r>
            <a:r>
              <a:rPr lang="en-US" altLang="zh-CN" dirty="0" smtClean="0"/>
              <a:t>27424</a:t>
            </a:r>
            <a:endParaRPr lang="en-US" altLang="zh-CN" dirty="0"/>
          </a:p>
        </p:txBody>
      </p:sp>
    </p:spTree>
    <p:extLst>
      <p:ext uri="{BB962C8B-B14F-4D97-AF65-F5344CB8AC3E}">
        <p14:creationId xmlns:p14="http://schemas.microsoft.com/office/powerpoint/2010/main" val="2819268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解题思路</a:t>
            </a:r>
            <a:endParaRPr lang="zh-CN" altLang="en-US" dirty="0"/>
          </a:p>
        </p:txBody>
      </p:sp>
      <p:sp>
        <p:nvSpPr>
          <p:cNvPr id="3" name="内容占位符 2"/>
          <p:cNvSpPr>
            <a:spLocks noGrp="1"/>
          </p:cNvSpPr>
          <p:nvPr>
            <p:ph idx="1"/>
          </p:nvPr>
        </p:nvSpPr>
        <p:spPr/>
        <p:txBody>
          <a:bodyPr/>
          <a:lstStyle/>
          <a:p>
            <a:r>
              <a:rPr lang="zh-CN" altLang="en-US" dirty="0" smtClean="0"/>
              <a:t>接下来只需要依次求出数组中每个位置的值即可</a:t>
            </a:r>
            <a:endParaRPr lang="en-US" altLang="zh-CN" dirty="0" smtClean="0"/>
          </a:p>
          <a:p>
            <a:r>
              <a:rPr lang="zh-CN" altLang="en-US" dirty="0"/>
              <a:t>注意</a:t>
            </a:r>
            <a:r>
              <a:rPr lang="zh-CN" altLang="en-US" dirty="0" smtClean="0"/>
              <a:t>数组不要越界</a:t>
            </a:r>
            <a:endParaRPr lang="en-US" altLang="zh-CN" dirty="0" smtClean="0"/>
          </a:p>
          <a:p>
            <a:r>
              <a:rPr lang="zh-CN" altLang="en-US" dirty="0" smtClean="0"/>
              <a:t>预处理</a:t>
            </a:r>
            <a:r>
              <a:rPr lang="zh-CN" altLang="en-US" dirty="0"/>
              <a:t>不</a:t>
            </a:r>
            <a:r>
              <a:rPr lang="zh-CN" altLang="en-US" dirty="0" smtClean="0"/>
              <a:t>使用任何物品时最大总价值为</a:t>
            </a:r>
            <a:r>
              <a:rPr lang="en-US" altLang="zh-CN" dirty="0" smtClean="0"/>
              <a:t>0</a:t>
            </a:r>
          </a:p>
          <a:p>
            <a:r>
              <a:rPr lang="zh-CN" altLang="en-US" dirty="0"/>
              <a:t>时间复杂</a:t>
            </a:r>
            <a:r>
              <a:rPr lang="zh-CN" altLang="en-US" dirty="0" smtClean="0"/>
              <a:t>度</a:t>
            </a:r>
            <a:r>
              <a:rPr lang="en-US" altLang="zh-CN" dirty="0" smtClean="0"/>
              <a:t>o(</a:t>
            </a:r>
            <a:r>
              <a:rPr lang="en-US" altLang="zh-CN" dirty="0" err="1" smtClean="0"/>
              <a:t>nv</a:t>
            </a:r>
            <a:r>
              <a:rPr lang="en-US" altLang="zh-CN" dirty="0" smtClean="0"/>
              <a:t>)</a:t>
            </a:r>
          </a:p>
          <a:p>
            <a:endParaRPr lang="en-US" altLang="zh-CN" dirty="0"/>
          </a:p>
        </p:txBody>
      </p:sp>
    </p:spTree>
    <p:extLst>
      <p:ext uri="{BB962C8B-B14F-4D97-AF65-F5344CB8AC3E}">
        <p14:creationId xmlns:p14="http://schemas.microsoft.com/office/powerpoint/2010/main" val="34359323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动态规划题目</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hlinkClick r:id="rId2"/>
              </a:rPr>
              <a:t>http://</a:t>
            </a:r>
            <a:r>
              <a:rPr lang="en-US" altLang="zh-CN" dirty="0" smtClean="0">
                <a:hlinkClick r:id="rId2"/>
              </a:rPr>
              <a:t>acm.hdu.edu.cn/problemclass.php?id=516</a:t>
            </a:r>
            <a:endParaRPr lang="en-US" altLang="zh-CN" dirty="0" smtClean="0"/>
          </a:p>
          <a:p>
            <a:r>
              <a:rPr lang="en-US" altLang="zh-CN" dirty="0">
                <a:hlinkClick r:id="rId3"/>
              </a:rPr>
              <a:t>http://</a:t>
            </a:r>
            <a:r>
              <a:rPr lang="en-US" altLang="zh-CN" dirty="0" smtClean="0">
                <a:hlinkClick r:id="rId3"/>
              </a:rPr>
              <a:t>blog.csdn.net/woshi250hua/article/details/7636866</a:t>
            </a:r>
            <a:endParaRPr lang="en-US" altLang="zh-CN" dirty="0" smtClean="0"/>
          </a:p>
          <a:p>
            <a:r>
              <a:rPr lang="en-US" altLang="zh-CN" dirty="0">
                <a:hlinkClick r:id="rId4"/>
              </a:rPr>
              <a:t>http://</a:t>
            </a:r>
            <a:r>
              <a:rPr lang="en-US" altLang="zh-CN" dirty="0" smtClean="0">
                <a:hlinkClick r:id="rId4"/>
              </a:rPr>
              <a:t>blog.csdn.net/woshi250hua/article/details/7644959</a:t>
            </a:r>
            <a:endParaRPr lang="en-US" altLang="zh-CN" dirty="0" smtClean="0"/>
          </a:p>
          <a:p>
            <a:r>
              <a:rPr lang="en-US" altLang="zh-CN" dirty="0">
                <a:hlinkClick r:id="rId5"/>
              </a:rPr>
              <a:t>http://</a:t>
            </a:r>
            <a:r>
              <a:rPr lang="en-US" altLang="zh-CN" dirty="0" smtClean="0">
                <a:hlinkClick r:id="rId5"/>
              </a:rPr>
              <a:t>blog.csdn.net/woshi250hua/article/details/7969225</a:t>
            </a:r>
            <a:endParaRPr lang="en-US" altLang="zh-CN" dirty="0" smtClean="0"/>
          </a:p>
          <a:p>
            <a:r>
              <a:rPr lang="en-US" altLang="zh-CN" dirty="0">
                <a:hlinkClick r:id="rId6"/>
              </a:rPr>
              <a:t>http://</a:t>
            </a:r>
            <a:r>
              <a:rPr lang="en-US" altLang="zh-CN" dirty="0" smtClean="0">
                <a:hlinkClick r:id="rId6"/>
              </a:rPr>
              <a:t>blog.csdn.net/woshi250hua/article/details/7912049</a:t>
            </a:r>
            <a:endParaRPr lang="en-US" altLang="zh-CN" dirty="0" smtClean="0"/>
          </a:p>
        </p:txBody>
      </p:sp>
    </p:spTree>
    <p:extLst>
      <p:ext uri="{BB962C8B-B14F-4D97-AF65-F5344CB8AC3E}">
        <p14:creationId xmlns:p14="http://schemas.microsoft.com/office/powerpoint/2010/main" val="366829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zh-CN" altLang="en-US" dirty="0" smtClean="0"/>
              <a:t>代码</a:t>
            </a:r>
            <a:endParaRPr lang="zh-CN" altLang="en-US" dirty="0"/>
          </a:p>
        </p:txBody>
      </p:sp>
      <p:sp>
        <p:nvSpPr>
          <p:cNvPr id="3" name="内容占位符 2"/>
          <p:cNvSpPr>
            <a:spLocks noGrp="1"/>
          </p:cNvSpPr>
          <p:nvPr>
            <p:ph idx="1"/>
          </p:nvPr>
        </p:nvSpPr>
        <p:spPr>
          <a:xfrm>
            <a:off x="1043492" y="2323652"/>
            <a:ext cx="7200916" cy="3625628"/>
          </a:xfrm>
        </p:spPr>
        <p:txBody>
          <a:bodyPr>
            <a:normAutofit fontScale="77500" lnSpcReduction="20000"/>
          </a:bodyPr>
          <a:lstStyle/>
          <a:p>
            <a:pPr marL="68580" indent="0">
              <a:buNone/>
            </a:pPr>
            <a:r>
              <a:rPr lang="en-US" altLang="zh-CN" dirty="0" err="1" smtClean="0">
                <a:latin typeface="Arial Rounded MT Bold" pitchFamily="34" charset="0"/>
              </a:rPr>
              <a:t>int</a:t>
            </a: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[n+1][v+1]={0};</a:t>
            </a:r>
          </a:p>
          <a:p>
            <a:pPr marL="68580" indent="0">
              <a:buNone/>
            </a:pPr>
            <a:r>
              <a:rPr lang="en-US" altLang="zh-CN" dirty="0" smtClean="0">
                <a:latin typeface="Arial Rounded MT Bold" pitchFamily="34" charset="0"/>
              </a:rPr>
              <a:t>for </a:t>
            </a:r>
            <a:r>
              <a:rPr lang="en-US" altLang="zh-CN" dirty="0">
                <a:latin typeface="Arial Rounded MT Bold" pitchFamily="34" charset="0"/>
              </a:rPr>
              <a:t>(i=1;i&lt;=</a:t>
            </a:r>
            <a:r>
              <a:rPr lang="en-US" altLang="zh-CN" dirty="0" err="1">
                <a:latin typeface="Arial Rounded MT Bold" pitchFamily="34" charset="0"/>
              </a:rPr>
              <a:t>n;i</a:t>
            </a:r>
            <a:r>
              <a:rPr lang="en-US" altLang="zh-CN" dirty="0">
                <a:latin typeface="Arial Rounded MT Bold" pitchFamily="34" charset="0"/>
              </a:rPr>
              <a:t>++) {</a:t>
            </a:r>
          </a:p>
          <a:p>
            <a:pPr marL="68580" indent="0">
              <a:buNone/>
            </a:pPr>
            <a:r>
              <a:rPr lang="en-US" altLang="zh-CN" dirty="0" smtClean="0">
                <a:latin typeface="Arial Rounded MT Bold" pitchFamily="34" charset="0"/>
              </a:rPr>
              <a:t>   </a:t>
            </a:r>
            <a:r>
              <a:rPr lang="en-US" altLang="zh-CN" dirty="0">
                <a:latin typeface="Arial Rounded MT Bold" pitchFamily="34" charset="0"/>
              </a:rPr>
              <a:t>for (j=1;j&lt;=</a:t>
            </a:r>
            <a:r>
              <a:rPr lang="en-US" altLang="zh-CN" dirty="0" err="1">
                <a:latin typeface="Arial Rounded MT Bold" pitchFamily="34" charset="0"/>
              </a:rPr>
              <a:t>v;j</a:t>
            </a:r>
            <a:r>
              <a:rPr lang="en-US" altLang="zh-CN" dirty="0">
                <a:latin typeface="Arial Rounded MT Bold" pitchFamily="34" charset="0"/>
              </a:rPr>
              <a:t>++) {</a:t>
            </a:r>
          </a:p>
          <a:p>
            <a:pPr marL="68580" indent="0">
              <a:buNone/>
            </a:pP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a:t>
            </a:r>
            <a:r>
              <a:rPr lang="en-US" altLang="zh-CN" dirty="0">
                <a:latin typeface="Arial Rounded MT Bold" pitchFamily="34" charset="0"/>
              </a:rPr>
              <a:t>][j]=</a:t>
            </a:r>
            <a:r>
              <a:rPr lang="en-US" altLang="zh-CN" dirty="0" err="1">
                <a:latin typeface="Arial Rounded MT Bold" pitchFamily="34" charset="0"/>
              </a:rPr>
              <a:t>dp</a:t>
            </a:r>
            <a:r>
              <a:rPr lang="en-US" altLang="zh-CN" dirty="0">
                <a:latin typeface="Arial Rounded MT Bold" pitchFamily="34" charset="0"/>
              </a:rPr>
              <a:t>[i-1][j</a:t>
            </a:r>
            <a:r>
              <a:rPr lang="en-US" altLang="zh-CN" dirty="0" smtClean="0">
                <a:latin typeface="Arial Rounded MT Bold" pitchFamily="34" charset="0"/>
              </a:rPr>
              <a:t>];</a:t>
            </a:r>
          </a:p>
          <a:p>
            <a:pPr marL="68580" indent="0">
              <a:buNone/>
            </a:pPr>
            <a:r>
              <a:rPr lang="en-US" altLang="zh-CN" dirty="0" smtClean="0">
                <a:latin typeface="Arial Rounded MT Bold" pitchFamily="34" charset="0"/>
              </a:rPr>
              <a:t>     if (j&gt;=c[i]) </a:t>
            </a:r>
          </a:p>
          <a:p>
            <a:pPr marL="68580" indent="0">
              <a:buNone/>
            </a:pPr>
            <a:r>
              <a:rPr lang="en-US" altLang="zh-CN" dirty="0">
                <a:latin typeface="Arial Rounded MT Bold" pitchFamily="34" charset="0"/>
              </a:rPr>
              <a:t> </a:t>
            </a: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a:t>
            </a:r>
            <a:r>
              <a:rPr lang="en-US" altLang="zh-CN" dirty="0">
                <a:latin typeface="Arial Rounded MT Bold" pitchFamily="34" charset="0"/>
              </a:rPr>
              <a:t>][j</a:t>
            </a:r>
            <a:r>
              <a:rPr lang="en-US" altLang="zh-CN" dirty="0" smtClean="0">
                <a:latin typeface="Arial Rounded MT Bold" pitchFamily="34" charset="0"/>
              </a:rPr>
              <a:t>]=max(</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][j-c[i]]+w[i</a:t>
            </a:r>
            <a:r>
              <a:rPr lang="en-US" altLang="zh-CN" dirty="0" smtClean="0">
                <a:latin typeface="Arial Rounded MT Bold" pitchFamily="34" charset="0"/>
              </a:rPr>
              <a:t>],</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a:t>
            </a:r>
            <a:r>
              <a:rPr lang="en-US" altLang="zh-CN" dirty="0" smtClean="0">
                <a:latin typeface="Arial Rounded MT Bold" pitchFamily="34" charset="0"/>
              </a:rPr>
              <a:t>]);</a:t>
            </a:r>
          </a:p>
          <a:p>
            <a:pPr marL="68580" indent="0">
              <a:buNone/>
            </a:pPr>
            <a:r>
              <a:rPr lang="en-US" altLang="zh-CN" dirty="0">
                <a:latin typeface="Arial Rounded MT Bold" pitchFamily="34" charset="0"/>
              </a:rPr>
              <a:t> </a:t>
            </a:r>
            <a:r>
              <a:rPr lang="en-US" altLang="zh-CN" dirty="0" smtClean="0">
                <a:latin typeface="Arial Rounded MT Bold" pitchFamily="34" charset="0"/>
              </a:rPr>
              <a:t>  }</a:t>
            </a:r>
          </a:p>
          <a:p>
            <a:pPr marL="68580" indent="0">
              <a:buNone/>
            </a:pPr>
            <a:r>
              <a:rPr lang="en-US" altLang="zh-CN" dirty="0" smtClean="0">
                <a:latin typeface="Arial Rounded MT Bold" pitchFamily="34" charset="0"/>
              </a:rPr>
              <a:t>}</a:t>
            </a:r>
            <a:endParaRPr lang="en-US" altLang="zh-CN" dirty="0">
              <a:latin typeface="Arial Rounded MT Bold" pitchFamily="34" charset="0"/>
            </a:endParaRPr>
          </a:p>
          <a:p>
            <a:endParaRPr lang="zh-CN" altLang="en-US" dirty="0"/>
          </a:p>
        </p:txBody>
      </p:sp>
      <p:cxnSp>
        <p:nvCxnSpPr>
          <p:cNvPr id="5" name="直接箭头连接符 4"/>
          <p:cNvCxnSpPr/>
          <p:nvPr/>
        </p:nvCxnSpPr>
        <p:spPr>
          <a:xfrm flipH="1">
            <a:off x="3635896" y="2492896"/>
            <a:ext cx="144016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76056" y="2276872"/>
            <a:ext cx="3024336" cy="923330"/>
          </a:xfrm>
          <a:prstGeom prst="rect">
            <a:avLst/>
          </a:prstGeom>
          <a:noFill/>
        </p:spPr>
        <p:txBody>
          <a:bodyPr wrap="square" rtlCol="0">
            <a:spAutoFit/>
          </a:bodyPr>
          <a:lstStyle/>
          <a:p>
            <a:r>
              <a:rPr lang="zh-CN" altLang="en-US" dirty="0" smtClean="0"/>
              <a:t>意会即可</a:t>
            </a:r>
            <a:r>
              <a:rPr lang="en-US" altLang="zh-CN" dirty="0" smtClean="0"/>
              <a:t>…</a:t>
            </a:r>
            <a:r>
              <a:rPr lang="zh-CN" altLang="en-US" dirty="0" smtClean="0"/>
              <a:t>不应用变量作为数组大小范围</a:t>
            </a:r>
            <a:r>
              <a:rPr lang="en-US" altLang="zh-CN" dirty="0" smtClean="0"/>
              <a:t>…</a:t>
            </a:r>
            <a:r>
              <a:rPr lang="zh-CN" altLang="en-US" dirty="0" smtClean="0"/>
              <a:t>这里只是为了清晰的介绍算法</a:t>
            </a:r>
            <a:endParaRPr lang="zh-CN" altLang="en-US" dirty="0"/>
          </a:p>
        </p:txBody>
      </p:sp>
    </p:spTree>
    <p:extLst>
      <p:ext uri="{BB962C8B-B14F-4D97-AF65-F5344CB8AC3E}">
        <p14:creationId xmlns:p14="http://schemas.microsoft.com/office/powerpoint/2010/main" val="286492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latin typeface="Arial Rounded MT Bold" pitchFamily="34" charset="0"/>
              </a:rPr>
              <a:t>dp</a:t>
            </a:r>
            <a:r>
              <a:rPr lang="en-US" altLang="zh-CN" dirty="0">
                <a:latin typeface="Arial Rounded MT Bold" pitchFamily="34" charset="0"/>
              </a:rPr>
              <a:t>[i][j</a:t>
            </a:r>
            <a:r>
              <a:rPr lang="en-US" altLang="zh-CN" dirty="0" smtClean="0">
                <a:latin typeface="Arial Rounded MT Bold" pitchFamily="34" charset="0"/>
              </a:rPr>
              <a:t>]=max(</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][j-c[i]]+w[i], </a:t>
            </a: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a:t>
            </a:r>
            <a:r>
              <a:rPr lang="en-US" altLang="zh-CN" dirty="0" smtClean="0">
                <a:latin typeface="Arial Rounded MT Bold" pitchFamily="34" charset="0"/>
              </a:rPr>
              <a:t>])</a:t>
            </a:r>
            <a:endParaRPr lang="zh-CN" altLang="en-US" dirty="0">
              <a:latin typeface="Arial Rounded MT Bold" pitchFamily="34" charset="0"/>
            </a:endParaRPr>
          </a:p>
        </p:txBody>
      </p:sp>
      <p:sp>
        <p:nvSpPr>
          <p:cNvPr id="3" name="内容占位符 2"/>
          <p:cNvSpPr>
            <a:spLocks noGrp="1"/>
          </p:cNvSpPr>
          <p:nvPr>
            <p:ph idx="1"/>
          </p:nvPr>
        </p:nvSpPr>
        <p:spPr/>
        <p:txBody>
          <a:bodyPr/>
          <a:lstStyle/>
          <a:p>
            <a:r>
              <a:rPr lang="zh-CN" altLang="en-US" dirty="0" smtClean="0"/>
              <a:t>这个方程非常重要</a:t>
            </a:r>
            <a:endParaRPr lang="en-US" altLang="zh-CN" dirty="0" smtClean="0"/>
          </a:p>
          <a:p>
            <a:r>
              <a:rPr lang="zh-CN" altLang="en-US" dirty="0"/>
              <a:t>背包</a:t>
            </a:r>
            <a:r>
              <a:rPr lang="zh-CN" altLang="en-US" dirty="0" smtClean="0"/>
              <a:t>问题是很大的一类问题，一会儿我们还会讲到很多背包问题</a:t>
            </a:r>
            <a:endParaRPr lang="en-US" altLang="zh-CN" dirty="0" smtClean="0"/>
          </a:p>
          <a:p>
            <a:r>
              <a:rPr lang="zh-CN" altLang="en-US" dirty="0" smtClean="0"/>
              <a:t>他的意义一定要理解</a:t>
            </a:r>
            <a:endParaRPr lang="zh-CN" altLang="en-US" dirty="0"/>
          </a:p>
        </p:txBody>
      </p:sp>
    </p:spTree>
    <p:extLst>
      <p:ext uri="{BB962C8B-B14F-4D97-AF65-F5344CB8AC3E}">
        <p14:creationId xmlns:p14="http://schemas.microsoft.com/office/powerpoint/2010/main" val="1643871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优化空间复杂度</a:t>
            </a:r>
            <a:endParaRPr lang="zh-CN" altLang="en-US" dirty="0"/>
          </a:p>
        </p:txBody>
      </p:sp>
      <p:sp>
        <p:nvSpPr>
          <p:cNvPr id="3" name="内容占位符 2"/>
          <p:cNvSpPr>
            <a:spLocks noGrp="1"/>
          </p:cNvSpPr>
          <p:nvPr>
            <p:ph idx="1"/>
          </p:nvPr>
        </p:nvSpPr>
        <p:spPr/>
        <p:txBody>
          <a:bodyPr/>
          <a:lstStyle/>
          <a:p>
            <a:r>
              <a:rPr lang="zh-CN" altLang="en-US" dirty="0" smtClean="0"/>
              <a:t>如果空间不够，不能够开</a:t>
            </a:r>
            <a:r>
              <a:rPr lang="en-US" altLang="zh-CN" dirty="0" smtClean="0"/>
              <a:t>[n][v]</a:t>
            </a:r>
            <a:r>
              <a:rPr lang="zh-CN" altLang="en-US" dirty="0"/>
              <a:t>这么</a:t>
            </a:r>
            <a:r>
              <a:rPr lang="zh-CN" altLang="en-US" dirty="0" smtClean="0"/>
              <a:t>大的数组，怎么办？</a:t>
            </a:r>
            <a:endParaRPr lang="en-US" altLang="zh-CN" dirty="0" smtClean="0"/>
          </a:p>
          <a:p>
            <a:r>
              <a:rPr lang="en-US" altLang="zh-CN" dirty="0" err="1" smtClean="0"/>
              <a:t>dp</a:t>
            </a:r>
            <a:r>
              <a:rPr lang="en-US" altLang="zh-CN" dirty="0" smtClean="0"/>
              <a:t>[i][j]</a:t>
            </a:r>
            <a:r>
              <a:rPr lang="zh-CN" altLang="en-US" dirty="0" smtClean="0"/>
              <a:t>只从</a:t>
            </a:r>
            <a:r>
              <a:rPr lang="en-US" altLang="zh-CN" dirty="0" err="1" smtClean="0"/>
              <a:t>dp</a:t>
            </a:r>
            <a:r>
              <a:rPr lang="en-US" altLang="zh-CN" dirty="0" smtClean="0"/>
              <a:t>[i-1][j-c[i]]</a:t>
            </a:r>
            <a:r>
              <a:rPr lang="zh-CN" altLang="en-US" dirty="0" smtClean="0"/>
              <a:t>和</a:t>
            </a:r>
            <a:r>
              <a:rPr lang="en-US" altLang="zh-CN" dirty="0" err="1" smtClean="0"/>
              <a:t>dp</a:t>
            </a:r>
            <a:r>
              <a:rPr lang="en-US" altLang="zh-CN" dirty="0" smtClean="0"/>
              <a:t>[i-1][j]</a:t>
            </a:r>
            <a:r>
              <a:rPr lang="zh-CN" altLang="en-US" dirty="0" smtClean="0"/>
              <a:t>推过来，与</a:t>
            </a:r>
            <a:r>
              <a:rPr lang="en-US" altLang="zh-CN" dirty="0" err="1" smtClean="0"/>
              <a:t>dp</a:t>
            </a:r>
            <a:r>
              <a:rPr lang="en-US" altLang="zh-CN" dirty="0" smtClean="0"/>
              <a:t>[i-2][k],</a:t>
            </a:r>
            <a:r>
              <a:rPr lang="en-US" altLang="zh-CN" dirty="0" err="1" smtClean="0"/>
              <a:t>dp</a:t>
            </a:r>
            <a:r>
              <a:rPr lang="en-US" altLang="zh-CN" dirty="0" smtClean="0"/>
              <a:t>[i-3][k]</a:t>
            </a:r>
            <a:r>
              <a:rPr lang="zh-CN" altLang="en-US" dirty="0" smtClean="0"/>
              <a:t>等通通没有关系</a:t>
            </a:r>
            <a:endParaRPr lang="en-US" altLang="zh-CN" dirty="0" smtClean="0"/>
          </a:p>
          <a:p>
            <a:r>
              <a:rPr lang="zh-CN" altLang="en-US" dirty="0" smtClean="0"/>
              <a:t>所以我们只用保留一个</a:t>
            </a:r>
            <a:r>
              <a:rPr lang="en-US" altLang="zh-CN" dirty="0" err="1" smtClean="0"/>
              <a:t>dp</a:t>
            </a:r>
            <a:r>
              <a:rPr lang="en-US" altLang="zh-CN" dirty="0" smtClean="0"/>
              <a:t>[v]</a:t>
            </a:r>
            <a:r>
              <a:rPr lang="zh-CN" altLang="en-US" dirty="0" smtClean="0"/>
              <a:t>这么大的数组就可以了</a:t>
            </a:r>
            <a:endParaRPr lang="en-US" altLang="zh-CN" dirty="0" smtClean="0"/>
          </a:p>
          <a:p>
            <a:r>
              <a:rPr lang="zh-CN" altLang="en-US" dirty="0" smtClean="0"/>
              <a:t>代码要对应的修改一小下</a:t>
            </a:r>
            <a:endParaRPr lang="en-US" altLang="zh-CN" dirty="0" smtClean="0"/>
          </a:p>
          <a:p>
            <a:r>
              <a:rPr lang="zh-CN" altLang="en-US" dirty="0" smtClean="0"/>
              <a:t>对应的</a:t>
            </a:r>
            <a:r>
              <a:rPr lang="en-US" altLang="zh-CN" dirty="0" smtClean="0"/>
              <a:t>j</a:t>
            </a:r>
            <a:r>
              <a:rPr lang="zh-CN" altLang="en-US" dirty="0" smtClean="0"/>
              <a:t>必须从大到小访问</a:t>
            </a:r>
            <a:endParaRPr lang="en-US" altLang="zh-CN" dirty="0" smtClean="0"/>
          </a:p>
        </p:txBody>
      </p:sp>
    </p:spTree>
    <p:extLst>
      <p:ext uri="{BB962C8B-B14F-4D97-AF65-F5344CB8AC3E}">
        <p14:creationId xmlns:p14="http://schemas.microsoft.com/office/powerpoint/2010/main" val="1394000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修改后算法</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dirty="0" err="1">
                <a:latin typeface="Arial Rounded MT Bold" pitchFamily="34" charset="0"/>
              </a:rPr>
              <a:t>int</a:t>
            </a:r>
            <a:r>
              <a:rPr lang="en-US" altLang="zh-CN" dirty="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[v+1</a:t>
            </a:r>
            <a:r>
              <a:rPr lang="en-US" altLang="zh-CN" dirty="0">
                <a:latin typeface="Arial Rounded MT Bold" pitchFamily="34" charset="0"/>
              </a:rPr>
              <a:t>]={0};</a:t>
            </a:r>
          </a:p>
          <a:p>
            <a:pPr marL="68580" indent="0">
              <a:buNone/>
            </a:pPr>
            <a:r>
              <a:rPr lang="en-US" altLang="zh-CN" dirty="0">
                <a:latin typeface="Arial Rounded MT Bold" pitchFamily="34" charset="0"/>
              </a:rPr>
              <a:t>for (i=1;i&lt;=</a:t>
            </a:r>
            <a:r>
              <a:rPr lang="en-US" altLang="zh-CN" dirty="0" err="1">
                <a:latin typeface="Arial Rounded MT Bold" pitchFamily="34" charset="0"/>
              </a:rPr>
              <a:t>n;i</a:t>
            </a:r>
            <a:r>
              <a:rPr lang="en-US" altLang="zh-CN" dirty="0">
                <a:latin typeface="Arial Rounded MT Bold" pitchFamily="34" charset="0"/>
              </a:rPr>
              <a:t>++) {</a:t>
            </a:r>
          </a:p>
          <a:p>
            <a:pPr marL="68580" indent="0">
              <a:buNone/>
            </a:pPr>
            <a:r>
              <a:rPr lang="en-US" altLang="zh-CN" dirty="0">
                <a:latin typeface="Arial Rounded MT Bold" pitchFamily="34" charset="0"/>
              </a:rPr>
              <a:t>   for (</a:t>
            </a:r>
            <a:r>
              <a:rPr lang="en-US" altLang="zh-CN" dirty="0" smtClean="0">
                <a:latin typeface="Arial Rounded MT Bold" pitchFamily="34" charset="0"/>
              </a:rPr>
              <a:t>j=</a:t>
            </a:r>
            <a:r>
              <a:rPr lang="en-US" altLang="zh-CN" dirty="0" err="1" smtClean="0">
                <a:latin typeface="Arial Rounded MT Bold" pitchFamily="34" charset="0"/>
              </a:rPr>
              <a:t>v;j</a:t>
            </a:r>
            <a:r>
              <a:rPr lang="en-US" altLang="zh-CN" dirty="0" smtClean="0">
                <a:latin typeface="Arial Rounded MT Bold" pitchFamily="34" charset="0"/>
              </a:rPr>
              <a:t>&gt;=0;j--) {</a:t>
            </a:r>
            <a:endParaRPr lang="en-US" altLang="zh-CN" dirty="0">
              <a:latin typeface="Arial Rounded MT Bold" pitchFamily="34" charset="0"/>
            </a:endParaRPr>
          </a:p>
          <a:p>
            <a:pPr marL="68580" indent="0">
              <a:buNone/>
            </a:pPr>
            <a:r>
              <a:rPr lang="en-US" altLang="zh-CN" dirty="0">
                <a:latin typeface="Arial Rounded MT Bold" pitchFamily="34" charset="0"/>
              </a:rPr>
              <a:t>      if (j&gt;=c[i]) </a:t>
            </a:r>
          </a:p>
          <a:p>
            <a:pPr marL="68580" indent="0">
              <a:buNone/>
            </a:pPr>
            <a:r>
              <a:rPr lang="en-US" altLang="zh-CN" dirty="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[j</a:t>
            </a:r>
            <a:r>
              <a:rPr lang="en-US" altLang="zh-CN" dirty="0">
                <a:latin typeface="Arial Rounded MT Bold" pitchFamily="34" charset="0"/>
              </a:rPr>
              <a:t>]=</a:t>
            </a:r>
            <a:r>
              <a:rPr lang="en-US" altLang="zh-CN" dirty="0" smtClean="0">
                <a:latin typeface="Arial Rounded MT Bold" pitchFamily="34" charset="0"/>
              </a:rPr>
              <a:t>max(</a:t>
            </a:r>
            <a:r>
              <a:rPr lang="en-US" altLang="zh-CN" dirty="0" err="1" smtClean="0">
                <a:latin typeface="Arial Rounded MT Bold" pitchFamily="34" charset="0"/>
              </a:rPr>
              <a:t>dp</a:t>
            </a:r>
            <a:r>
              <a:rPr lang="en-US" altLang="zh-CN" dirty="0" smtClean="0">
                <a:latin typeface="Arial Rounded MT Bold" pitchFamily="34" charset="0"/>
              </a:rPr>
              <a:t>[j-c[i</a:t>
            </a:r>
            <a:r>
              <a:rPr lang="en-US" altLang="zh-CN" dirty="0">
                <a:latin typeface="Arial Rounded MT Bold" pitchFamily="34" charset="0"/>
              </a:rPr>
              <a:t>]]+w[i</a:t>
            </a: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[j]);</a:t>
            </a:r>
            <a:endParaRPr lang="en-US" altLang="zh-CN" dirty="0">
              <a:latin typeface="Arial Rounded MT Bold" pitchFamily="34" charset="0"/>
            </a:endParaRPr>
          </a:p>
          <a:p>
            <a:pPr marL="68580" indent="0">
              <a:buNone/>
            </a:pPr>
            <a:r>
              <a:rPr lang="en-US" altLang="zh-CN" dirty="0">
                <a:latin typeface="Arial Rounded MT Bold" pitchFamily="34" charset="0"/>
              </a:rPr>
              <a:t>   }</a:t>
            </a:r>
          </a:p>
          <a:p>
            <a:pPr marL="68580" indent="0">
              <a:buNone/>
            </a:pPr>
            <a:r>
              <a:rPr lang="en-US" altLang="zh-CN" dirty="0" smtClean="0">
                <a:latin typeface="Arial Rounded MT Bold" pitchFamily="34" charset="0"/>
              </a:rPr>
              <a:t>}</a:t>
            </a:r>
            <a:endParaRPr lang="en-US" altLang="zh-CN" dirty="0">
              <a:latin typeface="Arial Rounded MT Bold" pitchFamily="34" charset="0"/>
            </a:endParaRPr>
          </a:p>
        </p:txBody>
      </p:sp>
    </p:spTree>
    <p:extLst>
      <p:ext uri="{BB962C8B-B14F-4D97-AF65-F5344CB8AC3E}">
        <p14:creationId xmlns:p14="http://schemas.microsoft.com/office/powerpoint/2010/main" val="4195715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如果需要恰好将背包填满呢？</a:t>
            </a:r>
            <a:endParaRPr lang="zh-CN" altLang="en-US" dirty="0"/>
          </a:p>
        </p:txBody>
      </p:sp>
      <p:sp>
        <p:nvSpPr>
          <p:cNvPr id="3" name="内容占位符 2"/>
          <p:cNvSpPr>
            <a:spLocks noGrp="1"/>
          </p:cNvSpPr>
          <p:nvPr>
            <p:ph idx="1"/>
          </p:nvPr>
        </p:nvSpPr>
        <p:spPr/>
        <p:txBody>
          <a:bodyPr/>
          <a:lstStyle/>
          <a:p>
            <a:r>
              <a:rPr lang="zh-CN" altLang="en-US" dirty="0" smtClean="0"/>
              <a:t>如果问题需要我们恰好将背包填满呢？</a:t>
            </a:r>
            <a:endParaRPr lang="en-US" altLang="zh-CN" dirty="0" smtClean="0"/>
          </a:p>
          <a:p>
            <a:r>
              <a:rPr lang="zh-CN" altLang="en-US" dirty="0" smtClean="0"/>
              <a:t>我们只需要将子问题定义成“从前</a:t>
            </a:r>
            <a:r>
              <a:rPr lang="en-US" altLang="zh-CN" dirty="0" smtClean="0"/>
              <a:t>i</a:t>
            </a:r>
            <a:r>
              <a:rPr lang="zh-CN" altLang="en-US" dirty="0" smtClean="0"/>
              <a:t>个物品中选取，恰好将容量为</a:t>
            </a:r>
            <a:r>
              <a:rPr lang="en-US" altLang="zh-CN" dirty="0" smtClean="0"/>
              <a:t>j</a:t>
            </a:r>
            <a:r>
              <a:rPr lang="zh-CN" altLang="en-US" dirty="0" smtClean="0"/>
              <a:t>的背包填满”即可</a:t>
            </a:r>
            <a:endParaRPr lang="en-US" altLang="zh-CN" dirty="0" smtClean="0"/>
          </a:p>
          <a:p>
            <a:r>
              <a:rPr lang="zh-CN" altLang="en-US" dirty="0"/>
              <a:t>对应</a:t>
            </a:r>
            <a:r>
              <a:rPr lang="zh-CN" altLang="en-US" dirty="0" smtClean="0"/>
              <a:t>的，代码只需要在初始化的时候，让</a:t>
            </a:r>
            <a:r>
              <a:rPr lang="en-US" altLang="zh-CN" dirty="0" err="1" smtClean="0"/>
              <a:t>dp</a:t>
            </a:r>
            <a:r>
              <a:rPr lang="en-US" altLang="zh-CN" dirty="0" smtClean="0"/>
              <a:t>[0][0]</a:t>
            </a:r>
            <a:r>
              <a:rPr lang="zh-CN" altLang="en-US" dirty="0" smtClean="0"/>
              <a:t>为</a:t>
            </a:r>
            <a:r>
              <a:rPr lang="en-US" altLang="zh-CN" dirty="0" smtClean="0"/>
              <a:t>0</a:t>
            </a:r>
            <a:r>
              <a:rPr lang="zh-CN" altLang="en-US" dirty="0" smtClean="0"/>
              <a:t>，其余的都为</a:t>
            </a:r>
            <a:r>
              <a:rPr lang="zh-CN" altLang="en-US" dirty="0"/>
              <a:t>一</a:t>
            </a:r>
            <a:r>
              <a:rPr lang="zh-CN" altLang="en-US" dirty="0" smtClean="0"/>
              <a:t>个绝对值比较大的负数即可</a:t>
            </a:r>
            <a:endParaRPr lang="en-US" altLang="zh-CN" dirty="0" smtClean="0"/>
          </a:p>
          <a:p>
            <a:r>
              <a:rPr lang="zh-CN" altLang="en-US" dirty="0" smtClean="0"/>
              <a:t>如果最后的结果为负数，说明无法恰好将背包填满</a:t>
            </a:r>
            <a:endParaRPr lang="en-US" altLang="zh-CN" dirty="0" smtClean="0"/>
          </a:p>
        </p:txBody>
      </p:sp>
    </p:spTree>
    <p:extLst>
      <p:ext uri="{BB962C8B-B14F-4D97-AF65-F5344CB8AC3E}">
        <p14:creationId xmlns:p14="http://schemas.microsoft.com/office/powerpoint/2010/main" val="1623314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类似题目</a:t>
            </a:r>
            <a:endParaRPr lang="zh-CN" altLang="en-US" dirty="0"/>
          </a:p>
        </p:txBody>
      </p:sp>
      <p:sp>
        <p:nvSpPr>
          <p:cNvPr id="3" name="内容占位符 2"/>
          <p:cNvSpPr>
            <a:spLocks noGrp="1"/>
          </p:cNvSpPr>
          <p:nvPr>
            <p:ph sz="half" idx="1"/>
          </p:nvPr>
        </p:nvSpPr>
        <p:spPr>
          <a:xfrm>
            <a:off x="1042416" y="2313432"/>
            <a:ext cx="4033640" cy="3493008"/>
          </a:xfrm>
        </p:spPr>
        <p:txBody>
          <a:bodyPr>
            <a:normAutofit fontScale="85000" lnSpcReduction="10000"/>
          </a:bodyPr>
          <a:lstStyle/>
          <a:p>
            <a:r>
              <a:rPr lang="en-US" altLang="zh-CN" dirty="0"/>
              <a:t>Bone Collector</a:t>
            </a:r>
            <a:r>
              <a:rPr lang="zh-CN" altLang="en-US" dirty="0" smtClean="0"/>
              <a:t>（</a:t>
            </a:r>
            <a:r>
              <a:rPr lang="en-US" altLang="zh-CN" dirty="0" smtClean="0"/>
              <a:t>hdu2602</a:t>
            </a:r>
            <a:r>
              <a:rPr lang="zh-CN" altLang="en-US" dirty="0" smtClean="0"/>
              <a:t>）</a:t>
            </a:r>
            <a:endParaRPr lang="en-US" altLang="zh-CN" dirty="0" smtClean="0"/>
          </a:p>
          <a:p>
            <a:r>
              <a:rPr lang="en-US" altLang="zh-CN" dirty="0"/>
              <a:t>The bone collector had a big bag with a volume of V </a:t>
            </a:r>
            <a:r>
              <a:rPr lang="en-US" altLang="zh-CN" dirty="0" smtClean="0"/>
              <a:t>, and </a:t>
            </a:r>
            <a:r>
              <a:rPr lang="en-US" altLang="zh-CN" dirty="0"/>
              <a:t>along his trip of collecting there are a lot of </a:t>
            </a:r>
            <a:r>
              <a:rPr lang="en-US" altLang="zh-CN" dirty="0" smtClean="0"/>
              <a:t>bones, </a:t>
            </a:r>
            <a:r>
              <a:rPr lang="en-US" altLang="zh-CN" dirty="0"/>
              <a:t>now given the each bone’s value along his trip , can you calculate out the maximum of the total value the bone collector can get </a:t>
            </a:r>
            <a:r>
              <a:rPr lang="en-US" altLang="zh-CN" dirty="0" smtClean="0"/>
              <a:t>?</a:t>
            </a:r>
            <a:endParaRPr lang="zh-CN" altLang="en-US" dirty="0"/>
          </a:p>
        </p:txBody>
      </p:sp>
      <p:sp>
        <p:nvSpPr>
          <p:cNvPr id="4" name="内容占位符 3"/>
          <p:cNvSpPr>
            <a:spLocks noGrp="1"/>
          </p:cNvSpPr>
          <p:nvPr>
            <p:ph sz="half" idx="2"/>
          </p:nvPr>
        </p:nvSpPr>
        <p:spPr>
          <a:xfrm>
            <a:off x="5364088" y="2313431"/>
            <a:ext cx="2700920" cy="3493008"/>
          </a:xfrm>
        </p:spPr>
        <p:txBody>
          <a:bodyPr>
            <a:normAutofit fontScale="85000" lnSpcReduction="10000"/>
          </a:bodyPr>
          <a:lstStyle/>
          <a:p>
            <a:pPr>
              <a:buFont typeface="Wingdings" pitchFamily="2" charset="2"/>
              <a:buNone/>
            </a:pPr>
            <a:r>
              <a:rPr lang="en-US" altLang="zh-CN" dirty="0"/>
              <a:t>Sample Input</a:t>
            </a:r>
          </a:p>
          <a:p>
            <a:pPr>
              <a:buFont typeface="Wingdings" pitchFamily="2" charset="2"/>
              <a:buNone/>
            </a:pPr>
            <a:r>
              <a:rPr lang="en-US" altLang="zh-CN" dirty="0"/>
              <a:t>1</a:t>
            </a:r>
          </a:p>
          <a:p>
            <a:pPr>
              <a:buFont typeface="Wingdings" pitchFamily="2" charset="2"/>
              <a:buNone/>
            </a:pPr>
            <a:r>
              <a:rPr lang="en-US" altLang="zh-CN" dirty="0"/>
              <a:t>5 10</a:t>
            </a:r>
          </a:p>
          <a:p>
            <a:pPr>
              <a:buFont typeface="Wingdings" pitchFamily="2" charset="2"/>
              <a:buNone/>
            </a:pPr>
            <a:r>
              <a:rPr lang="en-US" altLang="zh-CN" dirty="0"/>
              <a:t>1 2 3 4 5</a:t>
            </a:r>
          </a:p>
          <a:p>
            <a:pPr>
              <a:buFont typeface="Wingdings" pitchFamily="2" charset="2"/>
              <a:buNone/>
            </a:pPr>
            <a:r>
              <a:rPr lang="en-US" altLang="zh-CN" dirty="0"/>
              <a:t>5 4 3 2 </a:t>
            </a:r>
            <a:r>
              <a:rPr lang="en-US" altLang="zh-CN" dirty="0" smtClean="0"/>
              <a:t>1</a:t>
            </a:r>
          </a:p>
          <a:p>
            <a:pPr>
              <a:buFont typeface="Wingdings" pitchFamily="2" charset="2"/>
              <a:buNone/>
            </a:pPr>
            <a:endParaRPr lang="en-US" altLang="zh-CN" dirty="0"/>
          </a:p>
          <a:p>
            <a:pPr>
              <a:buFont typeface="Wingdings" pitchFamily="2" charset="2"/>
              <a:buNone/>
            </a:pPr>
            <a:r>
              <a:rPr lang="en-US" altLang="zh-CN" dirty="0"/>
              <a:t>Sample Output</a:t>
            </a:r>
          </a:p>
          <a:p>
            <a:pPr>
              <a:buFont typeface="Wingdings" pitchFamily="2" charset="2"/>
              <a:buNone/>
            </a:pPr>
            <a:r>
              <a:rPr lang="en-US" altLang="zh-CN" dirty="0" smtClean="0"/>
              <a:t>14</a:t>
            </a:r>
            <a:endParaRPr lang="en-US" altLang="zh-CN" dirty="0"/>
          </a:p>
        </p:txBody>
      </p:sp>
    </p:spTree>
    <p:extLst>
      <p:ext uri="{BB962C8B-B14F-4D97-AF65-F5344CB8AC3E}">
        <p14:creationId xmlns:p14="http://schemas.microsoft.com/office/powerpoint/2010/main" val="12650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启发</a:t>
            </a:r>
            <a:endParaRPr lang="zh-CN" altLang="en-US" dirty="0"/>
          </a:p>
        </p:txBody>
      </p:sp>
      <p:sp>
        <p:nvSpPr>
          <p:cNvPr id="3" name="内容占位符 2"/>
          <p:cNvSpPr>
            <a:spLocks noGrp="1"/>
          </p:cNvSpPr>
          <p:nvPr>
            <p:ph idx="1"/>
          </p:nvPr>
        </p:nvSpPr>
        <p:spPr/>
        <p:txBody>
          <a:bodyPr/>
          <a:lstStyle/>
          <a:p>
            <a:r>
              <a:rPr lang="zh-CN" altLang="en-US" dirty="0" smtClean="0"/>
              <a:t>在某些情况下，使用滚动数组来节约空间</a:t>
            </a:r>
            <a:endParaRPr lang="en-US" altLang="zh-CN" dirty="0" smtClean="0"/>
          </a:p>
          <a:p>
            <a:r>
              <a:rPr lang="zh-CN" altLang="en-US" dirty="0" smtClean="0"/>
              <a:t>如</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只需要使用</a:t>
            </a:r>
            <a:r>
              <a:rPr lang="en-US" altLang="zh-CN" dirty="0" err="1" smtClean="0"/>
              <a:t>dp</a:t>
            </a:r>
            <a:r>
              <a:rPr lang="en-US" altLang="zh-CN" dirty="0" smtClean="0"/>
              <a:t>[i-1][k]</a:t>
            </a:r>
            <a:r>
              <a:rPr lang="zh-CN" altLang="en-US" dirty="0" smtClean="0"/>
              <a:t>，</a:t>
            </a:r>
            <a:r>
              <a:rPr lang="en-US" altLang="zh-CN" dirty="0" err="1" smtClean="0"/>
              <a:t>j,k</a:t>
            </a:r>
            <a:r>
              <a:rPr lang="en-US" altLang="zh-CN" dirty="0" smtClean="0"/>
              <a:t>&lt;m</a:t>
            </a:r>
          </a:p>
          <a:p>
            <a:r>
              <a:rPr lang="zh-CN" altLang="en-US" dirty="0" smtClean="0"/>
              <a:t>那么不妨将</a:t>
            </a:r>
            <a:r>
              <a:rPr lang="en-US" altLang="zh-CN" dirty="0" err="1" smtClean="0"/>
              <a:t>dp</a:t>
            </a:r>
            <a:r>
              <a:rPr lang="zh-CN" altLang="en-US" dirty="0" smtClean="0"/>
              <a:t>数组只定义成</a:t>
            </a:r>
            <a:r>
              <a:rPr lang="en-US" altLang="zh-CN" dirty="0" err="1" smtClean="0"/>
              <a:t>dp</a:t>
            </a:r>
            <a:r>
              <a:rPr lang="en-US" altLang="zh-CN" dirty="0" smtClean="0"/>
              <a:t>[</a:t>
            </a:r>
            <a:r>
              <a:rPr lang="en-US" altLang="zh-CN" dirty="0"/>
              <a:t>2</a:t>
            </a:r>
            <a:r>
              <a:rPr lang="en-US" altLang="zh-CN" dirty="0" smtClean="0"/>
              <a:t>][m]</a:t>
            </a:r>
            <a:r>
              <a:rPr lang="zh-CN" altLang="en-US" dirty="0" smtClean="0"/>
              <a:t>大小</a:t>
            </a:r>
            <a:endParaRPr lang="en-US" altLang="zh-CN" dirty="0" smtClean="0"/>
          </a:p>
          <a:p>
            <a:r>
              <a:rPr lang="zh-CN" altLang="en-US" dirty="0"/>
              <a:t>使用</a:t>
            </a:r>
            <a:r>
              <a:rPr lang="zh-CN" altLang="en-US" dirty="0" smtClean="0"/>
              <a:t>时调用</a:t>
            </a:r>
            <a:r>
              <a:rPr lang="en-US" altLang="zh-CN" dirty="0" err="1" smtClean="0"/>
              <a:t>dp</a:t>
            </a:r>
            <a:r>
              <a:rPr lang="en-US" altLang="zh-CN" dirty="0" smtClean="0"/>
              <a:t>[i%2][j]</a:t>
            </a:r>
            <a:r>
              <a:rPr lang="zh-CN" altLang="en-US" dirty="0" smtClean="0"/>
              <a:t>和</a:t>
            </a:r>
            <a:r>
              <a:rPr lang="en-US" altLang="zh-CN" dirty="0" err="1" smtClean="0"/>
              <a:t>dp</a:t>
            </a:r>
            <a:r>
              <a:rPr lang="en-US" altLang="zh-CN" dirty="0" smtClean="0"/>
              <a:t>[(i-1)%2][k]</a:t>
            </a:r>
            <a:r>
              <a:rPr lang="zh-CN" altLang="en-US" dirty="0" smtClean="0"/>
              <a:t>即可</a:t>
            </a:r>
            <a:endParaRPr lang="en-US" altLang="zh-CN" dirty="0" smtClean="0"/>
          </a:p>
          <a:p>
            <a:r>
              <a:rPr lang="zh-CN" altLang="en-US" dirty="0" smtClean="0"/>
              <a:t>用位运算会更加快速，</a:t>
            </a:r>
            <a:r>
              <a:rPr lang="en-US" altLang="zh-CN" dirty="0" err="1" smtClean="0"/>
              <a:t>dp</a:t>
            </a:r>
            <a:r>
              <a:rPr lang="en-US" altLang="zh-CN" dirty="0" smtClean="0"/>
              <a:t>[i&amp;1][j]</a:t>
            </a:r>
            <a:r>
              <a:rPr lang="en-US" altLang="zh-CN" dirty="0"/>
              <a:t>,</a:t>
            </a:r>
            <a:r>
              <a:rPr lang="en-US" altLang="zh-CN" dirty="0" err="1" smtClean="0"/>
              <a:t>dp</a:t>
            </a:r>
            <a:r>
              <a:rPr lang="en-US" altLang="zh-CN" dirty="0" smtClean="0"/>
              <a:t>[i-1&amp;1][j]</a:t>
            </a:r>
          </a:p>
          <a:p>
            <a:r>
              <a:rPr lang="zh-CN" altLang="en-US" dirty="0" smtClean="0"/>
              <a:t>在背包问题中，由于</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只需调用</a:t>
            </a:r>
            <a:r>
              <a:rPr lang="en-US" altLang="zh-CN" dirty="0" err="1" smtClean="0"/>
              <a:t>dp</a:t>
            </a:r>
            <a:r>
              <a:rPr lang="en-US" altLang="zh-CN" dirty="0" smtClean="0"/>
              <a:t>[i-1][k], k&lt;j&lt;m</a:t>
            </a:r>
            <a:r>
              <a:rPr lang="zh-CN" altLang="en-US" dirty="0" smtClean="0"/>
              <a:t>，所以还可以再压缩一下，只保留一维数组即可</a:t>
            </a:r>
            <a:endParaRPr lang="en-US" altLang="zh-CN" dirty="0" smtClean="0"/>
          </a:p>
        </p:txBody>
      </p:sp>
    </p:spTree>
    <p:extLst>
      <p:ext uri="{BB962C8B-B14F-4D97-AF65-F5344CB8AC3E}">
        <p14:creationId xmlns:p14="http://schemas.microsoft.com/office/powerpoint/2010/main" val="2180306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动态规划</a:t>
            </a:r>
          </a:p>
        </p:txBody>
      </p:sp>
      <p:sp>
        <p:nvSpPr>
          <p:cNvPr id="3" name="内容占位符 2"/>
          <p:cNvSpPr>
            <a:spLocks noGrp="1"/>
          </p:cNvSpPr>
          <p:nvPr>
            <p:ph idx="1"/>
          </p:nvPr>
        </p:nvSpPr>
        <p:spPr/>
        <p:txBody>
          <a:bodyPr>
            <a:normAutofit fontScale="92500" lnSpcReduction="10000"/>
          </a:bodyPr>
          <a:lstStyle/>
          <a:p>
            <a:r>
              <a:rPr lang="zh-CN" altLang="en-US" dirty="0"/>
              <a:t>动态规划</a:t>
            </a:r>
            <a:r>
              <a:rPr lang="en-US" altLang="zh-CN" dirty="0"/>
              <a:t>(dynamic programming)</a:t>
            </a:r>
            <a:r>
              <a:rPr lang="zh-CN" altLang="en-US" dirty="0"/>
              <a:t>是运筹学的一个分支，是求解决策过程</a:t>
            </a:r>
            <a:r>
              <a:rPr lang="en-US" altLang="zh-CN" dirty="0"/>
              <a:t>(decision process)</a:t>
            </a:r>
            <a:r>
              <a:rPr lang="zh-CN" altLang="en-US" dirty="0"/>
              <a:t>最优化的数学方法。</a:t>
            </a:r>
            <a:r>
              <a:rPr lang="en-US" altLang="zh-CN" dirty="0"/>
              <a:t>20</a:t>
            </a:r>
            <a:r>
              <a:rPr lang="zh-CN" altLang="en-US" dirty="0"/>
              <a:t>世纪</a:t>
            </a:r>
            <a:r>
              <a:rPr lang="en-US" altLang="zh-CN" dirty="0"/>
              <a:t>50</a:t>
            </a:r>
            <a:r>
              <a:rPr lang="zh-CN" altLang="en-US" dirty="0"/>
              <a:t>年代初美国数学家</a:t>
            </a:r>
            <a:r>
              <a:rPr lang="en-US" altLang="zh-CN" dirty="0" err="1"/>
              <a:t>R.E.Bellman</a:t>
            </a:r>
            <a:r>
              <a:rPr lang="zh-CN" altLang="en-US" dirty="0"/>
              <a:t>等人在研究多阶段决策过程</a:t>
            </a:r>
            <a:r>
              <a:rPr lang="en-US" altLang="zh-CN" dirty="0"/>
              <a:t>(multistep decision process)</a:t>
            </a:r>
            <a:r>
              <a:rPr lang="zh-CN" altLang="en-US" dirty="0"/>
              <a:t>的优化问题时，提出了著名的最优化原理</a:t>
            </a:r>
            <a:r>
              <a:rPr lang="en-US" altLang="zh-CN" dirty="0"/>
              <a:t>(principle of optimality)</a:t>
            </a:r>
            <a:r>
              <a:rPr lang="zh-CN" altLang="en-US" dirty="0"/>
              <a:t>，把多阶段过程转化为一系列单阶段问题，利用各阶段之间的关系，逐个求解，创立了解决这类过程优化问题的新方法</a:t>
            </a:r>
            <a:r>
              <a:rPr lang="en-US" altLang="zh-CN" dirty="0"/>
              <a:t>——</a:t>
            </a:r>
            <a:r>
              <a:rPr lang="zh-CN" altLang="en-US" dirty="0"/>
              <a:t>动态规划。</a:t>
            </a:r>
            <a:r>
              <a:rPr lang="en-US" altLang="zh-CN" dirty="0"/>
              <a:t>1957</a:t>
            </a:r>
            <a:r>
              <a:rPr lang="zh-CN" altLang="en-US" dirty="0"/>
              <a:t>年出版了他的名著</a:t>
            </a:r>
            <a:r>
              <a:rPr lang="en-US" altLang="zh-CN" dirty="0"/>
              <a:t>Dynamic Programming</a:t>
            </a:r>
            <a:r>
              <a:rPr lang="zh-CN" altLang="en-US" dirty="0"/>
              <a:t>，这是该领域的第一本著作。</a:t>
            </a:r>
          </a:p>
        </p:txBody>
      </p:sp>
    </p:spTree>
    <p:extLst>
      <p:ext uri="{BB962C8B-B14F-4D97-AF65-F5344CB8AC3E}">
        <p14:creationId xmlns:p14="http://schemas.microsoft.com/office/powerpoint/2010/main" val="2713727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什么样的题我们要用动态规划？</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具有明显的状态和状态转移方程</a:t>
            </a:r>
            <a:endParaRPr lang="en-US" altLang="zh-CN" dirty="0"/>
          </a:p>
          <a:p>
            <a:r>
              <a:rPr lang="zh-CN" altLang="en-US" dirty="0" smtClean="0"/>
              <a:t>可以将一个问题定义成一些子问题，然后用子问题的结果直接计算出这个问题的结果</a:t>
            </a:r>
            <a:endParaRPr lang="en-US" altLang="zh-CN" dirty="0" smtClean="0"/>
          </a:p>
          <a:p>
            <a:r>
              <a:rPr lang="en-US" altLang="zh-CN" dirty="0" smtClean="0"/>
              <a:t>2.</a:t>
            </a:r>
            <a:r>
              <a:rPr lang="zh-CN" altLang="en-US" dirty="0" smtClean="0"/>
              <a:t>递归搜索中有很多重复搜索</a:t>
            </a:r>
            <a:endParaRPr lang="en-US" altLang="zh-CN" dirty="0" smtClean="0"/>
          </a:p>
          <a:p>
            <a:r>
              <a:rPr lang="zh-CN" altLang="en-US" dirty="0" smtClean="0"/>
              <a:t>用递归求解的问题，如果状态比较简单，比如只有</a:t>
            </a:r>
            <a:r>
              <a:rPr lang="zh-CN" altLang="en-US" dirty="0"/>
              <a:t>三</a:t>
            </a:r>
            <a:r>
              <a:rPr lang="zh-CN" altLang="en-US" dirty="0" smtClean="0"/>
              <a:t>个参数，每个数值都是</a:t>
            </a:r>
            <a:r>
              <a:rPr lang="en-US" altLang="zh-CN" dirty="0" smtClean="0"/>
              <a:t>100</a:t>
            </a:r>
            <a:r>
              <a:rPr lang="zh-CN" altLang="en-US" dirty="0" smtClean="0"/>
              <a:t>以内的正整数，然后里边只需要这三个参数，那么我们可以把这些结果记忆下来。（记忆化搜索）</a:t>
            </a:r>
            <a:endParaRPr lang="en-US" altLang="zh-CN" dirty="0" smtClean="0"/>
          </a:p>
          <a:p>
            <a:r>
              <a:rPr lang="en-US" altLang="zh-CN" dirty="0" smtClean="0"/>
              <a:t>3.</a:t>
            </a:r>
            <a:r>
              <a:rPr lang="zh-CN" altLang="en-US" dirty="0" smtClean="0"/>
              <a:t>一般情况下，动态规划求解的都是求最大值最小值的问题</a:t>
            </a:r>
            <a:endParaRPr lang="zh-CN" altLang="en-US" dirty="0"/>
          </a:p>
        </p:txBody>
      </p:sp>
    </p:spTree>
    <p:extLst>
      <p:ext uri="{BB962C8B-B14F-4D97-AF65-F5344CB8AC3E}">
        <p14:creationId xmlns:p14="http://schemas.microsoft.com/office/powerpoint/2010/main" val="37463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a:t>最优化原理（最优子结构性质</a:t>
            </a:r>
            <a:r>
              <a:rPr lang="zh-CN" altLang="en-US" dirty="0" smtClean="0"/>
              <a:t>）</a:t>
            </a:r>
            <a:endParaRPr lang="en-US" altLang="zh-CN" dirty="0" smtClean="0"/>
          </a:p>
          <a:p>
            <a:r>
              <a:rPr lang="zh-CN" altLang="en-US" dirty="0"/>
              <a:t>最优化原理可这样阐述：一个最优化策略具有这样的性质，不论过去状态和决策如何，对前面的决策所形成的状态而言，余下的诸决策必须构成最优策略。简而言之，一个最优化策略的子策略总是最优的。一个问题满足最优化原理又称其具有最优子结构性质</a:t>
            </a:r>
            <a:r>
              <a:rPr lang="zh-CN" altLang="en-US" dirty="0" smtClean="0"/>
              <a:t>。</a:t>
            </a:r>
            <a:endParaRPr lang="en-US" altLang="zh-CN" dirty="0" smtClean="0"/>
          </a:p>
          <a:p>
            <a:r>
              <a:rPr lang="zh-CN" altLang="en-US" dirty="0" smtClean="0"/>
              <a:t>（参见例一）</a:t>
            </a:r>
            <a:endParaRPr lang="zh-CN" altLang="en-US" dirty="0"/>
          </a:p>
        </p:txBody>
      </p:sp>
    </p:spTree>
    <p:extLst>
      <p:ext uri="{BB962C8B-B14F-4D97-AF65-F5344CB8AC3E}">
        <p14:creationId xmlns:p14="http://schemas.microsoft.com/office/powerpoint/2010/main" val="142478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a:t>无后效</a:t>
            </a:r>
            <a:r>
              <a:rPr lang="zh-CN" altLang="en-US" dirty="0" smtClean="0"/>
              <a:t>性</a:t>
            </a:r>
            <a:endParaRPr lang="en-US" altLang="zh-CN" dirty="0" smtClean="0"/>
          </a:p>
          <a:p>
            <a:r>
              <a:rPr lang="zh-CN" altLang="en-US" dirty="0" smtClean="0"/>
              <a:t>将</a:t>
            </a:r>
            <a:r>
              <a:rPr lang="zh-CN" altLang="en-US" dirty="0"/>
              <a:t>各阶段按照一定的次序排列好之后，对于某个给定的阶段状态，它以前各阶段的状态无法直接影响它未来的决策，而只能通过当前的这个状态。换句话说，每个状态都是过去历史的一个完整总结。这就是无后向性，又称为无后效性</a:t>
            </a:r>
            <a:r>
              <a:rPr lang="zh-CN" altLang="en-US" dirty="0" smtClean="0"/>
              <a:t>。</a:t>
            </a:r>
            <a:endParaRPr lang="en-US" altLang="zh-CN" dirty="0" smtClean="0"/>
          </a:p>
        </p:txBody>
      </p:sp>
    </p:spTree>
    <p:extLst>
      <p:ext uri="{BB962C8B-B14F-4D97-AF65-F5344CB8AC3E}">
        <p14:creationId xmlns:p14="http://schemas.microsoft.com/office/powerpoint/2010/main" val="1981885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a:t>无后效</a:t>
            </a:r>
            <a:r>
              <a:rPr lang="zh-CN" altLang="en-US" dirty="0" smtClean="0"/>
              <a:t>性</a:t>
            </a:r>
            <a:endParaRPr lang="en-US" altLang="zh-CN" dirty="0" smtClean="0"/>
          </a:p>
          <a:p>
            <a:r>
              <a:rPr lang="zh-CN" altLang="en-US" dirty="0"/>
              <a:t>某阶段的状态一旦确定，则此后过程的演变不再受此前各种状态及决策的影响，简单的说，就是“未来与过去无关”，当前的状态是此前历史的一个完整总结，此前的历史只能通过当前的状态去影响过程未来的演变。</a:t>
            </a:r>
            <a:endParaRPr lang="en-US" altLang="zh-CN" dirty="0" smtClean="0"/>
          </a:p>
        </p:txBody>
      </p:sp>
    </p:spTree>
    <p:extLst>
      <p:ext uri="{BB962C8B-B14F-4D97-AF65-F5344CB8AC3E}">
        <p14:creationId xmlns:p14="http://schemas.microsoft.com/office/powerpoint/2010/main" val="265207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a:t>无后效</a:t>
            </a:r>
            <a:r>
              <a:rPr lang="zh-CN" altLang="en-US" dirty="0" smtClean="0"/>
              <a:t>性</a:t>
            </a:r>
            <a:endParaRPr lang="en-US" altLang="zh-CN" dirty="0" smtClean="0"/>
          </a:p>
          <a:p>
            <a:r>
              <a:rPr lang="zh-CN" altLang="en-US" dirty="0"/>
              <a:t>具体地说，如果一个问题被划分各个阶段之后，阶段</a:t>
            </a:r>
            <a:r>
              <a:rPr lang="en-US" altLang="zh-CN" dirty="0"/>
              <a:t>I</a:t>
            </a:r>
            <a:r>
              <a:rPr lang="zh-CN" altLang="en-US" dirty="0"/>
              <a:t>中的状态只能由阶段</a:t>
            </a:r>
            <a:r>
              <a:rPr lang="en-US" altLang="zh-CN" dirty="0"/>
              <a:t>I-1</a:t>
            </a:r>
            <a:r>
              <a:rPr lang="zh-CN" altLang="en-US" dirty="0"/>
              <a:t>中的状态通过状态转移方程得来，与其它状态没有关系，特别是与未发生的状态没有关系。</a:t>
            </a:r>
            <a:endParaRPr lang="en-US" altLang="zh-CN" dirty="0" smtClean="0"/>
          </a:p>
        </p:txBody>
      </p:sp>
    </p:spTree>
    <p:extLst>
      <p:ext uri="{BB962C8B-B14F-4D97-AF65-F5344CB8AC3E}">
        <p14:creationId xmlns:p14="http://schemas.microsoft.com/office/powerpoint/2010/main" val="2652073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a:t>无后效</a:t>
            </a:r>
            <a:r>
              <a:rPr lang="zh-CN" altLang="en-US" dirty="0" smtClean="0"/>
              <a:t>性</a:t>
            </a:r>
            <a:endParaRPr lang="en-US" altLang="zh-CN" dirty="0" smtClean="0"/>
          </a:p>
          <a:p>
            <a:r>
              <a:rPr lang="zh-CN" altLang="en-US" dirty="0"/>
              <a:t>从图论的角度去考虑，如果把这个问题中的状态定义成图中的顶点，两个状态之间的转移定义为边，转移过程中的权值增量定义为边的权值，则构成一个有向无环加权图，因此，这个图可以进行“拓扑排序”，至少可以按它们拓扑排序的顺序去划分阶段。</a:t>
            </a:r>
          </a:p>
        </p:txBody>
      </p:sp>
    </p:spTree>
    <p:extLst>
      <p:ext uri="{BB962C8B-B14F-4D97-AF65-F5344CB8AC3E}">
        <p14:creationId xmlns:p14="http://schemas.microsoft.com/office/powerpoint/2010/main" val="416296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什么样的题我们能用动态规划</a:t>
            </a:r>
            <a:endParaRPr lang="zh-CN" altLang="en-US" dirty="0"/>
          </a:p>
        </p:txBody>
      </p:sp>
      <p:sp>
        <p:nvSpPr>
          <p:cNvPr id="3" name="内容占位符 2"/>
          <p:cNvSpPr>
            <a:spLocks noGrp="1"/>
          </p:cNvSpPr>
          <p:nvPr>
            <p:ph idx="1"/>
          </p:nvPr>
        </p:nvSpPr>
        <p:spPr/>
        <p:txBody>
          <a:bodyPr/>
          <a:lstStyle/>
          <a:p>
            <a:r>
              <a:rPr lang="zh-CN" altLang="en-US" dirty="0" smtClean="0"/>
              <a:t>子问题的重叠性</a:t>
            </a:r>
            <a:endParaRPr lang="en-US" altLang="zh-CN" dirty="0" smtClean="0"/>
          </a:p>
          <a:p>
            <a:r>
              <a:rPr lang="zh-CN" altLang="en-US" dirty="0" smtClean="0"/>
              <a:t>动态规划将原来具有指数级时间复杂度的搜索算法改进成了具有多项式时间复杂度的算法。其中的关键在于解决冗余，这是动态规划算法的根本目的。动态规划实质上是一种以空间换时间的技术，它在实现的过程中，不得不存储产生过程中的各种状态，所以它的空间复杂度要大于其它的算法。</a:t>
            </a:r>
            <a:endParaRPr lang="zh-CN" altLang="en-US" dirty="0"/>
          </a:p>
        </p:txBody>
      </p:sp>
    </p:spTree>
    <p:extLst>
      <p:ext uri="{BB962C8B-B14F-4D97-AF65-F5344CB8AC3E}">
        <p14:creationId xmlns:p14="http://schemas.microsoft.com/office/powerpoint/2010/main" val="44820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能用动态规划的题要符合三点</a:t>
            </a:r>
            <a:endParaRPr lang="en-US" altLang="zh-CN" dirty="0" smtClean="0"/>
          </a:p>
          <a:p>
            <a:r>
              <a:rPr lang="zh-CN" altLang="en-US" dirty="0" smtClean="0"/>
              <a:t>子问题具有重叠性</a:t>
            </a:r>
            <a:r>
              <a:rPr lang="en-US" altLang="zh-CN" dirty="0" smtClean="0"/>
              <a:t>(</a:t>
            </a:r>
            <a:r>
              <a:rPr lang="zh-CN" altLang="en-US" dirty="0" smtClean="0"/>
              <a:t>可以通过存储来降低时间消耗</a:t>
            </a:r>
            <a:r>
              <a:rPr lang="en-US" altLang="zh-CN" dirty="0" smtClean="0"/>
              <a:t>)</a:t>
            </a:r>
          </a:p>
          <a:p>
            <a:r>
              <a:rPr lang="zh-CN" altLang="en-US" dirty="0" smtClean="0"/>
              <a:t>最优化原理</a:t>
            </a:r>
            <a:r>
              <a:rPr lang="en-US" altLang="zh-CN" dirty="0" smtClean="0"/>
              <a:t>(</a:t>
            </a:r>
            <a:r>
              <a:rPr lang="zh-CN" altLang="en-US" dirty="0" smtClean="0"/>
              <a:t>问题的最优解中一定采纳了子问题的最优解</a:t>
            </a:r>
            <a:r>
              <a:rPr lang="en-US" altLang="zh-CN" dirty="0" smtClean="0"/>
              <a:t>)</a:t>
            </a:r>
          </a:p>
          <a:p>
            <a:r>
              <a:rPr lang="zh-CN" altLang="en-US" dirty="0"/>
              <a:t>无后效</a:t>
            </a:r>
            <a:r>
              <a:rPr lang="zh-CN" altLang="en-US" dirty="0" smtClean="0"/>
              <a:t>性</a:t>
            </a:r>
            <a:r>
              <a:rPr lang="en-US" altLang="zh-CN" dirty="0" smtClean="0"/>
              <a:t>(</a:t>
            </a:r>
            <a:r>
              <a:rPr lang="zh-CN" altLang="en-US" dirty="0" smtClean="0"/>
              <a:t>可以将状态排个序，后边的状态不会推出前面的状态</a:t>
            </a:r>
            <a:r>
              <a:rPr lang="en-US" altLang="zh-CN" dirty="0" smtClean="0"/>
              <a:t>)</a:t>
            </a:r>
            <a:endParaRPr lang="zh-CN" altLang="en-US" dirty="0"/>
          </a:p>
        </p:txBody>
      </p:sp>
    </p:spTree>
    <p:extLst>
      <p:ext uri="{BB962C8B-B14F-4D97-AF65-F5344CB8AC3E}">
        <p14:creationId xmlns:p14="http://schemas.microsoft.com/office/powerpoint/2010/main" val="1975765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使用动态规划的步骤</a:t>
            </a:r>
            <a:endParaRPr lang="zh-CN" altLang="en-US" dirty="0"/>
          </a:p>
        </p:txBody>
      </p:sp>
      <p:sp>
        <p:nvSpPr>
          <p:cNvPr id="3" name="内容占位符 2"/>
          <p:cNvSpPr>
            <a:spLocks noGrp="1"/>
          </p:cNvSpPr>
          <p:nvPr>
            <p:ph idx="1"/>
          </p:nvPr>
        </p:nvSpPr>
        <p:spPr/>
        <p:txBody>
          <a:bodyPr/>
          <a:lstStyle/>
          <a:p>
            <a:r>
              <a:rPr lang="zh-CN" altLang="en-US" dirty="0" smtClean="0"/>
              <a:t>设定状态</a:t>
            </a:r>
            <a:r>
              <a:rPr lang="zh-CN" altLang="en-US" dirty="0"/>
              <a:t>，</a:t>
            </a:r>
            <a:r>
              <a:rPr lang="zh-CN" altLang="en-US" dirty="0" smtClean="0"/>
              <a:t>建立数组</a:t>
            </a:r>
            <a:endParaRPr lang="en-US" altLang="zh-CN" dirty="0" smtClean="0"/>
          </a:p>
          <a:p>
            <a:r>
              <a:rPr lang="zh-CN" altLang="en-US" dirty="0" smtClean="0"/>
              <a:t>寻找状态转移方程，递推或递归</a:t>
            </a:r>
            <a:endParaRPr lang="en-US" altLang="zh-CN" dirty="0" smtClean="0"/>
          </a:p>
          <a:p>
            <a:r>
              <a:rPr lang="zh-CN" altLang="en-US" dirty="0" smtClean="0"/>
              <a:t>提前赋好初值，递归的话就是设定好终止条件</a:t>
            </a:r>
            <a:endParaRPr lang="en-US" altLang="zh-CN" dirty="0" smtClean="0"/>
          </a:p>
          <a:p>
            <a:endParaRPr lang="en-US" altLang="zh-CN" dirty="0" smtClean="0"/>
          </a:p>
          <a:p>
            <a:endParaRPr lang="en-US" altLang="zh-CN" dirty="0" smtClean="0"/>
          </a:p>
          <a:p>
            <a:r>
              <a:rPr lang="zh-CN" altLang="en-US" dirty="0" smtClean="0"/>
              <a:t>动态规划的程序一般很短，</a:t>
            </a:r>
            <a:r>
              <a:rPr lang="en-US" altLang="zh-CN" dirty="0" smtClean="0"/>
              <a:t>40</a:t>
            </a:r>
            <a:r>
              <a:rPr lang="zh-CN" altLang="en-US" dirty="0" smtClean="0"/>
              <a:t>行左右</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555484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需要求最优解的情况</a:t>
            </a:r>
            <a:endParaRPr lang="zh-CN" altLang="en-US" dirty="0"/>
          </a:p>
        </p:txBody>
      </p:sp>
      <p:sp>
        <p:nvSpPr>
          <p:cNvPr id="3" name="内容占位符 2"/>
          <p:cNvSpPr>
            <a:spLocks noGrp="1"/>
          </p:cNvSpPr>
          <p:nvPr>
            <p:ph idx="1"/>
          </p:nvPr>
        </p:nvSpPr>
        <p:spPr/>
        <p:txBody>
          <a:bodyPr/>
          <a:lstStyle/>
          <a:p>
            <a:r>
              <a:rPr lang="zh-CN" altLang="en-US" dirty="0" smtClean="0"/>
              <a:t>如果题目不但要求我们求出最优值，还要我们输出最优值下的一组解。如</a:t>
            </a:r>
            <a:r>
              <a:rPr lang="en-US" altLang="zh-CN" dirty="0" smtClean="0"/>
              <a:t>01</a:t>
            </a:r>
            <a:r>
              <a:rPr lang="zh-CN" altLang="en-US" dirty="0" smtClean="0"/>
              <a:t>背包还要求我们输出一组满足最大价值和的选取方案。</a:t>
            </a:r>
            <a:endParaRPr lang="en-US" altLang="zh-CN" dirty="0" smtClean="0"/>
          </a:p>
          <a:p>
            <a:r>
              <a:rPr lang="zh-CN" altLang="en-US" dirty="0" smtClean="0"/>
              <a:t>只需要另开一个数组</a:t>
            </a:r>
            <a:r>
              <a:rPr lang="en-US" altLang="zh-CN" dirty="0" smtClean="0"/>
              <a:t>from</a:t>
            </a:r>
            <a:r>
              <a:rPr lang="zh-CN" altLang="en-US" dirty="0" smtClean="0"/>
              <a:t>，大小和</a:t>
            </a:r>
            <a:r>
              <a:rPr lang="en-US" altLang="zh-CN" dirty="0" err="1" smtClean="0"/>
              <a:t>dp</a:t>
            </a:r>
            <a:r>
              <a:rPr lang="zh-CN" altLang="en-US" dirty="0" smtClean="0"/>
              <a:t>数组相等，记录从这个状态最终是从哪个状态转移过来的即可</a:t>
            </a:r>
            <a:endParaRPr lang="zh-CN" altLang="en-US" dirty="0"/>
          </a:p>
        </p:txBody>
      </p:sp>
    </p:spTree>
    <p:extLst>
      <p:ext uri="{BB962C8B-B14F-4D97-AF65-F5344CB8AC3E}">
        <p14:creationId xmlns:p14="http://schemas.microsoft.com/office/powerpoint/2010/main" val="3945652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解题目标</a:t>
            </a:r>
            <a:endParaRPr lang="zh-CN" altLang="en-US" dirty="0"/>
          </a:p>
        </p:txBody>
      </p:sp>
      <p:sp>
        <p:nvSpPr>
          <p:cNvPr id="3" name="内容占位符 2"/>
          <p:cNvSpPr>
            <a:spLocks noGrp="1"/>
          </p:cNvSpPr>
          <p:nvPr>
            <p:ph idx="1"/>
          </p:nvPr>
        </p:nvSpPr>
        <p:spPr/>
        <p:txBody>
          <a:bodyPr/>
          <a:lstStyle/>
          <a:p>
            <a:r>
              <a:rPr lang="zh-CN" altLang="en-US" dirty="0"/>
              <a:t>主要用于最优化</a:t>
            </a:r>
            <a:r>
              <a:rPr lang="en-US" altLang="zh-CN" dirty="0"/>
              <a:t>(</a:t>
            </a:r>
            <a:r>
              <a:rPr lang="zh-CN" altLang="en-US" dirty="0"/>
              <a:t>最大或最小</a:t>
            </a:r>
            <a:r>
              <a:rPr lang="en-US" altLang="zh-CN" dirty="0"/>
              <a:t>)</a:t>
            </a:r>
            <a:r>
              <a:rPr lang="zh-CN" altLang="en-US" dirty="0"/>
              <a:t>问题</a:t>
            </a:r>
            <a:r>
              <a:rPr lang="zh-CN" altLang="en-US" dirty="0" smtClean="0"/>
              <a:t>。</a:t>
            </a:r>
            <a:endParaRPr lang="en-US" altLang="zh-CN" dirty="0" smtClean="0"/>
          </a:p>
          <a:p>
            <a:r>
              <a:rPr lang="zh-CN" altLang="en-US" dirty="0" smtClean="0"/>
              <a:t>目的</a:t>
            </a:r>
            <a:r>
              <a:rPr lang="zh-CN" altLang="en-US" dirty="0"/>
              <a:t>是找出最优解值</a:t>
            </a:r>
            <a:r>
              <a:rPr lang="en-US" altLang="zh-CN" dirty="0"/>
              <a:t>(</a:t>
            </a:r>
            <a:r>
              <a:rPr lang="zh-CN" altLang="en-US" dirty="0"/>
              <a:t>可能有多个最优解</a:t>
            </a:r>
            <a:r>
              <a:rPr lang="en-US" altLang="zh-CN" dirty="0"/>
              <a:t>)</a:t>
            </a:r>
            <a:r>
              <a:rPr lang="zh-CN" altLang="en-US" dirty="0"/>
              <a:t>。它是一种思想，在程序设计中，已经抽象为一种程序设计技术</a:t>
            </a:r>
            <a:r>
              <a:rPr lang="zh-CN" altLang="en-US" dirty="0" smtClean="0"/>
              <a:t>。</a:t>
            </a:r>
            <a:endParaRPr lang="en-US" altLang="zh-CN" dirty="0" smtClean="0"/>
          </a:p>
          <a:p>
            <a:r>
              <a:rPr lang="zh-CN" altLang="en-US" dirty="0"/>
              <a:t>动态规划的实质就是通过保存计算过的状态，来避免递归的重叠子问题，去除冗余计算。</a:t>
            </a:r>
          </a:p>
          <a:p>
            <a:endParaRPr lang="zh-CN" altLang="en-US" dirty="0"/>
          </a:p>
        </p:txBody>
      </p:sp>
    </p:spTree>
    <p:extLst>
      <p:ext uri="{BB962C8B-B14F-4D97-AF65-F5344CB8AC3E}">
        <p14:creationId xmlns:p14="http://schemas.microsoft.com/office/powerpoint/2010/main" val="2805356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有向无环图</a:t>
            </a:r>
          </a:p>
        </p:txBody>
      </p:sp>
      <p:sp>
        <p:nvSpPr>
          <p:cNvPr id="3" name="内容占位符 2"/>
          <p:cNvSpPr>
            <a:spLocks noGrp="1"/>
          </p:cNvSpPr>
          <p:nvPr>
            <p:ph idx="1"/>
          </p:nvPr>
        </p:nvSpPr>
        <p:spPr/>
        <p:txBody>
          <a:bodyPr/>
          <a:lstStyle/>
          <a:p>
            <a:r>
              <a:rPr lang="zh-CN" altLang="en-US" dirty="0" smtClean="0"/>
              <a:t>有向无环图</a:t>
            </a:r>
            <a:endParaRPr lang="en-US" altLang="zh-CN" dirty="0" smtClean="0"/>
          </a:p>
          <a:p>
            <a:r>
              <a:rPr lang="zh-CN" altLang="en-US" dirty="0" smtClean="0"/>
              <a:t>即所有的边都是有向的，都是单向边</a:t>
            </a:r>
            <a:endParaRPr lang="en-US" altLang="zh-CN" dirty="0" smtClean="0"/>
          </a:p>
          <a:p>
            <a:r>
              <a:rPr lang="zh-CN" altLang="en-US" dirty="0"/>
              <a:t>无</a:t>
            </a:r>
            <a:r>
              <a:rPr lang="zh-CN" altLang="en-US" dirty="0" smtClean="0"/>
              <a:t>环路，即一旦从点</a:t>
            </a:r>
            <a:r>
              <a:rPr lang="en-US" altLang="zh-CN" dirty="0" smtClean="0"/>
              <a:t>i</a:t>
            </a:r>
            <a:r>
              <a:rPr lang="zh-CN" altLang="en-US" dirty="0" smtClean="0"/>
              <a:t>走出，永远都不能再回到点</a:t>
            </a:r>
            <a:r>
              <a:rPr lang="en-US" altLang="zh-CN" dirty="0" smtClean="0"/>
              <a:t>i</a:t>
            </a:r>
          </a:p>
          <a:p>
            <a:r>
              <a:rPr lang="zh-CN" altLang="en-US" dirty="0"/>
              <a:t>有向无环</a:t>
            </a:r>
            <a:r>
              <a:rPr lang="zh-CN" altLang="en-US" dirty="0" smtClean="0"/>
              <a:t>图的性质：无后效性，可拓扑排序</a:t>
            </a:r>
            <a:endParaRPr lang="en-US" altLang="zh-CN" dirty="0"/>
          </a:p>
        </p:txBody>
      </p:sp>
    </p:spTree>
    <p:extLst>
      <p:ext uri="{BB962C8B-B14F-4D97-AF65-F5344CB8AC3E}">
        <p14:creationId xmlns:p14="http://schemas.microsoft.com/office/powerpoint/2010/main" val="2598253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拓扑排序</a:t>
            </a:r>
            <a:endParaRPr lang="zh-CN" altLang="en-US" dirty="0"/>
          </a:p>
        </p:txBody>
      </p:sp>
      <p:sp>
        <p:nvSpPr>
          <p:cNvPr id="3" name="内容占位符 2"/>
          <p:cNvSpPr>
            <a:spLocks noGrp="1"/>
          </p:cNvSpPr>
          <p:nvPr>
            <p:ph idx="1"/>
          </p:nvPr>
        </p:nvSpPr>
        <p:spPr/>
        <p:txBody>
          <a:bodyPr/>
          <a:lstStyle/>
          <a:p>
            <a:r>
              <a:rPr lang="zh-CN" altLang="en-US" dirty="0" smtClean="0"/>
              <a:t>若</a:t>
            </a:r>
            <a:r>
              <a:rPr lang="zh-CN" altLang="en-US" dirty="0"/>
              <a:t>将图中顶点按拓扑次序排成一行，则图中所有的有向边均是从左指向右</a:t>
            </a:r>
            <a:r>
              <a:rPr lang="zh-CN" altLang="en-US" dirty="0" smtClean="0"/>
              <a:t>的</a:t>
            </a:r>
            <a:endParaRPr lang="en-US" altLang="zh-CN" dirty="0" smtClean="0"/>
          </a:p>
          <a:p>
            <a:r>
              <a:rPr lang="zh-CN" altLang="en-US" dirty="0" smtClean="0"/>
              <a:t>性质：如果拓扑排序以后点</a:t>
            </a:r>
            <a:r>
              <a:rPr lang="en-US" altLang="zh-CN" dirty="0" smtClean="0"/>
              <a:t>a</a:t>
            </a:r>
            <a:r>
              <a:rPr lang="zh-CN" altLang="en-US" dirty="0" smtClean="0"/>
              <a:t>在点</a:t>
            </a:r>
            <a:r>
              <a:rPr lang="en-US" altLang="zh-CN" dirty="0" smtClean="0"/>
              <a:t>b</a:t>
            </a:r>
            <a:r>
              <a:rPr lang="zh-CN" altLang="en-US" dirty="0" smtClean="0"/>
              <a:t>的前边，那么</a:t>
            </a:r>
            <a:r>
              <a:rPr lang="en-US" altLang="zh-CN" dirty="0" smtClean="0"/>
              <a:t>b</a:t>
            </a:r>
            <a:r>
              <a:rPr lang="zh-CN" altLang="en-US" dirty="0" smtClean="0"/>
              <a:t>一定不能到</a:t>
            </a:r>
            <a:r>
              <a:rPr lang="en-US" altLang="zh-CN" dirty="0" smtClean="0"/>
              <a:t>a</a:t>
            </a:r>
          </a:p>
        </p:txBody>
      </p:sp>
    </p:spTree>
    <p:extLst>
      <p:ext uri="{BB962C8B-B14F-4D97-AF65-F5344CB8AC3E}">
        <p14:creationId xmlns:p14="http://schemas.microsoft.com/office/powerpoint/2010/main" val="43682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拓扑排序的算法</a:t>
            </a:r>
            <a:endParaRPr lang="zh-CN" altLang="en-US" dirty="0"/>
          </a:p>
        </p:txBody>
      </p:sp>
      <p:sp>
        <p:nvSpPr>
          <p:cNvPr id="3" name="内容占位符 2"/>
          <p:cNvSpPr>
            <a:spLocks noGrp="1"/>
          </p:cNvSpPr>
          <p:nvPr>
            <p:ph idx="1"/>
          </p:nvPr>
        </p:nvSpPr>
        <p:spPr/>
        <p:txBody>
          <a:bodyPr/>
          <a:lstStyle/>
          <a:p>
            <a:r>
              <a:rPr lang="zh-CN" altLang="en-US" dirty="0"/>
              <a:t>如果有一条边指向点</a:t>
            </a:r>
            <a:r>
              <a:rPr lang="en-US" altLang="zh-CN" dirty="0"/>
              <a:t>i</a:t>
            </a:r>
            <a:r>
              <a:rPr lang="zh-CN" altLang="en-US" dirty="0"/>
              <a:t>，那么记点</a:t>
            </a:r>
            <a:r>
              <a:rPr lang="en-US" altLang="zh-CN" dirty="0"/>
              <a:t>i</a:t>
            </a:r>
            <a:r>
              <a:rPr lang="zh-CN" altLang="en-US" dirty="0"/>
              <a:t>的入度</a:t>
            </a:r>
            <a:r>
              <a:rPr lang="en-US" altLang="zh-CN" dirty="0"/>
              <a:t>+1</a:t>
            </a:r>
          </a:p>
          <a:p>
            <a:r>
              <a:rPr lang="zh-CN" altLang="en-US" dirty="0"/>
              <a:t>入度为</a:t>
            </a:r>
            <a:r>
              <a:rPr lang="en-US" altLang="zh-CN" dirty="0"/>
              <a:t>0</a:t>
            </a:r>
            <a:r>
              <a:rPr lang="zh-CN" altLang="en-US" dirty="0"/>
              <a:t>的点排在序列的最前面，多个</a:t>
            </a:r>
            <a:r>
              <a:rPr lang="zh-CN" altLang="en-US" dirty="0" smtClean="0"/>
              <a:t>点同时为</a:t>
            </a:r>
            <a:r>
              <a:rPr lang="en-US" altLang="zh-CN" dirty="0" smtClean="0"/>
              <a:t>0</a:t>
            </a:r>
            <a:r>
              <a:rPr lang="zh-CN" altLang="en-US" dirty="0" smtClean="0"/>
              <a:t>的话先后顺序无所谓</a:t>
            </a:r>
            <a:endParaRPr lang="en-US" altLang="zh-CN" dirty="0" smtClean="0"/>
          </a:p>
          <a:p>
            <a:r>
              <a:rPr lang="zh-CN" altLang="en-US" dirty="0" smtClean="0"/>
              <a:t>然后少了的这些点的边对应的也要删掉，这样这些边指向的点的入度</a:t>
            </a:r>
            <a:r>
              <a:rPr lang="zh-CN" altLang="en-US" dirty="0"/>
              <a:t>也</a:t>
            </a:r>
            <a:r>
              <a:rPr lang="zh-CN" altLang="en-US" dirty="0" smtClean="0"/>
              <a:t>要减少</a:t>
            </a:r>
            <a:endParaRPr lang="en-US" altLang="zh-CN" dirty="0" smtClean="0"/>
          </a:p>
          <a:p>
            <a:r>
              <a:rPr lang="zh-CN" altLang="en-US" dirty="0" smtClean="0"/>
              <a:t>于是又会出现一些入度为</a:t>
            </a:r>
            <a:r>
              <a:rPr lang="en-US" altLang="zh-CN" dirty="0" smtClean="0"/>
              <a:t>0</a:t>
            </a:r>
            <a:r>
              <a:rPr lang="zh-CN" altLang="en-US" dirty="0" smtClean="0"/>
              <a:t>的点，再把他们排进去</a:t>
            </a:r>
            <a:endParaRPr lang="en-US" altLang="zh-CN" dirty="0" smtClean="0"/>
          </a:p>
          <a:p>
            <a:r>
              <a:rPr lang="zh-CN" altLang="en-US" dirty="0" smtClean="0"/>
              <a:t>然后继续删掉这些点对应的边</a:t>
            </a: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935136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1</a:t>
            </a:r>
            <a:r>
              <a:rPr lang="zh-CN" altLang="en-US" dirty="0" smtClean="0"/>
              <a:t>扩展</a:t>
            </a:r>
            <a:endParaRPr lang="zh-CN" altLang="en-US" dirty="0"/>
          </a:p>
        </p:txBody>
      </p:sp>
      <p:sp>
        <p:nvSpPr>
          <p:cNvPr id="3" name="内容占位符 2"/>
          <p:cNvSpPr>
            <a:spLocks noGrp="1"/>
          </p:cNvSpPr>
          <p:nvPr>
            <p:ph idx="1"/>
          </p:nvPr>
        </p:nvSpPr>
        <p:spPr/>
        <p:txBody>
          <a:bodyPr/>
          <a:lstStyle/>
          <a:p>
            <a:r>
              <a:rPr lang="zh-CN" altLang="en-US" dirty="0" smtClean="0"/>
              <a:t>添加一条这样的边，还能不能用动态规划做？</a:t>
            </a:r>
            <a:endParaRPr lang="en-US" altLang="zh-CN" dirty="0" smtClean="0"/>
          </a:p>
          <a:p>
            <a:r>
              <a:rPr lang="zh-CN" altLang="en-US" dirty="0" smtClean="0"/>
              <a:t>不能！不满足无后效性</a:t>
            </a:r>
            <a:endParaRPr lang="zh-CN" altLang="en-US" dirty="0"/>
          </a:p>
        </p:txBody>
      </p:sp>
      <p:grpSp>
        <p:nvGrpSpPr>
          <p:cNvPr id="4" name="组合 3"/>
          <p:cNvGrpSpPr/>
          <p:nvPr/>
        </p:nvGrpSpPr>
        <p:grpSpPr>
          <a:xfrm>
            <a:off x="3404104" y="3957292"/>
            <a:ext cx="4464816" cy="1893131"/>
            <a:chOff x="3347864" y="4560205"/>
            <a:chExt cx="4464816" cy="1893131"/>
          </a:xfrm>
        </p:grpSpPr>
        <p:sp>
          <p:nvSpPr>
            <p:cNvPr id="5" name="流程图: 联系 4"/>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6"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7"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8"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9"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0"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1"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2"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3"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4"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5"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6" name="直接箭头连接符 15"/>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40" name="直接箭头连接符 39"/>
          <p:cNvCxnSpPr/>
          <p:nvPr/>
        </p:nvCxnSpPr>
        <p:spPr>
          <a:xfrm flipH="1">
            <a:off x="4903574" y="4192622"/>
            <a:ext cx="1559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73898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扩展</a:t>
            </a:r>
            <a:endParaRPr lang="zh-CN" altLang="en-US" dirty="0"/>
          </a:p>
        </p:txBody>
      </p:sp>
      <p:sp>
        <p:nvSpPr>
          <p:cNvPr id="3" name="内容占位符 2"/>
          <p:cNvSpPr>
            <a:spLocks noGrp="1"/>
          </p:cNvSpPr>
          <p:nvPr>
            <p:ph idx="1"/>
          </p:nvPr>
        </p:nvSpPr>
        <p:spPr/>
        <p:txBody>
          <a:bodyPr/>
          <a:lstStyle/>
          <a:p>
            <a:r>
              <a:rPr lang="zh-CN" altLang="en-US" dirty="0"/>
              <a:t>添加一条这样的边，还能不能用动态规划做？</a:t>
            </a:r>
            <a:endParaRPr lang="en-US" altLang="zh-CN" dirty="0"/>
          </a:p>
          <a:p>
            <a:r>
              <a:rPr lang="zh-CN" altLang="en-US" dirty="0"/>
              <a:t>可以</a:t>
            </a:r>
            <a:r>
              <a:rPr lang="zh-CN" altLang="en-US" dirty="0" smtClean="0"/>
              <a:t>！只是状态更复杂了一些。</a:t>
            </a:r>
            <a:endParaRPr lang="en-US" altLang="zh-CN" dirty="0" smtClean="0"/>
          </a:p>
          <a:p>
            <a:r>
              <a:rPr lang="zh-CN" altLang="en-US" dirty="0" smtClean="0"/>
              <a:t>可以扩展到任意有向无环图。</a:t>
            </a:r>
            <a:endParaRPr lang="zh-CN" altLang="en-US" dirty="0"/>
          </a:p>
        </p:txBody>
      </p:sp>
      <p:grpSp>
        <p:nvGrpSpPr>
          <p:cNvPr id="4" name="组合 3"/>
          <p:cNvGrpSpPr/>
          <p:nvPr/>
        </p:nvGrpSpPr>
        <p:grpSpPr>
          <a:xfrm>
            <a:off x="3404104" y="3957292"/>
            <a:ext cx="4464816" cy="1893131"/>
            <a:chOff x="3347864" y="4560205"/>
            <a:chExt cx="4464816" cy="1893131"/>
          </a:xfrm>
        </p:grpSpPr>
        <p:sp>
          <p:nvSpPr>
            <p:cNvPr id="5" name="流程图: 联系 4"/>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6"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7"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8"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9"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0"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1"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2"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3"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4"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5"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6" name="直接箭头连接符 15"/>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34" name="直接箭头连接符 33"/>
          <p:cNvCxnSpPr/>
          <p:nvPr/>
        </p:nvCxnSpPr>
        <p:spPr>
          <a:xfrm>
            <a:off x="4901841" y="4192622"/>
            <a:ext cx="157363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2125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启发</a:t>
            </a:r>
          </a:p>
        </p:txBody>
      </p:sp>
      <p:sp>
        <p:nvSpPr>
          <p:cNvPr id="3" name="内容占位符 2"/>
          <p:cNvSpPr>
            <a:spLocks noGrp="1"/>
          </p:cNvSpPr>
          <p:nvPr>
            <p:ph idx="1"/>
          </p:nvPr>
        </p:nvSpPr>
        <p:spPr/>
        <p:txBody>
          <a:bodyPr/>
          <a:lstStyle/>
          <a:p>
            <a:r>
              <a:rPr lang="zh-CN" altLang="en-US" dirty="0" smtClean="0"/>
              <a:t>有时题目看上去并不符合无后效性，但是我们对其进行一次排序之后便可以使用</a:t>
            </a:r>
            <a:r>
              <a:rPr lang="en-US" altLang="zh-CN" dirty="0" smtClean="0"/>
              <a:t>DP</a:t>
            </a:r>
            <a:r>
              <a:rPr lang="zh-CN" altLang="en-US" dirty="0" smtClean="0"/>
              <a:t>求解了。</a:t>
            </a:r>
            <a:endParaRPr lang="zh-CN" altLang="en-US" dirty="0"/>
          </a:p>
        </p:txBody>
      </p:sp>
    </p:spTree>
    <p:extLst>
      <p:ext uri="{BB962C8B-B14F-4D97-AF65-F5344CB8AC3E}">
        <p14:creationId xmlns:p14="http://schemas.microsoft.com/office/powerpoint/2010/main" val="4235462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normAutofit/>
          </a:bodyPr>
          <a:lstStyle/>
          <a:p>
            <a:r>
              <a:rPr lang="en-US" altLang="zh-CN" dirty="0" smtClean="0"/>
              <a:t>Test for Job</a:t>
            </a:r>
            <a:r>
              <a:rPr lang="en-US" altLang="zh-CN" dirty="0"/>
              <a:t> </a:t>
            </a:r>
            <a:r>
              <a:rPr lang="en-US" altLang="zh-CN" dirty="0" smtClean="0"/>
              <a:t>(POJ 3249)</a:t>
            </a:r>
          </a:p>
        </p:txBody>
      </p:sp>
    </p:spTree>
    <p:extLst>
      <p:ext uri="{BB962C8B-B14F-4D97-AF65-F5344CB8AC3E}">
        <p14:creationId xmlns:p14="http://schemas.microsoft.com/office/powerpoint/2010/main" val="2830489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完全背包问题</a:t>
            </a:r>
            <a:endParaRPr lang="zh-CN" altLang="en-US" dirty="0"/>
          </a:p>
        </p:txBody>
      </p:sp>
      <p:sp>
        <p:nvSpPr>
          <p:cNvPr id="6" name="内容占位符 5"/>
          <p:cNvSpPr>
            <a:spLocks noGrp="1"/>
          </p:cNvSpPr>
          <p:nvPr>
            <p:ph idx="1"/>
          </p:nvPr>
        </p:nvSpPr>
        <p:spPr/>
        <p:txBody>
          <a:bodyPr/>
          <a:lstStyle/>
          <a:p>
            <a:r>
              <a:rPr lang="zh-CN" altLang="en-US" dirty="0"/>
              <a:t>有</a:t>
            </a:r>
            <a:r>
              <a:rPr lang="en-US" altLang="zh-CN" dirty="0"/>
              <a:t>n</a:t>
            </a:r>
            <a:r>
              <a:rPr lang="zh-CN" altLang="en-US" dirty="0"/>
              <a:t>件物品和一个容量为</a:t>
            </a:r>
            <a:r>
              <a:rPr lang="en-US" altLang="zh-CN" dirty="0"/>
              <a:t>v</a:t>
            </a:r>
            <a:r>
              <a:rPr lang="zh-CN" altLang="en-US" dirty="0"/>
              <a:t>的背包。</a:t>
            </a:r>
            <a:endParaRPr lang="en-US" altLang="zh-CN" dirty="0"/>
          </a:p>
          <a:p>
            <a:r>
              <a:rPr lang="zh-CN" altLang="en-US" dirty="0"/>
              <a:t>第</a:t>
            </a:r>
            <a:r>
              <a:rPr lang="en-US" altLang="zh-CN" dirty="0"/>
              <a:t>i</a:t>
            </a:r>
            <a:r>
              <a:rPr lang="zh-CN" altLang="en-US" dirty="0"/>
              <a:t>件物品的费用是</a:t>
            </a:r>
            <a:r>
              <a:rPr lang="en-US" altLang="zh-CN" dirty="0"/>
              <a:t>c[i]</a:t>
            </a:r>
            <a:r>
              <a:rPr lang="zh-CN" altLang="en-US" dirty="0"/>
              <a:t>，价值是</a:t>
            </a:r>
            <a:r>
              <a:rPr lang="en-US" altLang="zh-CN" dirty="0"/>
              <a:t>w[i]</a:t>
            </a:r>
            <a:r>
              <a:rPr lang="zh-CN" altLang="en-US" dirty="0"/>
              <a:t>。</a:t>
            </a:r>
            <a:endParaRPr lang="en-US" altLang="zh-CN" dirty="0"/>
          </a:p>
          <a:p>
            <a:r>
              <a:rPr lang="zh-CN" altLang="en-US" dirty="0"/>
              <a:t>求解将哪些物品装入背包可使价值总和最大。</a:t>
            </a:r>
            <a:endParaRPr lang="en-US" altLang="zh-CN" dirty="0"/>
          </a:p>
          <a:p>
            <a:r>
              <a:rPr lang="zh-CN" altLang="en-US" dirty="0" smtClean="0">
                <a:solidFill>
                  <a:srgbClr val="FF0000"/>
                </a:solidFill>
              </a:rPr>
              <a:t>每</a:t>
            </a:r>
            <a:r>
              <a:rPr lang="zh-CN" altLang="en-US" dirty="0">
                <a:solidFill>
                  <a:srgbClr val="FF0000"/>
                </a:solidFill>
              </a:rPr>
              <a:t>种</a:t>
            </a:r>
            <a:r>
              <a:rPr lang="zh-CN" altLang="en-US" dirty="0" smtClean="0">
                <a:solidFill>
                  <a:srgbClr val="FF0000"/>
                </a:solidFill>
              </a:rPr>
              <a:t>物品有无限件，</a:t>
            </a:r>
            <a:r>
              <a:rPr lang="zh-CN" altLang="en-US" dirty="0">
                <a:solidFill>
                  <a:srgbClr val="FF0000"/>
                </a:solidFill>
              </a:rPr>
              <a:t>可以选择</a:t>
            </a:r>
            <a:r>
              <a:rPr lang="zh-CN" altLang="en-US" dirty="0" smtClean="0">
                <a:solidFill>
                  <a:srgbClr val="FF0000"/>
                </a:solidFill>
              </a:rPr>
              <a:t>放任意件。</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565069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一个简单有效的优化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对于任意两对物品</a:t>
            </a:r>
            <a:r>
              <a:rPr lang="en-US" altLang="zh-CN" dirty="0" smtClean="0"/>
              <a:t>i, j</a:t>
            </a:r>
            <a:r>
              <a:rPr lang="zh-CN" altLang="en-US" dirty="0" smtClean="0"/>
              <a:t>，如果</a:t>
            </a:r>
            <a:r>
              <a:rPr lang="en-US" altLang="zh-CN" dirty="0"/>
              <a:t>(</a:t>
            </a:r>
            <a:r>
              <a:rPr lang="en-US" altLang="zh-CN" dirty="0" smtClean="0"/>
              <a:t>c[i]&lt;=c[j])</a:t>
            </a:r>
            <a:r>
              <a:rPr lang="zh-CN" altLang="en-US" dirty="0" smtClean="0"/>
              <a:t>且</a:t>
            </a:r>
            <a:r>
              <a:rPr lang="en-US" altLang="zh-CN" dirty="0" smtClean="0"/>
              <a:t>(w[i]&gt;=w[j])</a:t>
            </a:r>
            <a:r>
              <a:rPr lang="zh-CN" altLang="en-US" dirty="0" smtClean="0"/>
              <a:t>，则我们可以把物品</a:t>
            </a:r>
            <a:r>
              <a:rPr lang="en-US" altLang="zh-CN" dirty="0" smtClean="0"/>
              <a:t>j</a:t>
            </a:r>
            <a:r>
              <a:rPr lang="zh-CN" altLang="en-US" dirty="0" smtClean="0"/>
              <a:t>去掉</a:t>
            </a:r>
            <a:endParaRPr lang="en-US" altLang="zh-CN" dirty="0" smtClean="0"/>
          </a:p>
          <a:p>
            <a:r>
              <a:rPr lang="zh-CN" altLang="en-US" dirty="0" smtClean="0"/>
              <a:t>证明：显然</a:t>
            </a:r>
            <a:r>
              <a:rPr lang="en-US" altLang="zh-CN" dirty="0" smtClean="0"/>
              <a:t>…</a:t>
            </a:r>
            <a:r>
              <a:rPr lang="zh-CN" altLang="en-US" dirty="0" smtClean="0"/>
              <a:t>如果物品</a:t>
            </a:r>
            <a:r>
              <a:rPr lang="en-US" altLang="zh-CN" dirty="0" smtClean="0"/>
              <a:t>i</a:t>
            </a:r>
            <a:r>
              <a:rPr lang="zh-CN" altLang="en-US" dirty="0" smtClean="0"/>
              <a:t>比物品</a:t>
            </a:r>
            <a:r>
              <a:rPr lang="en-US" altLang="zh-CN" dirty="0" smtClean="0"/>
              <a:t>j</a:t>
            </a:r>
            <a:r>
              <a:rPr lang="zh-CN" altLang="en-US" dirty="0" smtClean="0"/>
              <a:t>费用小而价值更大的话，由于所有物品都可以取无限个，我们总可以用若干件物品</a:t>
            </a:r>
            <a:r>
              <a:rPr lang="en-US" altLang="zh-CN" dirty="0" smtClean="0"/>
              <a:t>i</a:t>
            </a:r>
            <a:r>
              <a:rPr lang="zh-CN" altLang="en-US" dirty="0" smtClean="0"/>
              <a:t>来代替物品</a:t>
            </a:r>
            <a:r>
              <a:rPr lang="en-US" altLang="zh-CN" dirty="0" smtClean="0"/>
              <a:t>j</a:t>
            </a:r>
            <a:r>
              <a:rPr lang="zh-CN" altLang="en-US" dirty="0" smtClean="0"/>
              <a:t>，总费用不会增加，而总价值不会减少。</a:t>
            </a:r>
            <a:endParaRPr lang="en-US" altLang="zh-CN" dirty="0" smtClean="0"/>
          </a:p>
          <a:p>
            <a:r>
              <a:rPr lang="zh-CN" altLang="en-US" dirty="0" smtClean="0"/>
              <a:t>对于随机生成的数据，这个优化很有效。</a:t>
            </a:r>
            <a:endParaRPr lang="en-US" altLang="zh-CN" dirty="0" smtClean="0"/>
          </a:p>
          <a:p>
            <a:r>
              <a:rPr lang="zh-CN" altLang="en-US" dirty="0" smtClean="0"/>
              <a:t>但对于特殊设计的数据，这个优化可能去不掉任何物品。</a:t>
            </a:r>
            <a:endParaRPr lang="zh-CN" altLang="en-US" dirty="0"/>
          </a:p>
        </p:txBody>
      </p:sp>
    </p:spTree>
    <p:extLst>
      <p:ext uri="{BB962C8B-B14F-4D97-AF65-F5344CB8AC3E}">
        <p14:creationId xmlns:p14="http://schemas.microsoft.com/office/powerpoint/2010/main" val="3506668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转化为</a:t>
            </a:r>
            <a:r>
              <a:rPr lang="en-US" altLang="zh-CN" dirty="0" smtClean="0"/>
              <a:t>01</a:t>
            </a:r>
            <a:r>
              <a:rPr lang="zh-CN" altLang="en-US" dirty="0" smtClean="0"/>
              <a:t>背包求解</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i</a:t>
            </a:r>
            <a:r>
              <a:rPr lang="zh-CN" altLang="en-US" dirty="0" smtClean="0"/>
              <a:t>件物品可以分为</a:t>
            </a:r>
            <a:r>
              <a:rPr lang="en-US" altLang="zh-CN" dirty="0"/>
              <a:t>v</a:t>
            </a:r>
            <a:r>
              <a:rPr lang="en-US" altLang="zh-CN" dirty="0" smtClean="0"/>
              <a:t>/c[i]</a:t>
            </a:r>
            <a:r>
              <a:rPr lang="zh-CN" altLang="en-US" dirty="0" smtClean="0"/>
              <a:t>件物品，价值分别为</a:t>
            </a:r>
            <a:r>
              <a:rPr lang="en-US" altLang="zh-CN" dirty="0" smtClean="0"/>
              <a:t>w[i], 2*w[i], 3*w[i], ……</a:t>
            </a:r>
            <a:r>
              <a:rPr lang="zh-CN" altLang="en-US" dirty="0" smtClean="0"/>
              <a:t>，费用分别为</a:t>
            </a:r>
            <a:r>
              <a:rPr lang="en-US" altLang="zh-CN" dirty="0" smtClean="0"/>
              <a:t>c[i], 2*c[i], 3*c[i], ……</a:t>
            </a:r>
            <a:r>
              <a:rPr lang="zh-CN" altLang="en-US" dirty="0" smtClean="0"/>
              <a:t>。</a:t>
            </a:r>
            <a:endParaRPr lang="en-US" altLang="zh-CN" dirty="0" smtClean="0"/>
          </a:p>
          <a:p>
            <a:r>
              <a:rPr lang="zh-CN" altLang="en-US" dirty="0" smtClean="0"/>
              <a:t>即把</a:t>
            </a:r>
            <a:r>
              <a:rPr lang="en-US" altLang="zh-CN" dirty="0" smtClean="0"/>
              <a:t>k</a:t>
            </a:r>
            <a:r>
              <a:rPr lang="zh-CN" altLang="en-US" dirty="0" smtClean="0"/>
              <a:t>个物品</a:t>
            </a:r>
            <a:r>
              <a:rPr lang="en-US" altLang="zh-CN" dirty="0" smtClean="0"/>
              <a:t>i</a:t>
            </a:r>
            <a:r>
              <a:rPr lang="zh-CN" altLang="en-US" dirty="0" smtClean="0"/>
              <a:t>合成一个物品</a:t>
            </a:r>
            <a:endParaRPr lang="en-US" altLang="zh-CN" dirty="0" smtClean="0"/>
          </a:p>
          <a:p>
            <a:r>
              <a:rPr lang="zh-CN" altLang="en-US" dirty="0" smtClean="0"/>
              <a:t>优化：减少增加的物品数量</a:t>
            </a:r>
            <a:endParaRPr lang="en-US" altLang="zh-CN" dirty="0" smtClean="0"/>
          </a:p>
          <a:p>
            <a:r>
              <a:rPr lang="zh-CN" altLang="en-US" dirty="0" smtClean="0"/>
              <a:t>只保留费用为</a:t>
            </a:r>
            <a:r>
              <a:rPr lang="en-US" altLang="zh-CN" dirty="0" smtClean="0"/>
              <a:t>c[i], 2*c[i], 4*c[i]</a:t>
            </a:r>
            <a:r>
              <a:rPr lang="zh-CN" altLang="en-US" dirty="0" smtClean="0"/>
              <a:t>， </a:t>
            </a:r>
            <a:r>
              <a:rPr lang="en-US" altLang="zh-CN" dirty="0" smtClean="0"/>
              <a:t>……</a:t>
            </a:r>
            <a:r>
              <a:rPr lang="zh-CN" altLang="en-US" dirty="0" smtClean="0"/>
              <a:t>，价值为</a:t>
            </a:r>
            <a:r>
              <a:rPr lang="en-US" altLang="zh-CN" dirty="0" smtClean="0"/>
              <a:t>w[i], 2*w[i], 4*w[i], ……</a:t>
            </a:r>
            <a:r>
              <a:rPr lang="zh-CN" altLang="en-US" dirty="0" smtClean="0"/>
              <a:t>的物品。</a:t>
            </a:r>
            <a:endParaRPr lang="zh-CN" altLang="en-US" dirty="0"/>
          </a:p>
        </p:txBody>
      </p:sp>
    </p:spTree>
    <p:extLst>
      <p:ext uri="{BB962C8B-B14F-4D97-AF65-F5344CB8AC3E}">
        <p14:creationId xmlns:p14="http://schemas.microsoft.com/office/powerpoint/2010/main" val="132535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 </a:t>
            </a:r>
            <a:r>
              <a:rPr lang="zh-CN" altLang="en-US" dirty="0" smtClean="0"/>
              <a:t>最短路径问题</a:t>
            </a:r>
            <a:endParaRPr lang="zh-CN" altLang="en-US" dirty="0"/>
          </a:p>
        </p:txBody>
      </p:sp>
      <p:sp>
        <p:nvSpPr>
          <p:cNvPr id="3" name="内容占位符 2"/>
          <p:cNvSpPr>
            <a:spLocks noGrp="1"/>
          </p:cNvSpPr>
          <p:nvPr>
            <p:ph idx="1"/>
          </p:nvPr>
        </p:nvSpPr>
        <p:spPr/>
        <p:txBody>
          <a:bodyPr/>
          <a:lstStyle/>
          <a:p>
            <a:r>
              <a:rPr lang="zh-CN" altLang="en-US" dirty="0" smtClean="0"/>
              <a:t>有</a:t>
            </a:r>
            <a:r>
              <a:rPr lang="zh-CN" altLang="en-US" dirty="0"/>
              <a:t>一</a:t>
            </a:r>
            <a:r>
              <a:rPr lang="zh-CN" altLang="en-US" dirty="0" smtClean="0"/>
              <a:t>个图，满足如下条件：</a:t>
            </a:r>
            <a:endParaRPr lang="en-US" altLang="zh-CN" dirty="0" smtClean="0"/>
          </a:p>
          <a:p>
            <a:r>
              <a:rPr lang="zh-CN" altLang="en-US" dirty="0" smtClean="0"/>
              <a:t>有</a:t>
            </a:r>
            <a:r>
              <a:rPr lang="zh-CN" altLang="en-US" dirty="0"/>
              <a:t>一</a:t>
            </a:r>
            <a:r>
              <a:rPr lang="zh-CN" altLang="en-US" dirty="0" smtClean="0"/>
              <a:t>个起点</a:t>
            </a:r>
            <a:r>
              <a:rPr lang="en-US" altLang="zh-CN" dirty="0" smtClean="0"/>
              <a:t>s</a:t>
            </a:r>
            <a:r>
              <a:rPr lang="zh-CN" altLang="en-US" dirty="0" smtClean="0"/>
              <a:t>，一个终点</a:t>
            </a:r>
            <a:r>
              <a:rPr lang="en-US" altLang="zh-CN" dirty="0" smtClean="0"/>
              <a:t>t</a:t>
            </a:r>
          </a:p>
          <a:p>
            <a:r>
              <a:rPr lang="zh-CN" altLang="en-US" dirty="0" smtClean="0"/>
              <a:t>从起点到终点之间分为</a:t>
            </a:r>
            <a:r>
              <a:rPr lang="en-US" altLang="zh-CN" dirty="0" smtClean="0"/>
              <a:t>n</a:t>
            </a:r>
            <a:r>
              <a:rPr lang="zh-CN" altLang="en-US" dirty="0" smtClean="0"/>
              <a:t>层</a:t>
            </a:r>
            <a:endParaRPr lang="en-US" altLang="zh-CN" dirty="0" smtClean="0"/>
          </a:p>
          <a:p>
            <a:r>
              <a:rPr lang="zh-CN" altLang="en-US" dirty="0"/>
              <a:t>每</a:t>
            </a:r>
            <a:r>
              <a:rPr lang="zh-CN" altLang="en-US" dirty="0" smtClean="0"/>
              <a:t>层有</a:t>
            </a:r>
            <a:r>
              <a:rPr lang="en-US" altLang="zh-CN" dirty="0" smtClean="0"/>
              <a:t>mi</a:t>
            </a:r>
            <a:r>
              <a:rPr lang="zh-CN" altLang="en-US" dirty="0" smtClean="0"/>
              <a:t>个节点</a:t>
            </a:r>
            <a:endParaRPr lang="en-US" altLang="zh-CN" dirty="0" smtClean="0"/>
          </a:p>
          <a:p>
            <a:r>
              <a:rPr lang="zh-CN" altLang="en-US" dirty="0" smtClean="0"/>
              <a:t>每个节点只有一条向下一层某个节点的单向边</a:t>
            </a:r>
            <a:endParaRPr lang="en-US" altLang="zh-CN" dirty="0" smtClean="0"/>
          </a:p>
          <a:p>
            <a:r>
              <a:rPr lang="zh-CN" altLang="en-US" dirty="0" smtClean="0"/>
              <a:t>边长度可能为负</a:t>
            </a:r>
            <a:endParaRPr lang="en-US" altLang="zh-CN" dirty="0" smtClean="0"/>
          </a:p>
        </p:txBody>
      </p:sp>
      <p:grpSp>
        <p:nvGrpSpPr>
          <p:cNvPr id="88" name="组合 87"/>
          <p:cNvGrpSpPr/>
          <p:nvPr/>
        </p:nvGrpSpPr>
        <p:grpSpPr>
          <a:xfrm>
            <a:off x="3995936" y="4653136"/>
            <a:ext cx="4464816" cy="1893131"/>
            <a:chOff x="3347864" y="4560205"/>
            <a:chExt cx="4464816" cy="1893131"/>
          </a:xfrm>
        </p:grpSpPr>
        <p:sp>
          <p:nvSpPr>
            <p:cNvPr id="4" name="流程图: 联系 3"/>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8"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9"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10"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1"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2"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3"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4"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5"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6"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23" name="直接箭头连接符 22"/>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直接箭头连接符 60"/>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2" name="直接箭头连接符 81"/>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直接箭头连接符 83"/>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3626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a:t>
            </a:r>
            <a:r>
              <a:rPr lang="en-US" altLang="zh-CN" dirty="0" err="1" smtClean="0"/>
              <a:t>vn</a:t>
            </a:r>
            <a:r>
              <a:rPr lang="en-US" altLang="zh-CN" dirty="0" smtClean="0"/>
              <a:t>)</a:t>
            </a:r>
            <a:r>
              <a:rPr lang="zh-CN" altLang="en-US" dirty="0" smtClean="0"/>
              <a:t>的算法</a:t>
            </a:r>
            <a:endParaRPr lang="zh-CN" altLang="en-US" dirty="0"/>
          </a:p>
        </p:txBody>
      </p:sp>
      <p:sp>
        <p:nvSpPr>
          <p:cNvPr id="3" name="内容占位符 2"/>
          <p:cNvSpPr>
            <a:spLocks noGrp="1"/>
          </p:cNvSpPr>
          <p:nvPr>
            <p:ph idx="1"/>
          </p:nvPr>
        </p:nvSpPr>
        <p:spPr/>
        <p:txBody>
          <a:bodyPr>
            <a:normAutofit/>
          </a:bodyPr>
          <a:lstStyle/>
          <a:p>
            <a:r>
              <a:rPr lang="zh-CN" altLang="en-US" dirty="0" smtClean="0"/>
              <a:t>我们先看这个代码的代码：</a:t>
            </a:r>
            <a:endParaRPr lang="en-US" altLang="zh-CN" dirty="0" smtClean="0"/>
          </a:p>
          <a:p>
            <a:pPr marL="68580" lvl="0" indent="0">
              <a:buClr>
                <a:srgbClr val="94C600"/>
              </a:buClr>
              <a:buNone/>
            </a:pPr>
            <a:r>
              <a:rPr lang="en-US" altLang="zh-CN" dirty="0" smtClean="0">
                <a:solidFill>
                  <a:srgbClr val="3E3D2D"/>
                </a:solidFill>
                <a:latin typeface="Arial Rounded MT Bold" pitchFamily="34" charset="0"/>
              </a:rPr>
              <a:t>    </a:t>
            </a:r>
            <a:r>
              <a:rPr lang="en-US" altLang="zh-CN" dirty="0" err="1" smtClean="0">
                <a:solidFill>
                  <a:srgbClr val="3E3D2D"/>
                </a:solidFill>
                <a:latin typeface="Arial Rounded MT Bold" pitchFamily="34" charset="0"/>
              </a:rPr>
              <a:t>int</a:t>
            </a:r>
            <a:r>
              <a:rPr lang="en-US" altLang="zh-CN" dirty="0" smtClean="0">
                <a:solidFill>
                  <a:srgbClr val="3E3D2D"/>
                </a:solidFill>
                <a:latin typeface="Arial Rounded MT Bold" pitchFamily="34" charset="0"/>
              </a:rPr>
              <a:t> </a:t>
            </a:r>
            <a:r>
              <a:rPr lang="en-US" altLang="zh-CN" dirty="0" err="1">
                <a:solidFill>
                  <a:srgbClr val="3E3D2D"/>
                </a:solidFill>
                <a:latin typeface="Arial Rounded MT Bold" pitchFamily="34" charset="0"/>
              </a:rPr>
              <a:t>dp</a:t>
            </a:r>
            <a:r>
              <a:rPr lang="en-US" altLang="zh-CN" dirty="0">
                <a:solidFill>
                  <a:srgbClr val="3E3D2D"/>
                </a:solidFill>
                <a:latin typeface="Arial Rounded MT Bold" pitchFamily="34" charset="0"/>
              </a:rPr>
              <a:t>[v+1]={0};</a:t>
            </a:r>
          </a:p>
          <a:p>
            <a:pPr marL="68580" lvl="0" indent="0">
              <a:buClr>
                <a:srgbClr val="94C600"/>
              </a:buClr>
              <a:buNone/>
            </a:pPr>
            <a:r>
              <a:rPr lang="en-US" altLang="zh-CN" dirty="0">
                <a:solidFill>
                  <a:srgbClr val="3E3D2D"/>
                </a:solidFill>
                <a:latin typeface="Arial Rounded MT Bold" pitchFamily="34" charset="0"/>
              </a:rPr>
              <a:t> </a:t>
            </a:r>
            <a:r>
              <a:rPr lang="en-US" altLang="zh-CN" dirty="0" smtClean="0">
                <a:solidFill>
                  <a:srgbClr val="3E3D2D"/>
                </a:solidFill>
                <a:latin typeface="Arial Rounded MT Bold" pitchFamily="34" charset="0"/>
              </a:rPr>
              <a:t>   for </a:t>
            </a:r>
            <a:r>
              <a:rPr lang="en-US" altLang="zh-CN" dirty="0">
                <a:solidFill>
                  <a:srgbClr val="3E3D2D"/>
                </a:solidFill>
                <a:latin typeface="Arial Rounded MT Bold" pitchFamily="34" charset="0"/>
              </a:rPr>
              <a:t>(i=1;i&lt;=</a:t>
            </a:r>
            <a:r>
              <a:rPr lang="en-US" altLang="zh-CN" dirty="0" err="1">
                <a:solidFill>
                  <a:srgbClr val="3E3D2D"/>
                </a:solidFill>
                <a:latin typeface="Arial Rounded MT Bold" pitchFamily="34" charset="0"/>
              </a:rPr>
              <a:t>n;i</a:t>
            </a:r>
            <a:r>
              <a:rPr lang="en-US" altLang="zh-CN" dirty="0">
                <a:solidFill>
                  <a:srgbClr val="3E3D2D"/>
                </a:solidFill>
                <a:latin typeface="Arial Rounded MT Bold" pitchFamily="34" charset="0"/>
              </a:rPr>
              <a:t>++) {</a:t>
            </a:r>
          </a:p>
          <a:p>
            <a:pPr marL="68580" lvl="0" indent="0">
              <a:buClr>
                <a:srgbClr val="94C600"/>
              </a:buClr>
              <a:buNone/>
            </a:pPr>
            <a:r>
              <a:rPr lang="en-US" altLang="zh-CN" dirty="0">
                <a:solidFill>
                  <a:srgbClr val="3E3D2D"/>
                </a:solidFill>
                <a:latin typeface="Arial Rounded MT Bold" pitchFamily="34" charset="0"/>
              </a:rPr>
              <a:t>   </a:t>
            </a:r>
            <a:r>
              <a:rPr lang="en-US" altLang="zh-CN" dirty="0" smtClean="0">
                <a:solidFill>
                  <a:srgbClr val="3E3D2D"/>
                </a:solidFill>
                <a:latin typeface="Arial Rounded MT Bold" pitchFamily="34" charset="0"/>
              </a:rPr>
              <a:t>    for </a:t>
            </a:r>
            <a:r>
              <a:rPr lang="en-US" altLang="zh-CN" dirty="0">
                <a:solidFill>
                  <a:srgbClr val="3E3D2D"/>
                </a:solidFill>
                <a:latin typeface="Arial Rounded MT Bold" pitchFamily="34" charset="0"/>
              </a:rPr>
              <a:t>(</a:t>
            </a:r>
            <a:r>
              <a:rPr lang="en-US" altLang="zh-CN" dirty="0" smtClean="0">
                <a:solidFill>
                  <a:srgbClr val="3E3D2D"/>
                </a:solidFill>
                <a:latin typeface="Arial Rounded MT Bold" pitchFamily="34" charset="0"/>
              </a:rPr>
              <a:t>j=c[i];j&lt;=</a:t>
            </a:r>
            <a:r>
              <a:rPr lang="en-US" altLang="zh-CN" dirty="0" err="1" smtClean="0">
                <a:solidFill>
                  <a:srgbClr val="3E3D2D"/>
                </a:solidFill>
                <a:latin typeface="Arial Rounded MT Bold" pitchFamily="34" charset="0"/>
              </a:rPr>
              <a:t>v;j</a:t>
            </a:r>
            <a:r>
              <a:rPr lang="en-US" altLang="zh-CN" dirty="0" smtClean="0">
                <a:solidFill>
                  <a:srgbClr val="3E3D2D"/>
                </a:solidFill>
                <a:latin typeface="Arial Rounded MT Bold" pitchFamily="34" charset="0"/>
              </a:rPr>
              <a:t>++) {</a:t>
            </a:r>
            <a:endParaRPr lang="en-US" altLang="zh-CN" dirty="0">
              <a:solidFill>
                <a:srgbClr val="3E3D2D"/>
              </a:solidFill>
              <a:latin typeface="Arial Rounded MT Bold" pitchFamily="34" charset="0"/>
            </a:endParaRPr>
          </a:p>
          <a:p>
            <a:pPr marL="68580" lvl="0" indent="0">
              <a:buClr>
                <a:srgbClr val="94C600"/>
              </a:buClr>
              <a:buNone/>
            </a:pPr>
            <a:r>
              <a:rPr lang="en-US" altLang="zh-CN" dirty="0" smtClean="0">
                <a:solidFill>
                  <a:srgbClr val="3E3D2D"/>
                </a:solidFill>
                <a:latin typeface="Arial Rounded MT Bold" pitchFamily="34" charset="0"/>
              </a:rPr>
              <a:t>          </a:t>
            </a:r>
            <a:r>
              <a:rPr lang="en-US" altLang="zh-CN" dirty="0" err="1">
                <a:solidFill>
                  <a:srgbClr val="3E3D2D"/>
                </a:solidFill>
                <a:latin typeface="Arial Rounded MT Bold" pitchFamily="34" charset="0"/>
              </a:rPr>
              <a:t>dp</a:t>
            </a:r>
            <a:r>
              <a:rPr lang="en-US" altLang="zh-CN" dirty="0">
                <a:solidFill>
                  <a:srgbClr val="3E3D2D"/>
                </a:solidFill>
                <a:latin typeface="Arial Rounded MT Bold" pitchFamily="34" charset="0"/>
              </a:rPr>
              <a:t>[j]=max(</a:t>
            </a:r>
            <a:r>
              <a:rPr lang="en-US" altLang="zh-CN" dirty="0" err="1">
                <a:solidFill>
                  <a:srgbClr val="3E3D2D"/>
                </a:solidFill>
                <a:latin typeface="Arial Rounded MT Bold" pitchFamily="34" charset="0"/>
              </a:rPr>
              <a:t>dp</a:t>
            </a:r>
            <a:r>
              <a:rPr lang="en-US" altLang="zh-CN" dirty="0">
                <a:solidFill>
                  <a:srgbClr val="3E3D2D"/>
                </a:solidFill>
                <a:latin typeface="Arial Rounded MT Bold" pitchFamily="34" charset="0"/>
              </a:rPr>
              <a:t>[j-c[i]]+w[i</a:t>
            </a:r>
            <a:r>
              <a:rPr lang="en-US" altLang="zh-CN" dirty="0" smtClean="0">
                <a:solidFill>
                  <a:srgbClr val="3E3D2D"/>
                </a:solidFill>
                <a:latin typeface="Arial Rounded MT Bold" pitchFamily="34" charset="0"/>
              </a:rPr>
              <a:t>], </a:t>
            </a:r>
            <a:r>
              <a:rPr lang="en-US" altLang="zh-CN" dirty="0" err="1" smtClean="0">
                <a:solidFill>
                  <a:srgbClr val="3E3D2D"/>
                </a:solidFill>
                <a:latin typeface="Arial Rounded MT Bold" pitchFamily="34" charset="0"/>
              </a:rPr>
              <a:t>dp</a:t>
            </a:r>
            <a:r>
              <a:rPr lang="en-US" altLang="zh-CN" dirty="0" smtClean="0">
                <a:solidFill>
                  <a:srgbClr val="3E3D2D"/>
                </a:solidFill>
                <a:latin typeface="Arial Rounded MT Bold" pitchFamily="34" charset="0"/>
              </a:rPr>
              <a:t>[j</a:t>
            </a:r>
            <a:r>
              <a:rPr lang="en-US" altLang="zh-CN" dirty="0">
                <a:solidFill>
                  <a:srgbClr val="3E3D2D"/>
                </a:solidFill>
                <a:latin typeface="Arial Rounded MT Bold" pitchFamily="34" charset="0"/>
              </a:rPr>
              <a:t>]);</a:t>
            </a:r>
          </a:p>
          <a:p>
            <a:pPr marL="68580" lvl="0" indent="0">
              <a:buClr>
                <a:srgbClr val="94C600"/>
              </a:buClr>
              <a:buNone/>
            </a:pPr>
            <a:r>
              <a:rPr lang="en-US" altLang="zh-CN" dirty="0">
                <a:solidFill>
                  <a:srgbClr val="3E3D2D"/>
                </a:solidFill>
                <a:latin typeface="Arial Rounded MT Bold" pitchFamily="34" charset="0"/>
              </a:rPr>
              <a:t>   </a:t>
            </a:r>
            <a:r>
              <a:rPr lang="en-US" altLang="zh-CN" dirty="0" smtClean="0">
                <a:solidFill>
                  <a:srgbClr val="3E3D2D"/>
                </a:solidFill>
                <a:latin typeface="Arial Rounded MT Bold" pitchFamily="34" charset="0"/>
              </a:rPr>
              <a:t>    }</a:t>
            </a:r>
            <a:endParaRPr lang="en-US" altLang="zh-CN" dirty="0">
              <a:solidFill>
                <a:srgbClr val="3E3D2D"/>
              </a:solidFill>
              <a:latin typeface="Arial Rounded MT Bold" pitchFamily="34" charset="0"/>
            </a:endParaRPr>
          </a:p>
          <a:p>
            <a:pPr marL="68580" lvl="0" indent="0">
              <a:buClr>
                <a:srgbClr val="94C600"/>
              </a:buClr>
              <a:buNone/>
            </a:pPr>
            <a:r>
              <a:rPr lang="en-US" altLang="zh-CN" dirty="0" smtClean="0">
                <a:solidFill>
                  <a:srgbClr val="3E3D2D"/>
                </a:solidFill>
                <a:latin typeface="Arial Rounded MT Bold" pitchFamily="34" charset="0"/>
              </a:rPr>
              <a:t>    }</a:t>
            </a:r>
            <a:endParaRPr lang="en-US" altLang="zh-CN" dirty="0">
              <a:solidFill>
                <a:srgbClr val="3E3D2D"/>
              </a:solidFill>
              <a:latin typeface="Arial Rounded MT Bold" pitchFamily="34" charset="0"/>
            </a:endParaRPr>
          </a:p>
        </p:txBody>
      </p:sp>
    </p:spTree>
    <p:extLst>
      <p:ext uri="{BB962C8B-B14F-4D97-AF65-F5344CB8AC3E}">
        <p14:creationId xmlns:p14="http://schemas.microsoft.com/office/powerpoint/2010/main" val="3332354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a:t>
            </a:r>
            <a:r>
              <a:rPr lang="en-US" altLang="zh-CN" dirty="0" err="1" smtClean="0"/>
              <a:t>vn</a:t>
            </a:r>
            <a:r>
              <a:rPr lang="en-US" altLang="zh-CN" dirty="0" smtClean="0"/>
              <a:t>)</a:t>
            </a:r>
            <a:r>
              <a:rPr lang="zh-CN" altLang="en-US" dirty="0" smtClean="0"/>
              <a:t>的算法</a:t>
            </a:r>
            <a:endParaRPr lang="zh-CN" altLang="en-US" dirty="0"/>
          </a:p>
        </p:txBody>
      </p:sp>
      <p:sp>
        <p:nvSpPr>
          <p:cNvPr id="3" name="内容占位符 2"/>
          <p:cNvSpPr>
            <a:spLocks noGrp="1"/>
          </p:cNvSpPr>
          <p:nvPr>
            <p:ph idx="1"/>
          </p:nvPr>
        </p:nvSpPr>
        <p:spPr/>
        <p:txBody>
          <a:bodyPr/>
          <a:lstStyle/>
          <a:p>
            <a:r>
              <a:rPr lang="zh-CN" altLang="en-US" dirty="0" smtClean="0"/>
              <a:t>这个代码和</a:t>
            </a:r>
            <a:r>
              <a:rPr lang="en-US" altLang="zh-CN" dirty="0" smtClean="0"/>
              <a:t>01</a:t>
            </a:r>
            <a:r>
              <a:rPr lang="zh-CN" altLang="en-US" dirty="0" smtClean="0"/>
              <a:t>背包的代码只有一点变化：</a:t>
            </a:r>
            <a:endParaRPr lang="en-US" altLang="zh-CN" dirty="0" smtClean="0"/>
          </a:p>
          <a:p>
            <a:r>
              <a:rPr lang="en-US" altLang="zh-CN" dirty="0" smtClean="0"/>
              <a:t>01</a:t>
            </a:r>
            <a:r>
              <a:rPr lang="zh-CN" altLang="en-US" dirty="0" smtClean="0"/>
              <a:t>背包中： </a:t>
            </a:r>
            <a:r>
              <a:rPr lang="en-US" altLang="zh-CN" dirty="0" smtClean="0"/>
              <a:t>j=v, v-1, …, 0</a:t>
            </a:r>
          </a:p>
          <a:p>
            <a:r>
              <a:rPr lang="zh-CN" altLang="en-US" dirty="0" smtClean="0"/>
              <a:t>完全背包中：</a:t>
            </a:r>
            <a:r>
              <a:rPr lang="en-US" altLang="zh-CN" dirty="0" smtClean="0"/>
              <a:t>j=0, 1, …, v</a:t>
            </a:r>
          </a:p>
          <a:p>
            <a:r>
              <a:rPr lang="en-US" altLang="zh-CN" dirty="0" smtClean="0"/>
              <a:t>01</a:t>
            </a:r>
            <a:r>
              <a:rPr lang="zh-CN" altLang="en-US" dirty="0" smtClean="0"/>
              <a:t>背包中为什么要逆序循环呢？</a:t>
            </a:r>
            <a:endParaRPr lang="en-US" altLang="zh-CN" dirty="0" smtClean="0"/>
          </a:p>
          <a:p>
            <a:r>
              <a:rPr lang="zh-CN" altLang="en-US" dirty="0" smtClean="0"/>
              <a:t>为了保证每件物品之选一次，即考虑加入第</a:t>
            </a:r>
            <a:r>
              <a:rPr lang="en-US" altLang="zh-CN" dirty="0" smtClean="0"/>
              <a:t>i</a:t>
            </a:r>
            <a:r>
              <a:rPr lang="zh-CN" altLang="en-US" dirty="0"/>
              <a:t>个</a:t>
            </a:r>
            <a:r>
              <a:rPr lang="zh-CN" altLang="en-US" dirty="0" smtClean="0"/>
              <a:t>物品时，一定是由</a:t>
            </a:r>
            <a:r>
              <a:rPr lang="zh-CN" altLang="en-US" dirty="0"/>
              <a:t>还</a:t>
            </a:r>
            <a:r>
              <a:rPr lang="zh-CN" altLang="en-US" dirty="0" smtClean="0"/>
              <a:t>未选过第</a:t>
            </a:r>
            <a:r>
              <a:rPr lang="en-US" altLang="zh-CN" dirty="0" smtClean="0"/>
              <a:t>i</a:t>
            </a:r>
            <a:r>
              <a:rPr lang="zh-CN" altLang="en-US" dirty="0" smtClean="0"/>
              <a:t>个物品的状态转移过来的。</a:t>
            </a:r>
            <a:endParaRPr lang="en-US" altLang="zh-CN" dirty="0" smtClean="0"/>
          </a:p>
        </p:txBody>
      </p:sp>
    </p:spTree>
    <p:extLst>
      <p:ext uri="{BB962C8B-B14F-4D97-AF65-F5344CB8AC3E}">
        <p14:creationId xmlns:p14="http://schemas.microsoft.com/office/powerpoint/2010/main" val="2445221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a:t>
            </a:r>
            <a:r>
              <a:rPr lang="en-US" altLang="zh-CN" dirty="0" err="1" smtClean="0"/>
              <a:t>vn</a:t>
            </a:r>
            <a:r>
              <a:rPr lang="en-US" altLang="zh-CN" dirty="0" smtClean="0"/>
              <a:t>)</a:t>
            </a:r>
            <a:r>
              <a:rPr lang="zh-CN" altLang="en-US" dirty="0" smtClean="0"/>
              <a:t>的算法</a:t>
            </a:r>
            <a:endParaRPr lang="zh-CN" altLang="en-US" dirty="0"/>
          </a:p>
        </p:txBody>
      </p:sp>
      <p:sp>
        <p:nvSpPr>
          <p:cNvPr id="3" name="内容占位符 2"/>
          <p:cNvSpPr>
            <a:spLocks noGrp="1"/>
          </p:cNvSpPr>
          <p:nvPr>
            <p:ph idx="1"/>
          </p:nvPr>
        </p:nvSpPr>
        <p:spPr/>
        <p:txBody>
          <a:bodyPr/>
          <a:lstStyle/>
          <a:p>
            <a:r>
              <a:rPr lang="zh-CN" altLang="en-US" dirty="0" smtClean="0"/>
              <a:t>那完全背包为什么要按照正常顺序循环呢？</a:t>
            </a:r>
            <a:endParaRPr lang="en-US" altLang="zh-CN" dirty="0" smtClean="0"/>
          </a:p>
          <a:p>
            <a:r>
              <a:rPr lang="zh-CN" altLang="en-US" dirty="0" smtClean="0"/>
              <a:t>因为每件物品可以选用无限件</a:t>
            </a:r>
            <a:endParaRPr lang="en-US" altLang="zh-CN" dirty="0" smtClean="0"/>
          </a:p>
          <a:p>
            <a:r>
              <a:rPr lang="zh-CN" altLang="en-US" dirty="0" smtClean="0"/>
              <a:t>所以考虑加选一件第</a:t>
            </a:r>
            <a:r>
              <a:rPr lang="en-US" altLang="zh-CN" dirty="0" smtClean="0"/>
              <a:t>i</a:t>
            </a:r>
            <a:r>
              <a:rPr lang="zh-CN" altLang="en-US" dirty="0" smtClean="0"/>
              <a:t>种物品的时候，需要的是一个可能已经选过第</a:t>
            </a:r>
            <a:r>
              <a:rPr lang="en-US" altLang="zh-CN" dirty="0" smtClean="0"/>
              <a:t>i</a:t>
            </a:r>
            <a:r>
              <a:rPr lang="zh-CN" altLang="en-US" dirty="0" smtClean="0"/>
              <a:t>中物品的子结果</a:t>
            </a:r>
            <a:endParaRPr lang="en-US" altLang="zh-CN" dirty="0" smtClean="0"/>
          </a:p>
          <a:p>
            <a:r>
              <a:rPr lang="zh-CN" altLang="en-US" dirty="0" smtClean="0"/>
              <a:t>用</a:t>
            </a:r>
            <a:r>
              <a:rPr lang="en-US" altLang="zh-CN" dirty="0" smtClean="0"/>
              <a:t>2</a:t>
            </a:r>
            <a:r>
              <a:rPr lang="zh-CN" altLang="en-US" dirty="0" smtClean="0"/>
              <a:t>维数组的话就是</a:t>
            </a:r>
            <a:endParaRPr lang="en-US" altLang="zh-CN" dirty="0" smtClean="0"/>
          </a:p>
          <a:p>
            <a:r>
              <a:rPr lang="en-US" altLang="zh-CN" dirty="0" err="1">
                <a:latin typeface="Arial Rounded MT Bold" pitchFamily="34" charset="0"/>
              </a:rPr>
              <a:t>dp</a:t>
            </a:r>
            <a:r>
              <a:rPr lang="en-US" altLang="zh-CN" dirty="0">
                <a:latin typeface="Arial Rounded MT Bold" pitchFamily="34" charset="0"/>
              </a:rPr>
              <a:t>[i][j</a:t>
            </a:r>
            <a:r>
              <a:rPr lang="en-US" altLang="zh-CN" dirty="0" smtClean="0">
                <a:latin typeface="Arial Rounded MT Bold" pitchFamily="34" charset="0"/>
              </a:rPr>
              <a:t>] = max(</a:t>
            </a:r>
            <a:r>
              <a:rPr lang="en-US" altLang="zh-CN" dirty="0" err="1" smtClean="0">
                <a:latin typeface="Arial Rounded MT Bold" pitchFamily="34" charset="0"/>
              </a:rPr>
              <a:t>dp</a:t>
            </a:r>
            <a:r>
              <a:rPr lang="en-US" altLang="zh-CN" dirty="0" smtClean="0">
                <a:latin typeface="Arial Rounded MT Bold" pitchFamily="34" charset="0"/>
              </a:rPr>
              <a:t>[i][</a:t>
            </a:r>
            <a:r>
              <a:rPr lang="en-US" altLang="zh-CN" dirty="0">
                <a:latin typeface="Arial Rounded MT Bold" pitchFamily="34" charset="0"/>
              </a:rPr>
              <a:t>j-c[i]]+w[i</a:t>
            </a: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a:t>
            </a:r>
            <a:endParaRPr lang="en-US" altLang="zh-CN" dirty="0" smtClean="0"/>
          </a:p>
        </p:txBody>
      </p:sp>
    </p:spTree>
    <p:extLst>
      <p:ext uri="{BB962C8B-B14F-4D97-AF65-F5344CB8AC3E}">
        <p14:creationId xmlns:p14="http://schemas.microsoft.com/office/powerpoint/2010/main" val="2046855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多重背包问题</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件物品和一个容量为</a:t>
            </a:r>
            <a:r>
              <a:rPr lang="en-US" altLang="zh-CN" dirty="0"/>
              <a:t>v</a:t>
            </a:r>
            <a:r>
              <a:rPr lang="zh-CN" altLang="en-US" dirty="0"/>
              <a:t>的背包。</a:t>
            </a:r>
            <a:endParaRPr lang="en-US" altLang="zh-CN" dirty="0"/>
          </a:p>
          <a:p>
            <a:r>
              <a:rPr lang="zh-CN" altLang="en-US" dirty="0"/>
              <a:t>第</a:t>
            </a:r>
            <a:r>
              <a:rPr lang="en-US" altLang="zh-CN" dirty="0"/>
              <a:t>i</a:t>
            </a:r>
            <a:r>
              <a:rPr lang="zh-CN" altLang="en-US" dirty="0"/>
              <a:t>件物品的费用是</a:t>
            </a:r>
            <a:r>
              <a:rPr lang="en-US" altLang="zh-CN" dirty="0"/>
              <a:t>c[i]</a:t>
            </a:r>
            <a:r>
              <a:rPr lang="zh-CN" altLang="en-US" dirty="0"/>
              <a:t>，价值是</a:t>
            </a:r>
            <a:r>
              <a:rPr lang="en-US" altLang="zh-CN" dirty="0"/>
              <a:t>w[i]</a:t>
            </a:r>
            <a:r>
              <a:rPr lang="zh-CN" altLang="en-US" dirty="0"/>
              <a:t>。</a:t>
            </a:r>
            <a:endParaRPr lang="en-US" altLang="zh-CN" dirty="0"/>
          </a:p>
          <a:p>
            <a:r>
              <a:rPr lang="zh-CN" altLang="en-US" dirty="0"/>
              <a:t>求解将哪些物品装入背包可使价值总和最大。</a:t>
            </a:r>
            <a:endParaRPr lang="en-US" altLang="zh-CN" dirty="0"/>
          </a:p>
          <a:p>
            <a:r>
              <a:rPr lang="zh-CN" altLang="en-US" dirty="0">
                <a:solidFill>
                  <a:srgbClr val="FF0000"/>
                </a:solidFill>
              </a:rPr>
              <a:t>每种物品</a:t>
            </a:r>
            <a:r>
              <a:rPr lang="zh-CN" altLang="en-US" dirty="0" smtClean="0">
                <a:solidFill>
                  <a:srgbClr val="FF0000"/>
                </a:solidFill>
              </a:rPr>
              <a:t>有</a:t>
            </a:r>
            <a:r>
              <a:rPr lang="en-US" altLang="zh-CN" dirty="0">
                <a:solidFill>
                  <a:srgbClr val="FF0000"/>
                </a:solidFill>
              </a:rPr>
              <a:t>q</a:t>
            </a:r>
            <a:r>
              <a:rPr lang="en-US" altLang="zh-CN" dirty="0" smtClean="0">
                <a:solidFill>
                  <a:srgbClr val="FF0000"/>
                </a:solidFill>
              </a:rPr>
              <a:t>[i]</a:t>
            </a:r>
            <a:r>
              <a:rPr lang="zh-CN" altLang="en-US" dirty="0" smtClean="0">
                <a:solidFill>
                  <a:srgbClr val="FF0000"/>
                </a:solidFill>
              </a:rPr>
              <a:t>件</a:t>
            </a:r>
            <a:r>
              <a:rPr lang="zh-CN" altLang="en-US" dirty="0">
                <a:solidFill>
                  <a:srgbClr val="FF0000"/>
                </a:solidFill>
              </a:rPr>
              <a:t>，可以</a:t>
            </a:r>
            <a:r>
              <a:rPr lang="zh-CN" altLang="en-US" dirty="0" smtClean="0">
                <a:solidFill>
                  <a:srgbClr val="FF0000"/>
                </a:solidFill>
              </a:rPr>
              <a:t>选择放小于等于</a:t>
            </a:r>
            <a:r>
              <a:rPr lang="en-US" altLang="zh-CN" dirty="0">
                <a:solidFill>
                  <a:srgbClr val="FF0000"/>
                </a:solidFill>
              </a:rPr>
              <a:t>q</a:t>
            </a:r>
            <a:r>
              <a:rPr lang="en-US" altLang="zh-CN" dirty="0" smtClean="0">
                <a:solidFill>
                  <a:srgbClr val="FF0000"/>
                </a:solidFill>
              </a:rPr>
              <a:t>[i]</a:t>
            </a:r>
            <a:r>
              <a:rPr lang="zh-CN" altLang="en-US" dirty="0" smtClean="0">
                <a:solidFill>
                  <a:srgbClr val="FF0000"/>
                </a:solidFill>
              </a:rPr>
              <a:t>件。</a:t>
            </a:r>
            <a:endParaRPr lang="zh-CN" altLang="en-US" dirty="0">
              <a:solidFill>
                <a:srgbClr val="FF0000"/>
              </a:solidFill>
            </a:endParaRPr>
          </a:p>
        </p:txBody>
      </p:sp>
    </p:spTree>
    <p:extLst>
      <p:ext uri="{BB962C8B-B14F-4D97-AF65-F5344CB8AC3E}">
        <p14:creationId xmlns:p14="http://schemas.microsoft.com/office/powerpoint/2010/main" val="4057026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转化为</a:t>
            </a:r>
            <a:r>
              <a:rPr lang="en-US" altLang="zh-CN" dirty="0" smtClean="0"/>
              <a:t>01</a:t>
            </a:r>
            <a:r>
              <a:rPr lang="zh-CN" altLang="en-US" dirty="0" smtClean="0"/>
              <a:t>背包求解</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i</a:t>
            </a:r>
            <a:r>
              <a:rPr lang="zh-CN" altLang="en-US" dirty="0" smtClean="0"/>
              <a:t>件物品可以分为</a:t>
            </a:r>
            <a:r>
              <a:rPr lang="en-US" altLang="zh-CN" dirty="0" smtClean="0"/>
              <a:t>q[i]</a:t>
            </a:r>
            <a:r>
              <a:rPr lang="zh-CN" altLang="en-US" dirty="0" smtClean="0"/>
              <a:t>件物品，价值分别为</a:t>
            </a:r>
            <a:r>
              <a:rPr lang="en-US" altLang="zh-CN" dirty="0" smtClean="0"/>
              <a:t>w[i], 2*w[i], 3*w[i], ……</a:t>
            </a:r>
            <a:r>
              <a:rPr lang="zh-CN" altLang="en-US" dirty="0" smtClean="0"/>
              <a:t>，费用分别为</a:t>
            </a:r>
            <a:r>
              <a:rPr lang="en-US" altLang="zh-CN" dirty="0" smtClean="0"/>
              <a:t>c[i], 2*c[i], 3*c[i], ……</a:t>
            </a:r>
            <a:r>
              <a:rPr lang="zh-CN" altLang="en-US" dirty="0" smtClean="0"/>
              <a:t>。</a:t>
            </a:r>
            <a:endParaRPr lang="en-US" altLang="zh-CN" dirty="0" smtClean="0"/>
          </a:p>
          <a:p>
            <a:r>
              <a:rPr lang="zh-CN" altLang="en-US" dirty="0" smtClean="0"/>
              <a:t>即把</a:t>
            </a:r>
            <a:r>
              <a:rPr lang="en-US" altLang="zh-CN" dirty="0" smtClean="0"/>
              <a:t>k</a:t>
            </a:r>
            <a:r>
              <a:rPr lang="zh-CN" altLang="en-US" dirty="0" smtClean="0"/>
              <a:t>个物品</a:t>
            </a:r>
            <a:r>
              <a:rPr lang="en-US" altLang="zh-CN" dirty="0" smtClean="0"/>
              <a:t>i</a:t>
            </a:r>
            <a:r>
              <a:rPr lang="zh-CN" altLang="en-US" dirty="0" smtClean="0"/>
              <a:t>合成一个物品</a:t>
            </a:r>
            <a:endParaRPr lang="en-US" altLang="zh-CN" dirty="0" smtClean="0"/>
          </a:p>
        </p:txBody>
      </p:sp>
    </p:spTree>
    <p:extLst>
      <p:ext uri="{BB962C8B-B14F-4D97-AF65-F5344CB8AC3E}">
        <p14:creationId xmlns:p14="http://schemas.microsoft.com/office/powerpoint/2010/main" val="211058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优化：减少增加的物品数量</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k</a:t>
            </a:r>
            <a:r>
              <a:rPr lang="zh-CN" altLang="en-US" dirty="0" smtClean="0"/>
              <a:t>个物品</a:t>
            </a:r>
            <a:r>
              <a:rPr lang="en-US" altLang="zh-CN" dirty="0" smtClean="0"/>
              <a:t>i</a:t>
            </a:r>
            <a:r>
              <a:rPr lang="zh-CN" altLang="en-US" dirty="0" smtClean="0"/>
              <a:t>合成一个物品</a:t>
            </a:r>
            <a:endParaRPr lang="en-US" altLang="zh-CN" dirty="0" smtClean="0"/>
          </a:p>
          <a:p>
            <a:r>
              <a:rPr lang="zh-CN" altLang="en-US" dirty="0"/>
              <a:t>只</a:t>
            </a:r>
            <a:r>
              <a:rPr lang="zh-CN" altLang="en-US" dirty="0" smtClean="0"/>
              <a:t>保留</a:t>
            </a:r>
            <a:r>
              <a:rPr lang="en-US" altLang="zh-CN" dirty="0" smtClean="0"/>
              <a:t>k= 1, 2, 4, …, 2^(p-1), q[i]-2^p+1</a:t>
            </a:r>
            <a:r>
              <a:rPr lang="zh-CN" altLang="en-US" dirty="0" smtClean="0"/>
              <a:t>的物品</a:t>
            </a:r>
            <a:endParaRPr lang="en-US" altLang="zh-CN" dirty="0" smtClean="0"/>
          </a:p>
          <a:p>
            <a:r>
              <a:rPr lang="zh-CN" altLang="en-US" dirty="0" smtClean="0"/>
              <a:t>其中</a:t>
            </a:r>
            <a:r>
              <a:rPr lang="en-US" altLang="zh-CN" dirty="0" smtClean="0"/>
              <a:t>p</a:t>
            </a:r>
            <a:r>
              <a:rPr lang="zh-CN" altLang="en-US" dirty="0" smtClean="0"/>
              <a:t>为满足</a:t>
            </a:r>
            <a:r>
              <a:rPr lang="en-US" altLang="zh-CN" dirty="0"/>
              <a:t>q</a:t>
            </a:r>
            <a:r>
              <a:rPr lang="en-US" altLang="zh-CN" dirty="0" smtClean="0"/>
              <a:t>[i]-2^p+1&gt;0</a:t>
            </a:r>
            <a:r>
              <a:rPr lang="zh-CN" altLang="en-US" dirty="0" smtClean="0"/>
              <a:t>的最大整数</a:t>
            </a:r>
            <a:endParaRPr lang="en-US" altLang="zh-CN" dirty="0" smtClean="0"/>
          </a:p>
          <a:p>
            <a:r>
              <a:rPr lang="zh-CN" altLang="en-US" dirty="0" smtClean="0"/>
              <a:t>这样可以保证这些物品的组合能够取到从</a:t>
            </a:r>
            <a:r>
              <a:rPr lang="en-US" altLang="zh-CN" dirty="0" smtClean="0"/>
              <a:t>0</a:t>
            </a:r>
            <a:r>
              <a:rPr lang="zh-CN" altLang="en-US" dirty="0" smtClean="0"/>
              <a:t>到</a:t>
            </a:r>
            <a:r>
              <a:rPr lang="en-US" altLang="zh-CN" dirty="0"/>
              <a:t>q</a:t>
            </a:r>
            <a:r>
              <a:rPr lang="en-US" altLang="zh-CN" dirty="0" smtClean="0"/>
              <a:t>[i]</a:t>
            </a:r>
            <a:r>
              <a:rPr lang="zh-CN" altLang="en-US" dirty="0" smtClean="0"/>
              <a:t>的所有值且肯定不会超过</a:t>
            </a:r>
            <a:r>
              <a:rPr lang="en-US" altLang="zh-CN" dirty="0"/>
              <a:t>q</a:t>
            </a:r>
            <a:r>
              <a:rPr lang="en-US" altLang="zh-CN" dirty="0" smtClean="0"/>
              <a:t>[i]</a:t>
            </a:r>
            <a:endParaRPr lang="zh-CN" altLang="en-US" dirty="0"/>
          </a:p>
        </p:txBody>
      </p:sp>
    </p:spTree>
    <p:extLst>
      <p:ext uri="{BB962C8B-B14F-4D97-AF65-F5344CB8AC3E}">
        <p14:creationId xmlns:p14="http://schemas.microsoft.com/office/powerpoint/2010/main" val="3823424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a:t>
            </a:r>
            <a:r>
              <a:rPr lang="en-US" altLang="zh-CN" dirty="0" err="1" smtClean="0"/>
              <a:t>vn</a:t>
            </a:r>
            <a:r>
              <a:rPr lang="en-US" altLang="zh-CN" dirty="0" smtClean="0"/>
              <a:t>)</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使用基本算法的状态转移方程，但是加入了单调队列优化</a:t>
            </a:r>
            <a:endParaRPr lang="en-US" altLang="zh-CN" dirty="0" smtClean="0"/>
          </a:p>
          <a:p>
            <a:r>
              <a:rPr lang="zh-CN" altLang="en-US" dirty="0" smtClean="0"/>
              <a:t>可以以均摊</a:t>
            </a:r>
            <a:r>
              <a:rPr lang="en-US" altLang="zh-CN" dirty="0" smtClean="0"/>
              <a:t>O(1)</a:t>
            </a:r>
            <a:r>
              <a:rPr lang="zh-CN" altLang="en-US" dirty="0" smtClean="0"/>
              <a:t>的时间求解</a:t>
            </a:r>
            <a:endParaRPr lang="en-US" altLang="zh-CN" dirty="0" smtClean="0"/>
          </a:p>
          <a:p>
            <a:r>
              <a:rPr lang="zh-CN" altLang="en-US" dirty="0"/>
              <a:t>先不</a:t>
            </a:r>
            <a:r>
              <a:rPr lang="zh-CN" altLang="en-US" dirty="0" smtClean="0"/>
              <a:t>讲</a:t>
            </a:r>
            <a:r>
              <a:rPr lang="en-US" altLang="zh-CN" dirty="0" smtClean="0"/>
              <a:t>….</a:t>
            </a:r>
            <a:endParaRPr lang="zh-CN" altLang="en-US" dirty="0"/>
          </a:p>
        </p:txBody>
      </p:sp>
    </p:spTree>
    <p:extLst>
      <p:ext uri="{BB962C8B-B14F-4D97-AF65-F5344CB8AC3E}">
        <p14:creationId xmlns:p14="http://schemas.microsoft.com/office/powerpoint/2010/main" val="36405990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混合背包</a:t>
            </a:r>
            <a:endParaRPr lang="zh-CN" altLang="en-US" dirty="0"/>
          </a:p>
        </p:txBody>
      </p:sp>
      <p:sp>
        <p:nvSpPr>
          <p:cNvPr id="3" name="内容占位符 2"/>
          <p:cNvSpPr>
            <a:spLocks noGrp="1"/>
          </p:cNvSpPr>
          <p:nvPr>
            <p:ph idx="1"/>
          </p:nvPr>
        </p:nvSpPr>
        <p:spPr/>
        <p:txBody>
          <a:bodyPr/>
          <a:lstStyle/>
          <a:p>
            <a:r>
              <a:rPr lang="zh-CN" altLang="en-US" dirty="0" smtClean="0"/>
              <a:t>即之前几种背包混合起来</a:t>
            </a:r>
            <a:r>
              <a:rPr lang="en-US" altLang="zh-CN" dirty="0" smtClean="0"/>
              <a:t>…</a:t>
            </a:r>
          </a:p>
          <a:p>
            <a:r>
              <a:rPr lang="zh-CN" altLang="en-US" dirty="0"/>
              <a:t>有的</a:t>
            </a:r>
            <a:r>
              <a:rPr lang="zh-CN" altLang="en-US" dirty="0" smtClean="0"/>
              <a:t>物品最多取</a:t>
            </a:r>
            <a:r>
              <a:rPr lang="en-US" altLang="zh-CN" dirty="0" smtClean="0"/>
              <a:t>1</a:t>
            </a:r>
            <a:r>
              <a:rPr lang="zh-CN" altLang="en-US" dirty="0" smtClean="0"/>
              <a:t>次，有的物品最多取</a:t>
            </a:r>
            <a:r>
              <a:rPr lang="en-US" altLang="zh-CN" dirty="0" smtClean="0"/>
              <a:t>n[i]</a:t>
            </a:r>
            <a:r>
              <a:rPr lang="zh-CN" altLang="en-US" dirty="0" smtClean="0"/>
              <a:t>次，有的物品可以无限选</a:t>
            </a:r>
            <a:endParaRPr lang="en-US" altLang="zh-CN" dirty="0" smtClean="0"/>
          </a:p>
          <a:p>
            <a:r>
              <a:rPr lang="zh-CN" altLang="en-US" dirty="0" smtClean="0"/>
              <a:t>转化为</a:t>
            </a:r>
            <a:r>
              <a:rPr lang="en-US" altLang="zh-CN" dirty="0" smtClean="0"/>
              <a:t>01</a:t>
            </a:r>
            <a:r>
              <a:rPr lang="zh-CN" altLang="en-US" dirty="0" smtClean="0"/>
              <a:t>背包求解即可</a:t>
            </a:r>
            <a:endParaRPr lang="en-US" altLang="zh-CN" dirty="0" smtClean="0"/>
          </a:p>
          <a:p>
            <a:pPr marL="68580" indent="0">
              <a:buNone/>
            </a:pPr>
            <a:endParaRPr lang="zh-CN" altLang="en-US" dirty="0"/>
          </a:p>
        </p:txBody>
      </p:sp>
    </p:spTree>
    <p:extLst>
      <p:ext uri="{BB962C8B-B14F-4D97-AF65-F5344CB8AC3E}">
        <p14:creationId xmlns:p14="http://schemas.microsoft.com/office/powerpoint/2010/main" val="28269032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混合背包</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或者可以直接看第</a:t>
            </a:r>
            <a:r>
              <a:rPr lang="en-US" altLang="zh-CN" dirty="0" smtClean="0"/>
              <a:t>i</a:t>
            </a:r>
            <a:r>
              <a:rPr lang="zh-CN" altLang="en-US" dirty="0" smtClean="0"/>
              <a:t>种物品属于哪种背包，然后分情况讨论</a:t>
            </a:r>
            <a:endParaRPr lang="en-US" altLang="zh-CN" dirty="0" smtClean="0"/>
          </a:p>
          <a:p>
            <a:r>
              <a:rPr lang="en-US" altLang="zh-CN" dirty="0" smtClean="0"/>
              <a:t>for (i=0; i&lt;n; i++) {</a:t>
            </a:r>
          </a:p>
          <a:p>
            <a:pPr marL="68580" indent="0">
              <a:buNone/>
            </a:pPr>
            <a:r>
              <a:rPr lang="en-US" altLang="zh-CN" dirty="0"/>
              <a:t> </a:t>
            </a:r>
            <a:r>
              <a:rPr lang="en-US" altLang="zh-CN" dirty="0" smtClean="0"/>
              <a:t>     if </a:t>
            </a:r>
            <a:r>
              <a:rPr lang="zh-CN" altLang="en-US" dirty="0" smtClean="0"/>
              <a:t>是</a:t>
            </a:r>
            <a:r>
              <a:rPr lang="en-US" altLang="zh-CN" dirty="0" smtClean="0"/>
              <a:t>01</a:t>
            </a:r>
            <a:r>
              <a:rPr lang="zh-CN" altLang="en-US" dirty="0" smtClean="0"/>
              <a:t>背包</a:t>
            </a:r>
            <a:endParaRPr lang="en-US" altLang="zh-CN" dirty="0" smtClean="0"/>
          </a:p>
          <a:p>
            <a:pPr marL="68580" indent="0">
              <a:buNone/>
            </a:pPr>
            <a:r>
              <a:rPr lang="en-US" altLang="zh-CN" dirty="0"/>
              <a:t>	</a:t>
            </a:r>
            <a:r>
              <a:rPr lang="en-US" altLang="zh-CN" dirty="0" smtClean="0"/>
              <a:t>for (j=v; j&gt;=0; j--) ……</a:t>
            </a:r>
          </a:p>
          <a:p>
            <a:pPr marL="68580" indent="0">
              <a:buNone/>
            </a:pPr>
            <a:r>
              <a:rPr lang="en-US" altLang="zh-CN" dirty="0" smtClean="0"/>
              <a:t>      else if </a:t>
            </a:r>
            <a:r>
              <a:rPr lang="zh-CN" altLang="en-US" dirty="0" smtClean="0"/>
              <a:t>是多重背包</a:t>
            </a:r>
            <a:endParaRPr lang="en-US" altLang="zh-CN" dirty="0" smtClean="0"/>
          </a:p>
          <a:p>
            <a:pPr marL="68580" indent="0">
              <a:buNone/>
            </a:pPr>
            <a:r>
              <a:rPr lang="en-US" altLang="zh-CN" dirty="0"/>
              <a:t>	</a:t>
            </a:r>
            <a:r>
              <a:rPr lang="en-US" altLang="zh-CN" dirty="0" smtClean="0"/>
              <a:t>for (j=0; j&lt;=v; j++) ……</a:t>
            </a:r>
          </a:p>
          <a:p>
            <a:pPr marL="68580" indent="0">
              <a:buNone/>
            </a:pPr>
            <a:r>
              <a:rPr lang="en-US" altLang="zh-CN" dirty="0" smtClean="0"/>
              <a:t>      else </a:t>
            </a:r>
          </a:p>
          <a:p>
            <a:pPr marL="68580" indent="0">
              <a:buNone/>
            </a:pPr>
            <a:r>
              <a:rPr lang="en-US" altLang="zh-CN" dirty="0"/>
              <a:t>	</a:t>
            </a:r>
            <a:r>
              <a:rPr lang="zh-CN" altLang="en-US" dirty="0"/>
              <a:t>拆</a:t>
            </a:r>
            <a:r>
              <a:rPr lang="zh-CN" altLang="en-US" dirty="0" smtClean="0"/>
              <a:t>成多个物品处理</a:t>
            </a:r>
            <a:r>
              <a:rPr lang="en-US" altLang="zh-CN" dirty="0" smtClean="0"/>
              <a:t>……</a:t>
            </a:r>
          </a:p>
          <a:p>
            <a:pPr marL="6858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26835565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二维费用的背包问题</a:t>
            </a:r>
            <a:endParaRPr lang="zh-CN" altLang="en-US" dirty="0"/>
          </a:p>
        </p:txBody>
      </p:sp>
      <p:sp>
        <p:nvSpPr>
          <p:cNvPr id="3" name="内容占位符 2"/>
          <p:cNvSpPr>
            <a:spLocks noGrp="1"/>
          </p:cNvSpPr>
          <p:nvPr>
            <p:ph idx="1"/>
          </p:nvPr>
        </p:nvSpPr>
        <p:spPr/>
        <p:txBody>
          <a:bodyPr/>
          <a:lstStyle/>
          <a:p>
            <a:r>
              <a:rPr lang="zh-CN" altLang="en-US" dirty="0" smtClean="0"/>
              <a:t>即每个物品不仅要占一定的体积，还有一定的重量，背包不仅有最大容量，还有最大承重量的限制</a:t>
            </a:r>
            <a:endParaRPr lang="en-US" altLang="zh-CN" dirty="0" smtClean="0"/>
          </a:p>
          <a:p>
            <a:r>
              <a:rPr lang="zh-CN" altLang="en-US" dirty="0" smtClean="0"/>
              <a:t>只需将状态也增加一个维度即可。对应的循环也要多一重（可能需要三维数组）</a:t>
            </a:r>
            <a:endParaRPr lang="en-US" altLang="zh-CN" dirty="0" smtClean="0"/>
          </a:p>
          <a:p>
            <a:r>
              <a:rPr lang="en-US" altLang="zh-CN" dirty="0" err="1">
                <a:latin typeface="Arial Rounded MT Bold" pitchFamily="34" charset="0"/>
              </a:rPr>
              <a:t>dp</a:t>
            </a:r>
            <a:r>
              <a:rPr lang="en-US" altLang="zh-CN" dirty="0">
                <a:latin typeface="Arial Rounded MT Bold" pitchFamily="34" charset="0"/>
              </a:rPr>
              <a:t>[i][j</a:t>
            </a:r>
            <a:r>
              <a:rPr lang="en-US" altLang="zh-CN" dirty="0" smtClean="0">
                <a:latin typeface="Arial Rounded MT Bold" pitchFamily="34" charset="0"/>
              </a:rPr>
              <a:t>][k] = max(</a:t>
            </a:r>
          </a:p>
          <a:p>
            <a:pPr marL="68580" indent="0">
              <a:buNone/>
            </a:pP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[i-1][j-c1[i]][k-c2[i]]+w[i</a:t>
            </a:r>
            <a:r>
              <a:rPr lang="en-US" altLang="zh-CN" dirty="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a:t>
            </a:r>
            <a:r>
              <a:rPr lang="en-US" altLang="zh-CN" dirty="0" smtClean="0">
                <a:latin typeface="Arial Rounded MT Bold" pitchFamily="34" charset="0"/>
              </a:rPr>
              <a:t>][k]);</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0756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这个图的特点（有向无环图）</a:t>
            </a:r>
            <a:endParaRPr lang="zh-CN" altLang="en-US" dirty="0"/>
          </a:p>
        </p:txBody>
      </p:sp>
      <p:sp>
        <p:nvSpPr>
          <p:cNvPr id="3" name="内容占位符 2"/>
          <p:cNvSpPr>
            <a:spLocks noGrp="1"/>
          </p:cNvSpPr>
          <p:nvPr>
            <p:ph idx="1"/>
          </p:nvPr>
        </p:nvSpPr>
        <p:spPr/>
        <p:txBody>
          <a:bodyPr/>
          <a:lstStyle/>
          <a:p>
            <a:r>
              <a:rPr lang="zh-CN" altLang="en-US" dirty="0" smtClean="0"/>
              <a:t>如果点</a:t>
            </a:r>
            <a:r>
              <a:rPr lang="en-US" altLang="zh-CN" dirty="0" smtClean="0"/>
              <a:t>1</a:t>
            </a:r>
            <a:r>
              <a:rPr lang="zh-CN" altLang="en-US" dirty="0" smtClean="0"/>
              <a:t>到达点</a:t>
            </a:r>
            <a:r>
              <a:rPr lang="en-US" altLang="zh-CN" dirty="0" smtClean="0"/>
              <a:t>10</a:t>
            </a:r>
            <a:r>
              <a:rPr lang="zh-CN" altLang="en-US" dirty="0" smtClean="0"/>
              <a:t>的最短路径经过点</a:t>
            </a:r>
            <a:r>
              <a:rPr lang="en-US" altLang="zh-CN" dirty="0" smtClean="0"/>
              <a:t>i</a:t>
            </a:r>
            <a:r>
              <a:rPr lang="zh-CN" altLang="en-US" dirty="0" smtClean="0"/>
              <a:t>，那么最短路径的长度一定等于点</a:t>
            </a:r>
            <a:r>
              <a:rPr lang="en-US" altLang="zh-CN" dirty="0" smtClean="0"/>
              <a:t>1</a:t>
            </a:r>
            <a:r>
              <a:rPr lang="zh-CN" altLang="en-US" dirty="0" smtClean="0"/>
              <a:t>到点</a:t>
            </a:r>
            <a:r>
              <a:rPr lang="en-US" altLang="zh-CN" dirty="0" smtClean="0"/>
              <a:t>i</a:t>
            </a:r>
            <a:r>
              <a:rPr lang="zh-CN" altLang="en-US" dirty="0" smtClean="0"/>
              <a:t>的最短路径的长度加上点</a:t>
            </a:r>
            <a:r>
              <a:rPr lang="en-US" altLang="zh-CN" dirty="0" smtClean="0"/>
              <a:t>i</a:t>
            </a:r>
            <a:r>
              <a:rPr lang="zh-CN" altLang="en-US" dirty="0" smtClean="0"/>
              <a:t>到点</a:t>
            </a:r>
            <a:r>
              <a:rPr lang="en-US" altLang="zh-CN" dirty="0" smtClean="0"/>
              <a:t>10</a:t>
            </a:r>
            <a:r>
              <a:rPr lang="zh-CN" altLang="en-US" dirty="0" smtClean="0"/>
              <a:t>的最短路径的长度</a:t>
            </a:r>
            <a:endParaRPr lang="en-US" altLang="zh-CN" dirty="0" smtClean="0"/>
          </a:p>
        </p:txBody>
      </p:sp>
      <p:grpSp>
        <p:nvGrpSpPr>
          <p:cNvPr id="4" name="组合 3"/>
          <p:cNvGrpSpPr/>
          <p:nvPr/>
        </p:nvGrpSpPr>
        <p:grpSpPr>
          <a:xfrm>
            <a:off x="3176910" y="3744298"/>
            <a:ext cx="4464816" cy="1893131"/>
            <a:chOff x="3347864" y="4560205"/>
            <a:chExt cx="4464816" cy="1893131"/>
          </a:xfrm>
        </p:grpSpPr>
        <p:sp>
          <p:nvSpPr>
            <p:cNvPr id="5" name="流程图: 联系 4"/>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6"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7"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8"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9"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0"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1"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2"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3"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4"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5"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6" name="直接箭头连接符 15"/>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40221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二维费用的背包问题</a:t>
            </a:r>
            <a:endParaRPr lang="zh-CN" altLang="en-US" dirty="0"/>
          </a:p>
        </p:txBody>
      </p:sp>
      <p:sp>
        <p:nvSpPr>
          <p:cNvPr id="3" name="内容占位符 2"/>
          <p:cNvSpPr>
            <a:spLocks noGrp="1"/>
          </p:cNvSpPr>
          <p:nvPr>
            <p:ph idx="1"/>
          </p:nvPr>
        </p:nvSpPr>
        <p:spPr/>
        <p:txBody>
          <a:bodyPr/>
          <a:lstStyle/>
          <a:p>
            <a:r>
              <a:rPr lang="zh-CN" altLang="en-US" dirty="0" smtClean="0"/>
              <a:t>即每个物品不仅要占一定的体积，还有一定的重量，背包不仅有最大容量，还有最大承重量的限制</a:t>
            </a:r>
            <a:endParaRPr lang="en-US" altLang="zh-CN" dirty="0" smtClean="0"/>
          </a:p>
          <a:p>
            <a:r>
              <a:rPr lang="zh-CN" altLang="en-US" dirty="0" smtClean="0"/>
              <a:t>只需将状态也增加一个维度即可。对应的循环也要多一重（可能需要三维数组）</a:t>
            </a:r>
            <a:endParaRPr lang="en-US" altLang="zh-CN" dirty="0" smtClean="0"/>
          </a:p>
          <a:p>
            <a:r>
              <a:rPr lang="en-US" altLang="zh-CN" dirty="0" err="1">
                <a:latin typeface="Arial Rounded MT Bold" pitchFamily="34" charset="0"/>
              </a:rPr>
              <a:t>dp</a:t>
            </a:r>
            <a:r>
              <a:rPr lang="en-US" altLang="zh-CN" dirty="0">
                <a:latin typeface="Arial Rounded MT Bold" pitchFamily="34" charset="0"/>
              </a:rPr>
              <a:t>[i][j</a:t>
            </a:r>
            <a:r>
              <a:rPr lang="en-US" altLang="zh-CN" dirty="0" smtClean="0">
                <a:latin typeface="Arial Rounded MT Bold" pitchFamily="34" charset="0"/>
              </a:rPr>
              <a:t>][k] = max(</a:t>
            </a:r>
          </a:p>
          <a:p>
            <a:pPr marL="68580" indent="0">
              <a:buNone/>
            </a:pPr>
            <a:r>
              <a:rPr lang="en-US" altLang="zh-CN" dirty="0" smtClean="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[i-1][j-c1[i]][k-c2[i]]+w[i</a:t>
            </a:r>
            <a:r>
              <a:rPr lang="en-US" altLang="zh-CN" dirty="0">
                <a:latin typeface="Arial Rounded MT Bold" pitchFamily="34" charset="0"/>
              </a:rPr>
              <a:t>], </a:t>
            </a:r>
            <a:r>
              <a:rPr lang="en-US" altLang="zh-CN" dirty="0" err="1" smtClean="0">
                <a:latin typeface="Arial Rounded MT Bold" pitchFamily="34" charset="0"/>
              </a:rPr>
              <a:t>dp</a:t>
            </a:r>
            <a:r>
              <a:rPr lang="en-US" altLang="zh-CN" dirty="0" smtClean="0">
                <a:latin typeface="Arial Rounded MT Bold" pitchFamily="34" charset="0"/>
              </a:rPr>
              <a:t>[i-1</a:t>
            </a:r>
            <a:r>
              <a:rPr lang="en-US" altLang="zh-CN" dirty="0">
                <a:latin typeface="Arial Rounded MT Bold" pitchFamily="34" charset="0"/>
              </a:rPr>
              <a:t>][j</a:t>
            </a:r>
            <a:r>
              <a:rPr lang="en-US" altLang="zh-CN" dirty="0" smtClean="0">
                <a:latin typeface="Arial Rounded MT Bold" pitchFamily="34" charset="0"/>
              </a:rPr>
              <a:t>][k]);</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666591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二维费用的背包问题</a:t>
            </a:r>
            <a:endParaRPr lang="zh-CN" altLang="en-US" dirty="0"/>
          </a:p>
        </p:txBody>
      </p:sp>
      <p:sp>
        <p:nvSpPr>
          <p:cNvPr id="3" name="内容占位符 2"/>
          <p:cNvSpPr>
            <a:spLocks noGrp="1"/>
          </p:cNvSpPr>
          <p:nvPr>
            <p:ph idx="1"/>
          </p:nvPr>
        </p:nvSpPr>
        <p:spPr/>
        <p:txBody>
          <a:bodyPr/>
          <a:lstStyle/>
          <a:p>
            <a:r>
              <a:rPr lang="zh-CN" altLang="en-US" dirty="0" smtClean="0"/>
              <a:t>第二维费用可能不是显式的给出的</a:t>
            </a:r>
            <a:endParaRPr lang="en-US" altLang="zh-CN" dirty="0" smtClean="0"/>
          </a:p>
          <a:p>
            <a:r>
              <a:rPr lang="zh-CN" altLang="en-US" dirty="0" smtClean="0"/>
              <a:t>比如最多可以选取</a:t>
            </a:r>
            <a:r>
              <a:rPr lang="en-US" altLang="zh-CN" dirty="0" smtClean="0"/>
              <a:t>m</a:t>
            </a:r>
            <a:r>
              <a:rPr lang="zh-CN" altLang="en-US" dirty="0" smtClean="0"/>
              <a:t>个物品</a:t>
            </a:r>
            <a:endParaRPr lang="en-US" altLang="zh-CN" dirty="0" smtClean="0"/>
          </a:p>
          <a:p>
            <a:r>
              <a:rPr lang="zh-CN" altLang="en-US" dirty="0" smtClean="0"/>
              <a:t>即每个物品的第二维费用都是</a:t>
            </a:r>
            <a:r>
              <a:rPr lang="en-US" altLang="zh-CN" dirty="0" smtClean="0"/>
              <a:t>1</a:t>
            </a:r>
            <a:endParaRPr lang="en-US" altLang="zh-CN" dirty="0"/>
          </a:p>
          <a:p>
            <a:r>
              <a:rPr lang="zh-CN" altLang="en-US" dirty="0"/>
              <a:t>目标</a:t>
            </a:r>
            <a:r>
              <a:rPr lang="zh-CN" altLang="en-US" dirty="0" smtClean="0"/>
              <a:t>状态为</a:t>
            </a:r>
            <a:r>
              <a:rPr lang="en-US" altLang="zh-CN" dirty="0" err="1" smtClean="0"/>
              <a:t>dp</a:t>
            </a:r>
            <a:r>
              <a:rPr lang="en-US" altLang="zh-CN" dirty="0" smtClean="0"/>
              <a:t>[n][v][m]</a:t>
            </a:r>
          </a:p>
          <a:p>
            <a:endParaRPr lang="zh-CN" altLang="en-US" dirty="0"/>
          </a:p>
        </p:txBody>
      </p:sp>
    </p:spTree>
    <p:extLst>
      <p:ext uri="{BB962C8B-B14F-4D97-AF65-F5344CB8AC3E}">
        <p14:creationId xmlns:p14="http://schemas.microsoft.com/office/powerpoint/2010/main" val="37767021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分组背包问题</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01</a:t>
            </a:r>
            <a:r>
              <a:rPr lang="zh-CN" altLang="en-US" dirty="0" smtClean="0"/>
              <a:t>背包的前提下，</a:t>
            </a:r>
            <a:r>
              <a:rPr lang="en-US" altLang="zh-CN" dirty="0" smtClean="0"/>
              <a:t>n</a:t>
            </a:r>
            <a:r>
              <a:rPr lang="zh-CN" altLang="en-US" dirty="0" smtClean="0"/>
              <a:t>个物品被分成了</a:t>
            </a:r>
            <a:r>
              <a:rPr lang="en-US" altLang="zh-CN" dirty="0" smtClean="0"/>
              <a:t>m</a:t>
            </a:r>
            <a:r>
              <a:rPr lang="zh-CN" altLang="en-US" dirty="0" smtClean="0"/>
              <a:t>组</a:t>
            </a:r>
            <a:endParaRPr lang="en-US" altLang="zh-CN" dirty="0" smtClean="0"/>
          </a:p>
          <a:p>
            <a:r>
              <a:rPr lang="zh-CN" altLang="en-US" dirty="0"/>
              <a:t>每</a:t>
            </a:r>
            <a:r>
              <a:rPr lang="zh-CN" altLang="en-US" dirty="0" smtClean="0"/>
              <a:t>组中的物品互相冲突，至多可以取一件</a:t>
            </a:r>
            <a:endParaRPr lang="en-US" altLang="zh-CN" dirty="0" smtClean="0"/>
          </a:p>
          <a:p>
            <a:endParaRPr lang="en-US" altLang="zh-CN" dirty="0"/>
          </a:p>
          <a:p>
            <a:r>
              <a:rPr lang="zh-CN" altLang="en-US" dirty="0" smtClean="0"/>
              <a:t>显然可以对每组中的物品使用完全背包中的“简单有效的优化”</a:t>
            </a:r>
            <a:endParaRPr lang="zh-CN" altLang="en-US" dirty="0"/>
          </a:p>
        </p:txBody>
      </p:sp>
    </p:spTree>
    <p:extLst>
      <p:ext uri="{BB962C8B-B14F-4D97-AF65-F5344CB8AC3E}">
        <p14:creationId xmlns:p14="http://schemas.microsoft.com/office/powerpoint/2010/main" val="14280842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分组背包问题</a:t>
            </a:r>
            <a:endParaRPr lang="zh-CN" altLang="en-US" dirty="0"/>
          </a:p>
        </p:txBody>
      </p:sp>
      <p:sp>
        <p:nvSpPr>
          <p:cNvPr id="3" name="内容占位符 2"/>
          <p:cNvSpPr>
            <a:spLocks noGrp="1"/>
          </p:cNvSpPr>
          <p:nvPr>
            <p:ph idx="1"/>
          </p:nvPr>
        </p:nvSpPr>
        <p:spPr/>
        <p:txBody>
          <a:bodyPr>
            <a:normAutofit/>
          </a:bodyPr>
          <a:lstStyle/>
          <a:p>
            <a:pPr marL="68580" indent="0">
              <a:buNone/>
            </a:pPr>
            <a:r>
              <a:rPr lang="en-US" altLang="zh-CN" dirty="0" smtClean="0"/>
              <a:t>for (i=1; i&lt;=m; i++) {              //m</a:t>
            </a:r>
            <a:r>
              <a:rPr lang="zh-CN" altLang="en-US" dirty="0" smtClean="0"/>
              <a:t>组背包</a:t>
            </a:r>
            <a:endParaRPr lang="en-US" altLang="zh-CN" dirty="0" smtClean="0"/>
          </a:p>
          <a:p>
            <a:pPr marL="68580" indent="0">
              <a:buNone/>
            </a:pPr>
            <a:r>
              <a:rPr lang="en-US" altLang="zh-CN" dirty="0" smtClean="0"/>
              <a:t>   for (j=v; j&gt;=0; j--) {              //</a:t>
            </a:r>
            <a:r>
              <a:rPr lang="zh-CN" altLang="en-US" dirty="0" smtClean="0"/>
              <a:t>每个容量</a:t>
            </a:r>
            <a:endParaRPr lang="en-US" altLang="zh-CN" dirty="0" smtClean="0"/>
          </a:p>
          <a:p>
            <a:pPr marL="68580" indent="0">
              <a:buNone/>
            </a:pPr>
            <a:r>
              <a:rPr lang="en-US" altLang="zh-CN" dirty="0"/>
              <a:t> </a:t>
            </a:r>
            <a:r>
              <a:rPr lang="en-US" altLang="zh-CN" dirty="0" smtClean="0"/>
              <a:t>     for (k=0; k&lt;=q[i]; k++) {  //</a:t>
            </a:r>
            <a:r>
              <a:rPr lang="zh-CN" altLang="en-US" dirty="0" smtClean="0"/>
              <a:t>第</a:t>
            </a:r>
            <a:r>
              <a:rPr lang="en-US" altLang="zh-CN" dirty="0" smtClean="0"/>
              <a:t>i</a:t>
            </a:r>
            <a:r>
              <a:rPr lang="zh-CN" altLang="en-US" dirty="0" smtClean="0"/>
              <a:t>组中的物品</a:t>
            </a:r>
            <a:endParaRPr lang="en-US" altLang="zh-CN" dirty="0" smtClean="0"/>
          </a:p>
          <a:p>
            <a:pPr marL="68580" indent="0">
              <a:buNone/>
            </a:pPr>
            <a:r>
              <a:rPr lang="en-US" altLang="zh-CN" dirty="0"/>
              <a:t> </a:t>
            </a:r>
            <a:r>
              <a:rPr lang="en-US" altLang="zh-CN" dirty="0" smtClean="0"/>
              <a:t>        if (j&gt;=cost)</a:t>
            </a:r>
          </a:p>
          <a:p>
            <a:pPr marL="68580" indent="0">
              <a:buNone/>
            </a:pPr>
            <a:r>
              <a:rPr lang="en-US" altLang="zh-CN" dirty="0"/>
              <a:t>	</a:t>
            </a:r>
            <a:r>
              <a:rPr lang="en-US" altLang="zh-CN" dirty="0" smtClean="0"/>
              <a:t>  </a:t>
            </a:r>
            <a:r>
              <a:rPr lang="en-US" altLang="zh-CN" dirty="0" err="1" smtClean="0"/>
              <a:t>dp</a:t>
            </a:r>
            <a:r>
              <a:rPr lang="en-US" altLang="zh-CN" dirty="0" smtClean="0"/>
              <a:t>[j]=max(</a:t>
            </a:r>
            <a:r>
              <a:rPr lang="en-US" altLang="zh-CN" dirty="0" err="1" smtClean="0"/>
              <a:t>dp</a:t>
            </a:r>
            <a:r>
              <a:rPr lang="en-US" altLang="zh-CN" dirty="0" smtClean="0"/>
              <a:t>[j], </a:t>
            </a:r>
            <a:r>
              <a:rPr lang="en-US" altLang="zh-CN" dirty="0" err="1" smtClean="0"/>
              <a:t>dp</a:t>
            </a:r>
            <a:r>
              <a:rPr lang="en-US" altLang="zh-CN" dirty="0" smtClean="0"/>
              <a:t>[j-cost]+value);</a:t>
            </a:r>
          </a:p>
          <a:p>
            <a:pPr marL="68580" indent="0">
              <a:buNone/>
            </a:pPr>
            <a:r>
              <a:rPr lang="en-US" altLang="zh-CN" dirty="0"/>
              <a:t> </a:t>
            </a:r>
            <a:r>
              <a:rPr lang="en-US" altLang="zh-CN" dirty="0" smtClean="0"/>
              <a:t>     }  //</a:t>
            </a:r>
            <a:r>
              <a:rPr lang="zh-CN" altLang="en-US" dirty="0" smtClean="0"/>
              <a:t>上式意会即可</a:t>
            </a:r>
            <a:r>
              <a:rPr lang="en-US" altLang="zh-CN" dirty="0" smtClean="0"/>
              <a:t>..cost</a:t>
            </a:r>
            <a:r>
              <a:rPr lang="zh-CN" altLang="en-US" dirty="0" smtClean="0"/>
              <a:t>是那个物品的费用</a:t>
            </a:r>
            <a:endParaRPr lang="en-US" altLang="zh-CN" dirty="0" smtClean="0"/>
          </a:p>
          <a:p>
            <a:pPr marL="68580" indent="0">
              <a:buNone/>
            </a:pPr>
            <a:r>
              <a:rPr lang="en-US" altLang="zh-CN" dirty="0"/>
              <a:t> </a:t>
            </a:r>
            <a:r>
              <a:rPr lang="en-US" altLang="zh-CN" dirty="0" smtClean="0"/>
              <a:t>  }     //value</a:t>
            </a:r>
            <a:r>
              <a:rPr lang="zh-CN" altLang="en-US" dirty="0" smtClean="0"/>
              <a:t>是那个物品的价值</a:t>
            </a:r>
            <a:endParaRPr lang="en-US" altLang="zh-CN" dirty="0" smtClean="0"/>
          </a:p>
          <a:p>
            <a:pPr marL="68580" indent="0">
              <a:buNone/>
            </a:pPr>
            <a:r>
              <a:rPr lang="en-US" altLang="zh-CN" dirty="0" smtClean="0"/>
              <a:t>}        //</a:t>
            </a:r>
            <a:r>
              <a:rPr lang="zh-CN" altLang="en-US" dirty="0" smtClean="0"/>
              <a:t>可以保证每组中最多只加一个物品</a:t>
            </a:r>
            <a:endParaRPr lang="zh-CN" altLang="en-US" dirty="0"/>
          </a:p>
        </p:txBody>
      </p:sp>
    </p:spTree>
    <p:extLst>
      <p:ext uri="{BB962C8B-B14F-4D97-AF65-F5344CB8AC3E}">
        <p14:creationId xmlns:p14="http://schemas.microsoft.com/office/powerpoint/2010/main" val="4070321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其他背包问题</a:t>
            </a:r>
            <a:endParaRPr lang="zh-CN" altLang="en-US" dirty="0"/>
          </a:p>
        </p:txBody>
      </p:sp>
      <p:sp>
        <p:nvSpPr>
          <p:cNvPr id="3" name="内容占位符 2"/>
          <p:cNvSpPr>
            <a:spLocks noGrp="1"/>
          </p:cNvSpPr>
          <p:nvPr>
            <p:ph idx="1"/>
          </p:nvPr>
        </p:nvSpPr>
        <p:spPr/>
        <p:txBody>
          <a:bodyPr/>
          <a:lstStyle/>
          <a:p>
            <a:r>
              <a:rPr lang="zh-CN" altLang="en-US" dirty="0" smtClean="0"/>
              <a:t>背包问题还有很多种</a:t>
            </a:r>
            <a:endParaRPr lang="en-US" altLang="zh-CN" dirty="0" smtClean="0"/>
          </a:p>
          <a:p>
            <a:r>
              <a:rPr lang="zh-CN" altLang="en-US" dirty="0" smtClean="0"/>
              <a:t>基本都是现有背包问题的变种</a:t>
            </a:r>
            <a:endParaRPr lang="en-US" altLang="zh-CN" dirty="0" smtClean="0"/>
          </a:p>
          <a:p>
            <a:r>
              <a:rPr lang="zh-CN" altLang="en-US" dirty="0" smtClean="0"/>
              <a:t>具体参见背包九讲</a:t>
            </a:r>
            <a:endParaRPr lang="en-US" altLang="zh-CN" dirty="0" smtClean="0"/>
          </a:p>
          <a:p>
            <a:r>
              <a:rPr lang="zh-CN" altLang="en-US" dirty="0"/>
              <a:t>背包九</a:t>
            </a:r>
            <a:r>
              <a:rPr lang="zh-CN" altLang="en-US" dirty="0" smtClean="0"/>
              <a:t>讲详细的讲解了各种背包问题，推荐一看</a:t>
            </a:r>
            <a:endParaRPr lang="zh-CN" altLang="en-US" dirty="0"/>
          </a:p>
        </p:txBody>
      </p:sp>
    </p:spTree>
    <p:extLst>
      <p:ext uri="{BB962C8B-B14F-4D97-AF65-F5344CB8AC3E}">
        <p14:creationId xmlns:p14="http://schemas.microsoft.com/office/powerpoint/2010/main" val="493635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HDU 1114 Piggy-Bank</a:t>
            </a:r>
          </a:p>
          <a:p>
            <a:r>
              <a:rPr lang="en-US" altLang="zh-CN" dirty="0" smtClean="0"/>
              <a:t>HDU 2191</a:t>
            </a:r>
          </a:p>
          <a:p>
            <a:r>
              <a:rPr lang="en-US" altLang="zh-CN" dirty="0" smtClean="0"/>
              <a:t>POJ 3132 Sum of different Primes</a:t>
            </a:r>
          </a:p>
          <a:p>
            <a:r>
              <a:rPr lang="en-US" altLang="zh-CN" dirty="0" smtClean="0"/>
              <a:t>ZOJ 3164 Cookie Choice</a:t>
            </a:r>
            <a:endParaRPr lang="zh-CN" altLang="en-US" dirty="0"/>
          </a:p>
        </p:txBody>
      </p:sp>
    </p:spTree>
    <p:extLst>
      <p:ext uri="{BB962C8B-B14F-4D97-AF65-F5344CB8AC3E}">
        <p14:creationId xmlns:p14="http://schemas.microsoft.com/office/powerpoint/2010/main" val="23748443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矩阵连乘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看下面一个例子，计算三个矩阵连</a:t>
            </a:r>
            <a:r>
              <a:rPr lang="zh-CN" altLang="en-US" dirty="0" smtClean="0"/>
              <a:t>乘 </a:t>
            </a:r>
            <a:r>
              <a:rPr lang="en-US" altLang="zh-CN" dirty="0" smtClean="0"/>
              <a:t>{</a:t>
            </a:r>
            <a:r>
              <a:rPr lang="en-US" altLang="zh-CN" dirty="0"/>
              <a:t>A1</a:t>
            </a:r>
            <a:r>
              <a:rPr lang="zh-CN" altLang="en-US" dirty="0"/>
              <a:t>，</a:t>
            </a:r>
            <a:r>
              <a:rPr lang="en-US" altLang="zh-CN" dirty="0"/>
              <a:t>A2</a:t>
            </a:r>
            <a:r>
              <a:rPr lang="zh-CN" altLang="en-US" dirty="0"/>
              <a:t>，</a:t>
            </a:r>
            <a:r>
              <a:rPr lang="en-US" altLang="zh-CN" dirty="0"/>
              <a:t>A3}</a:t>
            </a:r>
            <a:r>
              <a:rPr lang="zh-CN" altLang="en-US" dirty="0"/>
              <a:t>；维数分别为</a:t>
            </a:r>
            <a:r>
              <a:rPr lang="en-US" altLang="zh-CN" dirty="0"/>
              <a:t>10*100 , 100*5 , </a:t>
            </a:r>
            <a:r>
              <a:rPr lang="en-US" altLang="zh-CN" dirty="0" smtClean="0"/>
              <a:t>5*50</a:t>
            </a:r>
            <a:endParaRPr lang="en-US" altLang="zh-CN" dirty="0"/>
          </a:p>
          <a:p>
            <a:r>
              <a:rPr lang="zh-CN" altLang="en-US" dirty="0"/>
              <a:t>按此顺序计算需要的</a:t>
            </a:r>
            <a:r>
              <a:rPr lang="zh-CN" altLang="en-US" dirty="0" smtClean="0"/>
              <a:t>次数 </a:t>
            </a:r>
            <a:r>
              <a:rPr lang="en-US" altLang="zh-CN" dirty="0" smtClean="0"/>
              <a:t>((A1*A2)</a:t>
            </a:r>
            <a:r>
              <a:rPr lang="zh-CN" altLang="en-US" dirty="0" smtClean="0"/>
              <a:t>*</a:t>
            </a:r>
            <a:r>
              <a:rPr lang="en-US" altLang="zh-CN" dirty="0" smtClean="0"/>
              <a:t>A3): 10X100X5+10X5X50=7500</a:t>
            </a:r>
            <a:r>
              <a:rPr lang="zh-CN" altLang="en-US" dirty="0" smtClean="0"/>
              <a:t>次</a:t>
            </a:r>
            <a:endParaRPr lang="zh-CN" altLang="en-US" dirty="0"/>
          </a:p>
          <a:p>
            <a:r>
              <a:rPr lang="zh-CN" altLang="en-US" dirty="0"/>
              <a:t>按此顺序计算需要的</a:t>
            </a:r>
            <a:r>
              <a:rPr lang="zh-CN" altLang="en-US" dirty="0" smtClean="0"/>
              <a:t>次数 </a:t>
            </a:r>
            <a:r>
              <a:rPr lang="en-US" altLang="zh-CN" dirty="0" smtClean="0"/>
              <a:t>(A1*(A2*A3)): 10X5X50+10X100X50=75000</a:t>
            </a:r>
            <a:endParaRPr lang="zh-CN" altLang="en-US" dirty="0"/>
          </a:p>
          <a:p>
            <a:r>
              <a:rPr lang="zh-CN" altLang="en-US" dirty="0"/>
              <a:t>所以问题是：如何确定运算顺序，可以使计算量达到最小化。</a:t>
            </a:r>
          </a:p>
        </p:txBody>
      </p:sp>
    </p:spTree>
    <p:extLst>
      <p:ext uri="{BB962C8B-B14F-4D97-AF65-F5344CB8AC3E}">
        <p14:creationId xmlns:p14="http://schemas.microsoft.com/office/powerpoint/2010/main" val="177275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a:t>
            </a:r>
            <a:r>
              <a:rPr lang="zh-CN" altLang="en-US" dirty="0"/>
              <a:t>输出</a:t>
            </a:r>
          </a:p>
        </p:txBody>
      </p:sp>
      <p:sp>
        <p:nvSpPr>
          <p:cNvPr id="3" name="内容占位符 2"/>
          <p:cNvSpPr>
            <a:spLocks noGrp="1"/>
          </p:cNvSpPr>
          <p:nvPr>
            <p:ph idx="1"/>
          </p:nvPr>
        </p:nvSpPr>
        <p:spPr/>
        <p:txBody>
          <a:bodyPr/>
          <a:lstStyle/>
          <a:p>
            <a:r>
              <a:rPr lang="zh-CN" altLang="en-US" dirty="0" smtClean="0"/>
              <a:t>输入数据的第一行为一个整数</a:t>
            </a:r>
            <a:r>
              <a:rPr lang="en-US" altLang="zh-CN" dirty="0" smtClean="0"/>
              <a:t>n</a:t>
            </a:r>
            <a:r>
              <a:rPr lang="zh-CN" altLang="en-US" dirty="0" smtClean="0"/>
              <a:t>，代表矩阵的个数</a:t>
            </a:r>
            <a:endParaRPr lang="en-US" altLang="zh-CN" dirty="0" smtClean="0"/>
          </a:p>
          <a:p>
            <a:r>
              <a:rPr lang="zh-CN" altLang="en-US" dirty="0" smtClean="0"/>
              <a:t>接下来一行，有</a:t>
            </a:r>
            <a:r>
              <a:rPr lang="en-US" altLang="zh-CN" dirty="0" smtClean="0"/>
              <a:t>n+1</a:t>
            </a:r>
            <a:r>
              <a:rPr lang="zh-CN" altLang="en-US" dirty="0" smtClean="0"/>
              <a:t>个数</a:t>
            </a:r>
            <a:r>
              <a:rPr lang="en-US" altLang="zh-CN" dirty="0" smtClean="0"/>
              <a:t>p[0], p[1], …, p[n]</a:t>
            </a:r>
            <a:r>
              <a:rPr lang="zh-CN" altLang="en-US" dirty="0" smtClean="0"/>
              <a:t>，</a:t>
            </a:r>
            <a:r>
              <a:rPr lang="en-US" altLang="zh-CN" dirty="0" smtClean="0"/>
              <a:t>p[i-1]</a:t>
            </a:r>
            <a:r>
              <a:rPr lang="zh-CN" altLang="en-US" dirty="0" smtClean="0"/>
              <a:t>和</a:t>
            </a:r>
            <a:r>
              <a:rPr lang="en-US" altLang="zh-CN" dirty="0" smtClean="0"/>
              <a:t>p[i]</a:t>
            </a:r>
            <a:r>
              <a:rPr lang="zh-CN" altLang="en-US" dirty="0" smtClean="0"/>
              <a:t>表示第</a:t>
            </a:r>
            <a:r>
              <a:rPr lang="en-US" altLang="zh-CN" dirty="0" smtClean="0"/>
              <a:t>i</a:t>
            </a:r>
            <a:r>
              <a:rPr lang="zh-CN" altLang="en-US" dirty="0" smtClean="0"/>
              <a:t>个矩阵的行数和列数</a:t>
            </a:r>
            <a:endParaRPr lang="en-US" altLang="zh-CN" dirty="0" smtClean="0"/>
          </a:p>
          <a:p>
            <a:r>
              <a:rPr lang="zh-CN" altLang="en-US" dirty="0"/>
              <a:t>数据</a:t>
            </a:r>
            <a:r>
              <a:rPr lang="zh-CN" altLang="en-US" dirty="0" smtClean="0"/>
              <a:t>范围： </a:t>
            </a:r>
            <a:r>
              <a:rPr lang="en-US" altLang="zh-CN" dirty="0" smtClean="0"/>
              <a:t>n&lt;=100</a:t>
            </a:r>
          </a:p>
          <a:p>
            <a:r>
              <a:rPr lang="zh-CN" altLang="en-US" dirty="0" smtClean="0"/>
              <a:t>输出数据仅有一行，里有一个整数，为改变矩阵的运算顺序之后的最小计算次数</a:t>
            </a:r>
            <a:endParaRPr lang="zh-CN" altLang="en-US" dirty="0"/>
          </a:p>
        </p:txBody>
      </p:sp>
    </p:spTree>
    <p:extLst>
      <p:ext uri="{BB962C8B-B14F-4D97-AF65-F5344CB8AC3E}">
        <p14:creationId xmlns:p14="http://schemas.microsoft.com/office/powerpoint/2010/main" val="27815242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定义子问题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令</a:t>
            </a:r>
            <a:r>
              <a:rPr lang="en-US" altLang="zh-CN" dirty="0"/>
              <a:t>dp</a:t>
            </a:r>
            <a:r>
              <a:rPr lang="en-US" altLang="zh-CN" dirty="0" smtClean="0"/>
              <a:t>[</a:t>
            </a:r>
            <a:r>
              <a:rPr lang="en-US" altLang="zh-CN" dirty="0" err="1" smtClean="0"/>
              <a:t>i</a:t>
            </a:r>
            <a:r>
              <a:rPr lang="en-US" altLang="zh-CN" dirty="0"/>
              <a:t>][j]</a:t>
            </a:r>
            <a:r>
              <a:rPr lang="zh-CN" altLang="en-US" dirty="0"/>
              <a:t>表示第</a:t>
            </a:r>
            <a:r>
              <a:rPr lang="en-US" altLang="zh-CN" dirty="0"/>
              <a:t>i</a:t>
            </a:r>
            <a:r>
              <a:rPr lang="zh-CN" altLang="en-US" dirty="0"/>
              <a:t>个矩阵至第</a:t>
            </a:r>
            <a:r>
              <a:rPr lang="en-US" altLang="zh-CN" dirty="0"/>
              <a:t>j</a:t>
            </a:r>
            <a:r>
              <a:rPr lang="zh-CN" altLang="en-US" dirty="0"/>
              <a:t>个矩阵这段的</a:t>
            </a:r>
            <a:r>
              <a:rPr lang="zh-CN" altLang="en-US" dirty="0" smtClean="0"/>
              <a:t>最优解</a:t>
            </a:r>
            <a:endParaRPr lang="en-US" altLang="zh-CN" dirty="0" smtClean="0"/>
          </a:p>
          <a:p>
            <a:r>
              <a:rPr lang="zh-CN" altLang="en-US" dirty="0"/>
              <a:t>显然如果</a:t>
            </a:r>
            <a:r>
              <a:rPr lang="en-US" altLang="zh-CN" dirty="0"/>
              <a:t>i=j</a:t>
            </a:r>
            <a:r>
              <a:rPr lang="zh-CN" altLang="en-US" dirty="0"/>
              <a:t>，</a:t>
            </a:r>
            <a:r>
              <a:rPr lang="zh-CN" altLang="en-US" dirty="0" smtClean="0"/>
              <a:t>则</a:t>
            </a:r>
            <a:r>
              <a:rPr lang="en-US" altLang="zh-CN" dirty="0" err="1" smtClean="0"/>
              <a:t>dp</a:t>
            </a:r>
            <a:r>
              <a:rPr lang="en-US" altLang="zh-CN" dirty="0" smtClean="0"/>
              <a:t>[</a:t>
            </a:r>
            <a:r>
              <a:rPr lang="en-US" altLang="zh-CN" dirty="0" err="1" smtClean="0"/>
              <a:t>i</a:t>
            </a:r>
            <a:r>
              <a:rPr lang="en-US" altLang="zh-CN" dirty="0"/>
              <a:t>][j]</a:t>
            </a:r>
            <a:r>
              <a:rPr lang="zh-CN" altLang="en-US" dirty="0"/>
              <a:t>这段中就一个矩阵，需要计算的次数为</a:t>
            </a:r>
            <a:r>
              <a:rPr lang="en-US" altLang="zh-CN" dirty="0" smtClean="0"/>
              <a:t>0</a:t>
            </a:r>
            <a:endParaRPr lang="zh-CN" altLang="en-US" dirty="0"/>
          </a:p>
          <a:p>
            <a:r>
              <a:rPr lang="zh-CN" altLang="en-US" dirty="0" smtClean="0"/>
              <a:t>如果</a:t>
            </a:r>
            <a:r>
              <a:rPr lang="en-US" altLang="zh-CN" dirty="0" err="1" smtClean="0"/>
              <a:t>i</a:t>
            </a:r>
            <a:r>
              <a:rPr lang="en-US" altLang="zh-CN" dirty="0" smtClean="0"/>
              <a:t>&lt;j</a:t>
            </a:r>
            <a:r>
              <a:rPr lang="zh-CN" altLang="en-US" dirty="0"/>
              <a:t>，</a:t>
            </a:r>
            <a:r>
              <a:rPr lang="zh-CN" altLang="en-US" dirty="0" smtClean="0"/>
              <a:t>则</a:t>
            </a:r>
            <a:r>
              <a:rPr lang="en-US" altLang="zh-CN" dirty="0" err="1" smtClean="0"/>
              <a:t>dp</a:t>
            </a:r>
            <a:r>
              <a:rPr lang="en-US" altLang="zh-CN" dirty="0" smtClean="0"/>
              <a:t>[i</a:t>
            </a:r>
            <a:r>
              <a:rPr lang="en-US" altLang="zh-CN" dirty="0"/>
              <a:t>][j</a:t>
            </a:r>
            <a:r>
              <a:rPr lang="en-US" altLang="zh-CN" dirty="0" smtClean="0"/>
              <a:t>]=</a:t>
            </a:r>
          </a:p>
          <a:p>
            <a:pPr marL="68580" indent="0">
              <a:buNone/>
            </a:pPr>
            <a:r>
              <a:rPr lang="en-US" altLang="zh-CN" dirty="0"/>
              <a:t> </a:t>
            </a:r>
            <a:r>
              <a:rPr lang="en-US" altLang="zh-CN" dirty="0" smtClean="0"/>
              <a:t>     min{</a:t>
            </a:r>
            <a:r>
              <a:rPr lang="en-US" altLang="zh-CN" dirty="0" err="1" smtClean="0"/>
              <a:t>dp</a:t>
            </a:r>
            <a:r>
              <a:rPr lang="en-US" altLang="zh-CN" dirty="0" smtClean="0"/>
              <a:t>[i</a:t>
            </a:r>
            <a:r>
              <a:rPr lang="en-US" altLang="zh-CN" dirty="0"/>
              <a:t>][k</a:t>
            </a:r>
            <a:r>
              <a:rPr lang="en-US" altLang="zh-CN" dirty="0" smtClean="0"/>
              <a:t>]+</a:t>
            </a:r>
            <a:r>
              <a:rPr lang="en-US" altLang="zh-CN" dirty="0" err="1" smtClean="0"/>
              <a:t>dp</a:t>
            </a:r>
            <a:r>
              <a:rPr lang="en-US" altLang="zh-CN" dirty="0" smtClean="0"/>
              <a:t>[k+1</a:t>
            </a:r>
            <a:r>
              <a:rPr lang="en-US" altLang="zh-CN" dirty="0"/>
              <a:t>][j]+</a:t>
            </a:r>
            <a:r>
              <a:rPr lang="en-US" altLang="zh-CN" dirty="0" smtClean="0"/>
              <a:t>p[i-1]</a:t>
            </a:r>
            <a:r>
              <a:rPr lang="en-US" altLang="zh-CN" dirty="0"/>
              <a:t>*</a:t>
            </a:r>
            <a:r>
              <a:rPr lang="en-US" altLang="zh-CN" dirty="0" smtClean="0"/>
              <a:t>p[k]*p[j]}</a:t>
            </a:r>
          </a:p>
          <a:p>
            <a:pPr marL="68580" indent="0">
              <a:buNone/>
            </a:pPr>
            <a:r>
              <a:rPr lang="en-US" altLang="zh-CN" dirty="0"/>
              <a:t> </a:t>
            </a:r>
            <a:r>
              <a:rPr lang="en-US" altLang="zh-CN" dirty="0" smtClean="0"/>
              <a:t>  </a:t>
            </a:r>
            <a:r>
              <a:rPr lang="zh-CN" altLang="en-US" dirty="0" smtClean="0"/>
              <a:t>其中</a:t>
            </a:r>
            <a:r>
              <a:rPr lang="en-US" altLang="zh-CN" dirty="0" smtClean="0"/>
              <a:t>i</a:t>
            </a:r>
            <a:r>
              <a:rPr lang="en-US" altLang="zh-CN" dirty="0"/>
              <a:t>&lt;=k&lt;j </a:t>
            </a:r>
            <a:r>
              <a:rPr lang="en-US" altLang="zh-CN" dirty="0" smtClean="0"/>
              <a:t>;</a:t>
            </a:r>
          </a:p>
          <a:p>
            <a:r>
              <a:rPr lang="zh-CN" altLang="en-US" dirty="0" smtClean="0"/>
              <a:t>即先算</a:t>
            </a:r>
            <a:r>
              <a:rPr lang="en-US" altLang="zh-CN" dirty="0" smtClean="0"/>
              <a:t>i</a:t>
            </a:r>
            <a:r>
              <a:rPr lang="zh-CN" altLang="en-US" dirty="0" smtClean="0"/>
              <a:t>到</a:t>
            </a:r>
            <a:r>
              <a:rPr lang="en-US" altLang="zh-CN" dirty="0" smtClean="0"/>
              <a:t>k</a:t>
            </a:r>
            <a:r>
              <a:rPr lang="zh-CN" altLang="en-US" dirty="0" smtClean="0"/>
              <a:t>的部分和</a:t>
            </a:r>
            <a:r>
              <a:rPr lang="en-US" altLang="zh-CN" dirty="0" smtClean="0"/>
              <a:t>k+1</a:t>
            </a:r>
            <a:r>
              <a:rPr lang="zh-CN" altLang="en-US" dirty="0" smtClean="0"/>
              <a:t>到</a:t>
            </a:r>
            <a:r>
              <a:rPr lang="en-US" altLang="zh-CN" dirty="0" smtClean="0"/>
              <a:t>j</a:t>
            </a:r>
            <a:r>
              <a:rPr lang="zh-CN" altLang="en-US" dirty="0" smtClean="0"/>
              <a:t>的部分，然后算这两部分的乘积</a:t>
            </a:r>
            <a:endParaRPr lang="zh-CN" altLang="en-US" dirty="0"/>
          </a:p>
        </p:txBody>
      </p:sp>
    </p:spTree>
    <p:extLst>
      <p:ext uri="{BB962C8B-B14F-4D97-AF65-F5344CB8AC3E}">
        <p14:creationId xmlns:p14="http://schemas.microsoft.com/office/powerpoint/2010/main" val="311147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递归算法</a:t>
            </a:r>
            <a:endParaRPr lang="zh-CN" altLang="en-US" dirty="0"/>
          </a:p>
        </p:txBody>
      </p:sp>
      <p:sp>
        <p:nvSpPr>
          <p:cNvPr id="3" name="内容占位符 2"/>
          <p:cNvSpPr>
            <a:spLocks noGrp="1"/>
          </p:cNvSpPr>
          <p:nvPr>
            <p:ph idx="1"/>
          </p:nvPr>
        </p:nvSpPr>
        <p:spPr/>
        <p:txBody>
          <a:bodyPr>
            <a:normAutofit lnSpcReduction="10000"/>
          </a:bodyPr>
          <a:lstStyle/>
          <a:p>
            <a:pPr marL="68580" indent="0">
              <a:buNone/>
            </a:pPr>
            <a:r>
              <a:rPr lang="en-US" altLang="zh-CN" dirty="0" smtClean="0"/>
              <a:t>void </a:t>
            </a:r>
            <a:r>
              <a:rPr lang="en-US" altLang="zh-CN" dirty="0" err="1" smtClean="0"/>
              <a:t>cal</a:t>
            </a:r>
            <a:r>
              <a:rPr lang="en-US" altLang="zh-CN" dirty="0" smtClean="0"/>
              <a:t>(</a:t>
            </a:r>
            <a:r>
              <a:rPr lang="en-US" altLang="zh-CN" dirty="0" err="1" smtClean="0"/>
              <a:t>int</a:t>
            </a:r>
            <a:r>
              <a:rPr lang="en-US" altLang="zh-CN" dirty="0" smtClean="0"/>
              <a:t> i, </a:t>
            </a:r>
            <a:r>
              <a:rPr lang="en-US" altLang="zh-CN" dirty="0" err="1" smtClean="0"/>
              <a:t>int</a:t>
            </a:r>
            <a:r>
              <a:rPr lang="en-US" altLang="zh-CN" dirty="0" smtClean="0"/>
              <a:t> j) {</a:t>
            </a:r>
          </a:p>
          <a:p>
            <a:pPr marL="68580" indent="0">
              <a:buNone/>
            </a:pPr>
            <a:r>
              <a:rPr lang="en-US" altLang="zh-CN" dirty="0"/>
              <a:t> </a:t>
            </a:r>
            <a:r>
              <a:rPr lang="en-US" altLang="zh-CN" dirty="0" smtClean="0"/>
              <a:t>  if (</a:t>
            </a:r>
            <a:r>
              <a:rPr lang="en-US" altLang="zh-CN" dirty="0" err="1" smtClean="0"/>
              <a:t>dp</a:t>
            </a:r>
            <a:r>
              <a:rPr lang="en-US" altLang="zh-CN" dirty="0" smtClean="0"/>
              <a:t>[i][j]!=MAXINT) return;</a:t>
            </a:r>
          </a:p>
          <a:p>
            <a:pPr marL="68580" indent="0">
              <a:buNone/>
            </a:pPr>
            <a:r>
              <a:rPr lang="en-US" altLang="zh-CN" dirty="0"/>
              <a:t> </a:t>
            </a:r>
            <a:r>
              <a:rPr lang="en-US" altLang="zh-CN" dirty="0" smtClean="0"/>
              <a:t>  if (i==j) </a:t>
            </a:r>
            <a:r>
              <a:rPr lang="en-US" altLang="zh-CN" dirty="0" err="1" smtClean="0"/>
              <a:t>dp</a:t>
            </a:r>
            <a:r>
              <a:rPr lang="en-US" altLang="zh-CN" dirty="0" smtClean="0"/>
              <a:t>[i][j]=0;</a:t>
            </a:r>
          </a:p>
          <a:p>
            <a:pPr marL="68580" indent="0">
              <a:buNone/>
            </a:pPr>
            <a:r>
              <a:rPr lang="en-US" altLang="zh-CN" dirty="0"/>
              <a:t> </a:t>
            </a:r>
            <a:r>
              <a:rPr lang="en-US" altLang="zh-CN" dirty="0" smtClean="0"/>
              <a:t>  </a:t>
            </a:r>
            <a:r>
              <a:rPr lang="en-US" altLang="zh-CN" dirty="0" err="1" smtClean="0"/>
              <a:t>int</a:t>
            </a:r>
            <a:r>
              <a:rPr lang="en-US" altLang="zh-CN" dirty="0" smtClean="0"/>
              <a:t> k;</a:t>
            </a:r>
          </a:p>
          <a:p>
            <a:pPr marL="68580" indent="0">
              <a:buNone/>
            </a:pPr>
            <a:r>
              <a:rPr lang="en-US" altLang="zh-CN" dirty="0"/>
              <a:t> </a:t>
            </a:r>
            <a:r>
              <a:rPr lang="en-US" altLang="zh-CN" dirty="0" smtClean="0"/>
              <a:t>  for (k=i; k&lt;j; k++) {</a:t>
            </a:r>
          </a:p>
          <a:p>
            <a:pPr marL="68580" indent="0">
              <a:buNone/>
            </a:pPr>
            <a:r>
              <a:rPr lang="en-US" altLang="zh-CN" dirty="0"/>
              <a:t> </a:t>
            </a:r>
            <a:r>
              <a:rPr lang="en-US" altLang="zh-CN" dirty="0" smtClean="0"/>
              <a:t>     </a:t>
            </a:r>
            <a:r>
              <a:rPr lang="en-US" altLang="zh-CN" dirty="0" err="1" smtClean="0"/>
              <a:t>dp</a:t>
            </a:r>
            <a:r>
              <a:rPr lang="en-US" altLang="zh-CN" dirty="0" smtClean="0"/>
              <a:t>[i][j]=min(</a:t>
            </a:r>
            <a:r>
              <a:rPr lang="en-US" altLang="zh-CN" dirty="0" err="1" smtClean="0"/>
              <a:t>dp</a:t>
            </a:r>
            <a:r>
              <a:rPr lang="en-US" altLang="zh-CN" dirty="0" smtClean="0"/>
              <a:t>[i][j], </a:t>
            </a:r>
          </a:p>
          <a:p>
            <a:pPr marL="68580" indent="0">
              <a:buNone/>
            </a:pPr>
            <a:r>
              <a:rPr lang="en-US" altLang="zh-CN" dirty="0"/>
              <a:t> </a:t>
            </a:r>
            <a:r>
              <a:rPr lang="en-US" altLang="zh-CN" dirty="0" smtClean="0"/>
              <a:t>            </a:t>
            </a:r>
            <a:r>
              <a:rPr lang="en-US" altLang="zh-CN" dirty="0" err="1" smtClean="0"/>
              <a:t>dp</a:t>
            </a:r>
            <a:r>
              <a:rPr lang="en-US" altLang="zh-CN" dirty="0" smtClean="0"/>
              <a:t>[i][k]+</a:t>
            </a:r>
            <a:r>
              <a:rPr lang="en-US" altLang="zh-CN" dirty="0" err="1" smtClean="0"/>
              <a:t>dp</a:t>
            </a:r>
            <a:r>
              <a:rPr lang="en-US" altLang="zh-CN" dirty="0" smtClean="0"/>
              <a:t>[k+1][j]+p[i-1]*p[k]*p[j]);</a:t>
            </a:r>
            <a:br>
              <a:rPr lang="en-US" altLang="zh-CN" dirty="0" smtClean="0"/>
            </a:br>
            <a:r>
              <a:rPr lang="en-US" altLang="zh-CN" dirty="0" smtClean="0"/>
              <a:t>   }</a:t>
            </a:r>
            <a:br>
              <a:rPr lang="en-US" altLang="zh-CN" dirty="0" smtClean="0"/>
            </a:br>
            <a:r>
              <a:rPr lang="en-US" altLang="zh-CN" dirty="0" smtClean="0"/>
              <a:t>}</a:t>
            </a:r>
            <a:endParaRPr lang="zh-CN" altLang="en-US" dirty="0"/>
          </a:p>
        </p:txBody>
      </p:sp>
    </p:spTree>
    <p:extLst>
      <p:ext uri="{BB962C8B-B14F-4D97-AF65-F5344CB8AC3E}">
        <p14:creationId xmlns:p14="http://schemas.microsoft.com/office/powerpoint/2010/main" val="290029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求解方法</a:t>
            </a:r>
            <a:endParaRPr lang="zh-CN" altLang="en-US" dirty="0"/>
          </a:p>
        </p:txBody>
      </p:sp>
      <p:sp>
        <p:nvSpPr>
          <p:cNvPr id="3" name="内容占位符 2"/>
          <p:cNvSpPr>
            <a:spLocks noGrp="1"/>
          </p:cNvSpPr>
          <p:nvPr>
            <p:ph idx="1"/>
          </p:nvPr>
        </p:nvSpPr>
        <p:spPr/>
        <p:txBody>
          <a:bodyPr/>
          <a:lstStyle/>
          <a:p>
            <a:r>
              <a:rPr lang="zh-CN" altLang="en-US" dirty="0"/>
              <a:t>显然，我们可以简单求出从起点到点</a:t>
            </a:r>
            <a:r>
              <a:rPr lang="en-US" altLang="zh-CN" dirty="0"/>
              <a:t>2</a:t>
            </a:r>
            <a:r>
              <a:rPr lang="zh-CN" altLang="en-US" dirty="0"/>
              <a:t>，点</a:t>
            </a:r>
            <a:r>
              <a:rPr lang="en-US" altLang="zh-CN" dirty="0"/>
              <a:t>3</a:t>
            </a:r>
            <a:r>
              <a:rPr lang="zh-CN" altLang="en-US" dirty="0"/>
              <a:t>，点</a:t>
            </a:r>
            <a:r>
              <a:rPr lang="en-US" altLang="zh-CN" dirty="0"/>
              <a:t>4</a:t>
            </a:r>
            <a:r>
              <a:rPr lang="zh-CN" altLang="en-US" dirty="0"/>
              <a:t>的最短路径</a:t>
            </a:r>
            <a:endParaRPr lang="en-US" altLang="zh-CN" dirty="0"/>
          </a:p>
          <a:p>
            <a:r>
              <a:rPr lang="zh-CN" altLang="en-US" dirty="0"/>
              <a:t>从点</a:t>
            </a:r>
            <a:r>
              <a:rPr lang="en-US" altLang="zh-CN" dirty="0"/>
              <a:t>1</a:t>
            </a:r>
            <a:r>
              <a:rPr lang="zh-CN" altLang="en-US" dirty="0"/>
              <a:t>到点</a:t>
            </a:r>
            <a:r>
              <a:rPr lang="en-US" altLang="zh-CN" dirty="0"/>
              <a:t>4</a:t>
            </a:r>
            <a:r>
              <a:rPr lang="zh-CN" altLang="en-US" dirty="0"/>
              <a:t>，点</a:t>
            </a:r>
            <a:r>
              <a:rPr lang="en-US" altLang="zh-CN" dirty="0"/>
              <a:t>5</a:t>
            </a:r>
            <a:r>
              <a:rPr lang="zh-CN" altLang="en-US" dirty="0"/>
              <a:t>的最短路径</a:t>
            </a:r>
            <a:r>
              <a:rPr lang="zh-CN" altLang="en-US" dirty="0" smtClean="0"/>
              <a:t>可以利用从起点到点</a:t>
            </a:r>
            <a:r>
              <a:rPr lang="en-US" altLang="zh-CN" dirty="0" smtClean="0"/>
              <a:t>2</a:t>
            </a:r>
            <a:r>
              <a:rPr lang="zh-CN" altLang="en-US" dirty="0" smtClean="0"/>
              <a:t>，点</a:t>
            </a:r>
            <a:r>
              <a:rPr lang="en-US" altLang="zh-CN" dirty="0" smtClean="0"/>
              <a:t>3</a:t>
            </a:r>
            <a:r>
              <a:rPr lang="zh-CN" altLang="en-US" dirty="0" smtClean="0"/>
              <a:t>，点</a:t>
            </a:r>
            <a:r>
              <a:rPr lang="en-US" altLang="zh-CN" dirty="0" smtClean="0"/>
              <a:t>4</a:t>
            </a:r>
            <a:r>
              <a:rPr lang="zh-CN" altLang="en-US" dirty="0" smtClean="0"/>
              <a:t>的最短路径求得</a:t>
            </a:r>
            <a:endParaRPr lang="en-US" altLang="zh-CN" dirty="0" smtClean="0"/>
          </a:p>
          <a:p>
            <a:endParaRPr lang="zh-CN" altLang="en-US" b="1" dirty="0"/>
          </a:p>
        </p:txBody>
      </p:sp>
      <p:grpSp>
        <p:nvGrpSpPr>
          <p:cNvPr id="5" name="组合 4"/>
          <p:cNvGrpSpPr/>
          <p:nvPr/>
        </p:nvGrpSpPr>
        <p:grpSpPr>
          <a:xfrm>
            <a:off x="3390413" y="4009145"/>
            <a:ext cx="4464816" cy="1893131"/>
            <a:chOff x="3347864" y="4560205"/>
            <a:chExt cx="4464816" cy="1893131"/>
          </a:xfrm>
        </p:grpSpPr>
        <p:sp>
          <p:nvSpPr>
            <p:cNvPr id="6" name="流程图: 联系 5"/>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8"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9"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10"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1"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2"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3"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4"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5"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6"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7" name="直接箭头连接符 16"/>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729361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递推算法</a:t>
            </a:r>
            <a:endParaRPr lang="zh-CN" altLang="en-US" dirty="0"/>
          </a:p>
        </p:txBody>
      </p:sp>
      <p:sp>
        <p:nvSpPr>
          <p:cNvPr id="3" name="内容占位符 2"/>
          <p:cNvSpPr>
            <a:spLocks noGrp="1"/>
          </p:cNvSpPr>
          <p:nvPr>
            <p:ph idx="1"/>
          </p:nvPr>
        </p:nvSpPr>
        <p:spPr/>
        <p:txBody>
          <a:bodyPr/>
          <a:lstStyle/>
          <a:p>
            <a:r>
              <a:rPr lang="zh-CN" altLang="en-US" dirty="0" smtClean="0"/>
              <a:t>就是不用递归，直接用循环写</a:t>
            </a:r>
            <a:endParaRPr lang="en-US" altLang="zh-CN" dirty="0" smtClean="0"/>
          </a:p>
          <a:p>
            <a:r>
              <a:rPr lang="zh-CN" altLang="en-US" dirty="0" smtClean="0"/>
              <a:t>代码略</a:t>
            </a:r>
            <a:r>
              <a:rPr lang="en-US" altLang="zh-CN" dirty="0" smtClean="0"/>
              <a:t>…</a:t>
            </a:r>
          </a:p>
          <a:p>
            <a:r>
              <a:rPr lang="zh-CN" altLang="en-US" dirty="0" smtClean="0"/>
              <a:t>实现时要注意，计算</a:t>
            </a:r>
            <a:r>
              <a:rPr lang="en-US" altLang="zh-CN" dirty="0" err="1" smtClean="0"/>
              <a:t>dp</a:t>
            </a:r>
            <a:r>
              <a:rPr lang="en-US" altLang="zh-CN" dirty="0" smtClean="0"/>
              <a:t>[i][j]</a:t>
            </a:r>
            <a:r>
              <a:rPr lang="zh-CN" altLang="en-US" dirty="0" smtClean="0"/>
              <a:t>时，</a:t>
            </a:r>
            <a:r>
              <a:rPr lang="en-US" altLang="zh-CN" dirty="0" err="1" smtClean="0"/>
              <a:t>dp</a:t>
            </a:r>
            <a:r>
              <a:rPr lang="en-US" altLang="zh-CN" dirty="0" smtClean="0"/>
              <a:t>[i][k]</a:t>
            </a:r>
            <a:r>
              <a:rPr lang="zh-CN" altLang="en-US" dirty="0" smtClean="0"/>
              <a:t>和</a:t>
            </a:r>
            <a:r>
              <a:rPr lang="en-US" altLang="zh-CN" dirty="0" err="1" smtClean="0"/>
              <a:t>dp</a:t>
            </a:r>
            <a:r>
              <a:rPr lang="en-US" altLang="zh-CN" dirty="0" smtClean="0"/>
              <a:t>[k+1][j]</a:t>
            </a:r>
            <a:r>
              <a:rPr lang="zh-CN" altLang="en-US" dirty="0" smtClean="0"/>
              <a:t>都必须已经算过了</a:t>
            </a:r>
            <a:endParaRPr lang="en-US" altLang="zh-CN" dirty="0" smtClean="0"/>
          </a:p>
          <a:p>
            <a:r>
              <a:rPr lang="zh-CN" altLang="en-US" dirty="0" smtClean="0"/>
              <a:t>所以写起来略微复杂些，但是运算起来更快一些</a:t>
            </a:r>
            <a:endParaRPr lang="zh-CN" altLang="en-US" dirty="0"/>
          </a:p>
        </p:txBody>
      </p:sp>
    </p:spTree>
    <p:extLst>
      <p:ext uri="{BB962C8B-B14F-4D97-AF65-F5344CB8AC3E}">
        <p14:creationId xmlns:p14="http://schemas.microsoft.com/office/powerpoint/2010/main" val="13031951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TJU 2315   Brackets sequence</a:t>
            </a:r>
          </a:p>
          <a:p>
            <a:r>
              <a:rPr lang="en-US" altLang="zh-CN" dirty="0" smtClean="0"/>
              <a:t>POJ 1179   Polygon</a:t>
            </a:r>
          </a:p>
          <a:p>
            <a:r>
              <a:rPr lang="en-US" altLang="zh-CN" dirty="0" smtClean="0"/>
              <a:t>BNUOJ 27424  Fight Club</a:t>
            </a:r>
            <a:endParaRPr lang="zh-CN" altLang="en-US" dirty="0"/>
          </a:p>
        </p:txBody>
      </p:sp>
    </p:spTree>
    <p:extLst>
      <p:ext uri="{BB962C8B-B14F-4D97-AF65-F5344CB8AC3E}">
        <p14:creationId xmlns:p14="http://schemas.microsoft.com/office/powerpoint/2010/main" val="34517592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最长不降子序列</a:t>
            </a:r>
            <a:endParaRPr lang="zh-CN" altLang="en-US" dirty="0"/>
          </a:p>
        </p:txBody>
      </p:sp>
      <p:sp>
        <p:nvSpPr>
          <p:cNvPr id="3" name="内容占位符 2"/>
          <p:cNvSpPr>
            <a:spLocks noGrp="1"/>
          </p:cNvSpPr>
          <p:nvPr>
            <p:ph idx="1"/>
          </p:nvPr>
        </p:nvSpPr>
        <p:spPr/>
        <p:txBody>
          <a:bodyPr/>
          <a:lstStyle/>
          <a:p>
            <a:r>
              <a:rPr lang="zh-CN" altLang="en-US" dirty="0" smtClean="0"/>
              <a:t>给定一个长度为</a:t>
            </a:r>
            <a:r>
              <a:rPr lang="en-US" altLang="zh-CN" dirty="0" smtClean="0"/>
              <a:t>n</a:t>
            </a:r>
            <a:r>
              <a:rPr lang="zh-CN" altLang="en-US" dirty="0" smtClean="0"/>
              <a:t>的序列</a:t>
            </a:r>
            <a:r>
              <a:rPr lang="en-US" altLang="zh-CN" dirty="0" smtClean="0"/>
              <a:t>a</a:t>
            </a:r>
            <a:r>
              <a:rPr lang="zh-CN" altLang="en-US" dirty="0" smtClean="0"/>
              <a:t>，已知他的所有元素</a:t>
            </a:r>
            <a:r>
              <a:rPr lang="en-US" altLang="zh-CN" dirty="0" smtClean="0"/>
              <a:t>a[0], a[1], a[2], ……, a[n-1]</a:t>
            </a:r>
          </a:p>
          <a:p>
            <a:r>
              <a:rPr lang="zh-CN" altLang="en-US" dirty="0" smtClean="0"/>
              <a:t>求</a:t>
            </a:r>
            <a:r>
              <a:rPr lang="en-US" altLang="zh-CN" dirty="0" smtClean="0"/>
              <a:t>a</a:t>
            </a:r>
            <a:r>
              <a:rPr lang="zh-CN" altLang="en-US" dirty="0" smtClean="0"/>
              <a:t>的最长不降子序列的长度</a:t>
            </a:r>
            <a:endParaRPr lang="en-US" altLang="zh-CN" dirty="0" smtClean="0"/>
          </a:p>
          <a:p>
            <a:r>
              <a:rPr lang="zh-CN" altLang="en-US" dirty="0" smtClean="0"/>
              <a:t>不降子序列就是说从</a:t>
            </a:r>
            <a:r>
              <a:rPr lang="en-US" altLang="zh-CN" dirty="0" smtClean="0"/>
              <a:t>a</a:t>
            </a:r>
            <a:r>
              <a:rPr lang="zh-CN" altLang="en-US" dirty="0" smtClean="0"/>
              <a:t>中选出若干个数（如</a:t>
            </a:r>
            <a:r>
              <a:rPr lang="en-US" altLang="zh-CN" dirty="0" smtClean="0"/>
              <a:t>m</a:t>
            </a:r>
            <a:r>
              <a:rPr lang="zh-CN" altLang="en-US" dirty="0" smtClean="0"/>
              <a:t>），保持原有顺序，构成</a:t>
            </a:r>
            <a:r>
              <a:rPr lang="en-US" altLang="zh-CN" dirty="0" smtClean="0"/>
              <a:t>a[p1], a[p2], …, a[pm]</a:t>
            </a:r>
            <a:r>
              <a:rPr lang="zh-CN" altLang="en-US" dirty="0" smtClean="0"/>
              <a:t>。其中</a:t>
            </a:r>
            <a:r>
              <a:rPr lang="en-US" altLang="zh-CN" dirty="0" smtClean="0"/>
              <a:t>a[p1]&lt;=a[p2]&lt;=…&lt;=a[pm] (p1&lt;p2</a:t>
            </a:r>
            <a:r>
              <a:rPr lang="en-US" altLang="zh-CN" dirty="0"/>
              <a:t>&lt;…&lt;</a:t>
            </a:r>
            <a:r>
              <a:rPr lang="en-US" altLang="zh-CN" dirty="0" smtClean="0"/>
              <a:t>pm</a:t>
            </a:r>
            <a:r>
              <a:rPr lang="en-US" altLang="zh-CN" dirty="0"/>
              <a:t>)</a:t>
            </a:r>
            <a:endParaRPr lang="en-US" altLang="zh-CN" dirty="0" smtClean="0"/>
          </a:p>
        </p:txBody>
      </p:sp>
    </p:spTree>
    <p:extLst>
      <p:ext uri="{BB962C8B-B14F-4D97-AF65-F5344CB8AC3E}">
        <p14:creationId xmlns:p14="http://schemas.microsoft.com/office/powerpoint/2010/main" val="31116270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O(n^2)</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err="1" smtClean="0"/>
              <a:t>dp</a:t>
            </a:r>
            <a:r>
              <a:rPr lang="en-US" altLang="zh-CN" dirty="0" smtClean="0"/>
              <a:t>[i]</a:t>
            </a:r>
            <a:r>
              <a:rPr lang="zh-CN" altLang="en-US" dirty="0" smtClean="0"/>
              <a:t>定义为</a:t>
            </a:r>
            <a:r>
              <a:rPr lang="en-US" altLang="zh-CN" dirty="0" smtClean="0"/>
              <a:t>a[0]</a:t>
            </a:r>
            <a:r>
              <a:rPr lang="zh-CN" altLang="en-US" dirty="0" smtClean="0"/>
              <a:t>到</a:t>
            </a:r>
            <a:r>
              <a:rPr lang="en-US" altLang="zh-CN" dirty="0" smtClean="0"/>
              <a:t>a[i]</a:t>
            </a:r>
            <a:r>
              <a:rPr lang="zh-CN" altLang="en-US" dirty="0" smtClean="0"/>
              <a:t>的包含</a:t>
            </a:r>
            <a:r>
              <a:rPr lang="en-US" altLang="zh-CN" dirty="0" smtClean="0"/>
              <a:t>a[i]</a:t>
            </a:r>
            <a:r>
              <a:rPr lang="zh-CN" altLang="en-US" dirty="0" smtClean="0"/>
              <a:t>的最长不降子序列的长度</a:t>
            </a:r>
            <a:endParaRPr lang="en-US" altLang="zh-CN" dirty="0" smtClean="0"/>
          </a:p>
          <a:p>
            <a:r>
              <a:rPr lang="zh-CN" altLang="en-US" dirty="0" smtClean="0"/>
              <a:t>则</a:t>
            </a:r>
            <a:r>
              <a:rPr lang="en-US" altLang="zh-CN" dirty="0" err="1" smtClean="0"/>
              <a:t>dp</a:t>
            </a:r>
            <a:r>
              <a:rPr lang="en-US" altLang="zh-CN" dirty="0" smtClean="0"/>
              <a:t>[i]=max{</a:t>
            </a:r>
            <a:r>
              <a:rPr lang="en-US" altLang="zh-CN" dirty="0" err="1" smtClean="0"/>
              <a:t>dp</a:t>
            </a:r>
            <a:r>
              <a:rPr lang="en-US" altLang="zh-CN" dirty="0" smtClean="0"/>
              <a:t>[k]+1, 1}</a:t>
            </a:r>
            <a:endParaRPr lang="en-US" altLang="zh-CN" dirty="0"/>
          </a:p>
          <a:p>
            <a:r>
              <a:rPr lang="zh-CN" altLang="en-US" dirty="0" smtClean="0"/>
              <a:t>其中</a:t>
            </a:r>
            <a:r>
              <a:rPr lang="en-US" altLang="zh-CN" dirty="0" smtClean="0"/>
              <a:t>k&lt;i</a:t>
            </a:r>
            <a:r>
              <a:rPr lang="zh-CN" altLang="en-US" dirty="0" smtClean="0"/>
              <a:t>且</a:t>
            </a:r>
            <a:r>
              <a:rPr lang="en-US" altLang="zh-CN" dirty="0" smtClean="0"/>
              <a:t>a[k]&lt;=a[i]</a:t>
            </a:r>
            <a:r>
              <a:rPr lang="zh-CN" altLang="en-US" dirty="0" smtClean="0"/>
              <a:t>。</a:t>
            </a:r>
            <a:endParaRPr lang="zh-CN" altLang="en-US" dirty="0"/>
          </a:p>
        </p:txBody>
      </p:sp>
    </p:spTree>
    <p:extLst>
      <p:ext uri="{BB962C8B-B14F-4D97-AF65-F5344CB8AC3E}">
        <p14:creationId xmlns:p14="http://schemas.microsoft.com/office/powerpoint/2010/main" val="15202181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a:t>
            </a:r>
            <a:r>
              <a:rPr lang="en-US" altLang="zh-CN" dirty="0" err="1" smtClean="0"/>
              <a:t>nlogn</a:t>
            </a:r>
            <a:r>
              <a:rPr lang="en-US" altLang="zh-CN" dirty="0" smtClean="0"/>
              <a:t>)</a:t>
            </a:r>
            <a:r>
              <a:rPr lang="zh-CN" altLang="en-US" dirty="0" smtClean="0"/>
              <a:t>算法</a:t>
            </a:r>
            <a:endParaRPr lang="zh-CN" altLang="en-US" dirty="0"/>
          </a:p>
        </p:txBody>
      </p:sp>
      <p:sp>
        <p:nvSpPr>
          <p:cNvPr id="3" name="内容占位符 2"/>
          <p:cNvSpPr>
            <a:spLocks noGrp="1"/>
          </p:cNvSpPr>
          <p:nvPr>
            <p:ph idx="1"/>
          </p:nvPr>
        </p:nvSpPr>
        <p:spPr/>
        <p:txBody>
          <a:bodyPr>
            <a:normAutofit/>
          </a:bodyPr>
          <a:lstStyle/>
          <a:p>
            <a:r>
              <a:rPr lang="en-US" altLang="zh-CN" dirty="0"/>
              <a:t>O(</a:t>
            </a:r>
            <a:r>
              <a:rPr lang="en-US" altLang="zh-CN" dirty="0" err="1"/>
              <a:t>nlogn</a:t>
            </a:r>
            <a:r>
              <a:rPr lang="en-US" altLang="zh-CN" dirty="0"/>
              <a:t>)</a:t>
            </a:r>
            <a:r>
              <a:rPr lang="zh-CN" altLang="en-US" dirty="0"/>
              <a:t>的算法建立了一个</a:t>
            </a:r>
            <a:r>
              <a:rPr lang="zh-CN" altLang="en-US" dirty="0" smtClean="0"/>
              <a:t>数组</a:t>
            </a:r>
            <a:r>
              <a:rPr lang="en-US" altLang="zh-CN" dirty="0" err="1" smtClean="0"/>
              <a:t>dp</a:t>
            </a:r>
            <a:r>
              <a:rPr lang="en-US" altLang="zh-CN" dirty="0" smtClean="0"/>
              <a:t>[]</a:t>
            </a:r>
            <a:r>
              <a:rPr lang="zh-CN" altLang="en-US" dirty="0" smtClean="0"/>
              <a:t>，</a:t>
            </a:r>
            <a:r>
              <a:rPr lang="en-US" altLang="zh-CN" dirty="0" err="1" smtClean="0"/>
              <a:t>dp</a:t>
            </a:r>
            <a:r>
              <a:rPr lang="en-US" altLang="zh-CN" dirty="0" smtClean="0"/>
              <a:t>[</a:t>
            </a:r>
            <a:r>
              <a:rPr lang="en-US" altLang="zh-CN" dirty="0" err="1" smtClean="0"/>
              <a:t>i</a:t>
            </a:r>
            <a:r>
              <a:rPr lang="en-US" altLang="zh-CN" dirty="0"/>
              <a:t>]</a:t>
            </a:r>
            <a:r>
              <a:rPr lang="zh-CN" altLang="en-US" dirty="0"/>
              <a:t>表示长度为</a:t>
            </a:r>
            <a:r>
              <a:rPr lang="en-US" altLang="zh-CN" dirty="0"/>
              <a:t>i</a:t>
            </a:r>
            <a:r>
              <a:rPr lang="zh-CN" altLang="en-US" dirty="0"/>
              <a:t>的不下降序列中结尾元素的最小值，用</a:t>
            </a:r>
            <a:r>
              <a:rPr lang="en-US" altLang="zh-CN" dirty="0"/>
              <a:t>K</a:t>
            </a:r>
            <a:r>
              <a:rPr lang="zh-CN" altLang="en-US" dirty="0"/>
              <a:t>表示数组目前的长度，算法完成后</a:t>
            </a:r>
            <a:r>
              <a:rPr lang="en-US" altLang="zh-CN" dirty="0"/>
              <a:t>K</a:t>
            </a:r>
            <a:r>
              <a:rPr lang="zh-CN" altLang="en-US" dirty="0"/>
              <a:t>的值即为最长不下降子序列的长度</a:t>
            </a:r>
            <a:r>
              <a:rPr lang="zh-CN" altLang="en-US" dirty="0" smtClean="0"/>
              <a:t>。</a:t>
            </a:r>
            <a:endParaRPr lang="en-US" altLang="zh-CN" dirty="0" smtClean="0"/>
          </a:p>
          <a:p>
            <a:r>
              <a:rPr lang="zh-CN" altLang="en-US" dirty="0" smtClean="0"/>
              <a:t>由于</a:t>
            </a:r>
            <a:r>
              <a:rPr lang="en-US" altLang="zh-CN" dirty="0" err="1" smtClean="0"/>
              <a:t>dp</a:t>
            </a:r>
            <a:r>
              <a:rPr lang="en-US" altLang="zh-CN" dirty="0" smtClean="0"/>
              <a:t>[</a:t>
            </a:r>
            <a:r>
              <a:rPr lang="en-US" altLang="zh-CN" dirty="0" err="1" smtClean="0"/>
              <a:t>i</a:t>
            </a:r>
            <a:r>
              <a:rPr lang="en-US" altLang="zh-CN" dirty="0" smtClean="0"/>
              <a:t>]</a:t>
            </a:r>
            <a:r>
              <a:rPr lang="zh-CN" altLang="en-US" dirty="0" smtClean="0"/>
              <a:t>一定是有序的，查找的时候使用二分查找的话就可以将复杂度下降到</a:t>
            </a:r>
            <a:r>
              <a:rPr lang="en-US" altLang="zh-CN" dirty="0" smtClean="0"/>
              <a:t>O(</a:t>
            </a:r>
            <a:r>
              <a:rPr lang="en-US" altLang="zh-CN" dirty="0" err="1" smtClean="0"/>
              <a:t>nlogn</a:t>
            </a:r>
            <a:r>
              <a:rPr lang="en-US" altLang="zh-CN" dirty="0" smtClean="0"/>
              <a:t>)</a:t>
            </a:r>
          </a:p>
          <a:p>
            <a:r>
              <a:rPr lang="zh-CN" altLang="en-US" dirty="0" smtClean="0"/>
              <a:t>注：</a:t>
            </a:r>
            <a:r>
              <a:rPr lang="zh-CN" altLang="en-US" dirty="0"/>
              <a:t>还</a:t>
            </a:r>
            <a:r>
              <a:rPr lang="zh-CN" altLang="en-US" dirty="0" smtClean="0"/>
              <a:t>可以令原序列</a:t>
            </a:r>
            <a:r>
              <a:rPr lang="en-US" altLang="zh-CN" dirty="0" smtClean="0"/>
              <a:t>a[</a:t>
            </a:r>
            <a:r>
              <a:rPr lang="en-US" altLang="zh-CN" dirty="0" err="1" smtClean="0"/>
              <a:t>i</a:t>
            </a:r>
            <a:r>
              <a:rPr lang="en-US" altLang="zh-CN" dirty="0" smtClean="0"/>
              <a:t>]=a[</a:t>
            </a:r>
            <a:r>
              <a:rPr lang="en-US" altLang="zh-CN" dirty="0" err="1" smtClean="0"/>
              <a:t>i</a:t>
            </a:r>
            <a:r>
              <a:rPr lang="en-US" altLang="zh-CN" dirty="0" smtClean="0"/>
              <a:t>]+</a:t>
            </a:r>
            <a:r>
              <a:rPr lang="en-US" altLang="zh-CN" dirty="0" err="1" smtClean="0"/>
              <a:t>i</a:t>
            </a:r>
            <a:r>
              <a:rPr lang="zh-CN" altLang="en-US" dirty="0" smtClean="0"/>
              <a:t>，这样就转化为了最长上升子序列的问题，</a:t>
            </a:r>
            <a:r>
              <a:rPr lang="en-US" altLang="zh-CN" dirty="0" err="1" smtClean="0"/>
              <a:t>dp</a:t>
            </a:r>
            <a:r>
              <a:rPr lang="zh-CN" altLang="en-US" dirty="0" smtClean="0"/>
              <a:t>数组中不再有相同元素，二分查找也更容易写了</a:t>
            </a:r>
            <a:endParaRPr lang="zh-CN" altLang="en-US" dirty="0"/>
          </a:p>
        </p:txBody>
      </p:sp>
    </p:spTree>
    <p:extLst>
      <p:ext uri="{BB962C8B-B14F-4D97-AF65-F5344CB8AC3E}">
        <p14:creationId xmlns:p14="http://schemas.microsoft.com/office/powerpoint/2010/main" val="34275547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最长公共子序列</a:t>
            </a:r>
            <a:endParaRPr lang="zh-CN" altLang="en-US" dirty="0"/>
          </a:p>
        </p:txBody>
      </p:sp>
      <p:sp>
        <p:nvSpPr>
          <p:cNvPr id="3" name="内容占位符 2"/>
          <p:cNvSpPr>
            <a:spLocks noGrp="1"/>
          </p:cNvSpPr>
          <p:nvPr>
            <p:ph idx="1"/>
          </p:nvPr>
        </p:nvSpPr>
        <p:spPr/>
        <p:txBody>
          <a:bodyPr/>
          <a:lstStyle/>
          <a:p>
            <a:r>
              <a:rPr lang="zh-CN" altLang="en-US" dirty="0" smtClean="0"/>
              <a:t>给定两个序列</a:t>
            </a:r>
            <a:r>
              <a:rPr lang="en-US" altLang="zh-CN" dirty="0" smtClean="0"/>
              <a:t>a[]</a:t>
            </a:r>
            <a:r>
              <a:rPr lang="zh-CN" altLang="en-US" dirty="0" smtClean="0"/>
              <a:t>，</a:t>
            </a:r>
            <a:r>
              <a:rPr lang="en-US" altLang="zh-CN" dirty="0" smtClean="0"/>
              <a:t>b[]</a:t>
            </a:r>
            <a:r>
              <a:rPr lang="zh-CN" altLang="en-US" dirty="0"/>
              <a:t>，</a:t>
            </a:r>
            <a:r>
              <a:rPr lang="zh-CN" altLang="en-US" dirty="0" smtClean="0"/>
              <a:t>长度分别为</a:t>
            </a:r>
            <a:r>
              <a:rPr lang="en-US" altLang="zh-CN" dirty="0" smtClean="0"/>
              <a:t>m</a:t>
            </a:r>
            <a:r>
              <a:rPr lang="zh-CN" altLang="en-US" dirty="0" smtClean="0"/>
              <a:t>，</a:t>
            </a:r>
            <a:r>
              <a:rPr lang="en-US" altLang="zh-CN" dirty="0" smtClean="0"/>
              <a:t>n</a:t>
            </a:r>
          </a:p>
          <a:p>
            <a:r>
              <a:rPr lang="zh-CN" altLang="en-US" dirty="0" smtClean="0"/>
              <a:t>求他们的最长公共子序列的长度</a:t>
            </a:r>
            <a:endParaRPr lang="en-US" altLang="zh-CN" dirty="0" smtClean="0"/>
          </a:p>
          <a:p>
            <a:endParaRPr lang="zh-CN" altLang="en-US" dirty="0"/>
          </a:p>
        </p:txBody>
      </p:sp>
    </p:spTree>
    <p:extLst>
      <p:ext uri="{BB962C8B-B14F-4D97-AF65-F5344CB8AC3E}">
        <p14:creationId xmlns:p14="http://schemas.microsoft.com/office/powerpoint/2010/main" val="1294135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O(nm)</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定义</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为</a:t>
            </a:r>
            <a:r>
              <a:rPr lang="en-US" altLang="zh-CN" dirty="0" smtClean="0"/>
              <a:t>a</a:t>
            </a:r>
            <a:r>
              <a:rPr lang="zh-CN" altLang="en-US" dirty="0" smtClean="0"/>
              <a:t>的前</a:t>
            </a:r>
            <a:r>
              <a:rPr lang="en-US" altLang="zh-CN" dirty="0" err="1" smtClean="0"/>
              <a:t>i</a:t>
            </a:r>
            <a:r>
              <a:rPr lang="zh-CN" altLang="en-US" dirty="0" smtClean="0"/>
              <a:t>个元素构成的序列与</a:t>
            </a:r>
            <a:r>
              <a:rPr lang="en-US" altLang="zh-CN" dirty="0" smtClean="0"/>
              <a:t>b</a:t>
            </a:r>
            <a:r>
              <a:rPr lang="zh-CN" altLang="en-US" dirty="0" smtClean="0"/>
              <a:t>个前</a:t>
            </a:r>
            <a:r>
              <a:rPr lang="en-US" altLang="zh-CN" dirty="0" smtClean="0"/>
              <a:t>j</a:t>
            </a:r>
            <a:r>
              <a:rPr lang="zh-CN" altLang="en-US" dirty="0" smtClean="0"/>
              <a:t>个元素构成的序列的最长公共子序列</a:t>
            </a:r>
            <a:endParaRPr lang="en-US" altLang="zh-CN" dirty="0" smtClean="0"/>
          </a:p>
          <a:p>
            <a:r>
              <a:rPr lang="zh-CN" altLang="en-US" dirty="0" smtClean="0"/>
              <a:t>则</a:t>
            </a:r>
            <a:r>
              <a:rPr lang="en-US" altLang="zh-CN" dirty="0" err="1" smtClean="0"/>
              <a:t>dp</a:t>
            </a:r>
            <a:r>
              <a:rPr lang="en-US" altLang="zh-CN" dirty="0" smtClean="0"/>
              <a:t>[</a:t>
            </a:r>
            <a:r>
              <a:rPr lang="en-US" altLang="zh-CN" dirty="0" err="1" smtClean="0"/>
              <a:t>i</a:t>
            </a:r>
            <a:r>
              <a:rPr lang="en-US" altLang="zh-CN" dirty="0" smtClean="0"/>
              <a:t>][j]=max(</a:t>
            </a:r>
            <a:r>
              <a:rPr lang="en-US" altLang="zh-CN" dirty="0" err="1" smtClean="0"/>
              <a:t>dp</a:t>
            </a:r>
            <a:r>
              <a:rPr lang="en-US" altLang="zh-CN" dirty="0" smtClean="0"/>
              <a:t>[i-1][j],</a:t>
            </a:r>
            <a:r>
              <a:rPr lang="en-US" altLang="zh-CN" dirty="0" err="1" smtClean="0"/>
              <a:t>dp</a:t>
            </a:r>
            <a:r>
              <a:rPr lang="en-US" altLang="zh-CN" dirty="0" smtClean="0"/>
              <a:t>[</a:t>
            </a:r>
            <a:r>
              <a:rPr lang="en-US" altLang="zh-CN" dirty="0" err="1" smtClean="0"/>
              <a:t>i</a:t>
            </a:r>
            <a:r>
              <a:rPr lang="en-US" altLang="zh-CN" dirty="0" smtClean="0"/>
              <a:t>][j-1],</a:t>
            </a:r>
            <a:r>
              <a:rPr lang="en-US" altLang="zh-CN" dirty="0" err="1" smtClean="0"/>
              <a:t>dp</a:t>
            </a:r>
            <a:r>
              <a:rPr lang="en-US" altLang="zh-CN" dirty="0" smtClean="0"/>
              <a:t>[i-1][j-1]+(a[</a:t>
            </a:r>
            <a:r>
              <a:rPr lang="en-US" altLang="zh-CN" dirty="0" err="1" smtClean="0"/>
              <a:t>i</a:t>
            </a:r>
            <a:r>
              <a:rPr lang="en-US" altLang="zh-CN" dirty="0" smtClean="0"/>
              <a:t>]==a[j]))</a:t>
            </a:r>
            <a:endParaRPr lang="zh-CN" altLang="en-US" dirty="0"/>
          </a:p>
        </p:txBody>
      </p:sp>
    </p:spTree>
    <p:extLst>
      <p:ext uri="{BB962C8B-B14F-4D97-AF65-F5344CB8AC3E}">
        <p14:creationId xmlns:p14="http://schemas.microsoft.com/office/powerpoint/2010/main" val="971992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最短修改路径</a:t>
            </a:r>
            <a:endParaRPr lang="zh-CN" altLang="en-US" dirty="0"/>
          </a:p>
        </p:txBody>
      </p:sp>
      <p:sp>
        <p:nvSpPr>
          <p:cNvPr id="3" name="内容占位符 2"/>
          <p:cNvSpPr>
            <a:spLocks noGrp="1"/>
          </p:cNvSpPr>
          <p:nvPr>
            <p:ph idx="1"/>
          </p:nvPr>
        </p:nvSpPr>
        <p:spPr/>
        <p:txBody>
          <a:bodyPr/>
          <a:lstStyle/>
          <a:p>
            <a:r>
              <a:rPr lang="zh-CN" altLang="en-US" dirty="0" smtClean="0"/>
              <a:t>现有字符串</a:t>
            </a:r>
            <a:r>
              <a:rPr lang="en-US" altLang="zh-CN" dirty="0" smtClean="0"/>
              <a:t>s1</a:t>
            </a:r>
            <a:r>
              <a:rPr lang="zh-CN" altLang="en-US" dirty="0" smtClean="0"/>
              <a:t>，将其通过若干次操作修改成字符串</a:t>
            </a:r>
            <a:r>
              <a:rPr lang="en-US" altLang="zh-CN" dirty="0" smtClean="0"/>
              <a:t>s2</a:t>
            </a:r>
            <a:r>
              <a:rPr lang="zh-CN" altLang="en-US" dirty="0" smtClean="0"/>
              <a:t>，问最小操作数</a:t>
            </a:r>
            <a:endParaRPr lang="en-US" altLang="zh-CN" dirty="0" smtClean="0"/>
          </a:p>
          <a:p>
            <a:r>
              <a:rPr lang="zh-CN" altLang="en-US" dirty="0" smtClean="0"/>
              <a:t>每次操作都是以下三个中的一个</a:t>
            </a:r>
            <a:endParaRPr lang="en-US" altLang="zh-CN" dirty="0" smtClean="0"/>
          </a:p>
          <a:p>
            <a:pPr marL="0" indent="0">
              <a:buNone/>
            </a:pPr>
            <a:r>
              <a:rPr lang="zh-CN" altLang="en-US" dirty="0" smtClean="0"/>
              <a:t>   ①从</a:t>
            </a:r>
            <a:r>
              <a:rPr lang="en-US" altLang="zh-CN" dirty="0" smtClean="0"/>
              <a:t>s1</a:t>
            </a:r>
            <a:r>
              <a:rPr lang="zh-CN" altLang="en-US" dirty="0" smtClean="0"/>
              <a:t>中删除一个字符</a:t>
            </a:r>
            <a:endParaRPr lang="en-US" altLang="zh-CN" dirty="0" smtClean="0"/>
          </a:p>
          <a:p>
            <a:pPr marL="0" indent="0">
              <a:buNone/>
            </a:pPr>
            <a:r>
              <a:rPr lang="zh-CN" altLang="en-US" dirty="0" smtClean="0"/>
              <a:t>   ②在</a:t>
            </a:r>
            <a:r>
              <a:rPr lang="en-US" altLang="zh-CN" dirty="0" smtClean="0"/>
              <a:t>s1</a:t>
            </a:r>
            <a:r>
              <a:rPr lang="zh-CN" altLang="en-US" dirty="0" smtClean="0"/>
              <a:t>中添加一个字符</a:t>
            </a:r>
            <a:endParaRPr lang="en-US" altLang="zh-CN" dirty="0" smtClean="0"/>
          </a:p>
          <a:p>
            <a:pPr marL="0" indent="0">
              <a:buNone/>
            </a:pPr>
            <a:r>
              <a:rPr lang="zh-CN" altLang="en-US" dirty="0" smtClean="0"/>
              <a:t>   ③修改</a:t>
            </a:r>
            <a:r>
              <a:rPr lang="en-US" altLang="zh-CN" dirty="0" smtClean="0"/>
              <a:t>s1</a:t>
            </a:r>
            <a:r>
              <a:rPr lang="zh-CN" altLang="en-US" dirty="0" smtClean="0"/>
              <a:t>中的一个字符</a:t>
            </a:r>
            <a:endParaRPr lang="en-US" altLang="zh-CN" dirty="0" smtClean="0"/>
          </a:p>
        </p:txBody>
      </p:sp>
    </p:spTree>
    <p:extLst>
      <p:ext uri="{BB962C8B-B14F-4D97-AF65-F5344CB8AC3E}">
        <p14:creationId xmlns:p14="http://schemas.microsoft.com/office/powerpoint/2010/main" val="11540761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状态及状态转移方程</a:t>
            </a:r>
            <a:endParaRPr lang="zh-CN" altLang="en-US" dirty="0"/>
          </a:p>
        </p:txBody>
      </p:sp>
      <p:sp>
        <p:nvSpPr>
          <p:cNvPr id="3" name="内容占位符 2"/>
          <p:cNvSpPr>
            <a:spLocks noGrp="1"/>
          </p:cNvSpPr>
          <p:nvPr>
            <p:ph idx="1"/>
          </p:nvPr>
        </p:nvSpPr>
        <p:spPr/>
        <p:txBody>
          <a:bodyPr/>
          <a:lstStyle/>
          <a:p>
            <a:r>
              <a:rPr lang="zh-CN" altLang="en-US" dirty="0" smtClean="0"/>
              <a:t>定义</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为将</a:t>
            </a:r>
            <a:r>
              <a:rPr lang="en-US" altLang="zh-CN" dirty="0" smtClean="0"/>
              <a:t>s1</a:t>
            </a:r>
            <a:r>
              <a:rPr lang="zh-CN" altLang="en-US" dirty="0" smtClean="0"/>
              <a:t>的前</a:t>
            </a:r>
            <a:r>
              <a:rPr lang="en-US" altLang="zh-CN" dirty="0" err="1" smtClean="0"/>
              <a:t>i</a:t>
            </a:r>
            <a:r>
              <a:rPr lang="zh-CN" altLang="en-US" dirty="0" smtClean="0"/>
              <a:t>个修改成</a:t>
            </a:r>
            <a:r>
              <a:rPr lang="en-US" altLang="zh-CN" dirty="0" smtClean="0"/>
              <a:t>s2</a:t>
            </a:r>
            <a:r>
              <a:rPr lang="zh-CN" altLang="en-US" dirty="0" smtClean="0"/>
              <a:t>的前</a:t>
            </a:r>
            <a:r>
              <a:rPr lang="en-US" altLang="zh-CN" dirty="0" smtClean="0"/>
              <a:t>j</a:t>
            </a:r>
            <a:r>
              <a:rPr lang="zh-CN" altLang="en-US" dirty="0" smtClean="0"/>
              <a:t>个所需要的最小操作次数</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][j]=min(</a:t>
            </a:r>
            <a:r>
              <a:rPr lang="en-US" altLang="zh-CN" dirty="0" err="1" smtClean="0"/>
              <a:t>dp</a:t>
            </a:r>
            <a:r>
              <a:rPr lang="en-US" altLang="zh-CN" dirty="0" smtClean="0"/>
              <a:t>[i-1][j]+1,dp[</a:t>
            </a:r>
            <a:r>
              <a:rPr lang="en-US" altLang="zh-CN" dirty="0" err="1" smtClean="0"/>
              <a:t>i</a:t>
            </a:r>
            <a:r>
              <a:rPr lang="en-US" altLang="zh-CN" dirty="0" smtClean="0"/>
              <a:t>][j-1]+1,dp[i-1][j-1]+(s1[</a:t>
            </a:r>
            <a:r>
              <a:rPr lang="en-US" altLang="zh-CN" dirty="0" err="1" smtClean="0"/>
              <a:t>i</a:t>
            </a:r>
            <a:r>
              <a:rPr lang="en-US" altLang="zh-CN" dirty="0" smtClean="0"/>
              <a:t>]!=s2[j]))</a:t>
            </a:r>
          </a:p>
        </p:txBody>
      </p:sp>
    </p:spTree>
    <p:extLst>
      <p:ext uri="{BB962C8B-B14F-4D97-AF65-F5344CB8AC3E}">
        <p14:creationId xmlns:p14="http://schemas.microsoft.com/office/powerpoint/2010/main" val="6669696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RMQ</a:t>
            </a:r>
            <a:r>
              <a:rPr lang="zh-CN" altLang="en-US" dirty="0" smtClean="0"/>
              <a:t>问题</a:t>
            </a:r>
            <a:endParaRPr lang="zh-CN" altLang="en-US" dirty="0"/>
          </a:p>
        </p:txBody>
      </p:sp>
      <p:sp>
        <p:nvSpPr>
          <p:cNvPr id="3" name="内容占位符 2"/>
          <p:cNvSpPr>
            <a:spLocks noGrp="1"/>
          </p:cNvSpPr>
          <p:nvPr>
            <p:ph idx="1"/>
          </p:nvPr>
        </p:nvSpPr>
        <p:spPr/>
        <p:txBody>
          <a:bodyPr/>
          <a:lstStyle/>
          <a:p>
            <a:r>
              <a:rPr lang="en-US" altLang="zh-CN" dirty="0" smtClean="0"/>
              <a:t>RMQ</a:t>
            </a:r>
            <a:r>
              <a:rPr lang="zh-CN" altLang="en-US" dirty="0" smtClean="0"/>
              <a:t>问题是求一个已知数列的一段的最大值最小值问题，一般询问次数很大</a:t>
            </a:r>
            <a:endParaRPr lang="en-US" altLang="zh-CN" dirty="0" smtClean="0"/>
          </a:p>
          <a:p>
            <a:r>
              <a:rPr lang="zh-CN" altLang="en-US" dirty="0" smtClean="0"/>
              <a:t>数列长度为</a:t>
            </a:r>
            <a:r>
              <a:rPr lang="en-US" altLang="zh-CN" dirty="0" smtClean="0"/>
              <a:t>n</a:t>
            </a:r>
            <a:r>
              <a:rPr lang="zh-CN" altLang="en-US" dirty="0" smtClean="0"/>
              <a:t>，询问次数为</a:t>
            </a:r>
            <a:r>
              <a:rPr lang="en-US" altLang="zh-CN" dirty="0"/>
              <a:t>m</a:t>
            </a:r>
            <a:endParaRPr lang="en-US" altLang="zh-CN" dirty="0" smtClean="0"/>
          </a:p>
          <a:p>
            <a:r>
              <a:rPr lang="zh-CN" altLang="en-US" dirty="0" smtClean="0"/>
              <a:t>朴素算法（搜索） 预处理</a:t>
            </a:r>
            <a:r>
              <a:rPr lang="en-US" altLang="zh-CN" dirty="0" smtClean="0"/>
              <a:t>O(n)  </a:t>
            </a:r>
            <a:r>
              <a:rPr lang="zh-CN" altLang="en-US" dirty="0" smtClean="0"/>
              <a:t>询问</a:t>
            </a:r>
            <a:r>
              <a:rPr lang="en-US" altLang="zh-CN" dirty="0" smtClean="0"/>
              <a:t>O(nm)</a:t>
            </a:r>
          </a:p>
          <a:p>
            <a:r>
              <a:rPr lang="zh-CN" altLang="en-US" dirty="0"/>
              <a:t>线段</a:t>
            </a:r>
            <a:r>
              <a:rPr lang="zh-CN" altLang="en-US" dirty="0" smtClean="0"/>
              <a:t>树  预处理</a:t>
            </a:r>
            <a:r>
              <a:rPr lang="en-US" altLang="zh-CN" dirty="0" smtClean="0"/>
              <a:t>O(</a:t>
            </a:r>
            <a:r>
              <a:rPr lang="en-US" altLang="zh-CN" dirty="0" err="1" smtClean="0"/>
              <a:t>nlogn</a:t>
            </a:r>
            <a:r>
              <a:rPr lang="en-US" altLang="zh-CN" dirty="0" smtClean="0"/>
              <a:t>)  </a:t>
            </a:r>
            <a:r>
              <a:rPr lang="zh-CN" altLang="en-US" dirty="0" smtClean="0"/>
              <a:t>询问</a:t>
            </a:r>
            <a:r>
              <a:rPr lang="en-US" altLang="zh-CN" dirty="0" smtClean="0"/>
              <a:t>O(</a:t>
            </a:r>
            <a:r>
              <a:rPr lang="en-US" altLang="zh-CN" dirty="0" err="1" smtClean="0"/>
              <a:t>mlogn</a:t>
            </a:r>
            <a:r>
              <a:rPr lang="en-US" altLang="zh-CN" dirty="0" smtClean="0"/>
              <a:t>)</a:t>
            </a:r>
          </a:p>
          <a:p>
            <a:r>
              <a:rPr lang="en-US" altLang="zh-CN" dirty="0" smtClean="0"/>
              <a:t>DP</a:t>
            </a:r>
            <a:r>
              <a:rPr lang="zh-CN" altLang="en-US" dirty="0" smtClean="0"/>
              <a:t>求解   预处理</a:t>
            </a:r>
            <a:r>
              <a:rPr lang="en-US" altLang="zh-CN" dirty="0" smtClean="0"/>
              <a:t>O(</a:t>
            </a:r>
            <a:r>
              <a:rPr lang="en-US" altLang="zh-CN" dirty="0" err="1" smtClean="0"/>
              <a:t>nlogn</a:t>
            </a:r>
            <a:r>
              <a:rPr lang="en-US" altLang="zh-CN" dirty="0" smtClean="0"/>
              <a:t>)  </a:t>
            </a:r>
            <a:r>
              <a:rPr lang="zh-CN" altLang="en-US" dirty="0" smtClean="0"/>
              <a:t>询问</a:t>
            </a:r>
            <a:r>
              <a:rPr lang="en-US" altLang="zh-CN" dirty="0" smtClean="0"/>
              <a:t>O(m)</a:t>
            </a:r>
          </a:p>
          <a:p>
            <a:pPr marL="0" indent="0">
              <a:buNone/>
            </a:pPr>
            <a:r>
              <a:rPr lang="en-US" altLang="zh-CN" dirty="0" smtClean="0"/>
              <a:t>    </a:t>
            </a:r>
            <a:r>
              <a:rPr lang="zh-CN" altLang="en-US" dirty="0" smtClean="0"/>
              <a:t>↑  称为</a:t>
            </a:r>
            <a:r>
              <a:rPr lang="en-US" altLang="zh-CN" dirty="0" smtClean="0"/>
              <a:t>ST (Sparse Table)</a:t>
            </a:r>
            <a:endParaRPr lang="en-US" altLang="zh-CN" dirty="0"/>
          </a:p>
          <a:p>
            <a:r>
              <a:rPr lang="zh-CN" altLang="en-US" dirty="0" smtClean="0"/>
              <a:t>标准算法  转化成</a:t>
            </a:r>
            <a:r>
              <a:rPr lang="en-US" altLang="zh-CN" dirty="0" smtClean="0"/>
              <a:t>LCA</a:t>
            </a:r>
            <a:endParaRPr lang="zh-CN" altLang="en-US" dirty="0"/>
          </a:p>
        </p:txBody>
      </p:sp>
    </p:spTree>
    <p:extLst>
      <p:ext uri="{BB962C8B-B14F-4D97-AF65-F5344CB8AC3E}">
        <p14:creationId xmlns:p14="http://schemas.microsoft.com/office/powerpoint/2010/main" val="25669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求解方法</a:t>
            </a:r>
            <a:endParaRPr lang="zh-CN" altLang="en-US" dirty="0"/>
          </a:p>
        </p:txBody>
      </p:sp>
      <p:sp>
        <p:nvSpPr>
          <p:cNvPr id="3" name="内容占位符 2"/>
          <p:cNvSpPr>
            <a:spLocks noGrp="1"/>
          </p:cNvSpPr>
          <p:nvPr>
            <p:ph idx="1"/>
          </p:nvPr>
        </p:nvSpPr>
        <p:spPr/>
        <p:txBody>
          <a:bodyPr/>
          <a:lstStyle/>
          <a:p>
            <a:r>
              <a:rPr lang="zh-CN" altLang="en-US" dirty="0" smtClean="0"/>
              <a:t>从点</a:t>
            </a:r>
            <a:r>
              <a:rPr lang="en-US" altLang="zh-CN" dirty="0" smtClean="0"/>
              <a:t>1</a:t>
            </a:r>
            <a:r>
              <a:rPr lang="zh-CN" altLang="en-US" dirty="0" smtClean="0"/>
              <a:t>到点</a:t>
            </a:r>
            <a:r>
              <a:rPr lang="en-US" altLang="zh-CN" dirty="0" smtClean="0"/>
              <a:t>5</a:t>
            </a:r>
            <a:r>
              <a:rPr lang="zh-CN" altLang="en-US" dirty="0" smtClean="0"/>
              <a:t>的最短路径中必经过点</a:t>
            </a:r>
            <a:r>
              <a:rPr lang="en-US" altLang="zh-CN" dirty="0" smtClean="0"/>
              <a:t>2</a:t>
            </a:r>
            <a:r>
              <a:rPr lang="zh-CN" altLang="en-US" dirty="0" smtClean="0"/>
              <a:t>，点</a:t>
            </a:r>
            <a:r>
              <a:rPr lang="en-US" altLang="zh-CN" dirty="0" smtClean="0"/>
              <a:t>3</a:t>
            </a:r>
            <a:r>
              <a:rPr lang="zh-CN" altLang="en-US" dirty="0" smtClean="0"/>
              <a:t>，点</a:t>
            </a:r>
            <a:r>
              <a:rPr lang="en-US" altLang="zh-CN" dirty="0" smtClean="0"/>
              <a:t>4</a:t>
            </a:r>
            <a:r>
              <a:rPr lang="zh-CN" altLang="en-US" dirty="0" smtClean="0"/>
              <a:t>中的一个</a:t>
            </a:r>
            <a:endParaRPr lang="en-US" altLang="zh-CN" dirty="0" smtClean="0"/>
          </a:p>
          <a:p>
            <a:r>
              <a:rPr lang="zh-CN" altLang="en-US" dirty="0" smtClean="0"/>
              <a:t>取点</a:t>
            </a:r>
            <a:r>
              <a:rPr lang="en-US" altLang="zh-CN" dirty="0" smtClean="0"/>
              <a:t>1</a:t>
            </a:r>
            <a:r>
              <a:rPr lang="zh-CN" altLang="en-US" dirty="0" smtClean="0"/>
              <a:t>到点</a:t>
            </a:r>
            <a:r>
              <a:rPr lang="en-US" altLang="zh-CN" dirty="0" smtClean="0"/>
              <a:t>i</a:t>
            </a:r>
            <a:r>
              <a:rPr lang="zh-CN" altLang="en-US" dirty="0" smtClean="0"/>
              <a:t>的最短路径为</a:t>
            </a:r>
            <a:r>
              <a:rPr lang="en-US" altLang="zh-CN" dirty="0" smtClean="0"/>
              <a:t>a[i]</a:t>
            </a:r>
          </a:p>
          <a:p>
            <a:r>
              <a:rPr lang="zh-CN" altLang="en-US" dirty="0" smtClean="0"/>
              <a:t>取点</a:t>
            </a:r>
            <a:r>
              <a:rPr lang="en-US" altLang="zh-CN" dirty="0" smtClean="0"/>
              <a:t>i</a:t>
            </a:r>
            <a:r>
              <a:rPr lang="zh-CN" altLang="en-US" dirty="0" smtClean="0"/>
              <a:t>到点</a:t>
            </a:r>
            <a:r>
              <a:rPr lang="en-US" altLang="zh-CN" dirty="0" smtClean="0"/>
              <a:t>j</a:t>
            </a:r>
            <a:r>
              <a:rPr lang="zh-CN" altLang="en-US" dirty="0" smtClean="0"/>
              <a:t>的边为</a:t>
            </a:r>
            <a:r>
              <a:rPr lang="en-US" altLang="zh-CN" dirty="0" smtClean="0"/>
              <a:t>b[i][j]</a:t>
            </a:r>
          </a:p>
          <a:p>
            <a:r>
              <a:rPr lang="zh-CN" altLang="en-US" dirty="0" smtClean="0"/>
              <a:t>则</a:t>
            </a:r>
            <a:r>
              <a:rPr lang="en-US" altLang="zh-CN" dirty="0" smtClean="0"/>
              <a:t>a[i]=min(a[2]+b[2][5], a[3]+b[3][5], a[4]+b[4][5])</a:t>
            </a:r>
          </a:p>
          <a:p>
            <a:endParaRPr lang="zh-CN" altLang="en-US" b="1" dirty="0"/>
          </a:p>
        </p:txBody>
      </p:sp>
      <p:grpSp>
        <p:nvGrpSpPr>
          <p:cNvPr id="5" name="组合 4"/>
          <p:cNvGrpSpPr/>
          <p:nvPr/>
        </p:nvGrpSpPr>
        <p:grpSpPr>
          <a:xfrm>
            <a:off x="3851600" y="4509120"/>
            <a:ext cx="4464816" cy="1893131"/>
            <a:chOff x="3347864" y="4560205"/>
            <a:chExt cx="4464816" cy="1893131"/>
          </a:xfrm>
        </p:grpSpPr>
        <p:sp>
          <p:nvSpPr>
            <p:cNvPr id="6" name="流程图: 联系 5"/>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8"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9"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10"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1"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2"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3"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4"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5"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6"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7" name="直接箭头连接符 16"/>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241159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状态及状态转移方程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为以</a:t>
            </a:r>
            <a:r>
              <a:rPr lang="en-US" altLang="zh-CN" dirty="0" err="1" smtClean="0"/>
              <a:t>i</a:t>
            </a:r>
            <a:r>
              <a:rPr lang="zh-CN" altLang="en-US" dirty="0" smtClean="0"/>
              <a:t>开头的长度为</a:t>
            </a:r>
            <a:r>
              <a:rPr lang="en-US" altLang="zh-CN" dirty="0" smtClean="0"/>
              <a:t>2^j</a:t>
            </a:r>
            <a:r>
              <a:rPr lang="zh-CN" altLang="en-US" dirty="0" smtClean="0"/>
              <a:t>的区间的最大值，即</a:t>
            </a:r>
            <a:r>
              <a:rPr lang="en-US" altLang="zh-CN" dirty="0" smtClean="0"/>
              <a:t>[i,i+2^j-1]</a:t>
            </a:r>
            <a:r>
              <a:rPr lang="zh-CN" altLang="en-US" dirty="0" smtClean="0"/>
              <a:t>的最大值</a:t>
            </a:r>
            <a:endParaRPr lang="en-US" altLang="zh-CN" dirty="0" smtClean="0"/>
          </a:p>
          <a:p>
            <a:r>
              <a:rPr lang="zh-CN" altLang="en-US" dirty="0"/>
              <a:t>状态</a:t>
            </a:r>
            <a:r>
              <a:rPr lang="zh-CN" altLang="en-US" dirty="0" smtClean="0"/>
              <a:t>转移方程</a:t>
            </a:r>
            <a:endParaRPr lang="en-US" altLang="zh-CN" dirty="0" smtClean="0"/>
          </a:p>
          <a:p>
            <a:pPr marL="0" indent="0">
              <a:buNone/>
            </a:pPr>
            <a:r>
              <a:rPr lang="en-US" altLang="zh-CN" dirty="0" smtClean="0"/>
              <a:t>            </a:t>
            </a:r>
            <a:r>
              <a:rPr lang="en-US" altLang="zh-CN" dirty="0" err="1" smtClean="0"/>
              <a:t>dp</a:t>
            </a:r>
            <a:r>
              <a:rPr lang="en-US" altLang="zh-CN" dirty="0" smtClean="0"/>
              <a:t>[</a:t>
            </a:r>
            <a:r>
              <a:rPr lang="en-US" altLang="zh-CN" dirty="0" err="1" smtClean="0"/>
              <a:t>i</a:t>
            </a:r>
            <a:r>
              <a:rPr lang="en-US" altLang="zh-CN" dirty="0" smtClean="0"/>
              <a:t>][j]=max(</a:t>
            </a:r>
            <a:r>
              <a:rPr lang="en-US" altLang="zh-CN" dirty="0" err="1" smtClean="0"/>
              <a:t>dp</a:t>
            </a:r>
            <a:r>
              <a:rPr lang="en-US" altLang="zh-CN" dirty="0" smtClean="0"/>
              <a:t>[</a:t>
            </a:r>
            <a:r>
              <a:rPr lang="en-US" altLang="zh-CN" dirty="0" err="1" smtClean="0"/>
              <a:t>i</a:t>
            </a:r>
            <a:r>
              <a:rPr lang="en-US" altLang="zh-CN" dirty="0" smtClean="0"/>
              <a:t>][j-1],</a:t>
            </a:r>
            <a:r>
              <a:rPr lang="en-US" altLang="zh-CN" dirty="0" err="1" smtClean="0"/>
              <a:t>dp</a:t>
            </a:r>
            <a:r>
              <a:rPr lang="en-US" altLang="zh-CN" dirty="0" smtClean="0"/>
              <a:t>[i+2^(j-1)][j-1])</a:t>
            </a:r>
          </a:p>
          <a:p>
            <a:r>
              <a:rPr lang="zh-CN" altLang="en-US" dirty="0" smtClean="0"/>
              <a:t>询问</a:t>
            </a:r>
            <a:r>
              <a:rPr lang="en-US" altLang="zh-CN" dirty="0" smtClean="0"/>
              <a:t>l</a:t>
            </a:r>
            <a:r>
              <a:rPr lang="zh-CN" altLang="en-US" dirty="0" smtClean="0"/>
              <a:t>到</a:t>
            </a:r>
            <a:r>
              <a:rPr lang="en-US" altLang="zh-CN" dirty="0" smtClean="0"/>
              <a:t>r</a:t>
            </a:r>
            <a:r>
              <a:rPr lang="zh-CN" altLang="en-US" dirty="0" smtClean="0"/>
              <a:t>的最大值时</a:t>
            </a:r>
            <a:endParaRPr lang="en-US" altLang="zh-CN" dirty="0"/>
          </a:p>
          <a:p>
            <a:pPr marL="0" indent="0">
              <a:buNone/>
            </a:pPr>
            <a:r>
              <a:rPr lang="en-US" altLang="zh-CN" dirty="0"/>
              <a:t> </a:t>
            </a:r>
            <a:r>
              <a:rPr lang="en-US" altLang="zh-CN" dirty="0" smtClean="0"/>
              <a:t>                      </a:t>
            </a:r>
            <a:r>
              <a:rPr lang="en-US" altLang="zh-CN" dirty="0" err="1" smtClean="0"/>
              <a:t>ans</a:t>
            </a:r>
            <a:r>
              <a:rPr lang="en-US" altLang="zh-CN" dirty="0" smtClean="0"/>
              <a:t>=max(</a:t>
            </a:r>
            <a:r>
              <a:rPr lang="en-US" altLang="zh-CN" dirty="0" err="1" smtClean="0"/>
              <a:t>dp</a:t>
            </a:r>
            <a:r>
              <a:rPr lang="en-US" altLang="zh-CN" dirty="0" smtClean="0"/>
              <a:t>[l][k],</a:t>
            </a:r>
            <a:r>
              <a:rPr lang="en-US" altLang="zh-CN" dirty="0" err="1" smtClean="0"/>
              <a:t>dp</a:t>
            </a:r>
            <a:r>
              <a:rPr lang="en-US" altLang="zh-CN" dirty="0" smtClean="0"/>
              <a:t>[r-2^k+1][k])</a:t>
            </a:r>
          </a:p>
          <a:p>
            <a:r>
              <a:rPr lang="zh-CN" altLang="en-US" dirty="0" smtClean="0"/>
              <a:t>其中</a:t>
            </a:r>
            <a:r>
              <a:rPr lang="en-US" altLang="zh-CN" dirty="0" smtClean="0"/>
              <a:t>k</a:t>
            </a:r>
            <a:r>
              <a:rPr lang="zh-CN" altLang="en-US" dirty="0" smtClean="0"/>
              <a:t>为满足</a:t>
            </a:r>
            <a:r>
              <a:rPr lang="en-US" altLang="zh-CN" dirty="0" smtClean="0"/>
              <a:t>2^k&lt;=r-l+1</a:t>
            </a:r>
            <a:r>
              <a:rPr lang="zh-CN" altLang="en-US" dirty="0" smtClean="0"/>
              <a:t>的最大的数</a:t>
            </a:r>
            <a:endParaRPr lang="en-US" altLang="zh-CN" dirty="0" smtClean="0"/>
          </a:p>
          <a:p>
            <a:r>
              <a:rPr lang="zh-CN" altLang="en-US" dirty="0"/>
              <a:t>区间</a:t>
            </a:r>
            <a:r>
              <a:rPr lang="zh-CN" altLang="en-US" dirty="0" smtClean="0"/>
              <a:t>长度对应的</a:t>
            </a:r>
            <a:r>
              <a:rPr lang="en-US" altLang="zh-CN" dirty="0" smtClean="0"/>
              <a:t>k</a:t>
            </a:r>
            <a:r>
              <a:rPr lang="zh-CN" altLang="en-US" dirty="0" smtClean="0"/>
              <a:t>值要提前写一个数组预处理</a:t>
            </a:r>
            <a:endParaRPr lang="en-US" altLang="zh-CN" dirty="0" smtClean="0"/>
          </a:p>
          <a:p>
            <a:r>
              <a:rPr lang="en-US" altLang="zh-CN" dirty="0" smtClean="0"/>
              <a:t>2^k</a:t>
            </a:r>
            <a:r>
              <a:rPr lang="zh-CN" altLang="en-US" dirty="0" smtClean="0"/>
              <a:t>可以使用位运算，单次查询复杂度</a:t>
            </a:r>
            <a:r>
              <a:rPr lang="en-US" altLang="zh-CN" dirty="0" smtClean="0"/>
              <a:t>O(1)</a:t>
            </a:r>
          </a:p>
        </p:txBody>
      </p:sp>
    </p:spTree>
    <p:extLst>
      <p:ext uri="{BB962C8B-B14F-4D97-AF65-F5344CB8AC3E}">
        <p14:creationId xmlns:p14="http://schemas.microsoft.com/office/powerpoint/2010/main" val="1966052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en-US" altLang="zh-CN" dirty="0" smtClean="0"/>
              <a:t>POJ 3670  Eating Together</a:t>
            </a:r>
          </a:p>
          <a:p>
            <a:r>
              <a:rPr lang="en-US" altLang="zh-CN" dirty="0" smtClean="0"/>
              <a:t>POJ 1887  Testing the CATCHER</a:t>
            </a:r>
          </a:p>
          <a:p>
            <a:r>
              <a:rPr lang="en-US" altLang="zh-CN" dirty="0"/>
              <a:t>POJ </a:t>
            </a:r>
            <a:r>
              <a:rPr lang="en-US" altLang="zh-CN" dirty="0" smtClean="0"/>
              <a:t>1159  Palindrome</a:t>
            </a:r>
          </a:p>
          <a:p>
            <a:r>
              <a:rPr lang="en-US" altLang="zh-CN" dirty="0" smtClean="0"/>
              <a:t>POJ 3356  AGTC</a:t>
            </a:r>
          </a:p>
          <a:p>
            <a:r>
              <a:rPr lang="en-US" altLang="zh-CN" dirty="0" smtClean="0"/>
              <a:t>HDU 4271  Find Black Hand</a:t>
            </a:r>
          </a:p>
          <a:p>
            <a:r>
              <a:rPr lang="en-US" altLang="zh-CN" dirty="0" smtClean="0"/>
              <a:t>HDU 3486   </a:t>
            </a:r>
            <a:r>
              <a:rPr lang="en-US" altLang="zh-CN" dirty="0" err="1" smtClean="0"/>
              <a:t>Interviewe</a:t>
            </a:r>
            <a:r>
              <a:rPr lang="en-US" altLang="zh-CN" dirty="0" smtClean="0"/>
              <a:t>   --</a:t>
            </a:r>
            <a:r>
              <a:rPr lang="zh-CN" altLang="en-US" dirty="0" smtClean="0"/>
              <a:t>注：此题网上说的二分算法并不正确，</a:t>
            </a:r>
            <a:r>
              <a:rPr lang="en-US" altLang="zh-CN" dirty="0" smtClean="0"/>
              <a:t>OJ</a:t>
            </a:r>
            <a:r>
              <a:rPr lang="zh-CN" altLang="en-US" dirty="0" smtClean="0"/>
              <a:t>数据太水，请不要使用二分答案</a:t>
            </a:r>
            <a:endParaRPr lang="en-US" altLang="zh-CN" dirty="0" smtClean="0"/>
          </a:p>
          <a:p>
            <a:endParaRPr lang="en-US" altLang="zh-CN" dirty="0" smtClean="0"/>
          </a:p>
        </p:txBody>
      </p:sp>
    </p:spTree>
    <p:extLst>
      <p:ext uri="{BB962C8B-B14F-4D97-AF65-F5344CB8AC3E}">
        <p14:creationId xmlns:p14="http://schemas.microsoft.com/office/powerpoint/2010/main" val="3789472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树形</a:t>
            </a:r>
            <a:r>
              <a:rPr lang="en-US" altLang="zh-CN" dirty="0" smtClean="0"/>
              <a:t>DP	</a:t>
            </a:r>
            <a:endParaRPr lang="zh-CN" altLang="en-US" dirty="0"/>
          </a:p>
        </p:txBody>
      </p:sp>
      <p:sp>
        <p:nvSpPr>
          <p:cNvPr id="3" name="内容占位符 2"/>
          <p:cNvSpPr>
            <a:spLocks noGrp="1"/>
          </p:cNvSpPr>
          <p:nvPr>
            <p:ph idx="1"/>
          </p:nvPr>
        </p:nvSpPr>
        <p:spPr/>
        <p:txBody>
          <a:bodyPr/>
          <a:lstStyle/>
          <a:p>
            <a:r>
              <a:rPr lang="zh-CN" altLang="en-US" dirty="0" smtClean="0"/>
              <a:t>树形</a:t>
            </a:r>
            <a:r>
              <a:rPr lang="en-US" altLang="zh-CN" dirty="0" smtClean="0"/>
              <a:t>DP</a:t>
            </a:r>
            <a:r>
              <a:rPr lang="zh-CN" altLang="en-US" dirty="0" smtClean="0"/>
              <a:t>，顾名思义，就是依附于一棵树而进行的</a:t>
            </a:r>
            <a:r>
              <a:rPr lang="en-US" altLang="zh-CN" dirty="0" smtClean="0"/>
              <a:t>DP</a:t>
            </a:r>
          </a:p>
          <a:p>
            <a:r>
              <a:rPr lang="zh-CN" altLang="en-US" dirty="0" smtClean="0"/>
              <a:t>通常某个节点的状态由他的子节点的状态转移得到</a:t>
            </a:r>
            <a:endParaRPr lang="en-US" altLang="zh-CN" dirty="0" smtClean="0"/>
          </a:p>
          <a:p>
            <a:endParaRPr lang="zh-CN" altLang="en-US" dirty="0"/>
          </a:p>
        </p:txBody>
      </p:sp>
    </p:spTree>
    <p:extLst>
      <p:ext uri="{BB962C8B-B14F-4D97-AF65-F5344CB8AC3E}">
        <p14:creationId xmlns:p14="http://schemas.microsoft.com/office/powerpoint/2010/main" val="35903671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HDU 4276 The Ghost Blows Light</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墓室由</a:t>
            </a:r>
            <a:r>
              <a:rPr lang="en-US" altLang="zh-CN" dirty="0" smtClean="0"/>
              <a:t>n(n&lt;=100)</a:t>
            </a:r>
            <a:r>
              <a:rPr lang="zh-CN" altLang="en-US" dirty="0" smtClean="0"/>
              <a:t>个房间组成，编号由</a:t>
            </a:r>
            <a:r>
              <a:rPr lang="en-US" altLang="zh-CN" dirty="0" smtClean="0"/>
              <a:t>1</a:t>
            </a:r>
            <a:r>
              <a:rPr lang="zh-CN" altLang="en-US" dirty="0" smtClean="0"/>
              <a:t>到</a:t>
            </a:r>
            <a:r>
              <a:rPr lang="en-US" altLang="zh-CN" dirty="0" smtClean="0"/>
              <a:t>n</a:t>
            </a:r>
            <a:r>
              <a:rPr lang="zh-CN" altLang="en-US" dirty="0" smtClean="0"/>
              <a:t>，房间之间由道路相连，通过不同道路需要花费不同的时间。任意两个房间之间有且只有一条道路。每个房间里都有一些宝藏，宝藏有一定的价值。</a:t>
            </a:r>
            <a:endParaRPr lang="en-US" altLang="zh-CN" dirty="0" smtClean="0"/>
          </a:p>
          <a:p>
            <a:r>
              <a:rPr lang="zh-CN" altLang="en-US" dirty="0" smtClean="0"/>
              <a:t>我目前位于</a:t>
            </a:r>
            <a:r>
              <a:rPr lang="en-US" altLang="zh-CN" dirty="0" smtClean="0"/>
              <a:t>1</a:t>
            </a:r>
            <a:r>
              <a:rPr lang="zh-CN" altLang="en-US" dirty="0" smtClean="0"/>
              <a:t>号房间，出口位于</a:t>
            </a:r>
            <a:r>
              <a:rPr lang="en-US" altLang="zh-CN" dirty="0" smtClean="0"/>
              <a:t>n</a:t>
            </a:r>
            <a:r>
              <a:rPr lang="zh-CN" altLang="en-US" dirty="0" smtClean="0"/>
              <a:t>号房间</a:t>
            </a:r>
            <a:endParaRPr lang="en-US" altLang="zh-CN" dirty="0" smtClean="0"/>
          </a:p>
          <a:p>
            <a:r>
              <a:rPr lang="zh-CN" altLang="en-US" dirty="0" smtClean="0"/>
              <a:t>突然发生了警报，我必须在</a:t>
            </a:r>
            <a:r>
              <a:rPr lang="en-US" altLang="zh-CN" dirty="0" smtClean="0"/>
              <a:t>t(t&lt;=500)</a:t>
            </a:r>
            <a:r>
              <a:rPr lang="zh-CN" altLang="en-US" dirty="0" smtClean="0"/>
              <a:t>分钟之内到达</a:t>
            </a:r>
            <a:r>
              <a:rPr lang="en-US" altLang="zh-CN" dirty="0" smtClean="0"/>
              <a:t>n</a:t>
            </a:r>
            <a:r>
              <a:rPr lang="zh-CN" altLang="en-US" dirty="0" smtClean="0"/>
              <a:t>号房间，我最多可以获得的宝藏数量。</a:t>
            </a:r>
            <a:endParaRPr lang="en-US" altLang="zh-CN" dirty="0" smtClean="0"/>
          </a:p>
          <a:p>
            <a:r>
              <a:rPr lang="zh-CN" altLang="en-US" dirty="0" smtClean="0"/>
              <a:t>如果不能到达，输出人为财死鸟为食亡。</a:t>
            </a:r>
            <a:endParaRPr lang="zh-CN" altLang="en-US" dirty="0"/>
          </a:p>
        </p:txBody>
      </p:sp>
    </p:spTree>
    <p:extLst>
      <p:ext uri="{BB962C8B-B14F-4D97-AF65-F5344CB8AC3E}">
        <p14:creationId xmlns:p14="http://schemas.microsoft.com/office/powerpoint/2010/main" val="39453804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HDU 4276 The Ghost Blows Light</a:t>
            </a:r>
            <a:endParaRPr lang="zh-CN" altLang="en-US" dirty="0"/>
          </a:p>
        </p:txBody>
      </p:sp>
      <p:sp>
        <p:nvSpPr>
          <p:cNvPr id="3" name="内容占位符 2"/>
          <p:cNvSpPr>
            <a:spLocks noGrp="1"/>
          </p:cNvSpPr>
          <p:nvPr>
            <p:ph idx="1"/>
          </p:nvPr>
        </p:nvSpPr>
        <p:spPr/>
        <p:txBody>
          <a:bodyPr>
            <a:normAutofit/>
          </a:bodyPr>
          <a:lstStyle/>
          <a:p>
            <a:r>
              <a:rPr lang="zh-CN" altLang="en-US" dirty="0" smtClean="0"/>
              <a:t>因为任意点到任意点之间有且只有一条路径，所以这是一棵树</a:t>
            </a:r>
            <a:endParaRPr lang="en-US" altLang="zh-CN" dirty="0" smtClean="0"/>
          </a:p>
          <a:p>
            <a:r>
              <a:rPr lang="zh-CN" altLang="en-US" dirty="0" smtClean="0"/>
              <a:t>将出口</a:t>
            </a:r>
            <a:r>
              <a:rPr lang="en-US" altLang="zh-CN" dirty="0" smtClean="0"/>
              <a:t>n</a:t>
            </a:r>
            <a:r>
              <a:rPr lang="zh-CN" altLang="en-US" dirty="0" smtClean="0"/>
              <a:t>提为根</a:t>
            </a:r>
            <a:endParaRPr lang="en-US" altLang="zh-CN" dirty="0" smtClean="0"/>
          </a:p>
          <a:p>
            <a:r>
              <a:rPr lang="zh-CN" altLang="en-US" dirty="0" smtClean="0"/>
              <a:t>计算从</a:t>
            </a:r>
            <a:r>
              <a:rPr lang="en-US" altLang="zh-CN" dirty="0" smtClean="0"/>
              <a:t>1</a:t>
            </a:r>
            <a:r>
              <a:rPr lang="zh-CN" altLang="en-US" dirty="0" smtClean="0"/>
              <a:t>到</a:t>
            </a:r>
            <a:r>
              <a:rPr lang="en-US" altLang="zh-CN" dirty="0" smtClean="0"/>
              <a:t>n</a:t>
            </a:r>
            <a:r>
              <a:rPr lang="zh-CN" altLang="en-US" dirty="0" smtClean="0"/>
              <a:t>的花费</a:t>
            </a:r>
            <a:r>
              <a:rPr lang="en-US" altLang="zh-CN" dirty="0" smtClean="0"/>
              <a:t>s</a:t>
            </a:r>
            <a:r>
              <a:rPr lang="zh-CN" altLang="en-US" dirty="0" smtClean="0"/>
              <a:t>，如果</a:t>
            </a:r>
            <a:r>
              <a:rPr lang="en-US" altLang="zh-CN" dirty="0" smtClean="0"/>
              <a:t>s&gt;n</a:t>
            </a:r>
            <a:r>
              <a:rPr lang="zh-CN" altLang="en-US" dirty="0" smtClean="0"/>
              <a:t>，则人为财死，鸟为食亡。</a:t>
            </a:r>
            <a:endParaRPr lang="en-US" altLang="zh-CN" dirty="0" smtClean="0"/>
          </a:p>
          <a:p>
            <a:r>
              <a:rPr lang="zh-CN" altLang="en-US" dirty="0" smtClean="0"/>
              <a:t>否则分析情况，我们发现，除了</a:t>
            </a:r>
            <a:r>
              <a:rPr lang="en-US" altLang="zh-CN" dirty="0" smtClean="0"/>
              <a:t>1</a:t>
            </a:r>
            <a:r>
              <a:rPr lang="zh-CN" altLang="en-US" dirty="0" smtClean="0"/>
              <a:t>到</a:t>
            </a:r>
            <a:r>
              <a:rPr lang="en-US" altLang="zh-CN" dirty="0" smtClean="0"/>
              <a:t>n</a:t>
            </a:r>
            <a:r>
              <a:rPr lang="zh-CN" altLang="en-US" smtClean="0"/>
              <a:t>这条路上的边，如果我们走了其他的边，我们一定要走两次</a:t>
            </a:r>
            <a:endParaRPr lang="en-US" altLang="zh-CN" dirty="0" smtClean="0"/>
          </a:p>
        </p:txBody>
      </p:sp>
    </p:spTree>
    <p:extLst>
      <p:ext uri="{BB962C8B-B14F-4D97-AF65-F5344CB8AC3E}">
        <p14:creationId xmlns:p14="http://schemas.microsoft.com/office/powerpoint/2010/main" val="39352945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HDU 4276 The Ghost Blows Light</a:t>
            </a:r>
            <a:endParaRPr lang="zh-CN" altLang="en-US" dirty="0"/>
          </a:p>
        </p:txBody>
      </p:sp>
      <p:sp>
        <p:nvSpPr>
          <p:cNvPr id="3" name="内容占位符 2"/>
          <p:cNvSpPr>
            <a:spLocks noGrp="1"/>
          </p:cNvSpPr>
          <p:nvPr>
            <p:ph idx="1"/>
          </p:nvPr>
        </p:nvSpPr>
        <p:spPr/>
        <p:txBody>
          <a:bodyPr>
            <a:normAutofit/>
          </a:bodyPr>
          <a:lstStyle/>
          <a:p>
            <a:r>
              <a:rPr lang="zh-CN" altLang="en-US" dirty="0" smtClean="0"/>
              <a:t>所以我们只要把除了</a:t>
            </a:r>
            <a:r>
              <a:rPr lang="en-US" altLang="zh-CN" dirty="0" smtClean="0"/>
              <a:t>1</a:t>
            </a:r>
            <a:r>
              <a:rPr lang="zh-CN" altLang="en-US" dirty="0" smtClean="0"/>
              <a:t>到</a:t>
            </a:r>
            <a:r>
              <a:rPr lang="en-US" altLang="zh-CN" dirty="0" smtClean="0"/>
              <a:t>n</a:t>
            </a:r>
            <a:r>
              <a:rPr lang="zh-CN" altLang="en-US" dirty="0" smtClean="0"/>
              <a:t>路上以外的边的权值都乘</a:t>
            </a:r>
            <a:r>
              <a:rPr lang="en-US" altLang="zh-CN" dirty="0" smtClean="0"/>
              <a:t>2</a:t>
            </a:r>
            <a:endParaRPr lang="en-US" altLang="zh-CN" dirty="0"/>
          </a:p>
          <a:p>
            <a:r>
              <a:rPr lang="zh-CN" altLang="en-US" dirty="0" smtClean="0"/>
              <a:t>然后沿着树的结构，做一次分组背包</a:t>
            </a:r>
            <a:endParaRPr lang="en-US" altLang="zh-CN" dirty="0" smtClean="0"/>
          </a:p>
          <a:p>
            <a:r>
              <a:rPr lang="zh-CN" altLang="en-US" dirty="0" smtClean="0"/>
              <a:t>每个节点都有一个</a:t>
            </a:r>
            <a:r>
              <a:rPr lang="en-US" altLang="zh-CN" dirty="0" smtClean="0"/>
              <a:t>c</a:t>
            </a:r>
            <a:r>
              <a:rPr lang="zh-CN" altLang="en-US" dirty="0" smtClean="0"/>
              <a:t>，为从</a:t>
            </a:r>
            <a:r>
              <a:rPr lang="zh-CN" altLang="en-US" dirty="0"/>
              <a:t>该</a:t>
            </a:r>
            <a:r>
              <a:rPr lang="zh-CN" altLang="en-US" dirty="0" smtClean="0"/>
              <a:t>点到该点的父亲的花费，</a:t>
            </a:r>
            <a:r>
              <a:rPr lang="en-US" altLang="zh-CN" dirty="0" smtClean="0"/>
              <a:t>v</a:t>
            </a:r>
            <a:r>
              <a:rPr lang="zh-CN" altLang="en-US" dirty="0" smtClean="0"/>
              <a:t>为从过</a:t>
            </a:r>
            <a:r>
              <a:rPr lang="zh-CN" altLang="en-US" dirty="0"/>
              <a:t>该</a:t>
            </a:r>
            <a:r>
              <a:rPr lang="zh-CN" altLang="en-US" dirty="0" smtClean="0"/>
              <a:t>点的价值</a:t>
            </a:r>
            <a:endParaRPr lang="en-US" altLang="zh-CN" dirty="0" smtClean="0"/>
          </a:p>
          <a:p>
            <a:r>
              <a:rPr lang="zh-CN" altLang="en-US" dirty="0" smtClean="0"/>
              <a:t>每个节点就相当于一个物品，选取该物品代表访问了该节点</a:t>
            </a:r>
            <a:r>
              <a:rPr lang="en-US" altLang="zh-CN" dirty="0" smtClean="0"/>
              <a:t>(</a:t>
            </a:r>
            <a:r>
              <a:rPr lang="zh-CN" altLang="en-US" dirty="0" smtClean="0"/>
              <a:t>去该房间拿宝藏</a:t>
            </a:r>
            <a:r>
              <a:rPr lang="en-US" altLang="zh-CN" dirty="0" smtClean="0"/>
              <a:t>)</a:t>
            </a:r>
          </a:p>
        </p:txBody>
      </p:sp>
    </p:spTree>
    <p:extLst>
      <p:ext uri="{BB962C8B-B14F-4D97-AF65-F5344CB8AC3E}">
        <p14:creationId xmlns:p14="http://schemas.microsoft.com/office/powerpoint/2010/main" val="780273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HDU 4276 The Ghost Blows Light</a:t>
            </a:r>
            <a:endParaRPr lang="zh-CN" altLang="en-US" dirty="0"/>
          </a:p>
        </p:txBody>
      </p:sp>
      <p:sp>
        <p:nvSpPr>
          <p:cNvPr id="3" name="内容占位符 2"/>
          <p:cNvSpPr>
            <a:spLocks noGrp="1"/>
          </p:cNvSpPr>
          <p:nvPr>
            <p:ph idx="1"/>
          </p:nvPr>
        </p:nvSpPr>
        <p:spPr/>
        <p:txBody>
          <a:bodyPr>
            <a:normAutofit/>
          </a:bodyPr>
          <a:lstStyle/>
          <a:p>
            <a:r>
              <a:rPr lang="zh-CN" altLang="en-US" dirty="0" smtClean="0"/>
              <a:t>每个节点的</a:t>
            </a:r>
            <a:r>
              <a:rPr lang="en-US" altLang="zh-CN" dirty="0" err="1" smtClean="0"/>
              <a:t>dp</a:t>
            </a:r>
            <a:r>
              <a:rPr lang="zh-CN" altLang="en-US" dirty="0" smtClean="0"/>
              <a:t>数组就相当于一组物品</a:t>
            </a:r>
            <a:endParaRPr lang="en-US" altLang="zh-CN" dirty="0" smtClean="0"/>
          </a:p>
          <a:p>
            <a:r>
              <a:rPr lang="zh-CN" altLang="en-US" dirty="0"/>
              <a:t>我</a:t>
            </a:r>
            <a:r>
              <a:rPr lang="zh-CN" altLang="en-US" dirty="0" smtClean="0"/>
              <a:t>只能这一组中从中选择一个</a:t>
            </a:r>
            <a:r>
              <a:rPr lang="en-US" altLang="zh-CN" dirty="0" smtClean="0"/>
              <a:t>(</a:t>
            </a:r>
            <a:r>
              <a:rPr lang="zh-CN" altLang="en-US" dirty="0" smtClean="0"/>
              <a:t>我分配了若干时间往这个节点以及他的子树中走</a:t>
            </a:r>
            <a:r>
              <a:rPr lang="en-US" altLang="zh-CN" dirty="0" smtClean="0"/>
              <a:t>)</a:t>
            </a:r>
          </a:p>
          <a:p>
            <a:r>
              <a:rPr lang="zh-CN" altLang="en-US" dirty="0" smtClean="0"/>
              <a:t>不同的孩子节点之间没有冲突</a:t>
            </a:r>
            <a:endParaRPr lang="en-US" altLang="zh-CN" dirty="0" smtClean="0"/>
          </a:p>
          <a:p>
            <a:r>
              <a:rPr lang="zh-CN" altLang="en-US" dirty="0" smtClean="0"/>
              <a:t>为了保证我们是从</a:t>
            </a:r>
            <a:r>
              <a:rPr lang="en-US" altLang="zh-CN" dirty="0" smtClean="0"/>
              <a:t>1</a:t>
            </a:r>
            <a:r>
              <a:rPr lang="zh-CN" altLang="en-US" dirty="0" smtClean="0"/>
              <a:t>号节点出来的，我们把</a:t>
            </a:r>
            <a:r>
              <a:rPr lang="en-US" altLang="zh-CN" dirty="0" smtClean="0"/>
              <a:t>1</a:t>
            </a:r>
            <a:r>
              <a:rPr lang="zh-CN" altLang="en-US" dirty="0" smtClean="0"/>
              <a:t>号节点的价值加上一个非常大的数，只要比其他所有节点的价值和还要大就可以了。</a:t>
            </a:r>
            <a:endParaRPr lang="en-US" altLang="zh-CN" dirty="0" smtClean="0"/>
          </a:p>
          <a:p>
            <a:r>
              <a:rPr lang="zh-CN" altLang="en-US" dirty="0" smtClean="0"/>
              <a:t>当然最后结果要再减去这个数</a:t>
            </a:r>
            <a:endParaRPr lang="en-US" altLang="zh-CN" dirty="0" smtClean="0"/>
          </a:p>
        </p:txBody>
      </p:sp>
    </p:spTree>
    <p:extLst>
      <p:ext uri="{BB962C8B-B14F-4D97-AF65-F5344CB8AC3E}">
        <p14:creationId xmlns:p14="http://schemas.microsoft.com/office/powerpoint/2010/main" val="38207425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HDU 4276</a:t>
            </a:r>
          </a:p>
          <a:p>
            <a:r>
              <a:rPr lang="en-US" altLang="zh-CN" dirty="0" smtClean="0"/>
              <a:t>HDU 4340</a:t>
            </a:r>
            <a:endParaRPr lang="zh-CN" altLang="en-US" dirty="0"/>
          </a:p>
        </p:txBody>
      </p:sp>
    </p:spTree>
    <p:extLst>
      <p:ext uri="{BB962C8B-B14F-4D97-AF65-F5344CB8AC3E}">
        <p14:creationId xmlns:p14="http://schemas.microsoft.com/office/powerpoint/2010/main" val="23998665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状态压缩</a:t>
            </a:r>
            <a:r>
              <a:rPr lang="en-US" altLang="zh-CN" dirty="0" smtClean="0"/>
              <a:t>DP</a:t>
            </a:r>
            <a:endParaRPr lang="zh-CN" altLang="en-US" dirty="0"/>
          </a:p>
        </p:txBody>
      </p:sp>
      <p:sp>
        <p:nvSpPr>
          <p:cNvPr id="3" name="内容占位符 2"/>
          <p:cNvSpPr>
            <a:spLocks noGrp="1"/>
          </p:cNvSpPr>
          <p:nvPr>
            <p:ph idx="1"/>
          </p:nvPr>
        </p:nvSpPr>
        <p:spPr/>
        <p:txBody>
          <a:bodyPr/>
          <a:lstStyle/>
          <a:p>
            <a:r>
              <a:rPr lang="zh-CN" altLang="zh-CN" dirty="0"/>
              <a:t>状态压缩动态规划：</a:t>
            </a:r>
          </a:p>
          <a:p>
            <a:pPr>
              <a:buFont typeface="Wingdings" panose="05000000000000000000" pitchFamily="2" charset="2"/>
              <a:buNone/>
            </a:pPr>
            <a:r>
              <a:rPr lang="zh-CN" altLang="zh-CN" dirty="0"/>
              <a:t>   动态规划的状态有时候比较恶心，不容易表示出来，需要用一些编码技术，把状态压缩的用简单的方式表示出来</a:t>
            </a:r>
            <a:r>
              <a:rPr lang="zh-CN" altLang="zh-CN" dirty="0" smtClean="0"/>
              <a:t>。</a:t>
            </a:r>
            <a:endParaRPr lang="zh-CN" altLang="zh-CN" dirty="0"/>
          </a:p>
          <a:p>
            <a:r>
              <a:rPr lang="zh-CN" altLang="zh-CN" dirty="0"/>
              <a:t>典型方式：当需要表示一个集合有哪些元素时，往往利用2进制用一个整数表示</a:t>
            </a:r>
            <a:r>
              <a:rPr lang="zh-CN" altLang="zh-CN" dirty="0" smtClean="0"/>
              <a:t>。</a:t>
            </a:r>
          </a:p>
        </p:txBody>
      </p:sp>
    </p:spTree>
    <p:extLst>
      <p:ext uri="{BB962C8B-B14F-4D97-AF65-F5344CB8AC3E}">
        <p14:creationId xmlns:p14="http://schemas.microsoft.com/office/powerpoint/2010/main" val="34976350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状态压缩时，由于使用二进制来表示一个集合，所以经常会用到位运算</a:t>
            </a:r>
            <a:endParaRPr lang="en-US" altLang="zh-CN" dirty="0" smtClean="0"/>
          </a:p>
          <a:p>
            <a:r>
              <a:rPr lang="en-US" altLang="zh-CN" dirty="0" smtClean="0"/>
              <a:t>&amp;  </a:t>
            </a:r>
            <a:r>
              <a:rPr lang="zh-CN" altLang="en-US" dirty="0" smtClean="0"/>
              <a:t>按位与，</a:t>
            </a:r>
            <a:r>
              <a:rPr lang="en-US" altLang="zh-CN" dirty="0" err="1" smtClean="0"/>
              <a:t>a&amp;b</a:t>
            </a:r>
            <a:r>
              <a:rPr lang="zh-CN" altLang="en-US" dirty="0" smtClean="0"/>
              <a:t>就是把</a:t>
            </a:r>
            <a:r>
              <a:rPr lang="en-US" altLang="zh-CN" dirty="0" smtClean="0"/>
              <a:t>a</a:t>
            </a:r>
            <a:r>
              <a:rPr lang="zh-CN" altLang="en-US" dirty="0" smtClean="0"/>
              <a:t>和</a:t>
            </a:r>
            <a:r>
              <a:rPr lang="en-US" altLang="zh-CN" dirty="0" smtClean="0"/>
              <a:t>b</a:t>
            </a:r>
            <a:r>
              <a:rPr lang="zh-CN" altLang="en-US" dirty="0" smtClean="0"/>
              <a:t>的二进制数的每一位相与得到的数，如</a:t>
            </a:r>
            <a:r>
              <a:rPr lang="en-US" altLang="zh-CN" dirty="0" smtClean="0"/>
              <a:t>001&amp;011=001</a:t>
            </a:r>
          </a:p>
          <a:p>
            <a:r>
              <a:rPr lang="en-US" altLang="zh-CN" dirty="0" smtClean="0"/>
              <a:t>|   </a:t>
            </a:r>
            <a:r>
              <a:rPr lang="zh-CN" altLang="en-US" dirty="0" smtClean="0"/>
              <a:t>按位或，同上，</a:t>
            </a:r>
            <a:r>
              <a:rPr lang="en-US" altLang="zh-CN" dirty="0" smtClean="0"/>
              <a:t>001|011=011</a:t>
            </a:r>
          </a:p>
          <a:p>
            <a:r>
              <a:rPr lang="en-US" altLang="zh-CN" dirty="0" smtClean="0"/>
              <a:t>^   </a:t>
            </a:r>
            <a:r>
              <a:rPr lang="zh-CN" altLang="en-US" dirty="0" smtClean="0"/>
              <a:t>异或，相异为</a:t>
            </a:r>
            <a:r>
              <a:rPr lang="en-US" altLang="zh-CN" dirty="0" smtClean="0"/>
              <a:t>1 </a:t>
            </a:r>
            <a:r>
              <a:rPr lang="zh-CN" altLang="en-US" dirty="0" smtClean="0"/>
              <a:t>相同为</a:t>
            </a:r>
            <a:r>
              <a:rPr lang="en-US" altLang="zh-CN" dirty="0" smtClean="0"/>
              <a:t>0</a:t>
            </a:r>
            <a:r>
              <a:rPr lang="zh-CN" altLang="en-US" dirty="0" smtClean="0"/>
              <a:t>，</a:t>
            </a:r>
            <a:r>
              <a:rPr lang="en-US" altLang="zh-CN" dirty="0" smtClean="0"/>
              <a:t>001^011=010</a:t>
            </a:r>
          </a:p>
          <a:p>
            <a:r>
              <a:rPr lang="en-US" altLang="zh-CN" dirty="0" smtClean="0"/>
              <a:t>~   </a:t>
            </a:r>
            <a:r>
              <a:rPr lang="zh-CN" altLang="en-US" dirty="0" smtClean="0"/>
              <a:t>按位非，</a:t>
            </a:r>
            <a:r>
              <a:rPr lang="en-US" altLang="zh-CN" dirty="0" smtClean="0"/>
              <a:t>~001=110</a:t>
            </a:r>
          </a:p>
          <a:p>
            <a:r>
              <a:rPr lang="en-US" altLang="zh-CN" dirty="0" smtClean="0"/>
              <a:t>&lt;&lt;   </a:t>
            </a:r>
            <a:r>
              <a:rPr lang="zh-CN" altLang="en-US" dirty="0" smtClean="0"/>
              <a:t>左移   </a:t>
            </a:r>
            <a:r>
              <a:rPr lang="en-US" altLang="zh-CN" dirty="0" smtClean="0"/>
              <a:t>11&lt;&lt;1=110, 101&lt;&lt;3=101000</a:t>
            </a:r>
          </a:p>
          <a:p>
            <a:r>
              <a:rPr lang="en-US" altLang="zh-CN" dirty="0" smtClean="0"/>
              <a:t>&gt;&gt;   </a:t>
            </a:r>
            <a:r>
              <a:rPr lang="zh-CN" altLang="en-US" dirty="0" smtClean="0"/>
              <a:t>右移   </a:t>
            </a:r>
            <a:r>
              <a:rPr lang="en-US" altLang="zh-CN" dirty="0" smtClean="0"/>
              <a:t>11&gt;&gt;1=1, 101&gt;&gt;3=0  </a:t>
            </a:r>
            <a:r>
              <a:rPr lang="zh-CN" altLang="en-US" dirty="0" smtClean="0"/>
              <a:t>保持符号位</a:t>
            </a:r>
            <a:endParaRPr lang="zh-CN" altLang="en-US" dirty="0"/>
          </a:p>
        </p:txBody>
      </p:sp>
    </p:spTree>
    <p:extLst>
      <p:ext uri="{BB962C8B-B14F-4D97-AF65-F5344CB8AC3E}">
        <p14:creationId xmlns:p14="http://schemas.microsoft.com/office/powerpoint/2010/main" val="185955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求解方法</a:t>
            </a:r>
            <a:endParaRPr lang="zh-CN" altLang="en-US" dirty="0"/>
          </a:p>
        </p:txBody>
      </p:sp>
      <p:sp>
        <p:nvSpPr>
          <p:cNvPr id="3" name="内容占位符 2"/>
          <p:cNvSpPr>
            <a:spLocks noGrp="1"/>
          </p:cNvSpPr>
          <p:nvPr>
            <p:ph idx="1"/>
          </p:nvPr>
        </p:nvSpPr>
        <p:spPr/>
        <p:txBody>
          <a:bodyPr/>
          <a:lstStyle/>
          <a:p>
            <a:r>
              <a:rPr lang="zh-CN" altLang="en-US" dirty="0" smtClean="0"/>
              <a:t>同理可以通过点</a:t>
            </a:r>
            <a:r>
              <a:rPr lang="en-US" altLang="zh-CN" dirty="0" smtClean="0"/>
              <a:t>1</a:t>
            </a:r>
            <a:r>
              <a:rPr lang="zh-CN" altLang="en-US" dirty="0" smtClean="0"/>
              <a:t>到点</a:t>
            </a:r>
            <a:r>
              <a:rPr lang="en-US" altLang="zh-CN" dirty="0" smtClean="0"/>
              <a:t>5</a:t>
            </a:r>
            <a:r>
              <a:rPr lang="zh-CN" altLang="en-US" dirty="0" smtClean="0"/>
              <a:t>，点</a:t>
            </a:r>
            <a:r>
              <a:rPr lang="en-US" altLang="zh-CN" dirty="0" smtClean="0"/>
              <a:t>6</a:t>
            </a:r>
            <a:r>
              <a:rPr lang="zh-CN" altLang="en-US" dirty="0" smtClean="0"/>
              <a:t>的最短路径求得点</a:t>
            </a:r>
            <a:r>
              <a:rPr lang="en-US" altLang="zh-CN" dirty="0" smtClean="0"/>
              <a:t>1</a:t>
            </a:r>
            <a:r>
              <a:rPr lang="zh-CN" altLang="en-US" dirty="0" smtClean="0"/>
              <a:t>到点</a:t>
            </a:r>
            <a:r>
              <a:rPr lang="en-US" altLang="zh-CN" dirty="0" smtClean="0"/>
              <a:t>7</a:t>
            </a:r>
            <a:r>
              <a:rPr lang="zh-CN" altLang="en-US" dirty="0" smtClean="0"/>
              <a:t>，点</a:t>
            </a:r>
            <a:r>
              <a:rPr lang="en-US" altLang="zh-CN" dirty="0" smtClean="0"/>
              <a:t>8</a:t>
            </a:r>
            <a:r>
              <a:rPr lang="zh-CN" altLang="en-US" dirty="0" smtClean="0"/>
              <a:t>，点</a:t>
            </a:r>
            <a:r>
              <a:rPr lang="en-US" altLang="zh-CN" dirty="0" smtClean="0"/>
              <a:t>9</a:t>
            </a:r>
            <a:r>
              <a:rPr lang="zh-CN" altLang="en-US" dirty="0" smtClean="0"/>
              <a:t>的最短路径</a:t>
            </a:r>
            <a:endParaRPr lang="en-US" altLang="zh-CN" dirty="0" smtClean="0"/>
          </a:p>
          <a:p>
            <a:r>
              <a:rPr lang="zh-CN" altLang="en-US" dirty="0" smtClean="0"/>
              <a:t>进而求得点</a:t>
            </a:r>
            <a:r>
              <a:rPr lang="en-US" altLang="zh-CN" dirty="0" smtClean="0"/>
              <a:t>1</a:t>
            </a:r>
            <a:r>
              <a:rPr lang="zh-CN" altLang="en-US" dirty="0" smtClean="0"/>
              <a:t>到点</a:t>
            </a:r>
            <a:r>
              <a:rPr lang="en-US" altLang="zh-CN" dirty="0" smtClean="0"/>
              <a:t>10</a:t>
            </a:r>
            <a:r>
              <a:rPr lang="zh-CN" altLang="en-US" dirty="0" smtClean="0"/>
              <a:t>的最短路径</a:t>
            </a:r>
            <a:endParaRPr lang="en-US" altLang="zh-CN" dirty="0" smtClean="0"/>
          </a:p>
          <a:p>
            <a:endParaRPr lang="zh-CN" altLang="en-US" b="1" dirty="0"/>
          </a:p>
        </p:txBody>
      </p:sp>
      <p:grpSp>
        <p:nvGrpSpPr>
          <p:cNvPr id="5" name="组合 4"/>
          <p:cNvGrpSpPr/>
          <p:nvPr/>
        </p:nvGrpSpPr>
        <p:grpSpPr>
          <a:xfrm>
            <a:off x="3390413" y="4009145"/>
            <a:ext cx="4464816" cy="1893131"/>
            <a:chOff x="3347864" y="4560205"/>
            <a:chExt cx="4464816" cy="1893131"/>
          </a:xfrm>
        </p:grpSpPr>
        <p:sp>
          <p:nvSpPr>
            <p:cNvPr id="6" name="流程图: 联系 5"/>
            <p:cNvSpPr/>
            <p:nvPr/>
          </p:nvSpPr>
          <p:spPr>
            <a:xfrm>
              <a:off x="3347864" y="4560205"/>
              <a:ext cx="4464816" cy="18931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7" name="Oval 6"/>
            <p:cNvSpPr>
              <a:spLocks noChangeArrowheads="1"/>
            </p:cNvSpPr>
            <p:nvPr/>
          </p:nvSpPr>
          <p:spPr bwMode="auto">
            <a:xfrm>
              <a:off x="3421156"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a:latin typeface="Arial" charset="0"/>
                </a:rPr>
                <a:t>1</a:t>
              </a:r>
            </a:p>
          </p:txBody>
        </p:sp>
        <p:sp>
          <p:nvSpPr>
            <p:cNvPr id="8" name="Oval 6"/>
            <p:cNvSpPr>
              <a:spLocks noChangeArrowheads="1"/>
            </p:cNvSpPr>
            <p:nvPr/>
          </p:nvSpPr>
          <p:spPr bwMode="auto">
            <a:xfrm>
              <a:off x="4427985" y="4725144"/>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2</a:t>
              </a:r>
              <a:endParaRPr lang="en-US" altLang="zh-CN" sz="1800" dirty="0">
                <a:latin typeface="Arial" charset="0"/>
              </a:endParaRPr>
            </a:p>
          </p:txBody>
        </p:sp>
        <p:sp>
          <p:nvSpPr>
            <p:cNvPr id="9" name="Oval 6"/>
            <p:cNvSpPr>
              <a:spLocks noChangeArrowheads="1"/>
            </p:cNvSpPr>
            <p:nvPr/>
          </p:nvSpPr>
          <p:spPr bwMode="auto">
            <a:xfrm>
              <a:off x="4427985" y="5326587"/>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3</a:t>
              </a:r>
              <a:endParaRPr lang="en-US" altLang="zh-CN" sz="1800" dirty="0">
                <a:latin typeface="Arial" charset="0"/>
              </a:endParaRPr>
            </a:p>
          </p:txBody>
        </p:sp>
        <p:sp>
          <p:nvSpPr>
            <p:cNvPr id="10" name="Oval 6"/>
            <p:cNvSpPr>
              <a:spLocks noChangeArrowheads="1"/>
            </p:cNvSpPr>
            <p:nvPr/>
          </p:nvSpPr>
          <p:spPr bwMode="auto">
            <a:xfrm>
              <a:off x="4427984" y="5877272"/>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4</a:t>
              </a:r>
              <a:endParaRPr lang="en-US" altLang="zh-CN" sz="1800" dirty="0">
                <a:latin typeface="Arial" charset="0"/>
              </a:endParaRPr>
            </a:p>
          </p:txBody>
        </p:sp>
        <p:sp>
          <p:nvSpPr>
            <p:cNvPr id="11" name="Oval 6"/>
            <p:cNvSpPr>
              <a:spLocks noChangeArrowheads="1"/>
            </p:cNvSpPr>
            <p:nvPr/>
          </p:nvSpPr>
          <p:spPr bwMode="auto">
            <a:xfrm>
              <a:off x="6444210" y="472514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7</a:t>
              </a:r>
              <a:endParaRPr lang="en-US" altLang="zh-CN" sz="1800" dirty="0">
                <a:latin typeface="Arial" charset="0"/>
              </a:endParaRPr>
            </a:p>
          </p:txBody>
        </p:sp>
        <p:sp>
          <p:nvSpPr>
            <p:cNvPr id="12" name="Oval 6"/>
            <p:cNvSpPr>
              <a:spLocks noChangeArrowheads="1"/>
            </p:cNvSpPr>
            <p:nvPr/>
          </p:nvSpPr>
          <p:spPr bwMode="auto">
            <a:xfrm>
              <a:off x="644420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8</a:t>
              </a:r>
              <a:endParaRPr lang="en-US" altLang="zh-CN" sz="1800" dirty="0">
                <a:latin typeface="Arial" charset="0"/>
              </a:endParaRPr>
            </a:p>
          </p:txBody>
        </p:sp>
        <p:sp>
          <p:nvSpPr>
            <p:cNvPr id="13" name="Oval 6"/>
            <p:cNvSpPr>
              <a:spLocks noChangeArrowheads="1"/>
            </p:cNvSpPr>
            <p:nvPr/>
          </p:nvSpPr>
          <p:spPr bwMode="auto">
            <a:xfrm>
              <a:off x="6444208" y="5891015"/>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9</a:t>
              </a:r>
              <a:endParaRPr lang="en-US" altLang="zh-CN" sz="1800" dirty="0">
                <a:latin typeface="Arial" charset="0"/>
              </a:endParaRPr>
            </a:p>
          </p:txBody>
        </p:sp>
        <p:sp>
          <p:nvSpPr>
            <p:cNvPr id="14" name="Oval 6"/>
            <p:cNvSpPr>
              <a:spLocks noChangeArrowheads="1"/>
            </p:cNvSpPr>
            <p:nvPr/>
          </p:nvSpPr>
          <p:spPr bwMode="auto">
            <a:xfrm>
              <a:off x="7364179" y="5326588"/>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10</a:t>
              </a:r>
              <a:endParaRPr lang="en-US" altLang="zh-CN" sz="1800" dirty="0">
                <a:latin typeface="Arial" charset="0"/>
              </a:endParaRPr>
            </a:p>
          </p:txBody>
        </p:sp>
        <p:sp>
          <p:nvSpPr>
            <p:cNvPr id="15" name="Oval 6"/>
            <p:cNvSpPr>
              <a:spLocks noChangeArrowheads="1"/>
            </p:cNvSpPr>
            <p:nvPr/>
          </p:nvSpPr>
          <p:spPr bwMode="auto">
            <a:xfrm>
              <a:off x="5400090" y="5686950"/>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dirty="0" smtClean="0">
                  <a:latin typeface="Arial" charset="0"/>
                </a:rPr>
                <a:t>6</a:t>
              </a:r>
              <a:endParaRPr lang="en-US" altLang="zh-CN" sz="1800" dirty="0">
                <a:latin typeface="Arial" charset="0"/>
              </a:endParaRPr>
            </a:p>
          </p:txBody>
        </p:sp>
        <p:sp>
          <p:nvSpPr>
            <p:cNvPr id="16" name="Oval 6"/>
            <p:cNvSpPr>
              <a:spLocks noChangeArrowheads="1"/>
            </p:cNvSpPr>
            <p:nvPr/>
          </p:nvSpPr>
          <p:spPr bwMode="auto">
            <a:xfrm>
              <a:off x="5400090" y="4966223"/>
              <a:ext cx="360363" cy="360363"/>
            </a:xfrm>
            <a:prstGeom prst="ellipse">
              <a:avLst/>
            </a:prstGeom>
            <a:solidFill>
              <a:schemeClr val="accent1"/>
            </a:solidFill>
            <a:ln w="9525">
              <a:solidFill>
                <a:schemeClr val="tx1"/>
              </a:solidFill>
              <a:round/>
              <a:headEnd/>
              <a:tailEnd/>
            </a:ln>
          </p:spPr>
          <p:txBody>
            <a:bodyPr wrap="none" anchor="ctr"/>
            <a:lstStyle/>
            <a:p>
              <a:pPr algn="ctr" eaLnBrk="1" hangingPunct="1"/>
              <a:r>
                <a:rPr lang="en-US" altLang="zh-CN" sz="1800" dirty="0" smtClean="0">
                  <a:latin typeface="Arial" charset="0"/>
                </a:rPr>
                <a:t>5</a:t>
              </a:r>
              <a:endParaRPr lang="en-US" altLang="zh-CN" sz="1800" dirty="0">
                <a:latin typeface="Arial" charset="0"/>
              </a:endParaRPr>
            </a:p>
          </p:txBody>
        </p:sp>
        <p:cxnSp>
          <p:nvCxnSpPr>
            <p:cNvPr id="17" name="直接箭头连接符 16"/>
            <p:cNvCxnSpPr/>
            <p:nvPr/>
          </p:nvCxnSpPr>
          <p:spPr>
            <a:xfrm flipV="1">
              <a:off x="3781519" y="4966223"/>
              <a:ext cx="646465" cy="3603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3851920" y="5478988"/>
              <a:ext cx="4572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6876256" y="5661252"/>
              <a:ext cx="504056" cy="3249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5810230" y="5478989"/>
              <a:ext cx="609002" cy="3719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3779912" y="5697089"/>
              <a:ext cx="574457" cy="324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4860032" y="5155085"/>
              <a:ext cx="463919" cy="2901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flipV="1">
              <a:off x="5810230" y="4905325"/>
              <a:ext cx="633978" cy="1801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4860032" y="5552750"/>
              <a:ext cx="463919" cy="2886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4860032" y="4905327"/>
              <a:ext cx="463919" cy="180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4860032" y="5896284"/>
              <a:ext cx="463919" cy="180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845601" y="4995418"/>
              <a:ext cx="478350" cy="7016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4860032" y="5300154"/>
              <a:ext cx="463919" cy="6860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5810230" y="5229200"/>
              <a:ext cx="609002" cy="757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5785255" y="4995416"/>
              <a:ext cx="633977" cy="7724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5810230" y="5913440"/>
              <a:ext cx="609002" cy="1577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V="1">
              <a:off x="6853507" y="5506770"/>
              <a:ext cx="454797" cy="115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6853507" y="4920571"/>
              <a:ext cx="510672" cy="4610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5810230" y="5155085"/>
              <a:ext cx="621490" cy="2889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241159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位运算的优势</a:t>
            </a:r>
            <a:endParaRPr lang="zh-CN" altLang="en-US" dirty="0"/>
          </a:p>
        </p:txBody>
      </p:sp>
      <p:sp>
        <p:nvSpPr>
          <p:cNvPr id="3" name="内容占位符 2"/>
          <p:cNvSpPr>
            <a:spLocks noGrp="1"/>
          </p:cNvSpPr>
          <p:nvPr>
            <p:ph idx="1"/>
          </p:nvPr>
        </p:nvSpPr>
        <p:spPr/>
        <p:txBody>
          <a:bodyPr/>
          <a:lstStyle/>
          <a:p>
            <a:r>
              <a:rPr lang="zh-CN" altLang="en-US" dirty="0" smtClean="0"/>
              <a:t>由于位运算是在二进制下进行的，所以他要比普通的加减乘除更快</a:t>
            </a:r>
            <a:endParaRPr lang="en-US" altLang="zh-CN" dirty="0" smtClean="0"/>
          </a:p>
          <a:p>
            <a:r>
              <a:rPr lang="zh-CN" altLang="en-US" dirty="0" smtClean="0"/>
              <a:t>左移一位相当于乘</a:t>
            </a:r>
            <a:r>
              <a:rPr lang="en-US" altLang="zh-CN" dirty="0" smtClean="0"/>
              <a:t>2</a:t>
            </a:r>
          </a:p>
          <a:p>
            <a:r>
              <a:rPr lang="zh-CN" altLang="en-US" dirty="0" smtClean="0"/>
              <a:t>右移一位相当于整除</a:t>
            </a:r>
            <a:r>
              <a:rPr lang="en-US" altLang="zh-CN" dirty="0" smtClean="0"/>
              <a:t>2</a:t>
            </a:r>
          </a:p>
          <a:p>
            <a:r>
              <a:rPr lang="zh-CN" altLang="en-US" dirty="0" smtClean="0"/>
              <a:t>和</a:t>
            </a:r>
            <a:r>
              <a:rPr lang="en-US" altLang="zh-CN" dirty="0" smtClean="0"/>
              <a:t>1</a:t>
            </a:r>
            <a:r>
              <a:rPr lang="zh-CN" altLang="en-US" dirty="0" smtClean="0"/>
              <a:t>相与相当于模</a:t>
            </a:r>
            <a:r>
              <a:rPr lang="en-US" altLang="zh-CN" dirty="0" smtClean="0"/>
              <a:t>2 (</a:t>
            </a:r>
            <a:r>
              <a:rPr lang="zh-CN" altLang="en-US" dirty="0" smtClean="0"/>
              <a:t>判奇偶</a:t>
            </a:r>
            <a:r>
              <a:rPr lang="en-US" altLang="zh-CN" dirty="0" smtClean="0"/>
              <a:t>)</a:t>
            </a:r>
          </a:p>
          <a:p>
            <a:r>
              <a:rPr lang="zh-CN" altLang="en-US" dirty="0"/>
              <a:t>小技巧：遍历用</a:t>
            </a:r>
            <a:r>
              <a:rPr lang="en-US" altLang="zh-CN" dirty="0"/>
              <a:t>2</a:t>
            </a:r>
            <a:r>
              <a:rPr lang="zh-CN" altLang="en-US" dirty="0"/>
              <a:t>进制数</a:t>
            </a:r>
            <a:r>
              <a:rPr lang="en-US" altLang="zh-CN" dirty="0"/>
              <a:t>s</a:t>
            </a:r>
            <a:r>
              <a:rPr lang="zh-CN" altLang="en-US" dirty="0"/>
              <a:t>表示的集合的所有子集时，</a:t>
            </a:r>
            <a:r>
              <a:rPr lang="en-US" altLang="zh-CN" dirty="0"/>
              <a:t>for (</a:t>
            </a:r>
            <a:r>
              <a:rPr lang="en-US" altLang="zh-CN" dirty="0" err="1"/>
              <a:t>i</a:t>
            </a:r>
            <a:r>
              <a:rPr lang="en-US" altLang="zh-CN" dirty="0"/>
              <a:t>=s; </a:t>
            </a:r>
            <a:r>
              <a:rPr lang="en-US" altLang="zh-CN" dirty="0" err="1"/>
              <a:t>i</a:t>
            </a:r>
            <a:r>
              <a:rPr lang="en-US" altLang="zh-CN" dirty="0"/>
              <a:t>!=0; </a:t>
            </a:r>
            <a:r>
              <a:rPr lang="en-US" altLang="zh-CN" dirty="0" err="1"/>
              <a:t>i</a:t>
            </a:r>
            <a:r>
              <a:rPr lang="en-US" altLang="zh-CN" dirty="0"/>
              <a:t>=(i-1&amp;s))</a:t>
            </a:r>
            <a:r>
              <a:rPr lang="zh-CN" altLang="en-US" dirty="0"/>
              <a:t>即</a:t>
            </a:r>
            <a:r>
              <a:rPr lang="zh-CN" altLang="en-US" dirty="0" smtClean="0"/>
              <a:t>可</a:t>
            </a:r>
            <a:endParaRPr lang="zh-CN" altLang="zh-CN" dirty="0"/>
          </a:p>
        </p:txBody>
      </p:sp>
    </p:spTree>
    <p:extLst>
      <p:ext uri="{BB962C8B-B14F-4D97-AF65-F5344CB8AC3E}">
        <p14:creationId xmlns:p14="http://schemas.microsoft.com/office/powerpoint/2010/main" val="35311519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注意事项</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4148388640"/>
              </p:ext>
            </p:extLst>
          </p:nvPr>
        </p:nvGraphicFramePr>
        <p:xfrm>
          <a:off x="2786063" y="1143000"/>
          <a:ext cx="5900736" cy="4820920"/>
        </p:xfrm>
        <a:graphic>
          <a:graphicData uri="http://schemas.openxmlformats.org/drawingml/2006/table">
            <a:tbl>
              <a:tblPr firstRow="1" bandRow="1">
                <a:tableStyleId>{5C22544A-7EE6-4342-B048-85BDC9FD1C3A}</a:tableStyleId>
              </a:tblPr>
              <a:tblGrid>
                <a:gridCol w="921841"/>
                <a:gridCol w="1512168"/>
                <a:gridCol w="2304256"/>
                <a:gridCol w="1162471"/>
              </a:tblGrid>
              <a:tr h="370840">
                <a:tc>
                  <a:txBody>
                    <a:bodyPr/>
                    <a:lstStyle/>
                    <a:p>
                      <a:r>
                        <a:rPr lang="zh-CN" altLang="en-US" dirty="0" smtClean="0"/>
                        <a:t>优先级</a:t>
                      </a:r>
                      <a:endParaRPr lang="zh-CN" altLang="en-US" dirty="0"/>
                    </a:p>
                  </a:txBody>
                  <a:tcPr/>
                </a:tc>
                <a:tc>
                  <a:txBody>
                    <a:bodyPr/>
                    <a:lstStyle/>
                    <a:p>
                      <a:r>
                        <a:rPr lang="zh-CN" altLang="en-US" dirty="0" smtClean="0"/>
                        <a:t>符号</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运算顺序</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   ~</a:t>
                      </a:r>
                      <a:endParaRPr lang="zh-CN" altLang="en-US" dirty="0"/>
                    </a:p>
                  </a:txBody>
                  <a:tcPr/>
                </a:tc>
                <a:tc>
                  <a:txBody>
                    <a:bodyPr/>
                    <a:lstStyle/>
                    <a:p>
                      <a:r>
                        <a:rPr lang="zh-CN" altLang="en-US" dirty="0" smtClean="0"/>
                        <a:t>逻辑非，按位非</a:t>
                      </a:r>
                      <a:endParaRPr lang="zh-CN" altLang="en-US" dirty="0"/>
                    </a:p>
                  </a:txBody>
                  <a:tcPr/>
                </a:tc>
                <a:tc>
                  <a:txBody>
                    <a:bodyPr/>
                    <a:lstStyle/>
                    <a:p>
                      <a:r>
                        <a:rPr lang="zh-CN" altLang="en-US" dirty="0" smtClean="0"/>
                        <a:t>从右到左</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   /   %</a:t>
                      </a:r>
                      <a:endParaRPr lang="zh-CN" altLang="en-US" dirty="0"/>
                    </a:p>
                  </a:txBody>
                  <a:tcPr/>
                </a:tc>
                <a:tc>
                  <a:txBody>
                    <a:bodyPr/>
                    <a:lstStyle/>
                    <a:p>
                      <a:r>
                        <a:rPr lang="zh-CN" altLang="en-US" dirty="0" smtClean="0"/>
                        <a:t>乘，除，模</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   -</a:t>
                      </a:r>
                      <a:endParaRPr lang="zh-CN" altLang="en-US" dirty="0"/>
                    </a:p>
                  </a:txBody>
                  <a:tcPr/>
                </a:tc>
                <a:tc>
                  <a:txBody>
                    <a:bodyPr/>
                    <a:lstStyle/>
                    <a:p>
                      <a:r>
                        <a:rPr lang="zh-CN" altLang="en-US" dirty="0" smtClean="0"/>
                        <a:t>加，减</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smtClean="0"/>
                        <a:t>&lt;&lt;   &gt;&gt;</a:t>
                      </a:r>
                      <a:endParaRPr lang="zh-CN" altLang="en-US" dirty="0"/>
                    </a:p>
                  </a:txBody>
                  <a:tcPr/>
                </a:tc>
                <a:tc>
                  <a:txBody>
                    <a:bodyPr/>
                    <a:lstStyle/>
                    <a:p>
                      <a:r>
                        <a:rPr lang="zh-CN" altLang="en-US" dirty="0" smtClean="0"/>
                        <a:t>左移，右移</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8</a:t>
                      </a:r>
                      <a:endParaRPr lang="zh-CN" altLang="en-US" dirty="0"/>
                    </a:p>
                  </a:txBody>
                  <a:tcPr/>
                </a:tc>
                <a:tc>
                  <a:txBody>
                    <a:bodyPr/>
                    <a:lstStyle/>
                    <a:p>
                      <a:r>
                        <a:rPr lang="en-US" altLang="zh-CN" dirty="0" smtClean="0"/>
                        <a:t>&lt;   &lt;=   &gt;   &gt;=</a:t>
                      </a:r>
                      <a:endParaRPr lang="zh-CN" altLang="en-US" dirty="0"/>
                    </a:p>
                  </a:txBody>
                  <a:tcPr/>
                </a:tc>
                <a:tc>
                  <a:txBody>
                    <a:bodyPr/>
                    <a:lstStyle/>
                    <a:p>
                      <a:r>
                        <a:rPr lang="zh-CN" altLang="en-US" dirty="0" smtClean="0"/>
                        <a:t>大于</a:t>
                      </a:r>
                      <a:r>
                        <a:rPr lang="en-US" altLang="zh-CN" dirty="0" smtClean="0"/>
                        <a:t>(</a:t>
                      </a:r>
                      <a:r>
                        <a:rPr lang="zh-CN" altLang="en-US" dirty="0" smtClean="0"/>
                        <a:t>等于</a:t>
                      </a:r>
                      <a:r>
                        <a:rPr lang="en-US" altLang="zh-CN" dirty="0" smtClean="0"/>
                        <a:t>),</a:t>
                      </a:r>
                      <a:r>
                        <a:rPr lang="zh-CN" altLang="en-US" dirty="0" smtClean="0"/>
                        <a:t>小于</a:t>
                      </a:r>
                      <a:r>
                        <a:rPr lang="en-US" altLang="zh-CN" dirty="0" smtClean="0"/>
                        <a:t>(</a:t>
                      </a:r>
                      <a:r>
                        <a:rPr lang="zh-CN" altLang="en-US" dirty="0" smtClean="0"/>
                        <a:t>等于</a:t>
                      </a:r>
                      <a:r>
                        <a:rPr lang="en-US" altLang="zh-CN" dirty="0" smtClean="0"/>
                        <a:t>)</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b="0" dirty="0" smtClean="0">
                          <a:solidFill>
                            <a:srgbClr val="FF0000"/>
                          </a:solidFill>
                        </a:rPr>
                        <a:t>9</a:t>
                      </a:r>
                      <a:endParaRPr lang="zh-CN" altLang="en-US" b="0" dirty="0">
                        <a:solidFill>
                          <a:srgbClr val="FF0000"/>
                        </a:solidFill>
                      </a:endParaRPr>
                    </a:p>
                  </a:txBody>
                  <a:tcPr/>
                </a:tc>
                <a:tc>
                  <a:txBody>
                    <a:bodyPr/>
                    <a:lstStyle/>
                    <a:p>
                      <a:r>
                        <a:rPr lang="en-US" altLang="zh-CN" b="0" dirty="0" smtClean="0">
                          <a:solidFill>
                            <a:srgbClr val="FF0000"/>
                          </a:solidFill>
                        </a:rPr>
                        <a:t>==   !=</a:t>
                      </a:r>
                      <a:endParaRPr lang="zh-CN" altLang="en-US" b="0" dirty="0">
                        <a:solidFill>
                          <a:srgbClr val="FF0000"/>
                        </a:solidFill>
                      </a:endParaRPr>
                    </a:p>
                  </a:txBody>
                  <a:tcPr/>
                </a:tc>
                <a:tc>
                  <a:txBody>
                    <a:bodyPr/>
                    <a:lstStyle/>
                    <a:p>
                      <a:r>
                        <a:rPr lang="zh-CN" altLang="en-US" b="0" dirty="0" smtClean="0">
                          <a:solidFill>
                            <a:srgbClr val="FF0000"/>
                          </a:solidFill>
                        </a:rPr>
                        <a:t>等于，不等于</a:t>
                      </a:r>
                      <a:endParaRPr lang="zh-CN" altLang="en-US" b="0" dirty="0">
                        <a:solidFill>
                          <a:srgbClr val="FF0000"/>
                        </a:solidFill>
                      </a:endParaRPr>
                    </a:p>
                  </a:txBody>
                  <a:tcPr/>
                </a:tc>
                <a:tc>
                  <a:txBody>
                    <a:bodyPr/>
                    <a:lstStyle/>
                    <a:p>
                      <a:r>
                        <a:rPr lang="zh-CN" altLang="en-US" b="0" dirty="0" smtClean="0">
                          <a:solidFill>
                            <a:srgbClr val="FF0000"/>
                          </a:solidFill>
                        </a:rPr>
                        <a:t>从左到右</a:t>
                      </a:r>
                      <a:endParaRPr lang="zh-CN" altLang="en-US" b="0" dirty="0">
                        <a:solidFill>
                          <a:srgbClr val="FF0000"/>
                        </a:solidFill>
                      </a:endParaRPr>
                    </a:p>
                  </a:txBody>
                  <a:tcPr/>
                </a:tc>
              </a:tr>
              <a:tr h="370840">
                <a:tc>
                  <a:txBody>
                    <a:bodyPr/>
                    <a:lstStyle/>
                    <a:p>
                      <a:r>
                        <a:rPr lang="en-US" altLang="zh-CN" dirty="0" smtClean="0"/>
                        <a:t>10</a:t>
                      </a:r>
                      <a:endParaRPr lang="zh-CN" altLang="en-US" dirty="0"/>
                    </a:p>
                  </a:txBody>
                  <a:tcPr/>
                </a:tc>
                <a:tc>
                  <a:txBody>
                    <a:bodyPr/>
                    <a:lstStyle/>
                    <a:p>
                      <a:r>
                        <a:rPr lang="en-US" altLang="zh-CN" dirty="0" smtClean="0"/>
                        <a:t>&amp;</a:t>
                      </a:r>
                      <a:endParaRPr lang="zh-CN" altLang="en-US" dirty="0"/>
                    </a:p>
                  </a:txBody>
                  <a:tcPr/>
                </a:tc>
                <a:tc>
                  <a:txBody>
                    <a:bodyPr/>
                    <a:lstStyle/>
                    <a:p>
                      <a:r>
                        <a:rPr lang="zh-CN" altLang="en-US" dirty="0" smtClean="0"/>
                        <a:t>按位与</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11</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异或</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12</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按位或</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13</a:t>
                      </a:r>
                      <a:endParaRPr lang="zh-CN" altLang="en-US" dirty="0"/>
                    </a:p>
                  </a:txBody>
                  <a:tcPr/>
                </a:tc>
                <a:tc>
                  <a:txBody>
                    <a:bodyPr/>
                    <a:lstStyle/>
                    <a:p>
                      <a:r>
                        <a:rPr lang="en-US" altLang="zh-CN" dirty="0" smtClean="0"/>
                        <a:t>&amp;&amp;</a:t>
                      </a:r>
                      <a:endParaRPr lang="zh-CN" altLang="en-US" dirty="0"/>
                    </a:p>
                  </a:txBody>
                  <a:tcPr/>
                </a:tc>
                <a:tc>
                  <a:txBody>
                    <a:bodyPr/>
                    <a:lstStyle/>
                    <a:p>
                      <a:r>
                        <a:rPr lang="zh-CN" altLang="en-US" dirty="0" smtClean="0"/>
                        <a:t>逻辑与</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14</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逻辑或</a:t>
                      </a:r>
                      <a:endParaRPr lang="zh-CN" altLang="en-US" dirty="0"/>
                    </a:p>
                  </a:txBody>
                  <a:tcPr/>
                </a:tc>
                <a:tc>
                  <a:txBody>
                    <a:bodyPr/>
                    <a:lstStyle/>
                    <a:p>
                      <a:r>
                        <a:rPr lang="zh-CN" altLang="en-US" dirty="0" smtClean="0"/>
                        <a:t>从左到右</a:t>
                      </a:r>
                      <a:endParaRPr lang="zh-CN" altLang="en-US" dirty="0"/>
                    </a:p>
                  </a:txBody>
                  <a:tcPr/>
                </a:tc>
              </a:tr>
              <a:tr h="370840">
                <a:tc>
                  <a:txBody>
                    <a:bodyPr/>
                    <a:lstStyle/>
                    <a:p>
                      <a:r>
                        <a:rPr lang="en-US" altLang="zh-CN" dirty="0" smtClean="0"/>
                        <a:t>15</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赋值符</a:t>
                      </a:r>
                      <a:endParaRPr lang="zh-CN" altLang="en-US" dirty="0"/>
                    </a:p>
                  </a:txBody>
                  <a:tcPr/>
                </a:tc>
                <a:tc>
                  <a:txBody>
                    <a:bodyPr/>
                    <a:lstStyle/>
                    <a:p>
                      <a:r>
                        <a:rPr lang="zh-CN" altLang="en-US" dirty="0" smtClean="0"/>
                        <a:t>从右到左</a:t>
                      </a:r>
                      <a:endParaRPr lang="zh-CN" altLang="en-US" dirty="0"/>
                    </a:p>
                  </a:txBody>
                  <a:tcPr/>
                </a:tc>
              </a:tr>
            </a:tbl>
          </a:graphicData>
        </a:graphic>
      </p:graphicFrame>
      <p:sp>
        <p:nvSpPr>
          <p:cNvPr id="6" name="文本占位符 5"/>
          <p:cNvSpPr>
            <a:spLocks noGrp="1"/>
          </p:cNvSpPr>
          <p:nvPr>
            <p:ph type="body" sz="half" idx="2"/>
          </p:nvPr>
        </p:nvSpPr>
        <p:spPr/>
        <p:txBody>
          <a:bodyPr anchor="t" anchorCtr="0">
            <a:normAutofit lnSpcReduction="10000"/>
          </a:bodyPr>
          <a:lstStyle/>
          <a:p>
            <a:r>
              <a:rPr lang="zh-CN" altLang="en-US" sz="2400" dirty="0"/>
              <a:t>使用位运算</a:t>
            </a:r>
            <a:r>
              <a:rPr lang="zh-CN" altLang="en-US" sz="2400" dirty="0" smtClean="0"/>
              <a:t>时</a:t>
            </a:r>
            <a:endParaRPr lang="en-US" altLang="zh-CN" sz="2400" dirty="0" smtClean="0"/>
          </a:p>
          <a:p>
            <a:r>
              <a:rPr lang="zh-CN" altLang="en-US" sz="2400" dirty="0" smtClean="0"/>
              <a:t>要</a:t>
            </a:r>
            <a:r>
              <a:rPr lang="zh-CN" altLang="en-US" sz="2400" dirty="0"/>
              <a:t>注意</a:t>
            </a:r>
            <a:r>
              <a:rPr lang="zh-CN" altLang="en-US" sz="2400" dirty="0" smtClean="0"/>
              <a:t>优先级</a:t>
            </a:r>
            <a:endParaRPr lang="en-US" altLang="zh-CN" sz="2400" dirty="0" smtClean="0"/>
          </a:p>
          <a:p>
            <a:endParaRPr lang="en-US" altLang="zh-CN" sz="2400" dirty="0"/>
          </a:p>
          <a:p>
            <a:r>
              <a:rPr lang="zh-CN" altLang="en-US" sz="2400" dirty="0"/>
              <a:t>优先顺序</a:t>
            </a:r>
            <a:r>
              <a:rPr lang="zh-CN" altLang="en-US" sz="2400" dirty="0" smtClean="0"/>
              <a:t>：</a:t>
            </a:r>
            <a:endParaRPr lang="en-US" altLang="zh-CN" sz="2400" dirty="0" smtClean="0"/>
          </a:p>
          <a:p>
            <a:r>
              <a:rPr lang="zh-CN" altLang="en-US" sz="2400" dirty="0" smtClean="0"/>
              <a:t>高</a:t>
            </a:r>
            <a:endParaRPr lang="en-US" altLang="zh-CN" sz="2400" dirty="0" smtClean="0"/>
          </a:p>
          <a:p>
            <a:r>
              <a:rPr lang="zh-CN" altLang="en-US" sz="2400" dirty="0" smtClean="0"/>
              <a:t>↓</a:t>
            </a:r>
            <a:endParaRPr lang="en-US" altLang="zh-CN" sz="2400" dirty="0" smtClean="0"/>
          </a:p>
          <a:p>
            <a:r>
              <a:rPr lang="zh-CN" altLang="en-US" sz="2400" dirty="0" smtClean="0"/>
              <a:t>低</a:t>
            </a:r>
            <a:endParaRPr lang="en-US" altLang="zh-CN" dirty="0"/>
          </a:p>
          <a:p>
            <a:endParaRPr lang="en-US" altLang="zh-CN" sz="2400" dirty="0" smtClean="0"/>
          </a:p>
          <a:p>
            <a:r>
              <a:rPr lang="zh-CN" altLang="en-US" sz="2400" dirty="0"/>
              <a:t>按</a:t>
            </a:r>
            <a:r>
              <a:rPr lang="zh-CN" altLang="en-US" sz="2400" dirty="0" smtClean="0"/>
              <a:t>位与、按位或、异或的优先级比等于低，使用时必须加括号</a:t>
            </a:r>
            <a:endParaRPr lang="en-US" altLang="zh-CN" sz="2400" dirty="0"/>
          </a:p>
        </p:txBody>
      </p:sp>
    </p:spTree>
    <p:extLst>
      <p:ext uri="{BB962C8B-B14F-4D97-AF65-F5344CB8AC3E}">
        <p14:creationId xmlns:p14="http://schemas.microsoft.com/office/powerpoint/2010/main" val="8956118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dirty="0"/>
              <a:t>经典问题</a:t>
            </a:r>
            <a:r>
              <a:rPr lang="zh-CN" dirty="0" smtClean="0"/>
              <a:t>：</a:t>
            </a:r>
            <a:r>
              <a:rPr lang="zh-CN" altLang="en-US" dirty="0" smtClean="0"/>
              <a:t>旅行商问题</a:t>
            </a:r>
            <a:endParaRPr lang="zh-CN" altLang="zh-CN" dirty="0"/>
          </a:p>
        </p:txBody>
      </p:sp>
      <p:sp>
        <p:nvSpPr>
          <p:cNvPr id="16387" name="Rectangle 3"/>
          <p:cNvSpPr>
            <a:spLocks noGrp="1" noChangeArrowheads="1"/>
          </p:cNvSpPr>
          <p:nvPr>
            <p:ph type="body" idx="1"/>
          </p:nvPr>
        </p:nvSpPr>
        <p:spPr/>
        <p:txBody>
          <a:bodyPr/>
          <a:lstStyle/>
          <a:p>
            <a:r>
              <a:rPr lang="zh-CN" dirty="0"/>
              <a:t>一个</a:t>
            </a:r>
            <a:r>
              <a:rPr lang="zh-CN" altLang="zh-CN" dirty="0"/>
              <a:t>n</a:t>
            </a:r>
            <a:r>
              <a:rPr lang="zh-CN" dirty="0"/>
              <a:t>个点的带权的有向图，求一条路径，使得这条路经过每个点恰好一次，并且路径上边的权值和</a:t>
            </a:r>
            <a:r>
              <a:rPr lang="zh-CN" dirty="0" smtClean="0"/>
              <a:t>最小。</a:t>
            </a:r>
            <a:endParaRPr lang="zh-CN" dirty="0"/>
          </a:p>
          <a:p>
            <a:r>
              <a:rPr lang="zh-CN" altLang="zh-CN" dirty="0" smtClean="0"/>
              <a:t>n </a:t>
            </a:r>
            <a:r>
              <a:rPr lang="zh-CN" altLang="zh-CN" dirty="0"/>
              <a:t>&lt;= 16 (</a:t>
            </a:r>
            <a:r>
              <a:rPr lang="zh-CN" dirty="0"/>
              <a:t>重要条件</a:t>
            </a:r>
            <a:r>
              <a:rPr lang="zh-CN" altLang="zh-CN" dirty="0"/>
              <a:t>,</a:t>
            </a:r>
            <a:r>
              <a:rPr lang="zh-CN" dirty="0"/>
              <a:t>状态压缩的标志</a:t>
            </a:r>
            <a:r>
              <a:rPr lang="zh-CN" altLang="zh-CN" dirty="0" smtClean="0"/>
              <a:t>)</a:t>
            </a:r>
            <a:endParaRPr lang="en-US" altLang="zh-CN" dirty="0" smtClean="0"/>
          </a:p>
          <a:p>
            <a:r>
              <a:rPr lang="zh-CN" altLang="en-US" dirty="0" smtClean="0"/>
              <a:t>定义</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为在访问了集合</a:t>
            </a:r>
            <a:r>
              <a:rPr lang="en-US" altLang="zh-CN" dirty="0" smtClean="0"/>
              <a:t>j</a:t>
            </a:r>
            <a:r>
              <a:rPr lang="zh-CN" altLang="en-US" dirty="0" smtClean="0"/>
              <a:t>中的点的情况下最后在</a:t>
            </a:r>
            <a:r>
              <a:rPr lang="en-US" altLang="zh-CN" dirty="0" err="1" smtClean="0"/>
              <a:t>i</a:t>
            </a:r>
            <a:r>
              <a:rPr lang="zh-CN" altLang="en-US" dirty="0" smtClean="0"/>
              <a:t>点停留的最小边权和。</a:t>
            </a:r>
            <a:endParaRPr lang="en-US" altLang="zh-CN" dirty="0" smtClean="0"/>
          </a:p>
          <a:p>
            <a:r>
              <a:rPr lang="en-US" altLang="zh-CN" dirty="0" smtClean="0"/>
              <a:t>j</a:t>
            </a:r>
            <a:r>
              <a:rPr lang="zh-CN" altLang="en-US" dirty="0" smtClean="0"/>
              <a:t>为一个数，他的</a:t>
            </a:r>
            <a:r>
              <a:rPr lang="en-US" altLang="zh-CN" dirty="0" smtClean="0"/>
              <a:t>2</a:t>
            </a:r>
            <a:r>
              <a:rPr lang="zh-CN" altLang="en-US" dirty="0" smtClean="0"/>
              <a:t>进制形式如</a:t>
            </a:r>
            <a:r>
              <a:rPr lang="en-US" altLang="zh-CN" dirty="0" smtClean="0"/>
              <a:t>0100101</a:t>
            </a:r>
            <a:r>
              <a:rPr lang="zh-CN" altLang="en-US" dirty="0" smtClean="0"/>
              <a:t>代表访问过了</a:t>
            </a:r>
            <a:r>
              <a:rPr lang="en-US" altLang="zh-CN" dirty="0" smtClean="0"/>
              <a:t>1</a:t>
            </a:r>
            <a:r>
              <a:rPr lang="zh-CN" altLang="en-US" dirty="0" smtClean="0"/>
              <a:t>，</a:t>
            </a:r>
            <a:r>
              <a:rPr lang="en-US" altLang="zh-CN" dirty="0" smtClean="0"/>
              <a:t>3</a:t>
            </a:r>
            <a:r>
              <a:rPr lang="zh-CN" altLang="en-US" dirty="0" smtClean="0"/>
              <a:t>，</a:t>
            </a:r>
            <a:r>
              <a:rPr lang="en-US" altLang="zh-CN" dirty="0" smtClean="0"/>
              <a:t>6</a:t>
            </a:r>
            <a:r>
              <a:rPr lang="zh-CN" altLang="en-US" dirty="0" smtClean="0"/>
              <a:t>这几个点。</a:t>
            </a:r>
            <a:endParaRPr lang="zh-CN" altLang="zh-CN" dirty="0"/>
          </a:p>
        </p:txBody>
      </p:sp>
    </p:spTree>
    <p:extLst>
      <p:ext uri="{BB962C8B-B14F-4D97-AF65-F5344CB8AC3E}">
        <p14:creationId xmlns:p14="http://schemas.microsoft.com/office/powerpoint/2010/main" val="5127868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dirty="0"/>
              <a:t>经典问题</a:t>
            </a:r>
            <a:r>
              <a:rPr lang="zh-CN" dirty="0" smtClean="0"/>
              <a:t>：</a:t>
            </a:r>
            <a:r>
              <a:rPr lang="zh-CN" altLang="en-US" dirty="0" smtClean="0"/>
              <a:t>旅行商问题</a:t>
            </a:r>
            <a:endParaRPr lang="zh-CN" altLang="zh-CN" dirty="0"/>
          </a:p>
        </p:txBody>
      </p:sp>
      <p:sp>
        <p:nvSpPr>
          <p:cNvPr id="16387" name="Rectangle 3"/>
          <p:cNvSpPr>
            <a:spLocks noGrp="1" noChangeArrowheads="1"/>
          </p:cNvSpPr>
          <p:nvPr>
            <p:ph type="body" idx="1"/>
          </p:nvPr>
        </p:nvSpPr>
        <p:spPr/>
        <p:txBody>
          <a:bodyPr/>
          <a:lstStyle/>
          <a:p>
            <a:r>
              <a:rPr lang="zh-CN" altLang="en-US" dirty="0" smtClean="0"/>
              <a:t>然后使用正常的最短路求解即可</a:t>
            </a:r>
            <a:endParaRPr lang="en-US" altLang="zh-CN" dirty="0" smtClean="0"/>
          </a:p>
          <a:p>
            <a:r>
              <a:rPr lang="zh-CN" altLang="en-US" dirty="0"/>
              <a:t>也</a:t>
            </a:r>
            <a:r>
              <a:rPr lang="zh-CN" altLang="en-US" dirty="0" smtClean="0"/>
              <a:t>可以理解为把每个点扩展成了</a:t>
            </a:r>
            <a:r>
              <a:rPr lang="en-US" altLang="zh-CN" dirty="0" smtClean="0"/>
              <a:t>2^n</a:t>
            </a:r>
            <a:r>
              <a:rPr lang="zh-CN" altLang="en-US" dirty="0" smtClean="0"/>
              <a:t>个点</a:t>
            </a:r>
            <a:endParaRPr lang="en-US" altLang="zh-CN" dirty="0"/>
          </a:p>
          <a:p>
            <a:r>
              <a:rPr lang="zh-CN" altLang="en-US" dirty="0" smtClean="0"/>
              <a:t>点</a:t>
            </a:r>
            <a:r>
              <a:rPr lang="en-US" altLang="zh-CN" dirty="0" err="1" smtClean="0"/>
              <a:t>i</a:t>
            </a:r>
            <a:r>
              <a:rPr lang="zh-CN" altLang="en-US" dirty="0" smtClean="0"/>
              <a:t>在</a:t>
            </a:r>
            <a:r>
              <a:rPr lang="en-US" altLang="zh-CN" dirty="0" smtClean="0"/>
              <a:t>s</a:t>
            </a:r>
            <a:r>
              <a:rPr lang="zh-CN" altLang="en-US" dirty="0" smtClean="0"/>
              <a:t>的情况下访问点</a:t>
            </a:r>
            <a:r>
              <a:rPr lang="en-US" altLang="zh-CN" dirty="0" smtClean="0"/>
              <a:t>j</a:t>
            </a:r>
            <a:r>
              <a:rPr lang="zh-CN" altLang="en-US" dirty="0" smtClean="0"/>
              <a:t>其实是从</a:t>
            </a:r>
            <a:r>
              <a:rPr lang="en-US" altLang="zh-CN" dirty="0" smtClean="0"/>
              <a:t>(</a:t>
            </a:r>
            <a:r>
              <a:rPr lang="en-US" altLang="zh-CN" dirty="0" err="1" smtClean="0"/>
              <a:t>i</a:t>
            </a:r>
            <a:r>
              <a:rPr lang="en-US" altLang="zh-CN" dirty="0" smtClean="0"/>
              <a:t>, s)</a:t>
            </a:r>
            <a:r>
              <a:rPr lang="zh-CN" altLang="en-US" dirty="0" smtClean="0"/>
              <a:t>点到达了</a:t>
            </a:r>
            <a:r>
              <a:rPr lang="en-US" altLang="zh-CN" dirty="0" smtClean="0"/>
              <a:t>(j, s|1&lt;&lt;</a:t>
            </a:r>
            <a:r>
              <a:rPr lang="en-US" altLang="zh-CN" dirty="0" err="1" smtClean="0"/>
              <a:t>i</a:t>
            </a:r>
            <a:r>
              <a:rPr lang="en-US" altLang="zh-CN" dirty="0" smtClean="0"/>
              <a:t>)</a:t>
            </a:r>
            <a:r>
              <a:rPr lang="zh-CN" altLang="en-US" dirty="0" smtClean="0"/>
              <a:t>点。</a:t>
            </a:r>
            <a:r>
              <a:rPr lang="en-US" altLang="zh-CN" dirty="0" smtClean="0"/>
              <a:t>(</a:t>
            </a:r>
            <a:r>
              <a:rPr lang="zh-CN" altLang="en-US" dirty="0" smtClean="0"/>
              <a:t>若点号从</a:t>
            </a:r>
            <a:r>
              <a:rPr lang="en-US" altLang="zh-CN" dirty="0" smtClean="0"/>
              <a:t>0</a:t>
            </a:r>
            <a:r>
              <a:rPr lang="zh-CN" altLang="en-US" dirty="0" smtClean="0"/>
              <a:t>开始</a:t>
            </a:r>
            <a:r>
              <a:rPr lang="en-US" altLang="zh-CN" dirty="0" smtClean="0"/>
              <a:t>)</a:t>
            </a:r>
          </a:p>
          <a:p>
            <a:pPr marL="0" indent="0">
              <a:buNone/>
            </a:pPr>
            <a:endParaRPr lang="en-US" altLang="zh-CN" dirty="0" smtClean="0"/>
          </a:p>
        </p:txBody>
      </p:sp>
    </p:spTree>
    <p:extLst>
      <p:ext uri="{BB962C8B-B14F-4D97-AF65-F5344CB8AC3E}">
        <p14:creationId xmlns:p14="http://schemas.microsoft.com/office/powerpoint/2010/main" val="8512612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炮兵阵地</a:t>
            </a:r>
            <a:endParaRPr lang="zh-CN" altLang="en-US" dirty="0"/>
          </a:p>
        </p:txBody>
      </p:sp>
      <p:sp>
        <p:nvSpPr>
          <p:cNvPr id="3" name="内容占位符 2"/>
          <p:cNvSpPr>
            <a:spLocks noGrp="1"/>
          </p:cNvSpPr>
          <p:nvPr>
            <p:ph idx="1"/>
          </p:nvPr>
        </p:nvSpPr>
        <p:spPr/>
        <p:txBody>
          <a:bodyPr>
            <a:normAutofit/>
          </a:bodyPr>
          <a:lstStyle/>
          <a:p>
            <a:r>
              <a:rPr lang="zh-CN" altLang="en-US" dirty="0" smtClean="0"/>
              <a:t>在</a:t>
            </a:r>
            <a:r>
              <a:rPr lang="en-US" altLang="zh-CN" dirty="0"/>
              <a:t>N*M</a:t>
            </a:r>
            <a:r>
              <a:rPr lang="zh-CN" altLang="en-US" dirty="0"/>
              <a:t>的网格地图上</a:t>
            </a:r>
            <a:r>
              <a:rPr lang="zh-CN" altLang="en-US" dirty="0" smtClean="0"/>
              <a:t>部署炮兵</a:t>
            </a:r>
            <a:r>
              <a:rPr lang="zh-CN" altLang="en-US" dirty="0"/>
              <a:t>部队</a:t>
            </a:r>
            <a:r>
              <a:rPr lang="zh-CN" altLang="en-US" dirty="0" smtClean="0"/>
              <a:t>。</a:t>
            </a:r>
            <a:endParaRPr lang="en-US" altLang="zh-CN" dirty="0" smtClean="0"/>
          </a:p>
          <a:p>
            <a:r>
              <a:rPr lang="zh-CN" altLang="en-US" dirty="0" smtClean="0"/>
              <a:t>一</a:t>
            </a:r>
            <a:r>
              <a:rPr lang="zh-CN" altLang="en-US" dirty="0"/>
              <a:t>个</a:t>
            </a:r>
            <a:r>
              <a:rPr lang="en-US" altLang="zh-CN" dirty="0"/>
              <a:t>N*M</a:t>
            </a:r>
            <a:r>
              <a:rPr lang="zh-CN" altLang="en-US" dirty="0"/>
              <a:t>的地图由</a:t>
            </a:r>
            <a:r>
              <a:rPr lang="en-US" altLang="zh-CN" dirty="0"/>
              <a:t>N</a:t>
            </a:r>
            <a:r>
              <a:rPr lang="zh-CN" altLang="en-US" dirty="0"/>
              <a:t>行</a:t>
            </a:r>
            <a:r>
              <a:rPr lang="en-US" altLang="zh-CN" dirty="0"/>
              <a:t>M</a:t>
            </a:r>
            <a:r>
              <a:rPr lang="zh-CN" altLang="en-US" dirty="0"/>
              <a:t>列</a:t>
            </a:r>
            <a:r>
              <a:rPr lang="zh-CN" altLang="en-US" dirty="0" smtClean="0"/>
              <a:t>组成</a:t>
            </a:r>
            <a:endParaRPr lang="en-US" altLang="zh-CN" dirty="0" smtClean="0"/>
          </a:p>
          <a:p>
            <a:r>
              <a:rPr lang="zh-CN" altLang="en-US" dirty="0" smtClean="0"/>
              <a:t>地图</a:t>
            </a:r>
            <a:r>
              <a:rPr lang="zh-CN" altLang="en-US" dirty="0"/>
              <a:t>的每一格可能是</a:t>
            </a:r>
            <a:r>
              <a:rPr lang="zh-CN" altLang="en-US" dirty="0" smtClean="0"/>
              <a:t>山地</a:t>
            </a:r>
            <a:r>
              <a:rPr lang="en-US" altLang="zh-CN" dirty="0" smtClean="0"/>
              <a:t>(</a:t>
            </a:r>
            <a:r>
              <a:rPr lang="zh-CN" altLang="en-US" dirty="0" smtClean="0"/>
              <a:t>用</a:t>
            </a:r>
            <a:r>
              <a:rPr lang="en-US" altLang="zh-CN" dirty="0" smtClean="0"/>
              <a:t>“H” </a:t>
            </a:r>
            <a:r>
              <a:rPr lang="zh-CN" altLang="en-US" dirty="0" smtClean="0"/>
              <a:t>表示</a:t>
            </a:r>
            <a:r>
              <a:rPr lang="en-US" altLang="zh-CN" dirty="0" smtClean="0"/>
              <a:t>)</a:t>
            </a:r>
            <a:r>
              <a:rPr lang="zh-CN" altLang="en-US" dirty="0" smtClean="0"/>
              <a:t>，</a:t>
            </a:r>
            <a:r>
              <a:rPr lang="zh-CN" altLang="en-US" dirty="0"/>
              <a:t>也可能是</a:t>
            </a:r>
            <a:r>
              <a:rPr lang="zh-CN" altLang="en-US" dirty="0" smtClean="0"/>
              <a:t>平原</a:t>
            </a:r>
            <a:r>
              <a:rPr lang="en-US" altLang="zh-CN" dirty="0" smtClean="0"/>
              <a:t>(</a:t>
            </a:r>
            <a:r>
              <a:rPr lang="zh-CN" altLang="en-US" dirty="0" smtClean="0"/>
              <a:t>用</a:t>
            </a:r>
            <a:r>
              <a:rPr lang="en-US" altLang="zh-CN" dirty="0" smtClean="0"/>
              <a:t>“P”</a:t>
            </a:r>
            <a:r>
              <a:rPr lang="zh-CN" altLang="en-US" dirty="0" smtClean="0"/>
              <a:t>表示</a:t>
            </a:r>
            <a:r>
              <a:rPr lang="en-US" altLang="zh-CN" dirty="0"/>
              <a:t>)</a:t>
            </a:r>
            <a:r>
              <a:rPr lang="zh-CN" altLang="en-US" dirty="0" smtClean="0"/>
              <a:t>。</a:t>
            </a:r>
            <a:endParaRPr lang="en-US" altLang="zh-CN" dirty="0" smtClean="0"/>
          </a:p>
          <a:p>
            <a:r>
              <a:rPr lang="zh-CN" altLang="en-US" dirty="0" smtClean="0"/>
              <a:t>在</a:t>
            </a:r>
            <a:r>
              <a:rPr lang="zh-CN" altLang="en-US" dirty="0"/>
              <a:t>每一格平原地形上最多可以布置一支炮兵</a:t>
            </a:r>
            <a:r>
              <a:rPr lang="zh-CN" altLang="en-US" dirty="0" smtClean="0"/>
              <a:t>部队，山地</a:t>
            </a:r>
            <a:r>
              <a:rPr lang="zh-CN" altLang="en-US" dirty="0"/>
              <a:t>上不能够部署</a:t>
            </a:r>
            <a:r>
              <a:rPr lang="zh-CN" altLang="en-US" dirty="0" smtClean="0"/>
              <a:t>炮兵部队。</a:t>
            </a:r>
            <a:endParaRPr lang="en-US" altLang="zh-CN" dirty="0" smtClean="0"/>
          </a:p>
        </p:txBody>
      </p:sp>
    </p:spTree>
    <p:extLst>
      <p:ext uri="{BB962C8B-B14F-4D97-AF65-F5344CB8AC3E}">
        <p14:creationId xmlns:p14="http://schemas.microsoft.com/office/powerpoint/2010/main" val="44867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炮兵阵地</a:t>
            </a:r>
            <a:endParaRPr lang="zh-CN" altLang="en-US" dirty="0"/>
          </a:p>
        </p:txBody>
      </p:sp>
      <p:sp>
        <p:nvSpPr>
          <p:cNvPr id="3" name="内容占位符 2"/>
          <p:cNvSpPr>
            <a:spLocks noGrp="1"/>
          </p:cNvSpPr>
          <p:nvPr>
            <p:ph idx="1"/>
          </p:nvPr>
        </p:nvSpPr>
        <p:spPr/>
        <p:txBody>
          <a:bodyPr>
            <a:normAutofit/>
          </a:bodyPr>
          <a:lstStyle/>
          <a:p>
            <a:r>
              <a:rPr lang="zh-CN" altLang="en-US" dirty="0" smtClean="0"/>
              <a:t>一支炮兵</a:t>
            </a:r>
            <a:r>
              <a:rPr lang="zh-CN" altLang="en-US" dirty="0"/>
              <a:t>部队在地图上的攻击范围如图中黑色区域所示： </a:t>
            </a:r>
            <a:r>
              <a:rPr lang="zh-CN" altLang="en-US" dirty="0" smtClean="0"/>
              <a:t>沿</a:t>
            </a:r>
            <a:r>
              <a:rPr lang="zh-CN" altLang="en-US" dirty="0"/>
              <a:t>横向左右各两格，沿纵向上下各两格。图上其它白色网格均攻击不到。从图上可见炮兵的攻击范围不受地形的影响。 </a:t>
            </a:r>
          </a:p>
        </p:txBody>
      </p:sp>
      <p:pic>
        <p:nvPicPr>
          <p:cNvPr id="4" name="图片 3"/>
          <p:cNvPicPr>
            <a:picLocks noChangeAspect="1"/>
          </p:cNvPicPr>
          <p:nvPr/>
        </p:nvPicPr>
        <p:blipFill>
          <a:blip r:embed="rId2"/>
          <a:stretch>
            <a:fillRect/>
          </a:stretch>
        </p:blipFill>
        <p:spPr>
          <a:xfrm>
            <a:off x="3275856" y="3717032"/>
            <a:ext cx="4464496" cy="2857278"/>
          </a:xfrm>
          <a:prstGeom prst="rect">
            <a:avLst/>
          </a:prstGeom>
        </p:spPr>
      </p:pic>
    </p:spTree>
    <p:extLst>
      <p:ext uri="{BB962C8B-B14F-4D97-AF65-F5344CB8AC3E}">
        <p14:creationId xmlns:p14="http://schemas.microsoft.com/office/powerpoint/2010/main" val="21468769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炮兵阵地</a:t>
            </a:r>
            <a:endParaRPr lang="zh-CN" altLang="en-US" dirty="0"/>
          </a:p>
        </p:txBody>
      </p:sp>
      <p:sp>
        <p:nvSpPr>
          <p:cNvPr id="3" name="内容占位符 2"/>
          <p:cNvSpPr>
            <a:spLocks noGrp="1"/>
          </p:cNvSpPr>
          <p:nvPr>
            <p:ph idx="1"/>
          </p:nvPr>
        </p:nvSpPr>
        <p:spPr/>
        <p:txBody>
          <a:bodyPr>
            <a:normAutofit/>
          </a:bodyPr>
          <a:lstStyle/>
          <a:p>
            <a:r>
              <a:rPr lang="zh-CN" altLang="en-US" dirty="0" smtClean="0"/>
              <a:t>现在</a:t>
            </a:r>
            <a:r>
              <a:rPr lang="zh-CN" altLang="en-US" dirty="0"/>
              <a:t>，将军们规划如何部署炮兵部队，在防止误伤的前提下（保证任何两支炮兵部队之间不能互相攻击，即任何一支炮兵部队都不在其他支炮兵部队的攻击范围内），在整个地图区域内最多能够摆放多少我军的炮兵部队。</a:t>
            </a:r>
          </a:p>
        </p:txBody>
      </p:sp>
    </p:spTree>
    <p:extLst>
      <p:ext uri="{BB962C8B-B14F-4D97-AF65-F5344CB8AC3E}">
        <p14:creationId xmlns:p14="http://schemas.microsoft.com/office/powerpoint/2010/main" val="9542235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解题思路</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首先注意到</a:t>
            </a:r>
            <a:r>
              <a:rPr lang="en-US" altLang="zh-CN" dirty="0" smtClean="0"/>
              <a:t>n</a:t>
            </a:r>
            <a:r>
              <a:rPr lang="zh-CN" altLang="en-US" dirty="0" smtClean="0"/>
              <a:t>虽然很大，</a:t>
            </a:r>
            <a:r>
              <a:rPr lang="en-US" altLang="zh-CN" dirty="0" smtClean="0"/>
              <a:t>m</a:t>
            </a:r>
            <a:r>
              <a:rPr lang="zh-CN" altLang="en-US" dirty="0" smtClean="0"/>
              <a:t>却最多只有</a:t>
            </a:r>
            <a:r>
              <a:rPr lang="en-US" altLang="zh-CN" dirty="0" smtClean="0"/>
              <a:t>10</a:t>
            </a:r>
          </a:p>
          <a:p>
            <a:r>
              <a:rPr lang="zh-CN" altLang="en-US" dirty="0" smtClean="0"/>
              <a:t>因为炮兵的攻击范围向上有两格，所以要保留两行的状态</a:t>
            </a:r>
            <a:endParaRPr lang="en-US" altLang="zh-CN" dirty="0" smtClean="0"/>
          </a:p>
          <a:p>
            <a:r>
              <a:rPr lang="zh-CN" altLang="en-US" dirty="0" smtClean="0"/>
              <a:t>所以把</a:t>
            </a:r>
            <a:r>
              <a:rPr lang="en-US" altLang="zh-CN" dirty="0" smtClean="0"/>
              <a:t>m</a:t>
            </a:r>
            <a:r>
              <a:rPr lang="zh-CN" altLang="en-US" dirty="0" smtClean="0"/>
              <a:t>状态压缩一下，</a:t>
            </a:r>
            <a:r>
              <a:rPr lang="en-US" altLang="zh-CN" dirty="0" err="1" smtClean="0"/>
              <a:t>dp</a:t>
            </a:r>
            <a:r>
              <a:rPr lang="en-US" altLang="zh-CN" dirty="0" smtClean="0"/>
              <a:t>[</a:t>
            </a:r>
            <a:r>
              <a:rPr lang="en-US" altLang="zh-CN" dirty="0" err="1" smtClean="0"/>
              <a:t>i</a:t>
            </a:r>
            <a:r>
              <a:rPr lang="en-US" altLang="zh-CN" dirty="0" smtClean="0"/>
              <a:t>][j][k]</a:t>
            </a:r>
            <a:r>
              <a:rPr lang="zh-CN" altLang="en-US" dirty="0" smtClean="0"/>
              <a:t>代表第</a:t>
            </a:r>
            <a:r>
              <a:rPr lang="en-US" altLang="zh-CN" dirty="0" err="1" smtClean="0"/>
              <a:t>i</a:t>
            </a:r>
            <a:r>
              <a:rPr lang="zh-CN" altLang="en-US" dirty="0" smtClean="0"/>
              <a:t>行，</a:t>
            </a:r>
            <a:r>
              <a:rPr lang="en-US" altLang="zh-CN" dirty="0" err="1" smtClean="0"/>
              <a:t>i</a:t>
            </a:r>
            <a:r>
              <a:rPr lang="zh-CN" altLang="en-US" dirty="0" smtClean="0"/>
              <a:t>行状态为</a:t>
            </a:r>
            <a:r>
              <a:rPr lang="en-US" altLang="zh-CN" dirty="0" smtClean="0"/>
              <a:t>j</a:t>
            </a:r>
            <a:r>
              <a:rPr lang="zh-CN" altLang="en-US" dirty="0" smtClean="0"/>
              <a:t>，</a:t>
            </a:r>
            <a:r>
              <a:rPr lang="en-US" altLang="zh-CN" dirty="0" smtClean="0"/>
              <a:t>i-1</a:t>
            </a:r>
            <a:r>
              <a:rPr lang="zh-CN" altLang="en-US" dirty="0" smtClean="0"/>
              <a:t>状态为</a:t>
            </a:r>
            <a:r>
              <a:rPr lang="en-US" altLang="zh-CN" dirty="0" smtClean="0"/>
              <a:t>k</a:t>
            </a:r>
            <a:r>
              <a:rPr lang="zh-CN" altLang="en-US" dirty="0" smtClean="0"/>
              <a:t>的最多炮兵数量</a:t>
            </a:r>
            <a:endParaRPr lang="en-US" altLang="zh-CN" dirty="0" smtClean="0"/>
          </a:p>
          <a:p>
            <a:r>
              <a:rPr lang="zh-CN" altLang="en-US" dirty="0" smtClean="0"/>
              <a:t>这样空间复杂度为</a:t>
            </a:r>
            <a:endParaRPr lang="en-US" altLang="zh-CN" dirty="0" smtClean="0"/>
          </a:p>
          <a:p>
            <a:pPr marL="0" indent="0">
              <a:buNone/>
            </a:pPr>
            <a:r>
              <a:rPr lang="en-US" altLang="zh-CN" dirty="0" smtClean="0"/>
              <a:t>        n*2^m*2^m = 100*2^10*2^10</a:t>
            </a:r>
          </a:p>
          <a:p>
            <a:r>
              <a:rPr lang="zh-CN" altLang="en-US" dirty="0" smtClean="0"/>
              <a:t>注意到炮兵横向也有很大的攻击范围，所以一行至多能放</a:t>
            </a:r>
            <a:r>
              <a:rPr lang="en-US" altLang="zh-CN" dirty="0" smtClean="0"/>
              <a:t>3</a:t>
            </a:r>
            <a:r>
              <a:rPr lang="zh-CN" altLang="en-US" dirty="0" smtClean="0"/>
              <a:t>个炮兵</a:t>
            </a:r>
            <a:endParaRPr lang="zh-CN" altLang="en-US" dirty="0"/>
          </a:p>
        </p:txBody>
      </p:sp>
    </p:spTree>
    <p:extLst>
      <p:ext uri="{BB962C8B-B14F-4D97-AF65-F5344CB8AC3E}">
        <p14:creationId xmlns:p14="http://schemas.microsoft.com/office/powerpoint/2010/main" val="28956641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解题思路</a:t>
            </a:r>
            <a:endParaRPr lang="zh-CN" altLang="en-US" dirty="0"/>
          </a:p>
        </p:txBody>
      </p:sp>
      <p:sp>
        <p:nvSpPr>
          <p:cNvPr id="3" name="内容占位符 2"/>
          <p:cNvSpPr>
            <a:spLocks noGrp="1"/>
          </p:cNvSpPr>
          <p:nvPr>
            <p:ph idx="1"/>
          </p:nvPr>
        </p:nvSpPr>
        <p:spPr/>
        <p:txBody>
          <a:bodyPr/>
          <a:lstStyle/>
          <a:p>
            <a:r>
              <a:rPr lang="zh-CN" altLang="en-US" dirty="0" smtClean="0"/>
              <a:t>写一个小程序来测试，发现一行的状态至多只有</a:t>
            </a:r>
            <a:r>
              <a:rPr lang="en-US" altLang="zh-CN" dirty="0" smtClean="0"/>
              <a:t>60</a:t>
            </a:r>
            <a:r>
              <a:rPr lang="zh-CN" altLang="en-US" dirty="0" smtClean="0"/>
              <a:t>种左右</a:t>
            </a:r>
            <a:endParaRPr lang="en-US" altLang="zh-CN" dirty="0" smtClean="0"/>
          </a:p>
          <a:p>
            <a:r>
              <a:rPr lang="zh-CN" altLang="en-US" dirty="0" smtClean="0"/>
              <a:t>于是状态数只有约</a:t>
            </a:r>
            <a:r>
              <a:rPr lang="en-US" altLang="zh-CN" dirty="0" smtClean="0"/>
              <a:t>100*60*60</a:t>
            </a:r>
            <a:r>
              <a:rPr lang="zh-CN" altLang="en-US" dirty="0" smtClean="0"/>
              <a:t>个</a:t>
            </a:r>
            <a:endParaRPr lang="en-US" altLang="zh-CN" dirty="0" smtClean="0"/>
          </a:p>
          <a:p>
            <a:r>
              <a:rPr lang="zh-CN" altLang="en-US" dirty="0"/>
              <a:t>状态</a:t>
            </a:r>
            <a:r>
              <a:rPr lang="zh-CN" altLang="en-US" dirty="0" smtClean="0"/>
              <a:t>转移方程至多为</a:t>
            </a:r>
            <a:r>
              <a:rPr lang="en-US" altLang="zh-CN" dirty="0" smtClean="0"/>
              <a:t>60</a:t>
            </a:r>
            <a:r>
              <a:rPr lang="zh-CN" altLang="en-US" dirty="0" smtClean="0"/>
              <a:t>次</a:t>
            </a:r>
            <a:endParaRPr lang="en-US" altLang="zh-CN" dirty="0" smtClean="0"/>
          </a:p>
          <a:p>
            <a:endParaRPr lang="en-US" altLang="zh-CN" dirty="0" smtClean="0"/>
          </a:p>
          <a:p>
            <a:r>
              <a:rPr lang="zh-CN" altLang="en-US" dirty="0" smtClean="0"/>
              <a:t>注：有时写一个小程序来测试，寻找规律或者找出某个数的上限等是很有用的</a:t>
            </a:r>
            <a:endParaRPr lang="en-US" altLang="zh-CN" dirty="0" smtClean="0"/>
          </a:p>
        </p:txBody>
      </p:sp>
    </p:spTree>
    <p:extLst>
      <p:ext uri="{BB962C8B-B14F-4D97-AF65-F5344CB8AC3E}">
        <p14:creationId xmlns:p14="http://schemas.microsoft.com/office/powerpoint/2010/main" val="37592266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HDU 3001   Travelling</a:t>
            </a:r>
          </a:p>
          <a:p>
            <a:r>
              <a:rPr lang="en-US" altLang="zh-CN" dirty="0" smtClean="0"/>
              <a:t>POJ 1185   </a:t>
            </a:r>
            <a:r>
              <a:rPr lang="zh-CN" altLang="en-US" dirty="0" smtClean="0"/>
              <a:t>炮兵阵地</a:t>
            </a:r>
            <a:endParaRPr lang="zh-CN" altLang="en-US" dirty="0"/>
          </a:p>
        </p:txBody>
      </p:sp>
    </p:spTree>
    <p:extLst>
      <p:ext uri="{BB962C8B-B14F-4D97-AF65-F5344CB8AC3E}">
        <p14:creationId xmlns:p14="http://schemas.microsoft.com/office/powerpoint/2010/main" val="1172245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类似题目</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数塔问题（</a:t>
            </a:r>
            <a:r>
              <a:rPr lang="en-US" altLang="zh-CN" dirty="0" smtClean="0"/>
              <a:t>pku1163</a:t>
            </a:r>
            <a:r>
              <a:rPr lang="zh-CN" altLang="en-US" dirty="0" smtClean="0"/>
              <a:t>）</a:t>
            </a:r>
            <a:endParaRPr lang="en-US" altLang="zh-CN" dirty="0" smtClean="0"/>
          </a:p>
          <a:p>
            <a:r>
              <a:rPr lang="zh-CN" altLang="en-US" dirty="0"/>
              <a:t>从顶部出发，在每一结点可以选择向左走或是向右走，一直走到底层，要求找出一条路径，使路径上的值最大</a:t>
            </a:r>
            <a:r>
              <a:rPr lang="zh-CN" altLang="en-US" dirty="0" smtClean="0"/>
              <a:t>。</a:t>
            </a:r>
            <a:endParaRPr lang="en-US" altLang="zh-CN" dirty="0" smtClean="0"/>
          </a:p>
          <a:p>
            <a:endParaRPr lang="zh-CN" altLang="en-US" dirty="0"/>
          </a:p>
        </p:txBody>
      </p:sp>
      <p:sp>
        <p:nvSpPr>
          <p:cNvPr id="4" name="内容占位符 3"/>
          <p:cNvSpPr>
            <a:spLocks noGrp="1"/>
          </p:cNvSpPr>
          <p:nvPr>
            <p:ph sz="half" idx="2"/>
          </p:nvPr>
        </p:nvSpPr>
        <p:spPr/>
        <p:txBody>
          <a:bodyPr>
            <a:normAutofit fontScale="92500" lnSpcReduction="10000"/>
          </a:bodyPr>
          <a:lstStyle/>
          <a:p>
            <a:pPr>
              <a:buFont typeface="Wingdings" pitchFamily="2" charset="2"/>
              <a:buNone/>
            </a:pPr>
            <a:r>
              <a:rPr lang="en-US" altLang="zh-CN" dirty="0"/>
              <a:t>Sample Input</a:t>
            </a:r>
          </a:p>
          <a:p>
            <a:pPr>
              <a:buFont typeface="Wingdings" pitchFamily="2" charset="2"/>
              <a:buNone/>
            </a:pPr>
            <a:r>
              <a:rPr lang="en-US" altLang="zh-CN" dirty="0"/>
              <a:t>5</a:t>
            </a:r>
          </a:p>
          <a:p>
            <a:pPr>
              <a:buFont typeface="Wingdings" pitchFamily="2" charset="2"/>
              <a:buNone/>
            </a:pPr>
            <a:r>
              <a:rPr lang="en-US" altLang="zh-CN" dirty="0"/>
              <a:t>7</a:t>
            </a:r>
          </a:p>
          <a:p>
            <a:pPr>
              <a:buFont typeface="Wingdings" pitchFamily="2" charset="2"/>
              <a:buNone/>
            </a:pPr>
            <a:r>
              <a:rPr lang="en-US" altLang="zh-CN" dirty="0"/>
              <a:t>3 8</a:t>
            </a:r>
          </a:p>
          <a:p>
            <a:pPr>
              <a:buFont typeface="Wingdings" pitchFamily="2" charset="2"/>
              <a:buNone/>
            </a:pPr>
            <a:r>
              <a:rPr lang="en-US" altLang="zh-CN" dirty="0"/>
              <a:t>8 1 0 </a:t>
            </a:r>
          </a:p>
          <a:p>
            <a:pPr>
              <a:buFont typeface="Wingdings" pitchFamily="2" charset="2"/>
              <a:buNone/>
            </a:pPr>
            <a:r>
              <a:rPr lang="en-US" altLang="zh-CN" dirty="0"/>
              <a:t>2 7 4 4</a:t>
            </a:r>
          </a:p>
          <a:p>
            <a:pPr>
              <a:buFont typeface="Wingdings" pitchFamily="2" charset="2"/>
              <a:buNone/>
            </a:pPr>
            <a:r>
              <a:rPr lang="en-US" altLang="zh-CN" dirty="0"/>
              <a:t>4 5 2 6 5</a:t>
            </a:r>
          </a:p>
          <a:p>
            <a:pPr>
              <a:buFont typeface="Wingdings" pitchFamily="2" charset="2"/>
              <a:buNone/>
            </a:pPr>
            <a:endParaRPr lang="en-US" altLang="zh-CN" dirty="0"/>
          </a:p>
          <a:p>
            <a:pPr>
              <a:buFont typeface="Wingdings" pitchFamily="2" charset="2"/>
              <a:buNone/>
            </a:pPr>
            <a:r>
              <a:rPr lang="en-US" altLang="zh-CN" dirty="0"/>
              <a:t>Sample Output</a:t>
            </a:r>
          </a:p>
          <a:p>
            <a:pPr>
              <a:buFont typeface="Wingdings" pitchFamily="2" charset="2"/>
              <a:buNone/>
            </a:pPr>
            <a:r>
              <a:rPr lang="en-US" altLang="zh-CN" dirty="0"/>
              <a:t>30</a:t>
            </a:r>
          </a:p>
        </p:txBody>
      </p:sp>
    </p:spTree>
    <p:extLst>
      <p:ext uri="{BB962C8B-B14F-4D97-AF65-F5344CB8AC3E}">
        <p14:creationId xmlns:p14="http://schemas.microsoft.com/office/powerpoint/2010/main" val="366268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插头</a:t>
            </a:r>
            <a:r>
              <a:rPr lang="en-US" altLang="zh-CN" dirty="0" smtClean="0"/>
              <a:t>DP</a:t>
            </a:r>
            <a:endParaRPr lang="zh-CN" altLang="en-US" dirty="0"/>
          </a:p>
        </p:txBody>
      </p:sp>
      <p:sp>
        <p:nvSpPr>
          <p:cNvPr id="3" name="内容占位符 2"/>
          <p:cNvSpPr>
            <a:spLocks noGrp="1"/>
          </p:cNvSpPr>
          <p:nvPr>
            <p:ph idx="1"/>
          </p:nvPr>
        </p:nvSpPr>
        <p:spPr/>
        <p:txBody>
          <a:bodyPr/>
          <a:lstStyle/>
          <a:p>
            <a:r>
              <a:rPr lang="zh-CN" altLang="en-US" dirty="0" smtClean="0"/>
              <a:t>插头</a:t>
            </a:r>
            <a:r>
              <a:rPr lang="en-US" altLang="zh-CN" dirty="0" err="1" smtClean="0"/>
              <a:t>dp</a:t>
            </a:r>
            <a:r>
              <a:rPr lang="zh-CN" altLang="en-US" dirty="0"/>
              <a:t>全称为基于连通性状态压缩的动态规划</a:t>
            </a:r>
            <a:r>
              <a:rPr lang="zh-CN" altLang="en-US" dirty="0" smtClean="0"/>
              <a:t>问题</a:t>
            </a:r>
            <a:endParaRPr lang="en-US" altLang="zh-CN" dirty="0" smtClean="0"/>
          </a:p>
          <a:p>
            <a:r>
              <a:rPr lang="zh-CN" altLang="en-US" dirty="0" smtClean="0"/>
              <a:t>通常为在一个矩形范围内的状态压缩</a:t>
            </a:r>
            <a:r>
              <a:rPr lang="en-US" altLang="zh-CN" dirty="0" err="1" smtClean="0"/>
              <a:t>dp</a:t>
            </a:r>
            <a:r>
              <a:rPr lang="zh-CN" altLang="en-US" dirty="0" smtClean="0"/>
              <a:t>问题</a:t>
            </a:r>
            <a:endParaRPr lang="en-US" altLang="zh-CN" dirty="0" smtClean="0"/>
          </a:p>
        </p:txBody>
      </p:sp>
    </p:spTree>
    <p:extLst>
      <p:ext uri="{BB962C8B-B14F-4D97-AF65-F5344CB8AC3E}">
        <p14:creationId xmlns:p14="http://schemas.microsoft.com/office/powerpoint/2010/main" val="6481598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插头</a:t>
            </a:r>
            <a:r>
              <a:rPr lang="en-US" altLang="zh-CN" dirty="0"/>
              <a:t>DP</a:t>
            </a:r>
            <a:endParaRPr lang="zh-CN" altLang="en-US" dirty="0"/>
          </a:p>
        </p:txBody>
      </p:sp>
      <p:sp>
        <p:nvSpPr>
          <p:cNvPr id="3" name="内容占位符 2"/>
          <p:cNvSpPr>
            <a:spLocks noGrp="1"/>
          </p:cNvSpPr>
          <p:nvPr>
            <p:ph idx="1"/>
          </p:nvPr>
        </p:nvSpPr>
        <p:spPr/>
        <p:txBody>
          <a:bodyPr/>
          <a:lstStyle/>
          <a:p>
            <a:r>
              <a:rPr lang="zh-CN" altLang="en-US" dirty="0" smtClean="0"/>
              <a:t>插头</a:t>
            </a:r>
            <a:r>
              <a:rPr lang="en-US" altLang="zh-CN" dirty="0" smtClean="0"/>
              <a:t>DP</a:t>
            </a:r>
            <a:r>
              <a:rPr lang="zh-CN" altLang="en-US" dirty="0" smtClean="0"/>
              <a:t>用于处理在矩形范围内绘制各种各样的图形的问题</a:t>
            </a:r>
            <a:endParaRPr lang="en-US" altLang="zh-CN" dirty="0" smtClean="0"/>
          </a:p>
          <a:p>
            <a:r>
              <a:rPr lang="zh-CN" altLang="en-US" dirty="0" smtClean="0"/>
              <a:t>比如视频里的那种，以及他的加强版</a:t>
            </a:r>
            <a:endParaRPr lang="zh-CN" altLang="en-US" dirty="0"/>
          </a:p>
        </p:txBody>
      </p:sp>
    </p:spTree>
    <p:extLst>
      <p:ext uri="{BB962C8B-B14F-4D97-AF65-F5344CB8AC3E}">
        <p14:creationId xmlns:p14="http://schemas.microsoft.com/office/powerpoint/2010/main" val="29063142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Eat the Trees</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屠夫作为</a:t>
            </a:r>
            <a:r>
              <a:rPr lang="en-US" altLang="zh-CN" dirty="0" smtClean="0"/>
              <a:t>DOTA</a:t>
            </a:r>
            <a:r>
              <a:rPr lang="zh-CN" altLang="en-US" dirty="0" smtClean="0"/>
              <a:t>里的一个前期英雄，在后期的作用并不强大，于是他的队友派给他一个小任务，吃树</a:t>
            </a:r>
            <a:r>
              <a:rPr lang="en-US" altLang="zh-CN" dirty="0" smtClean="0"/>
              <a:t>~</a:t>
            </a:r>
          </a:p>
          <a:p>
            <a:r>
              <a:rPr lang="zh-CN" altLang="en-US" dirty="0" smtClean="0"/>
              <a:t>在一个</a:t>
            </a:r>
            <a:r>
              <a:rPr lang="en-US" altLang="zh-CN" dirty="0" smtClean="0"/>
              <a:t>m*n</a:t>
            </a:r>
            <a:r>
              <a:rPr lang="zh-CN" altLang="en-US" dirty="0" smtClean="0"/>
              <a:t>的地图中，屠夫要吃掉所有的树。</a:t>
            </a:r>
            <a:endParaRPr lang="en-US" altLang="zh-CN" dirty="0" smtClean="0"/>
          </a:p>
          <a:p>
            <a:r>
              <a:rPr lang="zh-CN" altLang="en-US" dirty="0" smtClean="0"/>
              <a:t>屠夫通过走一个封闭回路来吃掉路上所有的树。</a:t>
            </a:r>
            <a:endParaRPr lang="en-US" altLang="zh-CN" dirty="0" smtClean="0"/>
          </a:p>
          <a:p>
            <a:r>
              <a:rPr lang="zh-CN" altLang="en-US" dirty="0"/>
              <a:t>有些</a:t>
            </a:r>
            <a:r>
              <a:rPr lang="zh-CN" altLang="en-US" dirty="0" smtClean="0"/>
              <a:t>地方是没有树的，曾经被吃过或者没有树的地方</a:t>
            </a:r>
            <a:r>
              <a:rPr lang="zh-CN" altLang="en-US" dirty="0"/>
              <a:t>是</a:t>
            </a:r>
            <a:r>
              <a:rPr lang="zh-CN" altLang="en-US" dirty="0" smtClean="0"/>
              <a:t>不可以路过的</a:t>
            </a:r>
            <a:endParaRPr lang="en-US" altLang="zh-CN" dirty="0" smtClean="0"/>
          </a:p>
          <a:p>
            <a:r>
              <a:rPr lang="zh-CN" altLang="en-US" dirty="0" smtClean="0"/>
              <a:t>屠夫可以走许多条回路</a:t>
            </a:r>
            <a:endParaRPr lang="en-US" altLang="zh-CN" dirty="0" smtClean="0"/>
          </a:p>
          <a:p>
            <a:r>
              <a:rPr lang="zh-CN" altLang="en-US" dirty="0" smtClean="0"/>
              <a:t>问屠夫一共有多少种吃法？</a:t>
            </a:r>
            <a:endParaRPr lang="en-US" altLang="zh-CN" dirty="0" smtClean="0"/>
          </a:p>
          <a:p>
            <a:r>
              <a:rPr lang="en-US" altLang="zh-CN" dirty="0" smtClean="0"/>
              <a:t>1&lt;=</a:t>
            </a:r>
            <a:r>
              <a:rPr lang="en-US" altLang="zh-CN" dirty="0" err="1" smtClean="0"/>
              <a:t>n,m</a:t>
            </a:r>
            <a:r>
              <a:rPr lang="en-US" altLang="zh-CN" dirty="0" smtClean="0"/>
              <a:t>&lt;=11</a:t>
            </a:r>
          </a:p>
        </p:txBody>
      </p:sp>
      <p:pic>
        <p:nvPicPr>
          <p:cNvPr id="5" name="图片 4"/>
          <p:cNvPicPr>
            <a:picLocks noChangeAspect="1"/>
          </p:cNvPicPr>
          <p:nvPr/>
        </p:nvPicPr>
        <p:blipFill>
          <a:blip r:embed="rId2"/>
          <a:stretch>
            <a:fillRect/>
          </a:stretch>
        </p:blipFill>
        <p:spPr>
          <a:xfrm>
            <a:off x="5508104" y="4303872"/>
            <a:ext cx="3021360" cy="1999429"/>
          </a:xfrm>
          <a:prstGeom prst="rect">
            <a:avLst/>
          </a:prstGeom>
        </p:spPr>
      </p:pic>
    </p:spTree>
    <p:extLst>
      <p:ext uri="{BB962C8B-B14F-4D97-AF65-F5344CB8AC3E}">
        <p14:creationId xmlns:p14="http://schemas.microsoft.com/office/powerpoint/2010/main" val="3247094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Eat the Trees</a:t>
            </a:r>
            <a:endParaRPr lang="zh-CN" altLang="en-US" dirty="0"/>
          </a:p>
        </p:txBody>
      </p:sp>
      <p:sp>
        <p:nvSpPr>
          <p:cNvPr id="3" name="内容占位符 2"/>
          <p:cNvSpPr>
            <a:spLocks noGrp="1"/>
          </p:cNvSpPr>
          <p:nvPr>
            <p:ph idx="1"/>
          </p:nvPr>
        </p:nvSpPr>
        <p:spPr/>
        <p:txBody>
          <a:bodyPr/>
          <a:lstStyle/>
          <a:p>
            <a:r>
              <a:rPr lang="zh-CN" altLang="en-US" dirty="0" smtClean="0"/>
              <a:t>考虑</a:t>
            </a:r>
            <a:r>
              <a:rPr lang="en-US" altLang="zh-CN" dirty="0" err="1" smtClean="0"/>
              <a:t>dp</a:t>
            </a:r>
            <a:r>
              <a:rPr lang="en-US" altLang="zh-CN" dirty="0" smtClean="0"/>
              <a:t>[</a:t>
            </a:r>
            <a:r>
              <a:rPr lang="en-US" altLang="zh-CN" dirty="0" err="1" smtClean="0"/>
              <a:t>i</a:t>
            </a:r>
            <a:r>
              <a:rPr lang="en-US" altLang="zh-CN" dirty="0" smtClean="0"/>
              <a:t>][j][k]</a:t>
            </a:r>
            <a:r>
              <a:rPr lang="zh-CN" altLang="en-US" dirty="0" smtClean="0"/>
              <a:t>，表示在</a:t>
            </a:r>
            <a:r>
              <a:rPr lang="en-US" altLang="zh-CN" dirty="0" smtClean="0"/>
              <a:t>(</a:t>
            </a:r>
            <a:r>
              <a:rPr lang="en-US" altLang="zh-CN" dirty="0" err="1" smtClean="0"/>
              <a:t>i,j</a:t>
            </a:r>
            <a:r>
              <a:rPr lang="en-US" altLang="zh-CN" dirty="0" smtClean="0"/>
              <a:t>)</a:t>
            </a:r>
            <a:r>
              <a:rPr lang="zh-CN" altLang="en-US" dirty="0" smtClean="0"/>
              <a:t>位置，上半行状态为</a:t>
            </a:r>
            <a:r>
              <a:rPr lang="en-US" altLang="zh-CN" dirty="0" smtClean="0"/>
              <a:t>k</a:t>
            </a:r>
            <a:r>
              <a:rPr lang="zh-CN" altLang="en-US" dirty="0" smtClean="0"/>
              <a:t>时的方案数</a:t>
            </a:r>
            <a:endParaRPr lang="en-US" altLang="zh-CN" dirty="0" smtClean="0"/>
          </a:p>
          <a:p>
            <a:r>
              <a:rPr lang="en-US" altLang="zh-CN" dirty="0" smtClean="0"/>
              <a:t>1</a:t>
            </a:r>
            <a:r>
              <a:rPr lang="zh-CN" altLang="en-US" dirty="0" smtClean="0"/>
              <a:t>代表有连接点，</a:t>
            </a:r>
            <a:r>
              <a:rPr lang="en-US" altLang="zh-CN" dirty="0" smtClean="0"/>
              <a:t>0</a:t>
            </a:r>
            <a:r>
              <a:rPr lang="zh-CN" altLang="en-US" dirty="0" smtClean="0"/>
              <a:t>代表没有</a:t>
            </a:r>
            <a:endParaRPr lang="en-US" altLang="zh-CN" dirty="0" smtClean="0"/>
          </a:p>
          <a:p>
            <a:r>
              <a:rPr lang="en-US" altLang="zh-CN" dirty="0" smtClean="0"/>
              <a:t>k</a:t>
            </a:r>
            <a:r>
              <a:rPr lang="zh-CN" altLang="en-US" dirty="0" smtClean="0"/>
              <a:t>的长度为</a:t>
            </a:r>
            <a:r>
              <a:rPr lang="en-US" altLang="zh-CN" dirty="0" smtClean="0"/>
              <a:t>j</a:t>
            </a:r>
            <a:r>
              <a:rPr lang="zh-CN" altLang="en-US" dirty="0" smtClean="0"/>
              <a:t>的最大值</a:t>
            </a:r>
            <a:r>
              <a:rPr lang="en-US" altLang="zh-CN" dirty="0" smtClean="0"/>
              <a:t>+1</a:t>
            </a:r>
          </a:p>
          <a:p>
            <a:r>
              <a:rPr lang="zh-CN" altLang="en-US" dirty="0" smtClean="0"/>
              <a:t>如右图，</a:t>
            </a:r>
            <a:r>
              <a:rPr lang="en-US" altLang="zh-CN" dirty="0" smtClean="0"/>
              <a:t>k</a:t>
            </a:r>
            <a:r>
              <a:rPr lang="zh-CN" altLang="en-US" dirty="0" smtClean="0"/>
              <a:t>为</a:t>
            </a:r>
            <a:r>
              <a:rPr lang="en-US" altLang="zh-CN" dirty="0" smtClean="0"/>
              <a:t>10111</a:t>
            </a:r>
            <a:endParaRPr lang="zh-CN" altLang="en-US" dirty="0"/>
          </a:p>
        </p:txBody>
      </p:sp>
      <p:pic>
        <p:nvPicPr>
          <p:cNvPr id="1026" name="Picture 2" descr="幻灯片1"/>
          <p:cNvPicPr>
            <a:picLocks noChangeAspect="1" noChangeArrowheads="1"/>
          </p:cNvPicPr>
          <p:nvPr/>
        </p:nvPicPr>
        <p:blipFill>
          <a:blip r:embed="rId2">
            <a:extLst>
              <a:ext uri="{28A0092B-C50C-407E-A947-70E740481C1C}">
                <a14:useLocalDpi xmlns:a14="http://schemas.microsoft.com/office/drawing/2010/main" val="0"/>
              </a:ext>
            </a:extLst>
          </a:blip>
          <a:srcRect l="21158" t="22554" r="34900" b="37349"/>
          <a:stretch>
            <a:fillRect/>
          </a:stretch>
        </p:blipFill>
        <p:spPr bwMode="auto">
          <a:xfrm>
            <a:off x="5076056" y="3429000"/>
            <a:ext cx="388843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4949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Eat the Trees</a:t>
            </a:r>
            <a:endParaRPr lang="zh-CN" altLang="en-US" dirty="0"/>
          </a:p>
        </p:txBody>
      </p:sp>
      <p:sp>
        <p:nvSpPr>
          <p:cNvPr id="3" name="内容占位符 2"/>
          <p:cNvSpPr>
            <a:spLocks noGrp="1"/>
          </p:cNvSpPr>
          <p:nvPr>
            <p:ph idx="1"/>
          </p:nvPr>
        </p:nvSpPr>
        <p:spPr/>
        <p:txBody>
          <a:bodyPr/>
          <a:lstStyle/>
          <a:p>
            <a:r>
              <a:rPr lang="zh-CN" altLang="en-US" dirty="0" smtClean="0"/>
              <a:t>这样</a:t>
            </a:r>
            <a:r>
              <a:rPr lang="en-US" altLang="zh-CN" dirty="0" err="1" smtClean="0"/>
              <a:t>dp</a:t>
            </a:r>
            <a:r>
              <a:rPr lang="en-US" altLang="zh-CN" dirty="0" smtClean="0"/>
              <a:t>[</a:t>
            </a:r>
            <a:r>
              <a:rPr lang="en-US" altLang="zh-CN" dirty="0" err="1" smtClean="0"/>
              <a:t>i</a:t>
            </a:r>
            <a:r>
              <a:rPr lang="en-US" altLang="zh-CN" dirty="0" smtClean="0"/>
              <a:t>][j][k]</a:t>
            </a:r>
            <a:r>
              <a:rPr lang="zh-CN" altLang="en-US" dirty="0" smtClean="0"/>
              <a:t>可由</a:t>
            </a:r>
            <a:r>
              <a:rPr lang="en-US" altLang="zh-CN" dirty="0" err="1" smtClean="0"/>
              <a:t>dp</a:t>
            </a:r>
            <a:r>
              <a:rPr lang="en-US" altLang="zh-CN" dirty="0" smtClean="0"/>
              <a:t>[</a:t>
            </a:r>
            <a:r>
              <a:rPr lang="en-US" altLang="zh-CN" dirty="0" err="1" smtClean="0"/>
              <a:t>i</a:t>
            </a:r>
            <a:r>
              <a:rPr lang="en-US" altLang="zh-CN" dirty="0" smtClean="0"/>
              <a:t>][j-1]</a:t>
            </a:r>
            <a:r>
              <a:rPr lang="zh-CN" altLang="en-US" dirty="0" smtClean="0"/>
              <a:t>推来（</a:t>
            </a:r>
            <a:r>
              <a:rPr lang="en-US" altLang="zh-CN" dirty="0" smtClean="0"/>
              <a:t>j=0</a:t>
            </a:r>
            <a:r>
              <a:rPr lang="zh-CN" altLang="en-US" dirty="0" smtClean="0"/>
              <a:t>时由</a:t>
            </a:r>
            <a:r>
              <a:rPr lang="en-US" altLang="zh-CN" dirty="0" err="1" smtClean="0"/>
              <a:t>dp</a:t>
            </a:r>
            <a:r>
              <a:rPr lang="en-US" altLang="zh-CN" dirty="0" smtClean="0"/>
              <a:t>[i-1][m]</a:t>
            </a:r>
            <a:r>
              <a:rPr lang="zh-CN" altLang="en-US" dirty="0" smtClean="0"/>
              <a:t>推来）</a:t>
            </a:r>
            <a:endParaRPr lang="en-US" altLang="zh-CN" dirty="0" smtClean="0"/>
          </a:p>
          <a:p>
            <a:r>
              <a:rPr lang="zh-CN" altLang="en-US" dirty="0" smtClean="0"/>
              <a:t>每个节点只有</a:t>
            </a:r>
            <a:r>
              <a:rPr lang="en-US" altLang="zh-CN" dirty="0" smtClean="0"/>
              <a:t>6</a:t>
            </a:r>
            <a:r>
              <a:rPr lang="zh-CN" altLang="en-US" dirty="0" smtClean="0"/>
              <a:t>种情况</a:t>
            </a:r>
            <a:endParaRPr lang="en-US" altLang="zh-CN" dirty="0" smtClean="0"/>
          </a:p>
          <a:p>
            <a:r>
              <a:rPr lang="zh-CN" altLang="en-US" dirty="0" smtClean="0"/>
              <a:t>每个点只用考虑自己上方和左方有没有插头即可。如果有，就接上。没有，就不接</a:t>
            </a:r>
            <a:endParaRPr lang="en-US" altLang="zh-CN" dirty="0" smtClean="0"/>
          </a:p>
        </p:txBody>
      </p:sp>
      <p:grpSp>
        <p:nvGrpSpPr>
          <p:cNvPr id="4" name="Group 2"/>
          <p:cNvGrpSpPr>
            <a:grpSpLocks/>
          </p:cNvGrpSpPr>
          <p:nvPr/>
        </p:nvGrpSpPr>
        <p:grpSpPr bwMode="auto">
          <a:xfrm>
            <a:off x="5292080" y="2420888"/>
            <a:ext cx="1265238" cy="868362"/>
            <a:chOff x="0" y="0"/>
            <a:chExt cx="1991" cy="1368"/>
          </a:xfrm>
        </p:grpSpPr>
        <p:grpSp>
          <p:nvGrpSpPr>
            <p:cNvPr id="5" name="Group 3"/>
            <p:cNvGrpSpPr>
              <a:grpSpLocks/>
            </p:cNvGrpSpPr>
            <p:nvPr/>
          </p:nvGrpSpPr>
          <p:grpSpPr bwMode="auto">
            <a:xfrm>
              <a:off x="25" y="0"/>
              <a:ext cx="1966" cy="600"/>
              <a:chOff x="0" y="0"/>
              <a:chExt cx="1966" cy="600"/>
            </a:xfrm>
          </p:grpSpPr>
          <p:sp>
            <p:nvSpPr>
              <p:cNvPr id="17" name="Rectangle 4"/>
              <p:cNvSpPr>
                <a:spLocks noChangeArrowheads="1"/>
              </p:cNvSpPr>
              <p:nvPr/>
            </p:nvSpPr>
            <p:spPr bwMode="auto">
              <a:xfrm>
                <a:off x="0" y="9"/>
                <a:ext cx="541" cy="59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5"/>
              <p:cNvSpPr>
                <a:spLocks noChangeShapeType="1"/>
              </p:cNvSpPr>
              <p:nvPr/>
            </p:nvSpPr>
            <p:spPr bwMode="auto">
              <a:xfrm>
                <a:off x="253" y="291"/>
                <a:ext cx="0" cy="29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6"/>
              <p:cNvSpPr>
                <a:spLocks noChangeShapeType="1"/>
              </p:cNvSpPr>
              <p:nvPr/>
            </p:nvSpPr>
            <p:spPr bwMode="auto">
              <a:xfrm>
                <a:off x="234" y="304"/>
                <a:ext cx="325"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7"/>
              <p:cNvSpPr>
                <a:spLocks noChangeArrowheads="1"/>
              </p:cNvSpPr>
              <p:nvPr/>
            </p:nvSpPr>
            <p:spPr bwMode="auto">
              <a:xfrm>
                <a:off x="1425" y="0"/>
                <a:ext cx="541" cy="59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8"/>
              <p:cNvSpPr>
                <a:spLocks noChangeShapeType="1"/>
              </p:cNvSpPr>
              <p:nvPr/>
            </p:nvSpPr>
            <p:spPr bwMode="auto">
              <a:xfrm>
                <a:off x="1711" y="297"/>
                <a:ext cx="0" cy="29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9"/>
              <p:cNvSpPr>
                <a:spLocks noChangeShapeType="1"/>
              </p:cNvSpPr>
              <p:nvPr/>
            </p:nvSpPr>
            <p:spPr bwMode="auto">
              <a:xfrm>
                <a:off x="1399" y="295"/>
                <a:ext cx="325" cy="1"/>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0"/>
              <p:cNvSpPr>
                <a:spLocks noChangeArrowheads="1"/>
              </p:cNvSpPr>
              <p:nvPr/>
            </p:nvSpPr>
            <p:spPr bwMode="auto">
              <a:xfrm>
                <a:off x="713" y="9"/>
                <a:ext cx="540" cy="59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1"/>
              <p:cNvSpPr>
                <a:spLocks noChangeShapeType="1"/>
              </p:cNvSpPr>
              <p:nvPr/>
            </p:nvSpPr>
            <p:spPr bwMode="auto">
              <a:xfrm>
                <a:off x="965" y="18"/>
                <a:ext cx="1" cy="296"/>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2"/>
              <p:cNvSpPr>
                <a:spLocks noChangeShapeType="1"/>
              </p:cNvSpPr>
              <p:nvPr/>
            </p:nvSpPr>
            <p:spPr bwMode="auto">
              <a:xfrm>
                <a:off x="947" y="304"/>
                <a:ext cx="324"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 name="Group 13"/>
            <p:cNvGrpSpPr>
              <a:grpSpLocks/>
            </p:cNvGrpSpPr>
            <p:nvPr/>
          </p:nvGrpSpPr>
          <p:grpSpPr bwMode="auto">
            <a:xfrm>
              <a:off x="0" y="767"/>
              <a:ext cx="1991" cy="601"/>
              <a:chOff x="0" y="0"/>
              <a:chExt cx="1991" cy="601"/>
            </a:xfrm>
          </p:grpSpPr>
          <p:grpSp>
            <p:nvGrpSpPr>
              <p:cNvPr id="7" name="Group 14"/>
              <p:cNvGrpSpPr>
                <a:grpSpLocks/>
              </p:cNvGrpSpPr>
              <p:nvPr/>
            </p:nvGrpSpPr>
            <p:grpSpPr bwMode="auto">
              <a:xfrm>
                <a:off x="0" y="5"/>
                <a:ext cx="567" cy="590"/>
                <a:chOff x="0" y="0"/>
                <a:chExt cx="948" cy="937"/>
              </a:xfrm>
            </p:grpSpPr>
            <p:sp>
              <p:nvSpPr>
                <p:cNvPr id="14" name="Rectangle 15"/>
                <p:cNvSpPr>
                  <a:spLocks noChangeArrowheads="1"/>
                </p:cNvSpPr>
                <p:nvPr/>
              </p:nvSpPr>
              <p:spPr bwMode="auto">
                <a:xfrm>
                  <a:off x="43" y="0"/>
                  <a:ext cx="905" cy="937"/>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6"/>
                <p:cNvSpPr>
                  <a:spLocks noChangeShapeType="1"/>
                </p:cNvSpPr>
                <p:nvPr/>
              </p:nvSpPr>
              <p:spPr bwMode="auto">
                <a:xfrm>
                  <a:off x="496" y="33"/>
                  <a:ext cx="1" cy="469"/>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7"/>
                <p:cNvSpPr>
                  <a:spLocks noChangeShapeType="1"/>
                </p:cNvSpPr>
                <p:nvPr/>
              </p:nvSpPr>
              <p:spPr bwMode="auto">
                <a:xfrm>
                  <a:off x="0" y="498"/>
                  <a:ext cx="543" cy="1"/>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Rectangle 18"/>
              <p:cNvSpPr>
                <a:spLocks noChangeArrowheads="1"/>
              </p:cNvSpPr>
              <p:nvPr/>
            </p:nvSpPr>
            <p:spPr bwMode="auto">
              <a:xfrm>
                <a:off x="747" y="10"/>
                <a:ext cx="540" cy="59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9"/>
              <p:cNvSpPr>
                <a:spLocks noChangeShapeType="1"/>
              </p:cNvSpPr>
              <p:nvPr/>
            </p:nvSpPr>
            <p:spPr bwMode="auto">
              <a:xfrm>
                <a:off x="981" y="305"/>
                <a:ext cx="324"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20"/>
              <p:cNvSpPr>
                <a:spLocks noChangeShapeType="1"/>
              </p:cNvSpPr>
              <p:nvPr/>
            </p:nvSpPr>
            <p:spPr bwMode="auto">
              <a:xfrm>
                <a:off x="747" y="305"/>
                <a:ext cx="324"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21"/>
              <p:cNvSpPr>
                <a:spLocks noChangeArrowheads="1"/>
              </p:cNvSpPr>
              <p:nvPr/>
            </p:nvSpPr>
            <p:spPr bwMode="auto">
              <a:xfrm>
                <a:off x="1450" y="1"/>
                <a:ext cx="541" cy="591"/>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22"/>
              <p:cNvSpPr>
                <a:spLocks noChangeShapeType="1"/>
              </p:cNvSpPr>
              <p:nvPr/>
            </p:nvSpPr>
            <p:spPr bwMode="auto">
              <a:xfrm>
                <a:off x="1712" y="283"/>
                <a:ext cx="0" cy="29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23"/>
              <p:cNvSpPr>
                <a:spLocks noChangeShapeType="1"/>
              </p:cNvSpPr>
              <p:nvPr/>
            </p:nvSpPr>
            <p:spPr bwMode="auto">
              <a:xfrm>
                <a:off x="1712" y="0"/>
                <a:ext cx="0" cy="296"/>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122039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HDU 1693   Eat the Trees</a:t>
            </a:r>
          </a:p>
          <a:p>
            <a:endParaRPr lang="zh-CN" altLang="en-US" dirty="0"/>
          </a:p>
        </p:txBody>
      </p:sp>
    </p:spTree>
    <p:extLst>
      <p:ext uri="{BB962C8B-B14F-4D97-AF65-F5344CB8AC3E}">
        <p14:creationId xmlns:p14="http://schemas.microsoft.com/office/powerpoint/2010/main" val="12121393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a:t>
            </a:r>
            <a:endParaRPr lang="zh-CN" altLang="en-US" dirty="0"/>
          </a:p>
        </p:txBody>
      </p:sp>
      <p:sp>
        <p:nvSpPr>
          <p:cNvPr id="3" name="内容占位符 2"/>
          <p:cNvSpPr>
            <a:spLocks noGrp="1"/>
          </p:cNvSpPr>
          <p:nvPr>
            <p:ph idx="1"/>
          </p:nvPr>
        </p:nvSpPr>
        <p:spPr/>
        <p:txBody>
          <a:bodyPr/>
          <a:lstStyle/>
          <a:p>
            <a:r>
              <a:rPr lang="zh-CN" altLang="en-US" dirty="0" smtClean="0"/>
              <a:t>动态规划</a:t>
            </a:r>
            <a:r>
              <a:rPr lang="en-US" altLang="zh-CN" dirty="0" smtClean="0"/>
              <a:t>+</a:t>
            </a:r>
            <a:r>
              <a:rPr lang="zh-CN" altLang="en-US" dirty="0" smtClean="0"/>
              <a:t>矩阵加速</a:t>
            </a:r>
            <a:endParaRPr lang="en-US" altLang="zh-CN" dirty="0" smtClean="0"/>
          </a:p>
          <a:p>
            <a:r>
              <a:rPr lang="en-US" altLang="zh-CN" dirty="0" smtClean="0"/>
              <a:t>AC</a:t>
            </a:r>
            <a:r>
              <a:rPr lang="zh-CN" altLang="en-US" dirty="0" smtClean="0"/>
              <a:t>自动机</a:t>
            </a:r>
            <a:r>
              <a:rPr lang="en-US" altLang="zh-CN" dirty="0" smtClean="0"/>
              <a:t>+</a:t>
            </a:r>
            <a:r>
              <a:rPr lang="zh-CN" altLang="en-US" dirty="0" smtClean="0"/>
              <a:t>动态规划</a:t>
            </a:r>
            <a:endParaRPr lang="en-US" altLang="zh-CN" dirty="0" smtClean="0"/>
          </a:p>
          <a:p>
            <a:r>
              <a:rPr lang="zh-CN" altLang="en-US" dirty="0"/>
              <a:t>后缀</a:t>
            </a:r>
            <a:r>
              <a:rPr lang="zh-CN" altLang="en-US" dirty="0" smtClean="0"/>
              <a:t>自动机</a:t>
            </a:r>
            <a:r>
              <a:rPr lang="en-US" altLang="zh-CN" dirty="0" smtClean="0"/>
              <a:t>+</a:t>
            </a:r>
            <a:r>
              <a:rPr lang="zh-CN" altLang="en-US" dirty="0" smtClean="0"/>
              <a:t>动态规划</a:t>
            </a:r>
            <a:endParaRPr lang="en-US" altLang="zh-CN" dirty="0" smtClean="0"/>
          </a:p>
          <a:p>
            <a:r>
              <a:rPr lang="zh-CN" altLang="en-US" dirty="0" smtClean="0"/>
              <a:t>数位</a:t>
            </a:r>
            <a:r>
              <a:rPr lang="en-US" altLang="zh-CN" dirty="0" smtClean="0"/>
              <a:t>DP</a:t>
            </a:r>
            <a:endParaRPr lang="zh-CN" altLang="en-US" dirty="0"/>
          </a:p>
        </p:txBody>
      </p:sp>
    </p:spTree>
    <p:extLst>
      <p:ext uri="{BB962C8B-B14F-4D97-AF65-F5344CB8AC3E}">
        <p14:creationId xmlns:p14="http://schemas.microsoft.com/office/powerpoint/2010/main" val="1116356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动态规划的优化</a:t>
            </a:r>
            <a:r>
              <a:rPr lang="en-US" altLang="zh-CN" dirty="0" smtClean="0"/>
              <a:t>1——</a:t>
            </a:r>
            <a:r>
              <a:rPr lang="zh-CN" altLang="en-US" dirty="0" smtClean="0"/>
              <a:t>算法优化</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第一种优化，修改</a:t>
            </a:r>
            <a:r>
              <a:rPr lang="en-US" altLang="zh-CN" dirty="0" smtClean="0"/>
              <a:t>DP</a:t>
            </a:r>
            <a:r>
              <a:rPr lang="zh-CN" altLang="en-US" dirty="0" smtClean="0"/>
              <a:t>的状态</a:t>
            </a:r>
            <a:endParaRPr lang="en-US" altLang="zh-CN" dirty="0" smtClean="0"/>
          </a:p>
          <a:p>
            <a:r>
              <a:rPr lang="zh-CN" altLang="en-US" dirty="0" smtClean="0"/>
              <a:t>如最长不降子序列从</a:t>
            </a:r>
            <a:r>
              <a:rPr lang="en-US" altLang="zh-CN" dirty="0" smtClean="0"/>
              <a:t>n^2</a:t>
            </a:r>
            <a:r>
              <a:rPr lang="zh-CN" altLang="en-US" dirty="0" smtClean="0"/>
              <a:t>向</a:t>
            </a:r>
            <a:r>
              <a:rPr lang="en-US" altLang="zh-CN" dirty="0" err="1" smtClean="0"/>
              <a:t>nlogn</a:t>
            </a:r>
            <a:r>
              <a:rPr lang="zh-CN" altLang="en-US" dirty="0" smtClean="0"/>
              <a:t>转化，之前的状态</a:t>
            </a:r>
            <a:r>
              <a:rPr lang="en-US" altLang="zh-CN" dirty="0" err="1" smtClean="0"/>
              <a:t>dp</a:t>
            </a:r>
            <a:r>
              <a:rPr lang="en-US" altLang="zh-CN" dirty="0" smtClean="0"/>
              <a:t>[</a:t>
            </a:r>
            <a:r>
              <a:rPr lang="en-US" altLang="zh-CN" dirty="0" err="1" smtClean="0"/>
              <a:t>i</a:t>
            </a:r>
            <a:r>
              <a:rPr lang="en-US" altLang="zh-CN" dirty="0" smtClean="0"/>
              <a:t>]</a:t>
            </a:r>
            <a:r>
              <a:rPr lang="zh-CN" altLang="en-US" dirty="0" smtClean="0"/>
              <a:t>为从</a:t>
            </a:r>
            <a:r>
              <a:rPr lang="en-US" altLang="zh-CN" dirty="0" smtClean="0"/>
              <a:t>a[0]</a:t>
            </a:r>
            <a:r>
              <a:rPr lang="zh-CN" altLang="en-US" dirty="0" smtClean="0"/>
              <a:t>到</a:t>
            </a:r>
            <a:r>
              <a:rPr lang="en-US" altLang="zh-CN" dirty="0" smtClean="0"/>
              <a:t>a[</a:t>
            </a:r>
            <a:r>
              <a:rPr lang="en-US" altLang="zh-CN" dirty="0" err="1" smtClean="0"/>
              <a:t>i</a:t>
            </a:r>
            <a:r>
              <a:rPr lang="en-US" altLang="zh-CN" dirty="0" smtClean="0"/>
              <a:t>]</a:t>
            </a:r>
            <a:r>
              <a:rPr lang="zh-CN" altLang="en-US" dirty="0" smtClean="0"/>
              <a:t>的以</a:t>
            </a:r>
            <a:r>
              <a:rPr lang="en-US" altLang="zh-CN" dirty="0" smtClean="0"/>
              <a:t>a[</a:t>
            </a:r>
            <a:r>
              <a:rPr lang="en-US" altLang="zh-CN" dirty="0" err="1" smtClean="0"/>
              <a:t>i</a:t>
            </a:r>
            <a:r>
              <a:rPr lang="en-US" altLang="zh-CN" dirty="0" smtClean="0"/>
              <a:t>]</a:t>
            </a:r>
            <a:r>
              <a:rPr lang="zh-CN" altLang="en-US" dirty="0" smtClean="0"/>
              <a:t>结尾的最长不降子序列，新的状态</a:t>
            </a:r>
            <a:r>
              <a:rPr lang="en-US" altLang="zh-CN" dirty="0" err="1" smtClean="0"/>
              <a:t>dp</a:t>
            </a:r>
            <a:r>
              <a:rPr lang="en-US" altLang="zh-CN" dirty="0" smtClean="0"/>
              <a:t>[</a:t>
            </a:r>
            <a:r>
              <a:rPr lang="en-US" altLang="zh-CN" dirty="0" err="1" smtClean="0"/>
              <a:t>i</a:t>
            </a:r>
            <a:r>
              <a:rPr lang="en-US" altLang="zh-CN" dirty="0" smtClean="0"/>
              <a:t>][j]</a:t>
            </a:r>
            <a:r>
              <a:rPr lang="zh-CN" altLang="en-US" dirty="0"/>
              <a:t>为</a:t>
            </a:r>
            <a:r>
              <a:rPr lang="zh-CN" altLang="en-US" dirty="0" smtClean="0"/>
              <a:t>从</a:t>
            </a:r>
            <a:r>
              <a:rPr lang="en-US" altLang="zh-CN" dirty="0" smtClean="0"/>
              <a:t>a[0]</a:t>
            </a:r>
            <a:r>
              <a:rPr lang="zh-CN" altLang="en-US" dirty="0" smtClean="0"/>
              <a:t>到</a:t>
            </a:r>
            <a:r>
              <a:rPr lang="en-US" altLang="zh-CN" dirty="0" smtClean="0"/>
              <a:t>a[</a:t>
            </a:r>
            <a:r>
              <a:rPr lang="en-US" altLang="zh-CN" dirty="0" err="1" smtClean="0"/>
              <a:t>i</a:t>
            </a:r>
            <a:r>
              <a:rPr lang="en-US" altLang="zh-CN" dirty="0" smtClean="0"/>
              <a:t>]</a:t>
            </a:r>
            <a:r>
              <a:rPr lang="zh-CN" altLang="en-US" dirty="0" smtClean="0"/>
              <a:t>长度为</a:t>
            </a:r>
            <a:r>
              <a:rPr lang="en-US" altLang="zh-CN" dirty="0" smtClean="0"/>
              <a:t>j</a:t>
            </a:r>
            <a:r>
              <a:rPr lang="zh-CN" altLang="en-US" dirty="0" smtClean="0"/>
              <a:t>的最长不降子序列的最小结尾。（看起来这个步骤没什么优化，但是修改状态之后再使用滚动数组和二分查找，就能将复杂度降到</a:t>
            </a:r>
            <a:r>
              <a:rPr lang="en-US" altLang="zh-CN" dirty="0" err="1" smtClean="0"/>
              <a:t>nlogn</a:t>
            </a:r>
            <a:r>
              <a:rPr lang="zh-CN" altLang="en-US" dirty="0" smtClean="0"/>
              <a:t>）</a:t>
            </a:r>
            <a:endParaRPr lang="en-US" altLang="zh-CN" dirty="0" smtClean="0"/>
          </a:p>
          <a:p>
            <a:r>
              <a:rPr lang="zh-CN" altLang="en-US" dirty="0" smtClean="0"/>
              <a:t>特殊情况考虑贪心的可能，能联想到动态规划的题基本只有贪心才能比动态规划复杂度更低</a:t>
            </a:r>
            <a:endParaRPr lang="en-US" altLang="zh-CN" dirty="0" smtClean="0"/>
          </a:p>
        </p:txBody>
      </p:sp>
    </p:spTree>
    <p:extLst>
      <p:ext uri="{BB962C8B-B14F-4D97-AF65-F5344CB8AC3E}">
        <p14:creationId xmlns:p14="http://schemas.microsoft.com/office/powerpoint/2010/main" val="324861964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BNUOJ 27424  Fight Club</a:t>
            </a:r>
            <a:endParaRPr lang="zh-CN" altLang="en-US" dirty="0"/>
          </a:p>
        </p:txBody>
      </p:sp>
      <p:sp>
        <p:nvSpPr>
          <p:cNvPr id="3" name="内容占位符 2"/>
          <p:cNvSpPr>
            <a:spLocks noGrp="1"/>
          </p:cNvSpPr>
          <p:nvPr>
            <p:ph idx="1"/>
          </p:nvPr>
        </p:nvSpPr>
        <p:spPr/>
        <p:txBody>
          <a:bodyPr/>
          <a:lstStyle/>
          <a:p>
            <a:r>
              <a:rPr lang="zh-CN" altLang="en-US" dirty="0" smtClean="0"/>
              <a:t>题目</a:t>
            </a:r>
            <a:r>
              <a:rPr lang="zh-CN" altLang="en-US" dirty="0" smtClean="0"/>
              <a:t>大意：</a:t>
            </a:r>
            <a:r>
              <a:rPr lang="en-US" altLang="zh-CN" dirty="0" smtClean="0"/>
              <a:t>n</a:t>
            </a:r>
            <a:r>
              <a:rPr lang="zh-CN" altLang="en-US" dirty="0" smtClean="0"/>
              <a:t>个人站成一圈，每个人可以和旁边的人打架，输的人出圈，已知他们两两对战会出现的胜负情况，问如果恰当安排对战顺序的话，能否让某人胜出？</a:t>
            </a:r>
            <a:endParaRPr lang="en-US" altLang="zh-CN" dirty="0" smtClean="0"/>
          </a:p>
          <a:p>
            <a:r>
              <a:rPr lang="zh-CN" altLang="en-US" dirty="0"/>
              <a:t>数据</a:t>
            </a:r>
            <a:r>
              <a:rPr lang="zh-CN" altLang="en-US" dirty="0" smtClean="0"/>
              <a:t>范围</a:t>
            </a:r>
            <a:r>
              <a:rPr lang="en-US" altLang="zh-CN" dirty="0" smtClean="0"/>
              <a:t>n&lt;=40</a:t>
            </a:r>
          </a:p>
          <a:p>
            <a:r>
              <a:rPr lang="zh-CN" altLang="en-US" dirty="0" smtClean="0"/>
              <a:t>首先把占成一圈处理一下，变成一个长度为</a:t>
            </a:r>
            <a:r>
              <a:rPr lang="en-US" altLang="zh-CN" dirty="0" smtClean="0"/>
              <a:t>2n</a:t>
            </a:r>
            <a:r>
              <a:rPr lang="zh-CN" altLang="en-US" dirty="0" smtClean="0"/>
              <a:t>的链</a:t>
            </a:r>
            <a:endParaRPr lang="en-US" altLang="zh-CN" dirty="0"/>
          </a:p>
        </p:txBody>
      </p:sp>
    </p:spTree>
    <p:extLst>
      <p:ext uri="{BB962C8B-B14F-4D97-AF65-F5344CB8AC3E}">
        <p14:creationId xmlns:p14="http://schemas.microsoft.com/office/powerpoint/2010/main" val="4165428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第一种</a:t>
            </a:r>
            <a:r>
              <a:rPr lang="en-US" altLang="zh-CN" dirty="0" err="1" smtClean="0"/>
              <a:t>dp</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altLang="zh-CN" dirty="0" err="1" smtClean="0"/>
              <a:t>dp</a:t>
            </a:r>
            <a:r>
              <a:rPr lang="en-US" altLang="zh-CN" dirty="0" smtClean="0"/>
              <a:t>[</a:t>
            </a:r>
            <a:r>
              <a:rPr lang="en-US" altLang="zh-CN" dirty="0" err="1" smtClean="0"/>
              <a:t>i</a:t>
            </a:r>
            <a:r>
              <a:rPr lang="en-US" altLang="zh-CN" dirty="0" smtClean="0"/>
              <a:t>][j][k]</a:t>
            </a:r>
            <a:r>
              <a:rPr lang="zh-CN" altLang="en-US" dirty="0" smtClean="0"/>
              <a:t>为第</a:t>
            </a:r>
            <a:r>
              <a:rPr lang="en-US" altLang="zh-CN" dirty="0" err="1" smtClean="0"/>
              <a:t>i</a:t>
            </a:r>
            <a:r>
              <a:rPr lang="zh-CN" altLang="en-US" dirty="0" smtClean="0"/>
              <a:t>个人能否在第</a:t>
            </a:r>
            <a:r>
              <a:rPr lang="en-US" altLang="zh-CN" dirty="0" smtClean="0"/>
              <a:t>j</a:t>
            </a:r>
            <a:r>
              <a:rPr lang="zh-CN" altLang="en-US" dirty="0" smtClean="0"/>
              <a:t>到第</a:t>
            </a:r>
            <a:r>
              <a:rPr lang="en-US" altLang="zh-CN" dirty="0" smtClean="0"/>
              <a:t>k</a:t>
            </a:r>
            <a:r>
              <a:rPr lang="zh-CN" altLang="en-US" dirty="0" smtClean="0"/>
              <a:t>这个区间中胜出</a:t>
            </a:r>
            <a:endParaRPr lang="en-US" altLang="zh-CN" dirty="0" smtClean="0"/>
          </a:p>
          <a:p>
            <a:r>
              <a:rPr lang="zh-CN" altLang="en-US" dirty="0" smtClean="0"/>
              <a:t>考虑</a:t>
            </a:r>
            <a:r>
              <a:rPr lang="en-US" altLang="zh-CN" dirty="0" err="1" smtClean="0"/>
              <a:t>i</a:t>
            </a:r>
            <a:r>
              <a:rPr lang="zh-CN" altLang="en-US" dirty="0" smtClean="0"/>
              <a:t>要想胜出，最后最起码战胜一个人</a:t>
            </a:r>
            <a:endParaRPr lang="en-US" altLang="zh-CN" dirty="0" smtClean="0"/>
          </a:p>
          <a:p>
            <a:r>
              <a:rPr lang="zh-CN" altLang="en-US" dirty="0" smtClean="0"/>
              <a:t>枚举区间中每一个人最后和</a:t>
            </a:r>
            <a:r>
              <a:rPr lang="en-US" altLang="zh-CN" dirty="0" err="1" smtClean="0"/>
              <a:t>i</a:t>
            </a:r>
            <a:r>
              <a:rPr lang="zh-CN" altLang="en-US" dirty="0" smtClean="0"/>
              <a:t>对战</a:t>
            </a:r>
            <a:endParaRPr lang="en-US" altLang="zh-CN" dirty="0"/>
          </a:p>
          <a:p>
            <a:pPr marL="0" indent="0">
              <a:buNone/>
            </a:pPr>
            <a:r>
              <a:rPr lang="en-US" altLang="zh-CN" dirty="0" smtClean="0"/>
              <a:t>                                      for (p=</a:t>
            </a:r>
            <a:r>
              <a:rPr lang="en-US" altLang="zh-CN" dirty="0" err="1" smtClean="0"/>
              <a:t>j;j</a:t>
            </a:r>
            <a:r>
              <a:rPr lang="en-US" altLang="zh-CN" dirty="0" smtClean="0"/>
              <a:t>&lt;=</a:t>
            </a:r>
            <a:r>
              <a:rPr lang="en-US" altLang="zh-CN" dirty="0" err="1" smtClean="0"/>
              <a:t>k;p</a:t>
            </a:r>
            <a:r>
              <a:rPr lang="en-US" altLang="zh-CN" dirty="0" smtClean="0"/>
              <a:t>++) </a:t>
            </a:r>
          </a:p>
          <a:p>
            <a:r>
              <a:rPr lang="en-US" altLang="zh-CN" dirty="0" err="1" smtClean="0"/>
              <a:t>i</a:t>
            </a:r>
            <a:r>
              <a:rPr lang="zh-CN" altLang="en-US" dirty="0" smtClean="0"/>
              <a:t>要和</a:t>
            </a:r>
            <a:r>
              <a:rPr lang="en-US" altLang="zh-CN" dirty="0" smtClean="0"/>
              <a:t>p</a:t>
            </a:r>
            <a:r>
              <a:rPr lang="zh-CN" altLang="en-US" dirty="0" smtClean="0"/>
              <a:t>对战，</a:t>
            </a:r>
            <a:r>
              <a:rPr lang="en-US" altLang="zh-CN" dirty="0" err="1" smtClean="0"/>
              <a:t>i</a:t>
            </a:r>
            <a:r>
              <a:rPr lang="zh-CN" altLang="en-US" dirty="0" smtClean="0"/>
              <a:t>和</a:t>
            </a:r>
            <a:r>
              <a:rPr lang="en-US" altLang="zh-CN" dirty="0" smtClean="0"/>
              <a:t>p</a:t>
            </a:r>
            <a:r>
              <a:rPr lang="zh-CN" altLang="en-US" dirty="0" smtClean="0"/>
              <a:t>要分别在两段</a:t>
            </a:r>
            <a:r>
              <a:rPr lang="en-US" altLang="zh-CN" dirty="0" smtClean="0"/>
              <a:t>[j][l]</a:t>
            </a:r>
            <a:r>
              <a:rPr lang="zh-CN" altLang="en-US" dirty="0" smtClean="0"/>
              <a:t>，</a:t>
            </a:r>
            <a:r>
              <a:rPr lang="en-US" altLang="zh-CN" dirty="0" smtClean="0"/>
              <a:t>[l+1][k]</a:t>
            </a:r>
            <a:r>
              <a:rPr lang="zh-CN" altLang="en-US" dirty="0" smtClean="0"/>
              <a:t>中存活。枚举</a:t>
            </a:r>
            <a:r>
              <a:rPr lang="en-US" altLang="zh-CN" dirty="0" smtClean="0"/>
              <a:t>l</a:t>
            </a:r>
            <a:r>
              <a:rPr lang="zh-CN" altLang="en-US" dirty="0" smtClean="0"/>
              <a:t>在</a:t>
            </a:r>
            <a:r>
              <a:rPr lang="en-US" altLang="zh-CN" dirty="0" err="1" smtClean="0"/>
              <a:t>i</a:t>
            </a:r>
            <a:r>
              <a:rPr lang="zh-CN" altLang="en-US" dirty="0" smtClean="0"/>
              <a:t>到</a:t>
            </a:r>
            <a:r>
              <a:rPr lang="en-US" altLang="zh-CN" dirty="0" smtClean="0"/>
              <a:t>p</a:t>
            </a:r>
            <a:r>
              <a:rPr lang="zh-CN" altLang="en-US" dirty="0" smtClean="0"/>
              <a:t>之间</a:t>
            </a:r>
            <a:endParaRPr lang="en-US" altLang="zh-CN" dirty="0" smtClean="0"/>
          </a:p>
          <a:p>
            <a:r>
              <a:rPr lang="zh-CN" altLang="en-US" dirty="0"/>
              <a:t>复杂</a:t>
            </a:r>
            <a:r>
              <a:rPr lang="zh-CN" altLang="en-US" dirty="0" smtClean="0"/>
              <a:t>度</a:t>
            </a:r>
            <a:r>
              <a:rPr lang="en-US" altLang="zh-CN" dirty="0" smtClean="0"/>
              <a:t>n^5</a:t>
            </a:r>
          </a:p>
        </p:txBody>
      </p:sp>
    </p:spTree>
    <p:extLst>
      <p:ext uri="{BB962C8B-B14F-4D97-AF65-F5344CB8AC3E}">
        <p14:creationId xmlns:p14="http://schemas.microsoft.com/office/powerpoint/2010/main" val="34645937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juacm">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tjuacm" id="{216F32D3-1BD0-4389-9367-CA6BF579CF7E}" vid="{E6BB4755-7A29-4EBB-94AA-E063D8078C82}"/>
    </a:ext>
  </a:ext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tjuacm</Template>
  <TotalTime>1702</TotalTime>
  <Words>7979</Words>
  <Application>Microsoft Office PowerPoint</Application>
  <PresentationFormat>全屏显示(4:3)</PresentationFormat>
  <Paragraphs>777</Paragraphs>
  <Slides>120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120</vt:i4>
      </vt:variant>
    </vt:vector>
  </HeadingPairs>
  <TitlesOfParts>
    <vt:vector size="130" baseType="lpstr">
      <vt:lpstr>黑体</vt:lpstr>
      <vt:lpstr>微软雅黑</vt:lpstr>
      <vt:lpstr>Arial</vt:lpstr>
      <vt:lpstr>Arial Rounded MT Bold</vt:lpstr>
      <vt:lpstr>Franklin Gothic Book</vt:lpstr>
      <vt:lpstr>Franklin Gothic Medium</vt:lpstr>
      <vt:lpstr>Wingdings</vt:lpstr>
      <vt:lpstr>Wingdings 2</vt:lpstr>
      <vt:lpstr>tjuacm</vt:lpstr>
      <vt:lpstr>暗香扑面</vt:lpstr>
      <vt:lpstr>2014天津大学ACM暑期集训队培训讲座 ——动态规划 (Dynamic Programming)</vt:lpstr>
      <vt:lpstr>动态规划</vt:lpstr>
      <vt:lpstr>解题目标</vt:lpstr>
      <vt:lpstr>例题1: 最短路径问题</vt:lpstr>
      <vt:lpstr>这个图的特点（有向无环图）</vt:lpstr>
      <vt:lpstr>求解方法</vt:lpstr>
      <vt:lpstr>求解方法</vt:lpstr>
      <vt:lpstr>求解方法</vt:lpstr>
      <vt:lpstr>类似题目</vt:lpstr>
      <vt:lpstr>例题2： 01背包问题</vt:lpstr>
      <vt:lpstr>解题思路</vt:lpstr>
      <vt:lpstr>解题思路</vt:lpstr>
      <vt:lpstr>举例代码</vt:lpstr>
      <vt:lpstr>dp[i][j]=max(dp[i-1][j-c[i]]+w[i],     dp[i-1][j])</vt:lpstr>
      <vt:lpstr>优化空间复杂度</vt:lpstr>
      <vt:lpstr>修改后算法</vt:lpstr>
      <vt:lpstr>如果需要恰好将背包填满呢？</vt:lpstr>
      <vt:lpstr>类似题目</vt:lpstr>
      <vt:lpstr>启发</vt:lpstr>
      <vt:lpstr>什么样的题我们要用动态规划？</vt:lpstr>
      <vt:lpstr>什么样的题我们能用动态规划</vt:lpstr>
      <vt:lpstr>什么样的题我们能用动态规划</vt:lpstr>
      <vt:lpstr>什么样的题我们能用动态规划</vt:lpstr>
      <vt:lpstr>什么样的题我们能用动态规划</vt:lpstr>
      <vt:lpstr>什么样的题我们能用动态规划</vt:lpstr>
      <vt:lpstr>什么样的题我们能用动态规划</vt:lpstr>
      <vt:lpstr>总结</vt:lpstr>
      <vt:lpstr>使用动态规划的步骤</vt:lpstr>
      <vt:lpstr>需要求最优解的情况</vt:lpstr>
      <vt:lpstr>有向无环图</vt:lpstr>
      <vt:lpstr>拓扑排序</vt:lpstr>
      <vt:lpstr>拓扑排序的算法</vt:lpstr>
      <vt:lpstr>例1扩展</vt:lpstr>
      <vt:lpstr>例1扩展</vt:lpstr>
      <vt:lpstr>启发</vt:lpstr>
      <vt:lpstr>习题</vt:lpstr>
      <vt:lpstr>完全背包问题</vt:lpstr>
      <vt:lpstr>一个简单有效的优化</vt:lpstr>
      <vt:lpstr>转化为01背包求解</vt:lpstr>
      <vt:lpstr>O(vn)的算法</vt:lpstr>
      <vt:lpstr>O(vn)的算法</vt:lpstr>
      <vt:lpstr>O(vn)的算法</vt:lpstr>
      <vt:lpstr>多重背包问题</vt:lpstr>
      <vt:lpstr>转化为01背包求解</vt:lpstr>
      <vt:lpstr>优化：减少增加的物品数量</vt:lpstr>
      <vt:lpstr>O(vn)算法</vt:lpstr>
      <vt:lpstr>混合背包</vt:lpstr>
      <vt:lpstr>混合背包</vt:lpstr>
      <vt:lpstr>二维费用的背包问题</vt:lpstr>
      <vt:lpstr>二维费用的背包问题</vt:lpstr>
      <vt:lpstr>二维费用的背包问题</vt:lpstr>
      <vt:lpstr>分组背包问题</vt:lpstr>
      <vt:lpstr>分组背包问题</vt:lpstr>
      <vt:lpstr>其他背包问题</vt:lpstr>
      <vt:lpstr>习题</vt:lpstr>
      <vt:lpstr>矩阵连乘</vt:lpstr>
      <vt:lpstr>输入输出</vt:lpstr>
      <vt:lpstr>定义子问题</vt:lpstr>
      <vt:lpstr>递归算法</vt:lpstr>
      <vt:lpstr>递推算法</vt:lpstr>
      <vt:lpstr>习题</vt:lpstr>
      <vt:lpstr>最长不降子序列</vt:lpstr>
      <vt:lpstr>O(n^2)算法</vt:lpstr>
      <vt:lpstr>O(nlogn)算法</vt:lpstr>
      <vt:lpstr>最长公共子序列</vt:lpstr>
      <vt:lpstr>O(nm)算法</vt:lpstr>
      <vt:lpstr>最短修改路径</vt:lpstr>
      <vt:lpstr>状态及状态转移方程</vt:lpstr>
      <vt:lpstr>RMQ问题</vt:lpstr>
      <vt:lpstr>状态及状态转移方程</vt:lpstr>
      <vt:lpstr>习题</vt:lpstr>
      <vt:lpstr>树形DP </vt:lpstr>
      <vt:lpstr>HDU 4276 The Ghost Blows Light</vt:lpstr>
      <vt:lpstr>HDU 4276 The Ghost Blows Light</vt:lpstr>
      <vt:lpstr>HDU 4276 The Ghost Blows Light</vt:lpstr>
      <vt:lpstr>HDU 4276 The Ghost Blows Light</vt:lpstr>
      <vt:lpstr>习题</vt:lpstr>
      <vt:lpstr>状态压缩DP</vt:lpstr>
      <vt:lpstr>位运算</vt:lpstr>
      <vt:lpstr>位运算的优势</vt:lpstr>
      <vt:lpstr>注意事项</vt:lpstr>
      <vt:lpstr>经典问题：旅行商问题</vt:lpstr>
      <vt:lpstr>经典问题：旅行商问题</vt:lpstr>
      <vt:lpstr>炮兵阵地</vt:lpstr>
      <vt:lpstr>炮兵阵地</vt:lpstr>
      <vt:lpstr>炮兵阵地</vt:lpstr>
      <vt:lpstr>解题思路</vt:lpstr>
      <vt:lpstr>解题思路</vt:lpstr>
      <vt:lpstr>习题</vt:lpstr>
      <vt:lpstr>插头DP</vt:lpstr>
      <vt:lpstr>插头DP</vt:lpstr>
      <vt:lpstr>Eat the Trees</vt:lpstr>
      <vt:lpstr>Eat the Trees</vt:lpstr>
      <vt:lpstr>Eat the Trees</vt:lpstr>
      <vt:lpstr>习题</vt:lpstr>
      <vt:lpstr>其他</vt:lpstr>
      <vt:lpstr>动态规划的优化1——算法优化</vt:lpstr>
      <vt:lpstr>BNUOJ 27424  Fight Club</vt:lpstr>
      <vt:lpstr>第一种dp方法</vt:lpstr>
      <vt:lpstr>第二种dp方法</vt:lpstr>
      <vt:lpstr>第三种dp方法</vt:lpstr>
      <vt:lpstr>动态规划的优化2——空间优化</vt:lpstr>
      <vt:lpstr>动态规划的优化3——状态转移优化</vt:lpstr>
      <vt:lpstr>用二分查找代替依次查找</vt:lpstr>
      <vt:lpstr>四边形不等式优化</vt:lpstr>
      <vt:lpstr>四边形不等式优化</vt:lpstr>
      <vt:lpstr>四边形不等式优化</vt:lpstr>
      <vt:lpstr>单调队列优化</vt:lpstr>
      <vt:lpstr>多重背包的单调队列优化</vt:lpstr>
      <vt:lpstr>多重背包的单调队列优化</vt:lpstr>
      <vt:lpstr>线段树优化</vt:lpstr>
      <vt:lpstr>斜率优化</vt:lpstr>
      <vt:lpstr>斜率优化</vt:lpstr>
      <vt:lpstr>斜率优化</vt:lpstr>
      <vt:lpstr>斜率优化</vt:lpstr>
      <vt:lpstr>斜率优化</vt:lpstr>
      <vt:lpstr>习题</vt:lpstr>
      <vt:lpstr>总结</vt:lpstr>
      <vt:lpstr>前面出现过的练习题（无序）</vt:lpstr>
      <vt:lpstr>动态规划题目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yuebai</dc:creator>
  <cp:lastModifiedBy>Cao Sheng</cp:lastModifiedBy>
  <cp:revision>144</cp:revision>
  <dcterms:created xsi:type="dcterms:W3CDTF">2013-04-02T13:59:15Z</dcterms:created>
  <dcterms:modified xsi:type="dcterms:W3CDTF">2014-08-04T00:30:35Z</dcterms:modified>
</cp:coreProperties>
</file>