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9"/>
  </p:notesMasterIdLst>
  <p:sldIdLst>
    <p:sldId id="256" r:id="rId2"/>
    <p:sldId id="310" r:id="rId3"/>
    <p:sldId id="257" r:id="rId4"/>
    <p:sldId id="258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3" r:id="rId37"/>
    <p:sldId id="344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-57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CD3A1-4BC6-4043-9BFB-F532FEDB8451}" type="datetimeFigureOut">
              <a:rPr lang="zh-CN" altLang="en-US" smtClean="0"/>
              <a:pPr/>
              <a:t>2015-7-25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F2EB7-5772-4C21-B9C5-73ACA29892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64556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F2EB7-5772-4C21-B9C5-73ACA298922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2518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F2EB7-5772-4C21-B9C5-73ACA298922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F2EB7-5772-4C21-B9C5-73ACA298922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F2EB7-5772-4C21-B9C5-73ACA298922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F2EB7-5772-4C21-B9C5-73ACA298922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F2EB7-5772-4C21-B9C5-73ACA298922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F2EB7-5772-4C21-B9C5-73ACA298922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F2EB7-5772-4C21-B9C5-73ACA298922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90950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F2EB7-5772-4C21-B9C5-73ACA298922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F2EB7-5772-4C21-B9C5-73ACA298922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F2EB7-5772-4C21-B9C5-73ACA298922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F2EB7-5772-4C21-B9C5-73ACA298922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F2EB7-5772-4C21-B9C5-73ACA298922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F2EB7-5772-4C21-B9C5-73ACA298922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F2EB7-5772-4C21-B9C5-73ACA298922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951F-10E8-46FA-B7CC-36E13F428663}" type="datetime1">
              <a:rPr lang="en-US" altLang="zh-CN" smtClean="0"/>
              <a:pPr/>
              <a:t>7/25/2015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天津大学</a:t>
            </a:r>
            <a:r>
              <a:rPr lang="en-US" altLang="zh-CN" smtClean="0"/>
              <a:t>ACM</a:t>
            </a:r>
            <a:r>
              <a:rPr lang="zh-CN" altLang="en-US" smtClean="0"/>
              <a:t>队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262E-B7D7-44D6-8BDA-B6CA42721E55}" type="datetime1">
              <a:rPr lang="en-US" altLang="zh-CN" smtClean="0"/>
              <a:pPr/>
              <a:t>7/25/2015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天津大学</a:t>
            </a:r>
            <a:r>
              <a:rPr lang="en-US" altLang="zh-CN" smtClean="0"/>
              <a:t>ACM</a:t>
            </a:r>
            <a:r>
              <a:rPr lang="zh-CN" altLang="en-US" smtClean="0"/>
              <a:t>队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7769-E7D3-4F49-B1E1-90A8CBDE7931}" type="datetime1">
              <a:rPr lang="en-US" altLang="zh-CN" smtClean="0"/>
              <a:pPr/>
              <a:t>7/25/2015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天津大学</a:t>
            </a:r>
            <a:r>
              <a:rPr lang="en-US" altLang="zh-CN" smtClean="0"/>
              <a:t>ACM</a:t>
            </a:r>
            <a:r>
              <a:rPr lang="zh-CN" altLang="en-US" smtClean="0"/>
              <a:t>队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4541-A4F2-4B81-84AB-8E89E3A2B5F6}" type="datetime1">
              <a:rPr lang="en-US" altLang="zh-CN" smtClean="0"/>
              <a:pPr/>
              <a:t>7/25/2015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天津大学</a:t>
            </a:r>
            <a:r>
              <a:rPr lang="en-US" altLang="zh-CN" smtClean="0"/>
              <a:t>ACM</a:t>
            </a:r>
            <a:r>
              <a:rPr lang="zh-CN" altLang="en-US" smtClean="0"/>
              <a:t>队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FCE0-3CC5-471B-8B81-3A19A899B4FA}" type="datetime1">
              <a:rPr lang="en-US" altLang="zh-CN" smtClean="0"/>
              <a:pPr/>
              <a:t>7/25/2015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天津大学</a:t>
            </a:r>
            <a:r>
              <a:rPr lang="en-US" altLang="zh-CN" smtClean="0"/>
              <a:t>ACM</a:t>
            </a:r>
            <a:r>
              <a:rPr lang="zh-CN" altLang="en-US" smtClean="0"/>
              <a:t>队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92DE-8B7C-4E14-9E06-76EBF3B54538}" type="datetime1">
              <a:rPr lang="en-US" altLang="zh-CN" smtClean="0"/>
              <a:pPr/>
              <a:t>7/25/2015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天津大学</a:t>
            </a:r>
            <a:r>
              <a:rPr lang="en-US" altLang="zh-CN" smtClean="0"/>
              <a:t>ACM</a:t>
            </a:r>
            <a:r>
              <a:rPr lang="zh-CN" altLang="en-US" smtClean="0"/>
              <a:t>队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BAB-B602-47A3-8D00-35FB75BDB0E4}" type="datetime1">
              <a:rPr lang="en-US" altLang="zh-CN" smtClean="0"/>
              <a:pPr/>
              <a:t>7/25/2015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天津大学</a:t>
            </a:r>
            <a:r>
              <a:rPr lang="en-US" altLang="zh-CN" smtClean="0"/>
              <a:t>ACM</a:t>
            </a:r>
            <a:r>
              <a:rPr lang="zh-CN" altLang="en-US" smtClean="0"/>
              <a:t>队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C359-F51E-44BF-BCF7-84B8591E7328}" type="datetime1">
              <a:rPr lang="en-US" altLang="zh-CN" smtClean="0"/>
              <a:pPr/>
              <a:t>7/25/2015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天津大学</a:t>
            </a:r>
            <a:r>
              <a:rPr lang="en-US" altLang="zh-CN" smtClean="0"/>
              <a:t>ACM</a:t>
            </a:r>
            <a:r>
              <a:rPr lang="zh-CN" altLang="en-US" smtClean="0"/>
              <a:t>队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56FD-4FBD-4F28-BFA4-24BC0E625F18}" type="datetime1">
              <a:rPr lang="en-US" altLang="zh-CN" smtClean="0"/>
              <a:pPr/>
              <a:t>7/25/2015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天津大学</a:t>
            </a:r>
            <a:r>
              <a:rPr lang="en-US" altLang="zh-CN" smtClean="0"/>
              <a:t>ACM</a:t>
            </a:r>
            <a:r>
              <a:rPr lang="zh-CN" altLang="en-US" smtClean="0"/>
              <a:t>队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CD94-C95F-4C22-97B8-0CA812CC8E6D}" type="datetime1">
              <a:rPr lang="en-US" altLang="zh-CN" smtClean="0"/>
              <a:pPr/>
              <a:t>7/25/2015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天津大学</a:t>
            </a:r>
            <a:r>
              <a:rPr lang="en-US" altLang="zh-CN" smtClean="0"/>
              <a:t>ACM</a:t>
            </a:r>
            <a:r>
              <a:rPr lang="zh-CN" altLang="en-US" smtClean="0"/>
              <a:t>队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0BD1-A280-4F3F-98BF-4AF6A8D2D5E9}" type="datetime1">
              <a:rPr lang="en-US" altLang="zh-CN" smtClean="0"/>
              <a:pPr/>
              <a:t>7/25/2015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天津大学</a:t>
            </a:r>
            <a:r>
              <a:rPr lang="en-US" altLang="zh-CN" smtClean="0"/>
              <a:t>ACM</a:t>
            </a:r>
            <a:r>
              <a:rPr lang="zh-CN" altLang="en-US" smtClean="0"/>
              <a:t>队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C202-5A55-41C0-AED9-387B182ADA95}" type="datetime1">
              <a:rPr lang="en-US" altLang="zh-CN" smtClean="0"/>
              <a:pPr/>
              <a:t>7/25/2015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天津大学</a:t>
            </a:r>
            <a:r>
              <a:rPr lang="en-US" altLang="zh-CN" smtClean="0"/>
              <a:t>ACM</a:t>
            </a:r>
            <a:r>
              <a:rPr lang="zh-CN" altLang="en-US" smtClean="0"/>
              <a:t>队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F342-B501-41E7-AED2-FED05E1AAD0F}" type="datetime1">
              <a:rPr lang="en-US" altLang="zh-CN" smtClean="0"/>
              <a:pPr/>
              <a:t>7/25/2015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天津大学</a:t>
            </a:r>
            <a:r>
              <a:rPr lang="en-US" altLang="zh-CN" smtClean="0"/>
              <a:t>ACM</a:t>
            </a:r>
            <a:r>
              <a:rPr lang="zh-CN" altLang="en-US" smtClean="0"/>
              <a:t>队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BBCCB-AC0F-4A3F-84AB-5D14A61851DE}" type="datetime1">
              <a:rPr lang="en-US" altLang="zh-CN" smtClean="0"/>
              <a:pPr/>
              <a:t>7/25/2015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天津大学</a:t>
            </a:r>
            <a:r>
              <a:rPr lang="en-US" altLang="zh-CN" smtClean="0"/>
              <a:t>ACM</a:t>
            </a:r>
            <a:r>
              <a:rPr lang="zh-CN" altLang="en-US" smtClean="0"/>
              <a:t>队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A430-10F2-49C5-8072-D9BA40D1638C}" type="datetime1">
              <a:rPr lang="en-US" altLang="zh-CN" smtClean="0"/>
              <a:pPr/>
              <a:t>7/25/2015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天津大学</a:t>
            </a:r>
            <a:r>
              <a:rPr lang="en-US" altLang="zh-CN" smtClean="0"/>
              <a:t>ACM</a:t>
            </a:r>
            <a:r>
              <a:rPr lang="zh-CN" altLang="en-US" smtClean="0"/>
              <a:t>队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DC85-827A-468B-B6BB-A22CA8E7EA30}" type="datetime1">
              <a:rPr lang="en-US" altLang="zh-CN" smtClean="0"/>
              <a:pPr/>
              <a:t>7/25/2015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天津大学</a:t>
            </a:r>
            <a:r>
              <a:rPr lang="en-US" altLang="zh-CN" smtClean="0"/>
              <a:t>ACM</a:t>
            </a:r>
            <a:r>
              <a:rPr lang="zh-CN" altLang="en-US" smtClean="0"/>
              <a:t>队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DDABE-FCD0-4E05-B4D8-953F07B7BD59}" type="datetime1">
              <a:rPr lang="en-US" altLang="zh-CN" smtClean="0"/>
              <a:pPr/>
              <a:t>7/25/2015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天津大学</a:t>
            </a:r>
            <a:r>
              <a:rPr lang="en-US" altLang="zh-CN" smtClean="0"/>
              <a:t>ACM</a:t>
            </a:r>
            <a:r>
              <a:rPr lang="zh-CN" altLang="en-US" smtClean="0"/>
              <a:t>队</a:t>
            </a:r>
            <a:endParaRPr lang="zh-CN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48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0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4" y="3227293"/>
            <a:ext cx="4317196" cy="1109023"/>
          </a:xfrm>
        </p:spPr>
        <p:txBody>
          <a:bodyPr/>
          <a:lstStyle/>
          <a:p>
            <a:r>
              <a:rPr lang="zh-CN" altLang="en-US" dirty="0" smtClean="0"/>
              <a:t>计算几何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32243" y="4616014"/>
            <a:ext cx="8915399" cy="1126283"/>
          </a:xfrm>
        </p:spPr>
        <p:txBody>
          <a:bodyPr/>
          <a:lstStyle/>
          <a:p>
            <a:r>
              <a:rPr lang="en-US" altLang="zh-CN" dirty="0"/>
              <a:t>2011</a:t>
            </a:r>
            <a:r>
              <a:rPr lang="zh-CN" altLang="en-US" dirty="0"/>
              <a:t>级 刘志强</a:t>
            </a:r>
            <a:endParaRPr lang="en-US" altLang="zh-CN" dirty="0"/>
          </a:p>
          <a:p>
            <a:r>
              <a:rPr lang="en-US" altLang="zh-CN" dirty="0" smtClean="0"/>
              <a:t>1028397313@qq.com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4466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7711" y="538050"/>
            <a:ext cx="8911687" cy="7098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第二部分：几何元素的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定义</a:t>
            </a:r>
            <a:r>
              <a:rPr lang="zh-CN" altLang="en-US" sz="2400" dirty="0" smtClean="0"/>
              <a:t>及运算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A42D-7902-4864-ABEA-40A477A6768D}" type="datetime1">
              <a:rPr lang="en-US" altLang="zh-CN" smtClean="0"/>
              <a:pPr/>
              <a:t>7/25/2015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天津大学</a:t>
            </a:r>
            <a:r>
              <a:rPr lang="en-US" altLang="zh-CN" dirty="0" smtClean="0"/>
              <a:t>ACM</a:t>
            </a:r>
            <a:r>
              <a:rPr lang="zh-CN" altLang="en-US" dirty="0" smtClean="0"/>
              <a:t>队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TextBox 3"/>
          <p:cNvSpPr txBox="1"/>
          <p:nvPr/>
        </p:nvSpPr>
        <p:spPr>
          <a:xfrm>
            <a:off x="1919849" y="1149303"/>
            <a:ext cx="8027039" cy="5363009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2" spcCol="180000" rtlCol="0">
            <a:spAutoFit/>
          </a:bodyPr>
          <a:lstStyle/>
          <a:p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point {</a:t>
            </a:r>
          </a:p>
          <a:p>
            <a:r>
              <a:rPr lang="en-US" altLang="zh-CN" sz="2000" dirty="0" smtClean="0"/>
              <a:t>    double </a:t>
            </a:r>
            <a:r>
              <a:rPr lang="en-US" altLang="zh-CN" sz="2000" dirty="0" err="1" smtClean="0"/>
              <a:t>x,y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    </a:t>
            </a:r>
          </a:p>
          <a:p>
            <a:r>
              <a:rPr lang="en-US" altLang="zh-CN" sz="2000" dirty="0" smtClean="0"/>
              <a:t>    point(){}</a:t>
            </a:r>
          </a:p>
          <a:p>
            <a:r>
              <a:rPr lang="en-US" altLang="zh-CN" sz="2000" dirty="0" smtClean="0"/>
              <a:t>        </a:t>
            </a:r>
          </a:p>
          <a:p>
            <a:r>
              <a:rPr lang="en-US" altLang="zh-CN" sz="2000" dirty="0" smtClean="0"/>
              <a:t>    point(double _x, double _y) {</a:t>
            </a:r>
          </a:p>
          <a:p>
            <a:r>
              <a:rPr lang="en-US" altLang="zh-CN" sz="2000" dirty="0" smtClean="0"/>
              <a:t>        x = _x, y = _y;</a:t>
            </a:r>
          </a:p>
          <a:p>
            <a:r>
              <a:rPr lang="en-US" altLang="zh-CN" sz="2000" dirty="0" smtClean="0"/>
              <a:t>    }</a:t>
            </a:r>
          </a:p>
          <a:p>
            <a:r>
              <a:rPr lang="en-US" altLang="zh-CN" sz="2000" dirty="0" smtClean="0"/>
              <a:t>    </a:t>
            </a:r>
          </a:p>
          <a:p>
            <a:r>
              <a:rPr lang="en-US" altLang="zh-CN" sz="2000" dirty="0" smtClean="0"/>
              <a:t>    point operator + (point t) {</a:t>
            </a:r>
          </a:p>
          <a:p>
            <a:r>
              <a:rPr lang="en-US" altLang="zh-CN" sz="2000" dirty="0" smtClean="0"/>
              <a:t>        return point(</a:t>
            </a:r>
            <a:r>
              <a:rPr lang="en-US" altLang="zh-CN" sz="2000" dirty="0" err="1" smtClean="0"/>
              <a:t>x+t.x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y+t.y</a:t>
            </a:r>
            <a:r>
              <a:rPr lang="en-US" altLang="zh-CN" sz="2000" dirty="0" smtClean="0"/>
              <a:t>);</a:t>
            </a:r>
          </a:p>
          <a:p>
            <a:r>
              <a:rPr lang="en-US" altLang="zh-CN" sz="2000" dirty="0" smtClean="0"/>
              <a:t>    }</a:t>
            </a:r>
          </a:p>
          <a:p>
            <a:r>
              <a:rPr lang="en-US" altLang="zh-CN" sz="2000" dirty="0" smtClean="0"/>
              <a:t>    </a:t>
            </a:r>
          </a:p>
          <a:p>
            <a:r>
              <a:rPr lang="en-US" altLang="zh-CN" sz="2000" dirty="0" smtClean="0"/>
              <a:t>    point operator - (point t) {</a:t>
            </a:r>
          </a:p>
          <a:p>
            <a:r>
              <a:rPr lang="en-US" altLang="zh-CN" sz="2000" dirty="0" smtClean="0"/>
              <a:t>        return point(x-</a:t>
            </a:r>
            <a:r>
              <a:rPr lang="en-US" altLang="zh-CN" sz="2000" dirty="0" err="1" smtClean="0"/>
              <a:t>t.x</a:t>
            </a:r>
            <a:r>
              <a:rPr lang="en-US" altLang="zh-CN" sz="2000" dirty="0" smtClean="0"/>
              <a:t>, y-</a:t>
            </a:r>
            <a:r>
              <a:rPr lang="en-US" altLang="zh-CN" sz="2000" dirty="0" err="1" smtClean="0"/>
              <a:t>t.y</a:t>
            </a:r>
            <a:r>
              <a:rPr lang="en-US" altLang="zh-CN" sz="2000" dirty="0" smtClean="0"/>
              <a:t>);</a:t>
            </a:r>
          </a:p>
          <a:p>
            <a:r>
              <a:rPr lang="en-US" altLang="zh-CN" sz="2000" dirty="0" smtClean="0"/>
              <a:t>    }</a:t>
            </a:r>
          </a:p>
          <a:p>
            <a:r>
              <a:rPr lang="en-US" altLang="zh-CN" sz="2000" dirty="0" smtClean="0"/>
              <a:t>    </a:t>
            </a:r>
          </a:p>
          <a:p>
            <a:r>
              <a:rPr lang="en-US" altLang="zh-CN" sz="2000" dirty="0" smtClean="0"/>
              <a:t>    point operator * (double a) {</a:t>
            </a:r>
          </a:p>
          <a:p>
            <a:r>
              <a:rPr lang="en-US" altLang="zh-CN" sz="2000" dirty="0" smtClean="0"/>
              <a:t>        return point(a*x, a*y);</a:t>
            </a:r>
          </a:p>
          <a:p>
            <a:r>
              <a:rPr lang="en-US" altLang="zh-CN" sz="2000" dirty="0" smtClean="0"/>
              <a:t>    }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point operator / (double a) {</a:t>
            </a:r>
          </a:p>
          <a:p>
            <a:r>
              <a:rPr lang="en-US" altLang="zh-CN" sz="2000" dirty="0" smtClean="0"/>
              <a:t>        return point(x/a, y/a);</a:t>
            </a:r>
          </a:p>
          <a:p>
            <a:r>
              <a:rPr lang="en-US" altLang="zh-CN" sz="2000" dirty="0" smtClean="0"/>
              <a:t>    }</a:t>
            </a:r>
          </a:p>
          <a:p>
            <a:r>
              <a:rPr lang="en-US" altLang="zh-CN" sz="2000" dirty="0" smtClean="0"/>
              <a:t>    </a:t>
            </a:r>
          </a:p>
          <a:p>
            <a:r>
              <a:rPr lang="en-US" altLang="zh-CN" sz="2000" dirty="0" smtClean="0"/>
              <a:t>    double operator * (point t) {</a:t>
            </a:r>
          </a:p>
          <a:p>
            <a:r>
              <a:rPr lang="en-US" altLang="zh-CN" sz="2000" dirty="0" smtClean="0"/>
              <a:t>        return x*</a:t>
            </a:r>
            <a:r>
              <a:rPr lang="en-US" altLang="zh-CN" sz="2000" dirty="0" err="1" smtClean="0"/>
              <a:t>t.y</a:t>
            </a:r>
            <a:r>
              <a:rPr lang="en-US" altLang="zh-CN" sz="2000" dirty="0" smtClean="0"/>
              <a:t> - </a:t>
            </a:r>
            <a:r>
              <a:rPr lang="en-US" altLang="zh-CN" sz="2000" dirty="0" err="1" smtClean="0"/>
              <a:t>t.x</a:t>
            </a:r>
            <a:r>
              <a:rPr lang="en-US" altLang="zh-CN" sz="2000" dirty="0" smtClean="0"/>
              <a:t>*y;</a:t>
            </a:r>
          </a:p>
          <a:p>
            <a:r>
              <a:rPr lang="en-US" altLang="zh-CN" sz="2000" dirty="0" smtClean="0"/>
              <a:t>    }</a:t>
            </a:r>
          </a:p>
          <a:p>
            <a:r>
              <a:rPr lang="en-US" altLang="zh-CN" sz="2000" dirty="0" smtClean="0"/>
              <a:t>    </a:t>
            </a:r>
          </a:p>
          <a:p>
            <a:r>
              <a:rPr lang="en-US" altLang="zh-CN" sz="2000" dirty="0" smtClean="0"/>
              <a:t>    double </a:t>
            </a:r>
            <a:r>
              <a:rPr lang="en-US" altLang="zh-CN" sz="2000" dirty="0" err="1" smtClean="0"/>
              <a:t>len</a:t>
            </a:r>
            <a:r>
              <a:rPr lang="en-US" altLang="zh-CN" sz="2000" dirty="0" smtClean="0"/>
              <a:t>() {</a:t>
            </a:r>
          </a:p>
          <a:p>
            <a:r>
              <a:rPr lang="en-US" altLang="zh-CN" sz="2000" dirty="0" smtClean="0"/>
              <a:t>        return </a:t>
            </a:r>
            <a:r>
              <a:rPr lang="en-US" altLang="zh-CN" sz="2000" dirty="0" err="1" smtClean="0"/>
              <a:t>sqrt</a:t>
            </a:r>
            <a:r>
              <a:rPr lang="en-US" altLang="zh-CN" sz="2000" dirty="0" smtClean="0"/>
              <a:t>(x*x + y*y);</a:t>
            </a:r>
          </a:p>
          <a:p>
            <a:r>
              <a:rPr lang="en-US" altLang="zh-CN" sz="2000" dirty="0" smtClean="0"/>
              <a:t>    }</a:t>
            </a:r>
          </a:p>
          <a:p>
            <a:r>
              <a:rPr lang="en-US" altLang="zh-CN" sz="2000" dirty="0" smtClean="0"/>
              <a:t>};</a:t>
            </a:r>
          </a:p>
        </p:txBody>
      </p:sp>
      <p:cxnSp>
        <p:nvCxnSpPr>
          <p:cNvPr id="30" name="直接连接符 29"/>
          <p:cNvCxnSpPr>
            <a:stCxn id="14" idx="0"/>
            <a:endCxn id="14" idx="2"/>
          </p:cNvCxnSpPr>
          <p:nvPr/>
        </p:nvCxnSpPr>
        <p:spPr>
          <a:xfrm>
            <a:off x="5933369" y="1149303"/>
            <a:ext cx="0" cy="5363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5620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7711" y="538050"/>
            <a:ext cx="8911687" cy="7098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第二部分：几何元素的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定义</a:t>
            </a:r>
            <a:r>
              <a:rPr lang="zh-CN" altLang="en-US" sz="2400" dirty="0" smtClean="0"/>
              <a:t>及运算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A42D-7902-4864-ABEA-40A477A6768D}" type="datetime1">
              <a:rPr lang="en-US" altLang="zh-CN" smtClean="0"/>
              <a:pPr/>
              <a:t>7/25/2015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天津大学</a:t>
            </a:r>
            <a:r>
              <a:rPr lang="en-US" altLang="zh-CN" dirty="0" smtClean="0"/>
              <a:t>ACM</a:t>
            </a:r>
            <a:r>
              <a:rPr lang="zh-CN" altLang="en-US" dirty="0" smtClean="0"/>
              <a:t>队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文本占位符 9"/>
          <p:cNvSpPr txBox="1">
            <a:spLocks/>
          </p:cNvSpPr>
          <p:nvPr/>
        </p:nvSpPr>
        <p:spPr>
          <a:xfrm>
            <a:off x="1997033" y="1118510"/>
            <a:ext cx="2541513" cy="59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25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应用举例</a:t>
            </a:r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>
          <a:xfrm>
            <a:off x="2018372" y="1702493"/>
            <a:ext cx="5386038" cy="104069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CN" sz="2200" b="0" dirty="0" smtClean="0"/>
              <a:t>1. </a:t>
            </a:r>
            <a:r>
              <a:rPr lang="zh-CN" altLang="en-US" sz="2200" b="0" dirty="0" smtClean="0"/>
              <a:t>求向量    </a:t>
            </a:r>
            <a:r>
              <a:rPr lang="en-US" altLang="zh-CN" sz="2200" b="0" dirty="0" smtClean="0"/>
              <a:t>=</a:t>
            </a:r>
            <a:r>
              <a:rPr lang="en-US" altLang="zh-CN" sz="2200" b="0" i="1" dirty="0" smtClean="0"/>
              <a:t>AB </a:t>
            </a:r>
            <a:r>
              <a:rPr lang="zh-CN" altLang="en-US" sz="2200" b="0" dirty="0" smtClean="0"/>
              <a:t>的模（长度）</a:t>
            </a:r>
            <a:endParaRPr lang="en-US" altLang="zh-CN" sz="2200" b="0" dirty="0" smtClean="0"/>
          </a:p>
          <a:p>
            <a:pPr>
              <a:lnSpc>
                <a:spcPct val="110000"/>
              </a:lnSpc>
              <a:buNone/>
            </a:pPr>
            <a:r>
              <a:rPr lang="en-US" altLang="zh-CN" sz="2200" b="0" dirty="0" smtClean="0"/>
              <a:t>	</a:t>
            </a:r>
            <a:r>
              <a:rPr lang="zh-CN" altLang="en-US" sz="2200" b="0" dirty="0" smtClean="0"/>
              <a:t>解为：</a:t>
            </a:r>
            <a:r>
              <a:rPr lang="en-US" altLang="zh-CN" sz="2200" b="0" dirty="0" smtClean="0"/>
              <a:t>(B-A).</a:t>
            </a:r>
            <a:r>
              <a:rPr lang="en-US" altLang="zh-CN" sz="2200" b="0" dirty="0" err="1" smtClean="0"/>
              <a:t>len</a:t>
            </a:r>
            <a:r>
              <a:rPr lang="en-US" altLang="zh-CN" sz="2200" b="0" dirty="0" smtClean="0"/>
              <a:t>()</a:t>
            </a:r>
            <a:endParaRPr lang="zh-CN" altLang="en-US" sz="2200" b="0" dirty="0" smtClean="0"/>
          </a:p>
        </p:txBody>
      </p:sp>
      <p:sp>
        <p:nvSpPr>
          <p:cNvPr id="19" name="内容占位符 16"/>
          <p:cNvSpPr txBox="1">
            <a:spLocks/>
          </p:cNvSpPr>
          <p:nvPr/>
        </p:nvSpPr>
        <p:spPr>
          <a:xfrm>
            <a:off x="2014657" y="2817437"/>
            <a:ext cx="7871621" cy="2012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</a:t>
            </a:r>
            <a:r>
              <a:rPr lang="zh-CN" altLang="en-US" sz="2200" dirty="0" smtClean="0"/>
              <a:t>求向量</a:t>
            </a:r>
            <a:r>
              <a:rPr lang="en-US" altLang="zh-CN" sz="2200" dirty="0" smtClean="0"/>
              <a:t>   </a:t>
            </a:r>
            <a:r>
              <a:rPr lang="zh-CN" altLang="en-US" sz="2200" dirty="0" smtClean="0"/>
              <a:t> 和     直接的角度。</a:t>
            </a:r>
            <a:endParaRPr lang="en-US" altLang="zh-CN" sz="2200" dirty="0" smtClean="0"/>
          </a:p>
          <a:p>
            <a:pPr marL="342900" lvl="0" indent="-3429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令 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en1 = (p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.t-</a:t>
            </a:r>
            <a:r>
              <a:rPr lang="en-US" altLang="zh-CN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p.s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  <a:r>
              <a:rPr lang="en-US" altLang="zh-CN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(), len2 = (</a:t>
            </a:r>
            <a:r>
              <a:rPr lang="en-US" altLang="zh-CN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q.t-q.s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  <a:r>
              <a:rPr lang="en-US" altLang="zh-CN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则弧度为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u = a</a:t>
            </a:r>
            <a:r>
              <a:rPr kumimoji="0" lang="en-US" altLang="zh-CN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cos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((</a:t>
            </a:r>
            <a:r>
              <a:rPr kumimoji="0" lang="en-US" altLang="zh-CN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p^q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)/(len1*len2);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’^’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表示点乘）</a:t>
            </a: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解为：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180.0*u/</a:t>
            </a:r>
            <a:r>
              <a:rPr lang="en-US" altLang="zh-CN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acos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(-1.0)</a:t>
            </a:r>
            <a:endParaRPr kumimoji="0" lang="zh-CN" alt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内容占位符 16"/>
          <p:cNvSpPr txBox="1">
            <a:spLocks/>
          </p:cNvSpPr>
          <p:nvPr/>
        </p:nvSpPr>
        <p:spPr>
          <a:xfrm>
            <a:off x="2029128" y="4932104"/>
            <a:ext cx="7265479" cy="8883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求三角形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ABC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的面积</a:t>
            </a:r>
            <a:endParaRPr lang="en-US" altLang="zh-CN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解为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0.5*fans((B-A)*(C-A))</a:t>
            </a: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3590253" y="1738374"/>
          <a:ext cx="330200" cy="439737"/>
        </p:xfrm>
        <a:graphic>
          <a:graphicData uri="http://schemas.openxmlformats.org/presentationml/2006/ole">
            <p:oleObj spid="_x0000_s38917" name="公式" r:id="rId4" imgW="152280" imgH="203040" progId="Equation.3">
              <p:embed/>
            </p:oleObj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3591671" y="2837107"/>
          <a:ext cx="384907" cy="439737"/>
        </p:xfrm>
        <a:graphic>
          <a:graphicData uri="http://schemas.openxmlformats.org/presentationml/2006/ole">
            <p:oleObj spid="_x0000_s38918" name="公式" r:id="rId5" imgW="152280" imgH="203040" progId="Equation.3">
              <p:embed/>
            </p:oleObj>
          </a:graphicData>
        </a:graphic>
      </p:graphicFrame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4243388" y="2837649"/>
          <a:ext cx="321989" cy="439738"/>
        </p:xfrm>
        <a:graphic>
          <a:graphicData uri="http://schemas.openxmlformats.org/presentationml/2006/ole">
            <p:oleObj spid="_x0000_s38919" name="公式" r:id="rId6" imgW="126720" imgH="2030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5620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7711" y="538050"/>
            <a:ext cx="8911687" cy="7098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第三部分：叉积及其应用</a:t>
            </a:r>
            <a:endParaRPr lang="en-US" altLang="zh-CN" sz="2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A42D-7902-4864-ABEA-40A477A6768D}" type="datetime1">
              <a:rPr lang="en-US" altLang="zh-CN" smtClean="0"/>
              <a:pPr/>
              <a:t>7/25/2015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天津大学</a:t>
            </a:r>
            <a:r>
              <a:rPr lang="en-US" altLang="zh-CN" dirty="0" smtClean="0"/>
              <a:t>ACM</a:t>
            </a:r>
            <a:r>
              <a:rPr lang="zh-CN" altLang="en-US" dirty="0" smtClean="0"/>
              <a:t>队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文本占位符 9"/>
          <p:cNvSpPr txBox="1">
            <a:spLocks/>
          </p:cNvSpPr>
          <p:nvPr/>
        </p:nvSpPr>
        <p:spPr>
          <a:xfrm>
            <a:off x="1997033" y="1118510"/>
            <a:ext cx="7555758" cy="59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25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叉积是计算几何中最常用的运算，看似简单，作用却很大。</a:t>
            </a:r>
          </a:p>
        </p:txBody>
      </p:sp>
      <p:sp>
        <p:nvSpPr>
          <p:cNvPr id="23" name="内容占位符 16"/>
          <p:cNvSpPr txBox="1">
            <a:spLocks/>
          </p:cNvSpPr>
          <p:nvPr/>
        </p:nvSpPr>
        <p:spPr>
          <a:xfrm>
            <a:off x="2107183" y="3259424"/>
            <a:ext cx="5687519" cy="26284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性质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：由上式可以看出，叉积的正负只取决于          的正负。依据这个性质，对于一条有向直线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和点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（三点各不相同）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可以判断其相互位置。如果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AB*AC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为正，则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的顺时针方向；为负，则在其逆时针方向；否则点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在直线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上。</a:t>
            </a: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31831" y="2969504"/>
            <a:ext cx="114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图</a:t>
            </a:r>
            <a:r>
              <a:rPr lang="en-US" altLang="zh-CN" sz="1400" dirty="0" smtClean="0"/>
              <a:t>-10  </a:t>
            </a:r>
            <a:r>
              <a:rPr lang="zh-CN" altLang="en-US" sz="1400" dirty="0" smtClean="0"/>
              <a:t>叉积</a:t>
            </a:r>
            <a:endParaRPr lang="zh-CN" altLang="en-US" sz="1400" dirty="0"/>
          </a:p>
        </p:txBody>
      </p:sp>
      <p:sp>
        <p:nvSpPr>
          <p:cNvPr id="16" name="内容占位符 16"/>
          <p:cNvSpPr txBox="1">
            <a:spLocks/>
          </p:cNvSpPr>
          <p:nvPr/>
        </p:nvSpPr>
        <p:spPr>
          <a:xfrm>
            <a:off x="2075921" y="2063573"/>
            <a:ext cx="5685328" cy="456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考虑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跟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OQ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的叉积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令    等于角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POQ):</a:t>
            </a: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84468" y="2001761"/>
            <a:ext cx="19526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2451604" y="2585765"/>
          <a:ext cx="4064000" cy="439738"/>
        </p:xfrm>
        <a:graphic>
          <a:graphicData uri="http://schemas.openxmlformats.org/presentationml/2006/ole">
            <p:oleObj spid="_x0000_s39944" name="公式" r:id="rId5" imgW="1879560" imgH="203040" progId="Equation.3">
              <p:embed/>
            </p:oleObj>
          </a:graphicData>
        </a:graphic>
      </p:graphicFrame>
      <p:graphicFrame>
        <p:nvGraphicFramePr>
          <p:cNvPr id="39945" name="Object 9"/>
          <p:cNvGraphicFramePr>
            <a:graphicFrameLocks noChangeAspect="1"/>
          </p:cNvGraphicFramePr>
          <p:nvPr/>
        </p:nvGraphicFramePr>
        <p:xfrm>
          <a:off x="5448341" y="2179210"/>
          <a:ext cx="328612" cy="303213"/>
        </p:xfrm>
        <a:graphic>
          <a:graphicData uri="http://schemas.openxmlformats.org/presentationml/2006/ole">
            <p:oleObj spid="_x0000_s39945" name="公式" r:id="rId6" imgW="152280" imgH="139680" progId="Equation.3">
              <p:embed/>
            </p:oleObj>
          </a:graphicData>
        </a:graphic>
      </p:graphicFrame>
      <p:graphicFrame>
        <p:nvGraphicFramePr>
          <p:cNvPr id="39946" name="Object 10"/>
          <p:cNvGraphicFramePr>
            <a:graphicFrameLocks noChangeAspect="1"/>
          </p:cNvGraphicFramePr>
          <p:nvPr/>
        </p:nvGraphicFramePr>
        <p:xfrm>
          <a:off x="3422463" y="3632708"/>
          <a:ext cx="931862" cy="441325"/>
        </p:xfrm>
        <a:graphic>
          <a:graphicData uri="http://schemas.openxmlformats.org/presentationml/2006/ole">
            <p:oleObj spid="_x0000_s39946" name="公式" r:id="rId7" imgW="431640" imgH="203040" progId="Equation.3">
              <p:embed/>
            </p:oleObj>
          </a:graphicData>
        </a:graphic>
      </p:graphicFrame>
      <p:pic>
        <p:nvPicPr>
          <p:cNvPr id="39947" name="Picture 1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893321" y="3980178"/>
            <a:ext cx="20478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8173841" y="4984164"/>
            <a:ext cx="1460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图</a:t>
            </a:r>
            <a:r>
              <a:rPr lang="en-US" altLang="zh-CN" sz="1400" dirty="0" smtClean="0"/>
              <a:t>-11  </a:t>
            </a:r>
            <a:r>
              <a:rPr lang="zh-CN" altLang="en-US" sz="1400" dirty="0" smtClean="0"/>
              <a:t>点与直线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05620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7711" y="538050"/>
            <a:ext cx="8911687" cy="7098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第三部分：叉积及其应用</a:t>
            </a:r>
            <a:endParaRPr lang="en-US" altLang="zh-CN" sz="2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A42D-7902-4864-ABEA-40A477A6768D}" type="datetime1">
              <a:rPr lang="en-US" altLang="zh-CN" smtClean="0"/>
              <a:pPr/>
              <a:t>7/25/2015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天津大学</a:t>
            </a:r>
            <a:r>
              <a:rPr lang="en-US" altLang="zh-CN" dirty="0" smtClean="0"/>
              <a:t>ACM</a:t>
            </a:r>
            <a:r>
              <a:rPr lang="zh-CN" altLang="en-US" dirty="0" smtClean="0"/>
              <a:t>队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文本占位符 9"/>
          <p:cNvSpPr txBox="1">
            <a:spLocks/>
          </p:cNvSpPr>
          <p:nvPr/>
        </p:nvSpPr>
        <p:spPr>
          <a:xfrm>
            <a:off x="1997033" y="1118510"/>
            <a:ext cx="7555758" cy="59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25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应用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：判断点是否在凸多边形内</a:t>
            </a:r>
          </a:p>
        </p:txBody>
      </p:sp>
      <p:sp>
        <p:nvSpPr>
          <p:cNvPr id="16" name="内容占位符 16"/>
          <p:cNvSpPr txBox="1">
            <a:spLocks/>
          </p:cNvSpPr>
          <p:nvPr/>
        </p:nvSpPr>
        <p:spPr>
          <a:xfrm>
            <a:off x="1624085" y="1706741"/>
            <a:ext cx="4347181" cy="22742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r>
              <a:rPr lang="zh-CN" altLang="en-US" sz="2200" noProof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如图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-12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所示，当点在凸多边形内部时，不论对那条边，点均在其“左侧”，即顺时针方向，而在外部时，总能找到一条边，满足点在其“右侧”，依据性质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对每一条边做判断即可。</a:t>
            </a:r>
            <a:endParaRPr lang="en-US" altLang="zh-CN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98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49638" y="3947515"/>
            <a:ext cx="2609034" cy="2065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2221721" y="4282069"/>
            <a:ext cx="615553" cy="147732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zh-CN" altLang="en-US" sz="1400" dirty="0" smtClean="0"/>
              <a:t>图</a:t>
            </a:r>
            <a:r>
              <a:rPr lang="en-US" altLang="zh-CN" sz="1400" dirty="0" smtClean="0"/>
              <a:t>-12  </a:t>
            </a:r>
            <a:r>
              <a:rPr lang="zh-CN" altLang="en-US" sz="1400" dirty="0" smtClean="0"/>
              <a:t>点与凸多边形的位置关系</a:t>
            </a:r>
            <a:endParaRPr lang="zh-CN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007620" y="1707578"/>
            <a:ext cx="4050780" cy="415498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zh-CN" sz="1600" dirty="0" smtClean="0"/>
              <a:t>point c, polygon pg;</a:t>
            </a:r>
          </a:p>
          <a:p>
            <a:pPr>
              <a:lnSpc>
                <a:spcPct val="165000"/>
              </a:lnSpc>
            </a:pPr>
            <a:r>
              <a:rPr lang="en-US" altLang="zh-CN" sz="1600" dirty="0" err="1" smtClean="0"/>
              <a:t>pg.p</a:t>
            </a:r>
            <a:r>
              <a:rPr lang="en-US" altLang="zh-CN" sz="1600" dirty="0" smtClean="0"/>
              <a:t>[n]=</a:t>
            </a:r>
            <a:r>
              <a:rPr lang="en-US" altLang="zh-CN" sz="1600" dirty="0" err="1" smtClean="0"/>
              <a:t>pg.p</a:t>
            </a:r>
            <a:r>
              <a:rPr lang="en-US" altLang="zh-CN" sz="1600" dirty="0" smtClean="0"/>
              <a:t>[0];</a:t>
            </a:r>
          </a:p>
          <a:p>
            <a:pPr>
              <a:lnSpc>
                <a:spcPct val="165000"/>
              </a:lnSpc>
            </a:pPr>
            <a:r>
              <a:rPr lang="en-US" altLang="zh-CN" sz="1600" dirty="0" smtClean="0"/>
              <a:t>for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 from 0 to n</a:t>
            </a:r>
          </a:p>
          <a:p>
            <a:pPr>
              <a:lnSpc>
                <a:spcPct val="165000"/>
              </a:lnSpc>
            </a:pPr>
            <a:r>
              <a:rPr lang="en-US" altLang="zh-CN" sz="1600" dirty="0" smtClean="0"/>
              <a:t>    if c</a:t>
            </a:r>
            <a:r>
              <a:rPr lang="zh-CN" altLang="en-US" sz="1600" dirty="0" smtClean="0"/>
              <a:t>在线段</a:t>
            </a:r>
            <a:r>
              <a:rPr lang="en-US" altLang="zh-CN" sz="1600" dirty="0" err="1" smtClean="0"/>
              <a:t>pg.p</a:t>
            </a:r>
            <a:r>
              <a:rPr lang="en-US" altLang="zh-CN" sz="1600" dirty="0" smtClean="0"/>
              <a:t>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]~</a:t>
            </a:r>
            <a:r>
              <a:rPr lang="en-US" altLang="zh-CN" sz="1600" dirty="0" err="1" smtClean="0"/>
              <a:t>pg.p</a:t>
            </a:r>
            <a:r>
              <a:rPr lang="en-US" altLang="zh-CN" sz="1600" dirty="0" smtClean="0"/>
              <a:t>[i+1]</a:t>
            </a:r>
            <a:r>
              <a:rPr lang="zh-CN" altLang="en-US" sz="1600" dirty="0" smtClean="0"/>
              <a:t>上 </a:t>
            </a:r>
          </a:p>
          <a:p>
            <a:pPr>
              <a:lnSpc>
                <a:spcPct val="165000"/>
              </a:lnSpc>
            </a:pPr>
            <a:r>
              <a:rPr lang="zh-CN" altLang="en-US" sz="1600" dirty="0" smtClean="0"/>
              <a:t>        </a:t>
            </a:r>
            <a:r>
              <a:rPr lang="en-US" altLang="zh-CN" sz="1600" dirty="0" smtClean="0"/>
              <a:t>then return </a:t>
            </a:r>
            <a:r>
              <a:rPr lang="zh-CN" altLang="en-US" sz="1600" dirty="0" smtClean="0"/>
              <a:t>点在凸多边形边上 </a:t>
            </a:r>
          </a:p>
          <a:p>
            <a:pPr>
              <a:lnSpc>
                <a:spcPct val="165000"/>
              </a:lnSpc>
            </a:pPr>
            <a:r>
              <a:rPr lang="zh-CN" altLang="en-US" sz="1600" dirty="0" smtClean="0"/>
              <a:t>    </a:t>
            </a:r>
            <a:r>
              <a:rPr lang="en-US" altLang="zh-CN" sz="1600" dirty="0" smtClean="0"/>
              <a:t>else if </a:t>
            </a:r>
          </a:p>
          <a:p>
            <a:pPr>
              <a:lnSpc>
                <a:spcPct val="165000"/>
              </a:lnSpc>
            </a:pPr>
            <a:r>
              <a:rPr lang="en-US" altLang="zh-CN" sz="1600" dirty="0" smtClean="0"/>
              <a:t>	(</a:t>
            </a:r>
            <a:r>
              <a:rPr lang="en-US" altLang="zh-CN" sz="1600" dirty="0" err="1" smtClean="0"/>
              <a:t>pg.p</a:t>
            </a:r>
            <a:r>
              <a:rPr lang="en-US" altLang="zh-CN" sz="1600" dirty="0" smtClean="0"/>
              <a:t>[i+1]-</a:t>
            </a:r>
            <a:r>
              <a:rPr lang="en-US" altLang="zh-CN" sz="1600" dirty="0" err="1" smtClean="0"/>
              <a:t>pg.p</a:t>
            </a:r>
            <a:r>
              <a:rPr lang="en-US" altLang="zh-CN" sz="1600" dirty="0" smtClean="0"/>
              <a:t>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]) ×(c-</a:t>
            </a:r>
            <a:r>
              <a:rPr lang="en-US" altLang="zh-CN" sz="1600" dirty="0" err="1" smtClean="0"/>
              <a:t>pg.p</a:t>
            </a:r>
            <a:r>
              <a:rPr lang="en-US" altLang="zh-CN" sz="1600" dirty="0" smtClean="0"/>
              <a:t>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]) &lt; 0</a:t>
            </a:r>
          </a:p>
          <a:p>
            <a:pPr>
              <a:lnSpc>
                <a:spcPct val="165000"/>
              </a:lnSpc>
            </a:pPr>
            <a:r>
              <a:rPr lang="en-US" altLang="zh-CN" sz="1600" dirty="0" smtClean="0"/>
              <a:t>        then return </a:t>
            </a:r>
            <a:r>
              <a:rPr lang="zh-CN" altLang="en-US" sz="1600" dirty="0" smtClean="0"/>
              <a:t>点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在多边形</a:t>
            </a:r>
            <a:r>
              <a:rPr lang="en-US" altLang="zh-CN" sz="1600" dirty="0" smtClean="0"/>
              <a:t>pg</a:t>
            </a:r>
            <a:r>
              <a:rPr lang="zh-CN" altLang="en-US" sz="1600" dirty="0" smtClean="0"/>
              <a:t>外侧 </a:t>
            </a:r>
          </a:p>
          <a:p>
            <a:pPr>
              <a:lnSpc>
                <a:spcPct val="165000"/>
              </a:lnSpc>
            </a:pPr>
            <a:r>
              <a:rPr lang="en-US" altLang="zh-CN" sz="1600" dirty="0" smtClean="0"/>
              <a:t>return </a:t>
            </a:r>
            <a:r>
              <a:rPr lang="zh-CN" altLang="en-US" sz="1600" dirty="0" smtClean="0"/>
              <a:t>点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在凸多边形内 </a:t>
            </a:r>
            <a:endParaRPr lang="en-US" altLang="zh-CN" sz="1600" dirty="0" smtClean="0"/>
          </a:p>
          <a:p>
            <a:pPr>
              <a:lnSpc>
                <a:spcPct val="165000"/>
              </a:lnSpc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05620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7711" y="538050"/>
            <a:ext cx="8911687" cy="7098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第三部分：叉积及其应用</a:t>
            </a:r>
            <a:endParaRPr lang="en-US" altLang="zh-CN" sz="2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A42D-7902-4864-ABEA-40A477A6768D}" type="datetime1">
              <a:rPr lang="en-US" altLang="zh-CN" smtClean="0"/>
              <a:pPr/>
              <a:t>7/25/2015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天津大学</a:t>
            </a:r>
            <a:r>
              <a:rPr lang="en-US" altLang="zh-CN" dirty="0" smtClean="0"/>
              <a:t>ACM</a:t>
            </a:r>
            <a:r>
              <a:rPr lang="zh-CN" altLang="en-US" dirty="0" smtClean="0"/>
              <a:t>队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" name="文本占位符 9"/>
          <p:cNvSpPr txBox="1">
            <a:spLocks/>
          </p:cNvSpPr>
          <p:nvPr/>
        </p:nvSpPr>
        <p:spPr>
          <a:xfrm>
            <a:off x="1997033" y="1118510"/>
            <a:ext cx="7555758" cy="59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25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应用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：求多边形面积</a:t>
            </a:r>
          </a:p>
        </p:txBody>
      </p:sp>
      <p:sp>
        <p:nvSpPr>
          <p:cNvPr id="16" name="内容占位符 16"/>
          <p:cNvSpPr txBox="1">
            <a:spLocks/>
          </p:cNvSpPr>
          <p:nvPr/>
        </p:nvSpPr>
        <p:spPr>
          <a:xfrm>
            <a:off x="2032875" y="1695984"/>
            <a:ext cx="4615350" cy="22742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just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性质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AB×AC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等于三角形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ABC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zh-CN" altLang="en-US" sz="2000" dirty="0" smtClean="0">
                <a:solidFill>
                  <a:srgbClr val="FF0000"/>
                </a:solidFill>
              </a:rPr>
              <a:t>有向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面积。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 algn="just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找任意一点（如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pg.p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[0]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），与多边形的顶点顶点连线，这样就将多边形划分成了一些三角形，分别计算其面积，相加得到整个多边形的面积。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67055" y="3572064"/>
            <a:ext cx="1833913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1400" dirty="0" smtClean="0"/>
              <a:t>图</a:t>
            </a:r>
            <a:r>
              <a:rPr lang="en-US" altLang="zh-CN" sz="1400" dirty="0" smtClean="0"/>
              <a:t>-13  </a:t>
            </a:r>
            <a:r>
              <a:rPr lang="zh-CN" altLang="en-US" sz="1400" dirty="0" smtClean="0"/>
              <a:t>多边形面积</a:t>
            </a:r>
            <a:endParaRPr lang="zh-CN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145624" y="4214107"/>
            <a:ext cx="5040485" cy="171739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zh-CN" sz="1600" dirty="0" smtClean="0"/>
              <a:t>for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 from 1 to n-1</a:t>
            </a:r>
          </a:p>
          <a:p>
            <a:pPr>
              <a:lnSpc>
                <a:spcPct val="165000"/>
              </a:lnSpc>
            </a:pPr>
            <a:r>
              <a:rPr lang="en-US" altLang="zh-CN" sz="1600" dirty="0" smtClean="0"/>
              <a:t>    S += (</a:t>
            </a:r>
            <a:r>
              <a:rPr lang="en-US" altLang="zh-CN" sz="1600" dirty="0" err="1" smtClean="0"/>
              <a:t>pg.p</a:t>
            </a:r>
            <a:r>
              <a:rPr lang="en-US" altLang="zh-CN" sz="1600" dirty="0" smtClean="0"/>
              <a:t>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]-</a:t>
            </a:r>
            <a:r>
              <a:rPr lang="en-US" altLang="zh-CN" sz="1600" dirty="0" err="1" smtClean="0"/>
              <a:t>pg.p</a:t>
            </a:r>
            <a:r>
              <a:rPr lang="en-US" altLang="zh-CN" sz="1600" dirty="0" smtClean="0"/>
              <a:t>[0])×(</a:t>
            </a:r>
            <a:r>
              <a:rPr lang="en-US" altLang="zh-CN" sz="1600" dirty="0" err="1" smtClean="0"/>
              <a:t>pg.p</a:t>
            </a:r>
            <a:r>
              <a:rPr lang="en-US" altLang="zh-CN" sz="1600" dirty="0" smtClean="0"/>
              <a:t>[i+1]-</a:t>
            </a:r>
            <a:r>
              <a:rPr lang="en-US" altLang="zh-CN" sz="1600" dirty="0" err="1" smtClean="0"/>
              <a:t>pg.p</a:t>
            </a:r>
            <a:r>
              <a:rPr lang="en-US" altLang="zh-CN" sz="1600" dirty="0" smtClean="0"/>
              <a:t>[0])</a:t>
            </a:r>
          </a:p>
          <a:p>
            <a:pPr>
              <a:lnSpc>
                <a:spcPct val="165000"/>
              </a:lnSpc>
            </a:pPr>
            <a:r>
              <a:rPr lang="en-US" altLang="zh-CN" sz="1600" dirty="0" smtClean="0"/>
              <a:t>return </a:t>
            </a:r>
            <a:r>
              <a:rPr lang="en-US" altLang="zh-CN" sz="1600" dirty="0" err="1" smtClean="0"/>
              <a:t>fabs</a:t>
            </a:r>
            <a:r>
              <a:rPr lang="en-US" altLang="zh-CN" sz="1600" dirty="0" smtClean="0"/>
              <a:t>(0.5*S); </a:t>
            </a:r>
          </a:p>
          <a:p>
            <a:pPr>
              <a:lnSpc>
                <a:spcPct val="165000"/>
              </a:lnSpc>
            </a:pPr>
            <a:endParaRPr lang="en-US" altLang="zh-CN" sz="1600" dirty="0" smtClean="0"/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761069" y="1606480"/>
            <a:ext cx="3062570" cy="187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5620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7711" y="538050"/>
            <a:ext cx="8911687" cy="7098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第四部分：凸包</a:t>
            </a:r>
            <a:endParaRPr lang="en-US" altLang="zh-CN" sz="2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A42D-7902-4864-ABEA-40A477A6768D}" type="datetime1">
              <a:rPr lang="en-US" altLang="zh-CN" smtClean="0"/>
              <a:pPr/>
              <a:t>7/25/2015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天津大学</a:t>
            </a:r>
            <a:r>
              <a:rPr lang="en-US" altLang="zh-CN" dirty="0" smtClean="0"/>
              <a:t>ACM</a:t>
            </a:r>
            <a:r>
              <a:rPr lang="zh-CN" altLang="en-US" dirty="0" smtClean="0"/>
              <a:t>队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2" name="文本占位符 9"/>
          <p:cNvSpPr txBox="1">
            <a:spLocks/>
          </p:cNvSpPr>
          <p:nvPr/>
        </p:nvSpPr>
        <p:spPr>
          <a:xfrm>
            <a:off x="1997033" y="1118510"/>
            <a:ext cx="6738176" cy="18721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25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凸包即凸多边形，在计算几何中，通常被理解为是能够包含所有给定点的最小凸多边形。如图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-14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所示。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25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一般，求凸包求解一道题目的基础。凸包具有一些良好的性质，举例如下：</a:t>
            </a:r>
          </a:p>
        </p:txBody>
      </p:sp>
      <p:sp>
        <p:nvSpPr>
          <p:cNvPr id="23" name="内容占位符 16"/>
          <p:cNvSpPr txBox="1">
            <a:spLocks/>
          </p:cNvSpPr>
          <p:nvPr/>
        </p:nvSpPr>
        <p:spPr>
          <a:xfrm>
            <a:off x="2107183" y="3108817"/>
            <a:ext cx="5687519" cy="31306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性质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：对于一组给顶点，最远点对产生于对应的凸包顶点。</a:t>
            </a:r>
            <a:endParaRPr lang="en-US" altLang="zh-CN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性质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：对于任一条边，沿其正方向看去，凸包点总在其一侧。</a:t>
            </a:r>
            <a:endParaRPr lang="en-US" altLang="zh-CN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性质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：对于任一条边，凸包点到其的距离是一个单峰函数（即凸包对凸包点排序），“旋转卡壳”算法就是基于此性质。</a:t>
            </a: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内容占位符 16"/>
          <p:cNvSpPr txBox="1">
            <a:spLocks/>
          </p:cNvSpPr>
          <p:nvPr/>
        </p:nvSpPr>
        <p:spPr>
          <a:xfrm>
            <a:off x="2075921" y="2063573"/>
            <a:ext cx="5685328" cy="456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59527" y="3125270"/>
            <a:ext cx="2777129" cy="1998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8353577" y="5185711"/>
            <a:ext cx="1833913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1400" dirty="0" smtClean="0"/>
              <a:t>图</a:t>
            </a:r>
            <a:r>
              <a:rPr lang="en-US" altLang="zh-CN" sz="1400" dirty="0" smtClean="0"/>
              <a:t>-14  </a:t>
            </a:r>
            <a:r>
              <a:rPr lang="zh-CN" altLang="en-US" sz="1400" dirty="0" smtClean="0"/>
              <a:t>凸包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05620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7711" y="538050"/>
            <a:ext cx="8911687" cy="7098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第四部分：凸包</a:t>
            </a:r>
            <a:endParaRPr lang="en-US" altLang="zh-CN" sz="2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A42D-7902-4864-ABEA-40A477A6768D}" type="datetime1">
              <a:rPr lang="en-US" altLang="zh-CN" smtClean="0"/>
              <a:pPr/>
              <a:t>7/25/2015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天津大学</a:t>
            </a:r>
            <a:r>
              <a:rPr lang="en-US" altLang="zh-CN" dirty="0" smtClean="0"/>
              <a:t>ACM</a:t>
            </a:r>
            <a:r>
              <a:rPr lang="zh-CN" altLang="en-US" dirty="0" smtClean="0"/>
              <a:t>队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文本占位符 9"/>
          <p:cNvSpPr txBox="1">
            <a:spLocks/>
          </p:cNvSpPr>
          <p:nvPr/>
        </p:nvSpPr>
        <p:spPr>
          <a:xfrm>
            <a:off x="1994278" y="1112608"/>
            <a:ext cx="6966841" cy="1802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25000"/>
              </a:lnSpc>
              <a:spcBef>
                <a:spcPts val="5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凸包求法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25000"/>
              </a:lnSpc>
              <a:spcBef>
                <a:spcPts val="5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问题描述：给定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个点，求该点集对应的凸包（最小包围凸多边形）。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>
              <a:lnSpc>
                <a:spcPct val="125000"/>
              </a:lnSpc>
              <a:spcBef>
                <a:spcPts val="5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CN" sz="2000" dirty="0" smtClean="0">
                <a:latin typeface="+mn-ea"/>
              </a:rPr>
              <a:t>Graham</a:t>
            </a:r>
            <a:r>
              <a:rPr lang="zh-CN" altLang="en-US" sz="2000" dirty="0" smtClean="0">
                <a:latin typeface="+mn-ea"/>
              </a:rPr>
              <a:t>扫描法：</a:t>
            </a:r>
            <a:endParaRPr lang="en-US" altLang="zh-CN" sz="2000" dirty="0" smtClean="0">
              <a:latin typeface="+mn-ea"/>
            </a:endParaRPr>
          </a:p>
          <a:p>
            <a:pPr marL="342900" indent="-342900">
              <a:lnSpc>
                <a:spcPct val="125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内容占位符 16"/>
          <p:cNvSpPr txBox="1">
            <a:spLocks/>
          </p:cNvSpPr>
          <p:nvPr/>
        </p:nvSpPr>
        <p:spPr>
          <a:xfrm>
            <a:off x="1935188" y="2881192"/>
            <a:ext cx="7520783" cy="325066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numCol="2" spcCol="216000" rtlCol="0">
            <a:no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、将点按照</a:t>
            </a:r>
            <a:r>
              <a:rPr lang="en-US" altLang="zh-CN" dirty="0" smtClean="0">
                <a:latin typeface="+mn-ea"/>
              </a:rPr>
              <a:t>x</a:t>
            </a:r>
            <a:r>
              <a:rPr lang="zh-CN" altLang="en-US" dirty="0" smtClean="0">
                <a:latin typeface="+mn-ea"/>
              </a:rPr>
              <a:t>坐标排序，</a:t>
            </a:r>
            <a:r>
              <a:rPr lang="en-US" altLang="zh-CN" dirty="0" smtClean="0">
                <a:latin typeface="+mn-ea"/>
              </a:rPr>
              <a:t>x</a:t>
            </a:r>
            <a:r>
              <a:rPr lang="zh-CN" altLang="en-US" dirty="0" smtClean="0">
                <a:latin typeface="+mn-ea"/>
              </a:rPr>
              <a:t>坐标相同就按照</a:t>
            </a:r>
            <a:r>
              <a:rPr lang="en-US" altLang="zh-CN" dirty="0" smtClean="0">
                <a:latin typeface="+mn-ea"/>
              </a:rPr>
              <a:t>y</a:t>
            </a:r>
            <a:r>
              <a:rPr lang="zh-CN" altLang="en-US" dirty="0" smtClean="0">
                <a:latin typeface="+mn-ea"/>
              </a:rPr>
              <a:t>坐标排序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、第一个点必定是凸包中的点，加入栈</a:t>
            </a:r>
            <a:r>
              <a:rPr lang="en-US" altLang="zh-CN" dirty="0" smtClean="0">
                <a:latin typeface="+mn-ea"/>
              </a:rPr>
              <a:t>S</a:t>
            </a:r>
            <a:r>
              <a:rPr lang="zh-CN" altLang="en-US" dirty="0" smtClean="0">
                <a:latin typeface="+mn-ea"/>
              </a:rPr>
              <a:t>中。（否则凸包不能包住它）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、对下一个点进行判断，如果栈中元素小于</a:t>
            </a: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，则直接将该点加入栈中，否则进行叉积判断，只要遇到向右转的情况，就从栈中弹出一个点，直到栈中只剩一个点或者出现左转。重复此步骤，直到</a:t>
            </a:r>
            <a:r>
              <a:rPr lang="en-US" altLang="zh-CN" dirty="0" smtClean="0">
                <a:latin typeface="+mn-ea"/>
              </a:rPr>
              <a:t>n</a:t>
            </a:r>
            <a:r>
              <a:rPr lang="zh-CN" altLang="en-US" dirty="0" smtClean="0">
                <a:latin typeface="+mn-ea"/>
              </a:rPr>
              <a:t>个点全部遍历完毕。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latin typeface="+mn-ea"/>
              </a:rPr>
              <a:t>4</a:t>
            </a:r>
            <a:r>
              <a:rPr lang="zh-CN" altLang="en-US" dirty="0" smtClean="0">
                <a:latin typeface="+mn-ea"/>
              </a:rPr>
              <a:t>、从</a:t>
            </a:r>
            <a:r>
              <a:rPr lang="en-US" altLang="zh-CN" dirty="0" smtClean="0">
                <a:latin typeface="+mn-ea"/>
              </a:rPr>
              <a:t>n</a:t>
            </a:r>
            <a:r>
              <a:rPr lang="zh-CN" altLang="en-US" dirty="0" smtClean="0">
                <a:latin typeface="+mn-ea"/>
              </a:rPr>
              <a:t>开始，向前遍历，遍历方法同第三步，直到遍历到第一个点。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如此得到的堆栈序列便是最后凸包的各个顶点，由步骤可以看出，从栈底到栈顶元素一直是向左转的，满足凸包逆时针遍历需要满足的条件。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620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595670" y="3714752"/>
            <a:ext cx="71438" cy="7143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738679" y="3500438"/>
            <a:ext cx="45719" cy="714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238744" y="4929198"/>
            <a:ext cx="71438" cy="714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453190" y="4143381"/>
            <a:ext cx="71438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167570" y="2500307"/>
            <a:ext cx="71438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524496" y="1714488"/>
            <a:ext cx="71438" cy="714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238612" y="2357430"/>
            <a:ext cx="71438" cy="71438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4" idx="5"/>
            <a:endCxn id="14" idx="4"/>
          </p:cNvCxnSpPr>
          <p:nvPr/>
        </p:nvCxnSpPr>
        <p:spPr>
          <a:xfrm rot="5400000" flipH="1" flipV="1">
            <a:off x="3292058" y="2793456"/>
            <a:ext cx="1346860" cy="617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08726" y="1389603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栈中元素用黑点表示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3946-3616-4089-93B8-13D46F111171}" type="datetime1">
              <a:rPr lang="en-US" altLang="zh-CN" smtClean="0"/>
              <a:pPr/>
              <a:t>7/25/2015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天津大学</a:t>
            </a:r>
            <a:r>
              <a:rPr lang="en-US" altLang="zh-CN" smtClean="0"/>
              <a:t>ACM</a:t>
            </a:r>
            <a:r>
              <a:rPr lang="zh-CN" altLang="en-US" smtClean="0"/>
              <a:t>队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2487711" y="538050"/>
            <a:ext cx="8911687" cy="7098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第四部分：凸包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5108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595670" y="3714752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738679" y="3500438"/>
            <a:ext cx="45719" cy="714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238744" y="4929198"/>
            <a:ext cx="71438" cy="714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453190" y="4143381"/>
            <a:ext cx="71438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167570" y="2500307"/>
            <a:ext cx="71438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524496" y="1714488"/>
            <a:ext cx="71438" cy="714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238612" y="2357430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4" idx="5"/>
            <a:endCxn id="14" idx="4"/>
          </p:cNvCxnSpPr>
          <p:nvPr/>
        </p:nvCxnSpPr>
        <p:spPr>
          <a:xfrm rot="5400000" flipH="1" flipV="1">
            <a:off x="3292058" y="2793456"/>
            <a:ext cx="1346860" cy="617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4" idx="5"/>
            <a:endCxn id="5" idx="1"/>
          </p:cNvCxnSpPr>
          <p:nvPr/>
        </p:nvCxnSpPr>
        <p:spPr>
          <a:xfrm rot="16200000" flipH="1">
            <a:off x="3976233" y="2741761"/>
            <a:ext cx="1092494" cy="44578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45611" y="1740289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叉积判断，右旋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634D-1A07-4303-B5DB-F0D18C999219}" type="datetime1">
              <a:rPr lang="en-US" altLang="zh-CN" smtClean="0"/>
              <a:pPr/>
              <a:t>7/25/2015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天津大学</a:t>
            </a:r>
            <a:r>
              <a:rPr lang="en-US" altLang="zh-CN" smtClean="0"/>
              <a:t>ACM</a:t>
            </a:r>
            <a:r>
              <a:rPr lang="zh-CN" altLang="en-US" smtClean="0"/>
              <a:t>队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2487711" y="538050"/>
            <a:ext cx="8911687" cy="7098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第四部分：凸包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82385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595670" y="3714752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738679" y="3500438"/>
            <a:ext cx="45719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238744" y="4929198"/>
            <a:ext cx="71438" cy="714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453190" y="4143381"/>
            <a:ext cx="71438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167570" y="2500307"/>
            <a:ext cx="71438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524496" y="1714488"/>
            <a:ext cx="71438" cy="714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238612" y="2357430"/>
            <a:ext cx="71438" cy="714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stCxn id="4" idx="5"/>
            <a:endCxn id="5" idx="2"/>
          </p:cNvCxnSpPr>
          <p:nvPr/>
        </p:nvCxnSpPr>
        <p:spPr>
          <a:xfrm rot="5400000" flipH="1" flipV="1">
            <a:off x="4077877" y="3114927"/>
            <a:ext cx="239571" cy="1082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52596" y="307181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退栈入栈之后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FF6F-E9C2-4A61-9166-8A43CCF91472}" type="datetime1">
              <a:rPr lang="en-US" altLang="zh-CN" smtClean="0"/>
              <a:pPr/>
              <a:t>7/25/2015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天津大学</a:t>
            </a:r>
            <a:r>
              <a:rPr lang="en-US" altLang="zh-CN" smtClean="0"/>
              <a:t>ACM</a:t>
            </a:r>
            <a:r>
              <a:rPr lang="zh-CN" altLang="en-US" smtClean="0"/>
              <a:t>队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2487711" y="538050"/>
            <a:ext cx="8911687" cy="7098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第四部分：凸包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01044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56FD-4FBD-4F28-BFA4-24BC0E625F18}" type="datetime1">
              <a:rPr lang="en-US" altLang="zh-CN" smtClean="0"/>
              <a:pPr/>
              <a:t>7/25/2015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天津大学</a:t>
            </a:r>
            <a:r>
              <a:rPr lang="en-US" altLang="zh-CN" smtClean="0"/>
              <a:t>ACM</a:t>
            </a:r>
            <a:r>
              <a:rPr lang="zh-CN" altLang="en-US" smtClean="0"/>
              <a:t>队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64715" y="1581374"/>
            <a:ext cx="666974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ppt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结构：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第一部分：计算几何中的细节问题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第二部分：几何元素的定义及运算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第三部分：叉积及其应用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第四部分：凸包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第五部分：模板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595670" y="3714752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738679" y="3500438"/>
            <a:ext cx="45719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238744" y="4929198"/>
            <a:ext cx="71438" cy="714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453190" y="4143381"/>
            <a:ext cx="71438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167570" y="2500307"/>
            <a:ext cx="71438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524496" y="1714488"/>
            <a:ext cx="71438" cy="714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238612" y="2357430"/>
            <a:ext cx="71438" cy="714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stCxn id="4" idx="5"/>
            <a:endCxn id="5" idx="2"/>
          </p:cNvCxnSpPr>
          <p:nvPr/>
        </p:nvCxnSpPr>
        <p:spPr>
          <a:xfrm rot="5400000" flipH="1" flipV="1">
            <a:off x="4077877" y="3114927"/>
            <a:ext cx="239571" cy="1082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71377" y="290624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发生右旋</a:t>
            </a:r>
          </a:p>
        </p:txBody>
      </p:sp>
      <p:cxnSp>
        <p:nvCxnSpPr>
          <p:cNvPr id="16" name="直接连接符 15"/>
          <p:cNvCxnSpPr>
            <a:stCxn id="5" idx="5"/>
            <a:endCxn id="6" idx="6"/>
          </p:cNvCxnSpPr>
          <p:nvPr/>
        </p:nvCxnSpPr>
        <p:spPr>
          <a:xfrm rot="16200000" flipH="1">
            <a:off x="4342192" y="3996925"/>
            <a:ext cx="1403503" cy="53248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1D8F-FF8B-4940-A913-A83F2CA00ACA}" type="datetime1">
              <a:rPr lang="en-US" altLang="zh-CN" smtClean="0"/>
              <a:pPr/>
              <a:t>7/25/2015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天津大学</a:t>
            </a:r>
            <a:r>
              <a:rPr lang="en-US" altLang="zh-CN" smtClean="0"/>
              <a:t>ACM</a:t>
            </a:r>
            <a:r>
              <a:rPr lang="zh-CN" altLang="en-US" smtClean="0"/>
              <a:t>队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2487711" y="538050"/>
            <a:ext cx="8911687" cy="7098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第四部分：凸包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27111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595670" y="3714752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738679" y="3500438"/>
            <a:ext cx="45719" cy="714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238744" y="4929198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453190" y="4143381"/>
            <a:ext cx="71438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167570" y="2500307"/>
            <a:ext cx="71438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524496" y="1714488"/>
            <a:ext cx="71438" cy="714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238612" y="2357430"/>
            <a:ext cx="71438" cy="714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4" idx="7"/>
            <a:endCxn id="6" idx="1"/>
          </p:cNvCxnSpPr>
          <p:nvPr/>
        </p:nvCxnSpPr>
        <p:spPr>
          <a:xfrm rot="16200000" flipH="1">
            <a:off x="3845703" y="3536157"/>
            <a:ext cx="1214446" cy="159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067A-58DB-44BA-88C7-9CF3B69E83A3}" type="datetime1">
              <a:rPr lang="en-US" altLang="zh-CN" smtClean="0"/>
              <a:pPr/>
              <a:t>7/25/2015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天津大学</a:t>
            </a:r>
            <a:r>
              <a:rPr lang="en-US" altLang="zh-CN" smtClean="0"/>
              <a:t>ACM</a:t>
            </a:r>
            <a:r>
              <a:rPr lang="zh-CN" altLang="en-US" smtClean="0"/>
              <a:t>队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2487711" y="538050"/>
            <a:ext cx="8911687" cy="7098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第四部分：凸包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4001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595670" y="3714752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738679" y="3500438"/>
            <a:ext cx="45719" cy="714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238744" y="4929198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453190" y="4143381"/>
            <a:ext cx="71438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167570" y="2500307"/>
            <a:ext cx="71438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524496" y="1714488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238612" y="2357430"/>
            <a:ext cx="71438" cy="714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4" idx="7"/>
            <a:endCxn id="6" idx="1"/>
          </p:cNvCxnSpPr>
          <p:nvPr/>
        </p:nvCxnSpPr>
        <p:spPr>
          <a:xfrm rot="16200000" flipH="1">
            <a:off x="3845703" y="3536157"/>
            <a:ext cx="1214446" cy="159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3" idx="5"/>
            <a:endCxn id="6" idx="0"/>
          </p:cNvCxnSpPr>
          <p:nvPr/>
        </p:nvCxnSpPr>
        <p:spPr>
          <a:xfrm rot="5400000">
            <a:off x="3853101" y="3196828"/>
            <a:ext cx="3153734" cy="31100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7414-7684-4B90-ADF5-7114581C0A47}" type="datetime1">
              <a:rPr lang="en-US" altLang="zh-CN" smtClean="0"/>
              <a:pPr/>
              <a:t>7/25/2015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天津大学</a:t>
            </a:r>
            <a:r>
              <a:rPr lang="en-US" altLang="zh-CN" smtClean="0"/>
              <a:t>ACM</a:t>
            </a:r>
            <a:r>
              <a:rPr lang="zh-CN" altLang="en-US" smtClean="0"/>
              <a:t>队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2487711" y="538050"/>
            <a:ext cx="8911687" cy="7098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第四部分：凸包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5201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595670" y="3714752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738679" y="3500438"/>
            <a:ext cx="45719" cy="714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238744" y="4929198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453190" y="4143381"/>
            <a:ext cx="71438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167570" y="2500307"/>
            <a:ext cx="71438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524496" y="1714488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238612" y="2357430"/>
            <a:ext cx="71438" cy="714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4" idx="7"/>
            <a:endCxn id="6" idx="1"/>
          </p:cNvCxnSpPr>
          <p:nvPr/>
        </p:nvCxnSpPr>
        <p:spPr>
          <a:xfrm rot="16200000" flipH="1">
            <a:off x="3845703" y="3536157"/>
            <a:ext cx="1214446" cy="159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3" idx="5"/>
            <a:endCxn id="6" idx="0"/>
          </p:cNvCxnSpPr>
          <p:nvPr/>
        </p:nvCxnSpPr>
        <p:spPr>
          <a:xfrm rot="5400000">
            <a:off x="3853101" y="3196828"/>
            <a:ext cx="3153734" cy="311009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3" idx="5"/>
            <a:endCxn id="11" idx="6"/>
          </p:cNvCxnSpPr>
          <p:nvPr/>
        </p:nvCxnSpPr>
        <p:spPr>
          <a:xfrm rot="16200000" flipH="1">
            <a:off x="4859662" y="2501274"/>
            <a:ext cx="2390776" cy="93915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7080-0FF3-4B3A-8013-A3F5D75FBFE6}" type="datetime1">
              <a:rPr lang="en-US" altLang="zh-CN" smtClean="0"/>
              <a:pPr/>
              <a:t>7/25/2015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天津大学</a:t>
            </a:r>
            <a:r>
              <a:rPr lang="en-US" altLang="zh-CN" smtClean="0"/>
              <a:t>ACM</a:t>
            </a:r>
            <a:r>
              <a:rPr lang="zh-CN" altLang="en-US" smtClean="0"/>
              <a:t>队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2487711" y="538050"/>
            <a:ext cx="8911687" cy="7098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第四部分：凸包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14159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595670" y="3714752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738679" y="3500438"/>
            <a:ext cx="45719" cy="714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238744" y="4929198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453190" y="4143381"/>
            <a:ext cx="7143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167570" y="2500307"/>
            <a:ext cx="71438" cy="457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524496" y="1714488"/>
            <a:ext cx="71438" cy="714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238612" y="2357430"/>
            <a:ext cx="71438" cy="714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4" idx="7"/>
            <a:endCxn id="6" idx="1"/>
          </p:cNvCxnSpPr>
          <p:nvPr/>
        </p:nvCxnSpPr>
        <p:spPr>
          <a:xfrm rot="16200000" flipH="1">
            <a:off x="3845703" y="3536157"/>
            <a:ext cx="1214446" cy="159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5"/>
            <a:endCxn id="11" idx="3"/>
          </p:cNvCxnSpPr>
          <p:nvPr/>
        </p:nvCxnSpPr>
        <p:spPr>
          <a:xfrm rot="5400000" flipH="1" flipV="1">
            <a:off x="5477801" y="4004323"/>
            <a:ext cx="807770" cy="1163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2144-40C6-4606-AE1F-E32B8DAE6290}" type="datetime1">
              <a:rPr lang="en-US" altLang="zh-CN" smtClean="0"/>
              <a:pPr/>
              <a:t>7/25/2015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天津大学</a:t>
            </a:r>
            <a:r>
              <a:rPr lang="en-US" altLang="zh-CN" smtClean="0"/>
              <a:t>ACM</a:t>
            </a:r>
            <a:r>
              <a:rPr lang="zh-CN" altLang="en-US" smtClean="0"/>
              <a:t>队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2487711" y="538050"/>
            <a:ext cx="8911687" cy="7098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第四部分：凸包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58165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595670" y="3714752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738679" y="3500438"/>
            <a:ext cx="45719" cy="714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238744" y="4929198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453190" y="4143381"/>
            <a:ext cx="7143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167570" y="2500307"/>
            <a:ext cx="7143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524496" y="1714488"/>
            <a:ext cx="71438" cy="714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238612" y="2357430"/>
            <a:ext cx="71438" cy="714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4" idx="7"/>
            <a:endCxn id="6" idx="1"/>
          </p:cNvCxnSpPr>
          <p:nvPr/>
        </p:nvCxnSpPr>
        <p:spPr>
          <a:xfrm rot="16200000" flipH="1">
            <a:off x="3845703" y="3536157"/>
            <a:ext cx="1214446" cy="159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5"/>
            <a:endCxn id="11" idx="3"/>
          </p:cNvCxnSpPr>
          <p:nvPr/>
        </p:nvCxnSpPr>
        <p:spPr>
          <a:xfrm rot="5400000" flipH="1" flipV="1">
            <a:off x="5477801" y="4004323"/>
            <a:ext cx="807770" cy="1163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1" idx="7"/>
            <a:endCxn id="12" idx="4"/>
          </p:cNvCxnSpPr>
          <p:nvPr/>
        </p:nvCxnSpPr>
        <p:spPr>
          <a:xfrm rot="5400000" flipH="1" flipV="1">
            <a:off x="6056702" y="3003490"/>
            <a:ext cx="1604050" cy="689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39075" y="2428869"/>
            <a:ext cx="29540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个点扫描完毕，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凸包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下半部分完成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。按照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同样的方法，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从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到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开始反向扫描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，即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可完成上半部分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。即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先加入最后两个点到栈顶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，在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依次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扫描。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FB10-94BF-47FF-9FB7-3C9D6958C401}" type="datetime1">
              <a:rPr lang="en-US" altLang="zh-CN" smtClean="0"/>
              <a:pPr/>
              <a:t>7/25/2015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天津大学</a:t>
            </a:r>
            <a:r>
              <a:rPr lang="en-US" altLang="zh-CN" smtClean="0"/>
              <a:t>ACM</a:t>
            </a:r>
            <a:r>
              <a:rPr lang="zh-CN" altLang="en-US" smtClean="0"/>
              <a:t>队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2487711" y="538050"/>
            <a:ext cx="8911687" cy="7098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第四部分：凸包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97323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595670" y="3714752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738679" y="3500438"/>
            <a:ext cx="45719" cy="714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238744" y="4929198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453190" y="4143381"/>
            <a:ext cx="7143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167570" y="2500307"/>
            <a:ext cx="7143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524496" y="1714488"/>
            <a:ext cx="71438" cy="714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238612" y="2357430"/>
            <a:ext cx="71438" cy="714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4" idx="7"/>
            <a:endCxn id="6" idx="1"/>
          </p:cNvCxnSpPr>
          <p:nvPr/>
        </p:nvCxnSpPr>
        <p:spPr>
          <a:xfrm rot="16200000" flipH="1">
            <a:off x="3845703" y="3536157"/>
            <a:ext cx="1214446" cy="159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5"/>
            <a:endCxn id="11" idx="3"/>
          </p:cNvCxnSpPr>
          <p:nvPr/>
        </p:nvCxnSpPr>
        <p:spPr>
          <a:xfrm rot="5400000" flipH="1" flipV="1">
            <a:off x="5477801" y="4004323"/>
            <a:ext cx="807770" cy="1163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1" idx="7"/>
            <a:endCxn id="12" idx="4"/>
          </p:cNvCxnSpPr>
          <p:nvPr/>
        </p:nvCxnSpPr>
        <p:spPr>
          <a:xfrm rot="5400000" flipH="1" flipV="1">
            <a:off x="6056702" y="3003490"/>
            <a:ext cx="1604050" cy="689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2" idx="1"/>
            <a:endCxn id="11" idx="1"/>
          </p:cNvCxnSpPr>
          <p:nvPr/>
        </p:nvCxnSpPr>
        <p:spPr>
          <a:xfrm rot="16200000" flipH="1" flipV="1">
            <a:off x="5999305" y="2971348"/>
            <a:ext cx="1643074" cy="71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3" idx="5"/>
            <a:endCxn id="11" idx="7"/>
          </p:cNvCxnSpPr>
          <p:nvPr/>
        </p:nvCxnSpPr>
        <p:spPr>
          <a:xfrm rot="16200000" flipH="1">
            <a:off x="4862515" y="2498422"/>
            <a:ext cx="2374611" cy="92869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332C-FA24-4218-BB9C-13550E67F2BA}" type="datetime1">
              <a:rPr lang="en-US" altLang="zh-CN" smtClean="0"/>
              <a:pPr/>
              <a:t>7/25/2015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天津大学</a:t>
            </a:r>
            <a:r>
              <a:rPr lang="en-US" altLang="zh-CN" smtClean="0"/>
              <a:t>ACM</a:t>
            </a:r>
            <a:r>
              <a:rPr lang="zh-CN" altLang="en-US" smtClean="0"/>
              <a:t>队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2487711" y="538050"/>
            <a:ext cx="8911687" cy="7098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第四部分：凸包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4276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595670" y="3714752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738679" y="3500438"/>
            <a:ext cx="45719" cy="714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238744" y="4929198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453190" y="4143381"/>
            <a:ext cx="7143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167570" y="2500307"/>
            <a:ext cx="7143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524496" y="1714488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238612" y="2357430"/>
            <a:ext cx="71438" cy="714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4" idx="7"/>
            <a:endCxn id="6" idx="1"/>
          </p:cNvCxnSpPr>
          <p:nvPr/>
        </p:nvCxnSpPr>
        <p:spPr>
          <a:xfrm rot="16200000" flipH="1">
            <a:off x="3845703" y="3536157"/>
            <a:ext cx="1214446" cy="159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5"/>
            <a:endCxn id="11" idx="3"/>
          </p:cNvCxnSpPr>
          <p:nvPr/>
        </p:nvCxnSpPr>
        <p:spPr>
          <a:xfrm rot="5400000" flipH="1" flipV="1">
            <a:off x="5477801" y="4004323"/>
            <a:ext cx="807770" cy="1163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1" idx="7"/>
            <a:endCxn id="12" idx="4"/>
          </p:cNvCxnSpPr>
          <p:nvPr/>
        </p:nvCxnSpPr>
        <p:spPr>
          <a:xfrm rot="5400000" flipH="1" flipV="1">
            <a:off x="6056702" y="3003490"/>
            <a:ext cx="1604050" cy="689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3" idx="3"/>
            <a:endCxn id="12" idx="5"/>
          </p:cNvCxnSpPr>
          <p:nvPr/>
        </p:nvCxnSpPr>
        <p:spPr>
          <a:xfrm rot="16200000" flipH="1">
            <a:off x="5999819" y="1310603"/>
            <a:ext cx="763866" cy="1693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A9F2-4FAC-4458-9E62-FCEBAE19AE47}" type="datetime1">
              <a:rPr lang="en-US" altLang="zh-CN" smtClean="0"/>
              <a:pPr/>
              <a:t>7/25/2015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天津大学</a:t>
            </a:r>
            <a:r>
              <a:rPr lang="en-US" altLang="zh-CN" smtClean="0"/>
              <a:t>ACM</a:t>
            </a:r>
            <a:r>
              <a:rPr lang="zh-CN" altLang="en-US" smtClean="0"/>
              <a:t>队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2487711" y="538050"/>
            <a:ext cx="8911687" cy="7098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第四部分：凸包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60211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595670" y="3714752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738679" y="3500438"/>
            <a:ext cx="45719" cy="714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238744" y="4929198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453190" y="4143381"/>
            <a:ext cx="7143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167570" y="2500307"/>
            <a:ext cx="7143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524496" y="1714488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238612" y="2357430"/>
            <a:ext cx="71438" cy="714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4" idx="7"/>
            <a:endCxn id="6" idx="1"/>
          </p:cNvCxnSpPr>
          <p:nvPr/>
        </p:nvCxnSpPr>
        <p:spPr>
          <a:xfrm rot="16200000" flipH="1">
            <a:off x="3845703" y="3536157"/>
            <a:ext cx="1214446" cy="159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5"/>
            <a:endCxn id="11" idx="3"/>
          </p:cNvCxnSpPr>
          <p:nvPr/>
        </p:nvCxnSpPr>
        <p:spPr>
          <a:xfrm rot="5400000" flipH="1" flipV="1">
            <a:off x="5477801" y="4004323"/>
            <a:ext cx="807770" cy="1163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1" idx="7"/>
            <a:endCxn id="12" idx="4"/>
          </p:cNvCxnSpPr>
          <p:nvPr/>
        </p:nvCxnSpPr>
        <p:spPr>
          <a:xfrm rot="5400000" flipH="1" flipV="1">
            <a:off x="6056702" y="3003490"/>
            <a:ext cx="1604050" cy="689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3" idx="3"/>
            <a:endCxn id="12" idx="5"/>
          </p:cNvCxnSpPr>
          <p:nvPr/>
        </p:nvCxnSpPr>
        <p:spPr>
          <a:xfrm rot="16200000" flipH="1">
            <a:off x="5999819" y="1310603"/>
            <a:ext cx="763866" cy="1693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3" idx="5"/>
            <a:endCxn id="6" idx="0"/>
          </p:cNvCxnSpPr>
          <p:nvPr/>
        </p:nvCxnSpPr>
        <p:spPr>
          <a:xfrm rot="5400000">
            <a:off x="3853101" y="3196828"/>
            <a:ext cx="3153734" cy="31100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94177-499F-4740-81AA-6EB5524C93A5}" type="datetime1">
              <a:rPr lang="en-US" altLang="zh-CN" smtClean="0"/>
              <a:pPr/>
              <a:t>7/25/2015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天津大学</a:t>
            </a:r>
            <a:r>
              <a:rPr lang="en-US" altLang="zh-CN" smtClean="0"/>
              <a:t>ACM</a:t>
            </a:r>
            <a:r>
              <a:rPr lang="zh-CN" altLang="en-US" smtClean="0"/>
              <a:t>队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2487711" y="538050"/>
            <a:ext cx="8911687" cy="7098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第四部分：凸包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91101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595670" y="3714752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738679" y="3500438"/>
            <a:ext cx="45719" cy="714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238744" y="4929198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453190" y="4143381"/>
            <a:ext cx="7143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167570" y="2500307"/>
            <a:ext cx="7143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524496" y="1714488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238612" y="2357430"/>
            <a:ext cx="71438" cy="714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4" idx="7"/>
            <a:endCxn id="6" idx="1"/>
          </p:cNvCxnSpPr>
          <p:nvPr/>
        </p:nvCxnSpPr>
        <p:spPr>
          <a:xfrm rot="16200000" flipH="1">
            <a:off x="3845703" y="3536157"/>
            <a:ext cx="1214446" cy="159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5"/>
            <a:endCxn id="11" idx="3"/>
          </p:cNvCxnSpPr>
          <p:nvPr/>
        </p:nvCxnSpPr>
        <p:spPr>
          <a:xfrm rot="5400000" flipH="1" flipV="1">
            <a:off x="5477801" y="4004323"/>
            <a:ext cx="807770" cy="1163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1" idx="7"/>
            <a:endCxn id="12" idx="4"/>
          </p:cNvCxnSpPr>
          <p:nvPr/>
        </p:nvCxnSpPr>
        <p:spPr>
          <a:xfrm rot="5400000" flipH="1" flipV="1">
            <a:off x="6056702" y="3003490"/>
            <a:ext cx="1604050" cy="689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3" idx="3"/>
            <a:endCxn id="12" idx="5"/>
          </p:cNvCxnSpPr>
          <p:nvPr/>
        </p:nvCxnSpPr>
        <p:spPr>
          <a:xfrm rot="16200000" flipH="1">
            <a:off x="5999819" y="1310603"/>
            <a:ext cx="763866" cy="1693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3" idx="5"/>
            <a:endCxn id="6" idx="0"/>
          </p:cNvCxnSpPr>
          <p:nvPr/>
        </p:nvCxnSpPr>
        <p:spPr>
          <a:xfrm rot="5400000">
            <a:off x="3853101" y="3196828"/>
            <a:ext cx="3153734" cy="311009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5" idx="5"/>
            <a:endCxn id="6" idx="1"/>
          </p:cNvCxnSpPr>
          <p:nvPr/>
        </p:nvCxnSpPr>
        <p:spPr>
          <a:xfrm rot="16200000" flipH="1">
            <a:off x="4324331" y="4014785"/>
            <a:ext cx="1378246" cy="4715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026F-7F47-488F-8F8F-5DC089C94359}" type="datetime1">
              <a:rPr lang="en-US" altLang="zh-CN" smtClean="0"/>
              <a:pPr/>
              <a:t>7/25/2015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天津大学</a:t>
            </a:r>
            <a:r>
              <a:rPr lang="en-US" altLang="zh-CN" smtClean="0"/>
              <a:t>ACM</a:t>
            </a:r>
            <a:r>
              <a:rPr lang="zh-CN" altLang="en-US" smtClean="0"/>
              <a:t>队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487711" y="538050"/>
            <a:ext cx="8911687" cy="7098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第四部分：凸包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55147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8496" y="537656"/>
            <a:ext cx="8911687" cy="752869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第一部分 ：一些细节问题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5576" y="1229956"/>
            <a:ext cx="8915400" cy="4729780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altLang="zh-CN" sz="1800" b="0" dirty="0">
                <a:solidFill>
                  <a:schemeClr val="tx1"/>
                </a:solidFill>
              </a:rPr>
              <a:t>#include &lt;</a:t>
            </a:r>
            <a:r>
              <a:rPr lang="en-US" altLang="zh-CN" sz="1800" b="0" dirty="0" err="1">
                <a:solidFill>
                  <a:schemeClr val="tx1"/>
                </a:solidFill>
              </a:rPr>
              <a:t>cmath</a:t>
            </a:r>
            <a:r>
              <a:rPr lang="en-US" altLang="zh-CN" sz="1800" b="0" dirty="0">
                <a:solidFill>
                  <a:schemeClr val="tx1"/>
                </a:solidFill>
              </a:rPr>
              <a:t>&gt;</a:t>
            </a:r>
          </a:p>
          <a:p>
            <a:pPr>
              <a:lnSpc>
                <a:spcPct val="125000"/>
              </a:lnSpc>
            </a:pPr>
            <a:r>
              <a:rPr lang="zh-CN" altLang="en-US" sz="1800" b="0" dirty="0">
                <a:solidFill>
                  <a:schemeClr val="tx1"/>
                </a:solidFill>
              </a:rPr>
              <a:t>精度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lvl="1">
              <a:lnSpc>
                <a:spcPct val="125000"/>
              </a:lnSpc>
            </a:pPr>
            <a:r>
              <a:rPr lang="en-US" altLang="zh-CN" sz="1800" b="0" dirty="0">
                <a:solidFill>
                  <a:schemeClr val="tx1"/>
                </a:solidFill>
              </a:rPr>
              <a:t>define </a:t>
            </a:r>
            <a:r>
              <a:rPr lang="en-US" altLang="zh-CN" sz="1800" b="0" dirty="0" err="1">
                <a:solidFill>
                  <a:schemeClr val="tx1"/>
                </a:solidFill>
              </a:rPr>
              <a:t>eps</a:t>
            </a:r>
            <a:r>
              <a:rPr lang="en-US" altLang="zh-CN" sz="1800" b="0" dirty="0">
                <a:solidFill>
                  <a:schemeClr val="tx1"/>
                </a:solidFill>
              </a:rPr>
              <a:t> 1e-8</a:t>
            </a:r>
          </a:p>
          <a:p>
            <a:pPr lvl="1">
              <a:lnSpc>
                <a:spcPct val="125000"/>
              </a:lnSpc>
            </a:pPr>
            <a:r>
              <a:rPr lang="en-US" altLang="zh-CN" sz="1800" b="0" dirty="0">
                <a:solidFill>
                  <a:schemeClr val="tx1"/>
                </a:solidFill>
              </a:rPr>
              <a:t>define pi </a:t>
            </a:r>
            <a:r>
              <a:rPr lang="en-US" altLang="zh-CN" sz="1800" b="0" dirty="0" err="1">
                <a:solidFill>
                  <a:schemeClr val="tx1"/>
                </a:solidFill>
              </a:rPr>
              <a:t>acos</a:t>
            </a:r>
            <a:r>
              <a:rPr lang="en-US" altLang="zh-CN" sz="1800" b="0" dirty="0">
                <a:solidFill>
                  <a:schemeClr val="tx1"/>
                </a:solidFill>
              </a:rPr>
              <a:t>(-1.0)</a:t>
            </a:r>
          </a:p>
          <a:p>
            <a:pPr lvl="1">
              <a:lnSpc>
                <a:spcPct val="125000"/>
              </a:lnSpc>
            </a:pPr>
            <a:r>
              <a:rPr lang="zh-CN" altLang="en-US" sz="1800" b="0" dirty="0">
                <a:solidFill>
                  <a:schemeClr val="tx1"/>
                </a:solidFill>
              </a:rPr>
              <a:t>判断两数的大小关系：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lvl="2">
              <a:lnSpc>
                <a:spcPct val="125000"/>
              </a:lnSpc>
            </a:pPr>
            <a:r>
              <a:rPr lang="en-US" altLang="zh-CN" sz="1800" b="0" dirty="0">
                <a:solidFill>
                  <a:schemeClr val="tx1"/>
                </a:solidFill>
              </a:rPr>
              <a:t>a = b :  </a:t>
            </a:r>
            <a:r>
              <a:rPr lang="en-US" altLang="zh-CN" sz="1800" b="0" dirty="0" err="1">
                <a:solidFill>
                  <a:schemeClr val="tx1"/>
                </a:solidFill>
              </a:rPr>
              <a:t>fabs</a:t>
            </a:r>
            <a:r>
              <a:rPr lang="en-US" altLang="zh-CN" sz="1800" b="0" dirty="0">
                <a:solidFill>
                  <a:schemeClr val="tx1"/>
                </a:solidFill>
              </a:rPr>
              <a:t>(a – b) &lt; </a:t>
            </a:r>
            <a:r>
              <a:rPr lang="en-US" altLang="zh-CN" sz="1800" b="0" dirty="0" err="1">
                <a:solidFill>
                  <a:schemeClr val="tx1"/>
                </a:solidFill>
              </a:rPr>
              <a:t>eps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lvl="2">
              <a:lnSpc>
                <a:spcPct val="125000"/>
              </a:lnSpc>
            </a:pPr>
            <a:r>
              <a:rPr lang="en-US" altLang="zh-CN" sz="1800" b="0" dirty="0">
                <a:solidFill>
                  <a:schemeClr val="tx1"/>
                </a:solidFill>
              </a:rPr>
              <a:t>a &gt; b :  a &gt; b + </a:t>
            </a:r>
            <a:r>
              <a:rPr lang="en-US" altLang="zh-CN" sz="1800" b="0" dirty="0" err="1">
                <a:solidFill>
                  <a:schemeClr val="tx1"/>
                </a:solidFill>
              </a:rPr>
              <a:t>eps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lvl="2">
              <a:lnSpc>
                <a:spcPct val="125000"/>
              </a:lnSpc>
            </a:pPr>
            <a:r>
              <a:rPr lang="en-US" altLang="zh-CN" sz="1800" b="0" dirty="0">
                <a:solidFill>
                  <a:schemeClr val="tx1"/>
                </a:solidFill>
              </a:rPr>
              <a:t>a &lt; b :  a &lt; b – </a:t>
            </a:r>
            <a:r>
              <a:rPr lang="en-US" altLang="zh-CN" sz="1800" b="0" dirty="0" err="1">
                <a:solidFill>
                  <a:schemeClr val="tx1"/>
                </a:solidFill>
              </a:rPr>
              <a:t>eps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lvl="1">
              <a:lnSpc>
                <a:spcPct val="125000"/>
              </a:lnSpc>
            </a:pPr>
            <a:r>
              <a:rPr lang="zh-CN" altLang="en-US" sz="1800" b="0" dirty="0">
                <a:solidFill>
                  <a:schemeClr val="tx1"/>
                </a:solidFill>
              </a:rPr>
              <a:t>尽量少用三角函数，开方，斜率（除法）等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342900" lvl="1" indent="-342900">
              <a:lnSpc>
                <a:spcPct val="125000"/>
              </a:lnSpc>
            </a:pPr>
            <a:r>
              <a:rPr lang="zh-CN" altLang="en-US" sz="1800" b="0" dirty="0">
                <a:solidFill>
                  <a:schemeClr val="tx1"/>
                </a:solidFill>
              </a:rPr>
              <a:t>代码一般比较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长，写</a:t>
            </a:r>
            <a:r>
              <a:rPr lang="zh-CN" altLang="en-US" sz="1800" b="0" dirty="0">
                <a:solidFill>
                  <a:schemeClr val="tx1"/>
                </a:solidFill>
              </a:rPr>
              <a:t>代码要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有耐心。</a:t>
            </a:r>
            <a:endParaRPr lang="en-US" altLang="zh-CN" sz="1800" b="0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0732-43B8-41B8-A03E-05F9812CB01D}" type="datetime1">
              <a:rPr lang="en-US" altLang="zh-CN" smtClean="0"/>
              <a:pPr/>
              <a:t>7/25/2015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天津大学</a:t>
            </a:r>
            <a:r>
              <a:rPr lang="en-US" altLang="zh-CN" dirty="0" smtClean="0"/>
              <a:t>ACM</a:t>
            </a:r>
            <a:r>
              <a:rPr lang="zh-CN" altLang="en-US" dirty="0" smtClean="0"/>
              <a:t>队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013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595670" y="3714752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738679" y="3500438"/>
            <a:ext cx="45719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238744" y="4929198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453190" y="4143381"/>
            <a:ext cx="7143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167570" y="2500307"/>
            <a:ext cx="7143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524496" y="1714488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238612" y="2357430"/>
            <a:ext cx="71438" cy="714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4" idx="7"/>
            <a:endCxn id="6" idx="1"/>
          </p:cNvCxnSpPr>
          <p:nvPr/>
        </p:nvCxnSpPr>
        <p:spPr>
          <a:xfrm rot="16200000" flipH="1">
            <a:off x="3845703" y="3536157"/>
            <a:ext cx="1214446" cy="159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5"/>
            <a:endCxn id="11" idx="3"/>
          </p:cNvCxnSpPr>
          <p:nvPr/>
        </p:nvCxnSpPr>
        <p:spPr>
          <a:xfrm rot="5400000" flipH="1" flipV="1">
            <a:off x="5477801" y="4004323"/>
            <a:ext cx="807770" cy="1163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1" idx="7"/>
            <a:endCxn id="12" idx="4"/>
          </p:cNvCxnSpPr>
          <p:nvPr/>
        </p:nvCxnSpPr>
        <p:spPr>
          <a:xfrm rot="5400000" flipH="1" flipV="1">
            <a:off x="6056702" y="3003490"/>
            <a:ext cx="1604050" cy="689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3" idx="3"/>
            <a:endCxn id="12" idx="5"/>
          </p:cNvCxnSpPr>
          <p:nvPr/>
        </p:nvCxnSpPr>
        <p:spPr>
          <a:xfrm rot="16200000" flipH="1">
            <a:off x="5999819" y="1310603"/>
            <a:ext cx="763866" cy="1693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5" idx="3"/>
            <a:endCxn id="13" idx="4"/>
          </p:cNvCxnSpPr>
          <p:nvPr/>
        </p:nvCxnSpPr>
        <p:spPr>
          <a:xfrm rot="5400000" flipH="1" flipV="1">
            <a:off x="4265050" y="2266249"/>
            <a:ext cx="1775488" cy="814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CB65-5A05-419F-9797-2DDDF336536C}" type="datetime1">
              <a:rPr lang="en-US" altLang="zh-CN" smtClean="0"/>
              <a:pPr/>
              <a:t>7/25/2015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天津大学</a:t>
            </a:r>
            <a:r>
              <a:rPr lang="en-US" altLang="zh-CN" smtClean="0"/>
              <a:t>ACM</a:t>
            </a:r>
            <a:r>
              <a:rPr lang="zh-CN" altLang="en-US" smtClean="0"/>
              <a:t>队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2487711" y="538050"/>
            <a:ext cx="8911687" cy="7098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第四部分：凸包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93028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595670" y="3714752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738679" y="3500438"/>
            <a:ext cx="45719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238744" y="4929198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453190" y="4143381"/>
            <a:ext cx="7143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167570" y="2500307"/>
            <a:ext cx="7143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524496" y="1714488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238612" y="2357430"/>
            <a:ext cx="71438" cy="714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4" idx="7"/>
            <a:endCxn id="6" idx="1"/>
          </p:cNvCxnSpPr>
          <p:nvPr/>
        </p:nvCxnSpPr>
        <p:spPr>
          <a:xfrm rot="16200000" flipH="1">
            <a:off x="3845703" y="3536157"/>
            <a:ext cx="1214446" cy="159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5"/>
            <a:endCxn id="11" idx="3"/>
          </p:cNvCxnSpPr>
          <p:nvPr/>
        </p:nvCxnSpPr>
        <p:spPr>
          <a:xfrm rot="5400000" flipH="1" flipV="1">
            <a:off x="5477801" y="4004323"/>
            <a:ext cx="807770" cy="1163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1" idx="7"/>
            <a:endCxn id="12" idx="4"/>
          </p:cNvCxnSpPr>
          <p:nvPr/>
        </p:nvCxnSpPr>
        <p:spPr>
          <a:xfrm rot="5400000" flipH="1" flipV="1">
            <a:off x="6056702" y="3003490"/>
            <a:ext cx="1604050" cy="689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3" idx="3"/>
            <a:endCxn id="12" idx="5"/>
          </p:cNvCxnSpPr>
          <p:nvPr/>
        </p:nvCxnSpPr>
        <p:spPr>
          <a:xfrm rot="16200000" flipH="1">
            <a:off x="5999819" y="1310603"/>
            <a:ext cx="763866" cy="1693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5" idx="3"/>
            <a:endCxn id="13" idx="4"/>
          </p:cNvCxnSpPr>
          <p:nvPr/>
        </p:nvCxnSpPr>
        <p:spPr>
          <a:xfrm rot="5400000" flipH="1" flipV="1">
            <a:off x="4265050" y="2266249"/>
            <a:ext cx="1775488" cy="814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4" idx="7"/>
            <a:endCxn id="5" idx="3"/>
          </p:cNvCxnSpPr>
          <p:nvPr/>
        </p:nvCxnSpPr>
        <p:spPr>
          <a:xfrm rot="16200000" flipH="1">
            <a:off x="3925719" y="2741762"/>
            <a:ext cx="1193522" cy="44578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4215-CB56-4187-AE19-DD83179C600B}" type="datetime1">
              <a:rPr lang="en-US" altLang="zh-CN" smtClean="0"/>
              <a:pPr/>
              <a:t>7/25/2015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天津大学</a:t>
            </a:r>
            <a:r>
              <a:rPr lang="en-US" altLang="zh-CN" smtClean="0"/>
              <a:t>ACM</a:t>
            </a:r>
            <a:r>
              <a:rPr lang="zh-CN" altLang="en-US" smtClean="0"/>
              <a:t>队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2487711" y="538050"/>
            <a:ext cx="8911687" cy="7098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第四部分：凸包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55838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595670" y="3714752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738679" y="3500438"/>
            <a:ext cx="45719" cy="714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238744" y="4929198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453190" y="4143381"/>
            <a:ext cx="7143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167570" y="2500307"/>
            <a:ext cx="7143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524496" y="1714488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238612" y="2357430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4" idx="7"/>
            <a:endCxn id="6" idx="1"/>
          </p:cNvCxnSpPr>
          <p:nvPr/>
        </p:nvCxnSpPr>
        <p:spPr>
          <a:xfrm rot="16200000" flipH="1">
            <a:off x="3845703" y="3536157"/>
            <a:ext cx="1214446" cy="159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5"/>
            <a:endCxn id="11" idx="3"/>
          </p:cNvCxnSpPr>
          <p:nvPr/>
        </p:nvCxnSpPr>
        <p:spPr>
          <a:xfrm rot="5400000" flipH="1" flipV="1">
            <a:off x="5477801" y="4004323"/>
            <a:ext cx="807770" cy="1163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1" idx="7"/>
            <a:endCxn id="12" idx="4"/>
          </p:cNvCxnSpPr>
          <p:nvPr/>
        </p:nvCxnSpPr>
        <p:spPr>
          <a:xfrm rot="5400000" flipH="1" flipV="1">
            <a:off x="6056702" y="3003490"/>
            <a:ext cx="1604050" cy="689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3" idx="3"/>
            <a:endCxn id="12" idx="5"/>
          </p:cNvCxnSpPr>
          <p:nvPr/>
        </p:nvCxnSpPr>
        <p:spPr>
          <a:xfrm rot="16200000" flipH="1">
            <a:off x="5999819" y="1310603"/>
            <a:ext cx="763866" cy="1693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4" idx="5"/>
            <a:endCxn id="13" idx="1"/>
          </p:cNvCxnSpPr>
          <p:nvPr/>
        </p:nvCxnSpPr>
        <p:spPr>
          <a:xfrm rot="5400000" flipH="1" flipV="1">
            <a:off x="4570545" y="1453993"/>
            <a:ext cx="693456" cy="1235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4" idx="5"/>
            <a:endCxn id="4" idx="6"/>
          </p:cNvCxnSpPr>
          <p:nvPr/>
        </p:nvCxnSpPr>
        <p:spPr>
          <a:xfrm rot="5400000">
            <a:off x="3317317" y="2768198"/>
            <a:ext cx="1332065" cy="63248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E664-823B-4A4D-BAE0-9DEF0649D5C0}" type="datetime1">
              <a:rPr lang="en-US" altLang="zh-CN" smtClean="0"/>
              <a:pPr/>
              <a:t>7/25/2015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天津大学</a:t>
            </a:r>
            <a:r>
              <a:rPr lang="en-US" altLang="zh-CN" smtClean="0"/>
              <a:t>ACM</a:t>
            </a:r>
            <a:r>
              <a:rPr lang="zh-CN" altLang="en-US" smtClean="0"/>
              <a:t>队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2487711" y="538050"/>
            <a:ext cx="8911687" cy="7098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第四部分：凸包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81095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595670" y="3714752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738679" y="3500438"/>
            <a:ext cx="45719" cy="714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238744" y="4929198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453190" y="4143381"/>
            <a:ext cx="7143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167570" y="2500307"/>
            <a:ext cx="71438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524496" y="1714488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238612" y="2357430"/>
            <a:ext cx="71438" cy="714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4" idx="7"/>
            <a:endCxn id="6" idx="1"/>
          </p:cNvCxnSpPr>
          <p:nvPr/>
        </p:nvCxnSpPr>
        <p:spPr>
          <a:xfrm rot="16200000" flipH="1">
            <a:off x="3845703" y="3536157"/>
            <a:ext cx="1214446" cy="159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5"/>
            <a:endCxn id="11" idx="3"/>
          </p:cNvCxnSpPr>
          <p:nvPr/>
        </p:nvCxnSpPr>
        <p:spPr>
          <a:xfrm rot="5400000" flipH="1" flipV="1">
            <a:off x="5477801" y="4004323"/>
            <a:ext cx="807770" cy="1163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1" idx="7"/>
            <a:endCxn id="12" idx="4"/>
          </p:cNvCxnSpPr>
          <p:nvPr/>
        </p:nvCxnSpPr>
        <p:spPr>
          <a:xfrm rot="5400000" flipH="1" flipV="1">
            <a:off x="6056702" y="3003490"/>
            <a:ext cx="1604050" cy="689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3" idx="3"/>
            <a:endCxn id="12" idx="5"/>
          </p:cNvCxnSpPr>
          <p:nvPr/>
        </p:nvCxnSpPr>
        <p:spPr>
          <a:xfrm rot="16200000" flipH="1">
            <a:off x="5999819" y="1310603"/>
            <a:ext cx="763866" cy="1693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4" idx="5"/>
            <a:endCxn id="13" idx="1"/>
          </p:cNvCxnSpPr>
          <p:nvPr/>
        </p:nvCxnSpPr>
        <p:spPr>
          <a:xfrm rot="5400000" flipH="1" flipV="1">
            <a:off x="4570545" y="1453993"/>
            <a:ext cx="693456" cy="1235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4" idx="5"/>
            <a:endCxn id="4" idx="6"/>
          </p:cNvCxnSpPr>
          <p:nvPr/>
        </p:nvCxnSpPr>
        <p:spPr>
          <a:xfrm rot="5400000">
            <a:off x="3317317" y="2768198"/>
            <a:ext cx="1332065" cy="63248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FE27-686E-49EE-B860-E0EBA4DADDE4}" type="datetime1">
              <a:rPr lang="en-US" altLang="zh-CN" smtClean="0"/>
              <a:pPr/>
              <a:t>7/25/2015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天津大学</a:t>
            </a:r>
            <a:r>
              <a:rPr lang="en-US" altLang="zh-CN" smtClean="0"/>
              <a:t>ACM</a:t>
            </a:r>
            <a:r>
              <a:rPr lang="zh-CN" altLang="en-US" smtClean="0"/>
              <a:t>队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2487711" y="538050"/>
            <a:ext cx="8911687" cy="7098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第四部分：凸包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67433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3451" y="1613814"/>
            <a:ext cx="5188567" cy="467940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0" dirty="0" smtClean="0">
                <a:latin typeface="+mn-ea"/>
              </a:rPr>
              <a:t>void Convex(point *</a:t>
            </a:r>
            <a:r>
              <a:rPr lang="en-US" sz="1500" b="0" dirty="0" err="1" smtClean="0">
                <a:latin typeface="+mn-ea"/>
              </a:rPr>
              <a:t>p,int</a:t>
            </a:r>
            <a:r>
              <a:rPr lang="en-US" sz="1500" b="0" dirty="0" smtClean="0">
                <a:latin typeface="+mn-ea"/>
              </a:rPr>
              <a:t> &amp;n)</a:t>
            </a:r>
            <a:r>
              <a:rPr lang="zh-CN" altLang="en-US" sz="1500" b="0" dirty="0" smtClean="0">
                <a:latin typeface="+mn-ea"/>
              </a:rPr>
              <a:t> </a:t>
            </a:r>
            <a:r>
              <a:rPr lang="en-US" sz="1500" b="0" dirty="0" smtClean="0">
                <a:latin typeface="+mn-ea"/>
              </a:rPr>
              <a:t>{</a:t>
            </a:r>
            <a:endParaRPr lang="zh-CN" altLang="en-US" sz="1500" b="0" dirty="0" smtClean="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0" dirty="0" smtClean="0">
                <a:latin typeface="+mn-ea"/>
              </a:rPr>
              <a:t>	sort(</a:t>
            </a:r>
            <a:r>
              <a:rPr lang="en-US" sz="1500" b="0" dirty="0" err="1" smtClean="0">
                <a:latin typeface="+mn-ea"/>
              </a:rPr>
              <a:t>p,p+n</a:t>
            </a:r>
            <a:r>
              <a:rPr lang="en-US" sz="1500" b="0" dirty="0" smtClean="0">
                <a:latin typeface="+mn-ea"/>
              </a:rPr>
              <a:t>);</a:t>
            </a:r>
            <a:endParaRPr lang="zh-CN" altLang="en-US" sz="1500" b="0" dirty="0" smtClean="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0" dirty="0" smtClean="0">
                <a:latin typeface="+mn-ea"/>
              </a:rPr>
              <a:t>	</a:t>
            </a:r>
            <a:r>
              <a:rPr lang="en-US" sz="1500" b="0" dirty="0" err="1" smtClean="0">
                <a:latin typeface="+mn-ea"/>
              </a:rPr>
              <a:t>int</a:t>
            </a:r>
            <a:r>
              <a:rPr lang="en-US" sz="1500" b="0" dirty="0" smtClean="0">
                <a:latin typeface="+mn-ea"/>
              </a:rPr>
              <a:t> </a:t>
            </a:r>
            <a:r>
              <a:rPr lang="en-US" sz="1500" b="0" dirty="0" err="1" smtClean="0">
                <a:latin typeface="+mn-ea"/>
              </a:rPr>
              <a:t>i,j,r,top,m</a:t>
            </a:r>
            <a:r>
              <a:rPr lang="en-US" sz="1500" b="0" dirty="0" smtClean="0">
                <a:latin typeface="+mn-ea"/>
              </a:rPr>
              <a:t>;</a:t>
            </a:r>
            <a:endParaRPr lang="zh-CN" altLang="en-US" sz="1500" b="0" dirty="0" smtClean="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0" dirty="0" smtClean="0">
                <a:latin typeface="+mn-ea"/>
              </a:rPr>
              <a:t>	s[0] = p[0];s[1] = p[1];top = 1;</a:t>
            </a:r>
            <a:endParaRPr lang="zh-CN" altLang="en-US" sz="1500" b="0" dirty="0" smtClean="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0" dirty="0" smtClean="0">
                <a:latin typeface="+mn-ea"/>
              </a:rPr>
              <a:t>	for(</a:t>
            </a:r>
            <a:r>
              <a:rPr lang="en-US" sz="1500" b="0" dirty="0" err="1" smtClean="0">
                <a:latin typeface="+mn-ea"/>
              </a:rPr>
              <a:t>i</a:t>
            </a:r>
            <a:r>
              <a:rPr lang="en-US" sz="1500" b="0" dirty="0" smtClean="0">
                <a:latin typeface="+mn-ea"/>
              </a:rPr>
              <a:t>=2;i&lt;</a:t>
            </a:r>
            <a:r>
              <a:rPr lang="en-US" sz="1500" b="0" dirty="0" err="1" smtClean="0">
                <a:latin typeface="+mn-ea"/>
              </a:rPr>
              <a:t>n;i</a:t>
            </a:r>
            <a:r>
              <a:rPr lang="en-US" sz="1500" b="0" dirty="0" smtClean="0">
                <a:latin typeface="+mn-ea"/>
              </a:rPr>
              <a:t>++)</a:t>
            </a:r>
            <a:r>
              <a:rPr lang="zh-CN" altLang="en-US" sz="1500" b="0" dirty="0" smtClean="0">
                <a:latin typeface="+mn-ea"/>
              </a:rPr>
              <a:t> </a:t>
            </a:r>
            <a:r>
              <a:rPr lang="en-US" sz="1500" b="0" dirty="0" smtClean="0">
                <a:latin typeface="+mn-ea"/>
              </a:rPr>
              <a:t>{</a:t>
            </a:r>
            <a:endParaRPr lang="zh-CN" altLang="en-US" sz="1500" b="0" dirty="0" smtClean="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0" dirty="0" smtClean="0">
                <a:latin typeface="+mn-ea"/>
              </a:rPr>
              <a:t>		while( top&gt;0 &amp;&amp; cp(p[</a:t>
            </a:r>
            <a:r>
              <a:rPr lang="en-US" sz="1500" b="0" dirty="0" err="1" smtClean="0">
                <a:latin typeface="+mn-ea"/>
              </a:rPr>
              <a:t>i</a:t>
            </a:r>
            <a:r>
              <a:rPr lang="en-US" sz="1500" b="0" dirty="0" smtClean="0">
                <a:latin typeface="+mn-ea"/>
              </a:rPr>
              <a:t>],s[top],s[top-1])&gt;=0 ) top--;</a:t>
            </a:r>
            <a:endParaRPr lang="zh-CN" altLang="en-US" sz="1500" b="0" dirty="0" smtClean="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0" dirty="0" smtClean="0">
                <a:latin typeface="+mn-ea"/>
              </a:rPr>
              <a:t>		top++;s[top] = p[</a:t>
            </a:r>
            <a:r>
              <a:rPr lang="en-US" sz="1500" b="0" dirty="0" err="1" smtClean="0">
                <a:latin typeface="+mn-ea"/>
              </a:rPr>
              <a:t>i</a:t>
            </a:r>
            <a:r>
              <a:rPr lang="en-US" sz="1500" b="0" dirty="0" smtClean="0">
                <a:latin typeface="+mn-ea"/>
              </a:rPr>
              <a:t>];</a:t>
            </a:r>
            <a:endParaRPr lang="zh-CN" altLang="en-US" sz="1500" b="0" dirty="0" smtClean="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0" dirty="0" smtClean="0">
                <a:latin typeface="+mn-ea"/>
              </a:rPr>
              <a:t>	}</a:t>
            </a:r>
            <a:endParaRPr lang="zh-CN" altLang="en-US" sz="1500" b="0" dirty="0" smtClean="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0" dirty="0" smtClean="0">
                <a:latin typeface="+mn-ea"/>
              </a:rPr>
              <a:t>	m = top;</a:t>
            </a:r>
            <a:endParaRPr lang="zh-CN" altLang="en-US" sz="1500" b="0" dirty="0" smtClean="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0" dirty="0" smtClean="0">
                <a:latin typeface="+mn-ea"/>
              </a:rPr>
              <a:t>	top++;s[top] = p[n-2];</a:t>
            </a:r>
            <a:endParaRPr lang="zh-CN" altLang="en-US" sz="1500" b="0" dirty="0" smtClean="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0" dirty="0" smtClean="0">
                <a:latin typeface="+mn-ea"/>
              </a:rPr>
              <a:t>	for(</a:t>
            </a:r>
            <a:r>
              <a:rPr lang="en-US" sz="1500" b="0" dirty="0" err="1" smtClean="0">
                <a:latin typeface="+mn-ea"/>
              </a:rPr>
              <a:t>i</a:t>
            </a:r>
            <a:r>
              <a:rPr lang="en-US" sz="1500" b="0" dirty="0" smtClean="0">
                <a:latin typeface="+mn-ea"/>
              </a:rPr>
              <a:t>=n-3;i&gt;=0;i--)</a:t>
            </a:r>
            <a:r>
              <a:rPr lang="zh-CN" altLang="en-US" sz="1500" b="0" dirty="0" smtClean="0">
                <a:latin typeface="+mn-ea"/>
              </a:rPr>
              <a:t> </a:t>
            </a:r>
            <a:r>
              <a:rPr lang="en-US" sz="1500" b="0" dirty="0" smtClean="0">
                <a:latin typeface="+mn-ea"/>
              </a:rPr>
              <a:t>{</a:t>
            </a:r>
            <a:endParaRPr lang="zh-CN" altLang="en-US" sz="1500" b="0" dirty="0" smtClean="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0" dirty="0" smtClean="0">
                <a:latin typeface="+mn-ea"/>
              </a:rPr>
              <a:t>		while( top&gt;m &amp;&amp; cp(p[</a:t>
            </a:r>
            <a:r>
              <a:rPr lang="en-US" sz="1500" b="0" dirty="0" err="1" smtClean="0">
                <a:latin typeface="+mn-ea"/>
              </a:rPr>
              <a:t>i</a:t>
            </a:r>
            <a:r>
              <a:rPr lang="en-US" sz="1500" b="0" dirty="0" smtClean="0">
                <a:latin typeface="+mn-ea"/>
              </a:rPr>
              <a:t>],s[top],s[top-1])&gt;=0 ) top--;</a:t>
            </a:r>
            <a:endParaRPr lang="zh-CN" altLang="en-US" sz="1500" b="0" dirty="0" smtClean="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0" dirty="0" smtClean="0">
                <a:latin typeface="+mn-ea"/>
              </a:rPr>
              <a:t>		top++;s[top] = p[</a:t>
            </a:r>
            <a:r>
              <a:rPr lang="en-US" sz="1500" b="0" dirty="0" err="1" smtClean="0">
                <a:latin typeface="+mn-ea"/>
              </a:rPr>
              <a:t>i</a:t>
            </a:r>
            <a:r>
              <a:rPr lang="en-US" sz="1500" b="0" dirty="0" smtClean="0">
                <a:latin typeface="+mn-ea"/>
              </a:rPr>
              <a:t>];</a:t>
            </a:r>
            <a:endParaRPr lang="zh-CN" altLang="en-US" sz="1500" b="0" dirty="0" smtClean="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0" dirty="0" smtClean="0">
                <a:latin typeface="+mn-ea"/>
              </a:rPr>
              <a:t>	}</a:t>
            </a:r>
            <a:endParaRPr lang="zh-CN" altLang="en-US" sz="1500" b="0" dirty="0" smtClean="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0" dirty="0" smtClean="0">
                <a:latin typeface="+mn-ea"/>
              </a:rPr>
              <a:t>	top--;</a:t>
            </a:r>
            <a:endParaRPr lang="zh-CN" altLang="en-US" sz="1500" b="0" dirty="0" smtClean="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0" dirty="0" smtClean="0">
                <a:latin typeface="+mn-ea"/>
              </a:rPr>
              <a:t>	n = top+1;</a:t>
            </a:r>
            <a:endParaRPr lang="zh-CN" altLang="en-US" sz="1500" b="0" dirty="0" smtClean="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0" dirty="0" smtClean="0">
                <a:latin typeface="+mn-ea"/>
              </a:rPr>
              <a:t>}</a:t>
            </a:r>
            <a:endParaRPr lang="zh-CN" altLang="en-US" sz="1500" b="0" dirty="0" smtClean="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sz="15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04B8-B66F-4C4E-8AFF-D52260BD766A}" type="datetime1">
              <a:rPr lang="en-US" altLang="zh-CN" smtClean="0"/>
              <a:pPr/>
              <a:t>7/25/2015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天津大学</a:t>
            </a:r>
            <a:r>
              <a:rPr lang="en-US" altLang="zh-CN" smtClean="0"/>
              <a:t>ACM</a:t>
            </a:r>
            <a:r>
              <a:rPr lang="zh-CN" altLang="en-US" smtClean="0"/>
              <a:t>队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487711" y="538050"/>
            <a:ext cx="8911687" cy="7098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第四部分：凸包</a:t>
            </a:r>
            <a:endParaRPr lang="en-US" altLang="zh-CN" sz="2400" dirty="0" smtClean="0"/>
          </a:p>
        </p:txBody>
      </p:sp>
      <p:sp>
        <p:nvSpPr>
          <p:cNvPr id="9" name="文本占位符 9"/>
          <p:cNvSpPr txBox="1">
            <a:spLocks/>
          </p:cNvSpPr>
          <p:nvPr/>
        </p:nvSpPr>
        <p:spPr>
          <a:xfrm>
            <a:off x="1997033" y="1118510"/>
            <a:ext cx="2488906" cy="59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25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实现代码：</a:t>
            </a:r>
          </a:p>
        </p:txBody>
      </p:sp>
    </p:spTree>
    <p:extLst>
      <p:ext uri="{BB962C8B-B14F-4D97-AF65-F5344CB8AC3E}">
        <p14:creationId xmlns:p14="http://schemas.microsoft.com/office/powerpoint/2010/main" xmlns="" val="416544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04B8-B66F-4C4E-8AFF-D52260BD766A}" type="datetime1">
              <a:rPr lang="en-US" altLang="zh-CN" smtClean="0"/>
              <a:pPr/>
              <a:t>7/25/2015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天津大学</a:t>
            </a:r>
            <a:r>
              <a:rPr lang="en-US" altLang="zh-CN" smtClean="0"/>
              <a:t>ACM</a:t>
            </a:r>
            <a:r>
              <a:rPr lang="zh-CN" altLang="en-US" smtClean="0"/>
              <a:t>队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487711" y="538050"/>
            <a:ext cx="8911687" cy="7098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第五部分：介绍模板</a:t>
            </a:r>
            <a:endParaRPr lang="en-US" altLang="zh-CN" sz="2400" dirty="0" smtClean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70033" y="1241961"/>
            <a:ext cx="3298378" cy="4728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文本占位符 9"/>
          <p:cNvSpPr txBox="1">
            <a:spLocks/>
          </p:cNvSpPr>
          <p:nvPr/>
        </p:nvSpPr>
        <p:spPr>
          <a:xfrm>
            <a:off x="1695819" y="1462753"/>
            <a:ext cx="2951485" cy="2237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25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感谢鑫队的模板！</a:t>
            </a:r>
            <a:endParaRPr lang="en-US" altLang="zh-CN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25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研读鑫哥模板，让鑫哥带你飞！</a:t>
            </a:r>
            <a:endParaRPr lang="en-US" altLang="zh-CN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25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zh-CN" altLang="en-US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544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04B8-B66F-4C4E-8AFF-D52260BD766A}" type="datetime1">
              <a:rPr lang="en-US" altLang="zh-CN" smtClean="0"/>
              <a:pPr/>
              <a:t>7/25/2015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天津大学</a:t>
            </a:r>
            <a:r>
              <a:rPr lang="en-US" altLang="zh-CN" smtClean="0"/>
              <a:t>ACM</a:t>
            </a:r>
            <a:r>
              <a:rPr lang="zh-CN" altLang="en-US" smtClean="0"/>
              <a:t>队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487711" y="538050"/>
            <a:ext cx="8911687" cy="7098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补充说明：直线求交</a:t>
            </a:r>
            <a:endParaRPr lang="en-US" altLang="zh-CN" sz="2400" dirty="0" smtClean="0"/>
          </a:p>
        </p:txBody>
      </p:sp>
      <p:graphicFrame>
        <p:nvGraphicFramePr>
          <p:cNvPr id="82946" name="Object 2"/>
          <p:cNvGraphicFramePr>
            <a:graphicFrameLocks noGrp="1" noChangeAspect="1"/>
          </p:cNvGraphicFramePr>
          <p:nvPr/>
        </p:nvGraphicFramePr>
        <p:xfrm>
          <a:off x="5884283" y="1272540"/>
          <a:ext cx="2921000" cy="4267200"/>
        </p:xfrm>
        <a:graphic>
          <a:graphicData uri="http://schemas.openxmlformats.org/presentationml/2006/ole">
            <p:oleObj spid="_x0000_s82946" name="公式" r:id="rId3" imgW="1726920" imgH="2514600" progId="Equation.3">
              <p:embed/>
            </p:oleObj>
          </a:graphicData>
        </a:graphic>
      </p:graphicFrame>
      <p:pic>
        <p:nvPicPr>
          <p:cNvPr id="9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485346" y="1940333"/>
            <a:ext cx="2441656" cy="221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2759601" y="4443434"/>
            <a:ext cx="1833913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1400" dirty="0" smtClean="0"/>
              <a:t>图</a:t>
            </a:r>
            <a:r>
              <a:rPr lang="en-US" altLang="zh-CN" sz="1400" dirty="0" smtClean="0"/>
              <a:t>-15  </a:t>
            </a:r>
            <a:r>
              <a:rPr lang="zh-CN" altLang="en-US" sz="1400" dirty="0" smtClean="0"/>
              <a:t>交点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16544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04B8-B66F-4C4E-8AFF-D52260BD766A}" type="datetime1">
              <a:rPr lang="en-US" altLang="zh-CN" smtClean="0"/>
              <a:pPr/>
              <a:t>7/25/2015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天津大学</a:t>
            </a:r>
            <a:r>
              <a:rPr lang="en-US" altLang="zh-CN" smtClean="0"/>
              <a:t>ACM</a:t>
            </a:r>
            <a:r>
              <a:rPr lang="zh-CN" altLang="en-US" smtClean="0"/>
              <a:t>队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47469" y="1824590"/>
            <a:ext cx="8911687" cy="7098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练习题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2769965" y="3930503"/>
            <a:ext cx="2684537" cy="545804"/>
          </a:xfrm>
        </p:spPr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402958" y="2574206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http://acm.hust.edu.cn/vjudge/contest/view.action?cid=84388#overview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6544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7711" y="538050"/>
            <a:ext cx="8911687" cy="7098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第一部分 ：一些细节问题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5397" y="1698703"/>
            <a:ext cx="7859481" cy="13232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 dirty="0" smtClean="0"/>
              <a:t>经常需要考虑特殊情况，比方考虑线段相交的时候，不能只想到图</a:t>
            </a:r>
            <a:r>
              <a:rPr lang="en-US" altLang="zh-CN" sz="2000" b="0" dirty="0" smtClean="0"/>
              <a:t>1</a:t>
            </a:r>
            <a:r>
              <a:rPr lang="zh-CN" altLang="en-US" sz="2000" b="0" dirty="0" smtClean="0"/>
              <a:t>所示的情景，还应该想到图</a:t>
            </a:r>
            <a:r>
              <a:rPr lang="en-US" altLang="zh-CN" sz="2000" b="0" dirty="0" smtClean="0"/>
              <a:t>2</a:t>
            </a:r>
            <a:r>
              <a:rPr lang="zh-CN" altLang="en-US" sz="2000" b="0" dirty="0" smtClean="0"/>
              <a:t>和图</a:t>
            </a:r>
            <a:r>
              <a:rPr lang="en-US" altLang="zh-CN" sz="2000" b="0" dirty="0" smtClean="0"/>
              <a:t>3</a:t>
            </a:r>
            <a:r>
              <a:rPr lang="zh-CN" altLang="en-US" sz="2000" b="0" dirty="0" smtClean="0"/>
              <a:t>中的这些情况，而图</a:t>
            </a:r>
            <a:r>
              <a:rPr lang="en-US" altLang="zh-CN" sz="2000" b="0" dirty="0" smtClean="0"/>
              <a:t>4</a:t>
            </a:r>
            <a:r>
              <a:rPr lang="zh-CN" altLang="en-US" sz="2000" b="0" dirty="0" smtClean="0"/>
              <a:t>所示的情况不能被判定为相交。</a:t>
            </a:r>
            <a:endParaRPr lang="en-US" altLang="zh-CN" sz="2000" b="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A42D-7902-4864-ABEA-40A477A6768D}" type="datetime1">
              <a:rPr lang="en-US" altLang="zh-CN" smtClean="0"/>
              <a:pPr/>
              <a:t>7/25/2015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天津大学</a:t>
            </a:r>
            <a:r>
              <a:rPr lang="en-US" altLang="zh-CN" smtClean="0"/>
              <a:t>ACM</a:t>
            </a:r>
            <a:r>
              <a:rPr lang="zh-CN" altLang="en-US" smtClean="0"/>
              <a:t>队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2045" y="3842610"/>
            <a:ext cx="20478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6570" y="3905753"/>
            <a:ext cx="180975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41472" y="3949849"/>
            <a:ext cx="18478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456688" y="3949853"/>
            <a:ext cx="18192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2517289" y="5206701"/>
            <a:ext cx="1473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图</a:t>
            </a:r>
            <a:r>
              <a:rPr lang="en-US" altLang="zh-CN" sz="1400" dirty="0" smtClean="0"/>
              <a:t>-1  </a:t>
            </a:r>
            <a:r>
              <a:rPr lang="zh-CN" altLang="en-US" sz="1400" dirty="0" smtClean="0"/>
              <a:t>相交情形</a:t>
            </a:r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518212" y="5217458"/>
            <a:ext cx="1473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图</a:t>
            </a:r>
            <a:r>
              <a:rPr lang="en-US" altLang="zh-CN" sz="1400" dirty="0" smtClean="0"/>
              <a:t>-2  </a:t>
            </a:r>
            <a:r>
              <a:rPr lang="zh-CN" altLang="en-US" sz="1400" dirty="0" smtClean="0"/>
              <a:t>相交情形</a:t>
            </a:r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626711" y="5217457"/>
            <a:ext cx="1473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图</a:t>
            </a:r>
            <a:r>
              <a:rPr lang="en-US" altLang="zh-CN" sz="1400" dirty="0" smtClean="0"/>
              <a:t>-3  </a:t>
            </a:r>
            <a:r>
              <a:rPr lang="zh-CN" altLang="en-US" sz="1400" dirty="0" smtClean="0"/>
              <a:t>相交情形</a:t>
            </a:r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8638398" y="5206697"/>
            <a:ext cx="1570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图</a:t>
            </a:r>
            <a:r>
              <a:rPr lang="en-US" altLang="zh-CN" sz="1400" dirty="0" smtClean="0"/>
              <a:t>-4  </a:t>
            </a:r>
            <a:r>
              <a:rPr lang="zh-CN" altLang="en-US" sz="1400" dirty="0" smtClean="0"/>
              <a:t>不相交情形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05620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7711" y="538050"/>
            <a:ext cx="8911687" cy="7098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第一部分 ：一些细节问题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5397" y="1698703"/>
            <a:ext cx="7859481" cy="13232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 dirty="0" smtClean="0"/>
              <a:t>边界点容易被忽略，因为我们思考问题时，总是先想到一般情况，问题涉及到的边界条件容易被忽略。举个例子，考虑直线与多边形相交的情形，如图</a:t>
            </a:r>
            <a:r>
              <a:rPr lang="en-US" altLang="zh-CN" sz="2000" b="0" dirty="0" smtClean="0"/>
              <a:t>-5</a:t>
            </a:r>
            <a:r>
              <a:rPr lang="zh-CN" altLang="en-US" sz="2000" b="0" dirty="0" smtClean="0"/>
              <a:t>、图</a:t>
            </a:r>
            <a:r>
              <a:rPr lang="en-US" altLang="zh-CN" sz="2000" b="0" dirty="0" smtClean="0"/>
              <a:t>-6</a:t>
            </a:r>
            <a:r>
              <a:rPr lang="zh-CN" altLang="en-US" sz="2000" b="0" dirty="0" smtClean="0"/>
              <a:t>所示。</a:t>
            </a:r>
            <a:endParaRPr lang="en-US" altLang="zh-CN" sz="2000" b="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A42D-7902-4864-ABEA-40A477A6768D}" type="datetime1">
              <a:rPr lang="en-US" altLang="zh-CN" smtClean="0"/>
              <a:pPr/>
              <a:t>7/25/2015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天津大学</a:t>
            </a:r>
            <a:r>
              <a:rPr lang="en-US" altLang="zh-CN" dirty="0" smtClean="0"/>
              <a:t>ACM</a:t>
            </a:r>
            <a:r>
              <a:rPr lang="zh-CN" altLang="en-US" dirty="0" smtClean="0"/>
              <a:t>队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4270" y="3493442"/>
            <a:ext cx="3065322" cy="16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58353" y="3495718"/>
            <a:ext cx="2983676" cy="1588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3238048" y="5335792"/>
            <a:ext cx="2173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图</a:t>
            </a:r>
            <a:r>
              <a:rPr lang="en-US" altLang="zh-CN" sz="1400" dirty="0" smtClean="0"/>
              <a:t>-6  </a:t>
            </a:r>
            <a:r>
              <a:rPr lang="zh-CN" altLang="en-US" sz="1400" dirty="0" smtClean="0"/>
              <a:t>直线与多边形相交</a:t>
            </a:r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327758" y="5359095"/>
            <a:ext cx="2173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图</a:t>
            </a:r>
            <a:r>
              <a:rPr lang="en-US" altLang="zh-CN" sz="1400" dirty="0" smtClean="0"/>
              <a:t>-7  </a:t>
            </a:r>
            <a:r>
              <a:rPr lang="zh-CN" altLang="en-US" sz="1400" dirty="0" smtClean="0"/>
              <a:t>直线与多边形相交</a:t>
            </a:r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05620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7711" y="538050"/>
            <a:ext cx="8911687" cy="7098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第二部分：几何元素的定义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及运算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A42D-7902-4864-ABEA-40A477A6768D}" type="datetime1">
              <a:rPr lang="en-US" altLang="zh-CN" smtClean="0"/>
              <a:pPr/>
              <a:t>7/25/2015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天津大学</a:t>
            </a:r>
            <a:r>
              <a:rPr lang="en-US" altLang="zh-CN" dirty="0" smtClean="0"/>
              <a:t>ACM</a:t>
            </a:r>
            <a:r>
              <a:rPr lang="zh-CN" altLang="en-US" dirty="0" smtClean="0"/>
              <a:t>队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文本占位符 9"/>
          <p:cNvSpPr txBox="1">
            <a:spLocks/>
          </p:cNvSpPr>
          <p:nvPr/>
        </p:nvSpPr>
        <p:spPr>
          <a:xfrm>
            <a:off x="2788766" y="1477847"/>
            <a:ext cx="2643847" cy="2233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点的定义：</a:t>
            </a:r>
            <a:endParaRPr lang="en-US" altLang="zh-CN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struct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point {</a:t>
            </a:r>
          </a:p>
          <a:p>
            <a:pPr>
              <a:lnSpc>
                <a:spcPct val="125000"/>
              </a:lnSpc>
            </a:pP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double x;</a:t>
            </a:r>
          </a:p>
          <a:p>
            <a:pPr>
              <a:lnSpc>
                <a:spcPct val="125000"/>
              </a:lnSpc>
            </a:pP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double y;</a:t>
            </a:r>
          </a:p>
          <a:p>
            <a:pPr>
              <a:lnSpc>
                <a:spcPct val="125000"/>
              </a:lnSpc>
            </a:pP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};</a:t>
            </a:r>
            <a:endParaRPr lang="zh-CN" altLang="en-US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内容占位符 12"/>
          <p:cNvSpPr>
            <a:spLocks noGrp="1"/>
          </p:cNvSpPr>
          <p:nvPr>
            <p:ph sz="quarter" idx="4294967295"/>
          </p:nvPr>
        </p:nvSpPr>
        <p:spPr>
          <a:xfrm>
            <a:off x="5714658" y="1695888"/>
            <a:ext cx="4338674" cy="152065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200" b="0" dirty="0" smtClean="0"/>
              <a:t>这是点的基本定义，还可以在结构体里增加一些操作，比如计算到零点的距离等。</a:t>
            </a:r>
            <a:endParaRPr lang="zh-CN" altLang="en-US" sz="2200" b="0" dirty="0"/>
          </a:p>
        </p:txBody>
      </p:sp>
      <p:sp>
        <p:nvSpPr>
          <p:cNvPr id="15" name="文本占位符 9"/>
          <p:cNvSpPr txBox="1">
            <a:spLocks/>
          </p:cNvSpPr>
          <p:nvPr/>
        </p:nvSpPr>
        <p:spPr>
          <a:xfrm>
            <a:off x="2790557" y="3878588"/>
            <a:ext cx="2643847" cy="2233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线的定义：</a:t>
            </a:r>
            <a:endParaRPr lang="en-US" altLang="zh-CN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struct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line {</a:t>
            </a:r>
          </a:p>
          <a:p>
            <a:pPr>
              <a:lnSpc>
                <a:spcPct val="125000"/>
              </a:lnSpc>
            </a:pP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point s;</a:t>
            </a:r>
          </a:p>
          <a:p>
            <a:pPr>
              <a:lnSpc>
                <a:spcPct val="125000"/>
              </a:lnSpc>
            </a:pP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point t;</a:t>
            </a:r>
          </a:p>
          <a:p>
            <a:pPr>
              <a:lnSpc>
                <a:spcPct val="125000"/>
              </a:lnSpc>
            </a:pP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};</a:t>
            </a:r>
            <a:endParaRPr lang="zh-CN" altLang="en-US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内容占位符 12"/>
          <p:cNvSpPr>
            <a:spLocks noGrp="1"/>
          </p:cNvSpPr>
          <p:nvPr>
            <p:ph sz="quarter" idx="4294967295"/>
          </p:nvPr>
        </p:nvSpPr>
        <p:spPr>
          <a:xfrm>
            <a:off x="5867059" y="4075120"/>
            <a:ext cx="4338674" cy="203522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200" b="0" dirty="0" smtClean="0"/>
              <a:t>此处的线既可以是直线，也可以是射线或线段，因为结构体中只给出了两个端点，使用的时候明确定义即可。</a:t>
            </a:r>
            <a:endParaRPr lang="zh-CN" altLang="en-US" sz="2200" b="0" dirty="0"/>
          </a:p>
        </p:txBody>
      </p:sp>
    </p:spTree>
    <p:extLst>
      <p:ext uri="{BB962C8B-B14F-4D97-AF65-F5344CB8AC3E}">
        <p14:creationId xmlns:p14="http://schemas.microsoft.com/office/powerpoint/2010/main" xmlns="" val="205620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7711" y="538050"/>
            <a:ext cx="8911687" cy="7098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第二部分：几何元素的定义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及运算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A42D-7902-4864-ABEA-40A477A6768D}" type="datetime1">
              <a:rPr lang="en-US" altLang="zh-CN" smtClean="0"/>
              <a:pPr/>
              <a:t>7/25/2015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天津大学</a:t>
            </a:r>
            <a:r>
              <a:rPr lang="en-US" altLang="zh-CN" dirty="0" smtClean="0"/>
              <a:t>ACM</a:t>
            </a:r>
            <a:r>
              <a:rPr lang="zh-CN" altLang="en-US" dirty="0" smtClean="0"/>
              <a:t>队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文本占位符 9"/>
          <p:cNvSpPr txBox="1">
            <a:spLocks/>
          </p:cNvSpPr>
          <p:nvPr/>
        </p:nvSpPr>
        <p:spPr>
          <a:xfrm>
            <a:off x="2353877" y="1477847"/>
            <a:ext cx="2643847" cy="2233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25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多边形的定义：</a:t>
            </a:r>
            <a:endParaRPr lang="en-US" altLang="zh-CN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struct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polygon{</a:t>
            </a:r>
            <a:endParaRPr lang="zh-CN" altLang="en-US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point p[</a:t>
            </a:r>
            <a:r>
              <a:rPr lang="en-US" altLang="zh-CN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maxn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];</a:t>
            </a:r>
          </a:p>
          <a:p>
            <a:pPr>
              <a:lnSpc>
                <a:spcPct val="125000"/>
              </a:lnSpc>
            </a:pP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en-US" altLang="zh-CN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n;</a:t>
            </a:r>
          </a:p>
          <a:p>
            <a:pPr>
              <a:lnSpc>
                <a:spcPct val="125000"/>
              </a:lnSpc>
            </a:pP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};</a:t>
            </a:r>
            <a:endParaRPr lang="zh-CN" altLang="en-US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内容占位符 12"/>
          <p:cNvSpPr>
            <a:spLocks noGrp="1"/>
          </p:cNvSpPr>
          <p:nvPr>
            <p:ph sz="quarter" idx="4294967295"/>
          </p:nvPr>
        </p:nvSpPr>
        <p:spPr>
          <a:xfrm>
            <a:off x="5279768" y="1609824"/>
            <a:ext cx="4483591" cy="188640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0" dirty="0" smtClean="0"/>
              <a:t>p</a:t>
            </a:r>
            <a:r>
              <a:rPr lang="zh-CN" altLang="en-US" sz="2200" b="0" dirty="0" smtClean="0"/>
              <a:t>是多边形顶点的集合，</a:t>
            </a:r>
            <a:r>
              <a:rPr lang="en-US" altLang="zh-CN" sz="2200" b="0" dirty="0" smtClean="0"/>
              <a:t>n</a:t>
            </a:r>
            <a:r>
              <a:rPr lang="zh-CN" altLang="en-US" sz="2200" b="0" dirty="0" smtClean="0"/>
              <a:t>是顶点个数，将</a:t>
            </a:r>
            <a:r>
              <a:rPr lang="en-US" altLang="zh-CN" sz="2200" b="0" dirty="0" smtClean="0"/>
              <a:t>p</a:t>
            </a:r>
            <a:r>
              <a:rPr lang="zh-CN" altLang="en-US" sz="2200" b="0" dirty="0" smtClean="0"/>
              <a:t>数组中的点依次连起来（第</a:t>
            </a:r>
            <a:r>
              <a:rPr lang="en-US" altLang="zh-CN" sz="2200" b="0" dirty="0" smtClean="0"/>
              <a:t>n</a:t>
            </a:r>
            <a:r>
              <a:rPr lang="zh-CN" altLang="en-US" sz="2200" b="0" dirty="0" smtClean="0"/>
              <a:t>个点连第</a:t>
            </a:r>
            <a:r>
              <a:rPr lang="en-US" altLang="zh-CN" sz="2200" b="0" dirty="0" smtClean="0"/>
              <a:t>1</a:t>
            </a:r>
            <a:r>
              <a:rPr lang="zh-CN" altLang="en-US" sz="2200" b="0" dirty="0" smtClean="0"/>
              <a:t>个点）。就得到该结构体所代表的多边形。</a:t>
            </a:r>
            <a:endParaRPr lang="zh-CN" altLang="en-US" sz="2200" b="0" dirty="0"/>
          </a:p>
        </p:txBody>
      </p:sp>
      <p:sp>
        <p:nvSpPr>
          <p:cNvPr id="16" name="内容占位符 12"/>
          <p:cNvSpPr>
            <a:spLocks noGrp="1"/>
          </p:cNvSpPr>
          <p:nvPr>
            <p:ph sz="quarter" idx="4294967295"/>
          </p:nvPr>
        </p:nvSpPr>
        <p:spPr>
          <a:xfrm>
            <a:off x="5571461" y="3657601"/>
            <a:ext cx="4082902" cy="2129884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534988">
              <a:lnSpc>
                <a:spcPct val="125000"/>
              </a:lnSpc>
              <a:buNone/>
            </a:pPr>
            <a:r>
              <a:rPr lang="zh-CN" altLang="en-US" sz="2200" b="0" dirty="0" smtClean="0"/>
              <a:t>凸包是多边形的一种特殊形式，也就是通常所说的凸多边形，其表达形式与上述结构相同。凸包因具有一些很好的性质，在计算几何中占有很重要的地位。</a:t>
            </a:r>
            <a:endParaRPr lang="zh-CN" altLang="en-US" sz="2200" b="0" dirty="0"/>
          </a:p>
        </p:txBody>
      </p:sp>
      <p:sp>
        <p:nvSpPr>
          <p:cNvPr id="9" name="文本占位符 9"/>
          <p:cNvSpPr txBox="1">
            <a:spLocks/>
          </p:cNvSpPr>
          <p:nvPr/>
        </p:nvSpPr>
        <p:spPr>
          <a:xfrm>
            <a:off x="2346788" y="3767391"/>
            <a:ext cx="2643847" cy="2233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25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圆的定义：</a:t>
            </a:r>
            <a:endParaRPr lang="en-US" altLang="zh-CN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struct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circle{</a:t>
            </a:r>
            <a:endParaRPr lang="zh-CN" altLang="en-US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point c;</a:t>
            </a:r>
            <a:endParaRPr lang="en-US" altLang="zh-CN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double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en-US" altLang="zh-CN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};</a:t>
            </a:r>
            <a:endParaRPr lang="zh-CN" altLang="en-US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620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7711" y="538050"/>
            <a:ext cx="8911687" cy="7098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第二部分：几何元素的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定义</a:t>
            </a:r>
            <a:r>
              <a:rPr lang="zh-CN" altLang="en-US" sz="2400" dirty="0" smtClean="0"/>
              <a:t>及运算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A42D-7902-4864-ABEA-40A477A6768D}" type="datetime1">
              <a:rPr lang="en-US" altLang="zh-CN" smtClean="0"/>
              <a:pPr/>
              <a:t>7/25/2015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天津大学</a:t>
            </a:r>
            <a:r>
              <a:rPr lang="en-US" altLang="zh-CN" dirty="0" smtClean="0"/>
              <a:t>ACM</a:t>
            </a:r>
            <a:r>
              <a:rPr lang="zh-CN" altLang="en-US" dirty="0" smtClean="0"/>
              <a:t>队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文本占位符 9"/>
          <p:cNvSpPr txBox="1">
            <a:spLocks/>
          </p:cNvSpPr>
          <p:nvPr/>
        </p:nvSpPr>
        <p:spPr>
          <a:xfrm>
            <a:off x="1997033" y="1355186"/>
            <a:ext cx="3054473" cy="59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25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zh-CN" altLang="en-US" sz="2200" dirty="0" smtClean="0"/>
              <a:t>向量的叉积、点积</a:t>
            </a:r>
            <a:endParaRPr lang="zh-CN" altLang="en-US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内容占位符 9"/>
          <p:cNvSpPr>
            <a:spLocks noGrp="1"/>
          </p:cNvSpPr>
          <p:nvPr>
            <p:ph idx="1"/>
          </p:nvPr>
        </p:nvSpPr>
        <p:spPr>
          <a:xfrm>
            <a:off x="2332737" y="2055673"/>
            <a:ext cx="5763044" cy="1200484"/>
          </a:xfrm>
        </p:spPr>
        <p:txBody>
          <a:bodyPr>
            <a:normAutofit/>
          </a:bodyPr>
          <a:lstStyle/>
          <a:p>
            <a:pPr>
              <a:lnSpc>
                <a:spcPct val="145000"/>
              </a:lnSpc>
              <a:buNone/>
            </a:pPr>
            <a:r>
              <a:rPr lang="zh-CN" altLang="en-US" sz="2200" b="0" dirty="0" smtClean="0">
                <a:solidFill>
                  <a:schemeClr val="tx1"/>
                </a:solidFill>
              </a:rPr>
              <a:t>对于向量                     和向量</a:t>
            </a:r>
            <a:endParaRPr lang="en-US" altLang="zh-CN" sz="2200" b="0" dirty="0" smtClean="0">
              <a:solidFill>
                <a:schemeClr val="tx1"/>
              </a:solidFill>
            </a:endParaRPr>
          </a:p>
          <a:p>
            <a:pPr>
              <a:lnSpc>
                <a:spcPct val="145000"/>
              </a:lnSpc>
              <a:buNone/>
            </a:pPr>
            <a:r>
              <a:rPr lang="zh-CN" altLang="en-US" sz="2200" b="0" dirty="0" smtClean="0">
                <a:solidFill>
                  <a:schemeClr val="tx1"/>
                </a:solidFill>
              </a:rPr>
              <a:t>令                        则：  </a:t>
            </a:r>
            <a:endParaRPr lang="en-US" altLang="zh-CN" sz="2200" b="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2200" b="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zh-CN" altLang="en-US" sz="2200" b="0" dirty="0">
              <a:solidFill>
                <a:schemeClr val="tx1"/>
              </a:solidFill>
            </a:endParaRPr>
          </a:p>
          <a:p>
            <a:endParaRPr lang="zh-CN" altLang="en-US" sz="2200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3027600"/>
              </p:ext>
            </p:extLst>
          </p:nvPr>
        </p:nvGraphicFramePr>
        <p:xfrm>
          <a:off x="3610718" y="2111724"/>
          <a:ext cx="1539875" cy="468312"/>
        </p:xfrm>
        <a:graphic>
          <a:graphicData uri="http://schemas.openxmlformats.org/presentationml/2006/ole">
            <p:oleObj spid="_x0000_s36866" name="公式" r:id="rId4" imgW="711000" imgH="215640" progId="Equation.3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09847741"/>
              </p:ext>
            </p:extLst>
          </p:nvPr>
        </p:nvGraphicFramePr>
        <p:xfrm>
          <a:off x="2746654" y="2784668"/>
          <a:ext cx="1721138" cy="482638"/>
        </p:xfrm>
        <a:graphic>
          <a:graphicData uri="http://schemas.openxmlformats.org/presentationml/2006/ole">
            <p:oleObj spid="_x0000_s36868" name="公式" r:id="rId5" imgW="723600" imgH="203040" progId="Equation.3">
              <p:embed/>
            </p:oleObj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68362874"/>
              </p:ext>
            </p:extLst>
          </p:nvPr>
        </p:nvGraphicFramePr>
        <p:xfrm>
          <a:off x="2317097" y="3512403"/>
          <a:ext cx="4563201" cy="476250"/>
        </p:xfrm>
        <a:graphic>
          <a:graphicData uri="http://schemas.openxmlformats.org/presentationml/2006/ole">
            <p:oleObj spid="_x0000_s36869" name="公式" r:id="rId6" imgW="2184120" imgH="215640" progId="Equation.3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22727371"/>
              </p:ext>
            </p:extLst>
          </p:nvPr>
        </p:nvGraphicFramePr>
        <p:xfrm>
          <a:off x="2324647" y="4271229"/>
          <a:ext cx="4555651" cy="476250"/>
        </p:xfrm>
        <a:graphic>
          <a:graphicData uri="http://schemas.openxmlformats.org/presentationml/2006/ole">
            <p:oleObj spid="_x0000_s36871" name="公式" r:id="rId7" imgW="2247840" imgH="215640" progId="Equation.3">
              <p:embed/>
            </p:oleObj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6052821" y="2105295"/>
          <a:ext cx="1565275" cy="466725"/>
        </p:xfrm>
        <a:graphic>
          <a:graphicData uri="http://schemas.openxmlformats.org/presentationml/2006/ole">
            <p:oleObj spid="_x0000_s36873" name="公式" r:id="rId8" imgW="723600" imgH="215640" progId="Equation.3">
              <p:embed/>
            </p:oleObj>
          </a:graphicData>
        </a:graphic>
      </p:graphicFrame>
      <p:pic>
        <p:nvPicPr>
          <p:cNvPr id="36874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555415" y="3008629"/>
            <a:ext cx="2279056" cy="119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8122283" y="4220677"/>
            <a:ext cx="1445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图</a:t>
            </a:r>
            <a:r>
              <a:rPr lang="en-US" altLang="zh-CN" sz="1400" dirty="0" smtClean="0"/>
              <a:t>-8  </a:t>
            </a:r>
            <a:r>
              <a:rPr lang="zh-CN" altLang="en-US" sz="1400" dirty="0" smtClean="0"/>
              <a:t>角跟投影</a:t>
            </a:r>
            <a:endParaRPr lang="zh-CN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286001" y="5029201"/>
            <a:ext cx="79173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/>
              <a:t>直观的理解：点积跟一个向量在两一个向量上的投影相关，叉积表示一个有向面积。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05620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7711" y="538050"/>
            <a:ext cx="8911687" cy="70983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第二部分：几何元素的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定义</a:t>
            </a:r>
            <a:r>
              <a:rPr lang="zh-CN" altLang="en-US" sz="2400" dirty="0" smtClean="0"/>
              <a:t>及运算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A42D-7902-4864-ABEA-40A477A6768D}" type="datetime1">
              <a:rPr lang="en-US" altLang="zh-CN" smtClean="0"/>
              <a:pPr/>
              <a:t>7/25/2015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天津大学</a:t>
            </a:r>
            <a:r>
              <a:rPr lang="en-US" altLang="zh-CN" dirty="0" smtClean="0"/>
              <a:t>ACM</a:t>
            </a:r>
            <a:r>
              <a:rPr lang="zh-CN" altLang="en-US" dirty="0" smtClean="0"/>
              <a:t>队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文本占位符 9"/>
          <p:cNvSpPr txBox="1">
            <a:spLocks/>
          </p:cNvSpPr>
          <p:nvPr/>
        </p:nvSpPr>
        <p:spPr>
          <a:xfrm>
            <a:off x="1997033" y="1355186"/>
            <a:ext cx="2541513" cy="59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25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向量的其它运算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45305" y="4666726"/>
            <a:ext cx="1646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图</a:t>
            </a:r>
            <a:r>
              <a:rPr lang="en-US" altLang="zh-CN" sz="1400" dirty="0" smtClean="0"/>
              <a:t>-9  </a:t>
            </a:r>
            <a:r>
              <a:rPr lang="zh-CN" altLang="en-US" sz="1400" dirty="0" smtClean="0"/>
              <a:t>向量的平移</a:t>
            </a:r>
            <a:endParaRPr lang="zh-CN" altLang="en-US" sz="1400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4276" y="1620645"/>
            <a:ext cx="2854712" cy="297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内容占位符 16"/>
          <p:cNvSpPr>
            <a:spLocks noGrp="1"/>
          </p:cNvSpPr>
          <p:nvPr>
            <p:ph idx="1"/>
          </p:nvPr>
        </p:nvSpPr>
        <p:spPr>
          <a:xfrm>
            <a:off x="2018372" y="2111298"/>
            <a:ext cx="5386038" cy="888380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sz="2200" b="0" dirty="0" smtClean="0"/>
              <a:t>除了点积、叉积，向量的运算还有加法、减法，缩放（与数做乘除），求长度等。</a:t>
            </a:r>
          </a:p>
        </p:txBody>
      </p:sp>
      <p:sp>
        <p:nvSpPr>
          <p:cNvPr id="19" name="内容占位符 16"/>
          <p:cNvSpPr txBox="1">
            <a:spLocks/>
          </p:cNvSpPr>
          <p:nvPr/>
        </p:nvSpPr>
        <p:spPr>
          <a:xfrm>
            <a:off x="2014657" y="3323063"/>
            <a:ext cx="5568171" cy="1371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考虑到向量是可以平移的（如图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-9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所示），平移向量使其起点与坐标原点重合，则向量可只用终点来表示。</a:t>
            </a: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zh-CN" alt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内容占位符 16"/>
          <p:cNvSpPr txBox="1">
            <a:spLocks/>
          </p:cNvSpPr>
          <p:nvPr/>
        </p:nvSpPr>
        <p:spPr>
          <a:xfrm>
            <a:off x="2018372" y="4921354"/>
            <a:ext cx="5386038" cy="8883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  <a:defRPr/>
            </a:pP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鉴于以上原因，通常将向量的运算写入点的结构体里。</a:t>
            </a:r>
            <a:endParaRPr kumimoji="0" lang="zh-CN" alt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620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682</TotalTime>
  <Words>1880</Words>
  <Application>Microsoft Office PowerPoint</Application>
  <PresentationFormat>自定义</PresentationFormat>
  <Paragraphs>333</Paragraphs>
  <Slides>37</Slides>
  <Notes>15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9" baseType="lpstr">
      <vt:lpstr>丝状</vt:lpstr>
      <vt:lpstr>公式</vt:lpstr>
      <vt:lpstr>计算几何-1</vt:lpstr>
      <vt:lpstr>幻灯片 2</vt:lpstr>
      <vt:lpstr>第一部分 ：一些细节问题</vt:lpstr>
      <vt:lpstr>第一部分 ：一些细节问题</vt:lpstr>
      <vt:lpstr>第一部分 ：一些细节问题</vt:lpstr>
      <vt:lpstr>第二部分：几何元素的定义及运算</vt:lpstr>
      <vt:lpstr>第二部分：几何元素的定义及运算</vt:lpstr>
      <vt:lpstr>第二部分：几何元素的定义及运算</vt:lpstr>
      <vt:lpstr>第二部分：几何元素的定义及运算</vt:lpstr>
      <vt:lpstr>第二部分：几何元素的定义及运算</vt:lpstr>
      <vt:lpstr>第二部分：几何元素的定义及运算</vt:lpstr>
      <vt:lpstr>第三部分：叉积及其应用</vt:lpstr>
      <vt:lpstr>第三部分：叉积及其应用</vt:lpstr>
      <vt:lpstr>第三部分：叉积及其应用</vt:lpstr>
      <vt:lpstr>第四部分：凸包</vt:lpstr>
      <vt:lpstr>第四部分：凸包</vt:lpstr>
      <vt:lpstr>第四部分：凸包</vt:lpstr>
      <vt:lpstr>第四部分：凸包</vt:lpstr>
      <vt:lpstr>第四部分：凸包</vt:lpstr>
      <vt:lpstr>第四部分：凸包</vt:lpstr>
      <vt:lpstr>第四部分：凸包</vt:lpstr>
      <vt:lpstr>第四部分：凸包</vt:lpstr>
      <vt:lpstr>第四部分：凸包</vt:lpstr>
      <vt:lpstr>第四部分：凸包</vt:lpstr>
      <vt:lpstr>第四部分：凸包</vt:lpstr>
      <vt:lpstr>第四部分：凸包</vt:lpstr>
      <vt:lpstr>第四部分：凸包</vt:lpstr>
      <vt:lpstr>第四部分：凸包</vt:lpstr>
      <vt:lpstr>第四部分：凸包</vt:lpstr>
      <vt:lpstr>第四部分：凸包</vt:lpstr>
      <vt:lpstr>第四部分：凸包</vt:lpstr>
      <vt:lpstr>第四部分：凸包</vt:lpstr>
      <vt:lpstr>第四部分：凸包</vt:lpstr>
      <vt:lpstr>第四部分：凸包</vt:lpstr>
      <vt:lpstr>第五部分：介绍模板</vt:lpstr>
      <vt:lpstr>补充说明：直线求交</vt:lpstr>
      <vt:lpstr>练习题：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计算几何基础</dc:title>
  <dc:creator>符婧</dc:creator>
  <cp:lastModifiedBy>USER</cp:lastModifiedBy>
  <cp:revision>121</cp:revision>
  <dcterms:created xsi:type="dcterms:W3CDTF">2014-07-20T11:33:35Z</dcterms:created>
  <dcterms:modified xsi:type="dcterms:W3CDTF">2015-07-25T12:55:05Z</dcterms:modified>
</cp:coreProperties>
</file>