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8" r:id="rId13"/>
    <p:sldId id="269" r:id="rId14"/>
    <p:sldId id="270" r:id="rId15"/>
    <p:sldId id="272" r:id="rId16"/>
    <p:sldId id="274" r:id="rId17"/>
    <p:sldId id="273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87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7A655-7A0F-4130-A4EE-02C39AE3CD48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4A8F8-C177-467E-A8C6-194348FCF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由于只是一种优化的思想，因此优化的途径常常是多样的。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A8F8-C177-467E-A8C6-194348FCF9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9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一颗深度为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，且没有任何剪枝行为的搜索树，节点总数为</a:t>
            </a:r>
            <a:r>
              <a:rPr lang="en-US" altLang="zh-CN" dirty="0" smtClean="0"/>
              <a:t>2^0+2^1+…2^(n-1)=2^n-1</a:t>
            </a:r>
          </a:p>
          <a:p>
            <a:r>
              <a:rPr lang="zh-CN" altLang="en-US" dirty="0" smtClean="0"/>
              <a:t>假设解在第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层，搜索树的深度增加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后，为</a:t>
            </a:r>
            <a:r>
              <a:rPr lang="en-US" altLang="zh-CN" dirty="0" smtClean="0"/>
              <a:t>2^n-1+2^n=2^(n+1)-1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深度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的搜索代价总和为</a:t>
            </a:r>
            <a:r>
              <a:rPr lang="en-US" altLang="zh-CN" dirty="0" smtClean="0"/>
              <a:t>2^(n+1)-n-2</a:t>
            </a:r>
            <a:r>
              <a:rPr lang="zh-CN" altLang="en-US" dirty="0" smtClean="0"/>
              <a:t>，于是深度为</a:t>
            </a:r>
            <a:r>
              <a:rPr lang="en-US" altLang="zh-CN" dirty="0" smtClean="0"/>
              <a:t>n+1</a:t>
            </a:r>
            <a:r>
              <a:rPr lang="zh-CN" altLang="en-US" dirty="0" smtClean="0"/>
              <a:t>时的代价和之前所有深度的搜索代价和几乎是同一数量级的。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4A8F8-C177-467E-A8C6-194348FCF9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0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1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2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1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9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2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163C-F37C-4F6E-8330-66D263B7C10A}" type="datetimeFigureOut">
              <a:rPr lang="zh-CN" altLang="en-US" smtClean="0"/>
              <a:t>2015/8/9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2478-8453-440C-8F2A-4D4DF675B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829" y="850220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搜索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启发式搜索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7543" y="346052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4400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--A*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4400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IDA*</a:t>
            </a:r>
            <a:endParaRPr lang="zh-CN" altLang="en-US" sz="4400" dirty="0">
              <a:latin typeface="Droid Sans Mono" panose="020B0609030804020204" pitchFamily="49" charset="-122"/>
              <a:ea typeface="Droid Sans Mono" panose="020B0609030804020204" pitchFamily="49" charset="-122"/>
              <a:cs typeface="Droid Sans Mono" panose="020B0609030804020204" pitchFamily="49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/>
        </p:nvSpPr>
        <p:spPr bwMode="auto">
          <a:xfrm>
            <a:off x="3545341" y="4811485"/>
            <a:ext cx="55149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计算机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2013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班 郑冬健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zhengdongjian@tju.com</a:t>
            </a:r>
          </a:p>
          <a:p>
            <a:r>
              <a:rPr lang="en-US" altLang="zh-CN" sz="2400" dirty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QQ: 763400483</a:t>
            </a:r>
          </a:p>
          <a:p>
            <a:pPr>
              <a:buFontTx/>
              <a:buNone/>
            </a:pPr>
            <a:endParaRPr lang="en-US" altLang="zh-CN" sz="2400" dirty="0">
              <a:latin typeface="Droid Sans Mono" panose="020B0609030804020204" pitchFamily="49" charset="-122"/>
              <a:ea typeface="Droid Sans Mono" panose="020B0609030804020204" pitchFamily="49" charset="-122"/>
              <a:cs typeface="Droid Sans Mono" panose="020B06090308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短路问题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oj2449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短路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个点，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条边，问起点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到终点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的第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短路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考虑所有从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的路径，按照路径长度从小到大排好序，于是分别是最短路，次短路，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，第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短路，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删掉每条路径的最后一条边，从前往后扫描时，扫描到的分别是最短路，次短路，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。每扫描到一条路径，在其后加上一条后继边，如果后继边刚好到达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，计数一次，于是当计数刚好为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时，找到的正好为第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短路的路径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4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短路问题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短路就是第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次访问到节点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时的路径长度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如何保证维护的路径集合中先到达终点的先被更新？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启发函数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f(n)=n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的最短路长度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其他部分和普通的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过程依然一样。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1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IDA*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迭代加深搜索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每次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DFS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前，限定一个搜索深度，一但搜索深度超过该深度就停止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空间开销小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；便于通过剪枝优化；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时间消耗并不会增加太多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4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IDA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*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接水管问题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Poj2331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接水管的故事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种水管，每种有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Ci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条，长度为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Li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，选出一些水管，两水管首尾相接，且每根水管只能平行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轴或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轴摆放。问：用多少根水管可以接通两点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(x1,y1)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(x2,y2)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数据范围：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k&lt;=4,Ci&lt;=10,xi,yi,Li&lt;=1000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？总数最多可达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40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，需要较好的剪枝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</a:t>
            </a:r>
            <a:r>
              <a:rPr lang="zh-CN" altLang="en-US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坐标范围较大，难以标记如此多的状态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 descr="http://poj.org/images/233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871" y="3767137"/>
            <a:ext cx="27908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IDA*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接水管问题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分解问题，分别考虑横坐标和纵坐标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松散条件，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预处理启发函数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每次限定一个使用总水管数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，尝试从起点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，如果能在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根水管内拼接到终点，则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就是答案。否则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ans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=ans+1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，继续搜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2" descr="http://poj.org/images/233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70" y="3767137"/>
            <a:ext cx="27908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IDA*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旋转游戏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HDU1667 The Rotation Game</a:t>
            </a:r>
            <a:endParaRPr lang="zh-CN" altLang="en-US" dirty="0">
              <a:latin typeface="Droid Sans Mono" panose="020B0609030804020204" pitchFamily="49" charset="-122"/>
              <a:ea typeface="Droid Sans Mono" panose="020B0609030804020204" pitchFamily="49" charset="-122"/>
              <a:cs typeface="Droid Sans Mono" panose="020B0609030804020204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1|2|3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三种数字，共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格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旋转最少次数达到合法态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状态较多，不适合存储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2625" y="26350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Droid Sans Mono" panose="020B0609030804020204" pitchFamily="49" charset="-122"/>
              <a:ea typeface="Droid Sans Mono" panose="020B0609030804020204" pitchFamily="49" charset="-122"/>
              <a:cs typeface="Droid Sans Mono" panose="020B0609030804020204" pitchFamily="49" charset="-122"/>
            </a:endParaRPr>
          </a:p>
        </p:txBody>
      </p:sp>
      <p:pic>
        <p:nvPicPr>
          <p:cNvPr id="8" name="Picture 2" descr="http://acm.hdu.edu.cn/data/images/1667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95" y="3700326"/>
            <a:ext cx="5863105" cy="22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小结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分析和比较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*</a:t>
            </a:r>
            <a:r>
              <a:rPr lang="zh-CN" altLang="en-US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步搜索都从当前所有状态中的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估值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最优者进行，维护相对简单。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区别：增加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估值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，大大减少了搜索空间和时间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IDA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*</a:t>
            </a:r>
            <a:r>
              <a:rPr lang="zh-CN" altLang="en-US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需要记录过多冗余的搜索状态，或者在无解时释放，空间复杂度低，时间效率较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dfs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好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dfs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区别：启发式函数，搜索深度可控，搜索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效果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更好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2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其他搜索相关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状态存储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很多搜索过程都有存储（记忆）一些搜索状态的需要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提高多数据测试下的性能、避免重复搜索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存储方式：数组、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STL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Droid Sans Mono" panose="020B0609030804020204" pitchFamily="49" charset="-122"/>
              </a:rPr>
              <a:t>、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hash</a:t>
            </a:r>
            <a:endParaRPr lang="zh-CN" altLang="en-US" dirty="0">
              <a:latin typeface="Droid Sans Mono" panose="020B0609030804020204" pitchFamily="49" charset="-122"/>
              <a:ea typeface="Droid Sans Mono" panose="020B0609030804020204" pitchFamily="49" charset="-122"/>
              <a:cs typeface="Droid Sans Mono" panose="020B06090308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4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其他搜索相关内容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  <a:cs typeface="Droid Sans Mono" panose="020B0609030804020204" pitchFamily="49" charset="-122"/>
              </a:rPr>
              <a:t>双向</a:t>
            </a:r>
            <a:r>
              <a:rPr lang="en-US" altLang="zh-CN" sz="4400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</a:t>
            </a:r>
          </a:p>
          <a:p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  <a:cs typeface="Droid Sans Mono" panose="020B0609030804020204" pitchFamily="49" charset="-122"/>
              </a:rPr>
              <a:t>各种剪枝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  <a:cs typeface="Droid Sans Mono" panose="020B0609030804020204" pitchFamily="49" charset="-122"/>
            </a:endParaRPr>
          </a:p>
          <a:p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  <a:cs typeface="Droid Sans Mono" panose="020B0609030804020204" pitchFamily="49" charset="-122"/>
              </a:rPr>
              <a:t>遗传算法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  <a:cs typeface="Droid Sans Mono" panose="020B0609030804020204" pitchFamily="49" charset="-122"/>
            </a:endParaRPr>
          </a:p>
          <a:p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  <a:cs typeface="Droid Sans Mono" panose="020B0609030804020204" pitchFamily="49" charset="-122"/>
              </a:rPr>
              <a:t>蚁群算法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  <a:cs typeface="Droid Sans Mono" panose="020B0609030804020204" pitchFamily="49" charset="-122"/>
            </a:endParaRPr>
          </a:p>
          <a:p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  <a:cs typeface="Droid Sans Mono" panose="020B0609030804020204" pitchFamily="49" charset="-122"/>
              </a:rPr>
              <a:t>模拟退火算法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  <a:cs typeface="Droid Sans Mono" panose="020B0609030804020204" pitchFamily="49" charset="-122"/>
            </a:endParaRPr>
          </a:p>
          <a:p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  <a:cs typeface="Droid Sans Mono" panose="020B0609030804020204" pitchFamily="49" charset="-122"/>
              </a:rPr>
              <a:t>……</a:t>
            </a:r>
          </a:p>
          <a:p>
            <a:pPr marL="0" indent="0" algn="r">
              <a:buNone/>
            </a:pPr>
            <a:r>
              <a:rPr lang="en-US" altLang="zh-CN" sz="4400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End</a:t>
            </a:r>
            <a:endParaRPr lang="zh-CN" altLang="en-US" sz="4400" dirty="0">
              <a:latin typeface="Droid Sans Mono" panose="020B0609030804020204" pitchFamily="49" charset="-122"/>
              <a:ea typeface="Droid Sans Mono" panose="020B0609030804020204" pitchFamily="49" charset="-122"/>
              <a:cs typeface="Droid Sans Mono" panose="020B06090308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8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启发式搜索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884229" cy="4351338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启发式搜索就是在状态空间中的搜索对每一个搜索的位置进行评估，得到最好的位置，再从这个位置进行搜索直到目标。这样可以省略大量无谓的搜索路径，提高了效率。在启发式搜索中，对位置的估价是十分重要的。采用了不同的估价可以有不同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效果。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依然利用深度优先搜索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(DFS)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和广度优先搜索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(BFS),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可以看做是加上“剪枝”效果的搜索。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依靠</a:t>
            </a:r>
            <a:r>
              <a:rPr lang="zh-CN" altLang="en-US" u="sng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估价函数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来达到“剪枝”效果。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包括：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A*(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读作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星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IDA*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1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估价函数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5368"/>
            <a:ext cx="9753600" cy="4351338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一般记作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f(n)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由到达当前节点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(n)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为止已经花费的代价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(n)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估计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到达终点还需要花费的代价</a:t>
            </a:r>
            <a:r>
              <a:rPr lang="en-US" altLang="zh-CN" dirty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h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(n)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h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(n)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启发函数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f(n)=g(n)+h(n)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保证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h(n)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不大于实际所需要的花费，否则容易导致搜索过程的退化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满足一定意义的单调性：尽量保证估价更小的搜索状态优先被拓展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3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可以看做是高级版的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设启发函数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h(n) ≡ 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，则退化为简单的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过程。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重点是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估值函数的设计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0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估值函数的选取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二维迷宫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当前位置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(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px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, 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py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，终点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(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dtx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, 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dty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)</a:t>
            </a:r>
            <a:endParaRPr lang="en-US" altLang="zh-CN" dirty="0">
              <a:latin typeface="Droid Sans Mono" panose="020B0609030804020204" pitchFamily="49" charset="-122"/>
              <a:ea typeface="Droid Sans Mono" panose="020B0609030804020204" pitchFamily="49" charset="-122"/>
              <a:cs typeface="Droid Sans Mono" panose="020B0609030804020204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启发函数可以为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|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px-dtx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|+|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py-dty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| =&gt;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曼哈顿距离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还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可以为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sqrt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((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px-dtx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)^2+(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py-dty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)^2) =&gt;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欧式距离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其他，如切比雪夫距离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max(|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px-dtx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|, |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py-dty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|)</a:t>
            </a:r>
            <a:r>
              <a:rPr lang="zh-CN" altLang="en-US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？</a:t>
            </a:r>
            <a:endParaRPr lang="en-US" altLang="zh-CN" dirty="0" smtClean="0">
              <a:latin typeface="Droid Sans Mono" panose="020B0609030804020204" pitchFamily="49" charset="-122"/>
              <a:ea typeface="Droid Sans Mono" panose="020B0609030804020204" pitchFamily="49" charset="-122"/>
              <a:cs typeface="Droid Sans Mono" panose="020B0609030804020204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3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八数码问题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poj1077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八数码问题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3*3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方格，其中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个为空，其它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8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个为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1~8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数字。每次可将空白方块与旁边的一个交换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在最少的步数下还原到终态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220" y="3867012"/>
            <a:ext cx="1602696" cy="19277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44" y="3867012"/>
            <a:ext cx="1602696" cy="19277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736" y="4493784"/>
            <a:ext cx="1825987" cy="6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八数码问题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将某个局面按照从上到下，从左到右的顺序排列，得到一个长度为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9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的序列。于是状态空间大小为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9!=362880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数据不大，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搜索即可。处理时只需要将考虑某个状态的后继即可。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如何存储状态？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时间消耗会比较大。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4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八数码问题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的做法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设计启发函数：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其他处理过程与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一样！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P.S.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打印还原方案可参考最短路的路径还原做法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7" y="2808449"/>
            <a:ext cx="3284947" cy="8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八数码问题普通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效率比较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BFS:</a:t>
            </a:r>
          </a:p>
          <a:p>
            <a:endParaRPr lang="en-US" altLang="zh-CN" dirty="0"/>
          </a:p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A*(f(n)=</a:t>
            </a:r>
            <a:r>
              <a:rPr lang="en-US" altLang="zh-CN" dirty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Σ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{|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px-dtx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|+|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py-dty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|}):</a:t>
            </a:r>
          </a:p>
          <a:p>
            <a:endParaRPr lang="en-US" altLang="zh-CN" dirty="0"/>
          </a:p>
          <a:p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A*(f(n)=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Σmax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{|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px-dtx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|,|</a:t>
            </a:r>
            <a:r>
              <a:rPr lang="en-US" altLang="zh-CN" dirty="0" err="1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py-dty</a:t>
            </a:r>
            <a:r>
              <a:rPr lang="en-US" altLang="zh-CN" dirty="0" smtClean="0">
                <a:latin typeface="Droid Sans Mono" panose="020B0609030804020204" pitchFamily="49" charset="-122"/>
                <a:ea typeface="Droid Sans Mono" panose="020B0609030804020204" pitchFamily="49" charset="-122"/>
                <a:cs typeface="Droid Sans Mono" panose="020B0609030804020204" pitchFamily="49" charset="-122"/>
              </a:rPr>
              <a:t>|}):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39" y="2396216"/>
            <a:ext cx="7257315" cy="3850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38" y="3446008"/>
            <a:ext cx="7257315" cy="3531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138" y="4568267"/>
            <a:ext cx="7257315" cy="3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1165</Words>
  <Application>Microsoft Office PowerPoint</Application>
  <PresentationFormat>宽屏</PresentationFormat>
  <Paragraphs>102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Droid Sans Mono</vt:lpstr>
      <vt:lpstr>楷体</vt:lpstr>
      <vt:lpstr>宋体</vt:lpstr>
      <vt:lpstr>Arial</vt:lpstr>
      <vt:lpstr>Calibri</vt:lpstr>
      <vt:lpstr>Calibri Light</vt:lpstr>
      <vt:lpstr>Office 主题</vt:lpstr>
      <vt:lpstr>搜索2-启发式搜索</vt:lpstr>
      <vt:lpstr>启发式搜索</vt:lpstr>
      <vt:lpstr>估价函数</vt:lpstr>
      <vt:lpstr>A*算法</vt:lpstr>
      <vt:lpstr>A*算法—估值函数的选取</vt:lpstr>
      <vt:lpstr>A*算法—八数码问题</vt:lpstr>
      <vt:lpstr>A*算法—八数码问题</vt:lpstr>
      <vt:lpstr>A*算法—八数码问题</vt:lpstr>
      <vt:lpstr>八数码问题普通BFS和A*效率比较</vt:lpstr>
      <vt:lpstr>A*算法—第k短路问题</vt:lpstr>
      <vt:lpstr>A*算法—第k短路问题</vt:lpstr>
      <vt:lpstr>IDA* 迭代加深搜索</vt:lpstr>
      <vt:lpstr>IDA* 举例1—接水管问题</vt:lpstr>
      <vt:lpstr>IDA* 举例1—接水管问题</vt:lpstr>
      <vt:lpstr>IDA* 举例2—旋转游戏</vt:lpstr>
      <vt:lpstr>小结—分析和比较</vt:lpstr>
      <vt:lpstr>其他搜索相关内容—状态存储</vt:lpstr>
      <vt:lpstr>其他搜索相关内容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搜索2-启发式搜索</dc:title>
  <dc:creator>USER-</dc:creator>
  <cp:lastModifiedBy>USER-</cp:lastModifiedBy>
  <cp:revision>55</cp:revision>
  <dcterms:created xsi:type="dcterms:W3CDTF">2015-08-07T00:49:22Z</dcterms:created>
  <dcterms:modified xsi:type="dcterms:W3CDTF">2015-08-09T16:01:53Z</dcterms:modified>
</cp:coreProperties>
</file>