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90" r:id="rId3"/>
    <p:sldId id="291" r:id="rId4"/>
    <p:sldId id="298" r:id="rId5"/>
    <p:sldId id="299" r:id="rId6"/>
    <p:sldId id="292" r:id="rId7"/>
    <p:sldId id="267" r:id="rId8"/>
    <p:sldId id="300" r:id="rId9"/>
    <p:sldId id="268" r:id="rId10"/>
    <p:sldId id="293" r:id="rId11"/>
    <p:sldId id="301" r:id="rId12"/>
    <p:sldId id="303" r:id="rId13"/>
    <p:sldId id="302" r:id="rId14"/>
    <p:sldId id="304" r:id="rId15"/>
    <p:sldId id="305" r:id="rId16"/>
    <p:sldId id="306" r:id="rId17"/>
    <p:sldId id="307" r:id="rId18"/>
    <p:sldId id="279" r:id="rId19"/>
    <p:sldId id="296" r:id="rId20"/>
    <p:sldId id="281" r:id="rId21"/>
    <p:sldId id="282" r:id="rId22"/>
    <p:sldId id="297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08720"/>
            <a:ext cx="8892480" cy="1386880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二分、三分、分治、贪心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872808" cy="2023120"/>
          </a:xfrm>
        </p:spPr>
        <p:txBody>
          <a:bodyPr>
            <a:noAutofit/>
          </a:bodyPr>
          <a:lstStyle/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			        </a:t>
            </a:r>
            <a:r>
              <a:rPr lang="zh-CN" altLang="en-US" dirty="0" smtClean="0">
                <a:solidFill>
                  <a:schemeClr val="tx1"/>
                </a:solidFill>
              </a:rPr>
              <a:t>讲课人：岳远志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					 </a:t>
            </a:r>
            <a:r>
              <a:rPr lang="zh-CN" altLang="en-US" dirty="0" smtClean="0">
                <a:solidFill>
                  <a:schemeClr val="tx1"/>
                </a:solidFill>
              </a:rPr>
              <a:t>课件：刘鑫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7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三分练习题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POJ </a:t>
            </a:r>
            <a:r>
              <a:rPr lang="en-US" altLang="zh-CN" dirty="0" smtClean="0">
                <a:solidFill>
                  <a:schemeClr val="tx1"/>
                </a:solidFill>
              </a:rPr>
              <a:t>3737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G++</a:t>
            </a:r>
            <a:r>
              <a:rPr lang="zh-CN" altLang="en-US" dirty="0" smtClean="0">
                <a:solidFill>
                  <a:schemeClr val="tx1"/>
                </a:solidFill>
              </a:rPr>
              <a:t>好像过不了，</a:t>
            </a:r>
            <a:r>
              <a:rPr lang="en-US" altLang="zh-CN" dirty="0" smtClean="0">
                <a:solidFill>
                  <a:schemeClr val="tx1"/>
                </a:solidFill>
              </a:rPr>
              <a:t>C++</a:t>
            </a:r>
            <a:r>
              <a:rPr lang="zh-CN" altLang="en-US" dirty="0" smtClean="0">
                <a:solidFill>
                  <a:schemeClr val="tx1"/>
                </a:solidFill>
              </a:rPr>
              <a:t>可以过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(6)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5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将一个大规模的问题分成几个（一般是两个）较小规模的问题，然后分别解决这些小规模的问题。子问题间是相互独立的，并且子问题与原问题相似（就是递归的适用条件），这就是“分而治之”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是一种特殊的递归思想，一般用递归实现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大量实践证明，将问题分成规模相似的</a:t>
            </a:r>
            <a:r>
              <a:rPr lang="zh-CN" altLang="en-US" sz="3200" b="1" dirty="0" smtClean="0">
                <a:solidFill>
                  <a:schemeClr val="tx1"/>
                </a:solidFill>
                <a:ea typeface="华文隶书" pitchFamily="2" charset="-122"/>
              </a:rPr>
              <a:t>两个子</a:t>
            </a:r>
            <a:r>
              <a:rPr lang="zh-CN" altLang="en-US" dirty="0" smtClean="0">
                <a:solidFill>
                  <a:schemeClr val="tx1"/>
                </a:solidFill>
                <a:ea typeface="华文隶书" pitchFamily="2" charset="-122"/>
              </a:rPr>
              <a:t>问题</a:t>
            </a:r>
            <a:r>
              <a:rPr lang="zh-CN" altLang="en-US" dirty="0" smtClean="0">
                <a:solidFill>
                  <a:schemeClr val="tx1"/>
                </a:solidFill>
              </a:rPr>
              <a:t>，效率最高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48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8356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快速</a:t>
            </a:r>
            <a:r>
              <a:rPr lang="zh-CN" altLang="en-US" dirty="0" smtClean="0"/>
              <a:t>幂（取模）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TOJ2218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题意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求</a:t>
            </a:r>
            <a:r>
              <a:rPr lang="en-US" altLang="zh-CN" dirty="0" err="1" smtClean="0">
                <a:solidFill>
                  <a:schemeClr val="tx1"/>
                </a:solidFill>
              </a:rPr>
              <a:t>a^n</a:t>
            </a:r>
            <a:r>
              <a:rPr lang="en-US" altLang="zh-CN" dirty="0" smtClean="0">
                <a:solidFill>
                  <a:schemeClr val="tx1"/>
                </a:solidFill>
              </a:rPr>
              <a:t> mod m (n&lt;=10^8) </a:t>
            </a:r>
            <a:r>
              <a:rPr lang="zh-CN" altLang="en-US" dirty="0" smtClean="0">
                <a:solidFill>
                  <a:schemeClr val="tx1"/>
                </a:solidFill>
              </a:rPr>
              <a:t>（本题中</a:t>
            </a:r>
            <a:r>
              <a:rPr lang="en-US" altLang="zh-CN" dirty="0" smtClean="0">
                <a:solidFill>
                  <a:schemeClr val="tx1"/>
                </a:solidFill>
              </a:rPr>
              <a:t>a=n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观察问题，可采用递归的思想解决问题</a:t>
            </a:r>
          </a:p>
          <a:p>
            <a:pPr>
              <a:spcBef>
                <a:spcPct val="0"/>
              </a:spcBef>
              <a:buClr>
                <a:srgbClr val="006666"/>
              </a:buClr>
              <a:buSzPct val="69000"/>
              <a:buFont typeface="Wingdings" pitchFamily="2" charset="2"/>
              <a:buChar char="¡"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当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为偶数的时候：</a:t>
            </a:r>
            <a:endParaRPr lang="zh-CN" altLang="en-US" sz="2800" dirty="0" smtClean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  <a:p>
            <a:pPr>
              <a:spcBef>
                <a:spcPts val="700"/>
              </a:spcBef>
              <a:buClr>
                <a:srgbClr val="006666"/>
              </a:buClr>
              <a:buSzPct val="69000"/>
              <a:buFont typeface="Wingdings" pitchFamily="2" charset="2"/>
              <a:buChar char="¡"/>
            </a:pPr>
            <a:r>
              <a:rPr lang="en-US" altLang="zh-CN" sz="2800" dirty="0" err="1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a^n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=( </a:t>
            </a:r>
            <a:r>
              <a:rPr lang="en-US" altLang="zh-CN" sz="2800" dirty="0" err="1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a^n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/2 mod m)*( </a:t>
            </a:r>
            <a:r>
              <a:rPr lang="en-US" altLang="zh-CN" sz="2800" dirty="0" err="1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a^n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/2 mod m ) mod m.</a:t>
            </a:r>
          </a:p>
          <a:p>
            <a:pPr>
              <a:spcBef>
                <a:spcPts val="700"/>
              </a:spcBef>
              <a:buClr>
                <a:srgbClr val="006666"/>
              </a:buClr>
              <a:buSzPct val="69000"/>
              <a:buFont typeface="Wingdings" pitchFamily="2" charset="2"/>
              <a:buChar char="¡"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当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n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为奇数的时候：</a:t>
            </a:r>
            <a:endParaRPr lang="zh-CN" altLang="en-US" sz="2800" dirty="0" smtClean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  <a:p>
            <a:pPr>
              <a:spcBef>
                <a:spcPts val="700"/>
              </a:spcBef>
              <a:buClr>
                <a:srgbClr val="006666"/>
              </a:buClr>
              <a:buSzPct val="69000"/>
              <a:buFont typeface="Wingdings" pitchFamily="2" charset="2"/>
              <a:buChar char="¡"/>
            </a:pPr>
            <a:r>
              <a:rPr lang="en-US" altLang="zh-CN" sz="2800" dirty="0" err="1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a^n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=( </a:t>
            </a:r>
            <a:r>
              <a:rPr lang="en-US" altLang="zh-CN" sz="2800" dirty="0" err="1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a^n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/2 mod m )*( </a:t>
            </a:r>
            <a:r>
              <a:rPr lang="en-US" altLang="zh-CN" sz="2800" dirty="0" err="1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a^n</a:t>
            </a:r>
            <a:r>
              <a:rPr lang="en-US" altLang="zh-CN" sz="28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/2 mod m ) * a mod m.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同理的矩阵快速幂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80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TOJ1455</a:t>
            </a:r>
            <a:r>
              <a:rPr lang="zh-CN" altLang="en-US" dirty="0" smtClean="0">
                <a:solidFill>
                  <a:schemeClr val="tx1"/>
                </a:solidFill>
              </a:rPr>
              <a:t>（求逆序数对数）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题意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给一个数列，求逆序对的对数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1 3 5 4 2</a:t>
            </a:r>
            <a:r>
              <a:rPr lang="zh-CN" altLang="en-US" dirty="0" smtClean="0">
                <a:solidFill>
                  <a:schemeClr val="tx1"/>
                </a:solidFill>
              </a:rPr>
              <a:t>，有逆序对</a:t>
            </a:r>
            <a:r>
              <a:rPr lang="en-US" altLang="zh-CN" dirty="0" smtClean="0">
                <a:solidFill>
                  <a:schemeClr val="tx1"/>
                </a:solidFill>
              </a:rPr>
              <a:t>(3,2),(5,4),(5,2),(4,2)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en-US" altLang="zh-CN" dirty="0" err="1" smtClean="0">
                <a:solidFill>
                  <a:schemeClr val="tx1"/>
                </a:solidFill>
              </a:rPr>
              <a:t>MergeSort</a:t>
            </a:r>
            <a:r>
              <a:rPr lang="zh-CN" altLang="en-US" dirty="0" smtClean="0">
                <a:solidFill>
                  <a:schemeClr val="tx1"/>
                </a:solidFill>
              </a:rPr>
              <a:t>的分治策略，只是合并时略有不同。如果被选中的数列（最上面的元素更小）是右子序列，表明找到一个逆序数对，则结果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while(l&lt;=mid &amp;&amp; r&lt;=right){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if(a[l]&lt;=a[r]){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b[k++]=a[l++];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}else{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b[k++]=a[r++];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cnt</a:t>
            </a:r>
            <a:r>
              <a:rPr lang="en-US" altLang="zh-CN" dirty="0" smtClean="0">
                <a:solidFill>
                  <a:schemeClr val="tx1"/>
                </a:solidFill>
              </a:rPr>
              <a:t>+=(mid+1)-l;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}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317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给定平面上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个点的坐标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找出其中欧几里德最近的两个点</a:t>
            </a: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枚举算法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需要枚举</a:t>
            </a:r>
            <a:r>
              <a:rPr lang="en-US" altLang="zh-CN" dirty="0" smtClean="0">
                <a:solidFill>
                  <a:schemeClr val="tx1"/>
                </a:solidFill>
              </a:rPr>
              <a:t>O(n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个点对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每个距离的计算时间为</a:t>
            </a:r>
            <a:r>
              <a:rPr lang="en-US" altLang="zh-CN" dirty="0" smtClean="0">
                <a:solidFill>
                  <a:schemeClr val="tx1"/>
                </a:solidFill>
              </a:rPr>
              <a:t>O(1), </a:t>
            </a:r>
            <a:r>
              <a:rPr lang="zh-CN" altLang="en-US" dirty="0" smtClean="0">
                <a:solidFill>
                  <a:schemeClr val="tx1"/>
                </a:solidFill>
              </a:rPr>
              <a:t>总</a:t>
            </a:r>
            <a:r>
              <a:rPr lang="en-US" altLang="zh-CN" dirty="0" smtClean="0">
                <a:solidFill>
                  <a:schemeClr val="tx1"/>
                </a:solidFill>
              </a:rPr>
              <a:t>O(n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有更好的算法吗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  <a:p>
            <a:endParaRPr lang="zh-CN" alt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95400" y="4572000"/>
            <a:ext cx="7391400" cy="1533525"/>
            <a:chOff x="480" y="2784"/>
            <a:chExt cx="4656" cy="966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480" y="2832"/>
            <a:ext cx="2592" cy="918"/>
          </p:xfrm>
          <a:graphic>
            <a:graphicData uri="http://schemas.openxmlformats.org/presentationml/2006/ole">
              <p:oleObj spid="_x0000_s1030" name="Photo Editor Photo" r:id="rId3" imgW="4704762" imgH="1666667" progId="">
                <p:embed/>
              </p:oleObj>
            </a:graphicData>
          </a:graphic>
        </p:graphicFrame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360" y="2784"/>
            <a:ext cx="1776" cy="930"/>
          </p:xfrm>
          <a:graphic>
            <a:graphicData uri="http://schemas.openxmlformats.org/presentationml/2006/ole">
              <p:oleObj spid="_x0000_s1031" name="Photo Editor Photo" r:id="rId4" imgW="4619048" imgH="2419048" progId="">
                <p:embed/>
              </p:oleObj>
            </a:graphicData>
          </a:graphic>
        </p:graphicFrame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145" y="3158"/>
              <a:ext cx="191" cy="270"/>
              <a:chOff x="2145" y="3158"/>
              <a:chExt cx="191" cy="270"/>
            </a:xfrm>
          </p:grpSpPr>
          <p:sp>
            <p:nvSpPr>
              <p:cNvPr id="8" name="Oval 11"/>
              <p:cNvSpPr>
                <a:spLocks noChangeAspect="1" noChangeArrowheads="1"/>
              </p:cNvSpPr>
              <p:nvPr/>
            </p:nvSpPr>
            <p:spPr bwMode="auto">
              <a:xfrm>
                <a:off x="2261" y="3158"/>
                <a:ext cx="75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2"/>
              <p:cNvSpPr>
                <a:spLocks noChangeAspect="1" noChangeArrowheads="1"/>
              </p:cNvSpPr>
              <p:nvPr/>
            </p:nvSpPr>
            <p:spPr bwMode="auto">
              <a:xfrm>
                <a:off x="2145" y="3353"/>
                <a:ext cx="75" cy="7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9799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25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00298" y="2714620"/>
          <a:ext cx="4162425" cy="3933825"/>
        </p:xfrm>
        <a:graphic>
          <a:graphicData uri="http://schemas.openxmlformats.org/presentationml/2006/ole">
            <p:oleObj spid="_x0000_s2052" name="Photo Editor Photo" r:id="rId3" imgW="4161905" imgH="3933333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857364"/>
            <a:ext cx="8229600" cy="1600200"/>
          </a:xfrm>
        </p:spPr>
        <p:txBody>
          <a:bodyPr/>
          <a:lstStyle/>
          <a:p>
            <a:r>
              <a:rPr lang="zh-CN" altLang="en-US" sz="2400" dirty="0" smtClean="0"/>
              <a:t>用分治法解决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先按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坐标排序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把所有点划分成个数尽量相等的两部分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分别求最近点对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设距离为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r</a:t>
            </a:r>
            <a:r>
              <a:rPr lang="en-US" altLang="zh-CN" sz="2400" dirty="0" smtClean="0"/>
              <a:t>.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725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令</a:t>
            </a:r>
            <a:r>
              <a:rPr lang="en-US" altLang="zh-CN" dirty="0" smtClean="0">
                <a:solidFill>
                  <a:schemeClr val="tx1"/>
                </a:solidFill>
              </a:rPr>
              <a:t>d=min{dl, </a:t>
            </a:r>
            <a:r>
              <a:rPr lang="en-US" altLang="zh-CN" dirty="0" err="1" smtClean="0">
                <a:solidFill>
                  <a:schemeClr val="tx1"/>
                </a:solidFill>
              </a:rPr>
              <a:t>dr</a:t>
            </a:r>
            <a:r>
              <a:rPr lang="en-US" altLang="zh-CN" dirty="0" smtClean="0">
                <a:solidFill>
                  <a:schemeClr val="tx1"/>
                </a:solidFill>
              </a:rPr>
              <a:t>}, </a:t>
            </a:r>
            <a:r>
              <a:rPr lang="zh-CN" altLang="en-US" dirty="0" smtClean="0">
                <a:solidFill>
                  <a:schemeClr val="tx1"/>
                </a:solidFill>
              </a:rPr>
              <a:t>则跨越两边的点对中，只有下面的竖条中的才有可能更近</a:t>
            </a:r>
          </a:p>
          <a:p>
            <a:endParaRPr lang="zh-CN" altLang="en-US" dirty="0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2786050" y="2786058"/>
          <a:ext cx="4038600" cy="3505200"/>
        </p:xfrm>
        <a:graphic>
          <a:graphicData uri="http://schemas.openxmlformats.org/presentationml/2006/ole">
            <p:oleObj spid="_x0000_s3076" name="Photo Editor Photo" r:id="rId3" imgW="5191850" imgH="450595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0270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需要检查竖条里的所有点对吗</a:t>
            </a:r>
            <a:r>
              <a:rPr lang="en-US" altLang="zh-CN" dirty="0" smtClean="0">
                <a:solidFill>
                  <a:schemeClr val="tx1"/>
                </a:solidFill>
              </a:rPr>
              <a:t>? </a:t>
            </a:r>
            <a:r>
              <a:rPr lang="zh-CN" altLang="en-US" dirty="0" smtClean="0">
                <a:solidFill>
                  <a:schemeClr val="tx1"/>
                </a:solidFill>
              </a:rPr>
              <a:t>不需要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对于任何一个</a:t>
            </a:r>
            <a:r>
              <a:rPr lang="en-US" altLang="zh-CN" dirty="0" smtClean="0">
                <a:solidFill>
                  <a:schemeClr val="tx1"/>
                </a:solidFill>
              </a:rPr>
              <a:t>p, </a:t>
            </a:r>
            <a:r>
              <a:rPr lang="zh-CN" altLang="en-US" dirty="0" smtClean="0">
                <a:solidFill>
                  <a:schemeClr val="tx1"/>
                </a:solidFill>
              </a:rPr>
              <a:t>另一侧可能与它组成更近的点对在一</a:t>
            </a:r>
            <a:r>
              <a:rPr lang="zh-CN" altLang="en-US" dirty="0">
                <a:solidFill>
                  <a:schemeClr val="tx1"/>
                </a:solidFill>
              </a:rPr>
              <a:t>长</a:t>
            </a:r>
            <a:r>
              <a:rPr lang="zh-CN" altLang="en-US" dirty="0" smtClean="0">
                <a:solidFill>
                  <a:schemeClr val="tx1"/>
                </a:solidFill>
              </a:rPr>
              <a:t>方形中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它最多只有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个点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否则这个方格中会有距离比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</a:rPr>
              <a:t>小的点对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27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贪心算法是指，在对问题求解时，总是做出在当前看来是最好的选择。也就是说，不从整体最优上加以考虑，他所做出的仅是在某种意义上的局部最优解。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贪心策略适用的前提是：局部最优策略能导致产生全局最优解。</a:t>
            </a:r>
            <a:endParaRPr lang="zh-CN" altLang="en-US" sz="2800" b="1" dirty="0" smtClean="0">
              <a:solidFill>
                <a:schemeClr val="tx1"/>
              </a:solidFill>
              <a:latin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找硬币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存在面值为</a:t>
            </a:r>
            <a:r>
              <a:rPr lang="en-US" altLang="zh-CN" dirty="0" smtClean="0">
                <a:solidFill>
                  <a:schemeClr val="tx1"/>
                </a:solidFill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</a:rPr>
              <a:t>美分，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美分，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美分，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美分的硬币，如何使找出的硬币最少？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题解：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每次选择可以用的面值最大的硬币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93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= 25 + 25 + 25 + 10 +</a:t>
            </a:r>
            <a:r>
              <a:rPr lang="zh-CN" altLang="en-US" dirty="0" smtClean="0">
                <a:solidFill>
                  <a:schemeClr val="tx1"/>
                </a:solidFill>
              </a:rPr>
              <a:t>５</a:t>
            </a:r>
            <a:r>
              <a:rPr lang="en-US" altLang="zh-CN" dirty="0" smtClean="0">
                <a:solidFill>
                  <a:schemeClr val="tx1"/>
                </a:solidFill>
              </a:rPr>
              <a:t>+ 1 + 1 + 1,</a:t>
            </a:r>
            <a:r>
              <a:rPr lang="zh-CN" altLang="en-US" dirty="0" smtClean="0">
                <a:solidFill>
                  <a:schemeClr val="tx1"/>
                </a:solidFill>
              </a:rPr>
              <a:t>最少用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枚硬币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6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二分查找：在</a:t>
            </a:r>
            <a:r>
              <a:rPr lang="zh-CN" altLang="en-US" dirty="0">
                <a:solidFill>
                  <a:schemeClr val="tx1"/>
                </a:solidFill>
              </a:rPr>
              <a:t>一个单调有序的集合中查找元素，每次将集合分为左右两部分，判断解在哪个部分中并调整集合上下界，重复直到找到目标元素。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0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区间覆盖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个区间（区间的左右端点已知），选择尽量少的区间，使得这些区间完全覆盖某线段</a:t>
            </a:r>
            <a:r>
              <a:rPr lang="en-US" altLang="zh-CN" i="1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err="1" smtClean="0">
                <a:solidFill>
                  <a:schemeClr val="tx1"/>
                </a:solidFill>
              </a:rPr>
              <a:t>s,t</a:t>
            </a:r>
            <a:r>
              <a:rPr lang="en-US" altLang="zh-CN" i="1" dirty="0" smtClean="0">
                <a:solidFill>
                  <a:schemeClr val="tx1"/>
                </a:solidFill>
              </a:rPr>
              <a:t>]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题解：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按左端点坐标排序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每次选择覆盖点</a:t>
            </a:r>
            <a:r>
              <a:rPr lang="en-US" altLang="zh-CN" i="1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的区间中右端点坐标最大的一个，并更新</a:t>
            </a:r>
            <a:r>
              <a:rPr lang="en-US" altLang="zh-CN" i="1" dirty="0" smtClean="0">
                <a:solidFill>
                  <a:schemeClr val="tx1"/>
                </a:solidFill>
              </a:rPr>
              <a:t>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直到所选区间已包含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最大区间调度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数轴上有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个区间，选出最多的区间，使得这些区间不互相重叠。</a:t>
            </a:r>
            <a:endParaRPr lang="zh-CN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题解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按右端点坐标排序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依次选择所有能选的区间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POJ </a:t>
            </a:r>
            <a:r>
              <a:rPr lang="en-US" altLang="zh-CN" dirty="0" smtClean="0">
                <a:solidFill>
                  <a:schemeClr val="tx1"/>
                </a:solidFill>
              </a:rPr>
              <a:t>3045(7)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</a:t>
            </a:r>
            <a:r>
              <a:rPr lang="zh-CN" altLang="en-US" dirty="0">
                <a:solidFill>
                  <a:schemeClr val="tx1"/>
                </a:solidFill>
              </a:rPr>
              <a:t>给你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头牛叠罗汉，每头都有自己的重量</a:t>
            </a: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和力量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，承受的风险数就是该牛上面牛的总重量减去它的力量，题目要求设计一个方案使得所有牛里面风险最大的要最小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题解：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最优放置时</a:t>
            </a:r>
            <a:r>
              <a:rPr lang="zh-CN" altLang="en-US" dirty="0" smtClean="0">
                <a:solidFill>
                  <a:schemeClr val="tx1"/>
                </a:solidFill>
              </a:rPr>
              <a:t>，序列中存在相邻</a:t>
            </a:r>
            <a:r>
              <a:rPr lang="zh-CN" altLang="en-US" dirty="0">
                <a:solidFill>
                  <a:schemeClr val="tx1"/>
                </a:solidFill>
              </a:rPr>
              <a:t>两头牛属性分别为</a:t>
            </a:r>
            <a:r>
              <a:rPr lang="en-US" altLang="zh-CN" dirty="0">
                <a:solidFill>
                  <a:schemeClr val="tx1"/>
                </a:solidFill>
              </a:rPr>
              <a:t>w1,s1,w2,s2,</a:t>
            </a:r>
            <a:r>
              <a:rPr lang="zh-CN" altLang="en-US" dirty="0">
                <a:solidFill>
                  <a:schemeClr val="tx1"/>
                </a:solidFill>
              </a:rPr>
              <a:t>第一头牛在第二头上面，</a:t>
            </a:r>
            <a:r>
              <a:rPr lang="en-US" altLang="zh-CN" dirty="0">
                <a:solidFill>
                  <a:schemeClr val="tx1"/>
                </a:solidFill>
              </a:rPr>
              <a:t>sum</a:t>
            </a:r>
            <a:r>
              <a:rPr lang="zh-CN" altLang="en-US" dirty="0">
                <a:solidFill>
                  <a:schemeClr val="tx1"/>
                </a:solidFill>
              </a:rPr>
              <a:t>为第一头牛上面的牛的体重之和，那么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第一头牛风险：</a:t>
            </a:r>
            <a:r>
              <a:rPr lang="en-US" altLang="zh-CN" dirty="0">
                <a:solidFill>
                  <a:schemeClr val="tx1"/>
                </a:solidFill>
              </a:rPr>
              <a:t>a=sum-s1;</a:t>
            </a:r>
            <a:r>
              <a:rPr lang="zh-CN" altLang="en-US" dirty="0">
                <a:solidFill>
                  <a:schemeClr val="tx1"/>
                </a:solidFill>
              </a:rPr>
              <a:t>第二头牛风险</a:t>
            </a:r>
            <a:r>
              <a:rPr lang="en-US" altLang="zh-CN" dirty="0">
                <a:solidFill>
                  <a:schemeClr val="tx1"/>
                </a:solidFill>
              </a:rPr>
              <a:t>:b=sum+w1-s2;</a:t>
            </a:r>
            <a:r>
              <a:rPr lang="zh-CN" altLang="en-US" dirty="0">
                <a:solidFill>
                  <a:schemeClr val="tx1"/>
                </a:solidFill>
              </a:rPr>
              <a:t>交换两头牛位置之后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a'=sum+w2-s1,b'=sum-s2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由于是最优放置，所以</a:t>
            </a:r>
            <a:r>
              <a:rPr lang="en-US" altLang="zh-CN" dirty="0">
                <a:solidFill>
                  <a:schemeClr val="tx1"/>
                </a:solidFill>
              </a:rPr>
              <a:t>w2-s1&gt;=w1-s2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w2+s2&gt;=w1+s1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48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ZOJ </a:t>
            </a:r>
            <a:r>
              <a:rPr lang="en-US" altLang="zh-CN" dirty="0" smtClean="0">
                <a:solidFill>
                  <a:schemeClr val="tx1"/>
                </a:solidFill>
              </a:rPr>
              <a:t>3197(8)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TOJ 3488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TOJ 2849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HDU </a:t>
            </a:r>
            <a:r>
              <a:rPr lang="en-US" altLang="zh-CN" dirty="0" smtClean="0">
                <a:solidFill>
                  <a:schemeClr val="tx1"/>
                </a:solidFill>
              </a:rPr>
              <a:t>3177(9)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6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Poj2785(1)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题意：给四个数列（长度</a:t>
            </a:r>
            <a:r>
              <a:rPr lang="en-US" altLang="zh-CN" dirty="0" smtClean="0">
                <a:solidFill>
                  <a:schemeClr val="tx1"/>
                </a:solidFill>
              </a:rPr>
              <a:t>4000</a:t>
            </a:r>
            <a:r>
              <a:rPr lang="zh-CN" altLang="en-US" dirty="0" smtClean="0">
                <a:solidFill>
                  <a:schemeClr val="tx1"/>
                </a:solidFill>
              </a:rPr>
              <a:t>），从每个数列中各取一个数使四个数的和为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，问有几种取法。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题解：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先对两个数列各取一个数求和，将所有的和都存到一个数组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里，将这个数组排序。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再对另两个数列各取一个数求和，和记作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，在数组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中二分查找</a:t>
            </a:r>
            <a:r>
              <a:rPr lang="en-US" altLang="zh-CN" dirty="0" smtClean="0">
                <a:solidFill>
                  <a:schemeClr val="tx1"/>
                </a:solidFill>
              </a:rPr>
              <a:t>-s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找到</a:t>
            </a:r>
            <a:r>
              <a:rPr lang="en-US" altLang="zh-CN" dirty="0" smtClean="0">
                <a:solidFill>
                  <a:schemeClr val="tx1"/>
                </a:solidFill>
              </a:rPr>
              <a:t>-s</a:t>
            </a:r>
            <a:r>
              <a:rPr lang="zh-CN" altLang="en-US" dirty="0" smtClean="0">
                <a:solidFill>
                  <a:schemeClr val="tx1"/>
                </a:solidFill>
              </a:rPr>
              <a:t>的位置后判断一下该位置两边是不是也是</a:t>
            </a:r>
            <a:r>
              <a:rPr lang="en-US" altLang="zh-CN" dirty="0" smtClean="0">
                <a:solidFill>
                  <a:schemeClr val="tx1"/>
                </a:solidFill>
              </a:rPr>
              <a:t>-s</a:t>
            </a:r>
            <a:r>
              <a:rPr lang="zh-CN" altLang="en-US" dirty="0" smtClean="0">
                <a:solidFill>
                  <a:schemeClr val="tx1"/>
                </a:solidFill>
              </a:rPr>
              <a:t>，是的话也算上就可以了。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608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二分答案：作为常用一种技巧，一般是解决一种求满足某个要求的最小值（最大值）的问题，并且满足如果一个值满足要求，那么比它大（小）的所有值也都满足要求。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POJ 3273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个数，划分成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份（每份中的各个数必须是位置连续的，并且每份至少含有一个数），使得各份的和中的最大值最小。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题解：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设置枚举的左端点与右端点，取中间数作为题目要求的最大值，从左往右依次遍历，如果添加一个数后没有超过最大值，则继续添加，否则，就将其作为一份。扫一遍之后查看当前份数，如果小于等于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则说明枚举值不算小，反之，枚举值就太小了。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根据结果调整枚举值，更新枚举的左右端点，直至端点重合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608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分练习题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POJ </a:t>
            </a:r>
            <a:r>
              <a:rPr lang="en-US" altLang="zh-CN" dirty="0" smtClean="0">
                <a:solidFill>
                  <a:schemeClr val="tx1"/>
                </a:solidFill>
              </a:rPr>
              <a:t>3273(2)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POJ </a:t>
            </a:r>
            <a:r>
              <a:rPr lang="en-US" altLang="zh-CN" dirty="0" smtClean="0">
                <a:solidFill>
                  <a:schemeClr val="tx1"/>
                </a:solidFill>
              </a:rPr>
              <a:t>3258(3)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HDU1969(4)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15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三分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二分法作为分治中最常见的方法，适用于单调函数。但当函数是凸性函数时，二分法就无法适用，这时三分法就可以大显身手 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chemeClr val="tx1"/>
                </a:solidFill>
                <a:latin typeface="+mj-ea"/>
                <a:ea typeface="+mj-ea"/>
              </a:rPr>
              <a:t>tl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 = l+(r-l)/3,tr = r-(r-l)/3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	if(f(</a:t>
            </a:r>
            <a:r>
              <a:rPr lang="en-US" altLang="zh-CN" dirty="0" err="1" smtClean="0">
                <a:solidFill>
                  <a:schemeClr val="tx1"/>
                </a:solidFill>
                <a:latin typeface="+mj-ea"/>
                <a:ea typeface="+mj-ea"/>
              </a:rPr>
              <a:t>tl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)&gt;f(</a:t>
            </a:r>
            <a:r>
              <a:rPr lang="en-US" altLang="zh-CN" dirty="0" err="1" smtClean="0">
                <a:solidFill>
                  <a:schemeClr val="tx1"/>
                </a:solidFill>
                <a:latin typeface="+mj-ea"/>
                <a:ea typeface="+mj-ea"/>
              </a:rPr>
              <a:t>tr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))r = </a:t>
            </a:r>
            <a:r>
              <a:rPr lang="en-US" altLang="zh-CN" dirty="0" err="1" smtClean="0">
                <a:solidFill>
                  <a:schemeClr val="tx1"/>
                </a:solidFill>
                <a:latin typeface="+mj-ea"/>
                <a:ea typeface="+mj-ea"/>
              </a:rPr>
              <a:t>tr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	else l = </a:t>
            </a:r>
            <a:r>
              <a:rPr lang="en-US" altLang="zh-CN" dirty="0" err="1" smtClean="0">
                <a:solidFill>
                  <a:schemeClr val="tx1"/>
                </a:solidFill>
                <a:latin typeface="+mj-ea"/>
                <a:ea typeface="+mj-ea"/>
              </a:rPr>
              <a:t>tl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1341119141_45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068960"/>
            <a:ext cx="2028572" cy="15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网上的写法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mid = (Left + Right) / 2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midmid</a:t>
            </a:r>
            <a:r>
              <a:rPr lang="en-US" altLang="zh-CN" dirty="0" smtClean="0">
                <a:solidFill>
                  <a:schemeClr val="tx1"/>
                </a:solidFill>
              </a:rPr>
              <a:t> = (mid + Right) / 2;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mid</a:t>
            </a:r>
            <a:r>
              <a:rPr lang="zh-CN" altLang="en-US" dirty="0" smtClean="0">
                <a:solidFill>
                  <a:schemeClr val="tx1"/>
                </a:solidFill>
              </a:rPr>
              <a:t>靠近极值点，则</a:t>
            </a:r>
            <a:r>
              <a:rPr lang="en-US" altLang="zh-CN" dirty="0" smtClean="0">
                <a:solidFill>
                  <a:schemeClr val="tx1"/>
                </a:solidFill>
              </a:rPr>
              <a:t>Right = </a:t>
            </a:r>
            <a:r>
              <a:rPr lang="en-US" altLang="zh-CN" dirty="0" err="1" smtClean="0">
                <a:solidFill>
                  <a:schemeClr val="tx1"/>
                </a:solidFill>
              </a:rPr>
              <a:t>midmid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否则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即</a:t>
            </a:r>
            <a:r>
              <a:rPr lang="en-US" altLang="zh-CN" dirty="0" err="1" smtClean="0">
                <a:solidFill>
                  <a:schemeClr val="tx1"/>
                </a:solidFill>
              </a:rPr>
              <a:t>midmid</a:t>
            </a:r>
            <a:r>
              <a:rPr lang="zh-CN" altLang="en-US" dirty="0" smtClean="0">
                <a:solidFill>
                  <a:schemeClr val="tx1"/>
                </a:solidFill>
              </a:rPr>
              <a:t>靠近极值点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Left = mid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" name="图片 4" descr="02095721-505d6f38e7374f7b8cb1cfbc5743b08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772816"/>
            <a:ext cx="4320480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HDU </a:t>
            </a:r>
            <a:r>
              <a:rPr lang="en-US" altLang="zh-CN" dirty="0" smtClean="0">
                <a:solidFill>
                  <a:schemeClr val="tx1"/>
                </a:solidFill>
              </a:rPr>
              <a:t>3400(5)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题意：在一个平面上，存在两条线段，题目告诉你在分别在两条线段上的速度和平面上其余地方的速度，让你求线段上一点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到线段上另外一点</a:t>
            </a:r>
            <a:r>
              <a:rPr lang="en-US" altLang="zh-CN" dirty="0" smtClean="0">
                <a:solidFill>
                  <a:schemeClr val="tx1"/>
                </a:solidFill>
              </a:rPr>
              <a:t>D </a:t>
            </a:r>
            <a:r>
              <a:rPr lang="zh-CN" altLang="en-US" dirty="0" smtClean="0">
                <a:solidFill>
                  <a:schemeClr val="tx1"/>
                </a:solidFill>
              </a:rPr>
              <a:t>的最短时间。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题解：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首先，时间最短的路径必定是至多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条直线段构成的，一条在</a:t>
            </a:r>
            <a:r>
              <a:rPr lang="en-US" altLang="zh-CN" dirty="0" smtClean="0">
                <a:solidFill>
                  <a:schemeClr val="tx1"/>
                </a:solidFill>
              </a:rPr>
              <a:t>AB</a:t>
            </a:r>
            <a:r>
              <a:rPr lang="zh-CN" altLang="en-US" dirty="0" smtClean="0">
                <a:solidFill>
                  <a:schemeClr val="tx1"/>
                </a:solidFill>
              </a:rPr>
              <a:t>上，一条在</a:t>
            </a:r>
            <a:r>
              <a:rPr lang="en-US" altLang="zh-CN" dirty="0" smtClean="0">
                <a:solidFill>
                  <a:schemeClr val="tx1"/>
                </a:solidFill>
              </a:rPr>
              <a:t>CD</a:t>
            </a:r>
            <a:r>
              <a:rPr lang="zh-CN" altLang="en-US" dirty="0" smtClean="0">
                <a:solidFill>
                  <a:schemeClr val="tx1"/>
                </a:solidFill>
              </a:rPr>
              <a:t>上，一条架在两条线段之间。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分枚举第一条线段上的点，用枚举出来的点作为一个新点，求这个点到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</a:rPr>
              <a:t>的最短距离，这里的求法也是三分，即三分第二条线段上的点，求出时间。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通过第二重三分可以求出第一重三分中的两个点的答案，以此作为第一重三分的解，根据这个解更新三分的端点。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latin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3177</TotalTime>
  <Words>1432</Words>
  <Application>Microsoft Office PowerPoint</Application>
  <PresentationFormat>全屏显示(4:3)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主管人员</vt:lpstr>
      <vt:lpstr>Photo Editor Photo</vt:lpstr>
      <vt:lpstr>二分、三分、分治、贪心</vt:lpstr>
      <vt:lpstr>二分</vt:lpstr>
      <vt:lpstr>幻灯片 3</vt:lpstr>
      <vt:lpstr>幻灯片 4</vt:lpstr>
      <vt:lpstr>幻灯片 5</vt:lpstr>
      <vt:lpstr>二分练习题</vt:lpstr>
      <vt:lpstr>三分简介</vt:lpstr>
      <vt:lpstr>幻灯片 8</vt:lpstr>
      <vt:lpstr>幻灯片 9</vt:lpstr>
      <vt:lpstr>三分练习题</vt:lpstr>
      <vt:lpstr>分治</vt:lpstr>
      <vt:lpstr>    快速幂（取模） </vt:lpstr>
      <vt:lpstr>幻灯片 13</vt:lpstr>
      <vt:lpstr>最近点对问题</vt:lpstr>
      <vt:lpstr>用分治法解决. 先按x坐标排序, 把所有点划分成个数尽量相等的两部分, 分别求最近点对, 设距离为dl和dr. </vt:lpstr>
      <vt:lpstr>合并</vt:lpstr>
      <vt:lpstr>幻灯片 17</vt:lpstr>
      <vt:lpstr>贪心</vt:lpstr>
      <vt:lpstr>找硬币</vt:lpstr>
      <vt:lpstr>区间覆盖</vt:lpstr>
      <vt:lpstr>最大区间调度</vt:lpstr>
      <vt:lpstr>幻灯片 22</vt:lpstr>
      <vt:lpstr>贪心练习题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2013天津大学ACM暑期集训队培训讲座 ——XXX</dc:title>
  <dc:creator>Meteor</dc:creator>
  <cp:lastModifiedBy>tjise</cp:lastModifiedBy>
  <cp:revision>230</cp:revision>
  <dcterms:created xsi:type="dcterms:W3CDTF">2013-07-03T14:55:44Z</dcterms:created>
  <dcterms:modified xsi:type="dcterms:W3CDTF">2015-07-17T01:41:27Z</dcterms:modified>
</cp:coreProperties>
</file>