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85" r:id="rId6"/>
    <p:sldId id="286" r:id="rId7"/>
    <p:sldId id="28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77" r:id="rId35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048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图片 39"/>
          <p:cNvPicPr/>
          <p:nvPr/>
        </p:nvPicPr>
        <p:blipFill>
          <a:blip r:embed="rId2"/>
          <a:stretch>
            <a:fillRect/>
          </a:stretch>
        </p:blipFill>
        <p:spPr>
          <a:xfrm>
            <a:off x="1635120" y="1599840"/>
            <a:ext cx="5873040" cy="4686120"/>
          </a:xfrm>
          <a:prstGeom prst="rect">
            <a:avLst/>
          </a:prstGeom>
          <a:ln>
            <a:noFill/>
          </a:ln>
        </p:spPr>
      </p:pic>
      <p:pic>
        <p:nvPicPr>
          <p:cNvPr id="41" name="图片 40"/>
          <p:cNvPicPr/>
          <p:nvPr/>
        </p:nvPicPr>
        <p:blipFill>
          <a:blip r:embed="rId2"/>
          <a:stretch>
            <a:fillRect/>
          </a:stretch>
        </p:blipFill>
        <p:spPr>
          <a:xfrm>
            <a:off x="1635120" y="1599840"/>
            <a:ext cx="5873040" cy="468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048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048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2" name="图片 81"/>
          <p:cNvPicPr/>
          <p:nvPr/>
        </p:nvPicPr>
        <p:blipFill>
          <a:blip r:embed="rId2"/>
          <a:stretch>
            <a:fillRect/>
          </a:stretch>
        </p:blipFill>
        <p:spPr>
          <a:xfrm>
            <a:off x="1635120" y="1599840"/>
            <a:ext cx="5873040" cy="4686120"/>
          </a:xfrm>
          <a:prstGeom prst="rect">
            <a:avLst/>
          </a:prstGeom>
          <a:ln>
            <a:noFill/>
          </a:ln>
        </p:spPr>
      </p:pic>
      <p:pic>
        <p:nvPicPr>
          <p:cNvPr id="83" name="图片 82"/>
          <p:cNvPicPr/>
          <p:nvPr/>
        </p:nvPicPr>
        <p:blipFill>
          <a:blip r:embed="rId2"/>
          <a:stretch>
            <a:fillRect/>
          </a:stretch>
        </p:blipFill>
        <p:spPr>
          <a:xfrm>
            <a:off x="1635120" y="1599840"/>
            <a:ext cx="5873040" cy="468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4048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4048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5" name="图片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1635120" y="1599840"/>
            <a:ext cx="5873040" cy="4686120"/>
          </a:xfrm>
          <a:prstGeom prst="rect">
            <a:avLst/>
          </a:prstGeom>
          <a:ln>
            <a:noFill/>
          </a:ln>
        </p:spPr>
      </p:pic>
      <p:pic>
        <p:nvPicPr>
          <p:cNvPr id="126" name="图片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1635120" y="1599840"/>
            <a:ext cx="5873040" cy="468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8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4048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4048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0" name="图片 169"/>
          <p:cNvPicPr/>
          <p:nvPr/>
        </p:nvPicPr>
        <p:blipFill>
          <a:blip r:embed="rId2"/>
          <a:stretch>
            <a:fillRect/>
          </a:stretch>
        </p:blipFill>
        <p:spPr>
          <a:xfrm>
            <a:off x="1635120" y="1599840"/>
            <a:ext cx="5873040" cy="4686120"/>
          </a:xfrm>
          <a:prstGeom prst="rect">
            <a:avLst/>
          </a:prstGeom>
          <a:ln>
            <a:noFill/>
          </a:ln>
        </p:spPr>
      </p:pic>
      <p:pic>
        <p:nvPicPr>
          <p:cNvPr id="171" name="图片 170"/>
          <p:cNvPicPr/>
          <p:nvPr/>
        </p:nvPicPr>
        <p:blipFill>
          <a:blip r:embed="rId2"/>
          <a:stretch>
            <a:fillRect/>
          </a:stretch>
        </p:blipFill>
        <p:spPr>
          <a:xfrm>
            <a:off x="1635120" y="1599840"/>
            <a:ext cx="5873040" cy="468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86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048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048200"/>
            <a:ext cx="8229240" cy="2235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678000"/>
            <a:ext cx="9143640" cy="179640"/>
          </a:xfrm>
          <a:prstGeom prst="rect">
            <a:avLst/>
          </a:prstGeom>
          <a:gradFill>
            <a:gsLst>
              <a:gs pos="0">
                <a:srgbClr val="918415"/>
              </a:gs>
              <a:gs pos="50000">
                <a:srgbClr val="EEECE7"/>
              </a:gs>
              <a:gs pos="100000">
                <a:srgbClr val="918415"/>
              </a:gs>
            </a:gsLst>
            <a:lin ang="0"/>
          </a:gradFill>
          <a:ln w="25560">
            <a:noFill/>
          </a:ln>
        </p:spPr>
      </p:sp>
      <p:sp>
        <p:nvSpPr>
          <p:cNvPr id="9" name="CustomShape 2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gradFill>
            <a:gsLst>
              <a:gs pos="0">
                <a:srgbClr val="918415"/>
              </a:gs>
              <a:gs pos="50000">
                <a:srgbClr val="EEECE7"/>
              </a:gs>
              <a:gs pos="100000">
                <a:srgbClr val="918415"/>
              </a:gs>
            </a:gsLst>
            <a:lin ang="0"/>
          </a:gradFill>
          <a:ln w="255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685800" y="3196800"/>
            <a:ext cx="7772040" cy="17640"/>
          </a:xfrm>
          <a:prstGeom prst="rect">
            <a:avLst/>
          </a:prstGeom>
          <a:gradFill>
            <a:gsLst>
              <a:gs pos="0">
                <a:srgbClr val="DBD8CC"/>
              </a:gs>
              <a:gs pos="50000">
                <a:srgbClr val="918415"/>
              </a:gs>
              <a:gs pos="100000">
                <a:srgbClr val="DBD8CC"/>
              </a:gs>
            </a:gsLst>
            <a:lin ang="0"/>
          </a:gradFill>
          <a:ln w="25560">
            <a:noFill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1676520"/>
            <a:ext cx="7772040" cy="1537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Click to edit the title text format单击此处编辑母版标题样式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76320" y="6400800"/>
            <a:ext cx="3200040" cy="2833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830">
                <a:solidFill>
                  <a:srgbClr val="636363"/>
                </a:solidFill>
                <a:latin typeface="Franklin Gothic Book"/>
              </a:rPr>
              <a:t>7/17/14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5334120" y="6400800"/>
            <a:ext cx="3733560" cy="2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4114800" y="6400800"/>
            <a:ext cx="914040" cy="2829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6A7ACD08-BF9B-476C-B664-F03FC53DE878}" type="slidenum">
              <a:rPr lang="en-US" sz="830">
                <a:solidFill>
                  <a:srgbClr val="636363"/>
                </a:solidFill>
                <a:latin typeface="Franklin Gothic Book"/>
              </a:rPr>
              <a:t>‹#›</a:t>
            </a:fld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2400"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500"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500"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678000"/>
            <a:ext cx="9143640" cy="179640"/>
          </a:xfrm>
          <a:prstGeom prst="rect">
            <a:avLst/>
          </a:prstGeom>
          <a:gradFill>
            <a:gsLst>
              <a:gs pos="0">
                <a:srgbClr val="918415"/>
              </a:gs>
              <a:gs pos="50000">
                <a:srgbClr val="EEECE7"/>
              </a:gs>
              <a:gs pos="100000">
                <a:srgbClr val="918415"/>
              </a:gs>
            </a:gsLst>
            <a:lin ang="0"/>
          </a:gradFill>
          <a:ln w="2556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gradFill>
            <a:gsLst>
              <a:gs pos="0">
                <a:srgbClr val="918415"/>
              </a:gs>
              <a:gs pos="50000">
                <a:srgbClr val="EEECE7"/>
              </a:gs>
              <a:gs pos="100000">
                <a:srgbClr val="918415"/>
              </a:gs>
            </a:gsLst>
            <a:lin ang="0"/>
          </a:gradFill>
          <a:ln w="25560">
            <a:noFill/>
          </a:ln>
        </p:spPr>
      </p:sp>
      <p:sp>
        <p:nvSpPr>
          <p:cNvPr id="44" name="CustomShape 3"/>
          <p:cNvSpPr/>
          <p:nvPr/>
        </p:nvSpPr>
        <p:spPr>
          <a:xfrm>
            <a:off x="457200" y="1410840"/>
            <a:ext cx="8229240" cy="17640"/>
          </a:xfrm>
          <a:prstGeom prst="rect">
            <a:avLst/>
          </a:prstGeom>
          <a:gradFill>
            <a:gsLst>
              <a:gs pos="0">
                <a:srgbClr val="DBD8CC"/>
              </a:gs>
              <a:gs pos="50000">
                <a:srgbClr val="918415"/>
              </a:gs>
              <a:gs pos="100000">
                <a:srgbClr val="DBD8CC"/>
              </a:gs>
            </a:gsLst>
            <a:lin ang="0"/>
          </a:gradFill>
          <a:ln w="25560">
            <a:noFill/>
          </a:ln>
        </p:spPr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Click to edit the title text format单击此处编辑母版标题样式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 2" charset="2"/>
              <a:buChar char=""/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第二级</a:t>
            </a:r>
            <a:endParaRPr/>
          </a:p>
          <a:p>
            <a:pPr lvl="2">
              <a:lnSpc>
                <a:spcPct val="100000"/>
              </a:lnSpc>
              <a:buSzPct val="50000"/>
              <a:buFont typeface="Wingdings 2" charset="2"/>
              <a:buChar char=""/>
            </a:pPr>
            <a:r>
              <a:rPr lang="zh-CN">
                <a:solidFill>
                  <a:srgbClr val="000000"/>
                </a:solidFill>
                <a:latin typeface="Franklin Gothic Book"/>
              </a:rPr>
              <a:t>第三级</a:t>
            </a:r>
            <a:endParaRPr/>
          </a:p>
          <a:p>
            <a:pPr lvl="3">
              <a:lnSpc>
                <a:spcPct val="100000"/>
              </a:lnSpc>
              <a:buSzPct val="50000"/>
              <a:buFont typeface="Wingdings 2" charset="2"/>
              <a:buChar char=""/>
            </a:pPr>
            <a:r>
              <a:rPr lang="zh-CN" sz="1500">
                <a:solidFill>
                  <a:srgbClr val="000000"/>
                </a:solidFill>
                <a:latin typeface="Franklin Gothic Book"/>
              </a:rPr>
              <a:t>第四级</a:t>
            </a:r>
            <a:endParaRPr/>
          </a:p>
          <a:p>
            <a:pPr lvl="4">
              <a:lnSpc>
                <a:spcPct val="100000"/>
              </a:lnSpc>
              <a:buSzPct val="50000"/>
              <a:buFont typeface="Wingdings 2" charset="2"/>
              <a:buChar char=""/>
            </a:pPr>
            <a:r>
              <a:rPr lang="zh-CN" sz="1500">
                <a:solidFill>
                  <a:srgbClr val="000000"/>
                </a:solidFill>
                <a:latin typeface="Franklin Gothic Book"/>
              </a:rPr>
              <a:t>第五级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dt"/>
          </p:nvPr>
        </p:nvSpPr>
        <p:spPr>
          <a:xfrm>
            <a:off x="73080" y="6400800"/>
            <a:ext cx="3200040" cy="2833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830">
                <a:solidFill>
                  <a:srgbClr val="636363"/>
                </a:solidFill>
                <a:latin typeface="Franklin Gothic Book"/>
              </a:rPr>
              <a:t>7/17/14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ftr"/>
          </p:nvPr>
        </p:nvSpPr>
        <p:spPr>
          <a:xfrm>
            <a:off x="5330880" y="6400800"/>
            <a:ext cx="3733560" cy="2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4114800" y="6400800"/>
            <a:ext cx="914040" cy="2829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DC488B7C-9ECA-4FFB-A121-97BC336DF9C9}" type="slidenum">
              <a:rPr lang="en-US" sz="830">
                <a:solidFill>
                  <a:srgbClr val="636363"/>
                </a:solidFill>
                <a:latin typeface="Franklin Gothic Book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678000"/>
            <a:ext cx="9143640" cy="179640"/>
          </a:xfrm>
          <a:prstGeom prst="rect">
            <a:avLst/>
          </a:prstGeom>
          <a:gradFill>
            <a:gsLst>
              <a:gs pos="0">
                <a:srgbClr val="918415"/>
              </a:gs>
              <a:gs pos="50000">
                <a:srgbClr val="EEECE7"/>
              </a:gs>
              <a:gs pos="100000">
                <a:srgbClr val="918415"/>
              </a:gs>
            </a:gsLst>
            <a:lin ang="0"/>
          </a:gradFill>
          <a:ln w="25560">
            <a:noFill/>
          </a:ln>
        </p:spPr>
      </p:sp>
      <p:sp>
        <p:nvSpPr>
          <p:cNvPr id="85" name="CustomShape 2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gradFill>
            <a:gsLst>
              <a:gs pos="0">
                <a:srgbClr val="918415"/>
              </a:gs>
              <a:gs pos="50000">
                <a:srgbClr val="EEECE7"/>
              </a:gs>
              <a:gs pos="100000">
                <a:srgbClr val="918415"/>
              </a:gs>
            </a:gsLst>
            <a:lin ang="0"/>
          </a:gradFill>
          <a:ln w="25560">
            <a:noFill/>
          </a:ln>
        </p:spPr>
      </p:sp>
      <p:sp>
        <p:nvSpPr>
          <p:cNvPr id="86" name="CustomShape 3"/>
          <p:cNvSpPr/>
          <p:nvPr/>
        </p:nvSpPr>
        <p:spPr>
          <a:xfrm>
            <a:off x="457200" y="1410840"/>
            <a:ext cx="8229240" cy="17640"/>
          </a:xfrm>
          <a:prstGeom prst="rect">
            <a:avLst/>
          </a:prstGeom>
          <a:gradFill>
            <a:gsLst>
              <a:gs pos="0">
                <a:srgbClr val="DBD8CC"/>
              </a:gs>
              <a:gs pos="50000">
                <a:srgbClr val="918415"/>
              </a:gs>
              <a:gs pos="100000">
                <a:srgbClr val="DBD8CC"/>
              </a:gs>
            </a:gsLst>
            <a:lin ang="0"/>
          </a:gradFill>
          <a:ln w="25560">
            <a:noFill/>
          </a:ln>
        </p:spPr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Click to edit the title text format单击此处编辑母版标题样式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 2" charset="2"/>
              <a:buChar char=""/>
            </a:pPr>
            <a:r>
              <a:rPr lang="zh-CN">
                <a:solidFill>
                  <a:srgbClr val="000000"/>
                </a:solidFill>
                <a:latin typeface="Franklin Gothic Book"/>
              </a:rPr>
              <a:t>第二级</a:t>
            </a:r>
            <a:endParaRPr/>
          </a:p>
          <a:p>
            <a:pPr lvl="2">
              <a:lnSpc>
                <a:spcPct val="100000"/>
              </a:lnSpc>
              <a:buSzPct val="50000"/>
              <a:buFont typeface="Wingdings 2" charset="2"/>
              <a:buChar char=""/>
            </a:pPr>
            <a:r>
              <a:rPr lang="zh-CN" sz="1500">
                <a:solidFill>
                  <a:srgbClr val="000000"/>
                </a:solidFill>
                <a:latin typeface="Franklin Gothic Book"/>
              </a:rPr>
              <a:t>第三级</a:t>
            </a:r>
            <a:endParaRPr/>
          </a:p>
          <a:p>
            <a:pPr lvl="3">
              <a:lnSpc>
                <a:spcPct val="100000"/>
              </a:lnSpc>
              <a:buSzPct val="50000"/>
              <a:buFont typeface="Wingdings 2" charset="2"/>
              <a:buChar char=""/>
            </a:pPr>
            <a:r>
              <a:rPr lang="zh-CN" sz="1350">
                <a:solidFill>
                  <a:srgbClr val="000000"/>
                </a:solidFill>
                <a:latin typeface="Franklin Gothic Book"/>
              </a:rPr>
              <a:t>第四级</a:t>
            </a:r>
            <a:endParaRPr/>
          </a:p>
          <a:p>
            <a:pPr lvl="4">
              <a:lnSpc>
                <a:spcPct val="100000"/>
              </a:lnSpc>
              <a:buSzPct val="50000"/>
              <a:buFont typeface="Wingdings 2" charset="2"/>
              <a:buChar char=""/>
            </a:pPr>
            <a:r>
              <a:rPr lang="zh-CN" sz="1350">
                <a:solidFill>
                  <a:srgbClr val="000000"/>
                </a:solidFill>
                <a:latin typeface="Franklin Gothic Book"/>
              </a:rPr>
              <a:t>第五级</a:t>
            </a:r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buSzPct val="45000"/>
              <a:buFont typeface="StarSymbol"/>
              <a:buChar char="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 2" charset="2"/>
              <a:buChar char=""/>
            </a:pPr>
            <a:r>
              <a:rPr lang="zh-CN">
                <a:solidFill>
                  <a:srgbClr val="000000"/>
                </a:solidFill>
                <a:latin typeface="Franklin Gothic Book"/>
              </a:rPr>
              <a:t>第二级</a:t>
            </a:r>
            <a:endParaRPr/>
          </a:p>
          <a:p>
            <a:pPr lvl="2">
              <a:lnSpc>
                <a:spcPct val="100000"/>
              </a:lnSpc>
              <a:buSzPct val="50000"/>
              <a:buFont typeface="Wingdings 2" charset="2"/>
              <a:buChar char=""/>
            </a:pPr>
            <a:r>
              <a:rPr lang="zh-CN" sz="1500">
                <a:solidFill>
                  <a:srgbClr val="000000"/>
                </a:solidFill>
                <a:latin typeface="Franklin Gothic Book"/>
              </a:rPr>
              <a:t>第三级</a:t>
            </a:r>
            <a:endParaRPr/>
          </a:p>
          <a:p>
            <a:pPr lvl="3">
              <a:lnSpc>
                <a:spcPct val="100000"/>
              </a:lnSpc>
              <a:buSzPct val="50000"/>
              <a:buFont typeface="Wingdings 2" charset="2"/>
              <a:buChar char=""/>
            </a:pPr>
            <a:r>
              <a:rPr lang="zh-CN" sz="1350">
                <a:solidFill>
                  <a:srgbClr val="000000"/>
                </a:solidFill>
                <a:latin typeface="Franklin Gothic Book"/>
              </a:rPr>
              <a:t>第四级</a:t>
            </a:r>
            <a:endParaRPr/>
          </a:p>
          <a:p>
            <a:pPr lvl="4">
              <a:lnSpc>
                <a:spcPct val="100000"/>
              </a:lnSpc>
              <a:buSzPct val="50000"/>
              <a:buFont typeface="Wingdings 2" charset="2"/>
              <a:buChar char=""/>
            </a:pPr>
            <a:r>
              <a:rPr lang="zh-CN" sz="1350">
                <a:solidFill>
                  <a:srgbClr val="000000"/>
                </a:solidFill>
                <a:latin typeface="Franklin Gothic Book"/>
              </a:rPr>
              <a:t>第五级</a:t>
            </a:r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dt"/>
          </p:nvPr>
        </p:nvSpPr>
        <p:spPr>
          <a:xfrm>
            <a:off x="76320" y="6400800"/>
            <a:ext cx="3200040" cy="2833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100">
                <a:solidFill>
                  <a:srgbClr val="636363"/>
                </a:solidFill>
                <a:latin typeface="Franklin Gothic Book"/>
              </a:rPr>
              <a:t>7/17/14</a:t>
            </a:r>
            <a:endParaRPr/>
          </a:p>
        </p:txBody>
      </p:sp>
      <p:sp>
        <p:nvSpPr>
          <p:cNvPr id="91" name="PlaceHolder 8"/>
          <p:cNvSpPr>
            <a:spLocks noGrp="1"/>
          </p:cNvSpPr>
          <p:nvPr>
            <p:ph type="ftr"/>
          </p:nvPr>
        </p:nvSpPr>
        <p:spPr>
          <a:xfrm>
            <a:off x="5334120" y="6400800"/>
            <a:ext cx="3733560" cy="2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sp>
        <p:nvSpPr>
          <p:cNvPr id="92" name="PlaceHolder 9"/>
          <p:cNvSpPr>
            <a:spLocks noGrp="1"/>
          </p:cNvSpPr>
          <p:nvPr>
            <p:ph type="sldNum"/>
          </p:nvPr>
        </p:nvSpPr>
        <p:spPr>
          <a:xfrm>
            <a:off x="4114800" y="6400800"/>
            <a:ext cx="914040" cy="2829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7D87DF48-98AE-490F-A94A-A1A7DC9A59D4}" type="slidenum">
              <a:rPr lang="en-US" sz="830">
                <a:solidFill>
                  <a:srgbClr val="636363"/>
                </a:solidFill>
                <a:latin typeface="Franklin Gothic Book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6678000"/>
            <a:ext cx="9143640" cy="179640"/>
          </a:xfrm>
          <a:prstGeom prst="rect">
            <a:avLst/>
          </a:prstGeom>
          <a:gradFill>
            <a:gsLst>
              <a:gs pos="0">
                <a:srgbClr val="918415"/>
              </a:gs>
              <a:gs pos="50000">
                <a:srgbClr val="EEECE7"/>
              </a:gs>
              <a:gs pos="100000">
                <a:srgbClr val="918415"/>
              </a:gs>
            </a:gsLst>
            <a:lin ang="0"/>
          </a:gradFill>
          <a:ln w="25560">
            <a:noFill/>
          </a:ln>
        </p:spPr>
      </p:sp>
      <p:sp>
        <p:nvSpPr>
          <p:cNvPr id="128" name="CustomShape 2"/>
          <p:cNvSpPr/>
          <p:nvPr/>
        </p:nvSpPr>
        <p:spPr>
          <a:xfrm>
            <a:off x="0" y="0"/>
            <a:ext cx="9143640" cy="107640"/>
          </a:xfrm>
          <a:prstGeom prst="rect">
            <a:avLst/>
          </a:prstGeom>
          <a:gradFill>
            <a:gsLst>
              <a:gs pos="0">
                <a:srgbClr val="918415"/>
              </a:gs>
              <a:gs pos="50000">
                <a:srgbClr val="EEECE7"/>
              </a:gs>
              <a:gs pos="100000">
                <a:srgbClr val="918415"/>
              </a:gs>
            </a:gsLst>
            <a:lin ang="0"/>
          </a:gradFill>
          <a:ln w="25560">
            <a:noFill/>
          </a:ln>
        </p:spPr>
      </p:sp>
      <p:sp>
        <p:nvSpPr>
          <p:cNvPr id="129" name="CustomShape 3"/>
          <p:cNvSpPr/>
          <p:nvPr/>
        </p:nvSpPr>
        <p:spPr>
          <a:xfrm>
            <a:off x="457200" y="1410840"/>
            <a:ext cx="8229240" cy="17640"/>
          </a:xfrm>
          <a:prstGeom prst="rect">
            <a:avLst/>
          </a:prstGeom>
          <a:gradFill>
            <a:gsLst>
              <a:gs pos="0">
                <a:srgbClr val="DBD8CC"/>
              </a:gs>
              <a:gs pos="50000">
                <a:srgbClr val="918415"/>
              </a:gs>
              <a:gs pos="100000">
                <a:srgbClr val="DBD8CC"/>
              </a:gs>
            </a:gsLst>
            <a:lin ang="0"/>
          </a:gradFill>
          <a:ln w="25560">
            <a:noFill/>
          </a:ln>
        </p:spPr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Click to edit the title text format单击此处编辑母版标题样式</a:t>
            </a:r>
            <a:endParaRPr/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buSzPct val="45000"/>
              <a:buFont typeface="StarSymbol"/>
              <a:buChar char=""/>
            </a:pPr>
            <a:r>
              <a:rPr lang="zh-CN" b="1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b="1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b="1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b="1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b="1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b="1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zh-CN" b="1">
                <a:solidFill>
                  <a:srgbClr val="000000"/>
                </a:solidFill>
                <a:latin typeface="Franklin Gothic Book"/>
              </a:rPr>
              <a:t>Seventh Outline Level单击此处编辑母版文本样式</a:t>
            </a:r>
            <a:endParaRPr/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buSzPct val="45000"/>
              <a:buFont typeface="StarSymbol"/>
              <a:buChar char="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 2" charset="2"/>
              <a:buChar char=""/>
            </a:pPr>
            <a:r>
              <a:rPr lang="zh-CN" sz="1500">
                <a:solidFill>
                  <a:srgbClr val="000000"/>
                </a:solidFill>
                <a:latin typeface="Franklin Gothic Book"/>
              </a:rPr>
              <a:t>第二级</a:t>
            </a:r>
            <a:endParaRPr/>
          </a:p>
          <a:p>
            <a:pPr lvl="2">
              <a:lnSpc>
                <a:spcPct val="100000"/>
              </a:lnSpc>
              <a:buSzPct val="50000"/>
              <a:buFont typeface="Wingdings 2" charset="2"/>
              <a:buChar char=""/>
            </a:pPr>
            <a:r>
              <a:rPr lang="zh-CN" sz="1350">
                <a:solidFill>
                  <a:srgbClr val="000000"/>
                </a:solidFill>
                <a:latin typeface="Franklin Gothic Book"/>
              </a:rPr>
              <a:t>第三级</a:t>
            </a:r>
            <a:endParaRPr/>
          </a:p>
          <a:p>
            <a:pPr lvl="3">
              <a:lnSpc>
                <a:spcPct val="100000"/>
              </a:lnSpc>
              <a:buSzPct val="50000"/>
              <a:buFont typeface="Wingdings 2" charset="2"/>
              <a:buChar char=""/>
            </a:pPr>
            <a:r>
              <a:rPr lang="zh-CN" sz="1200">
                <a:solidFill>
                  <a:srgbClr val="000000"/>
                </a:solidFill>
                <a:latin typeface="Franklin Gothic Book"/>
              </a:rPr>
              <a:t>第四级</a:t>
            </a:r>
            <a:endParaRPr/>
          </a:p>
          <a:p>
            <a:pPr lvl="4">
              <a:lnSpc>
                <a:spcPct val="100000"/>
              </a:lnSpc>
              <a:buSzPct val="50000"/>
              <a:buFont typeface="Wingdings 2" charset="2"/>
              <a:buChar char=""/>
            </a:pPr>
            <a:r>
              <a:rPr lang="zh-CN" sz="1200">
                <a:solidFill>
                  <a:srgbClr val="000000"/>
                </a:solidFill>
                <a:latin typeface="Franklin Gothic Book"/>
              </a:rPr>
              <a:t>第五级</a:t>
            </a:r>
            <a:endParaRPr/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buSzPct val="45000"/>
              <a:buFont typeface="StarSymbol"/>
              <a:buChar char=""/>
            </a:pPr>
            <a:r>
              <a:rPr lang="zh-CN" b="1">
                <a:solidFill>
                  <a:srgbClr val="636363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b="1">
                <a:solidFill>
                  <a:srgbClr val="636363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b="1">
                <a:solidFill>
                  <a:srgbClr val="636363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b="1">
                <a:solidFill>
                  <a:srgbClr val="636363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b="1">
                <a:solidFill>
                  <a:srgbClr val="636363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b="1">
                <a:solidFill>
                  <a:srgbClr val="636363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zh-CN" b="1">
                <a:solidFill>
                  <a:srgbClr val="636363"/>
                </a:solidFill>
                <a:latin typeface="Franklin Gothic Book"/>
              </a:rPr>
              <a:t>Seventh Outline Level单击此处编辑母版文本样式</a:t>
            </a:r>
            <a:endParaRPr/>
          </a:p>
        </p:txBody>
      </p:sp>
      <p:sp>
        <p:nvSpPr>
          <p:cNvPr id="134" name="PlaceHolder 8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buSzPct val="45000"/>
              <a:buFont typeface="StarSymbol"/>
              <a:buChar char="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 2" charset="2"/>
              <a:buChar char=""/>
            </a:pPr>
            <a:r>
              <a:rPr lang="zh-CN" sz="1500">
                <a:solidFill>
                  <a:srgbClr val="000000"/>
                </a:solidFill>
                <a:latin typeface="Franklin Gothic Book"/>
              </a:rPr>
              <a:t>第二级</a:t>
            </a:r>
            <a:endParaRPr/>
          </a:p>
          <a:p>
            <a:pPr lvl="2">
              <a:lnSpc>
                <a:spcPct val="100000"/>
              </a:lnSpc>
              <a:buSzPct val="50000"/>
              <a:buFont typeface="Wingdings 2" charset="2"/>
              <a:buChar char=""/>
            </a:pPr>
            <a:r>
              <a:rPr lang="zh-CN" sz="1350">
                <a:solidFill>
                  <a:srgbClr val="000000"/>
                </a:solidFill>
                <a:latin typeface="Franklin Gothic Book"/>
              </a:rPr>
              <a:t>第三级</a:t>
            </a:r>
            <a:endParaRPr/>
          </a:p>
          <a:p>
            <a:pPr lvl="3">
              <a:lnSpc>
                <a:spcPct val="100000"/>
              </a:lnSpc>
              <a:buSzPct val="50000"/>
              <a:buFont typeface="Wingdings 2" charset="2"/>
              <a:buChar char=""/>
            </a:pPr>
            <a:r>
              <a:rPr lang="zh-CN" sz="1200">
                <a:solidFill>
                  <a:srgbClr val="000000"/>
                </a:solidFill>
                <a:latin typeface="Franklin Gothic Book"/>
              </a:rPr>
              <a:t>第四级</a:t>
            </a:r>
            <a:endParaRPr/>
          </a:p>
          <a:p>
            <a:pPr lvl="4">
              <a:lnSpc>
                <a:spcPct val="100000"/>
              </a:lnSpc>
              <a:buSzPct val="50000"/>
              <a:buFont typeface="Wingdings 2" charset="2"/>
              <a:buChar char=""/>
            </a:pPr>
            <a:r>
              <a:rPr lang="zh-CN" sz="1200">
                <a:solidFill>
                  <a:srgbClr val="000000"/>
                </a:solidFill>
                <a:latin typeface="Franklin Gothic Book"/>
              </a:rPr>
              <a:t>第五级</a:t>
            </a:r>
            <a:endParaRPr/>
          </a:p>
        </p:txBody>
      </p:sp>
      <p:sp>
        <p:nvSpPr>
          <p:cNvPr id="135" name="PlaceHolder 9"/>
          <p:cNvSpPr>
            <a:spLocks noGrp="1"/>
          </p:cNvSpPr>
          <p:nvPr>
            <p:ph type="dt"/>
          </p:nvPr>
        </p:nvSpPr>
        <p:spPr>
          <a:xfrm>
            <a:off x="76320" y="6400800"/>
            <a:ext cx="3200040" cy="2833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636363"/>
                </a:solidFill>
                <a:latin typeface="Franklin Gothic Book"/>
              </a:rPr>
              <a:t>7/17/14</a:t>
            </a:r>
            <a:endParaRPr/>
          </a:p>
        </p:txBody>
      </p:sp>
      <p:sp>
        <p:nvSpPr>
          <p:cNvPr id="136" name="PlaceHolder 10"/>
          <p:cNvSpPr>
            <a:spLocks noGrp="1"/>
          </p:cNvSpPr>
          <p:nvPr>
            <p:ph type="ftr"/>
          </p:nvPr>
        </p:nvSpPr>
        <p:spPr>
          <a:xfrm>
            <a:off x="5334120" y="6400800"/>
            <a:ext cx="3733560" cy="2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sp>
        <p:nvSpPr>
          <p:cNvPr id="137" name="PlaceHolder 11"/>
          <p:cNvSpPr>
            <a:spLocks noGrp="1"/>
          </p:cNvSpPr>
          <p:nvPr>
            <p:ph type="sldNum"/>
          </p:nvPr>
        </p:nvSpPr>
        <p:spPr>
          <a:xfrm>
            <a:off x="4114800" y="6400800"/>
            <a:ext cx="914040" cy="2829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85BC49D0-62ED-4DFE-9763-2D7A20F78F02}" type="slidenum">
              <a:rPr lang="en-US">
                <a:solidFill>
                  <a:srgbClr val="636363"/>
                </a:solidFill>
                <a:latin typeface="Franklin Gothic Book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44000" y="908640"/>
            <a:ext cx="8892000" cy="1439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zh-CN" sz="3600" dirty="0" smtClean="0">
                <a:solidFill>
                  <a:srgbClr val="2F2F2F"/>
                </a:solidFill>
                <a:latin typeface="Franklin Gothic Medium"/>
              </a:rPr>
              <a:t>201</a:t>
            </a:r>
            <a:r>
              <a:rPr lang="en-US" altLang="zh-CN" sz="3600" dirty="0" smtClean="0">
                <a:solidFill>
                  <a:srgbClr val="2F2F2F"/>
                </a:solidFill>
                <a:latin typeface="Franklin Gothic Medium"/>
              </a:rPr>
              <a:t>5</a:t>
            </a:r>
            <a:r>
              <a:rPr lang="zh-CN" sz="3600" dirty="0" smtClean="0">
                <a:solidFill>
                  <a:srgbClr val="2F2F2F"/>
                </a:solidFill>
                <a:latin typeface="Franklin Gothic Medium"/>
              </a:rPr>
              <a:t>天津大学</a:t>
            </a:r>
            <a:r>
              <a:rPr lang="zh-CN" sz="3600" dirty="0">
                <a:solidFill>
                  <a:srgbClr val="2F2F2F"/>
                </a:solidFill>
                <a:latin typeface="Franklin Gothic Medium"/>
              </a:rPr>
              <a:t>ACM暑期集训队培训讲座
</a:t>
            </a:r>
            <a:r>
              <a:rPr lang="zh-CN" sz="3600" dirty="0" smtClean="0">
                <a:solidFill>
                  <a:srgbClr val="2F2F2F"/>
                </a:solidFill>
                <a:latin typeface="Franklin Gothic Medium"/>
              </a:rPr>
              <a:t>——</a:t>
            </a:r>
            <a:r>
              <a:rPr lang="en-US" altLang="zh-CN" sz="3600" dirty="0" err="1" smtClean="0">
                <a:solidFill>
                  <a:srgbClr val="2F2F2F"/>
                </a:solidFill>
                <a:latin typeface="Franklin Gothic Medium"/>
              </a:rPr>
              <a:t>rmq</a:t>
            </a:r>
            <a:r>
              <a:rPr lang="en-US" altLang="zh-CN" sz="3600" dirty="0" smtClean="0">
                <a:solidFill>
                  <a:srgbClr val="2F2F2F"/>
                </a:solidFill>
                <a:latin typeface="Franklin Gothic Medium"/>
              </a:rPr>
              <a:t>&amp;</a:t>
            </a:r>
            <a:r>
              <a:rPr lang="zh-CN" sz="3600" dirty="0" smtClean="0">
                <a:solidFill>
                  <a:srgbClr val="2F2F2F"/>
                </a:solidFill>
                <a:latin typeface="Franklin Gothic Medium"/>
              </a:rPr>
              <a:t>树状</a:t>
            </a:r>
            <a:r>
              <a:rPr lang="zh-CN" sz="3600" dirty="0">
                <a:solidFill>
                  <a:srgbClr val="2F2F2F"/>
                </a:solidFill>
                <a:latin typeface="Franklin Gothic Medium"/>
              </a:rPr>
              <a:t>数组&amp;线段树</a:t>
            </a:r>
            <a:endParaRPr dirty="0"/>
          </a:p>
        </p:txBody>
      </p:sp>
      <p:sp>
        <p:nvSpPr>
          <p:cNvPr id="173" name="TextShape 2"/>
          <p:cNvSpPr txBox="1"/>
          <p:nvPr/>
        </p:nvSpPr>
        <p:spPr>
          <a:xfrm>
            <a:off x="1371600" y="3933000"/>
            <a:ext cx="6872400" cy="2022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讲课人：杨文韬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年级    ：2013级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联系方式：</a:t>
            </a:r>
            <a:r>
              <a:rPr lang="en-US" sz="2400" u="sng">
                <a:solidFill>
                  <a:srgbClr val="000000"/>
                </a:solidFill>
                <a:latin typeface="Franklin Gothic Book"/>
              </a:rPr>
              <a:t>345475266（qq）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树状数组求逆序数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给定一序列a[]，求序列中的逆序对的个数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从序列的末尾开始遍历，树状数组中存储的get(a[i])是遍历过的小于等于a[i]的元素个数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每次set(a[i], 1)，然后ans+=get(a[i]-1)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即每次加上在a[i]后边小于a[i]的元素的个数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这样最后的ans就是逆序对个数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区间修改点查询转换成树状数组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有时题目是区间修改，点查询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我们可以把它转化为点修改，区间查询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如已知数列a[]，有两种操作，一种是询问a[i]的值，另一种是将a[i]到a[j]的元素都加上k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建立数组b[]，b[1]=a[1]，b[2]=a[2]-a[1]，</a:t>
            </a: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                            b[3]=a[3]-a[2]，……，b[i]=a[i]-a[i-1]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这样b[1]+b[2]+……+b[i]=a[i]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将点查询变成了区间查询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若要将a[i]到a[j]的元素都加上k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令b[i]+=k，b[j+1]-=k，就将区间修改转化为了点修改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把树状数组的递归改成循环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zh-CN" b="1">
                <a:solidFill>
                  <a:srgbClr val="000000"/>
                </a:solidFill>
                <a:latin typeface="Franklin Gothic Book"/>
              </a:rPr>
              <a:t>递归模式</a:t>
            </a:r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s[40005],N;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lb(int i){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return i&amp;-i;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void set(int i, int x){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if(i&gt;N)return;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s[i]+=x;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set(i+lb(i),x);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 get(int i){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if(i==0)return 0;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return get(i-lb(i))+s[i];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}</a:t>
            </a:r>
            <a:endParaRPr/>
          </a:p>
        </p:txBody>
      </p:sp>
      <p:sp>
        <p:nvSpPr>
          <p:cNvPr id="193" name="TextShape 4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zh-CN" b="1">
                <a:solidFill>
                  <a:srgbClr val="636363"/>
                </a:solidFill>
                <a:latin typeface="Franklin Gothic Book"/>
              </a:rPr>
              <a:t>非递归模式</a:t>
            </a:r>
            <a:endParaRPr/>
          </a:p>
        </p:txBody>
      </p:sp>
      <p:sp>
        <p:nvSpPr>
          <p:cNvPr id="194" name="TextShape 5"/>
          <p:cNvSpPr txBox="1"/>
          <p:nvPr/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s[40005],N;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lb(int i)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return i&amp;-i;
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void set(int i, int x)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while (i&lt;=N)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s[i]+=x;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i+=lb(i);
</a:t>
            </a:r>
            <a:r>
              <a:rPr lang="zh-CN">
                <a:solidFill>
                  <a:srgbClr val="000000"/>
                </a:solidFill>
                <a:latin typeface="Franklin Gothic Book"/>
              </a:rPr>
              <a:t>      </a:t>
            </a:r>
            <a:r>
              <a:rPr lang="zh-CN">
                <a:solidFill>
                  <a:srgbClr val="636363"/>
                </a:solidFill>
                <a:latin typeface="Franklin Gothic Book"/>
              </a:rPr>
              <a:t>}
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get(int i)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int ans=0;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while (i&gt;0)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ans+=s[i];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i=i-lb(i);
      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return ans;
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把一维的树状数组扩展到二维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zh-CN" b="1">
                <a:solidFill>
                  <a:srgbClr val="000000"/>
                </a:solidFill>
                <a:latin typeface="Franklin Gothic Book"/>
              </a:rPr>
              <a:t>一维树状数组</a:t>
            </a:r>
            <a:endParaRPr/>
          </a:p>
        </p:txBody>
      </p:sp>
      <p:sp>
        <p:nvSpPr>
          <p:cNvPr id="197" name="TextShape 3"/>
          <p:cNvSpPr txBox="1"/>
          <p:nvPr/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s[40005],N;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lb(int i)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return i&amp;-i;
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void set(int i, int x)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while (i&lt;=N)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s[i]+=x;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i+=lb(i);
</a:t>
            </a:r>
            <a:r>
              <a:rPr lang="zh-CN">
                <a:solidFill>
                  <a:srgbClr val="000000"/>
                </a:solidFill>
                <a:latin typeface="Franklin Gothic Book"/>
              </a:rPr>
              <a:t>      </a:t>
            </a:r>
            <a:r>
              <a:rPr lang="zh-CN">
                <a:solidFill>
                  <a:srgbClr val="636363"/>
                </a:solidFill>
                <a:latin typeface="Franklin Gothic Book"/>
              </a:rPr>
              <a:t>}
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get(int i)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int ans=0;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while (i&gt;0)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ans+=s[i];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i=i-lb(i);
      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return ans;
}</a:t>
            </a:r>
            <a:endParaRPr/>
          </a:p>
        </p:txBody>
      </p:sp>
      <p:sp>
        <p:nvSpPr>
          <p:cNvPr id="198" name="TextShape 4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zh-CN" b="1">
                <a:solidFill>
                  <a:srgbClr val="636363"/>
                </a:solidFill>
                <a:latin typeface="Franklin Gothic Book"/>
              </a:rPr>
              <a:t>二维树状数组</a:t>
            </a:r>
            <a:endParaRPr/>
          </a:p>
        </p:txBody>
      </p:sp>
      <p:sp>
        <p:nvSpPr>
          <p:cNvPr id="199" name="TextShape 5"/>
          <p:cNvSpPr txBox="1"/>
          <p:nvPr/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s[105][105], N, M;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lb(int i)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return i&amp;-i;
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void set(int i, int j, int x)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for (int ii=i; ii&lt;=N; ii+=lb(ii))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for (int jj=j; jj&lt;=M; jj+=lb(jj))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      s[ii][jj]+=x;
            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}
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int get(int i,int j)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int ans=0;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for (int ii=i; ii&gt;0; ii-=lb(ii))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for (int jj=j; jj&gt;0; jj-=lb(jj)) {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            ans+=s[ii][jj];
            }
      }</a:t>
            </a:r>
            <a:endParaRPr/>
          </a:p>
          <a:p>
            <a:pPr>
              <a:lnSpc>
                <a:spcPct val="100000"/>
              </a:lnSpc>
            </a:pPr>
            <a:r>
              <a:rPr lang="zh-CN">
                <a:solidFill>
                  <a:srgbClr val="636363"/>
                </a:solidFill>
                <a:latin typeface="Franklin Gothic Book"/>
              </a:rPr>
              <a:t>      return ans;
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多维的树状数组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树状数组的多维扩展非常简单，只是单纯的多加几个循环即可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s[i][j][k]就表示i’∈(i-lb(i),i], j’ ∈(j-lb(j),j], k’ ∈(k-lb(k),k]的a[i’][j’][k’]的元素的和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习题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 dirty="0">
                <a:solidFill>
                  <a:srgbClr val="000000"/>
                </a:solidFill>
                <a:latin typeface="Franklin Gothic Book"/>
              </a:rPr>
              <a:t>POJ  2352    Stars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 dirty="0">
                <a:solidFill>
                  <a:srgbClr val="000000"/>
                </a:solidFill>
                <a:latin typeface="Franklin Gothic Book"/>
              </a:rPr>
              <a:t>HDU 1166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 dirty="0">
                <a:solidFill>
                  <a:srgbClr val="000000"/>
                </a:solidFill>
                <a:latin typeface="Franklin Gothic Book"/>
              </a:rPr>
              <a:t>HDU 1556    Color the ball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 dirty="0">
                <a:solidFill>
                  <a:srgbClr val="000000"/>
                </a:solidFill>
                <a:latin typeface="Franklin Gothic Book"/>
              </a:rPr>
              <a:t>HDU 3584    Cube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线段树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线段树将一个区间划分为一些单元区间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每个单元区间对应树中的一个节点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线段树可以进行区间查询以及区间修改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线段树每个节点所存储的信息：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struct Node {</a:t>
            </a: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       Node *ls, *rs;    //左孩子，右孩子</a:t>
            </a: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       int l, r;                 //区间左端点，区间右端点</a:t>
            </a: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       int v, opr;            //区间值，懒操作</a:t>
            </a: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   };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如果用数组存储而不是使用动态内存的话，左孩子和右孩子推荐使用int的数组下标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线段树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有一列数a[]，有若干次操作，操作分为两种，一种是令a[i]到a[j]的值都加上k，另一种是求a[i]到a[j]的值的和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首先建树，以a[]一共有五个数字为例，根节点所代表的区间为[1,5]，然后我们从这个区间的中间断开，即在(1+5)/2=3的位置，他的左孩子代表区间为[1,3]，右孩子代表区间为[4,5]，以此类推…直到最后，区间长度为1为止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对于区间长度为1的叶子节点，他的值就等于这个叶子节点所代表的元素的值，即v=a[l]，对于一般的节点，</a:t>
            </a: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    v=ls-&gt;v+rs-&gt;v，即v=a[l]+a[l+1]+…+a[r]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这样我们就可以在log的时间内进行查询和</a:t>
            </a:r>
            <a:endParaRPr/>
          </a:p>
          <a:p>
            <a:pPr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   修改了</a:t>
            </a:r>
            <a:endParaRPr/>
          </a:p>
        </p:txBody>
      </p:sp>
      <p:pic>
        <p:nvPicPr>
          <p:cNvPr id="208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57840" y="4943520"/>
            <a:ext cx="2028600" cy="134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查询操作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对于查询区间[l,r]的元素和，我们可以首先在根节点(最大的区间里)查询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在某个节点*from里查询[l,r]区间时，有以下几种情况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1.  from-&gt;l==l&amp;&amp;from-&gt;r==r    直接返回from-&gt;v即可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2.  from-&gt;ls-&gt;r&gt;=r   区间整体属于from节点的左侧，直接返回在from-&gt;ls里查找的结果即可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3.  from-&gt;rs-&gt;l&lt;=l   区间整体属于from节点的右侧，直接返回在from-&gt;rs里查找的结果即可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4.  其余情况，区间位于from节点的中间，返回在from-&gt;ls里查找[l, from-&gt;ls-&gt;r]的结果和在from-&gt;rs里查找[from-&gt;rs-&gt;l, r]的结果的和即可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修改操作——lazy操作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类似查询操作，分为四种情况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把区间细分进行查找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在对孩子节点进行操作以后，要repair一下父亲节点，维护数据的正确性，即from-&gt;v=from-&gt;ls-&gt;v+from-&gt;rs-&gt;v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如果找到了区间大小恰好一致的节点，我们便不再往下边的孩子节点记录，而是在这个区间上做一个懒操作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form-&gt;opr+=x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这样我们就可以在log时间内完成修改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插播一条</a:t>
            </a:r>
            <a:r>
              <a:rPr lang="en-US" altLang="zh-CN" dirty="0" smtClean="0"/>
              <a:t>RMQ</a:t>
            </a:r>
            <a:r>
              <a:rPr lang="zh-CN" altLang="en-US" dirty="0" smtClean="0"/>
              <a:t>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zh-CN" altLang="en-US" dirty="0" smtClean="0"/>
              <a:t>本来去年是没有</a:t>
            </a:r>
            <a:r>
              <a:rPr lang="en-US" altLang="zh-CN" dirty="0" err="1" smtClean="0"/>
              <a:t>rmq</a:t>
            </a:r>
            <a:r>
              <a:rPr lang="zh-CN" altLang="en-US" dirty="0" smtClean="0"/>
              <a:t>的。。。今年又加回来了</a:t>
            </a:r>
            <a:r>
              <a:rPr lang="en-US" altLang="zh-CN" dirty="0" smtClean="0"/>
              <a:t>~</a:t>
            </a:r>
            <a:r>
              <a:rPr lang="zh-CN" altLang="en-US" dirty="0" smtClean="0"/>
              <a:t>于是插播一条</a:t>
            </a:r>
            <a:r>
              <a:rPr lang="en-US" altLang="zh-CN" dirty="0" smtClean="0"/>
              <a:t>~</a:t>
            </a:r>
          </a:p>
          <a:p>
            <a:r>
              <a:rPr lang="en-US" altLang="zh-CN" dirty="0" err="1" smtClean="0"/>
              <a:t>rmq</a:t>
            </a:r>
            <a:r>
              <a:rPr lang="zh-CN" altLang="en-US" dirty="0" smtClean="0"/>
              <a:t>的应用场景，什么时候用得到呢。。。</a:t>
            </a:r>
            <a:endParaRPr lang="en-US" altLang="zh-CN" dirty="0" smtClean="0"/>
          </a:p>
          <a:p>
            <a:r>
              <a:rPr lang="zh-CN" altLang="en-US" dirty="0" smtClean="0"/>
              <a:t>静态的查找，今天除了</a:t>
            </a:r>
            <a:r>
              <a:rPr lang="en-US" altLang="zh-CN" dirty="0" err="1" smtClean="0"/>
              <a:t>rmq</a:t>
            </a:r>
            <a:r>
              <a:rPr lang="zh-CN" altLang="en-US" dirty="0" smtClean="0"/>
              <a:t>还有另一个静态的数据结构，之后再说，先说</a:t>
            </a:r>
            <a:r>
              <a:rPr lang="en-US" altLang="zh-CN" dirty="0" err="1" smtClean="0"/>
              <a:t>rmq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我们已知一个序列，需要求一些类似于 区间最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大，小值，反正就是满足区间加法的一些东西，应该都可以用</a:t>
            </a:r>
            <a:r>
              <a:rPr lang="en-US" altLang="zh-CN" dirty="0" err="1" smtClean="0"/>
              <a:t>rmq</a:t>
            </a:r>
            <a:r>
              <a:rPr lang="zh-CN" altLang="en-US" dirty="0" smtClean="0"/>
              <a:t>（静态区间和就别</a:t>
            </a:r>
            <a:r>
              <a:rPr lang="en-US" altLang="zh-CN" dirty="0" err="1" smtClean="0"/>
              <a:t>rmq</a:t>
            </a:r>
            <a:r>
              <a:rPr lang="zh-CN" altLang="en-US" dirty="0" smtClean="0"/>
              <a:t>了。。。求前缀和就成了）所以大部分情况实际上就是用这玩意求区间最值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71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懒操作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可是我们没有修改叶子节点的值，我们怎么保证我们查询的时候是正确的呢？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我们在每次访问到某个节点的孩子节点时，就把这个节点的懒操作下移过去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from-&gt;ls-&gt;opr+=from-&gt;opr; 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from-&gt;rs-&gt;opr+=from-&gt;opr;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from-&gt;opr=0;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这样只是在访问节点的时候增加了常数的复杂度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总体复杂度还是logn级别的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线段树的应用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几道例题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>
                <a:latin typeface="Franklin Gothic Book"/>
              </a:rPr>
              <a:t>Gss 系列	</a:t>
            </a:r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457200" y="1739153"/>
            <a:ext cx="744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spoj1043. Can you answer these queries I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1671" y="2385484"/>
            <a:ext cx="76558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You are given a sequence A[1], A[2], ..., A[N] . ( |A[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]| ≤ 15007 , 1 ≤ N ≤ 50000 ). A query is defined as follows: </a:t>
            </a:r>
            <a:br>
              <a:rPr lang="en-US" altLang="zh-CN" sz="3200" dirty="0" smtClean="0"/>
            </a:br>
            <a:r>
              <a:rPr lang="en-US" altLang="zh-CN" sz="3200" dirty="0" smtClean="0"/>
              <a:t>Query(</a:t>
            </a:r>
            <a:r>
              <a:rPr lang="en-US" altLang="zh-CN" sz="3200" dirty="0" err="1" smtClean="0"/>
              <a:t>x,y</a:t>
            </a:r>
            <a:r>
              <a:rPr lang="en-US" altLang="zh-CN" sz="3200" dirty="0" smtClean="0"/>
              <a:t>) = Max { 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]+a[i+1]+...+a[j] ; x ≤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≤ j ≤ y }. </a:t>
            </a:r>
            <a:br>
              <a:rPr lang="en-US" altLang="zh-CN" sz="3200" dirty="0" smtClean="0"/>
            </a:br>
            <a:r>
              <a:rPr lang="en-US" altLang="zh-CN" sz="3200" dirty="0" smtClean="0"/>
              <a:t>Given M queries, your program must output the results of these queries.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950259" y="1129553"/>
            <a:ext cx="70821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思考</a:t>
            </a:r>
            <a:endParaRPr lang="en-US" altLang="zh-CN" sz="4400" dirty="0" smtClean="0"/>
          </a:p>
          <a:p>
            <a:r>
              <a:rPr lang="zh-CN" altLang="en-US" sz="4400" dirty="0"/>
              <a:t>子</a:t>
            </a:r>
            <a:r>
              <a:rPr lang="zh-CN" altLang="en-US" sz="4400" dirty="0" smtClean="0"/>
              <a:t>序列和 ， 区间</a:t>
            </a:r>
            <a:endParaRPr lang="en-US" altLang="zh-CN" sz="4400" dirty="0" smtClean="0"/>
          </a:p>
          <a:p>
            <a:endParaRPr lang="en-US" altLang="zh-CN" sz="4400" dirty="0"/>
          </a:p>
          <a:p>
            <a:endParaRPr lang="en-US" altLang="zh-CN" sz="4400" dirty="0" smtClean="0"/>
          </a:p>
          <a:p>
            <a:endParaRPr lang="en-US" altLang="zh-CN" sz="4400" dirty="0"/>
          </a:p>
          <a:p>
            <a:r>
              <a:rPr lang="zh-CN" altLang="en-US" sz="4400" dirty="0" smtClean="0"/>
              <a:t>维护 </a:t>
            </a:r>
            <a:r>
              <a:rPr lang="en-US" altLang="zh-CN" sz="4400" dirty="0" err="1" smtClean="0"/>
              <a:t>maxl</a:t>
            </a: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maxr</a:t>
            </a:r>
            <a:r>
              <a:rPr lang="en-US" altLang="zh-CN" sz="4400" dirty="0" smtClean="0"/>
              <a:t> opt sum</a:t>
            </a:r>
            <a:r>
              <a:rPr lang="zh-CN" altLang="en-US" sz="4400" dirty="0" smtClean="0"/>
              <a:t>即可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gss3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57200" y="1678187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1716. Can you answer these queries III</a:t>
            </a:r>
          </a:p>
          <a:p>
            <a:r>
              <a:rPr lang="en-US" altLang="zh-CN" sz="3200" dirty="0"/>
              <a:t>You are given a sequence A of N (N &lt;= 50000) integers between -10000 and 10000. On this sequence you have to apply M (M &lt;= 50000) operations: </a:t>
            </a:r>
            <a:br>
              <a:rPr lang="en-US" altLang="zh-CN" sz="3200" dirty="0"/>
            </a:br>
            <a:r>
              <a:rPr lang="en-US" altLang="zh-CN" sz="3200" dirty="0"/>
              <a:t>modify the </a:t>
            </a:r>
            <a:r>
              <a:rPr lang="en-US" altLang="zh-CN" sz="3200" dirty="0" err="1"/>
              <a:t>i-th</a:t>
            </a:r>
            <a:r>
              <a:rPr lang="en-US" altLang="zh-CN" sz="3200" dirty="0"/>
              <a:t> element in the sequence or for given x y print max{Ai + Ai+1 + .. + </a:t>
            </a:r>
            <a:r>
              <a:rPr lang="en-US" altLang="zh-CN" sz="3200" dirty="0" err="1"/>
              <a:t>Aj</a:t>
            </a:r>
            <a:r>
              <a:rPr lang="en-US" altLang="zh-CN" sz="3200" dirty="0"/>
              <a:t> | x&lt;=</a:t>
            </a:r>
            <a:r>
              <a:rPr lang="en-US" altLang="zh-CN" sz="3200" dirty="0" err="1"/>
              <a:t>i</a:t>
            </a:r>
            <a:r>
              <a:rPr lang="en-US" altLang="zh-CN" sz="3200" dirty="0"/>
              <a:t>&lt;=j&lt;=y }. </a:t>
            </a:r>
          </a:p>
          <a:p>
            <a:r>
              <a:rPr lang="zh-CN" altLang="en-US" sz="3200" dirty="0"/>
              <a:t>加入了修改操作</a:t>
            </a:r>
          </a:p>
        </p:txBody>
      </p:sp>
    </p:spTree>
    <p:extLst>
      <p:ext uri="{BB962C8B-B14F-4D97-AF65-F5344CB8AC3E}">
        <p14:creationId xmlns:p14="http://schemas.microsoft.com/office/powerpoint/2010/main" val="25479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zh-CN" altLang="en-US" dirty="0" smtClean="0"/>
              <a:t>时只需要考虑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3337920"/>
            <a:ext cx="8229240" cy="1143000"/>
          </a:xfrm>
        </p:spPr>
        <p:txBody>
          <a:bodyPr/>
          <a:lstStyle/>
          <a:p>
            <a:r>
              <a:rPr lang="zh-CN" altLang="en-US" dirty="0" smtClean="0"/>
              <a:t>将一个点修改为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时，只要将</a:t>
            </a:r>
            <a:r>
              <a:rPr lang="en-US" altLang="zh-CN" dirty="0" err="1" smtClean="0"/>
              <a:t>maxl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maxr</a:t>
            </a:r>
            <a:r>
              <a:rPr lang="en-US" altLang="zh-CN" dirty="0" smtClean="0"/>
              <a:t> opt sum</a:t>
            </a:r>
            <a:r>
              <a:rPr lang="zh-CN" altLang="en-US" dirty="0" smtClean="0"/>
              <a:t>全改为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Gss5 </a:t>
            </a:r>
            <a:r>
              <a:rPr lang="zh-CN" altLang="en-US" dirty="0" smtClean="0"/>
              <a:t>内容同</a:t>
            </a:r>
            <a:r>
              <a:rPr lang="en-US" altLang="zh-CN" dirty="0" smtClean="0"/>
              <a:t>gss1 gss3 </a:t>
            </a:r>
            <a:r>
              <a:rPr lang="zh-CN" altLang="en-US" dirty="0" smtClean="0"/>
              <a:t>只是在做结果时需要分类讨论 留作课后习题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0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</a:t>
            </a:r>
            <a:r>
              <a:rPr lang="zh-CN" altLang="en-US" dirty="0" smtClean="0"/>
              <a:t>来看</a:t>
            </a:r>
            <a:r>
              <a:rPr lang="en-US" altLang="zh-CN" dirty="0" err="1" smtClean="0"/>
              <a:t>gss</a:t>
            </a:r>
            <a:r>
              <a:rPr lang="zh-CN" altLang="en-US" dirty="0" smtClean="0"/>
              <a:t>系列另一个有趣的</a:t>
            </a:r>
            <a:r>
              <a:rPr lang="en-US" altLang="zh-CN" dirty="0" smtClean="0"/>
              <a:t>gss2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3200400"/>
            <a:ext cx="8229240" cy="1600560"/>
          </a:xfrm>
        </p:spPr>
        <p:txBody>
          <a:bodyPr/>
          <a:lstStyle/>
          <a:p>
            <a:r>
              <a:rPr lang="en-US" altLang="zh-CN" sz="2800" dirty="0" smtClean="0"/>
              <a:t>You are given a sequence A of N(N &lt;= 100,000) positive integers. There sum will be less than 10</a:t>
            </a:r>
            <a:r>
              <a:rPr lang="en-US" altLang="zh-CN" sz="2800" baseline="30000" dirty="0" smtClean="0"/>
              <a:t>18</a:t>
            </a:r>
            <a:r>
              <a:rPr lang="en-US" altLang="zh-CN" sz="2800" dirty="0" smtClean="0"/>
              <a:t>. On this sequence you have to apply M (M &lt;= 100,000) operations:</a:t>
            </a:r>
          </a:p>
          <a:p>
            <a:r>
              <a:rPr lang="en-US" altLang="zh-CN" sz="2800" dirty="0" smtClean="0"/>
              <a:t>(A) For given 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, for each elements between the x-</a:t>
            </a:r>
            <a:r>
              <a:rPr lang="en-US" altLang="zh-CN" sz="2800" dirty="0" err="1" smtClean="0"/>
              <a:t>th</a:t>
            </a:r>
            <a:r>
              <a:rPr lang="en-US" altLang="zh-CN" sz="2800" dirty="0" smtClean="0"/>
              <a:t> and the y-</a:t>
            </a:r>
            <a:r>
              <a:rPr lang="en-US" altLang="zh-CN" sz="2800" dirty="0" err="1" smtClean="0"/>
              <a:t>th</a:t>
            </a:r>
            <a:r>
              <a:rPr lang="en-US" altLang="zh-CN" sz="2800" dirty="0" smtClean="0"/>
              <a:t> ones (inclusively, counting from 1), modify it to its positive square root (rounded down to the nearest integer).</a:t>
            </a:r>
          </a:p>
          <a:p>
            <a:r>
              <a:rPr lang="en-US" altLang="zh-CN" sz="2800" dirty="0" smtClean="0"/>
              <a:t>(B) For given 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, query the sum of all the elements between the x-</a:t>
            </a:r>
            <a:r>
              <a:rPr lang="en-US" altLang="zh-CN" sz="2800" dirty="0" err="1" smtClean="0"/>
              <a:t>th</a:t>
            </a:r>
            <a:r>
              <a:rPr lang="en-US" altLang="zh-CN" sz="2800" dirty="0" smtClean="0"/>
              <a:t> and the y-</a:t>
            </a:r>
            <a:r>
              <a:rPr lang="en-US" altLang="zh-CN" sz="2800" dirty="0" err="1" smtClean="0"/>
              <a:t>th</a:t>
            </a:r>
            <a:r>
              <a:rPr lang="en-US" altLang="zh-CN" sz="2800" dirty="0" smtClean="0"/>
              <a:t> ones (inclusively, counting from 1) in the sequence.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03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首先开方操作很纠结，用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标签维护开方操作貌似有点困难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3337920"/>
            <a:ext cx="8229240" cy="1143000"/>
          </a:xfrm>
        </p:spPr>
        <p:txBody>
          <a:bodyPr/>
          <a:lstStyle/>
          <a:p>
            <a:r>
              <a:rPr lang="zh-CN" altLang="en-US" dirty="0" smtClean="0"/>
              <a:t>这时候我们发现了一个东西，</a:t>
            </a:r>
            <a:r>
              <a:rPr lang="en-US" altLang="zh-CN" dirty="0" smtClean="0"/>
              <a:t>10^18 ,</a:t>
            </a:r>
            <a:r>
              <a:rPr lang="zh-CN" altLang="en-US" dirty="0" smtClean="0"/>
              <a:t>看似很大，但是开方用不了几次就变成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那么我们暴力单点修改，变成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了就缩点，</a:t>
            </a:r>
            <a:endParaRPr lang="en-US" altLang="zh-CN" dirty="0" smtClean="0"/>
          </a:p>
          <a:p>
            <a:r>
              <a:rPr lang="zh-CN" altLang="en-US" dirty="0"/>
              <a:t>缩</a:t>
            </a:r>
            <a:r>
              <a:rPr lang="zh-CN" altLang="en-US" dirty="0" smtClean="0"/>
              <a:t>点使用并查集压缩路径。</a:t>
            </a:r>
            <a:endParaRPr lang="en-US" altLang="zh-CN" dirty="0" smtClean="0"/>
          </a:p>
          <a:p>
            <a:r>
              <a:rPr lang="zh-CN" altLang="en-US" dirty="0" smtClean="0"/>
              <a:t>因为区间修改变成单点修改了。。。所以可以用树状数组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开方无法维护，那乘方呢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2720700"/>
            <a:ext cx="8229240" cy="1143000"/>
          </a:xfrm>
        </p:spPr>
        <p:txBody>
          <a:bodyPr/>
          <a:lstStyle/>
          <a:p>
            <a:r>
              <a:rPr lang="en-US" altLang="zh-CN" dirty="0" err="1" smtClean="0"/>
              <a:t>Hdoj</a:t>
            </a:r>
            <a:r>
              <a:rPr lang="en-US" altLang="zh-CN" dirty="0" smtClean="0"/>
              <a:t> 4578</a:t>
            </a:r>
          </a:p>
          <a:p>
            <a:r>
              <a:rPr lang="zh-CN" altLang="en-US" dirty="0" smtClean="0"/>
              <a:t>对于一个数列，维护以下几个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区间加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区间乘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区间改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求区间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次方和（</a:t>
            </a:r>
            <a:r>
              <a:rPr lang="en-US" altLang="zh-CN" dirty="0" smtClean="0"/>
              <a:t>q&lt;=3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7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3383640"/>
            <a:ext cx="8229240" cy="1143000"/>
          </a:xfrm>
        </p:spPr>
        <p:txBody>
          <a:bodyPr/>
          <a:lstStyle/>
          <a:p>
            <a:r>
              <a:rPr lang="zh-CN" altLang="en-US" sz="3200" dirty="0"/>
              <a:t>一</a:t>
            </a:r>
            <a:r>
              <a:rPr lang="zh-CN" altLang="en-US" sz="3200" dirty="0" smtClean="0"/>
              <a:t>次方和很好维护，区间求和</a:t>
            </a:r>
            <a:endParaRPr lang="en-US" altLang="zh-CN" sz="3200" dirty="0" smtClean="0"/>
          </a:p>
          <a:p>
            <a:r>
              <a:rPr lang="zh-CN" altLang="en-US" sz="3200" dirty="0"/>
              <a:t>二次方</a:t>
            </a:r>
            <a:r>
              <a:rPr lang="zh-CN" altLang="en-US" sz="3200" dirty="0" smtClean="0"/>
              <a:t>和考虑（</a:t>
            </a:r>
            <a:r>
              <a:rPr lang="en-US" altLang="zh-CN" sz="3200" dirty="0" err="1" smtClean="0"/>
              <a:t>x+c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^2 = x ^ 2 + c ^ 2 + 2 * x * c</a:t>
            </a:r>
          </a:p>
          <a:p>
            <a:r>
              <a:rPr lang="zh-CN" altLang="en-US" sz="3200" dirty="0" smtClean="0"/>
              <a:t>这里</a:t>
            </a:r>
            <a:r>
              <a:rPr lang="en-US" altLang="zh-CN" sz="3200" dirty="0" smtClean="0"/>
              <a:t>x^2 </a:t>
            </a:r>
            <a:r>
              <a:rPr lang="zh-CN" altLang="en-US" sz="3200" dirty="0" smtClean="0"/>
              <a:t>就是本身维护的，</a:t>
            </a:r>
            <a:r>
              <a:rPr lang="en-US" altLang="zh-CN" sz="3200" dirty="0" smtClean="0"/>
              <a:t>c^2</a:t>
            </a:r>
            <a:r>
              <a:rPr lang="zh-CN" altLang="en-US" sz="3200" dirty="0" smtClean="0"/>
              <a:t>*区间长度，再加上一次方和*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即可</a:t>
            </a:r>
            <a:endParaRPr lang="en-US" altLang="zh-CN" sz="3200" dirty="0" smtClean="0"/>
          </a:p>
          <a:p>
            <a:r>
              <a:rPr lang="zh-CN" altLang="en-US" sz="3200" dirty="0" smtClean="0"/>
              <a:t>三次方和（</a:t>
            </a:r>
            <a:r>
              <a:rPr lang="en-US" altLang="zh-CN" sz="3200" dirty="0" err="1" smtClean="0"/>
              <a:t>x+c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^3 = x^3 + 3*x^2*c+3*c^2*x+c^3</a:t>
            </a:r>
            <a:r>
              <a:rPr lang="zh-CN" altLang="en-US" sz="3200" dirty="0" smtClean="0"/>
              <a:t>同上</a:t>
            </a:r>
            <a:endParaRPr lang="en-US" altLang="zh-CN" sz="3200" dirty="0" smtClean="0"/>
          </a:p>
          <a:p>
            <a:r>
              <a:rPr lang="zh-CN" altLang="en-US" sz="3200" dirty="0" smtClean="0"/>
              <a:t>标签维护</a:t>
            </a:r>
            <a:r>
              <a:rPr lang="en-US" altLang="zh-CN" sz="3200" dirty="0" err="1" smtClean="0"/>
              <a:t>addFlag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multiplyFlag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modifyFlag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即可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066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zh-CN" altLang="en-US" dirty="0" smtClean="0"/>
              <a:t>好。怎么求，（其实这玩意属于动态规划嘛）</a:t>
            </a:r>
            <a:endParaRPr lang="en-US" altLang="zh-CN" dirty="0" smtClean="0"/>
          </a:p>
          <a:p>
            <a:r>
              <a:rPr lang="zh-CN" altLang="en-US" dirty="0" smtClean="0"/>
              <a:t>首先我们来定义</a:t>
            </a:r>
            <a:r>
              <a:rPr lang="en-US" altLang="zh-CN" dirty="0" smtClean="0"/>
              <a:t>f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</a:t>
            </a:r>
            <a:r>
              <a:rPr lang="zh-CN" altLang="en-US" dirty="0" smtClean="0"/>
              <a:t>代表</a:t>
            </a:r>
            <a:r>
              <a:rPr lang="zh-CN" altLang="en-US" dirty="0"/>
              <a:t>为以</a:t>
            </a:r>
            <a:r>
              <a:rPr lang="en-US" altLang="zh-CN" dirty="0" err="1"/>
              <a:t>i</a:t>
            </a:r>
            <a:r>
              <a:rPr lang="zh-CN" altLang="en-US" dirty="0"/>
              <a:t>开头的长度为</a:t>
            </a:r>
            <a:r>
              <a:rPr lang="en-US" altLang="zh-CN" dirty="0"/>
              <a:t>2^j</a:t>
            </a:r>
            <a:r>
              <a:rPr lang="zh-CN" altLang="en-US" dirty="0"/>
              <a:t>的区间的最大值，即</a:t>
            </a:r>
            <a:r>
              <a:rPr lang="en-US" altLang="zh-CN" dirty="0"/>
              <a:t>[i,i+2^j-1]</a:t>
            </a:r>
            <a:r>
              <a:rPr lang="zh-CN" altLang="en-US" dirty="0"/>
              <a:t>的最大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那么怎么初始化</a:t>
            </a:r>
            <a:r>
              <a:rPr lang="en-US" altLang="zh-CN" dirty="0" smtClean="0"/>
              <a:t>f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max(f[I][j-1] , f[i+2^(j-1)][j-1])</a:t>
            </a:r>
          </a:p>
          <a:p>
            <a:r>
              <a:rPr lang="zh-CN" altLang="en-US" dirty="0" smtClean="0"/>
              <a:t>那么怎么处理</a:t>
            </a:r>
            <a:r>
              <a:rPr lang="en-US" altLang="zh-CN" dirty="0" smtClean="0"/>
              <a:t>[l , r]</a:t>
            </a:r>
            <a:r>
              <a:rPr lang="zh-CN" altLang="en-US" dirty="0" smtClean="0"/>
              <a:t>这段区间的最大值的询问</a:t>
            </a:r>
            <a:endParaRPr lang="en-US" altLang="zh-CN" dirty="0" smtClean="0"/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 = max(f[l][log(r – l + 1)] , f[r – log(r – l + 1)][log(r – l + 1)])</a:t>
            </a:r>
          </a:p>
        </p:txBody>
      </p:sp>
    </p:spTree>
    <p:extLst>
      <p:ext uri="{BB962C8B-B14F-4D97-AF65-F5344CB8AC3E}">
        <p14:creationId xmlns:p14="http://schemas.microsoft.com/office/powerpoint/2010/main" val="2876539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有的线段树写法还不大一样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2423520"/>
            <a:ext cx="8229240" cy="1143000"/>
          </a:xfrm>
        </p:spPr>
        <p:txBody>
          <a:bodyPr/>
          <a:lstStyle/>
          <a:p>
            <a:r>
              <a:rPr lang="zh-CN" altLang="en-US" dirty="0" smtClean="0"/>
              <a:t>比如</a:t>
            </a:r>
            <a:r>
              <a:rPr lang="en-US" altLang="zh-CN" dirty="0" smtClean="0"/>
              <a:t>poj1151 </a:t>
            </a:r>
            <a:r>
              <a:rPr lang="zh-CN" altLang="en-US" dirty="0" smtClean="0"/>
              <a:t>矩形面积并</a:t>
            </a:r>
            <a:endParaRPr lang="en-US" altLang="zh-CN" dirty="0" smtClean="0"/>
          </a:p>
          <a:p>
            <a:r>
              <a:rPr lang="zh-CN" altLang="en-US" dirty="0" smtClean="0"/>
              <a:t>先离散化 ， 而且标签无需（也不能）下放</a:t>
            </a:r>
            <a:endParaRPr lang="en-US" altLang="zh-CN" dirty="0" smtClean="0"/>
          </a:p>
          <a:p>
            <a:r>
              <a:rPr lang="zh-CN" altLang="en-US" dirty="0" smtClean="0"/>
              <a:t>类似于之前的一道个人赛题目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78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树状数组和线段树的对比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树状数组和线段树能处理的问题是类似的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树状数组能处理的问题比线段树少一些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线段树可以做所有树状数组能做的事情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树状数组比线段树节省空间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树状数组编程更容易一些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其实</a:t>
            </a:r>
            <a:r>
              <a:rPr lang="en-US" altLang="zh-CN" dirty="0" err="1" smtClean="0"/>
              <a:t>rmq</a:t>
            </a:r>
            <a:r>
              <a:rPr lang="zh-CN" altLang="en-US" dirty="0" smtClean="0"/>
              <a:t>还可以用来求</a:t>
            </a:r>
            <a:r>
              <a:rPr lang="en-US" altLang="zh-CN" dirty="0" err="1" smtClean="0"/>
              <a:t>lca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部分不在今天的讲课范围内，有兴趣的同学可以回去看看我发的另一个课件，里面有详细的说明。</a:t>
            </a:r>
            <a:endParaRPr lang="en-US" altLang="zh-CN" dirty="0" smtClean="0"/>
          </a:p>
          <a:p>
            <a:r>
              <a:rPr lang="zh-CN" altLang="en-US" smtClean="0"/>
              <a:t>回归数据结构的话题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2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什么时候会用树状数组和线段树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61208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已知一串数字(n个)，有若干次操作(m次)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操作主要分为以下几种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对某一个数字进行修改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对某一段区间进行查询（求和、最值或者求一些奇怪的东西，比如区间最大子序和&gt;&lt;等）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对某一区间进行修改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要求单次操作复杂度为logn级别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操作不能有插入数字、删除数字等….（如果有的话八成就是splay。。。）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什么时候会用树状数组和线段树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1208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已知一串数字(n个)，有若干次操作(m次)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操作主要分为以下几种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对某一个数字进行修改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对某一段区间进行查询（求和、最值或者求一些奇怪的东西，比如区间最大子序和&gt;&lt;等）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对某一区间进行修改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要求单次操作复杂度为logn级别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操作不能有插入数字、删除数字等….（如果有的话八成就是splay。。。）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树状数组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树状数组是一个查询和修改复杂度都为log(n)的数据结构，假设数组a[1..n]，那么查询a[1]+...+a[n]的时间是log级别的，而且是一个在线的数据结构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在线的就是和离线的相对应，按照输入数据的顺序，询问时立刻就能返回结果。离线的就是说需要把所有的输入数据都读入后，进行一些操作然后一起输出结果。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树状数组只支持对单个元素进行修改，以及对区间求和、积等有逆运算的运算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>
                <a:solidFill>
                  <a:srgbClr val="000000"/>
                </a:solidFill>
                <a:latin typeface="Franklin Gothic Book"/>
              </a:rPr>
              <a:t>无法在logn的时间内对一个区间的元素进行批量修改，无法做取max, min等没有运算的运算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代码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int s[40005],N;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int lb(int i){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      return i&amp;-i;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void set(int i, int a){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      if(i&gt;N)return;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      s[i]+=a;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      set(i+lb(i),a);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int  get(int i){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      if(i==0)return 0;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      return get(i-lb(i))+s[i];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000000"/>
                </a:solidFill>
                <a:latin typeface="Franklin Gothic Book"/>
              </a:rPr>
              <a:t>}</a:t>
            </a:r>
            <a:endParaRPr/>
          </a:p>
        </p:txBody>
      </p:sp>
      <p:sp>
        <p:nvSpPr>
          <p:cNvPr id="182" name="TextShape 3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元素分别为a[1]~a[N]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lb(i)为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s[i]存储的就是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                    j∈(i-lb(i), i]的a[j]的和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这样s[i]构成了一个树形结构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s[i]的父亲是s[i+lb(i)]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s[i]记录的是所有他的孩子的和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set(i, x)是将第i个元素增加x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那么我们应该把所有的包含a[i]的s[j]的值都加上x，即把s[i]和所有s[i]的祖先都加上x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get(i)是求sum[i]，那么显然</a:t>
            </a:r>
            <a:endParaRPr/>
          </a:p>
          <a:p>
            <a:pPr>
              <a:lnSpc>
                <a:spcPct val="100000"/>
              </a:lnSpc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                     sum[i]=s[i]+sum[i-lb(i)]</a:t>
            </a:r>
            <a:endParaRPr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>
                <a:solidFill>
                  <a:srgbClr val="636363"/>
                </a:solidFill>
                <a:latin typeface="Franklin Gothic Book"/>
              </a:rPr>
              <a:t>树状数组会用即可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sz="3300">
                <a:solidFill>
                  <a:srgbClr val="2F2F2F"/>
                </a:solidFill>
                <a:latin typeface="Franklin Gothic Medium"/>
              </a:rPr>
              <a:t>树状数组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pic>
        <p:nvPicPr>
          <p:cNvPr id="18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6400" y="1600200"/>
            <a:ext cx="7332840" cy="468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2649</Words>
  <Application>Microsoft Office PowerPoint</Application>
  <PresentationFormat>全屏显示(4:3)</PresentationFormat>
  <Paragraphs>245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DejaVu Sans</vt:lpstr>
      <vt:lpstr>StarSymbol</vt:lpstr>
      <vt:lpstr>Arial</vt:lpstr>
      <vt:lpstr>Franklin Gothic Book</vt:lpstr>
      <vt:lpstr>Franklin Gothic Medium</vt:lpstr>
      <vt:lpstr>Wingdings 2</vt:lpstr>
      <vt:lpstr>Office Theme</vt:lpstr>
      <vt:lpstr>Office Theme</vt:lpstr>
      <vt:lpstr>Office Theme</vt:lpstr>
      <vt:lpstr>Office Theme</vt:lpstr>
      <vt:lpstr>PowerPoint 演示文稿</vt:lpstr>
      <vt:lpstr>插播一条RMQ先</vt:lpstr>
      <vt:lpstr>RMQ</vt:lpstr>
      <vt:lpstr>其实rmq还可以用来求lca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gss3</vt:lpstr>
      <vt:lpstr>修改时只需要考虑</vt:lpstr>
      <vt:lpstr>我们来看gss系列另一个有趣的gss2</vt:lpstr>
      <vt:lpstr>首先开方操作很纠结，用lazy标签维护开方操作貌似有点困难</vt:lpstr>
      <vt:lpstr>开方无法维护，那乘方呢</vt:lpstr>
      <vt:lpstr>PowerPoint 演示文稿</vt:lpstr>
      <vt:lpstr>有的线段树写法还不大一样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杨文韬</cp:lastModifiedBy>
  <cp:revision>12</cp:revision>
  <dcterms:modified xsi:type="dcterms:W3CDTF">2015-07-28T01:19:39Z</dcterms:modified>
</cp:coreProperties>
</file>