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D7E2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D4AF16-BBE7-4E81-A09D-CEA3FC3D9740}" type="datetimeFigureOut">
              <a:rPr lang="zh-CN" altLang="en-US" smtClean="0"/>
              <a:t>2013/7/28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ED51A1-2140-4D29-B10D-F52A573B57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ust.edu.cn/vjudge/contest/toListContest.action" TargetMode="External"/><Relationship Id="rId2" Type="http://schemas.openxmlformats.org/officeDocument/2006/relationships/hyperlink" Target="http://acm.hust.edu.cn/vjudge/contest/view.action?cid=10921#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00042"/>
            <a:ext cx="8077200" cy="452915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                   </a:t>
            </a:r>
            <a:r>
              <a:rPr lang="en-US" altLang="zh-CN" dirty="0" smtClean="0">
                <a:solidFill>
                  <a:srgbClr val="00CCFF"/>
                </a:solidFill>
              </a:rPr>
              <a:t>   </a:t>
            </a:r>
            <a:r>
              <a:rPr lang="zh-CN" altLang="en-US" sz="4400" dirty="0" smtClean="0">
                <a:solidFill>
                  <a:srgbClr val="00CCFF"/>
                </a:solidFill>
              </a:rPr>
              <a:t>一般</a:t>
            </a:r>
            <a:r>
              <a:rPr lang="en-US" altLang="zh-CN" dirty="0" smtClean="0">
                <a:solidFill>
                  <a:srgbClr val="00CCFF"/>
                </a:solidFill>
              </a:rPr>
              <a:t>RMQ</a:t>
            </a:r>
            <a:br>
              <a:rPr lang="en-US" altLang="zh-CN" dirty="0" smtClean="0">
                <a:solidFill>
                  <a:srgbClr val="00CCFF"/>
                </a:solidFill>
              </a:rPr>
            </a:br>
            <a:r>
              <a:rPr lang="en-US" altLang="zh-CN" dirty="0" smtClean="0">
                <a:solidFill>
                  <a:srgbClr val="00CCFF"/>
                </a:solidFill>
              </a:rPr>
              <a:t/>
            </a:r>
            <a:br>
              <a:rPr lang="en-US" altLang="zh-CN" dirty="0" smtClean="0">
                <a:solidFill>
                  <a:srgbClr val="00CCFF"/>
                </a:solidFill>
              </a:rPr>
            </a:br>
            <a:r>
              <a:rPr lang="en-US" altLang="zh-CN" dirty="0" smtClean="0">
                <a:solidFill>
                  <a:srgbClr val="00CCFF"/>
                </a:solidFill>
              </a:rPr>
              <a:t/>
            </a:r>
            <a:br>
              <a:rPr lang="en-US" altLang="zh-CN" dirty="0" smtClean="0">
                <a:solidFill>
                  <a:srgbClr val="00CCFF"/>
                </a:solidFill>
              </a:rPr>
            </a:br>
            <a:r>
              <a:rPr lang="en-US" altLang="zh-CN" dirty="0" smtClean="0">
                <a:solidFill>
                  <a:srgbClr val="00CCFF"/>
                </a:solidFill>
              </a:rPr>
              <a:t/>
            </a:r>
            <a:br>
              <a:rPr lang="en-US" altLang="zh-CN" dirty="0" smtClean="0">
                <a:solidFill>
                  <a:srgbClr val="00CCFF"/>
                </a:solidFill>
              </a:rPr>
            </a:br>
            <a:r>
              <a:rPr lang="en-US" altLang="zh-CN" dirty="0" smtClean="0">
                <a:solidFill>
                  <a:srgbClr val="00CCFF"/>
                </a:solidFill>
              </a:rPr>
              <a:t>       LCA                         </a:t>
            </a:r>
            <a:r>
              <a:rPr lang="en-US" altLang="zh-CN" sz="4400" dirty="0" smtClean="0">
                <a:solidFill>
                  <a:srgbClr val="00CCFF"/>
                </a:solidFill>
              </a:rPr>
              <a:t>±</a:t>
            </a:r>
            <a:r>
              <a:rPr lang="en-US" altLang="zh-CN" sz="6600" dirty="0" smtClean="0">
                <a:solidFill>
                  <a:srgbClr val="00CCFF"/>
                </a:solidFill>
              </a:rPr>
              <a:t>1</a:t>
            </a:r>
            <a:r>
              <a:rPr lang="en-US" altLang="zh-CN" dirty="0" smtClean="0">
                <a:solidFill>
                  <a:srgbClr val="00CCFF"/>
                </a:solidFill>
              </a:rPr>
              <a:t>RMQ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5143512"/>
            <a:ext cx="8286808" cy="1499616"/>
          </a:xfrm>
        </p:spPr>
        <p:txBody>
          <a:bodyPr>
            <a:normAutofit/>
          </a:bodyPr>
          <a:lstStyle/>
          <a:p>
            <a:pPr algn="r"/>
            <a:r>
              <a:rPr lang="zh-CN" altLang="en-US" sz="4000" dirty="0" smtClean="0"/>
              <a:t>天津大学</a:t>
            </a:r>
            <a:endParaRPr lang="en-US" altLang="zh-CN" sz="4000" dirty="0" smtClean="0"/>
          </a:p>
          <a:p>
            <a:pPr algn="r"/>
            <a:r>
              <a:rPr lang="zh-CN" altLang="en-US" sz="2400" dirty="0" smtClean="0"/>
              <a:t>毛洪玥 </a:t>
            </a:r>
            <a:r>
              <a:rPr lang="en-US" altLang="zh-CN" sz="2400" dirty="0" smtClean="0"/>
              <a:t>919414577</a:t>
            </a: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2143108" y="1571612"/>
            <a:ext cx="2357454" cy="1500198"/>
          </a:xfrm>
          <a:prstGeom prst="straightConnector1">
            <a:avLst/>
          </a:prstGeom>
          <a:ln w="28575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714612" y="3929066"/>
            <a:ext cx="3000396" cy="1588"/>
          </a:xfrm>
          <a:prstGeom prst="straightConnector1">
            <a:avLst/>
          </a:prstGeom>
          <a:ln w="28575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CCFF"/>
                </a:solidFill>
              </a:rPr>
              <a:t>LCA        </a:t>
            </a:r>
            <a:r>
              <a:rPr lang="en-US" altLang="zh-CN" sz="4000" dirty="0" smtClean="0">
                <a:solidFill>
                  <a:srgbClr val="00CCFF"/>
                </a:solidFill>
              </a:rPr>
              <a:t>±</a:t>
            </a:r>
            <a:r>
              <a:rPr lang="en-US" altLang="zh-CN" sz="6000" dirty="0" smtClean="0">
                <a:solidFill>
                  <a:srgbClr val="00CCFF"/>
                </a:solidFill>
              </a:rPr>
              <a:t>1</a:t>
            </a:r>
            <a:r>
              <a:rPr lang="en-US" altLang="zh-CN" dirty="0" smtClean="0">
                <a:solidFill>
                  <a:srgbClr val="00CCFF"/>
                </a:solidFill>
              </a:rPr>
              <a:t>RMQ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的性质，对于两结点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pos(u)</a:t>
            </a:r>
            <a:r>
              <a:rPr lang="zh-CN" altLang="en-US" dirty="0" smtClean="0"/>
              <a:t>遍历到</a:t>
            </a:r>
            <a:r>
              <a:rPr lang="en-US" altLang="zh-CN" dirty="0" smtClean="0"/>
              <a:t>pos(v)</a:t>
            </a:r>
            <a:r>
              <a:rPr lang="zh-CN" altLang="en-US" dirty="0" smtClean="0"/>
              <a:t>的过程中经过</a:t>
            </a:r>
            <a:r>
              <a:rPr lang="en-US" altLang="zh-CN" dirty="0" smtClean="0"/>
              <a:t>LCA(u, v)</a:t>
            </a:r>
            <a:r>
              <a:rPr lang="zh-CN" altLang="en-US" dirty="0" smtClean="0"/>
              <a:t>有且仅有一次，且深度是深度序列</a:t>
            </a:r>
            <a:r>
              <a:rPr lang="en-US" altLang="zh-CN" dirty="0" smtClean="0"/>
              <a:t>B[pos(u)…pos(v)]</a:t>
            </a:r>
            <a:r>
              <a:rPr lang="zh-CN" altLang="en-US" dirty="0" smtClean="0"/>
              <a:t>中最小的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即</a:t>
            </a:r>
            <a:r>
              <a:rPr lang="en-US" altLang="zh-CN" dirty="0" smtClean="0"/>
              <a:t>LCA(T, u, v) = RMQ(B, </a:t>
            </a:r>
            <a:r>
              <a:rPr lang="en-US" altLang="zh-CN" sz="2400" dirty="0" smtClean="0"/>
              <a:t>pos(u)</a:t>
            </a:r>
            <a:r>
              <a:rPr lang="en-US" altLang="zh-CN" dirty="0" smtClean="0"/>
              <a:t>, </a:t>
            </a:r>
            <a:r>
              <a:rPr lang="en-US" altLang="zh-CN" sz="2400" dirty="0" smtClean="0"/>
              <a:t>pos(v)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，并且问题规模仍然是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</a:t>
            </a:r>
          </a:p>
          <a:p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714480" y="857232"/>
            <a:ext cx="714380" cy="1588"/>
          </a:xfrm>
          <a:prstGeom prst="straightConnector1">
            <a:avLst/>
          </a:prstGeom>
          <a:ln w="38100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00CCFF"/>
                </a:solidFill>
              </a:rPr>
              <a:t>±</a:t>
            </a:r>
            <a:r>
              <a:rPr lang="en-US" altLang="zh-CN" sz="6000" dirty="0" smtClean="0">
                <a:solidFill>
                  <a:srgbClr val="00CCFF"/>
                </a:solidFill>
              </a:rPr>
              <a:t>1</a:t>
            </a:r>
            <a:r>
              <a:rPr lang="en-US" altLang="zh-CN" dirty="0" smtClean="0">
                <a:solidFill>
                  <a:srgbClr val="00CCFF"/>
                </a:solidFill>
              </a:rPr>
              <a:t>RMQ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比较复杂</a:t>
            </a:r>
            <a:endParaRPr lang="en-US" altLang="zh-CN" dirty="0" smtClean="0"/>
          </a:p>
          <a:p>
            <a:r>
              <a:rPr lang="zh-CN" altLang="en-US" dirty="0" smtClean="0"/>
              <a:t>对于数组</a:t>
            </a:r>
            <a:r>
              <a:rPr lang="en-US" altLang="zh-CN" dirty="0" smtClean="0"/>
              <a:t>A[1..N],</a:t>
            </a:r>
            <a:r>
              <a:rPr lang="zh-CN" altLang="en-US" dirty="0" smtClean="0"/>
              <a:t>相邻元素之差为</a:t>
            </a:r>
            <a:r>
              <a:rPr lang="en-US" altLang="zh-CN" dirty="0" smtClean="0"/>
              <a:t>+-1,</a:t>
            </a:r>
            <a:r>
              <a:rPr lang="zh-CN" altLang="en-US" dirty="0" smtClean="0"/>
              <a:t>那么对于所有的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RMQ(</a:t>
            </a:r>
            <a:r>
              <a:rPr lang="en-US" altLang="zh-CN" dirty="0" err="1" smtClean="0"/>
              <a:t>A,i,j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的集合就只有 </a:t>
            </a:r>
            <a:r>
              <a:rPr lang="en-US" altLang="zh-CN" b="1" dirty="0" smtClean="0"/>
              <a:t>2</a:t>
            </a:r>
            <a:r>
              <a:rPr lang="en-US" altLang="zh-CN" b="1" baseline="30000" dirty="0" smtClean="0"/>
              <a:t>N </a:t>
            </a:r>
            <a:r>
              <a:rPr lang="zh-CN" altLang="en-US" dirty="0" smtClean="0"/>
              <a:t>种可能性。</a:t>
            </a:r>
          </a:p>
          <a:p>
            <a:r>
              <a:rPr lang="zh-CN" altLang="en-US" dirty="0" smtClean="0"/>
              <a:t>将问题按照大小为 </a:t>
            </a:r>
            <a:r>
              <a:rPr lang="en-US" altLang="zh-CN" b="1" dirty="0" smtClean="0"/>
              <a:t>I=(</a:t>
            </a:r>
            <a:r>
              <a:rPr lang="en-US" altLang="zh-CN" b="1" dirty="0" err="1" smtClean="0"/>
              <a:t>logN</a:t>
            </a:r>
            <a:r>
              <a:rPr lang="en-US" altLang="zh-CN" b="1" dirty="0" smtClean="0"/>
              <a:t>)/2 </a:t>
            </a:r>
            <a:r>
              <a:rPr lang="zh-CN" altLang="en-US" dirty="0" smtClean="0"/>
              <a:t>分组，故共有 </a:t>
            </a:r>
            <a:r>
              <a:rPr lang="en-US" altLang="zh-CN" b="1" dirty="0" smtClean="0"/>
              <a:t>N/I </a:t>
            </a:r>
            <a:r>
              <a:rPr lang="zh-CN" altLang="en-US" dirty="0" smtClean="0"/>
              <a:t>组，数组 </a:t>
            </a:r>
            <a:r>
              <a:rPr lang="en-US" altLang="zh-CN" b="1" dirty="0" smtClean="0"/>
              <a:t>A‘ </a:t>
            </a:r>
            <a:r>
              <a:rPr lang="zh-CN" altLang="en-US" dirty="0" smtClean="0"/>
              <a:t>存储每一个分块的最小值，数组 </a:t>
            </a:r>
            <a:r>
              <a:rPr lang="en-US" altLang="zh-CN" b="1" dirty="0" smtClean="0"/>
              <a:t>B </a:t>
            </a:r>
            <a:r>
              <a:rPr lang="zh-CN" altLang="en-US" dirty="0" smtClean="0"/>
              <a:t>存储其下标，时间复杂度为</a:t>
            </a:r>
            <a:r>
              <a:rPr lang="en-US" altLang="zh-CN" b="1" dirty="0" smtClean="0"/>
              <a:t>O(N)</a:t>
            </a:r>
            <a:r>
              <a:rPr lang="zh-CN" altLang="en-US" dirty="0" smtClean="0"/>
              <a:t>。数组</a:t>
            </a:r>
            <a:r>
              <a:rPr lang="en-US" altLang="zh-CN" dirty="0" smtClean="0"/>
              <a:t>A'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的大小都为</a:t>
            </a:r>
            <a:r>
              <a:rPr lang="en-US" altLang="zh-CN" dirty="0" smtClean="0"/>
              <a:t>N/I</a:t>
            </a:r>
            <a:r>
              <a:rPr lang="zh-CN" altLang="en-US" dirty="0" smtClean="0"/>
              <a:t>。现在我们用</a:t>
            </a:r>
            <a:r>
              <a:rPr lang="en-US" altLang="zh-CN" dirty="0" smtClean="0"/>
              <a:t>ST</a:t>
            </a:r>
            <a:r>
              <a:rPr lang="zh-CN" altLang="en-US" dirty="0" smtClean="0"/>
              <a:t>算法来预处理</a:t>
            </a:r>
            <a:r>
              <a:rPr lang="en-US" altLang="zh-CN" dirty="0" smtClean="0"/>
              <a:t>A’</a:t>
            </a:r>
            <a:r>
              <a:rPr lang="zh-CN" altLang="en-US" dirty="0" smtClean="0"/>
              <a:t>，时空开销都为</a:t>
            </a:r>
            <a:r>
              <a:rPr lang="en-US" altLang="zh-CN" b="1" dirty="0" smtClean="0"/>
              <a:t>O(N/l*log(N/l))=O(N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。每一个分块的大小为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，故每一个分块的</a:t>
            </a:r>
            <a:r>
              <a:rPr lang="en-US" altLang="zh-CN" dirty="0" smtClean="0"/>
              <a:t>RMQ</a:t>
            </a:r>
            <a:r>
              <a:rPr lang="zh-CN" altLang="en-US" dirty="0" smtClean="0"/>
              <a:t>就只有</a:t>
            </a:r>
            <a:r>
              <a:rPr lang="en-US" altLang="zh-CN" b="1" dirty="0" smtClean="0"/>
              <a:t>2</a:t>
            </a:r>
            <a:r>
              <a:rPr lang="en-US" altLang="zh-CN" b="1" baseline="30000" dirty="0" smtClean="0"/>
              <a:t>I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sqrt</a:t>
            </a:r>
            <a:r>
              <a:rPr lang="en-US" altLang="zh-CN" b="1" dirty="0" smtClean="0"/>
              <a:t>(N)</a:t>
            </a:r>
            <a:r>
              <a:rPr lang="zh-CN" altLang="en-US" dirty="0" smtClean="0"/>
              <a:t> 种可能性。计算出每一种可能性并存储在表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中，时空复杂度为</a:t>
            </a:r>
            <a:r>
              <a:rPr lang="en-US" altLang="zh-CN" b="1" dirty="0" smtClean="0"/>
              <a:t>O(</a:t>
            </a:r>
            <a:r>
              <a:rPr lang="en-US" altLang="zh-CN" b="1" dirty="0" err="1" smtClean="0"/>
              <a:t>sqrt</a:t>
            </a:r>
            <a:r>
              <a:rPr lang="en-US" altLang="zh-CN" b="1" dirty="0" smtClean="0"/>
              <a:t>(N)*I</a:t>
            </a:r>
            <a:r>
              <a:rPr lang="en-US" altLang="zh-CN" b="1" baseline="30000" dirty="0" smtClean="0"/>
              <a:t>2</a:t>
            </a:r>
            <a:r>
              <a:rPr lang="en-US" altLang="zh-CN" b="1" dirty="0" smtClean="0"/>
              <a:t>)=O(N)</a:t>
            </a:r>
            <a:r>
              <a:rPr lang="zh-CN" altLang="en-US" dirty="0" smtClean="0"/>
              <a:t>，计算出每一个小块所属于的数组，数组类型可以用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序列来表示，即计算两个元素的差，然后用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来替换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，复杂度为</a:t>
            </a:r>
            <a:r>
              <a:rPr lang="en-US" altLang="zh-CN" b="1" dirty="0" smtClean="0"/>
              <a:t>O(N)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 </a:t>
            </a:r>
          </a:p>
          <a:p>
            <a:r>
              <a:rPr lang="zh-CN" altLang="en-US" dirty="0" smtClean="0"/>
              <a:t>对于查询</a:t>
            </a:r>
            <a:r>
              <a:rPr lang="en-US" altLang="zh-CN" dirty="0" smtClean="0"/>
              <a:t>RMQ(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，计算出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所在块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和块内下标</a:t>
            </a:r>
            <a:r>
              <a:rPr lang="en-US" altLang="zh-CN" dirty="0" err="1" smtClean="0"/>
              <a:t>a,b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x==y</a:t>
            </a:r>
            <a:r>
              <a:rPr lang="zh-CN" altLang="en-US" dirty="0" smtClean="0"/>
              <a:t>，则进行块内搜索，查出块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的数组类型，用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查询表</a:t>
            </a:r>
            <a:r>
              <a:rPr lang="en-US" altLang="zh-CN" dirty="0" smtClean="0"/>
              <a:t>P</a:t>
            </a:r>
            <a:r>
              <a:rPr lang="zh-CN" altLang="en-US" dirty="0" smtClean="0"/>
              <a:t>即可。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x!=y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区间分成三块，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块末尾，</a:t>
            </a:r>
            <a:r>
              <a:rPr lang="en-US" altLang="zh-CN" dirty="0" smtClean="0"/>
              <a:t>x+1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y-1</a:t>
            </a:r>
            <a:r>
              <a:rPr lang="zh-CN" altLang="en-US" dirty="0" smtClean="0"/>
              <a:t>块，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块开头到</a:t>
            </a:r>
            <a:r>
              <a:rPr lang="en-US" altLang="zh-CN" dirty="0" smtClean="0"/>
              <a:t>b,</a:t>
            </a:r>
            <a:r>
              <a:rPr lang="zh-CN" altLang="en-US" dirty="0" smtClean="0"/>
              <a:t>每一块的查询都是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的复杂度，求出最小值即可。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总结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>
                <a:solidFill>
                  <a:srgbClr val="00CCFF"/>
                </a:solidFill>
              </a:rPr>
              <a:t>         </a:t>
            </a:r>
            <a:r>
              <a:rPr lang="zh-CN" altLang="en-US" sz="6000" dirty="0" smtClean="0"/>
              <a:t>        一般</a:t>
            </a:r>
            <a:r>
              <a:rPr lang="en-US" altLang="zh-CN" sz="6000" dirty="0" smtClean="0"/>
              <a:t>RMQ</a:t>
            </a:r>
            <a:r>
              <a:rPr lang="en-US" altLang="zh-CN" sz="2400" dirty="0" smtClean="0"/>
              <a:t> Sparse Table </a:t>
            </a:r>
            <a:r>
              <a:rPr lang="en-US" altLang="zh-CN" sz="2400" dirty="0" err="1" smtClean="0"/>
              <a:t>NlogN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在线 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      </a:t>
            </a:r>
            <a:r>
              <a:rPr lang="zh-CN" altLang="en-US" sz="2800" dirty="0" smtClean="0"/>
              <a:t>栈建树 </a:t>
            </a:r>
            <a:r>
              <a:rPr lang="en-US" altLang="zh-CN" sz="2800" dirty="0" smtClean="0"/>
              <a:t>N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                   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  </a:t>
            </a:r>
            <a:r>
              <a:rPr lang="en-US" altLang="zh-CN" sz="6000" dirty="0" smtClean="0"/>
              <a:t>    LCA    </a:t>
            </a:r>
            <a:r>
              <a:rPr lang="en-US" altLang="zh-CN" sz="3000" dirty="0" err="1" smtClean="0"/>
              <a:t>dfs</a:t>
            </a:r>
            <a:r>
              <a:rPr lang="zh-CN" altLang="en-US" sz="3000" dirty="0" smtClean="0"/>
              <a:t>记录</a:t>
            </a:r>
            <a:r>
              <a:rPr lang="en-US" altLang="zh-CN" sz="3000" dirty="0" smtClean="0"/>
              <a:t>pos     </a:t>
            </a:r>
            <a:r>
              <a:rPr lang="en-US" altLang="zh-CN" sz="6000" dirty="0" smtClean="0"/>
              <a:t>±1RMQ</a:t>
            </a:r>
          </a:p>
          <a:p>
            <a:pPr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 err="1" smtClean="0"/>
              <a:t>Tarjan</a:t>
            </a:r>
            <a:r>
              <a:rPr lang="en-US" altLang="zh-CN" sz="2800" dirty="0" smtClean="0"/>
              <a:t>  N </a:t>
            </a:r>
            <a:r>
              <a:rPr lang="zh-CN" altLang="en-US" sz="2800" dirty="0" smtClean="0"/>
              <a:t>离线                                 分块 多个</a:t>
            </a:r>
            <a:r>
              <a:rPr lang="en-US" altLang="zh-CN" sz="2800" dirty="0" err="1" smtClean="0"/>
              <a:t>ts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N </a:t>
            </a:r>
            <a:r>
              <a:rPr lang="zh-CN" altLang="en-US" sz="2800" dirty="0" smtClean="0"/>
              <a:t>在线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5800" b="1" dirty="0" smtClean="0">
                <a:solidFill>
                  <a:srgbClr val="FF0000"/>
                </a:solidFill>
              </a:rPr>
              <a:t>询问的复杂度为</a:t>
            </a:r>
            <a:r>
              <a:rPr lang="en-US" altLang="zh-CN" sz="5800" b="1" dirty="0" smtClean="0">
                <a:solidFill>
                  <a:srgbClr val="FF0000"/>
                </a:solidFill>
              </a:rPr>
              <a:t>O</a:t>
            </a:r>
            <a:r>
              <a:rPr lang="zh-CN" altLang="en-US" sz="5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5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5800" b="1" dirty="0" smtClean="0">
                <a:solidFill>
                  <a:srgbClr val="FF0000"/>
                </a:solidFill>
              </a:rPr>
              <a:t>）！！</a:t>
            </a:r>
            <a:r>
              <a:rPr lang="zh-CN" altLang="en-US" sz="5800" b="1" dirty="0" smtClean="0">
                <a:solidFill>
                  <a:srgbClr val="FF0000"/>
                </a:solidFill>
              </a:rPr>
              <a:t>！</a:t>
            </a:r>
            <a:endParaRPr lang="zh-CN" altLang="en-US" sz="5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2143108" y="3000372"/>
            <a:ext cx="1785950" cy="12144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214678" y="5072074"/>
            <a:ext cx="228601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应用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标准的 无任何陷阱的 易处理的 求最近公共祖先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http</a:t>
            </a:r>
            <a:r>
              <a:rPr lang="en-US" altLang="zh-CN" dirty="0" smtClean="0"/>
              <a:t>://acm.fzu.edu.cn/problem.php?pid=1628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个农场之间有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条路，形成一棵树。每条路有一定的长度。有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次查询，每次需要查询的是两个农场之间路径的长度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POJ1986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N &lt;= 40000,k &lt;= 10000</a:t>
            </a:r>
          </a:p>
          <a:p>
            <a:pPr>
              <a:buNone/>
            </a:pPr>
            <a:r>
              <a:rPr lang="zh-CN" altLang="en-US" dirty="0" smtClean="0"/>
              <a:t>    求出两点到最近公共祖先的距离，相加即可。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应用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水管局长（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年冬令营试题）</a:t>
            </a:r>
          </a:p>
          <a:p>
            <a:pPr>
              <a:lnSpc>
                <a:spcPct val="120000"/>
              </a:lnSpc>
            </a:pPr>
            <a:r>
              <a:rPr lang="zh-CN" altLang="en-US" sz="2900" dirty="0" smtClean="0"/>
              <a:t>一</a:t>
            </a:r>
            <a:r>
              <a:rPr lang="zh-CN" altLang="en-US" sz="2900" dirty="0" smtClean="0"/>
              <a:t>幅简单无向图（即没有自环或重边）：水管是图中的边，水管的连接处为图中的结点</a:t>
            </a:r>
            <a:r>
              <a:rPr lang="zh-CN" altLang="en-US" sz="2900" dirty="0" smtClean="0"/>
              <a:t>。 问任意两个点之间路径中最长的路最短是多少？</a:t>
            </a:r>
            <a:endParaRPr lang="en-US" altLang="zh-CN" sz="2900" dirty="0" smtClean="0"/>
          </a:p>
          <a:p>
            <a:pPr>
              <a:buNone/>
            </a:pPr>
            <a:r>
              <a:rPr lang="zh-CN" altLang="en-US" sz="2900" dirty="0" smtClean="0"/>
              <a:t> </a:t>
            </a:r>
            <a:r>
              <a:rPr lang="zh-CN" altLang="en-US" sz="2900" dirty="0" smtClean="0"/>
              <a:t>   结点</a:t>
            </a:r>
            <a:r>
              <a:rPr lang="zh-CN" altLang="en-US" sz="2900" dirty="0" smtClean="0"/>
              <a:t>数     </a:t>
            </a:r>
            <a:r>
              <a:rPr lang="en-US" altLang="zh-CN" sz="2900" dirty="0" smtClean="0"/>
              <a:t>N ≤ 1000</a:t>
            </a:r>
            <a:r>
              <a:rPr lang="zh-CN" altLang="en-US" sz="2900" dirty="0" smtClean="0"/>
              <a:t>；</a:t>
            </a:r>
          </a:p>
          <a:p>
            <a:pPr>
              <a:buNone/>
            </a:pPr>
            <a:r>
              <a:rPr lang="zh-CN" altLang="en-US" sz="2900" dirty="0" smtClean="0"/>
              <a:t>    边</a:t>
            </a:r>
            <a:r>
              <a:rPr lang="zh-CN" altLang="en-US" sz="2900" dirty="0" smtClean="0"/>
              <a:t>数        </a:t>
            </a:r>
            <a:r>
              <a:rPr lang="en-US" altLang="zh-CN" sz="2900" dirty="0" smtClean="0"/>
              <a:t>M ≤ 100000</a:t>
            </a:r>
            <a:r>
              <a:rPr lang="zh-CN" altLang="en-US" sz="2900" dirty="0" smtClean="0"/>
              <a:t>；</a:t>
            </a:r>
          </a:p>
          <a:p>
            <a:pPr>
              <a:buNone/>
            </a:pPr>
            <a:r>
              <a:rPr lang="zh-CN" altLang="en-US" sz="2900" dirty="0" smtClean="0"/>
              <a:t>    操作数     </a:t>
            </a:r>
            <a:r>
              <a:rPr lang="en-US" altLang="zh-CN" sz="2900" dirty="0" smtClean="0"/>
              <a:t>Q ≤ 100000</a:t>
            </a:r>
            <a:r>
              <a:rPr lang="zh-CN" altLang="en-US" sz="2900" dirty="0" smtClean="0"/>
              <a:t>；</a:t>
            </a:r>
          </a:p>
          <a:p>
            <a:pPr>
              <a:buNone/>
            </a:pPr>
            <a:r>
              <a:rPr lang="zh-CN" altLang="en-US" sz="2900" dirty="0" smtClean="0"/>
              <a:t>    删</a:t>
            </a:r>
            <a:r>
              <a:rPr lang="zh-CN" altLang="en-US" sz="2900" dirty="0" smtClean="0"/>
              <a:t>边操作  </a:t>
            </a:r>
            <a:r>
              <a:rPr lang="en-US" altLang="zh-CN" sz="2900" dirty="0" smtClean="0"/>
              <a:t>D ≤ 5000</a:t>
            </a:r>
            <a:r>
              <a:rPr lang="zh-CN" altLang="en-US" sz="2900" dirty="0" smtClean="0"/>
              <a:t>；</a:t>
            </a:r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929066"/>
            <a:ext cx="3149928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应用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1099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acm.hust.edu.cn/vjudge/contest/view.action?cid=10921#overview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去年敏杰队长加的题</a:t>
            </a:r>
            <a:endParaRPr lang="en-US" altLang="zh-CN" sz="2400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acm.hust.edu.cn/vjudge/contest/toListContest.action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搜</a:t>
            </a:r>
            <a:r>
              <a:rPr lang="en-US" altLang="zh-CN" sz="2400" dirty="0" err="1" smtClean="0"/>
              <a:t>lca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rmq</a:t>
            </a:r>
            <a:endParaRPr lang="zh-CN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857628"/>
            <a:ext cx="448391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00760" y="4071942"/>
            <a:ext cx="271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一般木有裸的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rmq</a:t>
            </a:r>
            <a:endParaRPr lang="en-US" altLang="zh-CN" dirty="0" smtClean="0"/>
          </a:p>
          <a:p>
            <a:r>
              <a:rPr lang="zh-CN" altLang="en-US" dirty="0" smtClean="0"/>
              <a:t>查询多的时候 </a:t>
            </a:r>
            <a:endParaRPr lang="en-US" altLang="zh-CN" dirty="0" smtClean="0"/>
          </a:p>
          <a:p>
            <a:r>
              <a:rPr lang="zh-CN" altLang="en-US" dirty="0" smtClean="0"/>
              <a:t>一般就考虑这个啥的了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4643438" y="3643314"/>
            <a:ext cx="428628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啥是</a:t>
            </a:r>
            <a:r>
              <a:rPr lang="en-US" altLang="zh-CN" dirty="0" smtClean="0">
                <a:solidFill>
                  <a:srgbClr val="00CCFF"/>
                </a:solidFill>
              </a:rPr>
              <a:t>RMQ</a:t>
            </a:r>
            <a:r>
              <a:rPr lang="zh-CN" altLang="en-US" dirty="0" smtClean="0">
                <a:solidFill>
                  <a:srgbClr val="00CCFF"/>
                </a:solidFill>
              </a:rPr>
              <a:t>？</a:t>
            </a:r>
            <a:r>
              <a:rPr lang="en-US" altLang="zh-CN" dirty="0" smtClean="0">
                <a:solidFill>
                  <a:srgbClr val="00CCFF"/>
                </a:solidFill>
              </a:rPr>
              <a:t> </a:t>
            </a:r>
            <a:r>
              <a:rPr lang="zh-CN" altLang="en-US" dirty="0" smtClean="0">
                <a:solidFill>
                  <a:srgbClr val="00CCFF"/>
                </a:solidFill>
              </a:rPr>
              <a:t>啥是</a:t>
            </a:r>
            <a:r>
              <a:rPr lang="en-US" altLang="zh-CN" dirty="0" smtClean="0">
                <a:solidFill>
                  <a:srgbClr val="00CCFF"/>
                </a:solidFill>
              </a:rPr>
              <a:t>LCA</a:t>
            </a:r>
            <a:r>
              <a:rPr lang="zh-CN" altLang="en-US" dirty="0" smtClean="0">
                <a:solidFill>
                  <a:srgbClr val="00CCFF"/>
                </a:solidFill>
              </a:rPr>
              <a:t>？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求</a:t>
            </a:r>
            <a:r>
              <a:rPr lang="zh-CN" altLang="en-US" dirty="0" smtClean="0"/>
              <a:t>任意区间最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±1</a:t>
            </a:r>
            <a:r>
              <a:rPr lang="zh-CN" altLang="en-US" dirty="0" smtClean="0"/>
              <a:t>：任意两个相邻的数之间的差为</a:t>
            </a:r>
            <a:r>
              <a:rPr lang="en-US" altLang="zh-CN" dirty="0" smtClean="0"/>
              <a:t>±1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LCA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树</a:t>
            </a:r>
            <a:r>
              <a:rPr lang="zh-CN" altLang="en-US" dirty="0" smtClean="0"/>
              <a:t>上两个点的最近公共祖先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一般</a:t>
            </a:r>
            <a:r>
              <a:rPr lang="en-US" altLang="zh-CN" dirty="0" smtClean="0">
                <a:solidFill>
                  <a:srgbClr val="00CCFF"/>
                </a:solidFill>
              </a:rPr>
              <a:t>RMQ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720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Sparse Table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>
                <a:sym typeface="Wingdings" pitchFamily="2" charset="2"/>
              </a:rPr>
              <a:t>: (</a:t>
            </a:r>
            <a:r>
              <a:rPr lang="zh-CN" altLang="en-US" sz="2400" dirty="0" smtClean="0">
                <a:sym typeface="Wingdings" pitchFamily="2" charset="2"/>
              </a:rPr>
              <a:t>摘自动态规划</a:t>
            </a:r>
            <a:r>
              <a:rPr lang="en-US" altLang="zh-CN" sz="2400" dirty="0" smtClean="0">
                <a:sym typeface="Wingdings" pitchFamily="2" charset="2"/>
              </a:rPr>
              <a:t>-</a:t>
            </a:r>
            <a:r>
              <a:rPr lang="zh-CN" altLang="en-US" sz="2400" dirty="0" smtClean="0">
                <a:sym typeface="Wingdings" pitchFamily="2" charset="2"/>
              </a:rPr>
              <a:t>曹圣课件</a:t>
            </a:r>
            <a:r>
              <a:rPr lang="en-US" altLang="zh-CN" sz="2400" dirty="0" smtClean="0">
                <a:sym typeface="Wingdings" pitchFamily="2" charset="2"/>
              </a:rPr>
              <a:t>)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logN</a:t>
            </a:r>
            <a:r>
              <a:rPr lang="zh-CN" altLang="en-US" sz="2400" dirty="0" smtClean="0"/>
              <a:t>）预处理    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）在线</a:t>
            </a:r>
            <a:r>
              <a:rPr lang="zh-CN" altLang="en-US" sz="2400" dirty="0" smtClean="0"/>
              <a:t>查询）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为以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开头的长度为</a:t>
            </a:r>
            <a:r>
              <a:rPr lang="en-US" altLang="zh-CN" sz="2400" dirty="0" smtClean="0"/>
              <a:t>2^j</a:t>
            </a:r>
            <a:r>
              <a:rPr lang="zh-CN" altLang="en-US" sz="2400" dirty="0" smtClean="0"/>
              <a:t>的区间的最大值，即</a:t>
            </a:r>
            <a:r>
              <a:rPr lang="en-US" altLang="zh-CN" sz="2400" dirty="0" smtClean="0"/>
              <a:t>[i,i+2^j-1]</a:t>
            </a:r>
            <a:r>
              <a:rPr lang="zh-CN" altLang="en-US" sz="2400" dirty="0" smtClean="0"/>
              <a:t>的最大值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状态转移方程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smtClean="0"/>
              <a:t>           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][j]=max(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][j-1],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[i+2^(j-1)][j-1])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询问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的最大值时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                   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=max(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[l][k],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[r-2^k+1][k])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其中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为满足</a:t>
            </a:r>
            <a:r>
              <a:rPr lang="en-US" altLang="zh-CN" sz="2400" dirty="0" smtClean="0"/>
              <a:t>2^k&lt;=r-l+1</a:t>
            </a:r>
            <a:r>
              <a:rPr lang="zh-CN" altLang="en-US" sz="2400" dirty="0" smtClean="0"/>
              <a:t>的最大的数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区间长度对应的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值要提前写一个数组预处理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2^k</a:t>
            </a:r>
            <a:r>
              <a:rPr lang="zh-CN" altLang="en-US" sz="2400" dirty="0" smtClean="0"/>
              <a:t>可以使用位运算，单次查询复杂度</a:t>
            </a:r>
            <a:r>
              <a:rPr lang="en-US" altLang="zh-CN" sz="2400" dirty="0" smtClean="0"/>
              <a:t>O(1)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CCFF"/>
                </a:solidFill>
              </a:rPr>
              <a:t>LCA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离线算法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所谓“离线”，即我们需要将所有查询读入后再统一进行处理。而处理的顺序并不一定和读入顺序相同。</a:t>
            </a:r>
          </a:p>
          <a:p>
            <a:r>
              <a:rPr lang="zh-CN" altLang="en-US" sz="2400" dirty="0" smtClean="0"/>
              <a:t>该算法需要利用并查集</a:t>
            </a:r>
          </a:p>
          <a:p>
            <a:r>
              <a:rPr lang="zh-CN" altLang="en-US" sz="2400" dirty="0" smtClean="0"/>
              <a:t>复杂度 </a:t>
            </a:r>
            <a:r>
              <a:rPr lang="en-US" altLang="zh-CN" sz="2400" dirty="0" smtClean="0"/>
              <a:t>O( n + q)  n</a:t>
            </a:r>
            <a:r>
              <a:rPr lang="zh-CN" altLang="en-US" sz="2400" dirty="0" smtClean="0"/>
              <a:t>个节点，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个</a:t>
            </a:r>
            <a:r>
              <a:rPr lang="zh-CN" altLang="en-US" sz="2400" dirty="0" smtClean="0"/>
              <a:t>查询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CCFF"/>
                </a:solidFill>
              </a:rPr>
              <a:t>LCA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DFS</a:t>
            </a:r>
            <a:r>
              <a:rPr lang="zh-CN" altLang="en-US" dirty="0" smtClean="0"/>
              <a:t>顺序遍历整棵树，对于遍历到的每个结点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进行如下处理：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在并查集中建立仅包含</a:t>
            </a:r>
            <a:r>
              <a:rPr lang="en-US" altLang="zh-CN" dirty="0" smtClean="0"/>
              <a:t>x</a:t>
            </a:r>
            <a:r>
              <a:rPr lang="zh-CN" altLang="en-US" dirty="0" smtClean="0"/>
              <a:t>结点的集合，即</a:t>
            </a:r>
            <a:r>
              <a:rPr lang="en-US" altLang="zh-CN" dirty="0" err="1" smtClean="0"/>
              <a:t>fa</a:t>
            </a:r>
            <a:r>
              <a:rPr lang="en-US" altLang="zh-CN" dirty="0" smtClean="0"/>
              <a:t>[x] = x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的所有孩子，处理完每个孩子后，令</a:t>
            </a:r>
            <a:r>
              <a:rPr lang="en-US" altLang="zh-CN" dirty="0" err="1" smtClean="0"/>
              <a:t>fa</a:t>
            </a:r>
            <a:r>
              <a:rPr lang="en-US" altLang="zh-CN" dirty="0" smtClean="0"/>
              <a:t>[</a:t>
            </a:r>
            <a:r>
              <a:rPr lang="zh-CN" altLang="en-US" dirty="0" smtClean="0"/>
              <a:t>孩子</a:t>
            </a:r>
            <a:r>
              <a:rPr lang="en-US" altLang="zh-CN" dirty="0" smtClean="0"/>
              <a:t>] = x</a:t>
            </a:r>
            <a:r>
              <a:rPr lang="zh-CN" altLang="en-US" dirty="0" smtClean="0"/>
              <a:t>，即将孩子和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所在集合合并；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全部孩子处理完后，将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标记为处理结束；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处理所有与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相关的询问。对于每个询问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(x, y)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y</a:t>
            </a:r>
            <a:r>
              <a:rPr lang="zh-CN" altLang="en-US" dirty="0" smtClean="0"/>
              <a:t>已被标记，则记录下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(x, y) = find(y)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y</a:t>
            </a:r>
            <a:r>
              <a:rPr lang="zh-CN" altLang="en-US" dirty="0" smtClean="0"/>
              <a:t>所在集合的代表元素。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1857364"/>
            <a:ext cx="40005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dirty="0" smtClean="0">
                <a:ea typeface="宋体" pitchFamily="2" charset="-122"/>
              </a:rPr>
              <a:t>oid init(){</a:t>
            </a:r>
            <a:r>
              <a:rPr lang="en-US" altLang="zh-CN" dirty="0" smtClean="0">
                <a:ea typeface="宋体" pitchFamily="2" charset="-122"/>
              </a:rPr>
              <a:t>for 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=1;i&lt;=</a:t>
            </a:r>
            <a:r>
              <a:rPr lang="en-US" altLang="zh-CN" dirty="0" err="1" smtClean="0">
                <a:ea typeface="宋体" pitchFamily="2" charset="-122"/>
              </a:rPr>
              <a:t>n;i</a:t>
            </a:r>
            <a:r>
              <a:rPr lang="en-US" altLang="zh-CN" dirty="0" smtClean="0">
                <a:ea typeface="宋体" pitchFamily="2" charset="-122"/>
              </a:rPr>
              <a:t>++) f[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]=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;}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v</a:t>
            </a:r>
            <a:r>
              <a:rPr lang="en-US" altLang="zh-CN" dirty="0" smtClean="0">
                <a:ea typeface="宋体" pitchFamily="2" charset="-122"/>
              </a:rPr>
              <a:t>oid </a:t>
            </a:r>
            <a:r>
              <a:rPr lang="en-US" altLang="zh-CN" dirty="0" err="1" smtClean="0">
                <a:ea typeface="宋体" pitchFamily="2" charset="-122"/>
              </a:rPr>
              <a:t>dfs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 x){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have[x]=true;//</a:t>
            </a:r>
            <a:r>
              <a:rPr lang="zh-CN" altLang="en-US" sz="1400" dirty="0" smtClean="0">
                <a:ea typeface="宋体" pitchFamily="2" charset="-122"/>
              </a:rPr>
              <a:t>防止树中节点被重复访问</a:t>
            </a:r>
            <a:endParaRPr lang="en-US" altLang="zh-CN" sz="1400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for  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=0;i&lt;son[x].size();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++){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if(!have[x]){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    </a:t>
            </a:r>
            <a:r>
              <a:rPr lang="en-US" altLang="zh-CN" dirty="0" err="1" smtClean="0">
                <a:ea typeface="宋体" pitchFamily="2" charset="-122"/>
              </a:rPr>
              <a:t>dfs</a:t>
            </a:r>
            <a:r>
              <a:rPr lang="en-US" altLang="zh-CN" dirty="0" smtClean="0">
                <a:ea typeface="宋体" pitchFamily="2" charset="-122"/>
              </a:rPr>
              <a:t>(son[x][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]);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    f[son[x][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]]=x;</a:t>
            </a:r>
          </a:p>
          <a:p>
            <a:r>
              <a:rPr lang="en-US" altLang="zh-CN" dirty="0" smtClean="0">
                <a:ea typeface="宋体" pitchFamily="2" charset="-122"/>
              </a:rPr>
              <a:t>         }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     }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ok[x]=true;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for 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=0;i&lt;q[x].size();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++){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y=v[x][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];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if(ok[y])  </a:t>
            </a:r>
            <a:r>
              <a:rPr lang="en-US" altLang="zh-CN" dirty="0" err="1" smtClean="0">
                <a:ea typeface="宋体" pitchFamily="2" charset="-122"/>
              </a:rPr>
              <a:t>Lca</a:t>
            </a:r>
            <a:r>
              <a:rPr lang="en-US" altLang="zh-CN" dirty="0" smtClean="0">
                <a:ea typeface="宋体" pitchFamily="2" charset="-122"/>
              </a:rPr>
              <a:t>[</a:t>
            </a:r>
            <a:r>
              <a:rPr lang="en-US" altLang="zh-CN" dirty="0" smtClean="0">
                <a:ea typeface="宋体" pitchFamily="2" charset="-122"/>
              </a:rPr>
              <a:t>x][y</a:t>
            </a:r>
            <a:r>
              <a:rPr lang="en-US" altLang="zh-CN" dirty="0">
                <a:ea typeface="宋体" pitchFamily="2" charset="-122"/>
              </a:rPr>
              <a:t>]</a:t>
            </a:r>
            <a:r>
              <a:rPr lang="en-US" altLang="zh-CN" dirty="0" smtClean="0">
                <a:ea typeface="宋体" pitchFamily="2" charset="-122"/>
              </a:rPr>
              <a:t>=find(y);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}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一般</a:t>
            </a:r>
            <a:r>
              <a:rPr lang="en-US" altLang="zh-CN" dirty="0" smtClean="0">
                <a:solidFill>
                  <a:srgbClr val="00CCFF"/>
                </a:solidFill>
              </a:rPr>
              <a:t>RMQ       LCA</a:t>
            </a:r>
            <a:endParaRPr lang="zh-CN" altLang="en-US" dirty="0">
              <a:solidFill>
                <a:srgbClr val="00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625609"/>
          </a:xfrm>
        </p:spPr>
        <p:txBody>
          <a:bodyPr/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)-&gt;O(n)</a:t>
            </a:r>
          </a:p>
          <a:p>
            <a:pPr>
              <a:buNone/>
            </a:pPr>
            <a:r>
              <a:rPr lang="zh-CN" altLang="en-US" sz="2800" dirty="0" smtClean="0"/>
              <a:t>   建树：</a:t>
            </a:r>
            <a:r>
              <a:rPr lang="zh-CN" altLang="en-US" sz="2400" dirty="0" smtClean="0"/>
              <a:t>每次选最小的，其左边的为其左子右边为右子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   A  </a:t>
            </a:r>
            <a:r>
              <a:rPr lang="en-US" altLang="zh-CN" dirty="0" smtClean="0"/>
              <a:t>=   (7     5     8     1    9</a:t>
            </a:r>
            <a:r>
              <a:rPr lang="en-US" altLang="zh-CN" dirty="0" smtClean="0"/>
              <a:t>)    </a:t>
            </a:r>
          </a:p>
          <a:p>
            <a:pPr>
              <a:buNone/>
            </a:pPr>
            <a:r>
              <a:rPr lang="en-US" altLang="zh-CN" dirty="0" smtClean="0"/>
              <a:t>   A  </a:t>
            </a:r>
            <a:r>
              <a:rPr lang="en-US" altLang="zh-CN" dirty="0" smtClean="0"/>
              <a:t>=   (7     5     8     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/>
              <a:t>   9</a:t>
            </a:r>
            <a:r>
              <a:rPr lang="en-US" altLang="zh-CN" dirty="0" smtClean="0"/>
              <a:t>)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A1 =   </a:t>
            </a:r>
            <a:r>
              <a:rPr lang="en-US" altLang="zh-CN" dirty="0" smtClean="0"/>
              <a:t>(7    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/>
              <a:t>     8 </a:t>
            </a:r>
            <a:r>
              <a:rPr lang="en-US" altLang="zh-CN" dirty="0" smtClean="0"/>
              <a:t>)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A2 </a:t>
            </a:r>
            <a:r>
              <a:rPr lang="en-US" altLang="zh-CN" dirty="0" smtClean="0"/>
              <a:t>=   (7 </a:t>
            </a:r>
            <a:r>
              <a:rPr lang="en-US" altLang="zh-CN" dirty="0" smtClean="0"/>
              <a:t> 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A3 </a:t>
            </a:r>
            <a:r>
              <a:rPr lang="en-US" altLang="zh-CN" dirty="0" smtClean="0"/>
              <a:t>=   </a:t>
            </a:r>
            <a:r>
              <a:rPr lang="en-US" altLang="zh-CN" dirty="0" smtClean="0"/>
              <a:t>(8 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A4=   (</a:t>
            </a:r>
            <a:r>
              <a:rPr lang="en-US" altLang="zh-CN" dirty="0" smtClean="0"/>
              <a:t>9</a:t>
            </a:r>
            <a:r>
              <a:rPr lang="en-US" altLang="zh-CN" dirty="0" smtClean="0"/>
              <a:t> 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000364" y="785794"/>
            <a:ext cx="714380" cy="1588"/>
          </a:xfrm>
          <a:prstGeom prst="straightConnector1">
            <a:avLst/>
          </a:prstGeom>
          <a:ln w="38100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357950" y="2786058"/>
            <a:ext cx="642942" cy="64294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 rot="5400000">
            <a:off x="5929325" y="3406283"/>
            <a:ext cx="594223" cy="451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6822297" y="3464719"/>
            <a:ext cx="571504" cy="3571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643570" y="3929066"/>
            <a:ext cx="642942" cy="64294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00628" y="5214950"/>
            <a:ext cx="642942" cy="64294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15074" y="5214950"/>
            <a:ext cx="642942" cy="64294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00892" y="3929066"/>
            <a:ext cx="642942" cy="64294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5286378" y="4643448"/>
            <a:ext cx="594223" cy="451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6200000" flipH="1">
            <a:off x="5965041" y="4750603"/>
            <a:ext cx="642942" cy="2857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43636" y="600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笛卡</a:t>
            </a:r>
            <a:r>
              <a:rPr lang="zh-CN" altLang="en-US" dirty="0" smtClean="0"/>
              <a:t>尔树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1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一般</a:t>
            </a:r>
            <a:r>
              <a:rPr lang="en-US" altLang="zh-CN" dirty="0" smtClean="0">
                <a:solidFill>
                  <a:srgbClr val="00CCFF"/>
                </a:solidFill>
              </a:rPr>
              <a:t>RMQ       LCA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RMQ(A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j)</a:t>
            </a:r>
            <a:r>
              <a:rPr lang="zh-CN" altLang="en-US" dirty="0" smtClean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设序列中最小值为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k∈[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j]</a:t>
            </a:r>
            <a:r>
              <a:rPr lang="zh-CN" altLang="en-US" dirty="0" smtClean="0"/>
              <a:t>，那么答案为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若</a:t>
            </a:r>
            <a:r>
              <a:rPr lang="en-US" altLang="zh-CN" dirty="0" smtClean="0"/>
              <a:t>k &gt; j</a:t>
            </a:r>
            <a:r>
              <a:rPr lang="zh-CN" altLang="en-US" dirty="0" smtClean="0"/>
              <a:t>，那么答案为</a:t>
            </a:r>
            <a:r>
              <a:rPr lang="en-US" altLang="zh-CN" dirty="0" smtClean="0"/>
              <a:t>RMQ(A1..k-1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j)</a:t>
            </a:r>
            <a:r>
              <a:rPr lang="zh-CN" altLang="en-US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若</a:t>
            </a:r>
            <a:r>
              <a:rPr lang="en-US" altLang="zh-CN" dirty="0" smtClean="0"/>
              <a:t>k &lt;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，那么答案为</a:t>
            </a:r>
            <a:r>
              <a:rPr lang="en-US" altLang="zh-CN" dirty="0" smtClean="0"/>
              <a:t>RMQ(AK+1..N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j)</a:t>
            </a:r>
            <a:r>
              <a:rPr lang="zh-CN" altLang="en-US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不难发现</a:t>
            </a:r>
            <a:r>
              <a:rPr lang="en-US" altLang="zh-CN" dirty="0" smtClean="0"/>
              <a:t>RMQ(A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j) = LCA(T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j)</a:t>
            </a:r>
            <a:r>
              <a:rPr lang="zh-CN" altLang="en-US" dirty="0" smtClean="0"/>
              <a:t>！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</a:t>
            </a:r>
            <a:r>
              <a:rPr lang="zh-CN" altLang="en-US" dirty="0" smtClean="0"/>
              <a:t>就证明了</a:t>
            </a:r>
            <a:r>
              <a:rPr lang="en-US" altLang="zh-CN" dirty="0" smtClean="0"/>
              <a:t>RMQ</a:t>
            </a:r>
            <a:r>
              <a:rPr lang="zh-CN" altLang="en-US" dirty="0" smtClean="0"/>
              <a:t>问题可以转化为</a:t>
            </a:r>
            <a:r>
              <a:rPr lang="en-US" altLang="zh-CN" dirty="0" smtClean="0"/>
              <a:t>LCA</a:t>
            </a:r>
            <a:r>
              <a:rPr lang="zh-CN" altLang="en-US" dirty="0" smtClean="0"/>
              <a:t>问题</a:t>
            </a:r>
          </a:p>
          <a:p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000364" y="785794"/>
            <a:ext cx="714380" cy="1588"/>
          </a:xfrm>
          <a:prstGeom prst="straightConnector1">
            <a:avLst/>
          </a:prstGeom>
          <a:ln w="38100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FF"/>
                </a:solidFill>
              </a:rPr>
              <a:t>一般</a:t>
            </a:r>
            <a:r>
              <a:rPr lang="en-US" altLang="zh-CN" dirty="0" smtClean="0">
                <a:solidFill>
                  <a:srgbClr val="00CCFF"/>
                </a:solidFill>
              </a:rPr>
              <a:t>RMQ       LCA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775191"/>
            <a:ext cx="4000528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       可以</a:t>
            </a:r>
            <a:r>
              <a:rPr lang="zh-CN" altLang="en-US" sz="1800" dirty="0" smtClean="0"/>
              <a:t>用栈来完成</a:t>
            </a:r>
            <a:r>
              <a:rPr lang="en-US" altLang="zh-CN" sz="1800" dirty="0" smtClean="0"/>
              <a:t>RMQ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LCA</a:t>
            </a:r>
            <a:r>
              <a:rPr lang="zh-CN" altLang="en-US" sz="1800" dirty="0" smtClean="0"/>
              <a:t>的线性时间的转化。初始栈为空，数组元素</a:t>
            </a:r>
            <a:r>
              <a:rPr lang="zh-CN" altLang="en-US" sz="1800" dirty="0" smtClean="0"/>
              <a:t>依次入栈</a:t>
            </a:r>
            <a:r>
              <a:rPr lang="zh-CN" altLang="en-US" sz="1800" dirty="0" smtClean="0"/>
              <a:t>，入栈的元素从</a:t>
            </a:r>
            <a:r>
              <a:rPr lang="zh-CN" altLang="en-US" sz="1800" dirty="0" smtClean="0"/>
              <a:t>栈底</a:t>
            </a:r>
            <a:r>
              <a:rPr lang="zh-CN" altLang="en-US" sz="1800" dirty="0" smtClean="0"/>
              <a:t>到栈顶是递增的顺序，即，如果入栈的元素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小于栈顶元素，那么栈顶元素出栈，直到栈顶元素</a:t>
            </a:r>
            <a:r>
              <a:rPr lang="en-US" altLang="zh-CN" sz="1800" dirty="0" smtClean="0"/>
              <a:t>&lt;=</a:t>
            </a:r>
            <a:r>
              <a:rPr lang="zh-CN" altLang="en-US" sz="1800" dirty="0" smtClean="0"/>
              <a:t>当前要入栈的元素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为止，接着完成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入栈，并且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作为入栈前栈顶的右儿子，而最后出栈的元素作为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的左儿子。如此循环所有元素，最后将栈排空，最后出栈</a:t>
            </a:r>
            <a:r>
              <a:rPr lang="zh-CN" altLang="en-US" sz="1800" dirty="0" smtClean="0"/>
              <a:t>的就是</a:t>
            </a:r>
            <a:r>
              <a:rPr lang="zh-CN" altLang="en-US" sz="1800" dirty="0" smtClean="0"/>
              <a:t>根节点。</a:t>
            </a:r>
            <a:endParaRPr lang="zh-CN" altLang="en-US" sz="18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000364" y="785794"/>
            <a:ext cx="714380" cy="1588"/>
          </a:xfrm>
          <a:prstGeom prst="straightConnector1">
            <a:avLst/>
          </a:prstGeom>
          <a:ln w="38100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00628" y="1928802"/>
            <a:ext cx="378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 rmq2lca(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i,k,top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[MAXN];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top=-1;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k=top;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while(k&gt;=0 &amp;&amp;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]&lt;a[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[k]])  k--;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if(k!=-1)     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son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[k]]=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if(k&lt;top)   </a:t>
            </a:r>
            <a:r>
              <a:rPr lang="en-US" altLang="zh-CN" dirty="0" err="1" smtClean="0"/>
              <a:t>lson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[k+1]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[++k]=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top=k;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</a:p>
          <a:p>
            <a:r>
              <a:rPr lang="en-US" altLang="zh-CN" dirty="0" smtClean="0"/>
              <a:t>        root=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[0];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CCFF"/>
                </a:solidFill>
              </a:rPr>
              <a:t> LCA        </a:t>
            </a:r>
            <a:r>
              <a:rPr lang="en-US" altLang="zh-CN" sz="4000" dirty="0" smtClean="0">
                <a:solidFill>
                  <a:srgbClr val="00CCFF"/>
                </a:solidFill>
              </a:rPr>
              <a:t>±</a:t>
            </a:r>
            <a:r>
              <a:rPr lang="en-US" altLang="zh-CN" sz="6000" dirty="0" smtClean="0">
                <a:solidFill>
                  <a:srgbClr val="00CCFF"/>
                </a:solidFill>
              </a:rPr>
              <a:t>1</a:t>
            </a:r>
            <a:r>
              <a:rPr lang="en-US" altLang="zh-CN" dirty="0" smtClean="0">
                <a:solidFill>
                  <a:srgbClr val="00CCFF"/>
                </a:solidFill>
              </a:rPr>
              <a:t>RMQ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2971792" cy="45827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离线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在线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1800" dirty="0" smtClean="0"/>
              <a:t>对有根树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进行</a:t>
            </a:r>
            <a:r>
              <a:rPr lang="en-US" altLang="zh-CN" sz="1800" dirty="0" smtClean="0"/>
              <a:t>DFS</a:t>
            </a:r>
            <a:r>
              <a:rPr lang="zh-CN" altLang="en-US" sz="1800" dirty="0" smtClean="0"/>
              <a:t>，将遍历到的结点按照顺序记下，我们将得到一个长度为</a:t>
            </a:r>
            <a:r>
              <a:rPr lang="en-US" altLang="zh-CN" sz="1800" dirty="0" smtClean="0"/>
              <a:t>2N – 1</a:t>
            </a:r>
            <a:r>
              <a:rPr lang="zh-CN" altLang="en-US" sz="1800" dirty="0" smtClean="0"/>
              <a:t>的序列，称之为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的欧拉序列</a:t>
            </a:r>
            <a:r>
              <a:rPr lang="en-US" altLang="zh-CN" sz="1800" dirty="0" smtClean="0"/>
              <a:t>F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每个结点都在欧拉序列中出现，我们记录结点</a:t>
            </a:r>
            <a:r>
              <a:rPr lang="en-US" altLang="zh-CN" sz="1800" dirty="0" smtClean="0"/>
              <a:t>u</a:t>
            </a:r>
            <a:r>
              <a:rPr lang="zh-CN" altLang="en-US" sz="1800" dirty="0" smtClean="0"/>
              <a:t>在欧拉序列中第一次出现的位置为</a:t>
            </a:r>
            <a:r>
              <a:rPr lang="en-US" altLang="zh-CN" sz="1800" dirty="0" smtClean="0"/>
              <a:t>pos(u)</a:t>
            </a:r>
          </a:p>
          <a:p>
            <a:pPr>
              <a:buNone/>
            </a:pP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714480" y="857232"/>
            <a:ext cx="714380" cy="1588"/>
          </a:xfrm>
          <a:prstGeom prst="straightConnector1">
            <a:avLst/>
          </a:prstGeom>
          <a:ln w="38100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071678"/>
            <a:ext cx="4143404" cy="194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786322"/>
            <a:ext cx="500066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1180</Words>
  <Application>Microsoft Office PowerPoint</Application>
  <PresentationFormat>全屏显示(4:3)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模块</vt:lpstr>
      <vt:lpstr>                      一般RMQ           LCA                         ±1RMQ</vt:lpstr>
      <vt:lpstr>啥是RMQ？ 啥是LCA？</vt:lpstr>
      <vt:lpstr>一般RMQ</vt:lpstr>
      <vt:lpstr>LCA</vt:lpstr>
      <vt:lpstr>LCA</vt:lpstr>
      <vt:lpstr>一般RMQ       LCA</vt:lpstr>
      <vt:lpstr>一般RMQ       LCA</vt:lpstr>
      <vt:lpstr>一般RMQ       LCA</vt:lpstr>
      <vt:lpstr> LCA        ±1RMQ</vt:lpstr>
      <vt:lpstr>LCA        ±1RMQ</vt:lpstr>
      <vt:lpstr>±1RMQ</vt:lpstr>
      <vt:lpstr>总结</vt:lpstr>
      <vt:lpstr>应用</vt:lpstr>
      <vt:lpstr>应用</vt:lpstr>
      <vt:lpstr>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             LCA                         ±1RMQ</dc:title>
  <dc:creator>Windows 用户</dc:creator>
  <cp:lastModifiedBy>Windows 用户</cp:lastModifiedBy>
  <cp:revision>22</cp:revision>
  <dcterms:created xsi:type="dcterms:W3CDTF">2013-07-28T07:31:04Z</dcterms:created>
  <dcterms:modified xsi:type="dcterms:W3CDTF">2013-07-28T11:45:42Z</dcterms:modified>
</cp:coreProperties>
</file>