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5"/>
    <p:sldMasterId id="2147483838" r:id="rId6"/>
    <p:sldMasterId id="2147483851" r:id="rId7"/>
    <p:sldMasterId id="2147483864" r:id="rId8"/>
    <p:sldMasterId id="2147483891" r:id="rId9"/>
    <p:sldMasterId id="2147483907" r:id="rId10"/>
    <p:sldMasterId id="2147483923" r:id="rId11"/>
    <p:sldMasterId id="2147483965" r:id="rId12"/>
    <p:sldMasterId id="2147483987" r:id="rId13"/>
  </p:sldMasterIdLst>
  <p:notesMasterIdLst>
    <p:notesMasterId r:id="rId44"/>
  </p:notesMasterIdLst>
  <p:handoutMasterIdLst>
    <p:handoutMasterId r:id="rId45"/>
  </p:handoutMasterIdLst>
  <p:sldIdLst>
    <p:sldId id="1152" r:id="rId14"/>
    <p:sldId id="1425" r:id="rId15"/>
    <p:sldId id="1426" r:id="rId16"/>
    <p:sldId id="1434" r:id="rId17"/>
    <p:sldId id="1435" r:id="rId18"/>
    <p:sldId id="1436" r:id="rId19"/>
    <p:sldId id="1415" r:id="rId20"/>
    <p:sldId id="1416" r:id="rId21"/>
    <p:sldId id="1437" r:id="rId22"/>
    <p:sldId id="1417" r:id="rId23"/>
    <p:sldId id="1418" r:id="rId24"/>
    <p:sldId id="1419" r:id="rId25"/>
    <p:sldId id="1420" r:id="rId26"/>
    <p:sldId id="1421" r:id="rId27"/>
    <p:sldId id="1422" r:id="rId28"/>
    <p:sldId id="1429" r:id="rId29"/>
    <p:sldId id="1428" r:id="rId30"/>
    <p:sldId id="1427" r:id="rId31"/>
    <p:sldId id="1423" r:id="rId32"/>
    <p:sldId id="1424" r:id="rId33"/>
    <p:sldId id="1433" r:id="rId34"/>
    <p:sldId id="1432" r:id="rId35"/>
    <p:sldId id="1431" r:id="rId36"/>
    <p:sldId id="1430" r:id="rId37"/>
    <p:sldId id="1438" r:id="rId38"/>
    <p:sldId id="1440" r:id="rId39"/>
    <p:sldId id="1439" r:id="rId40"/>
    <p:sldId id="1441" r:id="rId41"/>
    <p:sldId id="1444" r:id="rId42"/>
    <p:sldId id="1443" r:id="rId4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 Sheng Liu - Network" initials="SSL-N" lastIdx="1" clrIdx="0">
    <p:extLst>
      <p:ext uri="{19B8F6BF-5375-455C-9EA6-DF929625EA0E}">
        <p15:presenceInfo xmlns:p15="http://schemas.microsoft.com/office/powerpoint/2012/main" userId="S-1-5-21-1235562443-883185111-695274123-2113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22625"/>
    <a:srgbClr val="FF6600"/>
    <a:srgbClr val="CCFF33"/>
    <a:srgbClr val="FFD1D1"/>
    <a:srgbClr val="FFC50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3250" autoAdjust="0"/>
  </p:normalViewPr>
  <p:slideViewPr>
    <p:cSldViewPr>
      <p:cViewPr>
        <p:scale>
          <a:sx n="93" d="100"/>
          <a:sy n="93" d="100"/>
        </p:scale>
        <p:origin x="13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5T08:24:16.116" idx="1">
    <p:pos x="5484" y="115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15" cy="4973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358" y="0"/>
            <a:ext cx="2949715" cy="4973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7A6D-6D49-4F8A-AB0E-BBE3087C12FB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334"/>
            <a:ext cx="2949715" cy="497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358" y="9440334"/>
            <a:ext cx="2949715" cy="4973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8AE9-7624-486E-9A43-E7C79C524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599756-92F1-4E9E-8055-B38569C4E623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3FDB15D-C2A4-4D8F-AB04-AA8A9B737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91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3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69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59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17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50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94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231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8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959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7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658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236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296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208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114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388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54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532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825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769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4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52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4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453B76-649C-1047-AB39-06CD9CC3743F}" type="datetime1">
              <a:rPr lang="en-US" smtClean="0">
                <a:solidFill>
                  <a:prstClr val="black"/>
                </a:solidFill>
              </a:rPr>
              <a:pPr/>
              <a:t>2/27/2018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5A613-7C39-204D-9E84-E8628D5964A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3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83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4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下一次更新在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月下旬，此页面为最新内容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53B76-649C-1047-AB39-06CD9CC374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5A613-7C39-204D-9E84-E8628D596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59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4475" y="6572250"/>
            <a:ext cx="1447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FFA3A3"/>
                </a:solidFill>
                <a:ea typeface="宋体" pitchFamily="2" charset="-122"/>
              </a:rPr>
            </a:b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© 2010,  Eli Lilly and Company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59238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F18ADF1F-D446-4708-81D2-3F796DEDD177}" type="slidenum">
              <a:rPr lang="en-US" sz="500">
                <a:solidFill>
                  <a:srgbClr val="FFA3A3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500">
              <a:solidFill>
                <a:srgbClr val="FFA3A3"/>
              </a:solidFill>
              <a:ea typeface="宋体" pitchFamily="2" charset="-122"/>
            </a:endParaRPr>
          </a:p>
        </p:txBody>
      </p:sp>
      <p:sp>
        <p:nvSpPr>
          <p:cNvPr id="130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300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C2B-F444-594D-A2BE-6DA7926AE8EF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0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356-90F3-3244-B5DA-F5ABA5A13BC6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02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CD5B-0EB1-3245-AEFD-D014ED70117B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1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0ED8-1403-644B-BF3D-B77BBF321CEF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02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2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040" rtl="0" eaLnBrk="0" latinLnBrk="0" hangingPunct="0">
              <a:defRPr sz="900" kern="1200">
                <a:solidFill>
                  <a:srgbClr val="002868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040" rtl="0" eaLnBrk="0" latinLnBrk="0" hangingPunct="0">
              <a:defRPr sz="900" kern="1200">
                <a:solidFill>
                  <a:srgbClr val="002868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Presentation Title [via Insert tab &gt; Header &amp; Footer]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040" rtl="0" eaLnBrk="0" latinLnBrk="0" hangingPunct="0">
              <a:defRPr sz="900" kern="1200">
                <a:solidFill>
                  <a:srgbClr val="002868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62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NA-Discovery-Main-Re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92187"/>
            <a:ext cx="7772400" cy="1470025"/>
          </a:xfrm>
          <a:effectLst/>
        </p:spPr>
        <p:txBody>
          <a:bodyPr/>
          <a:lstStyle>
            <a:lvl1pPr>
              <a:defRPr b="0" i="0">
                <a:latin typeface="DIN-Bold"/>
                <a:cs typeface="DIN-Bold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362200"/>
            <a:ext cx="6400800" cy="1752600"/>
          </a:xfrm>
          <a:effectLst/>
        </p:spPr>
        <p:txBody>
          <a:bodyPr/>
          <a:lstStyle>
            <a:lvl1pPr marL="0" indent="0">
              <a:buFontTx/>
              <a:buNone/>
              <a:defRPr sz="2000" b="0" i="1">
                <a:solidFill>
                  <a:schemeClr val="bg1"/>
                </a:solidFill>
                <a:latin typeface="DIN-Bold"/>
                <a:cs typeface="DIN-Bold"/>
              </a:defRPr>
            </a:lvl1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199" y="6103782"/>
            <a:ext cx="2961880" cy="276580"/>
          </a:xfrm>
          <a:prstGeom prst="rect">
            <a:avLst/>
          </a:prstGeom>
          <a:noFill/>
          <a:effectLst/>
        </p:spPr>
        <p:txBody>
          <a:bodyPr wrap="square" lIns="91404" tIns="45698" rIns="91404" bIns="45698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  <a:latin typeface="DIN-Regular"/>
                <a:cs typeface="DIN-Regular"/>
              </a:rPr>
              <a:t>Company Confidential </a:t>
            </a:r>
            <a:r>
              <a:rPr lang="en-US" sz="800" dirty="0" smtClean="0">
                <a:solidFill>
                  <a:prstClr val="white"/>
                </a:solidFill>
                <a:latin typeface="DIN-Regular"/>
                <a:cs typeface="DIN-Regular"/>
              </a:rPr>
              <a:t> © 2014 </a:t>
            </a:r>
            <a:r>
              <a:rPr lang="en-US" sz="800" dirty="0">
                <a:solidFill>
                  <a:prstClr val="white"/>
                </a:solidFill>
                <a:latin typeface="DIN-Regular"/>
                <a:cs typeface="DIN-Regular"/>
              </a:rPr>
              <a:t>Eli Lilly and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63" y="5830518"/>
            <a:ext cx="1496842" cy="8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0827"/>
            <a:ext cx="21336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698" rIns="91404" bIns="45698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gency FB" panose="020B0503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26FF78-0D29-FD4E-8E96-E7C36C685697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1379"/>
            <a:ext cx="28956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698" rIns="91404" bIns="45698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gency FB" panose="020B0503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Company Confidential  © 2014 Eli Lilly and Company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2448"/>
            <a:ext cx="21336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698" rIns="91404" bIns="45698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4C47640-ECEC-E34E-A5C6-81F2A80A83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6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2448"/>
            <a:ext cx="21336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698" rIns="91404" bIns="45698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4C47640-ECEC-E34E-A5C6-81F2A80A83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2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040" rtl="0" eaLnBrk="0" latinLnBrk="0" hangingPunct="0">
              <a:defRPr sz="900" kern="1200">
                <a:solidFill>
                  <a:srgbClr val="002868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040" rtl="0" eaLnBrk="0" latinLnBrk="0" hangingPunct="0">
              <a:defRPr sz="900" kern="1200">
                <a:solidFill>
                  <a:srgbClr val="002868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Presentation Title [via Insert tab &gt; Header &amp; Footer]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040" rtl="0" eaLnBrk="0" latinLnBrk="0" hangingPunct="0">
              <a:defRPr sz="900" kern="1200">
                <a:solidFill>
                  <a:srgbClr val="002868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96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618" y="-25400"/>
            <a:ext cx="2060575" cy="609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3" y="-25400"/>
            <a:ext cx="6030913" cy="6094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3" y="51436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6" y="1154113"/>
            <a:ext cx="1927225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5" y="1154113"/>
            <a:ext cx="192881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6380" y="1676400"/>
            <a:ext cx="8709025" cy="477043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3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201262-CB9F-4F81-A8A4-E8040338FE70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9D22C87-F079-4A0A-BEBB-CCA22A27C5B8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D8CB08-BE34-41D1-B62E-8D22AA6689C6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59DCEF-9BF5-4A99-B8EB-21540B35DC7D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54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17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81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45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08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D2BF22-0760-49AB-8C21-5A0335495B2C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D9F48C-4862-4B51-8291-9908F37DCCFC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384A499-01CA-44CD-BCE0-CC6EC3DA2ED2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0F6C6A-B3CD-4AF2-B40E-9B0F72D951CA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4475" y="6572250"/>
            <a:ext cx="1447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FFA3A3"/>
                </a:solidFill>
                <a:ea typeface="宋体" pitchFamily="2" charset="-122"/>
              </a:rPr>
            </a:b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© 2010, Eli Lilly and Company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59238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2671BB63-4195-44D6-AD1C-5BDEBCB70C5E}" type="slidenum">
              <a:rPr lang="en-US" sz="500">
                <a:solidFill>
                  <a:srgbClr val="FFA3A3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500">
              <a:solidFill>
                <a:srgbClr val="FFA3A3"/>
              </a:solidFill>
              <a:ea typeface="宋体" pitchFamily="2" charset="-122"/>
            </a:endParaRPr>
          </a:p>
        </p:txBody>
      </p:sp>
      <p:sp>
        <p:nvSpPr>
          <p:cNvPr id="1577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77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59" indent="0">
              <a:buNone/>
              <a:defRPr sz="1800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00" b="1"/>
            </a:lvl4pPr>
            <a:lvl5pPr marL="1625437" indent="0">
              <a:buNone/>
              <a:defRPr sz="1400" b="1"/>
            </a:lvl5pPr>
            <a:lvl6pPr marL="2031797" indent="0">
              <a:buNone/>
              <a:defRPr sz="1400" b="1"/>
            </a:lvl6pPr>
            <a:lvl7pPr marL="2438156" indent="0">
              <a:buNone/>
              <a:defRPr sz="1400" b="1"/>
            </a:lvl7pPr>
            <a:lvl8pPr marL="2844516" indent="0">
              <a:buNone/>
              <a:defRPr sz="1400" b="1"/>
            </a:lvl8pPr>
            <a:lvl9pPr marL="325087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4"/>
            <a:ext cx="4041775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59" indent="0">
              <a:buNone/>
              <a:defRPr sz="1800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00" b="1"/>
            </a:lvl4pPr>
            <a:lvl5pPr marL="1625437" indent="0">
              <a:buNone/>
              <a:defRPr sz="1400" b="1"/>
            </a:lvl5pPr>
            <a:lvl6pPr marL="2031797" indent="0">
              <a:buNone/>
              <a:defRPr sz="1400" b="1"/>
            </a:lvl6pPr>
            <a:lvl7pPr marL="2438156" indent="0">
              <a:buNone/>
              <a:defRPr sz="1400" b="1"/>
            </a:lvl7pPr>
            <a:lvl8pPr marL="2844516" indent="0">
              <a:buNone/>
              <a:defRPr sz="1400" b="1"/>
            </a:lvl8pPr>
            <a:lvl9pPr marL="325087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6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DFE5050-AE21-461D-88E5-3DF0D042D205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694C2F0-82B0-4B88-BD60-4765D39E08AF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8A6073E-2410-4EA7-92E5-C82F59E28BD6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FB3EF7-A152-47F1-9823-73255103EAF2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59CA6E7-12FE-4C97-A896-86F6FCA935ED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0E09994-FFD5-413B-B711-76205BBD8704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6359" indent="0">
              <a:buNone/>
              <a:defRPr sz="1100"/>
            </a:lvl2pPr>
            <a:lvl3pPr marL="812719" indent="0">
              <a:buNone/>
              <a:defRPr sz="900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7951B8-8243-45EC-946F-BA4B65310767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4029BB8-BD6C-463C-A114-EFC5E207A2C9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06359" indent="0">
              <a:buNone/>
              <a:defRPr sz="2500"/>
            </a:lvl2pPr>
            <a:lvl3pPr marL="812719" indent="0">
              <a:buNone/>
              <a:defRPr sz="2100"/>
            </a:lvl3pPr>
            <a:lvl4pPr marL="1219078" indent="0">
              <a:buNone/>
              <a:defRPr sz="1800"/>
            </a:lvl4pPr>
            <a:lvl5pPr marL="1625437" indent="0">
              <a:buNone/>
              <a:defRPr sz="1800"/>
            </a:lvl5pPr>
            <a:lvl6pPr marL="2031797" indent="0">
              <a:buNone/>
              <a:defRPr sz="1800"/>
            </a:lvl6pPr>
            <a:lvl7pPr marL="2438156" indent="0">
              <a:buNone/>
              <a:defRPr sz="1800"/>
            </a:lvl7pPr>
            <a:lvl8pPr marL="2844516" indent="0">
              <a:buNone/>
              <a:defRPr sz="1800"/>
            </a:lvl8pPr>
            <a:lvl9pPr marL="3250875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2"/>
          </a:xfrm>
        </p:spPr>
        <p:txBody>
          <a:bodyPr/>
          <a:lstStyle>
            <a:lvl1pPr marL="0" indent="0">
              <a:buNone/>
              <a:defRPr sz="1200"/>
            </a:lvl1pPr>
            <a:lvl2pPr marL="406359" indent="0">
              <a:buNone/>
              <a:defRPr sz="1100"/>
            </a:lvl2pPr>
            <a:lvl3pPr marL="812719" indent="0">
              <a:buNone/>
              <a:defRPr sz="900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C78CE3-9665-4045-BDBD-033DCFFAAEB0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F198549-9FA7-4068-BE02-8BE17C50C6D8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66A8F5-875A-44B5-96DE-79CC5B12291B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C6FF6B-E7A9-4DE9-9B9B-34789E06F869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C619A6D-601B-461D-84CB-802CF60CC12E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93D974-C8FA-45CF-979C-AF8B56F9E219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1" y="914400"/>
            <a:ext cx="8839200" cy="5181600"/>
          </a:xfrm>
        </p:spPr>
        <p:txBody>
          <a:bodyPr/>
          <a:lstStyle/>
          <a:p>
            <a:pPr lvl="0"/>
            <a:endParaRPr lang="en-US" noProof="0" dirty="0" smtClean="0">
              <a:sym typeface="Gill Sans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5419" y="6580074"/>
            <a:ext cx="1409775" cy="22547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>
                <a:ea typeface="宋体" charset="0"/>
                <a:cs typeface="+mn-cs"/>
              </a:defRPr>
            </a:lvl1pPr>
          </a:lstStyle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91968" y="6580064"/>
            <a:ext cx="2896568" cy="22101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>
                <a:ea typeface="宋体" charset="0"/>
                <a:cs typeface="+mn-cs"/>
              </a:defRPr>
            </a:lvl1pPr>
          </a:lstStyle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31138" y="6580074"/>
            <a:ext cx="654100" cy="260077"/>
          </a:xfrm>
          <a:prstGeom prst="rect">
            <a:avLst/>
          </a:prstGeom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629F946B-5F7A-4AD9-AE1A-09B137F3D18A}" type="slidenum">
              <a:rPr lang="de-DE" altLang="zh-CN" sz="1600">
                <a:solidFill>
                  <a:prstClr val="black"/>
                </a:solidFill>
                <a:latin typeface="Arial" pitchFamily="34" charset="0"/>
              </a:rPr>
              <a:pPr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zh-CN" sz="160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2700" y="74613"/>
            <a:ext cx="91440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8650288" y="6697663"/>
            <a:ext cx="265112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006C6D7-9007-4798-A527-47539F907EFA}" type="slidenum">
              <a:rPr lang="zh-CN" altLang="en-US" sz="1000">
                <a:solidFill>
                  <a:srgbClr val="FFFFFF"/>
                </a:solidFill>
                <a:ea typeface="华文楷体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00">
              <a:solidFill>
                <a:srgbClr val="FFFFFF"/>
              </a:solidFill>
              <a:ea typeface="华文楷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16063" y="5448300"/>
            <a:ext cx="601662" cy="165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>
              <a:solidFill>
                <a:srgbClr val="00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1664" y="1897063"/>
            <a:ext cx="7848600" cy="1066800"/>
            <a:chOff x="288" y="1104"/>
            <a:chExt cx="4944" cy="672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88" y="1104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b="1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88" y="177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b="1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99393" y="1631953"/>
            <a:ext cx="1128514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804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4D4D4D"/>
                </a:solidFill>
                <a:ea typeface="华文楷体" pitchFamily="2" charset="-122"/>
              </a:rPr>
              <a:t>CONFIDENTIAL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4217" y="4060825"/>
            <a:ext cx="3522662" cy="17351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ea typeface="华文楷体" pitchFamily="2" charset="-122"/>
              </a:rPr>
              <a:t>Prepared for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zh-CN" sz="1600" b="1">
              <a:solidFill>
                <a:srgbClr val="000000"/>
              </a:solidFill>
              <a:ea typeface="华文楷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ea typeface="华文楷体" pitchFamily="2" charset="-122"/>
              </a:rPr>
              <a:t>Prepared by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zh-CN" sz="1600" b="1">
              <a:solidFill>
                <a:srgbClr val="000000"/>
              </a:solidFill>
              <a:ea typeface="华文楷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ea typeface="华文楷体" pitchFamily="2" charset="-122"/>
              </a:rPr>
              <a:t>Date: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594485"/>
            <a:ext cx="9144000" cy="284163"/>
          </a:xfrm>
          <a:prstGeom prst="rect">
            <a:avLst/>
          </a:prstGeom>
          <a:solidFill>
            <a:srgbClr val="7D09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12" descr="Loudon logo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3038" y="6599238"/>
            <a:ext cx="11985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87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685800" y="1997075"/>
            <a:ext cx="7772400" cy="7683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pt-BR" altLang="zh-CN"/>
              <a:t>Headline: (</a:t>
            </a:r>
            <a:r>
              <a:rPr lang="en-US" altLang="zh-CN"/>
              <a:t>28</a:t>
            </a:r>
            <a:r>
              <a:rPr lang="pt-BR" altLang="zh-CN"/>
              <a:t> pt.) Arial bold</a:t>
            </a:r>
            <a:br>
              <a:rPr lang="pt-BR" altLang="zh-CN"/>
            </a:br>
            <a:endParaRPr lang="en-US" altLang="zh-CN"/>
          </a:p>
        </p:txBody>
      </p:sp>
      <p:sp>
        <p:nvSpPr>
          <p:cNvPr id="374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35075" y="5441950"/>
            <a:ext cx="6400800" cy="313932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b="1"/>
            </a:lvl1pPr>
          </a:lstStyle>
          <a:p>
            <a:r>
              <a:rPr lang="en-US" altLang="zh-CN"/>
              <a:t>Feb 22nd, 2009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064" y="1263650"/>
            <a:ext cx="8647112" cy="1526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129910"/>
            <a:ext cx="77724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6063" y="1263650"/>
            <a:ext cx="4246562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263650"/>
            <a:ext cx="4248150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2476"/>
            <a:ext cx="4040188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4"/>
            <a:ext cx="4040188" cy="16927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842476"/>
            <a:ext cx="4041775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2174884"/>
            <a:ext cx="4041775" cy="16927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2240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10"/>
            <a:ext cx="3008313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087" y="1263650"/>
            <a:ext cx="2101088" cy="21796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382588"/>
            <a:ext cx="2165350" cy="3060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853" y="382588"/>
            <a:ext cx="1526572" cy="3060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016" y="382588"/>
            <a:ext cx="8647112" cy="247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46064" y="1263659"/>
            <a:ext cx="8647112" cy="22159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2700" y="74613"/>
            <a:ext cx="91440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8650288" y="6697663"/>
            <a:ext cx="265112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006C6D7-9007-4798-A527-47539F907EFA}" type="slidenum">
              <a:rPr lang="zh-CN" altLang="en-US" sz="1000">
                <a:solidFill>
                  <a:srgbClr val="FFFFFF"/>
                </a:solidFill>
                <a:ea typeface="华文楷体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00">
              <a:solidFill>
                <a:srgbClr val="FFFFFF"/>
              </a:solidFill>
              <a:ea typeface="华文楷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16063" y="5448300"/>
            <a:ext cx="601662" cy="165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>
              <a:solidFill>
                <a:srgbClr val="00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1664" y="1897063"/>
            <a:ext cx="7848600" cy="1066800"/>
            <a:chOff x="288" y="1104"/>
            <a:chExt cx="4944" cy="672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88" y="1104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b="1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88" y="177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b="1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99393" y="1631953"/>
            <a:ext cx="1128514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804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4D4D4D"/>
                </a:solidFill>
                <a:ea typeface="华文楷体" pitchFamily="2" charset="-122"/>
              </a:rPr>
              <a:t>CONFIDENTIAL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4217" y="4060825"/>
            <a:ext cx="3522662" cy="17351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ea typeface="华文楷体" pitchFamily="2" charset="-122"/>
              </a:rPr>
              <a:t>Prepared for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zh-CN" sz="1600" b="1">
              <a:solidFill>
                <a:srgbClr val="000000"/>
              </a:solidFill>
              <a:ea typeface="华文楷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ea typeface="华文楷体" pitchFamily="2" charset="-122"/>
              </a:rPr>
              <a:t>Prepared by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zh-CN" sz="1600" b="1">
              <a:solidFill>
                <a:srgbClr val="000000"/>
              </a:solidFill>
              <a:ea typeface="华文楷体" pitchFamily="2" charset="-122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ea typeface="华文楷体" pitchFamily="2" charset="-122"/>
              </a:rPr>
              <a:t>Date: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594485"/>
            <a:ext cx="9144000" cy="284163"/>
          </a:xfrm>
          <a:prstGeom prst="rect">
            <a:avLst/>
          </a:prstGeom>
          <a:solidFill>
            <a:srgbClr val="7D09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12" descr="Loudon logo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3038" y="6599238"/>
            <a:ext cx="11985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87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685800" y="1997075"/>
            <a:ext cx="7772400" cy="7683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pt-BR" altLang="zh-CN"/>
              <a:t>Headline: (</a:t>
            </a:r>
            <a:r>
              <a:rPr lang="en-US" altLang="zh-CN"/>
              <a:t>28</a:t>
            </a:r>
            <a:r>
              <a:rPr lang="pt-BR" altLang="zh-CN"/>
              <a:t> pt.) Arial bold</a:t>
            </a:r>
            <a:br>
              <a:rPr lang="pt-BR" altLang="zh-CN"/>
            </a:br>
            <a:endParaRPr lang="en-US" altLang="zh-CN"/>
          </a:p>
        </p:txBody>
      </p:sp>
      <p:sp>
        <p:nvSpPr>
          <p:cNvPr id="374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35075" y="5441950"/>
            <a:ext cx="6400800" cy="313932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b="1"/>
            </a:lvl1pPr>
          </a:lstStyle>
          <a:p>
            <a:r>
              <a:rPr lang="en-US" altLang="zh-CN"/>
              <a:t>Feb 22nd, 2009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064" y="1263650"/>
            <a:ext cx="8647112" cy="1526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129910"/>
            <a:ext cx="77724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6063" y="1263650"/>
            <a:ext cx="4246562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263650"/>
            <a:ext cx="4248150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2476"/>
            <a:ext cx="4040188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4"/>
            <a:ext cx="4040188" cy="16927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842476"/>
            <a:ext cx="4041775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2174884"/>
            <a:ext cx="4041775" cy="16927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2240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10"/>
            <a:ext cx="3008313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087" y="1263650"/>
            <a:ext cx="2101088" cy="21796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4" y="15430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4" y="15430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382588"/>
            <a:ext cx="2165350" cy="3060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853" y="382588"/>
            <a:ext cx="1526572" cy="3060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016" y="382588"/>
            <a:ext cx="8647112" cy="247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46064" y="1263659"/>
            <a:ext cx="8647112" cy="22159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4475" y="6572250"/>
            <a:ext cx="1447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FFA3A3"/>
                </a:solidFill>
                <a:ea typeface="宋体" pitchFamily="2" charset="-122"/>
              </a:rPr>
            </a:b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© 2010,  Eli Lilly and Company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59238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F18ADF1F-D446-4708-81D2-3F796DEDD177}" type="slidenum">
              <a:rPr lang="en-US" sz="500">
                <a:solidFill>
                  <a:srgbClr val="FFA3A3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500">
              <a:solidFill>
                <a:srgbClr val="FFA3A3"/>
              </a:solidFill>
              <a:ea typeface="宋体" pitchFamily="2" charset="-122"/>
            </a:endParaRPr>
          </a:p>
        </p:txBody>
      </p:sp>
      <p:sp>
        <p:nvSpPr>
          <p:cNvPr id="130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300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4475" y="6572250"/>
            <a:ext cx="1447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FFA3A3"/>
                </a:solidFill>
                <a:ea typeface="宋体" pitchFamily="2" charset="-122"/>
              </a:rPr>
            </a:b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© 2010, Eli Lilly and Company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59238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2671BB63-4195-44D6-AD1C-5BDEBCB70C5E}" type="slidenum">
              <a:rPr lang="en-US" sz="500">
                <a:solidFill>
                  <a:srgbClr val="FFA3A3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500">
              <a:solidFill>
                <a:srgbClr val="FFA3A3"/>
              </a:solidFill>
              <a:ea typeface="宋体" pitchFamily="2" charset="-122"/>
            </a:endParaRPr>
          </a:p>
        </p:txBody>
      </p:sp>
      <p:sp>
        <p:nvSpPr>
          <p:cNvPr id="1577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77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4" y="15430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4" y="15430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618" y="-25400"/>
            <a:ext cx="2060575" cy="609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3" y="-25400"/>
            <a:ext cx="6030913" cy="6094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3" y="51436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6" y="1154113"/>
            <a:ext cx="1927225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5" y="1154113"/>
            <a:ext cx="192881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6380" y="1676400"/>
            <a:ext cx="8709025" cy="477043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4475" y="6572250"/>
            <a:ext cx="1447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FFA3A3"/>
                </a:solidFill>
                <a:ea typeface="宋体" pitchFamily="2" charset="-122"/>
              </a:rPr>
            </a:b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© 2010,  Eli Lilly and Company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59238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F18ADF1F-D446-4708-81D2-3F796DEDD177}" type="slidenum">
              <a:rPr lang="en-US" sz="500">
                <a:solidFill>
                  <a:srgbClr val="FFA3A3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500">
              <a:solidFill>
                <a:srgbClr val="FFA3A3"/>
              </a:solidFill>
              <a:ea typeface="宋体" pitchFamily="2" charset="-122"/>
            </a:endParaRPr>
          </a:p>
        </p:txBody>
      </p:sp>
      <p:sp>
        <p:nvSpPr>
          <p:cNvPr id="130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300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4475" y="6572250"/>
            <a:ext cx="1447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FFA3A3"/>
                </a:solidFill>
                <a:ea typeface="宋体" pitchFamily="2" charset="-122"/>
              </a:rPr>
            </a:br>
            <a:r>
              <a:rPr lang="en-US" sz="500">
                <a:solidFill>
                  <a:srgbClr val="FFA3A3"/>
                </a:solidFill>
                <a:ea typeface="宋体" pitchFamily="2" charset="-122"/>
              </a:rPr>
              <a:t>© 2010, Eli Lilly and Company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59238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2671BB63-4195-44D6-AD1C-5BDEBCB70C5E}" type="slidenum">
              <a:rPr lang="en-US" sz="500">
                <a:solidFill>
                  <a:srgbClr val="FFA3A3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500">
              <a:solidFill>
                <a:srgbClr val="FFA3A3"/>
              </a:solidFill>
              <a:ea typeface="宋体" pitchFamily="2" charset="-122"/>
            </a:endParaRPr>
          </a:p>
        </p:txBody>
      </p:sp>
      <p:sp>
        <p:nvSpPr>
          <p:cNvPr id="1577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77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4" y="15430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4" y="154305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618" y="-25400"/>
            <a:ext cx="2060575" cy="609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3" y="-25400"/>
            <a:ext cx="6030913" cy="6094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3" y="51436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6" y="1154113"/>
            <a:ext cx="1927225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5" y="1154113"/>
            <a:ext cx="192881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6380" y="1676400"/>
            <a:ext cx="8709025" cy="477043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3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DA764E-50AA-4734-B70A-1DC7A2727D34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130F0D6-DBD4-4198-B5BA-07063DDBF60B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431BE8D-730A-497B-8632-1320994A8A40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636067-5544-411A-A2DE-13329DDFB8FD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54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17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81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45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08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685A529-4432-48CF-8B7E-EA1980C7BF38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F14C2A-C08F-417C-BA64-1C7BECAF589E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FC8D7D-8A85-42E5-9255-3FF027083AD6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BFFB8D-769E-4F8D-A225-54FD76BB0F08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59" indent="0">
              <a:buNone/>
              <a:defRPr sz="1800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00" b="1"/>
            </a:lvl4pPr>
            <a:lvl5pPr marL="1625437" indent="0">
              <a:buNone/>
              <a:defRPr sz="1400" b="1"/>
            </a:lvl5pPr>
            <a:lvl6pPr marL="2031797" indent="0">
              <a:buNone/>
              <a:defRPr sz="1400" b="1"/>
            </a:lvl6pPr>
            <a:lvl7pPr marL="2438156" indent="0">
              <a:buNone/>
              <a:defRPr sz="1400" b="1"/>
            </a:lvl7pPr>
            <a:lvl8pPr marL="2844516" indent="0">
              <a:buNone/>
              <a:defRPr sz="1400" b="1"/>
            </a:lvl8pPr>
            <a:lvl9pPr marL="325087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4"/>
            <a:ext cx="4041775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59" indent="0">
              <a:buNone/>
              <a:defRPr sz="1800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00" b="1"/>
            </a:lvl4pPr>
            <a:lvl5pPr marL="1625437" indent="0">
              <a:buNone/>
              <a:defRPr sz="1400" b="1"/>
            </a:lvl5pPr>
            <a:lvl6pPr marL="2031797" indent="0">
              <a:buNone/>
              <a:defRPr sz="1400" b="1"/>
            </a:lvl6pPr>
            <a:lvl7pPr marL="2438156" indent="0">
              <a:buNone/>
              <a:defRPr sz="1400" b="1"/>
            </a:lvl7pPr>
            <a:lvl8pPr marL="2844516" indent="0">
              <a:buNone/>
              <a:defRPr sz="1400" b="1"/>
            </a:lvl8pPr>
            <a:lvl9pPr marL="325087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6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57E13F-DFBC-4748-9AEC-4192D6AC29FA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925E4E1-BEB0-44E0-96A4-B7983EDC12DB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49B1EC0-7E62-4A45-9578-C811FAF523A7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A7DAC6F-9C20-4EE5-8687-06D4AAFE8CC0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064B0C-96F7-4CE3-A3D6-E98A8EE354FF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68F3FD-669E-41E5-9392-2B7A5D54BA2E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6359" indent="0">
              <a:buNone/>
              <a:defRPr sz="1100"/>
            </a:lvl2pPr>
            <a:lvl3pPr marL="812719" indent="0">
              <a:buNone/>
              <a:defRPr sz="900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CFC7EA-85BA-4B10-9B0D-3D8C8F709BF0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9CF430E-B658-4FFC-99C3-0229094D01D3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06359" indent="0">
              <a:buNone/>
              <a:defRPr sz="2500"/>
            </a:lvl2pPr>
            <a:lvl3pPr marL="812719" indent="0">
              <a:buNone/>
              <a:defRPr sz="2100"/>
            </a:lvl3pPr>
            <a:lvl4pPr marL="1219078" indent="0">
              <a:buNone/>
              <a:defRPr sz="1800"/>
            </a:lvl4pPr>
            <a:lvl5pPr marL="1625437" indent="0">
              <a:buNone/>
              <a:defRPr sz="1800"/>
            </a:lvl5pPr>
            <a:lvl6pPr marL="2031797" indent="0">
              <a:buNone/>
              <a:defRPr sz="1800"/>
            </a:lvl6pPr>
            <a:lvl7pPr marL="2438156" indent="0">
              <a:buNone/>
              <a:defRPr sz="1800"/>
            </a:lvl7pPr>
            <a:lvl8pPr marL="2844516" indent="0">
              <a:buNone/>
              <a:defRPr sz="1800"/>
            </a:lvl8pPr>
            <a:lvl9pPr marL="3250875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2"/>
          </a:xfrm>
        </p:spPr>
        <p:txBody>
          <a:bodyPr/>
          <a:lstStyle>
            <a:lvl1pPr marL="0" indent="0">
              <a:buNone/>
              <a:defRPr sz="1200"/>
            </a:lvl1pPr>
            <a:lvl2pPr marL="406359" indent="0">
              <a:buNone/>
              <a:defRPr sz="1100"/>
            </a:lvl2pPr>
            <a:lvl3pPr marL="812719" indent="0">
              <a:buNone/>
              <a:defRPr sz="900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116559-1F58-4B9A-A3D2-E356CD49C435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3CEF29-CC73-4E9F-8891-0FCF15BA1EB9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A78BCB1-635C-4B5D-869B-985CCB13F301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F262B0-B7B4-47A7-AAE7-F70ED505EED5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131BFB-54AB-4B04-90BF-2B301C2A008D}" type="datetimeFigureOut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2018/2/27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lIns="40636" tIns="20318" rIns="40636" bIns="20318"/>
          <a:lstStyle>
            <a:lvl1pPr defTabSz="81271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B1FDEB-876E-4C91-9039-3DC856036641}" type="slidenum">
              <a:rPr lang="zh-CN" altLang="en-US" sz="160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rved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10" y="6143253"/>
            <a:ext cx="1067253" cy="581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35"/>
            <a:ext cx="7772400" cy="14700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DIN-Bold"/>
                <a:cs typeface="DIN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DIN-Regular"/>
                <a:cs typeface="DIN-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635232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A06085-E5CF-6E4A-89D2-DC1EE81D76B4}" type="datetime1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1478" y="6356360"/>
            <a:ext cx="2645207" cy="365125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90401" y="6356360"/>
            <a:ext cx="67050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50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9AA4-8501-F14A-A574-113354DDE501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14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0E1-41F6-B343-89F7-A9EFD40073B5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76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A696-DD0A-7941-B123-369BEE7F157A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4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FB4-9366-9446-92E5-00215CDA0308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91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BEDF-FF4C-E948-9D0A-BF24AD18CEF8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76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544F-3E54-A944-BB40-45E31948AE7C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©2014 Eli Lilly and Company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8.jpe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slide_masthea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5" y="1543050"/>
            <a:ext cx="870902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87326" y="6592888"/>
            <a:ext cx="1700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000000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000000"/>
                </a:solidFill>
                <a:ea typeface="宋体" pitchFamily="2" charset="-122"/>
              </a:rPr>
            </a:br>
            <a:r>
              <a:rPr lang="en-US" sz="500">
                <a:solidFill>
                  <a:srgbClr val="000000"/>
                </a:solidFill>
                <a:ea typeface="宋体" pitchFamily="2" charset="-122"/>
              </a:rPr>
              <a:t>© 2010, Eli Lilly and Company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4563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31165" y="6548438"/>
            <a:ext cx="1004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ABB0A879-E473-4B0A-92F3-DFCC2588D089}" type="slidenum">
              <a:rPr lang="en-US" sz="1000">
                <a:solidFill>
                  <a:srgbClr val="000000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1085850" y="858838"/>
            <a:ext cx="5924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72" tIns="40636" rIns="81272" bIns="406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76330" y="2281246"/>
            <a:ext cx="58769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72" tIns="40636" rIns="81272" bIns="406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3076" name="Picture 6" descr="C:\Users\Administrator\Desktop\年会KV-致胜4x3 1214-03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xStyles>
    <p:titleStyle>
      <a:lvl1pPr algn="ctr" defTabSz="8112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03213" indent="-303213" algn="l" defTabSz="8112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813" indent="-252413" algn="l" defTabSz="8112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413" indent="-201613" algn="l" defTabSz="8112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0813" indent="-201613" algn="l" defTabSz="8112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3" indent="-201613" algn="l" defTabSz="8112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97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33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69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05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6594485"/>
            <a:ext cx="9144000" cy="284163"/>
          </a:xfrm>
          <a:prstGeom prst="rect">
            <a:avLst/>
          </a:prstGeom>
          <a:solidFill>
            <a:srgbClr val="7D09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700" y="74613"/>
            <a:ext cx="91440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227016" y="382588"/>
            <a:ext cx="8647112" cy="24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mtClean="0"/>
              <a:t>Headline: (</a:t>
            </a:r>
            <a:r>
              <a:rPr lang="en-US" altLang="zh-CN" smtClean="0"/>
              <a:t>18</a:t>
            </a:r>
            <a:r>
              <a:rPr lang="pt-BR" altLang="zh-CN" smtClean="0"/>
              <a:t>pt.) Arial bold</a:t>
            </a:r>
          </a:p>
        </p:txBody>
      </p:sp>
      <p:sp>
        <p:nvSpPr>
          <p:cNvPr id="1029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064" y="1263650"/>
            <a:ext cx="8647112" cy="2179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zh-CN" smtClean="0"/>
              <a:t>Text: 16-pt. Arial with Wingdings square square bullet 100%</a:t>
            </a:r>
          </a:p>
          <a:p>
            <a:pPr lvl="1"/>
            <a:r>
              <a:rPr lang="pt-BR" altLang="zh-CN" smtClean="0"/>
              <a:t>Second-level bullet — Arial round</a:t>
            </a:r>
          </a:p>
          <a:p>
            <a:pPr lvl="2"/>
            <a:r>
              <a:rPr lang="pt-BR" altLang="zh-CN" smtClean="0"/>
              <a:t>Third-level bullet — Arial Em dash</a:t>
            </a:r>
          </a:p>
          <a:p>
            <a:pPr lvl="3"/>
            <a:endParaRPr lang="pt-BR" altLang="zh-CN" smtClean="0"/>
          </a:p>
          <a:p>
            <a:pPr lvl="0"/>
            <a:r>
              <a:rPr lang="pt-BR" altLang="zh-CN" smtClean="0"/>
              <a:t>Text: </a:t>
            </a:r>
            <a:r>
              <a:rPr lang="en-US" altLang="zh-CN" smtClean="0"/>
              <a:t>16</a:t>
            </a:r>
            <a:r>
              <a:rPr lang="pt-BR" altLang="zh-CN" smtClean="0"/>
              <a:t> pt. Arial, plain text sentence case</a:t>
            </a:r>
          </a:p>
          <a:p>
            <a:pPr lvl="1"/>
            <a:r>
              <a:rPr lang="pt-BR" altLang="zh-CN" smtClean="0"/>
              <a:t>Second-level bullet</a:t>
            </a:r>
          </a:p>
          <a:p>
            <a:pPr lvl="2"/>
            <a:r>
              <a:rPr lang="pt-BR" altLang="zh-CN" smtClean="0"/>
              <a:t>Third-level bullet</a:t>
            </a: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8650288" y="6697663"/>
            <a:ext cx="265112" cy="152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41756AB-E12A-4524-ACEE-49AF213E6C10}" type="slidenum">
              <a:rPr lang="zh-CN" altLang="en-US" sz="1000">
                <a:solidFill>
                  <a:srgbClr val="FFFFFF"/>
                </a:solidFill>
                <a:ea typeface="华文楷体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00">
              <a:solidFill>
                <a:srgbClr val="FFFFFF"/>
              </a:solidFill>
              <a:ea typeface="华文楷体" pitchFamily="2" charset="-122"/>
            </a:endParaRP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1516063" y="5448300"/>
            <a:ext cx="601662" cy="165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>
              <a:solidFill>
                <a:srgbClr val="000000"/>
              </a:solidFill>
            </a:endParaRPr>
          </a:p>
        </p:txBody>
      </p:sp>
      <p:pic>
        <p:nvPicPr>
          <p:cNvPr id="1032" name="Picture 8" descr="Loudon logo-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3038" y="6599238"/>
            <a:ext cx="11985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9pPr>
    </p:titleStyle>
    <p:bodyStyle>
      <a:lvl1pPr marL="177800" indent="-1778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62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000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/>
        </a:buClr>
        <a:buFont typeface="Arial" charset="0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196975" indent="-11588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685925" indent="-2063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1431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0575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5147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6594485"/>
            <a:ext cx="9144000" cy="284163"/>
          </a:xfrm>
          <a:prstGeom prst="rect">
            <a:avLst/>
          </a:prstGeom>
          <a:solidFill>
            <a:srgbClr val="7D09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700" y="74613"/>
            <a:ext cx="91440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227016" y="382588"/>
            <a:ext cx="8647112" cy="24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mtClean="0"/>
              <a:t>Headline: (</a:t>
            </a:r>
            <a:r>
              <a:rPr lang="en-US" altLang="zh-CN" smtClean="0"/>
              <a:t>18</a:t>
            </a:r>
            <a:r>
              <a:rPr lang="pt-BR" altLang="zh-CN" smtClean="0"/>
              <a:t>pt.) Arial bold</a:t>
            </a:r>
          </a:p>
        </p:txBody>
      </p:sp>
      <p:sp>
        <p:nvSpPr>
          <p:cNvPr id="1029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064" y="1263650"/>
            <a:ext cx="8647112" cy="2179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zh-CN" smtClean="0"/>
              <a:t>Text: 16-pt. Arial with Wingdings square square bullet 100%</a:t>
            </a:r>
          </a:p>
          <a:p>
            <a:pPr lvl="1"/>
            <a:r>
              <a:rPr lang="pt-BR" altLang="zh-CN" smtClean="0"/>
              <a:t>Second-level bullet — Arial round</a:t>
            </a:r>
          </a:p>
          <a:p>
            <a:pPr lvl="2"/>
            <a:r>
              <a:rPr lang="pt-BR" altLang="zh-CN" smtClean="0"/>
              <a:t>Third-level bullet — Arial Em dash</a:t>
            </a:r>
          </a:p>
          <a:p>
            <a:pPr lvl="3"/>
            <a:endParaRPr lang="pt-BR" altLang="zh-CN" smtClean="0"/>
          </a:p>
          <a:p>
            <a:pPr lvl="0"/>
            <a:r>
              <a:rPr lang="pt-BR" altLang="zh-CN" smtClean="0"/>
              <a:t>Text: </a:t>
            </a:r>
            <a:r>
              <a:rPr lang="en-US" altLang="zh-CN" smtClean="0"/>
              <a:t>16</a:t>
            </a:r>
            <a:r>
              <a:rPr lang="pt-BR" altLang="zh-CN" smtClean="0"/>
              <a:t> pt. Arial, plain text sentence case</a:t>
            </a:r>
          </a:p>
          <a:p>
            <a:pPr lvl="1"/>
            <a:r>
              <a:rPr lang="pt-BR" altLang="zh-CN" smtClean="0"/>
              <a:t>Second-level bullet</a:t>
            </a:r>
          </a:p>
          <a:p>
            <a:pPr lvl="2"/>
            <a:r>
              <a:rPr lang="pt-BR" altLang="zh-CN" smtClean="0"/>
              <a:t>Third-level bullet</a:t>
            </a: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8650288" y="6697663"/>
            <a:ext cx="265112" cy="152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41756AB-E12A-4524-ACEE-49AF213E6C10}" type="slidenum">
              <a:rPr lang="zh-CN" altLang="en-US" sz="1000">
                <a:solidFill>
                  <a:srgbClr val="FFFFFF"/>
                </a:solidFill>
                <a:ea typeface="华文楷体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00">
              <a:solidFill>
                <a:srgbClr val="FFFFFF"/>
              </a:solidFill>
              <a:ea typeface="华文楷体" pitchFamily="2" charset="-122"/>
            </a:endParaRP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1516063" y="5448300"/>
            <a:ext cx="601662" cy="165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>
              <a:solidFill>
                <a:srgbClr val="000000"/>
              </a:solidFill>
            </a:endParaRPr>
          </a:p>
        </p:txBody>
      </p:sp>
      <p:pic>
        <p:nvPicPr>
          <p:cNvPr id="1032" name="Picture 8" descr="Loudon logo-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3038" y="6599238"/>
            <a:ext cx="11985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宋体" pitchFamily="2" charset="-122"/>
          <a:cs typeface="Arial" charset="0"/>
        </a:defRPr>
      </a:lvl9pPr>
    </p:titleStyle>
    <p:bodyStyle>
      <a:lvl1pPr marL="177800" indent="-1778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62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000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/>
        </a:buClr>
        <a:buFont typeface="Arial" charset="0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196975" indent="-11588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685925" indent="-2063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1431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0575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514725" indent="-20637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slide_masthea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5" y="1543050"/>
            <a:ext cx="870902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87326" y="6592888"/>
            <a:ext cx="1700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000000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000000"/>
                </a:solidFill>
                <a:ea typeface="宋体" pitchFamily="2" charset="-122"/>
              </a:rPr>
            </a:br>
            <a:r>
              <a:rPr lang="en-US" sz="500">
                <a:solidFill>
                  <a:srgbClr val="000000"/>
                </a:solidFill>
                <a:ea typeface="宋体" pitchFamily="2" charset="-122"/>
              </a:rPr>
              <a:t>© 2010, Eli Lilly and Company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4563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31165" y="6548438"/>
            <a:ext cx="1004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ABB0A879-E473-4B0A-92F3-DFCC2588D089}" type="slidenum">
              <a:rPr lang="en-US" sz="1000">
                <a:solidFill>
                  <a:srgbClr val="000000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slide_masthea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5" y="1543050"/>
            <a:ext cx="870902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87326" y="6592888"/>
            <a:ext cx="1700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solidFill>
                  <a:srgbClr val="000000"/>
                </a:solidFill>
                <a:ea typeface="宋体" pitchFamily="2" charset="-122"/>
              </a:rPr>
              <a:t>Company Confidential </a:t>
            </a:r>
            <a:br>
              <a:rPr lang="en-US" sz="500">
                <a:solidFill>
                  <a:srgbClr val="000000"/>
                </a:solidFill>
                <a:ea typeface="宋体" pitchFamily="2" charset="-122"/>
              </a:rPr>
            </a:br>
            <a:r>
              <a:rPr lang="en-US" sz="500">
                <a:solidFill>
                  <a:srgbClr val="000000"/>
                </a:solidFill>
                <a:ea typeface="宋体" pitchFamily="2" charset="-122"/>
              </a:rPr>
              <a:t>© 2010, Eli Lilly and Company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4563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8112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31165" y="6548438"/>
            <a:ext cx="1004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811213" fontAlgn="base">
              <a:spcBef>
                <a:spcPct val="0"/>
              </a:spcBef>
              <a:spcAft>
                <a:spcPct val="0"/>
              </a:spcAft>
              <a:defRPr/>
            </a:pPr>
            <a:fld id="{ABB0A879-E473-4B0A-92F3-DFCC2588D089}" type="slidenum">
              <a:rPr lang="en-US" sz="1000">
                <a:solidFill>
                  <a:srgbClr val="000000"/>
                </a:solidFill>
                <a:ea typeface="宋体" pitchFamily="2" charset="-122"/>
              </a:rPr>
              <a:pPr algn="ctr" defTabSz="8112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085850" y="858838"/>
            <a:ext cx="5924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72" tIns="40636" rIns="81272" bIns="406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76330" y="2281246"/>
            <a:ext cx="58769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72" tIns="40636" rIns="81272" bIns="406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6" descr="C:\Users\Administrator\Desktop\年会KV-致胜4x3 1214-0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defTabSz="8112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8112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811213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03213" indent="-303213" algn="l" defTabSz="811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813" indent="-252413" algn="l" defTabSz="811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413" indent="-201613" algn="l" defTabSz="811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0813" indent="-201613" algn="l" defTabSz="811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3" indent="-201613" algn="l" defTabSz="8112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97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33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69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05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127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2193"/>
            <a:ext cx="8229600" cy="47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86786F"/>
                </a:solidFill>
                <a:latin typeface="DIN-Regular"/>
                <a:cs typeface="DIN-Regular"/>
              </a:defRPr>
            </a:lvl1pPr>
          </a:lstStyle>
          <a:p>
            <a:pPr defTabSz="457200"/>
            <a:fld id="{23B99EC5-536D-D84D-BE58-A7C07DC3F7AC}" type="datetime1">
              <a:rPr lang="en-US" smtClean="0"/>
              <a:pPr defTabSz="45720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6786F"/>
                </a:solidFill>
                <a:latin typeface="DIN-Regular"/>
                <a:cs typeface="DIN-Regular"/>
              </a:defRPr>
            </a:lvl1pPr>
          </a:lstStyle>
          <a:p>
            <a:pPr defTabSz="457200"/>
            <a:r>
              <a:rPr lang="en-US" smtClean="0"/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6786F"/>
                </a:solidFill>
                <a:latin typeface="DIN-Regular"/>
                <a:cs typeface="DIN-Regular"/>
              </a:defRPr>
            </a:lvl1pPr>
          </a:lstStyle>
          <a:p>
            <a:pPr defTabSz="457200"/>
            <a:fld id="{1DA079B0-34FF-9449-83ED-AEDF3F6C1CC6}" type="slidenum">
              <a:rPr lang="en-US" smtClean="0"/>
              <a:pPr defTabSz="4572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92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DIN-Bold"/>
          <a:ea typeface="+mj-ea"/>
          <a:cs typeface="DIN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6786F"/>
          </a:solidFill>
          <a:latin typeface="DIN-Regular"/>
          <a:ea typeface="+mn-ea"/>
          <a:cs typeface="DIN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6786F"/>
          </a:solidFill>
          <a:latin typeface="DIN-Regular"/>
          <a:ea typeface="+mn-ea"/>
          <a:cs typeface="DIN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786F"/>
          </a:solidFill>
          <a:latin typeface="DIN-Regular"/>
          <a:ea typeface="+mn-ea"/>
          <a:cs typeface="DIN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NA-Discovery-Header-Red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952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2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4" tIns="45698" rIns="91404" bIns="456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3810"/>
            <a:ext cx="8229600" cy="498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4" tIns="45698" rIns="91404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2448"/>
            <a:ext cx="21336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698" rIns="91404" bIns="45698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DIN-Regular"/>
                <a:cs typeface="DIN-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C47640-ECEC-E34E-A5C6-81F2A80A839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>
          <a:solidFill>
            <a:schemeClr val="bg1"/>
          </a:solidFill>
          <a:latin typeface="DIN-Bold"/>
          <a:ea typeface="ヒラギノ角ゴ Pro W3" charset="0"/>
          <a:cs typeface="DIN-Bol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ヒラギノ角ゴ Pro W3" charset="0"/>
        </a:defRPr>
      </a:lvl5pPr>
      <a:lvl6pPr marL="45702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04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06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092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768" indent="-342768" algn="l" rtl="0" eaLnBrk="1" fontAlgn="base" hangingPunct="1">
        <a:spcBef>
          <a:spcPct val="20000"/>
        </a:spcBef>
        <a:spcAft>
          <a:spcPct val="0"/>
        </a:spcAft>
        <a:buClr>
          <a:srgbClr val="D5001E"/>
        </a:buClr>
        <a:buChar char="•"/>
        <a:defRPr sz="2800">
          <a:solidFill>
            <a:schemeClr val="tx1"/>
          </a:solidFill>
          <a:latin typeface="DIN-Regular"/>
          <a:ea typeface="ヒラギノ角ゴ Pro W3" charset="0"/>
          <a:cs typeface="DIN-Regular"/>
        </a:defRPr>
      </a:lvl1pPr>
      <a:lvl2pPr marL="742662" indent="-285642" algn="l" rtl="0" eaLnBrk="1" fontAlgn="base" hangingPunct="1">
        <a:spcBef>
          <a:spcPct val="20000"/>
        </a:spcBef>
        <a:spcAft>
          <a:spcPct val="0"/>
        </a:spcAft>
        <a:buClr>
          <a:srgbClr val="D5001E"/>
        </a:buClr>
        <a:buChar char="•"/>
        <a:defRPr sz="2600">
          <a:solidFill>
            <a:schemeClr val="tx1"/>
          </a:solidFill>
          <a:latin typeface="DIN-Regular"/>
          <a:ea typeface="ヒラギノ角ゴ Pro W3" charset="0"/>
          <a:cs typeface="DIN-Regular"/>
        </a:defRPr>
      </a:lvl2pPr>
      <a:lvl3pPr marL="1142556" indent="-228516" algn="l" rtl="0" eaLnBrk="1" fontAlgn="base" hangingPunct="1">
        <a:spcBef>
          <a:spcPct val="20000"/>
        </a:spcBef>
        <a:spcAft>
          <a:spcPct val="0"/>
        </a:spcAft>
        <a:buClr>
          <a:srgbClr val="D5001E"/>
        </a:buClr>
        <a:buChar char="•"/>
        <a:defRPr sz="2400">
          <a:solidFill>
            <a:schemeClr val="tx1"/>
          </a:solidFill>
          <a:latin typeface="DIN-Regular"/>
          <a:ea typeface="ヒラギノ角ゴ Pro W3" charset="0"/>
          <a:cs typeface="DIN-Regular"/>
        </a:defRPr>
      </a:lvl3pPr>
      <a:lvl4pPr marL="1599576" indent="-228516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6596" indent="-228516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3616" indent="-228516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0639" indent="-228516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7668" indent="-228516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4688" indent="-228516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0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61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2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12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2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52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72" algn="l" defTabSz="914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8.xml"/><Relationship Id="rId6" Type="http://schemas.openxmlformats.org/officeDocument/2006/relationships/comments" Target="../comments/comment1.xml"/><Relationship Id="rId5" Type="http://schemas.openxmlformats.org/officeDocument/2006/relationships/hyperlink" Target="https://www.tableau.com/zh-cn/learn/training" TargetMode="External"/><Relationship Id="rId4" Type="http://schemas.openxmlformats.org/officeDocument/2006/relationships/hyperlink" Target="https://www.tableau.com/support/releas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35"/>
            <a:ext cx="8991600" cy="14700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20000"/>
              </a:spcBef>
              <a:buFont typeface="Arial"/>
            </a:pPr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  <a:t>2018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  <a:t>Tableau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  <a:t>Sharing</a:t>
            </a:r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</a:br>
            <a:r>
              <a: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-Regular"/>
              </a:rPr>
            </a:br>
            <a:endParaRPr 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-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400800" cy="1752600"/>
          </a:xfrm>
        </p:spPr>
        <p:txBody>
          <a:bodyPr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7543800" y="6096000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811213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04813" indent="52388" algn="l" defTabSz="811213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811213" indent="103188" algn="l" defTabSz="811213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217613" indent="153988" algn="l" defTabSz="811213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624013" indent="204788" algn="l" defTabSz="811213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</a:rPr>
              <a:t>2018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3.27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/>
              <a:t>Tableau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版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60060"/>
            <a:ext cx="8562983" cy="46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/>
              <a:t>Tableau</a:t>
            </a:r>
            <a:r>
              <a:rPr lang="zh-CN" altLang="en-US" dirty="0"/>
              <a:t>许可类型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09038"/>
            <a:ext cx="8328591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0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两种数据连接模式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2349"/>
            <a:ext cx="8572492" cy="46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3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1205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587" lvl="1">
              <a:spcBef>
                <a:spcPct val="25000"/>
              </a:spcBef>
              <a:buClr>
                <a:srgbClr val="F0AB00"/>
              </a:buClr>
            </a:pPr>
            <a:r>
              <a:rPr lang="zh-CN" altLang="en-US" sz="1800" dirty="0">
                <a:latin typeface="+mj-ea"/>
              </a:rPr>
              <a:t>可以连接到常用的文件、</a:t>
            </a:r>
            <a:endParaRPr lang="en-US" altLang="zh-CN" sz="1800" dirty="0">
              <a:latin typeface="+mj-ea"/>
            </a:endParaRPr>
          </a:p>
          <a:p>
            <a:pPr marL="1587" lvl="1">
              <a:spcBef>
                <a:spcPct val="25000"/>
              </a:spcBef>
              <a:buClr>
                <a:srgbClr val="F0AB00"/>
              </a:buClr>
            </a:pPr>
            <a:r>
              <a:rPr lang="zh-CN" altLang="en-US" sz="1800" dirty="0">
                <a:latin typeface="+mj-ea"/>
              </a:rPr>
              <a:t>数据库以及剪贴板</a:t>
            </a:r>
            <a:endParaRPr lang="en-US" altLang="zh-CN" sz="1800" dirty="0">
              <a:latin typeface="+mj-ea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09182"/>
            <a:ext cx="8312150" cy="1050878"/>
          </a:xfrm>
        </p:spPr>
        <p:txBody>
          <a:bodyPr anchor="ctr"/>
          <a:lstStyle/>
          <a:p>
            <a:r>
              <a:rPr lang="zh-CN" altLang="en-US" dirty="0"/>
              <a:t>可连接的数据源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211" y="5265683"/>
            <a:ext cx="9116872" cy="152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spcBef>
                <a:spcPct val="50000"/>
              </a:spcBef>
              <a:buClr>
                <a:srgbClr val="F0AB00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+mj-ea"/>
              </a:rPr>
              <a:t>PS: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</a:rPr>
              <a:t>连接到数据库时，需要预先安装好数据库驱动。</a:t>
            </a:r>
            <a:endParaRPr lang="en-US" altLang="zh-CN" sz="1800" kern="0" dirty="0">
              <a:solidFill>
                <a:srgbClr val="000000"/>
              </a:solidFill>
              <a:latin typeface="+mj-ea"/>
            </a:endParaRPr>
          </a:p>
          <a:p>
            <a:pPr marL="0" lvl="1" algn="l">
              <a:spcBef>
                <a:spcPct val="50000"/>
              </a:spcBef>
              <a:buClr>
                <a:srgbClr val="F0AB00"/>
              </a:buClr>
            </a:pPr>
            <a:r>
              <a:rPr lang="en-US" altLang="zh-CN" sz="1400" kern="0" dirty="0">
                <a:solidFill>
                  <a:srgbClr val="000000"/>
                </a:solidFill>
                <a:latin typeface="+mj-ea"/>
                <a:cs typeface="Arial Unicode MS"/>
              </a:rPr>
              <a:t>Tableau</a:t>
            </a:r>
            <a:r>
              <a:rPr lang="zh-CN" altLang="en-US" sz="1400" kern="0" dirty="0">
                <a:solidFill>
                  <a:srgbClr val="000000"/>
                </a:solidFill>
                <a:latin typeface="+mj-ea"/>
                <a:cs typeface="Arial Unicode MS"/>
              </a:rPr>
              <a:t>连接各数据库驱动下载地址：</a:t>
            </a:r>
            <a:r>
              <a:rPr lang="en-US" altLang="zh-CN" sz="1400" kern="0" dirty="0">
                <a:solidFill>
                  <a:srgbClr val="000000"/>
                </a:solidFill>
                <a:latin typeface="+mj-ea"/>
                <a:cs typeface="Arial Unicode MS"/>
              </a:rPr>
              <a:t>https://www.tableau.com/zh-cn/support/drivers?edition=pro&amp;lang=zh-cn&amp;platform=windows&amp;cpu=64&amp;version=9.3&amp;__full-version=9300.16.0315.0125#oracle</a:t>
            </a:r>
            <a:endParaRPr lang="zh-CN" altLang="en-US" sz="1400" kern="0" dirty="0">
              <a:solidFill>
                <a:srgbClr val="000000"/>
              </a:solidFill>
              <a:latin typeface="+mj-ea"/>
              <a:cs typeface="Arial Unicode MS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zh-CN" alt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88" y="1160060"/>
            <a:ext cx="4937312" cy="38337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08" y="2057128"/>
            <a:ext cx="1778929" cy="28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连接到数据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60060"/>
            <a:ext cx="8093676" cy="2367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677009"/>
            <a:ext cx="2666485" cy="28569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238" y="3495959"/>
            <a:ext cx="4057143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4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连接类型</a:t>
            </a:r>
            <a:r>
              <a:rPr lang="en-US" altLang="zh-CN" dirty="0"/>
              <a:t>&amp;</a:t>
            </a:r>
            <a:r>
              <a:rPr lang="zh-CN" altLang="en-US" dirty="0"/>
              <a:t>并集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7355"/>
            <a:ext cx="4961905" cy="16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3295238" cy="23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762" y="2174510"/>
            <a:ext cx="3352381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5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zh-CN" altLang="en-US" sz="2000" dirty="0">
                <a:ea typeface="Arial Unicode MS" pitchFamily="34" charset="-128"/>
                <a:cs typeface="Arial Unicode MS" pitchFamily="34" charset="-128"/>
              </a:rPr>
              <a:t>跨文件连接 ，跨数据库连接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跨数据连接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9" y="2286000"/>
            <a:ext cx="83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5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587" lvl="1">
              <a:spcBef>
                <a:spcPct val="25000"/>
              </a:spcBef>
              <a:buClr>
                <a:srgbClr val="F0AB00"/>
              </a:buClr>
            </a:pPr>
            <a:r>
              <a:rPr lang="zh-CN" altLang="en-US" sz="1800" dirty="0">
                <a:solidFill>
                  <a:srgbClr val="000000"/>
                </a:solidFill>
                <a:latin typeface="Arial"/>
                <a:ea typeface="楷体" pitchFamily="49" charset="-122"/>
                <a:cs typeface="Arial Unicode MS"/>
              </a:rPr>
              <a:t>两个数据源进行连接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数据融合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2390476" cy="11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38" y="2259177"/>
            <a:ext cx="5704762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4800" y="2073649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14876" y="109182"/>
            <a:ext cx="8197274" cy="1050878"/>
          </a:xfrm>
        </p:spPr>
        <p:txBody>
          <a:bodyPr anchor="ctr"/>
          <a:lstStyle/>
          <a:p>
            <a:r>
              <a:rPr lang="zh-CN" altLang="en-US" dirty="0"/>
              <a:t>数据源筛选器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6" y="1907893"/>
            <a:ext cx="4609524" cy="14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24" y="3468281"/>
            <a:ext cx="4980952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6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587" lvl="1">
              <a:spcBef>
                <a:spcPct val="25000"/>
              </a:spcBef>
              <a:buClr>
                <a:srgbClr val="F0AB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Arial"/>
                <a:ea typeface="楷体" pitchFamily="49" charset="-122"/>
                <a:cs typeface="Arial Unicode MS"/>
              </a:rPr>
              <a:t>可以对数据源字段进行重命名、新建计算字段以及合并，对数据内容可以建立别名、创建组以及对字段进行拆分。还可以更改数据类型以及默认属性，对字段进行分组。</a:t>
            </a:r>
            <a:endParaRPr lang="en-US" altLang="zh-CN" sz="2000" dirty="0">
              <a:solidFill>
                <a:srgbClr val="000000"/>
              </a:solidFill>
              <a:latin typeface="Arial"/>
              <a:ea typeface="楷体" pitchFamily="49" charset="-122"/>
              <a:cs typeface="Arial Unicode MS"/>
            </a:endParaRPr>
          </a:p>
          <a:p>
            <a:pPr marL="1587" lvl="1">
              <a:spcBef>
                <a:spcPct val="25000"/>
              </a:spcBef>
              <a:buClr>
                <a:srgbClr val="F0AB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Arial"/>
                <a:ea typeface="楷体" pitchFamily="49" charset="-122"/>
                <a:cs typeface="Arial Unicode MS"/>
              </a:rPr>
              <a:t>还可以对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楷体" pitchFamily="49" charset="-122"/>
                <a:cs typeface="Arial Unicode MS"/>
              </a:rPr>
              <a:t>Excel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楷体" pitchFamily="49" charset="-122"/>
                <a:cs typeface="Arial Unicode MS"/>
              </a:rPr>
              <a:t>等文本数据进行透视操作。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数据源字段操作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3161905" cy="32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181" y="2794711"/>
            <a:ext cx="2047619" cy="14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57" y="4314648"/>
            <a:ext cx="3457143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545481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/>
              <a:t>Tableau</a:t>
            </a:r>
            <a:r>
              <a:rPr lang="zh-CN" altLang="en-US" dirty="0"/>
              <a:t>公司介绍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5481"/>
            <a:ext cx="8398809" cy="47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11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050878"/>
          </a:xfrm>
        </p:spPr>
        <p:txBody>
          <a:bodyPr anchor="ctr"/>
          <a:lstStyle/>
          <a:p>
            <a:r>
              <a:rPr lang="zh-CN" altLang="en-US" dirty="0"/>
              <a:t>数据提取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156" y="1840510"/>
            <a:ext cx="4572000" cy="2644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ts val="2000"/>
              </a:lnSpc>
              <a:buFont typeface="Wingdings" panose="05000000000000000000" pitchFamily="2" charset="2"/>
              <a:buChar char="u"/>
              <a:tabLst>
                <a:tab pos="393700" algn="l"/>
                <a:tab pos="4572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将数据提取保存到本地机器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u"/>
              <a:tabLst>
                <a:tab pos="393700" algn="l"/>
                <a:tab pos="4572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更新提取的数据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ts val="2600"/>
              </a:lnSpc>
              <a:buFont typeface="Wingdings" panose="05000000000000000000" pitchFamily="2" charset="2"/>
              <a:buChar char="u"/>
              <a:tabLst>
                <a:tab pos="393700" algn="l"/>
                <a:tab pos="4572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优势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algn="l">
              <a:lnSpc>
                <a:spcPts val="2200"/>
              </a:lnSpc>
              <a:tabLst>
                <a:tab pos="393700" algn="l"/>
                <a:tab pos="4572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查询速度快，脱离服务器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ts val="2700"/>
              </a:lnSpc>
              <a:buFont typeface="Wingdings" panose="05000000000000000000" pitchFamily="2" charset="2"/>
              <a:buChar char="u"/>
              <a:tabLst>
                <a:tab pos="393700" algn="l"/>
                <a:tab pos="4572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缺点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algn="l">
              <a:lnSpc>
                <a:spcPts val="1800"/>
              </a:lnSpc>
              <a:tabLst>
                <a:tab pos="393700" algn="l"/>
                <a:tab pos="457200" algn="l"/>
              </a:tabLst>
            </a:pPr>
            <a:r>
              <a:rPr lang="en-US" altLang="zh-CN" dirty="0">
                <a:latin typeface="+mj-ea"/>
                <a:ea typeface="+mj-ea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非实时数据，安全性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264956"/>
            <a:ext cx="4380952" cy="18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893208"/>
            <a:ext cx="4219048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9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1111111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数据源管理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" y="1822846"/>
            <a:ext cx="4572000" cy="41139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编辑连接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重命名连接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复制连接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替换数据源</a:t>
            </a:r>
            <a:endParaRPr lang="en-US" altLang="zh-CN" dirty="0"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导出数据源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关闭连接</a:t>
            </a:r>
            <a:endParaRPr lang="en-US" altLang="zh-CN" dirty="0"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更改日期属性</a:t>
            </a:r>
            <a:endParaRPr lang="en-US" altLang="zh-CN" dirty="0"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将数据源发布到</a:t>
            </a:r>
            <a:r>
              <a:rPr lang="zh-CN" altLang="en-US" dirty="0" smtClean="0">
                <a:latin typeface="+mj-ea"/>
                <a:ea typeface="+mj-ea"/>
                <a:cs typeface="Times New Roman" pitchFamily="18" charset="0"/>
              </a:rPr>
              <a:t>服务器</a:t>
            </a:r>
            <a:endParaRPr lang="en-US" altLang="zh-CN" dirty="0" smtClean="0">
              <a:latin typeface="+mj-ea"/>
              <a:ea typeface="+mj-ea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889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将数据导出到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CSV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文件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l">
              <a:lnSpc>
                <a:spcPts val="2200"/>
              </a:lnSpc>
              <a:tabLst>
                <a:tab pos="88900" algn="l"/>
              </a:tabLst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927" y="1348943"/>
            <a:ext cx="3611745" cy="51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>
                <a:solidFill>
                  <a:srgbClr val="002060"/>
                </a:solidFill>
              </a:rPr>
              <a:t>选择一个数据链接或者是一个已经存在的工作表。</a:t>
            </a:r>
            <a:endParaRPr lang="en-GB" sz="18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38289" y="109182"/>
            <a:ext cx="8173861" cy="1050878"/>
          </a:xfrm>
        </p:spPr>
        <p:txBody>
          <a:bodyPr anchor="ctr"/>
          <a:lstStyle/>
          <a:p>
            <a:r>
              <a:rPr lang="en-US" altLang="zh-CN" sz="2400" b="1" dirty="0" smtClean="0">
                <a:latin typeface="DIN-Bold" panose="020B0500000000000000" pitchFamily="34" charset="0"/>
                <a:ea typeface="+mn-ea"/>
                <a:cs typeface="Arial" pitchFamily="34" charset="0"/>
              </a:rPr>
              <a:t>Tableau</a:t>
            </a:r>
            <a:r>
              <a:rPr lang="zh-CN" altLang="en-US" sz="2400" b="1" dirty="0" smtClean="0">
                <a:latin typeface="DIN-Bold" panose="020B0500000000000000" pitchFamily="34" charset="0"/>
                <a:ea typeface="+mn-ea"/>
                <a:cs typeface="Arial" pitchFamily="34" charset="0"/>
              </a:rPr>
              <a:t> </a:t>
            </a:r>
            <a:r>
              <a:rPr lang="en-US" altLang="zh-CN" sz="2400" b="1" dirty="0" smtClean="0">
                <a:latin typeface="DIN-Bold" panose="020B0500000000000000" pitchFamily="34" charset="0"/>
                <a:ea typeface="+mn-ea"/>
                <a:cs typeface="Arial" pitchFamily="34" charset="0"/>
              </a:rPr>
              <a:t>Desktop</a:t>
            </a:r>
            <a:r>
              <a:rPr lang="zh-CN" altLang="en-US" sz="2400" b="1" dirty="0" smtClean="0">
                <a:latin typeface="DIN-Bold" panose="020B0500000000000000" pitchFamily="34" charset="0"/>
                <a:ea typeface="+mn-ea"/>
                <a:cs typeface="Arial" pitchFamily="34" charset="0"/>
              </a:rPr>
              <a:t>  </a:t>
            </a:r>
            <a:r>
              <a:rPr lang="en-US" altLang="zh-CN" sz="2400" b="1" dirty="0"/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9" y="1654502"/>
            <a:ext cx="88106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6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Worksheet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View</a:t>
            </a:r>
            <a:endParaRPr lang="en-GB" sz="18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Tableau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Desktop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 </a:t>
            </a:r>
            <a:r>
              <a:rPr lang="en-US" altLang="zh-CN" b="1" dirty="0"/>
              <a:t>INTRODUCTION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63561"/>
            <a:ext cx="6724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Add columns, rows, and measures to make your visualization</a:t>
            </a:r>
            <a:br>
              <a:rPr lang="en-US" altLang="zh-CN" dirty="0"/>
            </a:b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3975" y="109182"/>
            <a:ext cx="8258175" cy="1050878"/>
          </a:xfrm>
        </p:spPr>
        <p:txBody>
          <a:bodyPr anchor="ctr"/>
          <a:lstStyle/>
          <a:p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Tableau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Desktop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 </a:t>
            </a:r>
            <a:r>
              <a:rPr lang="en-US" altLang="zh-CN" b="1" dirty="0"/>
              <a:t>INTRODUCTION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97835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1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4724400" cy="23485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Use cards to navigate Pages, </a:t>
            </a:r>
            <a:r>
              <a:rPr lang="en-US" altLang="zh-CN" dirty="0" err="1" smtClean="0"/>
              <a:t>Filters,and</a:t>
            </a:r>
            <a:r>
              <a:rPr lang="en-US" altLang="zh-CN" dirty="0" smtClean="0"/>
              <a:t> </a:t>
            </a:r>
            <a:r>
              <a:rPr lang="en-US" altLang="zh-CN" dirty="0"/>
              <a:t>Marks on a visualization</a:t>
            </a:r>
            <a:br>
              <a:rPr lang="en-US" altLang="zh-CN" dirty="0"/>
            </a:b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Tableau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Desktop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 </a:t>
            </a:r>
            <a:r>
              <a:rPr lang="en-US" altLang="zh-CN" b="1" dirty="0"/>
              <a:t>INTRODUCTION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61" y="1244221"/>
            <a:ext cx="1619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Use the Dashboard tab to organize worksheets</a:t>
            </a:r>
            <a:br>
              <a:rPr lang="en-US" altLang="zh-CN" dirty="0"/>
            </a:b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Tableau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Desktop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 </a:t>
            </a:r>
            <a:r>
              <a:rPr lang="en-US" altLang="zh-CN" b="1" dirty="0"/>
              <a:t>INTRODUCTION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1652"/>
            <a:ext cx="90392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Use story boards to combine elements and create unified analysis</a:t>
            </a:r>
            <a:br>
              <a:rPr lang="en-US" altLang="zh-CN" dirty="0"/>
            </a:b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Tableau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DIN-Bold" panose="020B0500000000000000" pitchFamily="34" charset="0"/>
                <a:cs typeface="Arial" pitchFamily="34" charset="0"/>
              </a:rPr>
              <a:t>Desktop</a:t>
            </a:r>
            <a:r>
              <a:rPr lang="zh-CN" altLang="en-US" b="1" dirty="0">
                <a:latin typeface="DIN-Bold" panose="020B0500000000000000" pitchFamily="34" charset="0"/>
                <a:cs typeface="Arial" pitchFamily="34" charset="0"/>
              </a:rPr>
              <a:t>  </a:t>
            </a:r>
            <a:r>
              <a:rPr lang="en-US" altLang="zh-CN" b="1" dirty="0"/>
              <a:t>INTRODUCTION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886139"/>
            <a:ext cx="83153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1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002060"/>
                </a:solidFill>
              </a:rPr>
              <a:t>在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Tableau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desktop 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里面在工作表菜单里面，导出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-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（图像，数据，交叉表到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Excel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）。对于发布到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Tableau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server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 上的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web report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，我们可以点击下载，进行按需下载图像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PDF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 等等。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b="1" dirty="0" smtClean="0">
                <a:latin typeface="DIN-Bold" panose="020B0500000000000000" pitchFamily="34" charset="0"/>
                <a:cs typeface="Arial" pitchFamily="34" charset="0"/>
              </a:rPr>
              <a:t>Tableau report </a:t>
            </a:r>
            <a:r>
              <a:rPr lang="zh-CN" altLang="en-US" b="1" dirty="0" smtClean="0">
                <a:latin typeface="DIN-Bold" panose="020B0500000000000000" pitchFamily="34" charset="0"/>
                <a:cs typeface="Arial" pitchFamily="34" charset="0"/>
              </a:rPr>
              <a:t>导出形式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2" y="1892285"/>
            <a:ext cx="5791200" cy="23209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4453366"/>
            <a:ext cx="5410200" cy="18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002060"/>
                </a:solidFill>
              </a:rPr>
              <a:t>在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web 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版上我们可以自定义视图</a:t>
            </a:r>
            <a:r>
              <a:rPr lang="zh-CN" altLang="en-US" sz="1600" b="1" dirty="0">
                <a:solidFill>
                  <a:srgbClr val="002060"/>
                </a:solidFill>
              </a:rPr>
              <a:t>，订阅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以及共享报告。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sz="3200" b="1" dirty="0" smtClean="0">
                <a:latin typeface="DIN-Bold" panose="020B0500000000000000" pitchFamily="34" charset="0"/>
                <a:ea typeface="+mn-ea"/>
                <a:cs typeface="Arial" pitchFamily="34" charset="0"/>
              </a:rPr>
              <a:t>订阅和共享报告</a:t>
            </a:r>
            <a:endParaRPr lang="zh-CN" altLang="en-US" sz="3200" b="1" dirty="0"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7" y="2035117"/>
            <a:ext cx="8618426" cy="413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01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2057400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/>
              <a:t>Tableau</a:t>
            </a:r>
            <a:r>
              <a:rPr lang="zh-CN" altLang="en-US" dirty="0"/>
              <a:t>的客户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2" y="1447800"/>
            <a:ext cx="8738795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3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2800" y="3276600"/>
            <a:ext cx="3962400" cy="2119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6000" b="1" dirty="0" smtClean="0">
                <a:solidFill>
                  <a:srgbClr val="002060"/>
                </a:solidFill>
              </a:rPr>
              <a:t>谢谢！</a:t>
            </a:r>
            <a:endParaRPr lang="en-GB" sz="60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308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/>
              <a:t>Tableau</a:t>
            </a:r>
            <a:r>
              <a:rPr lang="zh-CN" altLang="en-US" dirty="0"/>
              <a:t>的日常使用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6460"/>
            <a:ext cx="7602279" cy="512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9750" y="5181600"/>
            <a:ext cx="410845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已经上线的</a:t>
            </a:r>
            <a:r>
              <a:rPr lang="en-US" altLang="zh-CN" sz="1600" dirty="0"/>
              <a:t>Tableau </a:t>
            </a:r>
            <a:r>
              <a:rPr lang="zh-CN" altLang="en-US" sz="1600" dirty="0" smtClean="0"/>
              <a:t>报告可以通过</a:t>
            </a:r>
            <a:r>
              <a:rPr lang="en-US" altLang="zh-CN" sz="1600" dirty="0"/>
              <a:t>Rapid </a:t>
            </a:r>
            <a:r>
              <a:rPr lang="zh-CN" altLang="en-US" sz="1600" dirty="0"/>
              <a:t>系统进行查看</a:t>
            </a:r>
            <a:r>
              <a:rPr lang="zh-CN" altLang="en-US" sz="1600" dirty="0" smtClean="0"/>
              <a:t>，同时我们也可以将</a:t>
            </a:r>
            <a:r>
              <a:rPr lang="en-US" altLang="zh-CN" sz="1600" dirty="0" smtClean="0"/>
              <a:t>Ad </a:t>
            </a:r>
            <a:r>
              <a:rPr lang="en-US" altLang="zh-CN" sz="1600" dirty="0"/>
              <a:t>hoc report </a:t>
            </a:r>
            <a:r>
              <a:rPr lang="zh-CN" altLang="en-US" sz="1600" dirty="0" smtClean="0"/>
              <a:t>发布</a:t>
            </a:r>
            <a:r>
              <a:rPr lang="zh-CN" altLang="en-US" sz="1600" dirty="0"/>
              <a:t>到</a:t>
            </a:r>
            <a:r>
              <a:rPr lang="en-US" altLang="zh-CN" sz="1600" dirty="0"/>
              <a:t>Tableau server </a:t>
            </a:r>
            <a:r>
              <a:rPr lang="zh-CN" altLang="en-US" sz="1600" dirty="0" smtClean="0"/>
              <a:t>上，然后将</a:t>
            </a:r>
            <a:r>
              <a:rPr lang="zh-CN" altLang="en-US" sz="1600" dirty="0"/>
              <a:t>对应的链接</a:t>
            </a:r>
            <a:r>
              <a:rPr lang="zh-CN" altLang="en-US" sz="1600" dirty="0" smtClean="0"/>
              <a:t>发给终端用户进行访问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6095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移动应用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84027"/>
            <a:ext cx="8413508" cy="42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2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zh-CN" altLang="en-US" dirty="0"/>
              <a:t>特性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6460"/>
            <a:ext cx="8289914" cy="46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比较常用的</a:t>
            </a:r>
            <a:r>
              <a:rPr lang="en-US" altLang="zh-CN" sz="2000" b="1" dirty="0" smtClean="0"/>
              <a:t>Tableau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Product.</a:t>
            </a:r>
            <a:endParaRPr lang="en-GB" sz="2000" b="1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fld id="{5C26FF78-0D29-FD4E-8E96-E7C36C685697}" type="datetime1">
              <a:rPr lang="en-US" smtClean="0">
                <a:solidFill>
                  <a:prstClr val="black"/>
                </a:solidFill>
              </a:rPr>
              <a:pPr/>
              <a:t>2/27/2018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prstClr val="black"/>
                </a:solidFill>
              </a:rPr>
              <a:t>Company Confidential  © 2014 Eli Lilly and Company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algn="r"/>
            <a:fld id="{64C47640-ECEC-E34E-A5C6-81F2A80A839B}" type="slidenum">
              <a:rPr lang="en-US" smtClean="0">
                <a:solidFill>
                  <a:prstClr val="black"/>
                </a:solidFill>
              </a:rPr>
              <a:pPr algn="r"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 smtClean="0"/>
              <a:t>Tableau Product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85800" y="4900900"/>
            <a:ext cx="7391400" cy="914400"/>
          </a:xfrm>
          <a:prstGeom prst="round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0" y="1828800"/>
            <a:ext cx="8523646" cy="41493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0" y="4800600"/>
            <a:ext cx="5334000" cy="157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软件下载地址：</a:t>
            </a:r>
            <a:r>
              <a:rPr lang="zh-CN" altLang="en-US" dirty="0">
                <a:hlinkClick r:id="rId4"/>
              </a:rPr>
              <a:t>https://www.tableau.com/support/</a:t>
            </a:r>
            <a:r>
              <a:rPr lang="zh-CN" altLang="en-US" dirty="0" smtClean="0">
                <a:hlinkClick r:id="rId4"/>
              </a:rPr>
              <a:t>releases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Tableau </a:t>
            </a:r>
            <a:r>
              <a:rPr lang="zh-CN" altLang="en-US" dirty="0" smtClean="0"/>
              <a:t>官网培训视频：</a:t>
            </a:r>
            <a:endParaRPr lang="en-US" altLang="zh-CN" dirty="0"/>
          </a:p>
          <a:p>
            <a:pPr algn="ctr"/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www.tableau.com/zh-cn/learn/training</a:t>
            </a:r>
            <a:endParaRPr lang="en-US" altLang="zh-CN" dirty="0" smtClean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25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577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1111111</a:t>
            </a:r>
            <a:endParaRPr lang="en-GB" sz="12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09182"/>
            <a:ext cx="8159750" cy="1050878"/>
          </a:xfrm>
        </p:spPr>
        <p:txBody>
          <a:bodyPr anchor="ctr"/>
          <a:lstStyle/>
          <a:p>
            <a:r>
              <a:rPr lang="en-US" altLang="zh-CN" dirty="0"/>
              <a:t>Tableau</a:t>
            </a:r>
            <a:r>
              <a:rPr lang="zh-CN" altLang="en-US" dirty="0"/>
              <a:t> </a:t>
            </a:r>
            <a:r>
              <a:rPr lang="en-US" altLang="zh-CN" dirty="0"/>
              <a:t>Desktop</a:t>
            </a:r>
            <a:r>
              <a:rPr lang="zh-CN" altLang="en-US" dirty="0"/>
              <a:t>版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7355"/>
            <a:ext cx="8590101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" y="1309038"/>
            <a:ext cx="8839200" cy="9697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002060"/>
                </a:solidFill>
              </a:rPr>
              <a:t>以下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数据来自于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CPA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数据针对于一个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Team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by Hospital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的散点图，横轴是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Market Growth rate ,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纵轴为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Lilly Growth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rate ,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圆圈的大小代表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Share of market 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。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0827"/>
            <a:ext cx="2133600" cy="214454"/>
          </a:xfrm>
        </p:spPr>
        <p:txBody>
          <a:bodyPr/>
          <a:lstStyle/>
          <a:p>
            <a:pPr marL="0" marR="0" lvl="0" indent="0" algn="l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6FF78-0D29-FD4E-8E96-E7C36C6856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l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379"/>
            <a:ext cx="2895600" cy="225245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t>Company Confidential  © 2014 Eli Lilly and Company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2448"/>
            <a:ext cx="2133600" cy="246827"/>
          </a:xfrm>
        </p:spPr>
        <p:txBody>
          <a:bodyPr/>
          <a:lstStyle/>
          <a:p>
            <a:pPr marL="0" marR="0" lvl="0" indent="0" algn="r" defTabSz="91404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47640-ECEC-E34E-A5C6-81F2A80A83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黑体"/>
                <a:cs typeface="+mn-cs"/>
              </a:rPr>
              <a:pPr marL="0" marR="0" lvl="0" indent="0" algn="r" defTabSz="9140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黑体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2400" y="168322"/>
            <a:ext cx="8159750" cy="1050878"/>
          </a:xfrm>
        </p:spPr>
        <p:txBody>
          <a:bodyPr anchor="ctr"/>
          <a:lstStyle/>
          <a:p>
            <a:r>
              <a:rPr lang="zh-CN" altLang="en-US" sz="2000" b="1" dirty="0" smtClean="0">
                <a:solidFill>
                  <a:srgbClr val="FFFF00"/>
                </a:solidFill>
                <a:latin typeface="DIN-Bold" panose="020B0500000000000000" pitchFamily="34" charset="0"/>
                <a:ea typeface="+mn-ea"/>
                <a:cs typeface="Arial" pitchFamily="34" charset="0"/>
              </a:rPr>
              <a:t>解读例子：</a:t>
            </a:r>
            <a:endParaRPr lang="zh-CN" altLang="en-US" sz="2000" b="1" dirty="0">
              <a:solidFill>
                <a:srgbClr val="FFFF00"/>
              </a:solidFill>
              <a:latin typeface="DIN-Bold" panose="020B0500000000000000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80383"/>
            <a:ext cx="6096000" cy="4260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" y="2819400"/>
            <a:ext cx="596900" cy="348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22" y="2613283"/>
            <a:ext cx="216943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 Leader Briefing 090909 v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171A"/>
      </a:accent1>
      <a:accent2>
        <a:srgbClr val="C00000"/>
      </a:accent2>
      <a:accent3>
        <a:srgbClr val="DF5356"/>
      </a:accent3>
      <a:accent4>
        <a:srgbClr val="FFA3A3"/>
      </a:accent4>
      <a:accent5>
        <a:srgbClr val="009999"/>
      </a:accent5>
      <a:accent6>
        <a:srgbClr val="2D2D8A"/>
      </a:accent6>
      <a:hlink>
        <a:srgbClr val="35CCCC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Template Specs">
  <a:themeElements>
    <a:clrScheme name="7_Template Specs 1">
      <a:dk1>
        <a:srgbClr val="000000"/>
      </a:dk1>
      <a:lt1>
        <a:srgbClr val="FFFFFF"/>
      </a:lt1>
      <a:dk2>
        <a:srgbClr val="000000"/>
      </a:dk2>
      <a:lt2>
        <a:srgbClr val="7D0900"/>
      </a:lt2>
      <a:accent1>
        <a:srgbClr val="808080"/>
      </a:accent1>
      <a:accent2>
        <a:srgbClr val="A0A0A0"/>
      </a:accent2>
      <a:accent3>
        <a:srgbClr val="FFFFFF"/>
      </a:accent3>
      <a:accent4>
        <a:srgbClr val="000000"/>
      </a:accent4>
      <a:accent5>
        <a:srgbClr val="C0C0C0"/>
      </a:accent5>
      <a:accent6>
        <a:srgbClr val="919191"/>
      </a:accent6>
      <a:hlink>
        <a:srgbClr val="B9B9B9"/>
      </a:hlink>
      <a:folHlink>
        <a:srgbClr val="DCDCDC"/>
      </a:folHlink>
    </a:clrScheme>
    <a:fontScheme name="7_Template Specs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7_Template Specs 1">
        <a:dk1>
          <a:srgbClr val="000000"/>
        </a:dk1>
        <a:lt1>
          <a:srgbClr val="FFFFFF"/>
        </a:lt1>
        <a:dk2>
          <a:srgbClr val="000000"/>
        </a:dk2>
        <a:lt2>
          <a:srgbClr val="7D0900"/>
        </a:lt2>
        <a:accent1>
          <a:srgbClr val="808080"/>
        </a:accent1>
        <a:accent2>
          <a:srgbClr val="A0A0A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919191"/>
        </a:accent6>
        <a:hlink>
          <a:srgbClr val="B9B9B9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Template Specs">
  <a:themeElements>
    <a:clrScheme name="7_Template Specs 1">
      <a:dk1>
        <a:srgbClr val="000000"/>
      </a:dk1>
      <a:lt1>
        <a:srgbClr val="FFFFFF"/>
      </a:lt1>
      <a:dk2>
        <a:srgbClr val="000000"/>
      </a:dk2>
      <a:lt2>
        <a:srgbClr val="7D0900"/>
      </a:lt2>
      <a:accent1>
        <a:srgbClr val="808080"/>
      </a:accent1>
      <a:accent2>
        <a:srgbClr val="A0A0A0"/>
      </a:accent2>
      <a:accent3>
        <a:srgbClr val="FFFFFF"/>
      </a:accent3>
      <a:accent4>
        <a:srgbClr val="000000"/>
      </a:accent4>
      <a:accent5>
        <a:srgbClr val="C0C0C0"/>
      </a:accent5>
      <a:accent6>
        <a:srgbClr val="919191"/>
      </a:accent6>
      <a:hlink>
        <a:srgbClr val="B9B9B9"/>
      </a:hlink>
      <a:folHlink>
        <a:srgbClr val="DCDCDC"/>
      </a:folHlink>
    </a:clrScheme>
    <a:fontScheme name="7_Template Specs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7_Template Specs 1">
        <a:dk1>
          <a:srgbClr val="000000"/>
        </a:dk1>
        <a:lt1>
          <a:srgbClr val="FFFFFF"/>
        </a:lt1>
        <a:dk2>
          <a:srgbClr val="000000"/>
        </a:dk2>
        <a:lt2>
          <a:srgbClr val="7D0900"/>
        </a:lt2>
        <a:accent1>
          <a:srgbClr val="808080"/>
        </a:accent1>
        <a:accent2>
          <a:srgbClr val="A0A0A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919191"/>
        </a:accent6>
        <a:hlink>
          <a:srgbClr val="B9B9B9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U Leader Briefing 090909 v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171A"/>
      </a:accent1>
      <a:accent2>
        <a:srgbClr val="C00000"/>
      </a:accent2>
      <a:accent3>
        <a:srgbClr val="DF5356"/>
      </a:accent3>
      <a:accent4>
        <a:srgbClr val="FFA3A3"/>
      </a:accent4>
      <a:accent5>
        <a:srgbClr val="009999"/>
      </a:accent5>
      <a:accent6>
        <a:srgbClr val="2D2D8A"/>
      </a:accent6>
      <a:hlink>
        <a:srgbClr val="35CCCC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U Leader Briefing 090909 v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171A"/>
      </a:accent1>
      <a:accent2>
        <a:srgbClr val="C00000"/>
      </a:accent2>
      <a:accent3>
        <a:srgbClr val="DF5356"/>
      </a:accent3>
      <a:accent4>
        <a:srgbClr val="FFA3A3"/>
      </a:accent4>
      <a:accent5>
        <a:srgbClr val="009999"/>
      </a:accent5>
      <a:accent6>
        <a:srgbClr val="2D2D8A"/>
      </a:accent6>
      <a:hlink>
        <a:srgbClr val="35CCCC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DNA-Discovery-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8BCA272530E448B19DC6685628ACFC" ma:contentTypeVersion="4" ma:contentTypeDescription="Create a new document." ma:contentTypeScope="" ma:versionID="312071192438e71ba738e2f46c037a95">
  <xsd:schema xmlns:xsd="http://www.w3.org/2001/XMLSchema" xmlns:xs="http://www.w3.org/2001/XMLSchema" xmlns:p="http://schemas.microsoft.com/office/2006/metadata/properties" xmlns:ns2="33648e8c-5399-4ce0-994e-2f4ddb1c4614" xmlns:ns3="b5448675-eafe-4769-8196-cbb1955155d7" targetNamespace="http://schemas.microsoft.com/office/2006/metadata/properties" ma:root="true" ma:fieldsID="413278aff85b9f3b880ba62003ceda82" ns2:_="" ns3:_="">
    <xsd:import namespace="33648e8c-5399-4ce0-994e-2f4ddb1c4614"/>
    <xsd:import namespace="b5448675-eafe-4769-8196-cbb1955155d7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2:EnterpriseSensitivityClassificationTaxHTField0" minOccurs="0"/>
                <xsd:element ref="ns3:SensitivityClassification"/>
                <xsd:element ref="ns3:Language"/>
                <xsd:element ref="ns3:RecordSerie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ec2e37a4-a7ca-457a-b9c5-243b99634609}" ma:internalName="TaxCatchAll" ma:showField="CatchAllData" ma:web="89d80362-000a-40b6-a4e5-4b0a5f7df7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ec2e37a4-a7ca-457a-b9c5-243b99634609}" ma:internalName="TaxCatchAllLabel" ma:readOnly="true" ma:showField="CatchAllDataLabel" ma:web="89d80362-000a-40b6-a4e5-4b0a5f7df7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10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2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SensitivityClassificationTaxHTField0" ma:index="14" ma:taxonomy="true" ma:internalName="EnterpriseSensitivityClassificationTaxHTField0" ma:taxonomyFieldName="EnterpriseSensitivityClassification" ma:displayName="Lilly Sensitivity Classification" ma:readOnly="false" ma:default="3;#GREEN|ec74153f-63be-46a4-ae5f-1b86c809897d" ma:fieldId="{beb4f0e4-155c-4680-a325-d4697a0b6b89}" ma:sspId="dc7d05db-9a88-43f7-9979-b3027636d983" ma:termSetId="d0f2adb2-a6de-4981-b791-99cbcd8ecd8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48675-eafe-4769-8196-cbb1955155d7" elementFormDefault="qualified">
    <xsd:import namespace="http://schemas.microsoft.com/office/2006/documentManagement/types"/>
    <xsd:import namespace="http://schemas.microsoft.com/office/infopath/2007/PartnerControls"/>
    <xsd:element name="SensitivityClassification" ma:index="16" ma:displayName="Sensitivity Classification" ma:default="GREEN" ma:internalName="SensitivityClassification">
      <xsd:simpleType>
        <xsd:restriction base="dms:Choice">
          <xsd:enumeration value="WHITE"/>
          <xsd:enumeration value="GREEN"/>
          <xsd:enumeration value="AMBER"/>
          <xsd:enumeration value="RED"/>
        </xsd:restriction>
      </xsd:simpleType>
    </xsd:element>
    <xsd:element name="Language" ma:index="17" ma:displayName="Language" ma:default="eng" ma:internalName="Language">
      <xsd:simpleType>
        <xsd:restriction base="dms:Choice">
          <xsd:enumeration value="chi"/>
          <xsd:enumeration value="cze"/>
          <xsd:enumeration value="dut"/>
          <xsd:enumeration value="eng"/>
          <xsd:enumeration value="fin"/>
          <xsd:enumeration value="fre"/>
          <xsd:enumeration value="ger"/>
          <xsd:enumeration value="hun"/>
          <xsd:enumeration value="ita"/>
          <xsd:enumeration value="jpn"/>
          <xsd:enumeration value="kor"/>
          <xsd:enumeration value="pol"/>
          <xsd:enumeration value="por"/>
          <xsd:enumeration value="rus"/>
          <xsd:enumeration value="spa"/>
          <xsd:enumeration value="swe"/>
          <xsd:enumeration value="tha"/>
          <xsd:enumeration value="tur"/>
          <xsd:enumeration value="nor"/>
          <xsd:enumeration value="dan"/>
          <xsd:enumeration value="heb"/>
        </xsd:restriction>
      </xsd:simpleType>
    </xsd:element>
    <xsd:element name="RecordSeries" ma:index="18" ma:displayName="Record Series Code" ma:default="ADM130" ma:internalName="RecordSeries">
      <xsd:simpleType>
        <xsd:restriction base="dms:Choice">
          <xsd:enumeration value="ACT100"/>
          <xsd:enumeration value="ACT110"/>
          <xsd:enumeration value="ACT111"/>
          <xsd:enumeration value="ACT130"/>
          <xsd:enumeration value="ACT140"/>
          <xsd:enumeration value="ACT150"/>
          <xsd:enumeration value="ACT160"/>
          <xsd:enumeration value="ACT161"/>
          <xsd:enumeration value="ACT162"/>
          <xsd:enumeration value="ACT170"/>
          <xsd:enumeration value="ACT180"/>
          <xsd:enumeration value="ACT181"/>
          <xsd:enumeration value="ACT182"/>
          <xsd:enumeration value="ACT185"/>
          <xsd:enumeration value="ACT190"/>
          <xsd:enumeration value="ACT200"/>
          <xsd:enumeration value="ACT220"/>
          <xsd:enumeration value="ACT230"/>
          <xsd:enumeration value="ACT240"/>
          <xsd:enumeration value="ACT241"/>
          <xsd:enumeration value="ACT250"/>
          <xsd:enumeration value="ADM130"/>
          <xsd:enumeration value="ADM140"/>
          <xsd:enumeration value="ADM150"/>
          <xsd:enumeration value="ADM151"/>
          <xsd:enumeration value="ADM200"/>
          <xsd:enumeration value="ANM110"/>
          <xsd:enumeration value="ANM111"/>
          <xsd:enumeration value="ANM120"/>
          <xsd:enumeration value="ANM130"/>
          <xsd:enumeration value="ANM131"/>
          <xsd:enumeration value="ANM140"/>
          <xsd:enumeration value="ANM141"/>
          <xsd:enumeration value="BEN100"/>
          <xsd:enumeration value="BEN130"/>
          <xsd:enumeration value="BEN135"/>
          <xsd:enumeration value="BEN150"/>
          <xsd:enumeration value="BEN160"/>
          <xsd:enumeration value="BEN170"/>
          <xsd:enumeration value="BEN180"/>
          <xsd:enumeration value="BEN200"/>
          <xsd:enumeration value="BEN210"/>
          <xsd:enumeration value="BEN300"/>
          <xsd:enumeration value="BEN305"/>
          <xsd:enumeration value="BEN320"/>
          <xsd:enumeration value="BUS100"/>
          <xsd:enumeration value="BUS110"/>
          <xsd:enumeration value="BUS120"/>
          <xsd:enumeration value="BUS130"/>
          <xsd:enumeration value="BUS150"/>
          <xsd:enumeration value="BUS151"/>
          <xsd:enumeration value="CHS100"/>
          <xsd:enumeration value="CHS110"/>
          <xsd:enumeration value="CHS111"/>
          <xsd:enumeration value="CHS120"/>
          <xsd:enumeration value="CHS130"/>
          <xsd:enumeration value="CHS131"/>
          <xsd:enumeration value="CHS140"/>
          <xsd:enumeration value="CHS150"/>
          <xsd:enumeration value="CHS160"/>
          <xsd:enumeration value="CHS162"/>
          <xsd:enumeration value="CHS170"/>
          <xsd:enumeration value="CHS190"/>
          <xsd:enumeration value="CIA100"/>
          <xsd:enumeration value="COR190"/>
          <xsd:enumeration value="COR200"/>
          <xsd:enumeration value="COR220"/>
          <xsd:enumeration value="COR300"/>
          <xsd:enumeration value="DEV200"/>
          <xsd:enumeration value="DIS100"/>
          <xsd:enumeration value="DIS102"/>
          <xsd:enumeration value="DIS110"/>
          <xsd:enumeration value="DIS112"/>
          <xsd:enumeration value="DIS120"/>
          <xsd:enumeration value="DIS121"/>
          <xsd:enumeration value="DIS125"/>
          <xsd:enumeration value="DIS130"/>
          <xsd:enumeration value="DIS140"/>
          <xsd:enumeration value="DIS141"/>
          <xsd:enumeration value="DIS145"/>
          <xsd:enumeration value="DIS150"/>
          <xsd:enumeration value="EMP101"/>
          <xsd:enumeration value="EMP110"/>
          <xsd:enumeration value="EMP120"/>
          <xsd:enumeration value="EMP130"/>
          <xsd:enumeration value="EMP145"/>
          <xsd:enumeration value="EMP146"/>
          <xsd:enumeration value="EMP160"/>
          <xsd:enumeration value="EMP170"/>
          <xsd:enumeration value="EMP180"/>
          <xsd:enumeration value="EMP190"/>
          <xsd:enumeration value="EMP192"/>
          <xsd:enumeration value="EMP200"/>
          <xsd:enumeration value="EMP210"/>
          <xsd:enumeration value="EMP220"/>
          <xsd:enumeration value="EMP230"/>
          <xsd:enumeration value="EMP231"/>
          <xsd:enumeration value="EMP240"/>
          <xsd:enumeration value="EMP250"/>
          <xsd:enumeration value="EMP251"/>
          <xsd:enumeration value="EMP255"/>
          <xsd:enumeration value="EMP260"/>
          <xsd:enumeration value="EMP265"/>
          <xsd:enumeration value="EMP270"/>
          <xsd:enumeration value="EMP280"/>
          <xsd:enumeration value="EMP290"/>
          <xsd:enumeration value="EMP295"/>
          <xsd:enumeration value="EMP300"/>
          <xsd:enumeration value="EMP310"/>
          <xsd:enumeration value="EMP320"/>
          <xsd:enumeration value="EMP330"/>
          <xsd:enumeration value="EMP340"/>
          <xsd:enumeration value="ENV100"/>
          <xsd:enumeration value="ENV105"/>
          <xsd:enumeration value="ENV110"/>
          <xsd:enumeration value="ENV120"/>
          <xsd:enumeration value="ENV121"/>
          <xsd:enumeration value="ENV130"/>
          <xsd:enumeration value="ENV140"/>
          <xsd:enumeration value="ENV150"/>
          <xsd:enumeration value="ENV160"/>
          <xsd:enumeration value="ENV170"/>
          <xsd:enumeration value="ENV200"/>
          <xsd:enumeration value="ENV201"/>
          <xsd:enumeration value="ENV203"/>
          <xsd:enumeration value="ENV203"/>
          <xsd:enumeration value="ENV220"/>
          <xsd:enumeration value="ENV270"/>
          <xsd:enumeration value="FAC100"/>
          <xsd:enumeration value="FAC110"/>
          <xsd:enumeration value="FAC120"/>
          <xsd:enumeration value="FAC121"/>
          <xsd:enumeration value="FIN100"/>
          <xsd:enumeration value="FIN110"/>
          <xsd:enumeration value="FIN120"/>
          <xsd:enumeration value="FIN140"/>
          <xsd:enumeration value="FIN150"/>
          <xsd:enumeration value="FIN152"/>
          <xsd:enumeration value="FIN160"/>
          <xsd:enumeration value="FIN170"/>
          <xsd:enumeration value="FIN180"/>
          <xsd:enumeration value="FIN200"/>
          <xsd:enumeration value="FIN210"/>
          <xsd:enumeration value="FIN211"/>
          <xsd:enumeration value="FIN240"/>
          <xsd:enumeration value="FIN250"/>
          <xsd:enumeration value="FIN251"/>
          <xsd:enumeration value="FIN270"/>
          <xsd:enumeration value="FIN280"/>
          <xsd:enumeration value="FIN290"/>
          <xsd:enumeration value="FIN300"/>
          <xsd:enumeration value="FIN320"/>
          <xsd:enumeration value="FIN330"/>
          <xsd:enumeration value="FIN340"/>
          <xsd:enumeration value="ICO160"/>
          <xsd:enumeration value="ICO165"/>
          <xsd:enumeration value="ICO170"/>
          <xsd:enumeration value="ICO190"/>
          <xsd:enumeration value="ICO210"/>
          <xsd:enumeration value="ICO220"/>
          <xsd:enumeration value="ICO230"/>
          <xsd:enumeration value="INS121"/>
          <xsd:enumeration value="INS140"/>
          <xsd:enumeration value="INS145"/>
          <xsd:enumeration value="INS200"/>
          <xsd:enumeration value="INS220"/>
          <xsd:enumeration value="ISY130"/>
          <xsd:enumeration value="ISY135"/>
          <xsd:enumeration value="ISY150"/>
          <xsd:enumeration value="ISY160"/>
          <xsd:enumeration value="ISY210"/>
          <xsd:enumeration value="ISY230"/>
          <xsd:enumeration value="LEG100"/>
          <xsd:enumeration value="LEG101"/>
          <xsd:enumeration value="LEG112"/>
          <xsd:enumeration value="LEG120"/>
          <xsd:enumeration value="LEG130"/>
          <xsd:enumeration value="LEG150"/>
          <xsd:enumeration value="LEG180"/>
          <xsd:enumeration value="LEG200"/>
          <xsd:enumeration value="LEG210"/>
          <xsd:enumeration value="LEG220"/>
          <xsd:enumeration value="LEG240"/>
          <xsd:enumeration value="LEG250"/>
          <xsd:enumeration value="LEG270"/>
          <xsd:enumeration value="LEG271"/>
          <xsd:enumeration value="LEG330"/>
          <xsd:enumeration value="LEG340"/>
          <xsd:enumeration value="LEG360"/>
          <xsd:enumeration value="LEG390"/>
          <xsd:enumeration value="LEG400"/>
          <xsd:enumeration value="LEG430"/>
          <xsd:enumeration value="LEG440"/>
          <xsd:enumeration value="LEG500"/>
          <xsd:enumeration value="LEG510"/>
          <xsd:enumeration value="LEG520"/>
          <xsd:enumeration value="MAN101"/>
          <xsd:enumeration value="MAN130"/>
          <xsd:enumeration value="MAN135"/>
          <xsd:enumeration value="MAN140"/>
          <xsd:enumeration value="MAN141"/>
          <xsd:enumeration value="MAN145"/>
          <xsd:enumeration value="MAN155"/>
          <xsd:enumeration value="MAN160"/>
          <xsd:enumeration value="MAN170"/>
          <xsd:enumeration value="MAN200"/>
          <xsd:enumeration value="MAN210"/>
          <xsd:enumeration value="MAN220"/>
          <xsd:enumeration value="MAN300"/>
          <xsd:enumeration value="MAN310"/>
          <xsd:enumeration value="MAN320"/>
          <xsd:enumeration value="MED120"/>
          <xsd:enumeration value="MED150"/>
          <xsd:enumeration value="MED160"/>
          <xsd:enumeration value="MED170"/>
          <xsd:enumeration value="MED190"/>
          <xsd:enumeration value="MED200"/>
          <xsd:enumeration value="MED210"/>
          <xsd:enumeration value="MED211"/>
          <xsd:enumeration value="MED212"/>
          <xsd:enumeration value="MED220"/>
          <xsd:enumeration value="MED230"/>
          <xsd:enumeration value="MED240"/>
          <xsd:enumeration value="MED250"/>
          <xsd:enumeration value="MED260"/>
          <xsd:enumeration value="MED270"/>
          <xsd:enumeration value="MED280"/>
          <xsd:enumeration value="MKT100"/>
          <xsd:enumeration value="MKT110"/>
          <xsd:enumeration value="MKT120"/>
          <xsd:enumeration value="MKT130"/>
          <xsd:enumeration value="MKT150"/>
          <xsd:enumeration value="MKT180"/>
          <xsd:enumeration value="MKT182"/>
          <xsd:enumeration value="MKT200"/>
          <xsd:enumeration value="MKT210"/>
          <xsd:enumeration value="MKT220"/>
          <xsd:enumeration value="MKT301"/>
          <xsd:enumeration value="OHS100"/>
          <xsd:enumeration value="OHS110"/>
          <xsd:enumeration value="OHS120"/>
          <xsd:enumeration value="OHS130"/>
          <xsd:enumeration value="OHS131"/>
          <xsd:enumeration value="OHS160"/>
          <xsd:enumeration value="OHS161"/>
          <xsd:enumeration value="OHS162"/>
          <xsd:enumeration value="OHS170"/>
          <xsd:enumeration value="OHS180"/>
          <xsd:enumeration value="PAY110"/>
          <xsd:enumeration value="PAY131"/>
          <xsd:enumeration value="PAY152"/>
          <xsd:enumeration value="PAY155"/>
          <xsd:enumeration value="PAY160"/>
          <xsd:enumeration value="PAY200"/>
          <xsd:enumeration value="PSM100"/>
          <xsd:enumeration value="PSM105"/>
          <xsd:enumeration value="PSM110"/>
          <xsd:enumeration value="PSM115"/>
          <xsd:enumeration value="PSM120"/>
          <xsd:enumeration value="PSM125"/>
          <xsd:enumeration value="PTN190"/>
          <xsd:enumeration value="PTN240"/>
          <xsd:enumeration value="PTN300"/>
          <xsd:enumeration value="PTN310"/>
          <xsd:enumeration value="PTN320"/>
          <xsd:enumeration value="PTN330"/>
          <xsd:enumeration value="PTN340"/>
          <xsd:enumeration value="PUB110"/>
          <xsd:enumeration value="PUB120"/>
          <xsd:enumeration value="PUB160"/>
          <xsd:enumeration value="PUB200"/>
          <xsd:enumeration value="PUB210"/>
          <xsd:enumeration value="PUB240"/>
          <xsd:enumeration value="PUB250"/>
          <xsd:enumeration value="PUB251"/>
          <xsd:enumeration value="PUB252"/>
          <xsd:enumeration value="PUB300"/>
          <xsd:enumeration value="PUB310"/>
          <xsd:enumeration value="PUB340"/>
          <xsd:enumeration value="PUB350"/>
          <xsd:enumeration value="PUR100"/>
          <xsd:enumeration value="PUR110"/>
          <xsd:enumeration value="PUR130"/>
          <xsd:enumeration value="PUR140"/>
          <xsd:enumeration value="QCL100"/>
          <xsd:enumeration value="QCL101"/>
          <xsd:enumeration value="QCL130"/>
          <xsd:enumeration value="QCL150"/>
          <xsd:enumeration value="QCL170"/>
          <xsd:enumeration value="QCL215"/>
          <xsd:enumeration value="QCL220"/>
          <xsd:enumeration value="QCL251"/>
          <xsd:enumeration value="QCL270"/>
          <xsd:enumeration value="QCL290"/>
          <xsd:enumeration value="QCL320"/>
          <xsd:enumeration value="QCL330"/>
          <xsd:enumeration value="QCL340"/>
          <xsd:enumeration value="QCL350"/>
          <xsd:enumeration value="QCL360"/>
          <xsd:enumeration value="QCL370"/>
          <xsd:enumeration value="QCL380"/>
          <xsd:enumeration value="QCL400"/>
          <xsd:enumeration value="REG100"/>
          <xsd:enumeration value="REG130"/>
          <xsd:enumeration value="REG140"/>
          <xsd:enumeration value="REG141"/>
          <xsd:enumeration value="REG150"/>
          <xsd:enumeration value="REG151"/>
          <xsd:enumeration value="REG160"/>
          <xsd:enumeration value="REG161"/>
          <xsd:enumeration value="REG162"/>
          <xsd:enumeration value="REG170"/>
          <xsd:enumeration value="REG210"/>
          <xsd:enumeration value="REG220"/>
          <xsd:enumeration value="REG240"/>
          <xsd:enumeration value="REG255"/>
          <xsd:enumeration value="REG300"/>
          <xsd:enumeration value="RES110"/>
          <xsd:enumeration value="RES120"/>
          <xsd:enumeration value="RES140"/>
          <xsd:enumeration value="RES150"/>
          <xsd:enumeration value="RES151"/>
          <xsd:enumeration value="RES155"/>
          <xsd:enumeration value="RES156"/>
          <xsd:enumeration value="RES215"/>
          <xsd:enumeration value="RES216"/>
          <xsd:enumeration value="RES220"/>
          <xsd:enumeration value="RES230"/>
          <xsd:enumeration value="RES240"/>
          <xsd:enumeration value="RES250"/>
          <xsd:enumeration value="RES270"/>
          <xsd:enumeration value="RES280"/>
          <xsd:enumeration value="RES290"/>
          <xsd:enumeration value="RES300"/>
          <xsd:enumeration value="SAL100"/>
          <xsd:enumeration value="SEC100"/>
          <xsd:enumeration value="SEC101"/>
          <xsd:enumeration value="SEC115"/>
          <xsd:enumeration value="TAX220"/>
          <xsd:enumeration value="TAX300"/>
          <xsd:enumeration value="TAX400"/>
          <xsd:enumeration value="TOX200"/>
          <xsd:enumeration value="TOX210"/>
          <xsd:enumeration value="TOX300"/>
          <xsd:enumeration value="TOX310"/>
          <xsd:enumeration value="TOX320"/>
          <xsd:enumeration value="TRN100"/>
          <xsd:enumeration value="TRN120"/>
          <xsd:enumeration value="TRN125"/>
          <xsd:enumeration value="TRX100"/>
          <xsd:enumeration value="TRX110"/>
          <xsd:enumeration value="TRX120"/>
          <xsd:enumeration value="TRX140"/>
          <xsd:enumeration value="TRX150"/>
          <xsd:enumeration value="TRX16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648e8c-5399-4ce0-994e-2f4ddb1c4614">
      <Value>3</Value>
      <Value>2</Value>
      <Value>1</Value>
    </TaxCatchAll>
    <RecordSeries xmlns="b5448675-eafe-4769-8196-cbb1955155d7">ADM130</RecordSeries>
    <SensitivityClassification xmlns="b5448675-eafe-4769-8196-cbb1955155d7">GREEN</SensitivityClassification>
    <Language xmlns="b5448675-eafe-4769-8196-cbb1955155d7">eng</Language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SensitivityClassification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GREEN</TermName>
          <TermId xmlns="http://schemas.microsoft.com/office/infopath/2007/PartnerControls">ec74153f-63be-46a4-ae5f-1b86c809897d</TermId>
        </TermInfo>
      </Terms>
    </EnterpriseSensitivityClassification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ADM130</TermName>
          <TermId xmlns="http://schemas.microsoft.com/office/infopath/2007/PartnerControls">70dc3311-3e76-421c-abfa-d108df48853c</TermId>
        </TermInfo>
      </Terms>
    </EnterpriseRecordSeriesCode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dc7d05db-9a88-43f7-9979-b3027636d983" ContentTypeId="0x0101" PreviousValue="false"/>
</file>

<file path=customXml/itemProps1.xml><?xml version="1.0" encoding="utf-8"?>
<ds:datastoreItem xmlns:ds="http://schemas.openxmlformats.org/officeDocument/2006/customXml" ds:itemID="{D3591913-CA8A-4471-BB8C-556990116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b5448675-eafe-4769-8196-cbb1955155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8FB061-1B03-413D-B9E7-B8964BC88CEA}">
  <ds:schemaRefs>
    <ds:schemaRef ds:uri="33648e8c-5399-4ce0-994e-2f4ddb1c4614"/>
    <ds:schemaRef ds:uri="http://www.w3.org/XML/1998/namespace"/>
    <ds:schemaRef ds:uri="http://schemas.microsoft.com/office/infopath/2007/PartnerControls"/>
    <ds:schemaRef ds:uri="b5448675-eafe-4769-8196-cbb1955155d7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0A9D5C5-9D53-4A1C-A18E-9D2DD6D8AFC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BCF090C-39B2-404C-B19A-A805D30015A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36899</TotalTime>
  <Words>1209</Words>
  <Application>Microsoft Office PowerPoint</Application>
  <PresentationFormat>全屏显示(4:3)</PresentationFormat>
  <Paragraphs>264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 Unicode MS</vt:lpstr>
      <vt:lpstr>Gill Sans</vt:lpstr>
      <vt:lpstr>ヒラギノ角ゴ Pro W3</vt:lpstr>
      <vt:lpstr>黑体</vt:lpstr>
      <vt:lpstr>华文楷体</vt:lpstr>
      <vt:lpstr>楷体</vt:lpstr>
      <vt:lpstr>宋体</vt:lpstr>
      <vt:lpstr>微软雅黑</vt:lpstr>
      <vt:lpstr>Agency FB</vt:lpstr>
      <vt:lpstr>Arial</vt:lpstr>
      <vt:lpstr>Calibri</vt:lpstr>
      <vt:lpstr>DIN-Bold</vt:lpstr>
      <vt:lpstr>DIN-Regular</vt:lpstr>
      <vt:lpstr>Times New Roman</vt:lpstr>
      <vt:lpstr>Wingdings</vt:lpstr>
      <vt:lpstr>BU Leader Briefing 090909 v12</vt:lpstr>
      <vt:lpstr>1_Office 主题</vt:lpstr>
      <vt:lpstr>7_Template Specs</vt:lpstr>
      <vt:lpstr>8_Template Specs</vt:lpstr>
      <vt:lpstr>1_BU Leader Briefing 090909 v12</vt:lpstr>
      <vt:lpstr>2_BU Leader Briefing 090909 v12</vt:lpstr>
      <vt:lpstr>3_Office 主题</vt:lpstr>
      <vt:lpstr>3_Office Theme</vt:lpstr>
      <vt:lpstr>2_DNA-Discovery-Red</vt:lpstr>
      <vt:lpstr>2018 Tableau Sharing  </vt:lpstr>
      <vt:lpstr>Tableau公司介绍</vt:lpstr>
      <vt:lpstr>Tableau的客户</vt:lpstr>
      <vt:lpstr>Tableau的日常使用</vt:lpstr>
      <vt:lpstr>移动应用</vt:lpstr>
      <vt:lpstr>特性</vt:lpstr>
      <vt:lpstr>Tableau Product</vt:lpstr>
      <vt:lpstr>Tableau Desktop版</vt:lpstr>
      <vt:lpstr>解读例子：</vt:lpstr>
      <vt:lpstr>Tableau Server版</vt:lpstr>
      <vt:lpstr>Tableau许可类型</vt:lpstr>
      <vt:lpstr>两种数据连接模式</vt:lpstr>
      <vt:lpstr>可连接的数据源</vt:lpstr>
      <vt:lpstr>连接到数据</vt:lpstr>
      <vt:lpstr>连接类型&amp;并集</vt:lpstr>
      <vt:lpstr>跨数据连接</vt:lpstr>
      <vt:lpstr>数据融合</vt:lpstr>
      <vt:lpstr>数据源筛选器</vt:lpstr>
      <vt:lpstr>数据源字段操作</vt:lpstr>
      <vt:lpstr>数据提取</vt:lpstr>
      <vt:lpstr>数据源管理</vt:lpstr>
      <vt:lpstr>Tableau Desktop  INTRODUCTION </vt:lpstr>
      <vt:lpstr>Tableau Desktop  INTRODUCTION</vt:lpstr>
      <vt:lpstr>Tableau Desktop  INTRODUCTION</vt:lpstr>
      <vt:lpstr>Tableau Desktop  INTRODUCTION</vt:lpstr>
      <vt:lpstr>Tableau Desktop  INTRODUCTION</vt:lpstr>
      <vt:lpstr>Tableau Desktop  INTRODUCTION</vt:lpstr>
      <vt:lpstr>Tableau report 导出形式</vt:lpstr>
      <vt:lpstr>订阅和共享报告</vt:lpstr>
      <vt:lpstr>PowerPoint 演示文稿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C123550</dc:creator>
  <cp:lastModifiedBy>Shi Sheng Liu - Network</cp:lastModifiedBy>
  <cp:revision>6865</cp:revision>
  <cp:lastPrinted>2016-04-27T06:40:04Z</cp:lastPrinted>
  <dcterms:created xsi:type="dcterms:W3CDTF">2012-05-16T06:45:33Z</dcterms:created>
  <dcterms:modified xsi:type="dcterms:W3CDTF">2018-02-27T07:10:57Z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0x010100988BCA272530E448B19DC6685628ACFC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1;#ADM130|70dc3311-3e76-421c-abfa-d108df48853c</vt:lpwstr>
  </property>
  <property fmtid="{D5CDD505-2E9C-101B-9397-08002B2CF9AE}" pid="5" name="EnterpriseSensitivityClassification">
    <vt:lpwstr>3;#GREEN|ec74153f-63be-46a4-ae5f-1b86c809897d</vt:lpwstr>
  </property>
</Properties>
</file>