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20"/>
  </p:notesMasterIdLst>
  <p:handoutMasterIdLst>
    <p:handoutMasterId r:id="rId21"/>
  </p:handoutMasterIdLst>
  <p:sldIdLst>
    <p:sldId id="256" r:id="rId9"/>
    <p:sldId id="533" r:id="rId10"/>
    <p:sldId id="534" r:id="rId11"/>
    <p:sldId id="531" r:id="rId12"/>
    <p:sldId id="535" r:id="rId13"/>
    <p:sldId id="536" r:id="rId14"/>
    <p:sldId id="537" r:id="rId15"/>
    <p:sldId id="538" r:id="rId16"/>
    <p:sldId id="543" r:id="rId17"/>
    <p:sldId id="544" r:id="rId18"/>
    <p:sldId id="397" r:id="rId19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5907" autoAdjust="0"/>
  </p:normalViewPr>
  <p:slideViewPr>
    <p:cSldViewPr>
      <p:cViewPr>
        <p:scale>
          <a:sx n="80" d="100"/>
          <a:sy n="80" d="100"/>
        </p:scale>
        <p:origin x="-1266" y="18"/>
      </p:cViewPr>
      <p:guideLst>
        <p:guide orient="horz" pos="2251"/>
        <p:guide orient="horz" pos="3074"/>
        <p:guide pos="384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30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95C0CC-26A6-44F9-A44B-BAD39BF901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7" Type="http://schemas.openxmlformats.org/officeDocument/2006/relationships/theme" Target="../theme/theme7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60980" y="3492500"/>
            <a:ext cx="7041515" cy="8648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1.Node.js和npm介绍和环境配置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准备工作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6520" y="1287780"/>
            <a:ext cx="12000230" cy="50101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r>
              <a:rPr lang="zh-CN" altLang="zh-CN" dirty="0" smtClean="0"/>
              <a:t>安装环境，并调试成功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2">
            <a:lum bright="68000"/>
          </a:blip>
          <a:srcRect/>
          <a:stretch>
            <a:fillRect/>
          </a:stretch>
        </p:blipFill>
        <p:spPr bwMode="auto">
          <a:xfrm>
            <a:off x="4024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055" y="81280"/>
            <a:ext cx="9861550" cy="899795"/>
          </a:xfrm>
        </p:spPr>
        <p:txBody>
          <a:bodyPr/>
          <a:lstStyle/>
          <a:p>
            <a:pPr algn="just" eaLnBrk="1" hangingPunct="1"/>
            <a:r>
              <a:rPr lang="en-US" altLang="zh-CN" b="0" dirty="0" smtClean="0">
                <a:sym typeface="+mn-ea"/>
              </a:rPr>
              <a:t>JavaScript</a:t>
            </a:r>
            <a:r>
              <a:rPr lang="zh-CN" altLang="en-US" b="0" dirty="0" smtClean="0">
                <a:sym typeface="+mn-ea"/>
              </a:rPr>
              <a:t>可以运行到哪里</a:t>
            </a:r>
            <a:endParaRPr lang="zh-CN" altLang="en-US" b="0" dirty="0" smtClean="0">
              <a:sym typeface="+mn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  <a:p>
            <a:pPr eaLnBrk="1" hangingPunct="1"/>
            <a:r>
              <a:rPr lang="zh-CN" altLang="en-US" b="0" dirty="0" smtClean="0"/>
              <a:t>只要任何平台上有</a:t>
            </a:r>
            <a:r>
              <a:rPr lang="en-US" altLang="zh-CN" b="0" dirty="0" smtClean="0"/>
              <a:t>JS</a:t>
            </a:r>
            <a:r>
              <a:rPr lang="en-US" altLang="zh-CN" b="0" dirty="0" smtClean="0">
                <a:sym typeface="+mn-ea"/>
              </a:rPr>
              <a:t>引擎</a:t>
            </a:r>
            <a:r>
              <a:rPr lang="zh-CN" altLang="en-US" b="0" dirty="0" smtClean="0">
                <a:sym typeface="+mn-ea"/>
              </a:rPr>
              <a:t>运行环境就可以运行。</a:t>
            </a:r>
            <a:endParaRPr lang="zh-CN" altLang="en-US" b="0" dirty="0" smtClean="0">
              <a:sym typeface="+mn-ea"/>
            </a:endParaRPr>
          </a:p>
          <a:p>
            <a:pPr eaLnBrk="1" hangingPunct="1"/>
            <a:r>
              <a:rPr lang="zh-CN" altLang="en-US" b="0" dirty="0" smtClean="0">
                <a:sym typeface="+mn-ea"/>
              </a:rPr>
              <a:t>流行的</a:t>
            </a:r>
            <a:r>
              <a:rPr lang="en-US" altLang="zh-CN" b="0" dirty="0" smtClean="0">
                <a:sym typeface="+mn-ea"/>
              </a:rPr>
              <a:t>JS引擎</a:t>
            </a:r>
            <a:endParaRPr lang="en-US" altLang="zh-CN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b="0" dirty="0" smtClean="0">
                <a:sym typeface="+mn-ea"/>
              </a:rPr>
              <a:t>    </a:t>
            </a:r>
            <a:r>
              <a:rPr lang="en-US" altLang="zh-CN" b="0" dirty="0" smtClean="0">
                <a:sym typeface="+mn-ea"/>
              </a:rPr>
              <a:t>1.</a:t>
            </a:r>
            <a:r>
              <a:rPr lang="en-US" altLang="zh-CN" sz="2400" b="0" dirty="0" smtClean="0">
                <a:sym typeface="+mn-ea"/>
              </a:rPr>
              <a:t>V8 JavaScript 引擎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ym typeface="+mn-ea"/>
              </a:rPr>
              <a:t>     2.WebKit是开源的Web浏览器引擎，苹果的Safari、谷歌的Chrome浏览器都是基于这个框架来开发的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ym typeface="+mn-ea"/>
              </a:rPr>
              <a:t>     3.IE</a:t>
            </a:r>
            <a:r>
              <a:rPr lang="zh-CN" altLang="zh-CN" sz="2400" b="0" dirty="0" smtClean="0">
                <a:sym typeface="+mn-ea"/>
              </a:rPr>
              <a:t>自家的</a:t>
            </a:r>
            <a:r>
              <a:rPr lang="en-US" altLang="zh-CN" sz="2400" b="0" dirty="0" smtClean="0">
                <a:sym typeface="+mn-ea"/>
              </a:rPr>
              <a:t>JS引擎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ym typeface="+mn-ea"/>
              </a:rPr>
              <a:t>     4.Firefox</a:t>
            </a:r>
            <a:r>
              <a:rPr lang="zh-CN" altLang="zh-CN" sz="2400" b="0" dirty="0" smtClean="0">
                <a:sym typeface="+mn-ea"/>
              </a:rPr>
              <a:t>自家的</a:t>
            </a:r>
            <a:r>
              <a:rPr lang="en-US" altLang="zh-CN" sz="2400" b="0" dirty="0" smtClean="0">
                <a:sym typeface="+mn-ea"/>
              </a:rPr>
              <a:t>JS引擎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ym typeface="+mn-ea"/>
              </a:rPr>
              <a:t>     5.</a:t>
            </a:r>
            <a:r>
              <a:rPr lang="zh-CN" altLang="zh-CN" sz="2400" b="0" dirty="0" smtClean="0">
                <a:sym typeface="+mn-ea"/>
              </a:rPr>
              <a:t>其它</a:t>
            </a:r>
            <a:r>
              <a:rPr lang="en-US" altLang="zh-CN" sz="2400" b="0" dirty="0" smtClean="0">
                <a:sym typeface="+mn-ea"/>
              </a:rPr>
              <a:t>JS引擎</a:t>
            </a:r>
            <a:endParaRPr lang="zh-CN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endParaRPr lang="zh-CN" altLang="en-US" sz="2400" b="0" dirty="0" smtClean="0">
              <a:sym typeface="+mn-ea"/>
            </a:endParaRPr>
          </a:p>
          <a:p>
            <a:pPr marL="0" indent="0" eaLnBrk="1" hangingPunct="1">
              <a:buNone/>
            </a:pPr>
            <a:endParaRPr lang="en-US" altLang="zh-CN" b="0" dirty="0" smtClean="0"/>
          </a:p>
          <a:p>
            <a:pPr eaLnBrk="1" hangingPunct="1"/>
            <a:endParaRPr lang="en-US" altLang="zh-CN" b="0" dirty="0" smtClean="0"/>
          </a:p>
          <a:p>
            <a:pPr marL="0" indent="0" eaLnBrk="1" hangingPunct="1">
              <a:buNone/>
            </a:pPr>
            <a:r>
              <a:rPr lang="en-US" altLang="zh-CN" b="0" dirty="0" smtClean="0"/>
              <a:t>    </a:t>
            </a:r>
            <a:endParaRPr lang="zh-CN" altLang="zh-CN" b="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055" y="81280"/>
            <a:ext cx="9861550" cy="899795"/>
          </a:xfrm>
        </p:spPr>
        <p:txBody>
          <a:bodyPr/>
          <a:lstStyle/>
          <a:p>
            <a:pPr algn="just" eaLnBrk="1" hangingPunct="1"/>
            <a:r>
              <a:rPr lang="en-US" altLang="zh-CN" b="0" dirty="0" smtClean="0">
                <a:sym typeface="+mn-ea"/>
              </a:rPr>
              <a:t>V8</a:t>
            </a:r>
            <a:r>
              <a:rPr lang="zh-CN" altLang="zh-CN" b="0" dirty="0" smtClean="0">
                <a:sym typeface="+mn-ea"/>
              </a:rPr>
              <a:t>支持的平台</a:t>
            </a:r>
            <a:endParaRPr lang="zh-CN" altLang="zh-CN" b="0" dirty="0" smtClean="0">
              <a:sym typeface="+mn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  <a:p>
            <a:pPr eaLnBrk="1" hangingPunct="1"/>
            <a:r>
              <a:rPr lang="zh-CN" altLang="zh-CN" sz="2400" b="0" dirty="0" smtClean="0">
                <a:sym typeface="+mn-ea"/>
              </a:rPr>
              <a:t>关于</a:t>
            </a:r>
            <a:r>
              <a:rPr lang="en-US" altLang="zh-CN" sz="2400" b="0" dirty="0" smtClean="0">
                <a:sym typeface="+mn-ea"/>
              </a:rPr>
              <a:t>V8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sz="2400" b="0" dirty="0" smtClean="0">
                <a:sym typeface="+mn-ea"/>
              </a:rPr>
              <a:t>    它是</a:t>
            </a:r>
            <a:r>
              <a:rPr lang="en-US" altLang="zh-CN" sz="2400" b="0" dirty="0" smtClean="0">
                <a:sym typeface="+mn-ea"/>
              </a:rPr>
              <a:t>采用C++语言编写而成，是一个Javascript的运行环境</a:t>
            </a:r>
            <a:r>
              <a:rPr lang="zh-CN" altLang="en-US" sz="2400" b="0" dirty="0" smtClean="0">
                <a:sym typeface="+mn-ea"/>
              </a:rPr>
              <a:t>，</a:t>
            </a:r>
            <a:endParaRPr lang="zh-CN" altLang="en-US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sz="2400" b="0" dirty="0" smtClean="0">
                <a:sym typeface="+mn-ea"/>
              </a:rPr>
              <a:t>    这个运行环境叫：</a:t>
            </a:r>
            <a:r>
              <a:rPr lang="en-US" altLang="zh-CN" sz="2400" b="0" dirty="0" smtClean="0">
                <a:sym typeface="+mn-ea"/>
              </a:rPr>
              <a:t>V8 JavaScript 引擎</a:t>
            </a:r>
            <a:endParaRPr lang="en-US" altLang="zh-CN" sz="2400" b="0" dirty="0" smtClean="0">
              <a:sym typeface="+mn-ea"/>
            </a:endParaRPr>
          </a:p>
          <a:p>
            <a:pPr eaLnBrk="1" hangingPunct="1"/>
            <a:r>
              <a:rPr lang="zh-CN" altLang="zh-CN" sz="2400" b="0" dirty="0" smtClean="0">
                <a:sym typeface="+mn-ea"/>
              </a:rPr>
              <a:t>支持的平台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ym typeface="+mn-ea"/>
              </a:rPr>
              <a:t>    1.Window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ym typeface="+mn-ea"/>
              </a:rPr>
              <a:t>    2.Mac</a:t>
            </a:r>
            <a:endParaRPr lang="en-US" altLang="zh-CN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ym typeface="+mn-ea"/>
              </a:rPr>
              <a:t>    3.</a:t>
            </a:r>
            <a:r>
              <a:rPr lang="zh-CN" altLang="en-US" sz="2400" b="0" dirty="0" smtClean="0">
                <a:sym typeface="+mn-ea"/>
              </a:rPr>
              <a:t>Linux</a:t>
            </a:r>
            <a:endParaRPr lang="zh-CN" altLang="en-US" sz="2400" b="0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sz="2400" b="0" dirty="0" smtClean="0">
                <a:sym typeface="+mn-ea"/>
              </a:rPr>
              <a:t>    </a:t>
            </a:r>
            <a:r>
              <a:rPr lang="en-US" altLang="zh-CN" sz="2400" b="0" dirty="0" smtClean="0">
                <a:sym typeface="+mn-ea"/>
              </a:rPr>
              <a:t>4.Chrome</a:t>
            </a:r>
            <a:r>
              <a:rPr lang="zh-CN" altLang="en-US" sz="2400" b="0" dirty="0" smtClean="0">
                <a:sym typeface="+mn-ea"/>
              </a:rPr>
              <a:t>浏览器</a:t>
            </a:r>
            <a:endParaRPr lang="zh-CN" altLang="en-US" sz="2400" b="0" dirty="0" smtClean="0">
              <a:sym typeface="+mn-ea"/>
            </a:endParaRPr>
          </a:p>
          <a:p>
            <a:pPr marL="0" indent="0" eaLnBrk="1" hangingPunct="1">
              <a:buNone/>
            </a:pPr>
            <a:endParaRPr lang="en-US" altLang="zh-CN" b="0" dirty="0" smtClean="0"/>
          </a:p>
          <a:p>
            <a:pPr eaLnBrk="1" hangingPunct="1"/>
            <a:endParaRPr lang="en-US" altLang="zh-CN" b="0" dirty="0" smtClean="0"/>
          </a:p>
          <a:p>
            <a:pPr marL="0" indent="0" eaLnBrk="1" hangingPunct="1">
              <a:buNone/>
            </a:pPr>
            <a:r>
              <a:rPr lang="en-US" altLang="zh-CN" b="0" dirty="0" smtClean="0"/>
              <a:t>    </a:t>
            </a:r>
            <a:endParaRPr lang="zh-CN" altLang="zh-CN" b="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055" y="81280"/>
            <a:ext cx="9861550" cy="899795"/>
          </a:xfrm>
        </p:spPr>
        <p:txBody>
          <a:bodyPr/>
          <a:lstStyle/>
          <a:p>
            <a:pPr algn="just" eaLnBrk="1" hangingPunct="1"/>
            <a:r>
              <a:rPr lang="zh-CN" altLang="zh-CN" smtClean="0"/>
              <a:t>关于</a:t>
            </a:r>
            <a:r>
              <a:rPr lang="en-US" altLang="zh-CN" smtClean="0"/>
              <a:t>Node.js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  <a:p>
            <a:pPr eaLnBrk="1" hangingPunct="1"/>
            <a:r>
              <a:rPr lang="zh-CN" altLang="en-US" b="0" dirty="0" smtClean="0"/>
              <a:t>什么是</a:t>
            </a:r>
            <a:r>
              <a:rPr lang="en-US" altLang="zh-CN" b="0" dirty="0" smtClean="0"/>
              <a:t>Node.js</a:t>
            </a:r>
            <a:endParaRPr lang="en-US" altLang="zh-CN" b="0" dirty="0" smtClean="0"/>
          </a:p>
          <a:p>
            <a:pPr marL="0" indent="0" eaLnBrk="1" hangingPunct="1">
              <a:buNone/>
            </a:pPr>
            <a:r>
              <a:rPr lang="zh-CN" altLang="en-US" b="0" dirty="0" smtClean="0">
                <a:sym typeface="+mn-ea"/>
              </a:rPr>
              <a:t>    </a:t>
            </a:r>
            <a:r>
              <a:rPr lang="en-US" altLang="zh-CN" b="0" dirty="0" smtClean="0"/>
              <a:t> </a:t>
            </a:r>
            <a:r>
              <a:rPr lang="en-US" altLang="zh-CN" sz="2300" b="0" dirty="0" smtClean="0"/>
              <a:t>Node.js是一个Javascript运行环境(runtime)，发布于2009年5月，由Ryan Dahl开发，实质是对Chrome V8引擎进行了封装。Node.js对一些特殊用例进行优化，提供替代的API，使得V8在非浏览器环境下运行得更好。</a:t>
            </a:r>
            <a:endParaRPr lang="en-US" altLang="zh-CN" sz="2300" b="0" dirty="0" smtClean="0"/>
          </a:p>
          <a:p>
            <a:pPr marL="0" indent="0" eaLnBrk="1" hangingPunct="1">
              <a:buNone/>
            </a:pPr>
            <a:r>
              <a:rPr lang="zh-CN" altLang="zh-CN" sz="2300" b="0" dirty="0" smtClean="0"/>
              <a:t>V8引擎执行Javascript的速度非常快，性能非常好。Node.js是一个基于Chrome JavaScript运行时建立的平台， 用于方便地搭建响应速度快、易于扩展的网络应用。Node.js 使用事件驱动， 非阻塞I/O 模型而得以轻量和高效，非常适合在分布式设备上运行数据密集型的实时应用。</a:t>
            </a:r>
            <a:endParaRPr lang="zh-CN" altLang="zh-CN" sz="2300" b="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055" y="81280"/>
            <a:ext cx="9861550" cy="899795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Node.js</a:t>
            </a:r>
            <a:r>
              <a:rPr lang="zh-CN" altLang="en-US" smtClean="0"/>
              <a:t>用途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  <a:p>
            <a:pPr eaLnBrk="1" hangingPunct="1"/>
            <a:r>
              <a:rPr lang="en-US" altLang="zh-CN" sz="2300" b="0" dirty="0" smtClean="0"/>
              <a:t> Web 应用程序</a:t>
            </a:r>
            <a:r>
              <a:rPr lang="zh-CN" altLang="en-US" sz="2300" b="0" dirty="0" smtClean="0"/>
              <a:t>：网站，服务器中间件</a:t>
            </a:r>
            <a:endParaRPr lang="zh-CN" altLang="en-US" sz="2300" b="0" dirty="0" smtClean="0"/>
          </a:p>
          <a:p>
            <a:pPr eaLnBrk="1" hangingPunct="1"/>
            <a:r>
              <a:rPr lang="zh-CN" altLang="en-US" sz="2300" b="0" dirty="0" smtClean="0"/>
              <a:t>命令行脚本之 前端构建：</a:t>
            </a:r>
            <a:r>
              <a:rPr lang="en-US" altLang="zh-CN" sz="2300" b="0" dirty="0" smtClean="0"/>
              <a:t>webpack,B</a:t>
            </a:r>
            <a:r>
              <a:rPr lang="en-US" altLang="zh-CN" sz="2300" b="0" dirty="0" smtClean="0">
                <a:sym typeface="+mn-ea"/>
              </a:rPr>
              <a:t>abel</a:t>
            </a:r>
            <a:r>
              <a:rPr lang="en-US" altLang="zh-CN" sz="2300" b="0" dirty="0" smtClean="0"/>
              <a:t>,TypeScript</a:t>
            </a:r>
            <a:endParaRPr lang="en-US" altLang="zh-CN" sz="2300" b="0" dirty="0" smtClean="0"/>
          </a:p>
          <a:p>
            <a:pPr eaLnBrk="1" hangingPunct="1"/>
            <a:r>
              <a:rPr lang="zh-CN" altLang="en-US" sz="2300" b="0" dirty="0" smtClean="0"/>
              <a:t>其它</a:t>
            </a:r>
            <a:r>
              <a:rPr lang="zh-CN" altLang="en-US" sz="2300" b="0" dirty="0" smtClean="0">
                <a:sym typeface="+mn-ea"/>
              </a:rPr>
              <a:t>命令行脚本</a:t>
            </a:r>
            <a:endParaRPr lang="zh-CN" altLang="en-US" sz="2300" b="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055" y="81280"/>
            <a:ext cx="9861550" cy="899795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关于</a:t>
            </a:r>
            <a:r>
              <a:rPr lang="en-US" altLang="zh-CN" smtClean="0"/>
              <a:t>NPM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 smtClean="0"/>
              <a:t>NPM是随同NodeJS一起安装的包管理工具，能解决NodeJS代码部署上的很多问题，常见的使用场景有以下几种：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endParaRPr lang="zh-CN" altLang="en-US" sz="2400" dirty="0" smtClean="0"/>
          </a:p>
          <a:p>
            <a:pPr eaLnBrk="1" hangingPunct="1"/>
            <a:r>
              <a:rPr sz="2300" b="0" dirty="0" smtClean="0"/>
              <a:t>允许用户从NPM服务器下载别人编写的第三方包到本地使用。</a:t>
            </a:r>
            <a:endParaRPr sz="2300" b="0" dirty="0" smtClean="0"/>
          </a:p>
          <a:p>
            <a:pPr eaLnBrk="1" hangingPunct="1"/>
            <a:r>
              <a:rPr sz="2300" b="0" dirty="0" smtClean="0"/>
              <a:t>允许用户从NPM服务器下载并安装别人编写的命令行程序到本地使用。</a:t>
            </a:r>
            <a:endParaRPr sz="2300" b="0" dirty="0" smtClean="0"/>
          </a:p>
          <a:p>
            <a:pPr eaLnBrk="1" hangingPunct="1"/>
            <a:r>
              <a:rPr lang="zh-CN" altLang="en-US" sz="2300" b="0" dirty="0" smtClean="0"/>
              <a:t>允许用户将自己编写的包或命令行程序上传到NPM服务器供别人使用。</a:t>
            </a:r>
            <a:endParaRPr lang="zh-CN" altLang="en-US" sz="2300" b="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055" y="81280"/>
            <a:ext cx="9861550" cy="899795"/>
          </a:xfrm>
        </p:spPr>
        <p:txBody>
          <a:bodyPr/>
          <a:lstStyle/>
          <a:p>
            <a:pPr algn="just" eaLnBrk="1" hangingPunct="1"/>
            <a:r>
              <a:rPr lang="en-US" smtClean="0"/>
              <a:t>Node.js</a:t>
            </a:r>
            <a:r>
              <a:rPr lang="zh-CN" smtClean="0"/>
              <a:t>环境安装</a:t>
            </a:r>
            <a:endParaRPr 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sz="2300" b="0" dirty="0" smtClean="0"/>
          </a:p>
          <a:p>
            <a:pPr marL="0" indent="0" eaLnBrk="1" hangingPunct="1">
              <a:buNone/>
            </a:pPr>
            <a:r>
              <a:rPr lang="en-US" altLang="zh-CN" sz="2300" b="0" dirty="0" smtClean="0"/>
              <a:t>1.</a:t>
            </a:r>
            <a:r>
              <a:rPr lang="zh-CN" altLang="en-US" sz="2300" b="0" dirty="0" smtClean="0"/>
              <a:t>下载：https://nodejs.org/en/download/  里面的安装包：Windows Installer (.msi)</a:t>
            </a:r>
            <a:endParaRPr lang="zh-CN" altLang="en-US" sz="2300" b="0" dirty="0" smtClean="0"/>
          </a:p>
          <a:p>
            <a:pPr marL="0" indent="0" eaLnBrk="1" hangingPunct="1">
              <a:buNone/>
            </a:pPr>
            <a:endParaRPr lang="en-US" altLang="zh-CN" sz="2300" b="0" dirty="0" smtClean="0"/>
          </a:p>
          <a:p>
            <a:pPr marL="0" indent="0" eaLnBrk="1" hangingPunct="1">
              <a:buNone/>
            </a:pPr>
            <a:r>
              <a:rPr lang="en-US" altLang="zh-CN" sz="2300" b="0" dirty="0" smtClean="0"/>
              <a:t>2.</a:t>
            </a:r>
            <a:r>
              <a:rPr lang="zh-CN" altLang="zh-CN" sz="2300" b="0" dirty="0" smtClean="0"/>
              <a:t>设置</a:t>
            </a:r>
            <a:r>
              <a:rPr lang="en-US" altLang="zh-CN" sz="2300" b="0" dirty="0" smtClean="0"/>
              <a:t>npm</a:t>
            </a:r>
            <a:r>
              <a:rPr lang="zh-CN" altLang="zh-CN" sz="2300" b="0" dirty="0" smtClean="0"/>
              <a:t>淘宝源：npm config set registry https://registry.npm.taobao.org</a:t>
            </a:r>
            <a:endParaRPr lang="zh-CN" altLang="zh-CN" sz="2300" b="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055" y="81280"/>
            <a:ext cx="9861550" cy="899795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ES6</a:t>
            </a:r>
            <a:r>
              <a:rPr lang="zh-CN" altLang="zh-CN" smtClean="0"/>
              <a:t>运行环境</a:t>
            </a:r>
            <a:endParaRPr 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sz="2300" b="0" dirty="0" smtClean="0"/>
          </a:p>
          <a:p>
            <a:pPr marL="0" indent="0" eaLnBrk="1" hangingPunct="1">
              <a:buNone/>
            </a:pPr>
            <a:r>
              <a:rPr lang="en-US" altLang="zh-CN" sz="2300" b="0" dirty="0" smtClean="0"/>
              <a:t>1.</a:t>
            </a:r>
            <a:r>
              <a:rPr lang="zh-CN" altLang="en-US" sz="2300" b="0" dirty="0" smtClean="0"/>
              <a:t>下载：https://nodejs.org/en/download/</a:t>
            </a:r>
            <a:endParaRPr lang="zh-CN" altLang="en-US" sz="2300" b="0" dirty="0" smtClean="0"/>
          </a:p>
          <a:p>
            <a:pPr marL="0" indent="0" eaLnBrk="1" hangingPunct="1">
              <a:buNone/>
            </a:pPr>
            <a:endParaRPr lang="en-US" altLang="zh-CN" sz="2300" b="0" dirty="0" smtClean="0"/>
          </a:p>
          <a:p>
            <a:pPr marL="0" indent="0" eaLnBrk="1" hangingPunct="1">
              <a:buNone/>
            </a:pPr>
            <a:r>
              <a:rPr lang="en-US" altLang="zh-CN" sz="2300" b="0" dirty="0" smtClean="0"/>
              <a:t>2.</a:t>
            </a:r>
            <a:r>
              <a:rPr lang="zh-CN" altLang="zh-CN" sz="2300" b="0" dirty="0" smtClean="0"/>
              <a:t>设置</a:t>
            </a:r>
            <a:r>
              <a:rPr lang="en-US" altLang="zh-CN" sz="2300" b="0" dirty="0" smtClean="0"/>
              <a:t>npm</a:t>
            </a:r>
            <a:r>
              <a:rPr lang="zh-CN" altLang="zh-CN" sz="2300" b="0" dirty="0" smtClean="0"/>
              <a:t>淘宝源：npm config set registry https://registry.npm.taobao.org</a:t>
            </a:r>
            <a:endParaRPr lang="zh-CN" altLang="zh-CN" sz="2300" b="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4"/>
                </a:solidFill>
                <a:effectLst/>
                <a:sym typeface="+mn-ea"/>
              </a:rPr>
              <a:t>手动安装</a:t>
            </a:r>
            <a:r>
              <a:rPr lang="en-US" altLang="zh-CN" dirty="0" smtClean="0">
                <a:solidFill>
                  <a:schemeClr val="accent4"/>
                </a:solidFill>
                <a:effectLst/>
                <a:sym typeface="+mn-ea"/>
              </a:rPr>
              <a:t>Node.js</a:t>
            </a:r>
            <a:r>
              <a:rPr lang="zh-CN" altLang="en-US" dirty="0" smtClean="0">
                <a:solidFill>
                  <a:schemeClr val="accent4"/>
                </a:solidFill>
                <a:effectLst/>
                <a:sym typeface="+mn-ea"/>
              </a:rPr>
              <a:t>本地运行环境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81075"/>
            <a:ext cx="10043795" cy="5010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、安装最新版</a:t>
            </a:r>
            <a:r>
              <a:rPr lang="en-US" altLang="zh-CN" sz="2000" dirty="0" smtClean="0"/>
              <a:t>node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r>
              <a:rPr lang="en-US" altLang="zh-CN" sz="2000" dirty="0" smtClean="0"/>
              <a:t>https://nodejs.org/en/download/   </a:t>
            </a:r>
            <a:r>
              <a:rPr lang="zh-CN" altLang="zh-CN" sz="2000" dirty="0" smtClean="0"/>
              <a:t>下载一个：</a:t>
            </a:r>
            <a:r>
              <a:rPr altLang="zh-CN" sz="2000" dirty="0" smtClean="0"/>
              <a:t>Windows Binary (.zip</a:t>
            </a:r>
            <a:r>
              <a:rPr lang="zh-CN" sz="2000" dirty="0" smtClean="0"/>
              <a:t>）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设置相关目录（以</a:t>
            </a:r>
            <a:r>
              <a:rPr lang="en-US" altLang="zh-CN" sz="2000" dirty="0" smtClean="0"/>
              <a:t>d</a:t>
            </a:r>
            <a:r>
              <a:rPr lang="zh-CN" altLang="zh-CN" sz="2000" dirty="0" smtClean="0"/>
              <a:t>盘为例）</a:t>
            </a:r>
            <a:endParaRPr lang="zh-CN" altLang="zh-CN" sz="2000" dirty="0" smtClean="0"/>
          </a:p>
          <a:p>
            <a:pPr marL="514350" indent="-514350" eaLnBrk="1" hangingPunct="1">
              <a:buAutoNum type="arabicPeriod"/>
            </a:pPr>
            <a:r>
              <a:rPr lang="zh-CN" altLang="zh-CN" sz="2000" dirty="0" smtClean="0"/>
              <a:t>分别建立目录：</a:t>
            </a:r>
            <a:r>
              <a:rPr lang="zh-CN" altLang="zh-CN" sz="2000" dirty="0" smtClean="0">
                <a:sym typeface="+mn-ea"/>
              </a:rPr>
              <a:t>D:\node，</a:t>
            </a:r>
            <a:r>
              <a:rPr lang="zh-CN" altLang="zh-CN" sz="2000" dirty="0" smtClean="0"/>
              <a:t>D:\node\node-globa   ，D:\node\node-cache </a:t>
            </a:r>
            <a:endParaRPr lang="zh-CN" altLang="zh-CN" sz="2000" dirty="0" smtClean="0"/>
          </a:p>
          <a:p>
            <a:pPr marL="514350" indent="-514350" eaLnBrk="1" hangingPunct="1">
              <a:buAutoNum type="arabicPeriod"/>
            </a:pPr>
            <a:r>
              <a:rPr lang="zh-CN" altLang="zh-CN" sz="2000" dirty="0" smtClean="0"/>
              <a:t>命令行输入：</a:t>
            </a:r>
            <a:endParaRPr lang="zh-CN" altLang="zh-CN" sz="2000" dirty="0" smtClean="0"/>
          </a:p>
          <a:p>
            <a:pPr marL="0" indent="0" eaLnBrk="1" hangingPunct="1">
              <a:buNone/>
            </a:pPr>
            <a:r>
              <a:rPr lang="zh-CN" altLang="zh-CN" sz="2000" dirty="0" smtClean="0"/>
              <a:t>//设置npm国内镜像 </a:t>
            </a:r>
            <a:endParaRPr lang="zh-CN" altLang="zh-CN" sz="2000" dirty="0" smtClean="0"/>
          </a:p>
          <a:p>
            <a:pPr marL="0" indent="0" eaLnBrk="1" hangingPunct="1">
              <a:buNone/>
            </a:pPr>
            <a:r>
              <a:rPr lang="zh-CN" altLang="zh-CN" sz="2000" dirty="0" smtClean="0"/>
              <a:t>npm config set registryhttps://registry.npm.taobao.org</a:t>
            </a:r>
            <a:endParaRPr lang="zh-CN" altLang="zh-CN" sz="2000" dirty="0" smtClean="0"/>
          </a:p>
          <a:p>
            <a:pPr marL="0" indent="0" eaLnBrk="1" hangingPunct="1">
              <a:buNone/>
            </a:pPr>
            <a:r>
              <a:rPr lang="zh-CN" altLang="zh-CN" sz="2000" dirty="0" smtClean="0"/>
              <a:t>npm config set prefix "D:\node\node-global"&lt;!--配置全局安装目录--&gt;</a:t>
            </a:r>
            <a:endParaRPr lang="zh-CN" altLang="zh-CN" sz="2000" dirty="0" smtClean="0"/>
          </a:p>
          <a:p>
            <a:pPr marL="0" indent="0" eaLnBrk="1" hangingPunct="1">
              <a:buNone/>
            </a:pPr>
            <a:r>
              <a:rPr lang="zh-CN" altLang="zh-CN" sz="2000" dirty="0" smtClean="0"/>
              <a:t>npm config set cache "D:\node\node-cache"&lt;!--配置缓存目录--&gt;</a:t>
            </a:r>
            <a:endParaRPr lang="zh-CN" altLang="zh-CN" sz="2000" dirty="0" smtClean="0"/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zh-CN" sz="2000" dirty="0" smtClean="0"/>
              <a:t>配置环境变量</a:t>
            </a:r>
            <a:endParaRPr lang="zh-CN" altLang="zh-CN" sz="20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path添加 node.exe 的目录文件夹路径 和 D:\node\node-global</a:t>
            </a:r>
            <a:endParaRPr lang="zh-CN" altLang="zh-CN" sz="18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添加环境变量：NODE_PATH 设置为node_modules的文件夹路径 D:\node\node-global\node_modules</a:t>
            </a:r>
            <a:endParaRPr lang="zh-CN" altLang="zh-CN" sz="18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验证是否配置成功</a:t>
            </a:r>
            <a:r>
              <a:rPr lang="en-US" altLang="zh-CN" sz="1800" dirty="0" smtClean="0"/>
              <a:t>,</a:t>
            </a:r>
            <a:r>
              <a:rPr lang="zh-CN" altLang="zh-CN" sz="1800" dirty="0" smtClean="0"/>
              <a:t>在命令行输入 </a:t>
            </a:r>
            <a:r>
              <a:rPr lang="en-US" altLang="zh-CN" sz="1800" dirty="0" smtClean="0"/>
              <a:t>node -v npm -v</a:t>
            </a:r>
            <a:endParaRPr lang="en-US" altLang="zh-CN" sz="18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演示</Application>
  <PresentationFormat>全屏显示(4:3)</PresentationFormat>
  <Paragraphs>104</Paragraphs>
  <Slides>11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Arial Unicode MS</vt:lpstr>
      <vt:lpstr>新宋体</vt:lpstr>
      <vt:lpstr>模板</vt:lpstr>
      <vt:lpstr>1_模板</vt:lpstr>
      <vt:lpstr>2_模板</vt:lpstr>
      <vt:lpstr>3_模板</vt:lpstr>
      <vt:lpstr>4_模板</vt:lpstr>
      <vt:lpstr>5_模板</vt:lpstr>
      <vt:lpstr>6_模板</vt:lpstr>
      <vt:lpstr>PowerPoint 演示文稿</vt:lpstr>
      <vt:lpstr>JavaScript可以运行到哪里</vt:lpstr>
      <vt:lpstr>V8支持的平台</vt:lpstr>
      <vt:lpstr>关于Node.js</vt:lpstr>
      <vt:lpstr>Node.js用途</vt:lpstr>
      <vt:lpstr>关于NPM</vt:lpstr>
      <vt:lpstr>Node.js环境安装</vt:lpstr>
      <vt:lpstr>ES6运行环境</vt:lpstr>
      <vt:lpstr>本地运行环境</vt:lpstr>
      <vt:lpstr>准备工作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飞^_^</cp:lastModifiedBy>
  <cp:revision>791</cp:revision>
  <dcterms:created xsi:type="dcterms:W3CDTF">2006-03-08T06:55:00Z</dcterms:created>
  <dcterms:modified xsi:type="dcterms:W3CDTF">2018-01-19T01:48:41Z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