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545" r:id="rId4"/>
    <p:sldId id="558" r:id="rId5"/>
    <p:sldId id="557" r:id="rId6"/>
    <p:sldId id="556" r:id="rId7"/>
    <p:sldId id="559" r:id="rId8"/>
    <p:sldId id="533" r:id="rId9"/>
    <p:sldId id="534" r:id="rId10"/>
    <p:sldId id="535" r:id="rId11"/>
    <p:sldId id="536" r:id="rId12"/>
    <p:sldId id="537" r:id="rId13"/>
    <p:sldId id="538" r:id="rId14"/>
    <p:sldId id="539" r:id="rId15"/>
    <p:sldId id="540" r:id="rId16"/>
    <p:sldId id="543" r:id="rId17"/>
    <p:sldId id="397" r:id="rId18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FE"/>
    <a:srgbClr val="EDF5FD"/>
    <a:srgbClr val="852C09"/>
    <a:srgbClr val="FCF1DC"/>
    <a:srgbClr val="FFCC99"/>
    <a:srgbClr val="E2F5FE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15" autoAdjust="0"/>
    <p:restoredTop sz="85907" autoAdjust="0"/>
  </p:normalViewPr>
  <p:slideViewPr>
    <p:cSldViewPr>
      <p:cViewPr>
        <p:scale>
          <a:sx n="80" d="100"/>
          <a:sy n="80" d="100"/>
        </p:scale>
        <p:origin x="-1266" y="18"/>
      </p:cViewPr>
      <p:guideLst>
        <p:guide orient="horz" pos="2251"/>
        <p:guide orient="horz" pos="3074"/>
        <p:guide pos="3840"/>
      </p:guideLst>
    </p:cSldViewPr>
  </p:slideViewPr>
  <p:outlineViewPr>
    <p:cViewPr>
      <p:scale>
        <a:sx n="33" d="100"/>
        <a:sy n="33" d="100"/>
      </p:scale>
      <p:origin x="0" y="6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300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315462C5-E515-4FDC-8D08-585824A1D6A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5949CBC9-AA03-4AA4-9D6A-EAA760A040E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95C0CC-26A6-44F9-A44B-BAD39BF9019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617" y="80963"/>
            <a:ext cx="27432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80017" y="80963"/>
            <a:ext cx="80264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017" y="80963"/>
            <a:ext cx="10972800" cy="9001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5672" y="1276351"/>
            <a:ext cx="10193864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8341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38341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7533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7" y="1276350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76350"/>
            <a:ext cx="10574867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80017" y="80963"/>
            <a:ext cx="10972800" cy="900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4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6"/>
        </a:buBlip>
        <a:defRPr sz="2000" b="1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60682" y="3492507"/>
            <a:ext cx="6192838" cy="8651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Module</a:t>
            </a:r>
            <a:endParaRPr lang="en-US" altLang="zh-CN" sz="32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import 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使用export命令定义了模块的对外接口以后，其他 JS 文件就可以通过import命令加载这个模块。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// main.js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import {firstName, lastName, year} from './profile';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function setName(element)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element.textContent = firstName + ' ' + lastName;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模块的整体加载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/>
              <a:t>export function area(radius) 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return Math.PI * radius * radius;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}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export function circumference(radius) 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return 2 * Math.PI * radius;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}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142182" y="1339851"/>
            <a:ext cx="10193864" cy="50101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1"/>
              </a:buBlip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sz="2000"/>
              <a:t>import * as circle from './circle';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console.log('圆面积：' + circle.area(4));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console.log('圆周长：' + circle.circumference(14));</a:t>
            </a:r>
            <a:endParaRPr lang="zh-CN" altLang="en-US" sz="2000"/>
          </a:p>
        </p:txBody>
      </p:sp>
      <p:cxnSp>
        <p:nvCxnSpPr>
          <p:cNvPr id="6" name="直接连接符 5"/>
          <p:cNvCxnSpPr/>
          <p:nvPr/>
        </p:nvCxnSpPr>
        <p:spPr>
          <a:xfrm>
            <a:off x="6003290" y="1156335"/>
            <a:ext cx="0" cy="52597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export default 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/>
              <a:t>export default function foo() 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console.log('foo');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// 或者写成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function foo() 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console.log('foo');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export default foo;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577667" y="1411606"/>
            <a:ext cx="10193864" cy="50101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1"/>
              </a:buBlip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en-US" altLang="zh-CN" sz="2000"/>
              <a:t>//</a:t>
            </a:r>
            <a:r>
              <a:rPr lang="zh-CN" altLang="zh-CN" sz="2000"/>
              <a:t>调用</a:t>
            </a:r>
            <a:endParaRPr lang="zh-CN" altLang="zh-CN" sz="2000"/>
          </a:p>
          <a:p>
            <a:pPr marL="0" indent="0">
              <a:buNone/>
            </a:pPr>
            <a:r>
              <a:rPr lang="zh-CN" altLang="en-US" sz="2000"/>
              <a:t>import customName from './export-default';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customName(); // 'foo'</a:t>
            </a:r>
            <a:endParaRPr lang="zh-CN" altLang="en-US" sz="2000"/>
          </a:p>
        </p:txBody>
      </p:sp>
      <p:cxnSp>
        <p:nvCxnSpPr>
          <p:cNvPr id="6" name="直接连接符 5"/>
          <p:cNvCxnSpPr/>
          <p:nvPr/>
        </p:nvCxnSpPr>
        <p:spPr>
          <a:xfrm>
            <a:off x="5191125" y="1040130"/>
            <a:ext cx="0" cy="47377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export 与 import 的复合写法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export { foo, bar } from 'my_module';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// 等同于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import { foo, bar } from 'my_module';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export { foo, bar };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模块的接口改名和整体输出，也可以采用这种写法。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// 接口改名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export { foo as myFoo } from 'my_module';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// 整体输出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export * from 'my_module';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模块的继承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假设有一个circleplus模块，继承了circle模块。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// circleplus.js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export * from 'circle';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export var e = 2.71828182846;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export default function(x) 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return Math.exp(x);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}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上面代码中的export *，表示再输出circle模块的所有属性和方法。注意，export *命令会忽略circle模块的default方法。然后，上面代码又输出了自定义的e变量和默认方法。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ES6模块加载的实质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/>
              <a:t>ES6模块加载的机制，与CommonJS模块完全不同。CommonJS模块输出的是一个值的拷贝，而ES6模块输出的是值的引用。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			</a:t>
            </a:r>
            <a:r>
              <a:rPr lang="zh-CN" altLang="en-US" sz="2000">
                <a:solidFill>
                  <a:srgbClr val="FF0000"/>
                </a:solidFill>
              </a:rPr>
              <a:t>请看实例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教育改变生活副本"/>
          <p:cNvPicPr>
            <a:picLocks noChangeAspect="1" noChangeArrowheads="1"/>
          </p:cNvPicPr>
          <p:nvPr/>
        </p:nvPicPr>
        <p:blipFill>
          <a:blip r:embed="rId2">
            <a:lum bright="68000"/>
          </a:blip>
          <a:srcRect/>
          <a:stretch>
            <a:fillRect/>
          </a:stretch>
        </p:blipFill>
        <p:spPr bwMode="auto">
          <a:xfrm>
            <a:off x="4024313" y="4646613"/>
            <a:ext cx="4681537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tx1">
                <a:alpha val="50000"/>
              </a:schemeClr>
            </a:prst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Javascript模块化</a:t>
            </a:r>
            <a:r>
              <a:rPr lang="zh-CN" altLang="zh-CN" smtClean="0"/>
              <a:t>演变</a:t>
            </a:r>
            <a:endParaRPr lang="zh-CN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70585" y="1068705"/>
            <a:ext cx="11002645" cy="5010150"/>
          </a:xfrm>
        </p:spPr>
        <p:txBody>
          <a:bodyPr/>
          <a:lstStyle/>
          <a:p>
            <a:pPr eaLnBrk="1" hangingPunct="1"/>
            <a:r>
              <a:rPr lang="zh-CN" altLang="zh-CN" sz="2400" dirty="0" smtClean="0"/>
              <a:t>使用</a:t>
            </a:r>
            <a:r>
              <a:rPr lang="en-US" altLang="zh-CN" sz="2400" dirty="0" smtClean="0"/>
              <a:t>script</a:t>
            </a:r>
            <a:r>
              <a:rPr lang="zh-CN" altLang="en-US" sz="2400" dirty="0" smtClean="0"/>
              <a:t>标签</a:t>
            </a:r>
            <a:endParaRPr lang="zh-CN" altLang="en-US" sz="2400" dirty="0" smtClean="0"/>
          </a:p>
          <a:p>
            <a:pPr marL="0" indent="0" eaLnBrk="1" hangingPunct="1">
              <a:buNone/>
            </a:pPr>
            <a:r>
              <a:rPr lang="zh-CN" altLang="en-US" sz="2400" dirty="0" smtClean="0"/>
              <a:t>       &lt;script src="1.js"&gt;&lt;/script&gt;</a:t>
            </a:r>
            <a:endParaRPr lang="zh-CN" altLang="en-US" sz="2400" dirty="0" smtClean="0"/>
          </a:p>
          <a:p>
            <a:pPr marL="0" indent="0" eaLnBrk="1" hangingPunct="1">
              <a:buNone/>
            </a:pPr>
            <a:r>
              <a:rPr lang="zh-CN" altLang="en-US" sz="2400" dirty="0" smtClean="0"/>
              <a:t>　　&lt;script src="2.js"&gt;&lt;/script&gt;</a:t>
            </a:r>
            <a:endParaRPr lang="zh-CN" altLang="en-US" sz="2400" dirty="0" smtClean="0"/>
          </a:p>
          <a:p>
            <a:pPr marL="0" indent="0" eaLnBrk="1" hangingPunct="1">
              <a:buNone/>
            </a:pPr>
            <a:r>
              <a:rPr lang="zh-CN" altLang="en-US" sz="2400" dirty="0" smtClean="0"/>
              <a:t>　　&lt;script src="3.js"&gt;&lt;/script&gt;</a:t>
            </a:r>
            <a:endParaRPr lang="zh-CN" altLang="en-US" sz="2400" dirty="0" smtClean="0"/>
          </a:p>
          <a:p>
            <a:pPr marL="0" indent="0" eaLnBrk="1" hangingPunct="1">
              <a:buNone/>
            </a:pPr>
            <a:r>
              <a:rPr lang="zh-CN" altLang="en-US" sz="2400" dirty="0" smtClean="0"/>
              <a:t>　　&lt;script src="4.js"&gt;&lt;/script&gt;</a:t>
            </a:r>
            <a:endParaRPr lang="zh-CN" altLang="en-US" sz="2400" dirty="0" smtClean="0"/>
          </a:p>
          <a:p>
            <a:pPr marL="0" indent="0" eaLnBrk="1" hangingPunct="1">
              <a:buNone/>
            </a:pPr>
            <a:r>
              <a:rPr lang="zh-CN" altLang="en-US" sz="2400" dirty="0" smtClean="0"/>
              <a:t>　　&lt;script src="5.js"&gt;&lt;/script&gt;</a:t>
            </a:r>
            <a:endParaRPr lang="zh-CN" altLang="en-US" sz="2400" dirty="0" smtClean="0"/>
          </a:p>
          <a:p>
            <a:pPr marL="0" indent="0" eaLnBrk="1" hangingPunct="1">
              <a:buNone/>
            </a:pPr>
            <a:r>
              <a:rPr lang="zh-CN" altLang="en-US" sz="2400" dirty="0" smtClean="0"/>
              <a:t>　　&lt;script src="6.js"&gt;&lt;/script&gt;</a:t>
            </a:r>
            <a:endParaRPr lang="zh-CN" altLang="en-US" sz="2400" dirty="0" smtClean="0"/>
          </a:p>
          <a:p>
            <a:pPr marL="0" indent="0" eaLnBrk="1" hangingPunct="1">
              <a:buNone/>
            </a:pPr>
            <a:r>
              <a:rPr lang="zh-CN" altLang="en-US" sz="2400" dirty="0" smtClean="0"/>
              <a:t>缺点：</a:t>
            </a:r>
            <a:endParaRPr lang="zh-CN" altLang="en-US" sz="2400" dirty="0" smtClean="0"/>
          </a:p>
          <a:p>
            <a:pPr marL="0" indent="0" eaLnBrk="1" hangingPunct="1"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浏览器会停止网页渲染，加载文件越多，网页失去响应的时间就会越长</a:t>
            </a:r>
            <a:endParaRPr lang="zh-CN" altLang="en-US" sz="2400" dirty="0" smtClean="0"/>
          </a:p>
          <a:p>
            <a:pPr marL="0" indent="0" eaLnBrk="1" hangingPunct="1">
              <a:buNone/>
            </a:pPr>
            <a:r>
              <a:rPr lang="en-US" altLang="zh-CN" sz="2400" dirty="0" smtClean="0"/>
              <a:t>2.</a:t>
            </a:r>
            <a:r>
              <a:rPr lang="zh-CN" altLang="zh-CN" sz="2400" dirty="0" smtClean="0"/>
              <a:t>无序，没有依赖关系</a:t>
            </a:r>
            <a:endParaRPr lang="zh-CN" altLang="zh-CN" sz="2400" dirty="0" smtClean="0"/>
          </a:p>
          <a:p>
            <a:pPr eaLnBrk="1" hangingPunct="1"/>
            <a:endParaRPr lang="zh-CN" altLang="en-US" sz="2400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Javascript模块化</a:t>
            </a:r>
            <a:r>
              <a:rPr lang="zh-CN" altLang="zh-CN" smtClean="0"/>
              <a:t>演变</a:t>
            </a:r>
            <a:endParaRPr lang="zh-CN" altLang="zh-CN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66130" y="1636395"/>
            <a:ext cx="6086475" cy="3076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884680"/>
            <a:ext cx="4561840" cy="2580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Javascript模块化</a:t>
            </a:r>
            <a:r>
              <a:rPr lang="zh-CN" altLang="zh-CN" smtClean="0"/>
              <a:t>演变</a:t>
            </a:r>
            <a:endParaRPr lang="zh-CN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02640" y="671830"/>
            <a:ext cx="11002645" cy="5010150"/>
          </a:xfrm>
        </p:spPr>
        <p:txBody>
          <a:bodyPr/>
          <a:lstStyle/>
          <a:p>
            <a:pPr marL="0" indent="0" eaLnBrk="1" hangingPunct="1">
              <a:buNone/>
            </a:pPr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模块规范：CommonJS和AMD。</a:t>
            </a:r>
            <a:endParaRPr lang="zh-CN" altLang="en-US" sz="2400" dirty="0" smtClean="0"/>
          </a:p>
          <a:p>
            <a:pPr marL="0" indent="0" eaLnBrk="1" hangingPunct="1">
              <a:buNone/>
            </a:pPr>
            <a:r>
              <a:rPr lang="zh-CN" altLang="en-US" sz="2400" dirty="0" smtClean="0"/>
              <a:t>关键代码片段</a:t>
            </a:r>
            <a:endParaRPr lang="zh-CN" altLang="en-US" sz="2400" dirty="0" smtClean="0"/>
          </a:p>
          <a:p>
            <a:pPr marL="0" indent="0" eaLnBrk="1" hangingPunct="1">
              <a:buNone/>
            </a:pPr>
            <a:r>
              <a:rPr lang="zh-CN" altLang="en-US" sz="2400" dirty="0" smtClean="0"/>
              <a:t>&lt;script src="js/require.js" data-main="js/main"&gt;&lt;/script&gt;</a:t>
            </a:r>
            <a:endParaRPr lang="zh-CN" altLang="en-US" sz="2400" dirty="0" smtClean="0"/>
          </a:p>
          <a:p>
            <a:pPr marL="0" indent="0" eaLnBrk="1" hangingPunct="1">
              <a:buNone/>
            </a:pPr>
            <a:r>
              <a:rPr lang="zh-CN" altLang="en-US" sz="2400" dirty="0" smtClean="0"/>
              <a:t>模块</a:t>
            </a:r>
            <a:endParaRPr lang="zh-CN" altLang="en-US" sz="2400" dirty="0" smtClean="0"/>
          </a:p>
          <a:p>
            <a:pPr marL="0" indent="0" eaLnBrk="1" hangingPunct="1">
              <a:buNone/>
            </a:pPr>
            <a:r>
              <a:rPr lang="zh-CN" altLang="en-US" sz="2000" dirty="0" smtClean="0"/>
              <a:t>// math.js</a:t>
            </a:r>
            <a:endParaRPr lang="zh-CN" altLang="en-US" sz="2000" dirty="0" smtClean="0"/>
          </a:p>
          <a:p>
            <a:pPr marL="0" indent="0" eaLnBrk="1" hangingPunct="1">
              <a:buNone/>
            </a:pPr>
            <a:r>
              <a:rPr lang="zh-CN" altLang="en-US" sz="2000" dirty="0" smtClean="0"/>
              <a:t>　　define(function (){</a:t>
            </a:r>
            <a:endParaRPr lang="zh-CN" altLang="en-US" sz="2000" dirty="0" smtClean="0"/>
          </a:p>
          <a:p>
            <a:pPr marL="0" indent="0" eaLnBrk="1" hangingPunct="1">
              <a:buNone/>
            </a:pPr>
            <a:r>
              <a:rPr lang="zh-CN" altLang="en-US" sz="2000" dirty="0" smtClean="0"/>
              <a:t>　　　　var add = function (x,y){</a:t>
            </a:r>
            <a:endParaRPr lang="zh-CN" altLang="en-US" sz="2000" dirty="0" smtClean="0"/>
          </a:p>
          <a:p>
            <a:pPr marL="0" indent="0" eaLnBrk="1" hangingPunct="1">
              <a:buNone/>
            </a:pPr>
            <a:r>
              <a:rPr lang="zh-CN" altLang="en-US" sz="2000" dirty="0" smtClean="0"/>
              <a:t>　　　　　　return x+y;</a:t>
            </a:r>
            <a:endParaRPr lang="zh-CN" altLang="en-US" sz="2000" dirty="0" smtClean="0"/>
          </a:p>
          <a:p>
            <a:pPr marL="0" indent="0" eaLnBrk="1" hangingPunct="1">
              <a:buNone/>
            </a:pPr>
            <a:r>
              <a:rPr lang="zh-CN" altLang="en-US" sz="2000" dirty="0" smtClean="0"/>
              <a:t>　　　　};</a:t>
            </a:r>
            <a:endParaRPr lang="zh-CN" altLang="en-US" sz="2000" dirty="0" smtClean="0"/>
          </a:p>
          <a:p>
            <a:pPr marL="0" indent="0" eaLnBrk="1" hangingPunct="1">
              <a:buNone/>
            </a:pPr>
            <a:r>
              <a:rPr lang="zh-CN" altLang="en-US" sz="2000" dirty="0" smtClean="0"/>
              <a:t>　　　　return {</a:t>
            </a:r>
            <a:endParaRPr lang="zh-CN" altLang="en-US" sz="2000" dirty="0" smtClean="0"/>
          </a:p>
          <a:p>
            <a:pPr marL="0" indent="0" eaLnBrk="1" hangingPunct="1">
              <a:buNone/>
            </a:pPr>
            <a:r>
              <a:rPr lang="zh-CN" altLang="en-US" sz="2000" dirty="0" smtClean="0"/>
              <a:t>　　　　　　add: add</a:t>
            </a:r>
            <a:endParaRPr lang="zh-CN" altLang="en-US" sz="2000" dirty="0" smtClean="0"/>
          </a:p>
          <a:p>
            <a:pPr marL="0" indent="0" eaLnBrk="1" hangingPunct="1">
              <a:buNone/>
            </a:pPr>
            <a:r>
              <a:rPr lang="zh-CN" altLang="en-US" sz="2000" dirty="0" smtClean="0"/>
              <a:t>　　　　};</a:t>
            </a:r>
            <a:endParaRPr lang="zh-CN" altLang="en-US" sz="2000" dirty="0" smtClean="0"/>
          </a:p>
          <a:p>
            <a:pPr marL="0" indent="0" eaLnBrk="1" hangingPunct="1">
              <a:buNone/>
            </a:pPr>
            <a:r>
              <a:rPr lang="zh-CN" altLang="en-US" sz="2000" dirty="0" smtClean="0"/>
              <a:t>　　});</a:t>
            </a:r>
            <a:endParaRPr lang="zh-CN" altLang="en-US" sz="2000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093922" y="2770506"/>
            <a:ext cx="10193864" cy="50101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1"/>
              </a:buBlip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sz="2000"/>
              <a:t>// main.js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　　require(['math'], function (math){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　　　　alert(math.add(1,1));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　　});</a:t>
            </a:r>
            <a:endParaRPr lang="zh-CN" altLang="en-US" sz="2000"/>
          </a:p>
        </p:txBody>
      </p:sp>
      <p:cxnSp>
        <p:nvCxnSpPr>
          <p:cNvPr id="6" name="直接连接符 5"/>
          <p:cNvCxnSpPr/>
          <p:nvPr/>
        </p:nvCxnSpPr>
        <p:spPr>
          <a:xfrm>
            <a:off x="6003290" y="2680970"/>
            <a:ext cx="0" cy="31419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  <a:endParaRPr lang="en-US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70585" y="1068705"/>
            <a:ext cx="11002645" cy="501015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altLang="zh-CN" sz="2400" dirty="0" smtClean="0">
              <a:sym typeface="+mn-ea"/>
            </a:endParaRPr>
          </a:p>
          <a:p>
            <a:pPr marL="0" indent="0" algn="ctr" eaLnBrk="1" hangingPunct="1">
              <a:buNone/>
            </a:pPr>
            <a:endParaRPr lang="en-US" altLang="zh-CN" sz="2400" dirty="0" smtClean="0">
              <a:sym typeface="+mn-ea"/>
            </a:endParaRPr>
          </a:p>
          <a:p>
            <a:pPr marL="0" indent="0" algn="ctr" eaLnBrk="1" hangingPunct="1">
              <a:buNone/>
            </a:pPr>
            <a:endParaRPr lang="en-US" altLang="zh-CN" sz="2400" dirty="0" smtClean="0">
              <a:sym typeface="+mn-ea"/>
            </a:endParaRPr>
          </a:p>
          <a:p>
            <a:pPr marL="0" indent="0" algn="ctr" eaLnBrk="1" hangingPunct="1">
              <a:buNone/>
            </a:pPr>
            <a:endParaRPr lang="en-US" altLang="zh-CN" sz="2400" dirty="0" smtClean="0">
              <a:sym typeface="+mn-ea"/>
            </a:endParaRPr>
          </a:p>
          <a:p>
            <a:pPr marL="0" indent="0" algn="ctr" eaLnBrk="1" hangingPunct="1">
              <a:buNone/>
            </a:pPr>
            <a:endParaRPr lang="en-US" altLang="zh-CN" sz="2400" dirty="0" smtClean="0">
              <a:sym typeface="+mn-ea"/>
            </a:endParaRPr>
          </a:p>
          <a:p>
            <a:pPr marL="0" indent="0" algn="ctr" eaLnBrk="1" hangingPunct="1">
              <a:buNone/>
            </a:pPr>
            <a:r>
              <a:rPr lang="en-US" altLang="zh-CN" sz="2400" dirty="0" smtClean="0">
                <a:sym typeface="+mn-ea"/>
              </a:rPr>
              <a:t>ES6</a:t>
            </a:r>
            <a:r>
              <a:rPr lang="zh-CN" altLang="zh-CN" sz="2400" dirty="0" smtClean="0">
                <a:sym typeface="+mn-ea"/>
              </a:rPr>
              <a:t>的模块（module）体系</a:t>
            </a:r>
            <a:endParaRPr lang="zh-CN" altLang="zh-CN" sz="2400" dirty="0" smtClean="0"/>
          </a:p>
          <a:p>
            <a:pPr marL="0" indent="0" eaLnBrk="1" hangingPunct="1">
              <a:buNone/>
            </a:pPr>
            <a:endParaRPr lang="zh-CN" altLang="zh-CN" sz="2400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export 命令 </a:t>
            </a:r>
            <a:endParaRPr lang="en-US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70585" y="1068705"/>
            <a:ext cx="11002645" cy="50101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dirty="0" smtClean="0"/>
              <a:t>模块功能主要由两个命令构成：export和import。export命令用于规定模块的对外接口，import命令用于输入其他模块提供的功能。</a:t>
            </a:r>
            <a:endParaRPr lang="zh-CN" altLang="en-US" sz="2400" dirty="0" smtClean="0"/>
          </a:p>
          <a:p>
            <a:pPr marL="0" indent="0" eaLnBrk="1" hangingPunct="1">
              <a:buNone/>
            </a:pPr>
            <a:endParaRPr lang="zh-CN" altLang="en-US" sz="2400" dirty="0" smtClean="0"/>
          </a:p>
          <a:p>
            <a:pPr marL="0" indent="0" eaLnBrk="1" hangingPunct="1">
              <a:buNone/>
            </a:pPr>
            <a:r>
              <a:rPr lang="zh-CN" altLang="en-US" sz="2400" dirty="0" smtClean="0"/>
              <a:t>一个模块就是一个独立的文件。该文件内部的所有变量，外部无法获取。如果你希望外部能够读取模块内部的某个变量，就必须使用export关键字输出该变量。下面是一个 JS 文件，里面使用export命令输出变量。</a:t>
            </a:r>
            <a:endParaRPr lang="zh-CN" altLang="en-US" sz="2400" dirty="0" smtClean="0"/>
          </a:p>
          <a:p>
            <a:pPr marL="0" indent="0" eaLnBrk="1" hangingPunct="1">
              <a:buNone/>
            </a:pPr>
            <a:endParaRPr lang="zh-CN" altLang="en-US" sz="2400" dirty="0" smtClean="0"/>
          </a:p>
          <a:p>
            <a:pPr marL="0" indent="0" eaLnBrk="1" hangingPunct="1">
              <a:buNone/>
            </a:pPr>
            <a:r>
              <a:rPr lang="zh-CN" altLang="en-US" sz="2400" dirty="0" smtClean="0"/>
              <a:t>// profile.js</a:t>
            </a:r>
            <a:endParaRPr lang="zh-CN" altLang="en-US" sz="2400" dirty="0" smtClean="0"/>
          </a:p>
          <a:p>
            <a:pPr marL="0" indent="0" eaLnBrk="1" hangingPunct="1">
              <a:buNone/>
            </a:pPr>
            <a:r>
              <a:rPr lang="zh-CN" altLang="en-US" sz="2400" dirty="0" smtClean="0"/>
              <a:t>export var firstName = 'Michael';</a:t>
            </a:r>
            <a:endParaRPr lang="zh-CN" altLang="en-US" sz="2400" dirty="0" smtClean="0"/>
          </a:p>
          <a:p>
            <a:pPr marL="0" indent="0" eaLnBrk="1" hangingPunct="1">
              <a:buNone/>
            </a:pPr>
            <a:r>
              <a:rPr lang="zh-CN" altLang="en-US" sz="2400" dirty="0" smtClean="0"/>
              <a:t>export var lastName = 'Jackson';</a:t>
            </a:r>
            <a:endParaRPr lang="zh-CN" altLang="en-US" sz="2400" dirty="0" smtClean="0"/>
          </a:p>
          <a:p>
            <a:pPr marL="0" indent="0" eaLnBrk="1" hangingPunct="1">
              <a:buNone/>
            </a:pPr>
            <a:r>
              <a:rPr lang="zh-CN" altLang="en-US" sz="2400" dirty="0" smtClean="0"/>
              <a:t>export var year = 1958;</a:t>
            </a:r>
            <a:endParaRPr lang="zh-CN" altLang="en-US" sz="2400" dirty="0" smtClean="0"/>
          </a:p>
          <a:p>
            <a:pPr eaLnBrk="1" hangingPunct="1"/>
            <a:endParaRPr lang="zh-CN" altLang="en-US" sz="2400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ym typeface="+mn-ea"/>
              </a:rPr>
              <a:t>export 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export的写法，除了像上面这样，还有另外一种。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// profile.js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var firstName = 'Michael';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var lastName = 'Jackson';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var year = 1958;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export {firstName, lastName, year};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export命令除了输出变量，还可以输出函数或类（class）。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export function multiply(x, y)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return x * y;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通常情况下，export输出的变量就是本来的名字，但是可以使用as关键字重命名。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function v1() { ... }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function v2() { ... }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export 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v1 as streamV1,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v2 as streamV2,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v2 as streamLatestVersion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};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2537</Words>
  <Application>WPS 演示</Application>
  <PresentationFormat>全屏显示(4:3)</PresentationFormat>
  <Paragraphs>192</Paragraphs>
  <Slides>16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黑体</vt:lpstr>
      <vt:lpstr>楷体_GB2312</vt:lpstr>
      <vt:lpstr>Tahoma</vt:lpstr>
      <vt:lpstr>Times New Roman</vt:lpstr>
      <vt:lpstr>微软雅黑</vt:lpstr>
      <vt:lpstr>新宋体</vt:lpstr>
      <vt:lpstr>模板</vt:lpstr>
      <vt:lpstr>PowerPoint 演示文稿</vt:lpstr>
      <vt:lpstr>export 命令 </vt:lpstr>
      <vt:lpstr>Javascript模块化演变</vt:lpstr>
      <vt:lpstr>Javascript模块化演变</vt:lpstr>
      <vt:lpstr>export 命令 </vt:lpstr>
      <vt:lpstr>export 命令 </vt:lpstr>
      <vt:lpstr>export 命令</vt:lpstr>
      <vt:lpstr>PowerPoint 演示文稿</vt:lpstr>
      <vt:lpstr>PowerPoint 演示文稿</vt:lpstr>
      <vt:lpstr>import 命令</vt:lpstr>
      <vt:lpstr>模块的整体加载</vt:lpstr>
      <vt:lpstr>export default 命令</vt:lpstr>
      <vt:lpstr>export 与 import 的复合写法</vt:lpstr>
      <vt:lpstr>模块的继承</vt:lpstr>
      <vt:lpstr>ES6模块加载的实质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liu.fei</cp:lastModifiedBy>
  <cp:revision>761</cp:revision>
  <dcterms:created xsi:type="dcterms:W3CDTF">2006-03-08T06:55:00Z</dcterms:created>
  <dcterms:modified xsi:type="dcterms:W3CDTF">2017-03-20T03:02:54Z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