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57" r:id="rId4"/>
    <p:sldId id="258" r:id="rId5"/>
    <p:sldId id="259" r:id="rId6"/>
    <p:sldId id="268" r:id="rId7"/>
    <p:sldId id="261" r:id="rId8"/>
    <p:sldId id="263" r:id="rId9"/>
    <p:sldId id="265" r:id="rId10"/>
    <p:sldId id="262" r:id="rId11"/>
    <p:sldId id="264"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zj" initials="z" lastIdx="1" clrIdx="0">
    <p:extLst>
      <p:ext uri="{19B8F6BF-5375-455C-9EA6-DF929625EA0E}">
        <p15:presenceInfo xmlns:p15="http://schemas.microsoft.com/office/powerpoint/2012/main" userId="zz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D733D-B9DC-487C-A10E-F09F7ED57140}" type="datetimeFigureOut">
              <a:rPr lang="zh-CN" altLang="en-US" smtClean="0"/>
              <a:t>2018/12/10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E1891-CF16-4AA7-9FFF-B3A5E74428A9}" type="slidenum">
              <a:rPr lang="zh-CN" altLang="en-US" smtClean="0"/>
              <a:t>‹#›</a:t>
            </a:fld>
            <a:endParaRPr lang="zh-CN" altLang="en-US"/>
          </a:p>
        </p:txBody>
      </p:sp>
    </p:spTree>
    <p:extLst>
      <p:ext uri="{BB962C8B-B14F-4D97-AF65-F5344CB8AC3E}">
        <p14:creationId xmlns:p14="http://schemas.microsoft.com/office/powerpoint/2010/main" val="231834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quantum mechanics</a:t>
            </a:r>
            <a:r>
              <a:rPr lang="zh-CN" altLang="en-US" dirty="0"/>
              <a:t>，</a:t>
            </a:r>
            <a:r>
              <a:rPr lang="en-US" altLang="zh-CN" dirty="0"/>
              <a:t>we regard </a:t>
            </a:r>
            <a:r>
              <a:rPr lang="en-US" altLang="zh-CN" dirty="0" err="1"/>
              <a:t>hermite</a:t>
            </a:r>
            <a:r>
              <a:rPr lang="en-US" altLang="zh-CN" dirty="0"/>
              <a:t> operators as observables</a:t>
            </a:r>
            <a:r>
              <a:rPr lang="zh-CN" altLang="en-US" dirty="0"/>
              <a:t>，</a:t>
            </a:r>
            <a:r>
              <a:rPr lang="en-US" altLang="zh-CN" dirty="0"/>
              <a:t>but actually we can regard all operators that commute with its </a:t>
            </a:r>
            <a:r>
              <a:rPr lang="en-US" altLang="zh-CN" dirty="0" err="1"/>
              <a:t>hermiteConjugate</a:t>
            </a:r>
            <a:r>
              <a:rPr lang="en-US" altLang="zh-CN" dirty="0"/>
              <a:t> as </a:t>
            </a:r>
            <a:r>
              <a:rPr lang="en-US" altLang="zh-CN" dirty="0" err="1"/>
              <a:t>observables.the</a:t>
            </a:r>
            <a:r>
              <a:rPr lang="en-US" altLang="zh-CN" dirty="0"/>
              <a:t> non-commuting relation between an operator with its </a:t>
            </a:r>
            <a:r>
              <a:rPr lang="en-US" altLang="zh-CN" dirty="0" err="1"/>
              <a:t>HermiteConjugate</a:t>
            </a:r>
            <a:r>
              <a:rPr lang="en-US" altLang="zh-CN" dirty="0"/>
              <a:t> </a:t>
            </a:r>
            <a:r>
              <a:rPr lang="zh-CN" altLang="en-US" dirty="0"/>
              <a:t>，</a:t>
            </a:r>
            <a:r>
              <a:rPr lang="en-US" altLang="zh-CN" dirty="0" err="1"/>
              <a:t>doesnot</a:t>
            </a:r>
            <a:r>
              <a:rPr lang="en-US" altLang="zh-CN" dirty="0"/>
              <a:t> mean that the quantity correspond to this operator cannot be recorded at a time</a:t>
            </a:r>
            <a:r>
              <a:rPr lang="zh-CN" altLang="en-US" dirty="0"/>
              <a:t>，</a:t>
            </a:r>
            <a:r>
              <a:rPr lang="en-US" altLang="zh-CN" dirty="0"/>
              <a:t>but means that its value we record has inherent obscurity</a:t>
            </a:r>
            <a:r>
              <a:rPr lang="zh-CN" altLang="en-US" dirty="0"/>
              <a:t>，</a:t>
            </a:r>
            <a:r>
              <a:rPr lang="en-US" altLang="zh-CN" dirty="0"/>
              <a:t>this is vital in understanding the signals in the model of weak measurements</a:t>
            </a:r>
            <a:r>
              <a:rPr lang="zh-CN" altLang="en-US" dirty="0"/>
              <a:t>，</a:t>
            </a:r>
            <a:r>
              <a:rPr lang="en-US" altLang="zh-CN" dirty="0"/>
              <a:t>where the quantum noise we calculate correspond to this very obscurity.</a:t>
            </a:r>
            <a:endParaRPr lang="zh-CN" altLang="en-US" dirty="0"/>
          </a:p>
        </p:txBody>
      </p:sp>
      <p:sp>
        <p:nvSpPr>
          <p:cNvPr id="4" name="灯片编号占位符 3"/>
          <p:cNvSpPr>
            <a:spLocks noGrp="1"/>
          </p:cNvSpPr>
          <p:nvPr>
            <p:ph type="sldNum" sz="quarter" idx="5"/>
          </p:nvPr>
        </p:nvSpPr>
        <p:spPr/>
        <p:txBody>
          <a:bodyPr/>
          <a:lstStyle/>
          <a:p>
            <a:fld id="{AA1E1891-CF16-4AA7-9FFF-B3A5E74428A9}" type="slidenum">
              <a:rPr lang="zh-CN" altLang="en-US" smtClean="0"/>
              <a:t>1</a:t>
            </a:fld>
            <a:endParaRPr lang="zh-CN" altLang="en-US"/>
          </a:p>
        </p:txBody>
      </p:sp>
    </p:spTree>
    <p:extLst>
      <p:ext uri="{BB962C8B-B14F-4D97-AF65-F5344CB8AC3E}">
        <p14:creationId xmlns:p14="http://schemas.microsoft.com/office/powerpoint/2010/main" val="242637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11416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145271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246187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700458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263758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35539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138655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261715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305132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102010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0068DE-D5A6-4253-8907-170440FC4962}" type="datetimeFigureOut">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33209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068DE-D5A6-4253-8907-170440FC4962}" type="datetimeFigureOut">
              <a:rPr lang="zh-CN" altLang="en-US" smtClean="0"/>
              <a:t>2018/12/10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38ADE-4CAC-4BDA-B25D-31032B07A4CF}" type="slidenum">
              <a:rPr lang="zh-CN" altLang="en-US" smtClean="0"/>
              <a:t>‹#›</a:t>
            </a:fld>
            <a:endParaRPr lang="zh-CN" altLang="en-US"/>
          </a:p>
        </p:txBody>
      </p:sp>
    </p:spTree>
    <p:extLst>
      <p:ext uri="{BB962C8B-B14F-4D97-AF65-F5344CB8AC3E}">
        <p14:creationId xmlns:p14="http://schemas.microsoft.com/office/powerpoint/2010/main" val="27617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Illustration of Noise Power Density and SNR</a:t>
            </a:r>
            <a:endParaRPr lang="zh-CN" altLang="en-US" dirty="0"/>
          </a:p>
        </p:txBody>
      </p:sp>
      <p:sp>
        <p:nvSpPr>
          <p:cNvPr id="3" name="副标题 2"/>
          <p:cNvSpPr>
            <a:spLocks noGrp="1"/>
          </p:cNvSpPr>
          <p:nvPr>
            <p:ph type="subTitle" idx="1"/>
          </p:nvPr>
        </p:nvSpPr>
        <p:spPr/>
        <p:txBody>
          <a:bodyPr/>
          <a:lstStyle/>
          <a:p>
            <a:r>
              <a:rPr lang="en-US" altLang="zh-CN"/>
              <a:t>Xiao Wang</a:t>
            </a:r>
            <a:endParaRPr lang="zh-CN" altLang="en-US" dirty="0"/>
          </a:p>
        </p:txBody>
      </p:sp>
    </p:spTree>
    <p:extLst>
      <p:ext uri="{BB962C8B-B14F-4D97-AF65-F5344CB8AC3E}">
        <p14:creationId xmlns:p14="http://schemas.microsoft.com/office/powerpoint/2010/main" val="2236818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噪声谱</a:t>
            </a:r>
            <a:r>
              <a:rPr lang="en-US" altLang="zh-CN" dirty="0" err="1"/>
              <a:t>S</a:t>
            </a:r>
            <a:r>
              <a:rPr lang="en-US" altLang="zh-CN" baseline="-25000" dirty="0" err="1"/>
              <a:t>δVδV</a:t>
            </a:r>
            <a:r>
              <a:rPr lang="en-US" altLang="zh-CN" dirty="0"/>
              <a:t> (ω)</a:t>
            </a:r>
            <a:r>
              <a:rPr lang="zh-CN" altLang="en-US" dirty="0"/>
              <a:t>的常用的形式的推导</a:t>
            </a:r>
          </a:p>
        </p:txBody>
      </p:sp>
      <p:sp>
        <p:nvSpPr>
          <p:cNvPr id="3" name="内容占位符 2"/>
          <p:cNvSpPr>
            <a:spLocks noGrp="1"/>
          </p:cNvSpPr>
          <p:nvPr>
            <p:ph idx="1"/>
          </p:nvPr>
        </p:nvSpPr>
        <p:spPr/>
        <p:txBody>
          <a:bodyPr/>
          <a:lstStyle/>
          <a:p>
            <a:r>
              <a:rPr lang="en-US" altLang="zh-CN" dirty="0"/>
              <a:t>Wiener-</a:t>
            </a:r>
            <a:r>
              <a:rPr lang="en-US" altLang="zh-CN" dirty="0" err="1"/>
              <a:t>Khinchin</a:t>
            </a:r>
            <a:r>
              <a:rPr lang="en-US" altLang="zh-CN" dirty="0"/>
              <a:t> </a:t>
            </a:r>
            <a:r>
              <a:rPr lang="zh-CN" altLang="en-US" dirty="0"/>
              <a:t>定理</a:t>
            </a:r>
            <a:endParaRPr lang="en-US" altLang="zh-CN" dirty="0"/>
          </a:p>
          <a:p>
            <a:r>
              <a:rPr lang="zh-CN" altLang="en-US" dirty="0"/>
              <a:t>为什么要求</a:t>
            </a:r>
            <a:r>
              <a:rPr lang="en-US" altLang="zh-CN" dirty="0" err="1"/>
              <a:t>δV</a:t>
            </a:r>
            <a:r>
              <a:rPr lang="en-US" altLang="zh-CN" dirty="0"/>
              <a:t>(t)</a:t>
            </a:r>
            <a:r>
              <a:rPr lang="zh-CN" altLang="en-US" dirty="0"/>
              <a:t>是稳定的</a:t>
            </a:r>
          </a:p>
        </p:txBody>
      </p:sp>
    </p:spTree>
    <p:extLst>
      <p:ext uri="{BB962C8B-B14F-4D97-AF65-F5344CB8AC3E}">
        <p14:creationId xmlns:p14="http://schemas.microsoft.com/office/powerpoint/2010/main" val="340929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为什么在</a:t>
            </a:r>
            <a:r>
              <a:rPr lang="en-US" altLang="zh-CN" dirty="0"/>
              <a:t>V</a:t>
            </a:r>
            <a:r>
              <a:rPr lang="en-US" altLang="zh-CN" baseline="-25000" dirty="0"/>
              <a:t>T</a:t>
            </a:r>
            <a:r>
              <a:rPr lang="en-US" altLang="zh-CN" dirty="0"/>
              <a:t>(ω)</a:t>
            </a:r>
            <a:r>
              <a:rPr lang="zh-CN" altLang="en-US" dirty="0"/>
              <a:t>的定义中采用根号反比的时间归一因子？</a:t>
            </a:r>
          </a:p>
        </p:txBody>
      </p:sp>
      <p:sp>
        <p:nvSpPr>
          <p:cNvPr id="3" name="内容占位符 2"/>
          <p:cNvSpPr>
            <a:spLocks noGrp="1"/>
          </p:cNvSpPr>
          <p:nvPr>
            <p:ph idx="1"/>
          </p:nvPr>
        </p:nvSpPr>
        <p:spPr/>
        <p:txBody>
          <a:bodyPr/>
          <a:lstStyle/>
          <a:p>
            <a:r>
              <a:rPr lang="zh-CN" altLang="en-US" dirty="0"/>
              <a:t> </a:t>
            </a:r>
            <a:r>
              <a:rPr lang="en-US" altLang="zh-CN" dirty="0" err="1"/>
              <a:t>S</a:t>
            </a:r>
            <a:r>
              <a:rPr lang="en-US" altLang="zh-CN" baseline="-25000" dirty="0" err="1"/>
              <a:t>δVδV</a:t>
            </a:r>
            <a:r>
              <a:rPr lang="en-US" altLang="zh-CN" dirty="0"/>
              <a:t> (ω) </a:t>
            </a:r>
            <a:r>
              <a:rPr lang="zh-CN" altLang="en-US" dirty="0">
                <a:solidFill>
                  <a:srgbClr val="FF0000"/>
                </a:solidFill>
              </a:rPr>
              <a:t>对应弱测量信号的（复数域）方差</a:t>
            </a:r>
            <a:endParaRPr lang="en-US" altLang="zh-CN" dirty="0">
              <a:solidFill>
                <a:srgbClr val="FF0000"/>
              </a:solidFill>
            </a:endParaRPr>
          </a:p>
          <a:p>
            <a:r>
              <a:rPr lang="en-US" altLang="zh-CN" dirty="0" err="1"/>
              <a:t>δV</a:t>
            </a:r>
            <a:r>
              <a:rPr lang="en-US" altLang="zh-CN" baseline="-25000" dirty="0" err="1"/>
              <a:t>T</a:t>
            </a:r>
            <a:r>
              <a:rPr lang="en-US" altLang="zh-CN" dirty="0"/>
              <a:t>(ω)</a:t>
            </a:r>
            <a:r>
              <a:rPr lang="zh-CN" altLang="en-US" dirty="0"/>
              <a:t>的定义中有个量子随机积分</a:t>
            </a:r>
            <a:r>
              <a:rPr lang="en-US" altLang="zh-CN" dirty="0"/>
              <a:t>(quantum walk integral)</a:t>
            </a:r>
          </a:p>
          <a:p>
            <a:pPr marL="0" indent="0">
              <a:buNone/>
            </a:pPr>
            <a:r>
              <a:rPr lang="zh-CN" altLang="en-US" dirty="0"/>
              <a:t>→</a:t>
            </a:r>
            <a:r>
              <a:rPr lang="en-US" altLang="zh-CN" dirty="0"/>
              <a:t> </a:t>
            </a:r>
            <a:r>
              <a:rPr lang="en-US" altLang="zh-CN" dirty="0" err="1"/>
              <a:t>δV</a:t>
            </a:r>
            <a:r>
              <a:rPr lang="en-US" altLang="zh-CN" baseline="-25000" dirty="0" err="1"/>
              <a:t>T</a:t>
            </a:r>
            <a:r>
              <a:rPr lang="en-US" altLang="zh-CN" dirty="0"/>
              <a:t>(ω)</a:t>
            </a:r>
            <a:r>
              <a:rPr lang="zh-CN" altLang="en-US" dirty="0"/>
              <a:t>若不做归一化则正比于根号</a:t>
            </a:r>
            <a:r>
              <a:rPr lang="en-US" altLang="zh-CN" dirty="0"/>
              <a:t>T</a:t>
            </a:r>
            <a:r>
              <a:rPr lang="zh-CN" altLang="en-US" dirty="0"/>
              <a:t>增大</a:t>
            </a:r>
            <a:endParaRPr lang="en-US" altLang="zh-CN" dirty="0"/>
          </a:p>
          <a:p>
            <a:pPr marL="0" indent="0">
              <a:buNone/>
            </a:pPr>
            <a:r>
              <a:rPr lang="zh-CN" altLang="en-US" dirty="0"/>
              <a:t>→</a:t>
            </a:r>
            <a:r>
              <a:rPr lang="en-US" altLang="zh-CN" dirty="0"/>
              <a:t> </a:t>
            </a:r>
            <a:r>
              <a:rPr lang="en-US" altLang="zh-CN" dirty="0" err="1"/>
              <a:t>δV</a:t>
            </a:r>
            <a:r>
              <a:rPr lang="en-US" altLang="zh-CN" baseline="-25000" dirty="0" err="1"/>
              <a:t>T</a:t>
            </a:r>
            <a:r>
              <a:rPr lang="en-US" altLang="zh-CN" dirty="0"/>
              <a:t>(ω)</a:t>
            </a:r>
            <a:r>
              <a:rPr lang="zh-CN" altLang="en-US" dirty="0"/>
              <a:t>采用根号反比的时间归一因子后，与弱测量时间</a:t>
            </a:r>
            <a:r>
              <a:rPr lang="en-US" altLang="zh-CN" dirty="0"/>
              <a:t>T</a:t>
            </a:r>
            <a:r>
              <a:rPr lang="zh-CN" altLang="en-US" dirty="0"/>
              <a:t>无关</a:t>
            </a:r>
            <a:endParaRPr lang="en-US" altLang="zh-CN" dirty="0"/>
          </a:p>
          <a:p>
            <a:pPr marL="0" indent="0">
              <a:buNone/>
            </a:pPr>
            <a:r>
              <a:rPr lang="zh-CN" altLang="en-US" dirty="0"/>
              <a:t>→</a:t>
            </a:r>
            <a:r>
              <a:rPr lang="en-US" altLang="zh-CN" dirty="0"/>
              <a:t> </a:t>
            </a:r>
            <a:r>
              <a:rPr lang="en-US" altLang="zh-CN" dirty="0" err="1"/>
              <a:t>S</a:t>
            </a:r>
            <a:r>
              <a:rPr lang="en-US" altLang="zh-CN" baseline="-25000" dirty="0" err="1"/>
              <a:t>δVδV</a:t>
            </a:r>
            <a:r>
              <a:rPr lang="en-US" altLang="zh-CN" dirty="0"/>
              <a:t> (ω)</a:t>
            </a:r>
            <a:r>
              <a:rPr lang="zh-CN" altLang="en-US" dirty="0"/>
              <a:t>与弱测量时间</a:t>
            </a:r>
            <a:r>
              <a:rPr lang="en-US" altLang="zh-CN" dirty="0"/>
              <a:t>T</a:t>
            </a:r>
            <a:r>
              <a:rPr lang="zh-CN" altLang="en-US" dirty="0"/>
              <a:t>无关</a:t>
            </a:r>
            <a:endParaRPr lang="en-US" altLang="zh-CN" dirty="0"/>
          </a:p>
        </p:txBody>
      </p:sp>
    </p:spTree>
    <p:extLst>
      <p:ext uri="{BB962C8B-B14F-4D97-AF65-F5344CB8AC3E}">
        <p14:creationId xmlns:p14="http://schemas.microsoft.com/office/powerpoint/2010/main" val="64103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信噪比</a:t>
            </a:r>
            <a:r>
              <a:rPr lang="en-US" altLang="zh-CN" dirty="0" err="1"/>
              <a:t>S</a:t>
            </a:r>
            <a:r>
              <a:rPr lang="en-US" altLang="zh-CN" baseline="-25000" dirty="0" err="1"/>
              <a:t>δVδV</a:t>
            </a:r>
            <a:r>
              <a:rPr lang="en-US" altLang="zh-CN" dirty="0"/>
              <a:t> (ω)</a:t>
            </a:r>
            <a:endParaRPr lang="zh-CN" altLang="en-US" dirty="0"/>
          </a:p>
        </p:txBody>
      </p:sp>
      <p:sp>
        <p:nvSpPr>
          <p:cNvPr id="3" name="内容占位符 2"/>
          <p:cNvSpPr>
            <a:spLocks noGrp="1"/>
          </p:cNvSpPr>
          <p:nvPr>
            <p:ph idx="1"/>
          </p:nvPr>
        </p:nvSpPr>
        <p:spPr/>
        <p:txBody>
          <a:bodyPr/>
          <a:lstStyle/>
          <a:p>
            <a:r>
              <a:rPr lang="zh-CN" altLang="en-US" dirty="0"/>
              <a:t>量子力学投影测量的信噪比是∞</a:t>
            </a:r>
            <a:endParaRPr lang="en-US" altLang="zh-CN" dirty="0"/>
          </a:p>
          <a:p>
            <a:r>
              <a:rPr lang="zh-CN" altLang="en-US" dirty="0">
                <a:solidFill>
                  <a:srgbClr val="FF0000"/>
                </a:solidFill>
              </a:rPr>
              <a:t>弱测量信噪比的直观图像</a:t>
            </a:r>
            <a:endParaRPr lang="en-US" altLang="zh-CN" dirty="0">
              <a:solidFill>
                <a:srgbClr val="FF0000"/>
              </a:solidFill>
            </a:endParaRPr>
          </a:p>
          <a:p>
            <a:r>
              <a:rPr lang="zh-CN" altLang="en-US" dirty="0"/>
              <a:t>信号是</a:t>
            </a:r>
            <a:r>
              <a:rPr lang="en-US" altLang="zh-CN" dirty="0" err="1"/>
              <a:t>exp</a:t>
            </a:r>
            <a:r>
              <a:rPr lang="en-US" altLang="zh-CN" dirty="0"/>
              <a:t>{</a:t>
            </a:r>
            <a:r>
              <a:rPr lang="en-US" altLang="zh-CN" dirty="0" err="1"/>
              <a:t>i</a:t>
            </a:r>
            <a:r>
              <a:rPr lang="en-US" altLang="zh-CN" dirty="0"/>
              <a:t> ω0 t}</a:t>
            </a:r>
            <a:r>
              <a:rPr lang="zh-CN" altLang="en-US" dirty="0"/>
              <a:t>的例子（信噪比正比于</a:t>
            </a:r>
            <a:r>
              <a:rPr lang="en-US" altLang="zh-CN" dirty="0"/>
              <a:t>T</a:t>
            </a:r>
            <a:r>
              <a:rPr lang="zh-CN" altLang="en-US" dirty="0"/>
              <a:t>）</a:t>
            </a:r>
            <a:endParaRPr lang="en-US" altLang="zh-CN" dirty="0"/>
          </a:p>
          <a:p>
            <a:r>
              <a:rPr lang="zh-CN" altLang="en-US" dirty="0"/>
              <a:t>信号是</a:t>
            </a:r>
            <a:r>
              <a:rPr lang="en-US" altLang="zh-CN" dirty="0" err="1"/>
              <a:t>exp</a:t>
            </a:r>
            <a:r>
              <a:rPr lang="en-US" altLang="zh-CN" dirty="0"/>
              <a:t>{</a:t>
            </a:r>
            <a:r>
              <a:rPr lang="en-US" altLang="zh-CN" dirty="0" err="1"/>
              <a:t>i</a:t>
            </a:r>
            <a:r>
              <a:rPr lang="en-US" altLang="zh-CN" dirty="0"/>
              <a:t> ω0 t-σ*(t-t1)^2}</a:t>
            </a:r>
            <a:r>
              <a:rPr lang="zh-CN" altLang="en-US" dirty="0"/>
              <a:t>的例子（信噪比与测量窗口开始的时间</a:t>
            </a:r>
            <a:r>
              <a:rPr lang="en-US" altLang="zh-CN" dirty="0"/>
              <a:t>t0</a:t>
            </a:r>
            <a:r>
              <a:rPr lang="zh-CN" altLang="en-US" dirty="0"/>
              <a:t>，持续的时间</a:t>
            </a:r>
            <a:r>
              <a:rPr lang="en-US" altLang="zh-CN" dirty="0"/>
              <a:t>T</a:t>
            </a:r>
            <a:r>
              <a:rPr lang="zh-CN" altLang="en-US" dirty="0"/>
              <a:t>有关，存在极大值）</a:t>
            </a:r>
          </a:p>
        </p:txBody>
      </p:sp>
    </p:spTree>
    <p:extLst>
      <p:ext uri="{BB962C8B-B14F-4D97-AF65-F5344CB8AC3E}">
        <p14:creationId xmlns:p14="http://schemas.microsoft.com/office/powerpoint/2010/main" val="45748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信噪比</a:t>
            </a:r>
            <a:r>
              <a:rPr lang="en-US" altLang="zh-CN" dirty="0" err="1"/>
              <a:t>S</a:t>
            </a:r>
            <a:r>
              <a:rPr lang="en-US" altLang="zh-CN" baseline="-25000" dirty="0" err="1"/>
              <a:t>δVδV</a:t>
            </a:r>
            <a:r>
              <a:rPr lang="en-US" altLang="zh-CN" dirty="0"/>
              <a:t> (ω)</a:t>
            </a:r>
            <a:r>
              <a:rPr lang="zh-CN" altLang="en-US" dirty="0"/>
              <a:t>的其他物理意义</a:t>
            </a:r>
            <a:r>
              <a:rPr lang="zh-CN" altLang="en-US" sz="2400" dirty="0"/>
              <a:t>详见</a:t>
            </a:r>
            <a:r>
              <a:rPr lang="en-US" altLang="zh-CN" sz="2400" dirty="0"/>
              <a:t>Clerk</a:t>
            </a:r>
            <a:r>
              <a:rPr lang="zh-CN" altLang="en-US" sz="2400" dirty="0"/>
              <a:t>的</a:t>
            </a:r>
            <a:r>
              <a:rPr lang="en-US" altLang="zh-CN" sz="2400" dirty="0"/>
              <a:t>RMP</a:t>
            </a:r>
            <a:endParaRPr lang="zh-CN" altLang="en-US" dirty="0"/>
          </a:p>
        </p:txBody>
      </p:sp>
      <p:sp>
        <p:nvSpPr>
          <p:cNvPr id="3" name="内容占位符 2"/>
          <p:cNvSpPr>
            <a:spLocks noGrp="1"/>
          </p:cNvSpPr>
          <p:nvPr>
            <p:ph idx="1"/>
          </p:nvPr>
        </p:nvSpPr>
        <p:spPr/>
        <p:txBody>
          <a:bodyPr/>
          <a:lstStyle/>
          <a:p>
            <a:r>
              <a:rPr lang="en-US" altLang="zh-CN" dirty="0" err="1"/>
              <a:t>S</a:t>
            </a:r>
            <a:r>
              <a:rPr lang="en-US" altLang="zh-CN" baseline="-25000" dirty="0" err="1"/>
              <a:t>δVδV</a:t>
            </a:r>
            <a:r>
              <a:rPr lang="en-US" altLang="zh-CN" dirty="0"/>
              <a:t> (ω)</a:t>
            </a:r>
            <a:r>
              <a:rPr lang="zh-CN" altLang="en-US" dirty="0"/>
              <a:t>与细致平衡</a:t>
            </a:r>
            <a:endParaRPr lang="en-US" altLang="zh-CN" dirty="0"/>
          </a:p>
          <a:p>
            <a:r>
              <a:rPr lang="zh-CN" altLang="en-US" dirty="0"/>
              <a:t>对称化</a:t>
            </a:r>
            <a:r>
              <a:rPr lang="en-US" altLang="zh-CN" dirty="0" err="1"/>
              <a:t>S</a:t>
            </a:r>
            <a:r>
              <a:rPr lang="en-US" altLang="zh-CN" baseline="-25000" dirty="0" err="1"/>
              <a:t>δVδV</a:t>
            </a:r>
            <a:r>
              <a:rPr lang="en-US" altLang="zh-CN" dirty="0"/>
              <a:t> (ω)</a:t>
            </a:r>
            <a:r>
              <a:rPr lang="zh-CN" altLang="en-US" dirty="0"/>
              <a:t>与反对称化</a:t>
            </a:r>
            <a:r>
              <a:rPr lang="en-US" altLang="zh-CN" dirty="0" err="1"/>
              <a:t>S</a:t>
            </a:r>
            <a:r>
              <a:rPr lang="en-US" altLang="zh-CN" baseline="-25000" dirty="0" err="1"/>
              <a:t>δVδV</a:t>
            </a:r>
            <a:r>
              <a:rPr lang="en-US" altLang="zh-CN" dirty="0"/>
              <a:t> (ω)</a:t>
            </a:r>
          </a:p>
          <a:p>
            <a:endParaRPr lang="en-US" altLang="zh-CN" dirty="0"/>
          </a:p>
          <a:p>
            <a:r>
              <a:rPr lang="en-US" altLang="zh-CN" dirty="0"/>
              <a:t>Non-QND</a:t>
            </a:r>
            <a:r>
              <a:rPr lang="zh-CN" altLang="en-US" dirty="0"/>
              <a:t>与标准量子极限</a:t>
            </a:r>
            <a:endParaRPr lang="en-US" altLang="zh-CN" dirty="0"/>
          </a:p>
          <a:p>
            <a:r>
              <a:rPr lang="zh-CN" altLang="en-US" dirty="0"/>
              <a:t>噪声谱与二能级原子</a:t>
            </a:r>
            <a:r>
              <a:rPr lang="en-US" altLang="zh-CN" dirty="0"/>
              <a:t>transition rate</a:t>
            </a:r>
            <a:r>
              <a:rPr lang="zh-CN" altLang="en-US" dirty="0"/>
              <a:t>→一种简单的噪声谱分析仪</a:t>
            </a:r>
          </a:p>
        </p:txBody>
      </p:sp>
    </p:spTree>
    <p:extLst>
      <p:ext uri="{BB962C8B-B14F-4D97-AF65-F5344CB8AC3E}">
        <p14:creationId xmlns:p14="http://schemas.microsoft.com/office/powerpoint/2010/main" val="362291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zh-CN" altLang="en-US" dirty="0"/>
              <a:t>为什么噪声谱密度是恶心的概念</a:t>
            </a:r>
            <a:endParaRPr lang="en-US" altLang="zh-CN" dirty="0"/>
          </a:p>
          <a:p>
            <a:r>
              <a:rPr lang="zh-CN" altLang="en-US" dirty="0"/>
              <a:t>理论的结构</a:t>
            </a:r>
            <a:endParaRPr lang="en-US" altLang="zh-CN" dirty="0"/>
          </a:p>
          <a:p>
            <a:r>
              <a:rPr lang="zh-CN" altLang="en-US" dirty="0"/>
              <a:t>定义</a:t>
            </a:r>
            <a:endParaRPr lang="en-US" altLang="zh-CN" dirty="0"/>
          </a:p>
          <a:p>
            <a:r>
              <a:rPr lang="zh-CN" altLang="en-US" dirty="0"/>
              <a:t>解释定义</a:t>
            </a:r>
            <a:endParaRPr lang="en-US" altLang="zh-CN" dirty="0"/>
          </a:p>
          <a:p>
            <a:endParaRPr lang="zh-CN" altLang="en-US" dirty="0"/>
          </a:p>
        </p:txBody>
      </p:sp>
    </p:spTree>
    <p:extLst>
      <p:ext uri="{BB962C8B-B14F-4D97-AF65-F5344CB8AC3E}">
        <p14:creationId xmlns:p14="http://schemas.microsoft.com/office/powerpoint/2010/main" val="295134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为什么噪声谱密度是恶心的概念</a:t>
            </a:r>
          </a:p>
        </p:txBody>
      </p:sp>
      <p:sp>
        <p:nvSpPr>
          <p:cNvPr id="3" name="内容占位符 2"/>
          <p:cNvSpPr>
            <a:spLocks noGrp="1"/>
          </p:cNvSpPr>
          <p:nvPr>
            <p:ph idx="1"/>
          </p:nvPr>
        </p:nvSpPr>
        <p:spPr/>
        <p:txBody>
          <a:bodyPr/>
          <a:lstStyle/>
          <a:p>
            <a:r>
              <a:rPr lang="zh-CN" altLang="en-US" dirty="0"/>
              <a:t>传统量子力学的测量过程根本没有虑噪声谱密度、信噪比等概念</a:t>
            </a:r>
            <a:endParaRPr lang="en-US" altLang="zh-CN" dirty="0"/>
          </a:p>
          <a:p>
            <a:r>
              <a:rPr lang="zh-CN" altLang="en-US" dirty="0"/>
              <a:t>信噪比反应的是我们对一次</a:t>
            </a:r>
            <a:r>
              <a:rPr lang="zh-CN" altLang="en-US" dirty="0">
                <a:solidFill>
                  <a:srgbClr val="FF0000"/>
                </a:solidFill>
              </a:rPr>
              <a:t>弱测量</a:t>
            </a:r>
            <a:r>
              <a:rPr lang="zh-CN" altLang="en-US" dirty="0"/>
              <a:t>结果的信心，量子力学投影测量中我们信心爆棚因而信噪比无意义</a:t>
            </a:r>
            <a:endParaRPr lang="en-US" altLang="zh-CN" dirty="0"/>
          </a:p>
          <a:p>
            <a:r>
              <a:rPr lang="zh-CN" altLang="en-US" dirty="0"/>
              <a:t>弱测量就是把量子力学投影测量的瞬间过程拉成有限时间的一个过程，我们使用的语言仍是量子力学，把弱测量看成通过对另外一个物理量长时间连续进行量子力学投影测量，在最后得到弱测量的物理量的测量值。</a:t>
            </a:r>
            <a:endParaRPr lang="en-US" altLang="zh-CN" dirty="0"/>
          </a:p>
          <a:p>
            <a:r>
              <a:rPr lang="zh-CN" altLang="en-US" dirty="0"/>
              <a:t>弱测量能降低测量仪器的能量指标，代价是外界会不可避免地在有限的测量时间内干扰被测系统，从而导致了测量结果不完全可信了，量子噪声、信噪比等概念变得有意义起来。</a:t>
            </a:r>
          </a:p>
        </p:txBody>
      </p:sp>
    </p:spTree>
    <p:extLst>
      <p:ext uri="{BB962C8B-B14F-4D97-AF65-F5344CB8AC3E}">
        <p14:creationId xmlns:p14="http://schemas.microsoft.com/office/powerpoint/2010/main" val="99472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理论的结构</a:t>
            </a:r>
          </a:p>
        </p:txBody>
      </p:sp>
      <p:sp>
        <p:nvSpPr>
          <p:cNvPr id="3" name="内容占位符 2"/>
          <p:cNvSpPr>
            <a:spLocks noGrp="1"/>
          </p:cNvSpPr>
          <p:nvPr>
            <p:ph idx="1"/>
          </p:nvPr>
        </p:nvSpPr>
        <p:spPr/>
        <p:txBody>
          <a:bodyPr/>
          <a:lstStyle/>
          <a:p>
            <a:r>
              <a:rPr lang="zh-CN" altLang="en-US" dirty="0"/>
              <a:t>考虑的希尔伯特空间是被测系统与环境所在的总空间（不包含仪器）</a:t>
            </a:r>
            <a:endParaRPr lang="en-US" altLang="zh-CN" dirty="0"/>
          </a:p>
          <a:p>
            <a:r>
              <a:rPr lang="zh-CN" altLang="en-US" dirty="0"/>
              <a:t>理论描述了连续测量被测系统的过程。要求被测系统处于相对经典的状态，或者要求测量是量子无损测量（系统被测量后自身的状态不改变）</a:t>
            </a:r>
            <a:endParaRPr lang="en-US" altLang="zh-CN" dirty="0"/>
          </a:p>
          <a:p>
            <a:r>
              <a:rPr lang="zh-CN" altLang="en-US" dirty="0"/>
              <a:t>海森堡绘景</a:t>
            </a:r>
            <a:r>
              <a:rPr lang="en-US" altLang="zh-CN" dirty="0"/>
              <a:t>+</a:t>
            </a:r>
            <a:r>
              <a:rPr lang="zh-CN" altLang="en-US" dirty="0"/>
              <a:t>上一条要求→空间中的态（广泛地说是总的密度矩阵）在时间演化和连续测量下不变</a:t>
            </a:r>
            <a:endParaRPr lang="en-US" altLang="zh-CN" dirty="0"/>
          </a:p>
          <a:p>
            <a:r>
              <a:rPr lang="zh-CN" altLang="en-US" dirty="0"/>
              <a:t>环境可以由热平衡的无穷多谐振子组成（对应</a:t>
            </a:r>
            <a:r>
              <a:rPr lang="en-US" altLang="zh-CN" dirty="0"/>
              <a:t>Markov</a:t>
            </a:r>
            <a:r>
              <a:rPr lang="zh-CN" altLang="en-US" dirty="0"/>
              <a:t>白噪声关联），也可以是其他情形（</a:t>
            </a:r>
            <a:r>
              <a:rPr lang="en-US" altLang="zh-CN" dirty="0"/>
              <a:t>non-Markov</a:t>
            </a:r>
            <a:r>
              <a:rPr lang="zh-CN" altLang="en-US" dirty="0"/>
              <a:t>有色噪声关联）</a:t>
            </a:r>
          </a:p>
        </p:txBody>
      </p:sp>
    </p:spTree>
    <p:extLst>
      <p:ext uri="{BB962C8B-B14F-4D97-AF65-F5344CB8AC3E}">
        <p14:creationId xmlns:p14="http://schemas.microsoft.com/office/powerpoint/2010/main" val="230563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p>
        </p:txBody>
      </p:sp>
      <p:sp>
        <p:nvSpPr>
          <p:cNvPr id="3" name="内容占位符 2"/>
          <p:cNvSpPr>
            <a:spLocks noGrp="1"/>
          </p:cNvSpPr>
          <p:nvPr>
            <p:ph idx="1"/>
          </p:nvPr>
        </p:nvSpPr>
        <p:spPr>
          <a:xfrm>
            <a:off x="838200" y="1368735"/>
            <a:ext cx="10515600" cy="5265119"/>
          </a:xfrm>
        </p:spPr>
        <p:txBody>
          <a:bodyPr>
            <a:normAutofit fontScale="92500" lnSpcReduction="10000"/>
          </a:bodyPr>
          <a:lstStyle/>
          <a:p>
            <a:r>
              <a:rPr lang="zh-CN" altLang="en-US" sz="2600" dirty="0"/>
              <a:t>作用在被测系统子空间的被测量的物理量的算符</a:t>
            </a:r>
            <a:r>
              <a:rPr lang="en-US" altLang="zh-CN" sz="2600" dirty="0"/>
              <a:t>V</a:t>
            </a:r>
            <a:r>
              <a:rPr lang="zh-CN" altLang="en-US" sz="2600" dirty="0"/>
              <a:t>，在海森堡绘景下含时  </a:t>
            </a:r>
            <a:r>
              <a:rPr lang="en-US" altLang="zh-CN" sz="2600" dirty="0"/>
              <a:t>V(t) </a:t>
            </a:r>
          </a:p>
          <a:p>
            <a:pPr>
              <a:buFont typeface="Wingdings" panose="05000000000000000000" pitchFamily="2" charset="2"/>
              <a:buChar char="Ø"/>
            </a:pPr>
            <a:r>
              <a:rPr lang="zh-CN" altLang="en-US" sz="2200" dirty="0"/>
              <a:t>传统量子力学投影测量要求</a:t>
            </a:r>
            <a:r>
              <a:rPr lang="en-US" altLang="zh-CN" sz="2200" dirty="0"/>
              <a:t>V</a:t>
            </a:r>
            <a:r>
              <a:rPr lang="zh-CN" altLang="en-US" sz="2200" dirty="0"/>
              <a:t>应该只能取厄密算符，我们描述的过程是弱测量有时</a:t>
            </a:r>
            <a:r>
              <a:rPr lang="en-US" altLang="zh-CN" sz="2200" dirty="0"/>
              <a:t>V</a:t>
            </a:r>
            <a:r>
              <a:rPr lang="zh-CN" altLang="en-US" sz="2200" dirty="0"/>
              <a:t>也可取非厄密算符（例如</a:t>
            </a:r>
            <a:r>
              <a:rPr lang="en-US" altLang="zh-CN" sz="2200" dirty="0"/>
              <a:t>Scully 4.3.14</a:t>
            </a:r>
            <a:r>
              <a:rPr lang="zh-CN" altLang="en-US" sz="2200" dirty="0"/>
              <a:t>对应的</a:t>
            </a:r>
            <a:r>
              <a:rPr lang="en-US" altLang="zh-CN" sz="2200" dirty="0"/>
              <a:t>V</a:t>
            </a:r>
            <a:r>
              <a:rPr lang="zh-CN" altLang="en-US" sz="2200" dirty="0"/>
              <a:t>）。反正对非厄密算符的弱测量结果是存在最小不确定度的，不与量子力学矛盾。（</a:t>
            </a:r>
            <a:r>
              <a:rPr lang="en-US" altLang="zh-CN" sz="2200" dirty="0"/>
              <a:t>QM</a:t>
            </a:r>
            <a:r>
              <a:rPr lang="zh-CN" altLang="en-US" sz="2200" dirty="0"/>
              <a:t>说非厄密算符是不可观测的，那里的观测是指结果确定的投影测量而非弱测量。）况且最后要计算的谱密度对应的算符总是厄密的。</a:t>
            </a:r>
            <a:endParaRPr lang="en-US" altLang="zh-CN" sz="2600" dirty="0"/>
          </a:p>
          <a:p>
            <a:r>
              <a:rPr lang="zh-CN" altLang="en-US" sz="2600" dirty="0"/>
              <a:t>在不含时的总状态下的期望值  </a:t>
            </a:r>
            <a:r>
              <a:rPr lang="en-US" altLang="zh-CN" sz="2600" dirty="0"/>
              <a:t>&lt;V(t)&gt;       </a:t>
            </a:r>
          </a:p>
          <a:p>
            <a:r>
              <a:rPr lang="zh-CN" altLang="en-US" sz="2600" dirty="0"/>
              <a:t>算符中的涨落项 </a:t>
            </a:r>
            <a:r>
              <a:rPr lang="en-US" altLang="zh-CN" sz="2600" dirty="0" err="1"/>
              <a:t>δV</a:t>
            </a:r>
            <a:r>
              <a:rPr lang="en-US" altLang="zh-CN" sz="2600" dirty="0"/>
              <a:t>(t)       </a:t>
            </a:r>
            <a:r>
              <a:rPr lang="zh-CN" altLang="en-US" sz="2600" dirty="0"/>
              <a:t>（我们将发现它由环境产生 </a:t>
            </a:r>
            <a:r>
              <a:rPr lang="en-US" altLang="zh-CN" sz="2600" dirty="0"/>
              <a:t>Scully9.1</a:t>
            </a:r>
            <a:r>
              <a:rPr lang="zh-CN" altLang="en-US" sz="2600" dirty="0"/>
              <a:t>，但会和伴随着信号一起受到系统的放大）</a:t>
            </a:r>
            <a:endParaRPr lang="en-US" altLang="zh-CN" sz="2600" dirty="0"/>
          </a:p>
          <a:p>
            <a:r>
              <a:rPr lang="zh-CN" altLang="en-US" sz="2600" dirty="0"/>
              <a:t>某个算符 </a:t>
            </a:r>
            <a:r>
              <a:rPr lang="en-US" altLang="zh-CN" sz="2600" dirty="0"/>
              <a:t>V(t) </a:t>
            </a:r>
            <a:r>
              <a:rPr lang="zh-CN" altLang="en-US" sz="2600" dirty="0"/>
              <a:t>的 </a:t>
            </a:r>
            <a:r>
              <a:rPr lang="en-US" altLang="zh-CN" sz="2600" dirty="0"/>
              <a:t>windowed </a:t>
            </a:r>
            <a:r>
              <a:rPr lang="en-US" altLang="zh-CN" sz="2600" dirty="0" err="1"/>
              <a:t>fourier</a:t>
            </a:r>
            <a:r>
              <a:rPr lang="en-US" altLang="zh-CN" sz="2600" dirty="0"/>
              <a:t> transform</a:t>
            </a:r>
            <a:r>
              <a:rPr lang="zh-CN" altLang="en-US" sz="2600" dirty="0"/>
              <a:t>（窗口频域算符）</a:t>
            </a:r>
            <a:r>
              <a:rPr lang="en-US" altLang="zh-CN" sz="2600" dirty="0"/>
              <a:t>    V</a:t>
            </a:r>
            <a:r>
              <a:rPr lang="en-US" altLang="zh-CN" sz="2600" baseline="-25000" dirty="0"/>
              <a:t>T</a:t>
            </a:r>
            <a:r>
              <a:rPr lang="en-US" altLang="zh-CN" sz="2600" dirty="0"/>
              <a:t>(ω)     </a:t>
            </a:r>
          </a:p>
          <a:p>
            <a:r>
              <a:rPr lang="en-US" altLang="zh-CN" sz="2600" dirty="0"/>
              <a:t>&lt;V</a:t>
            </a:r>
            <a:r>
              <a:rPr lang="en-US" altLang="zh-CN" sz="2600" baseline="-25000" dirty="0"/>
              <a:t>T</a:t>
            </a:r>
            <a:r>
              <a:rPr lang="zh-CN" altLang="en-US" sz="2600" baseline="-25000" dirty="0"/>
              <a:t>→∞</a:t>
            </a:r>
            <a:r>
              <a:rPr lang="en-US" altLang="zh-CN" sz="2600" dirty="0"/>
              <a:t>(ω)&gt;  </a:t>
            </a:r>
            <a:r>
              <a:rPr lang="zh-CN" altLang="en-US" sz="2600" dirty="0"/>
              <a:t>对应一大类弱测量的</a:t>
            </a:r>
            <a:r>
              <a:rPr lang="zh-CN" altLang="en-US" sz="2600" dirty="0">
                <a:solidFill>
                  <a:srgbClr val="FF0000"/>
                </a:solidFill>
              </a:rPr>
              <a:t>信号</a:t>
            </a:r>
            <a:r>
              <a:rPr lang="en-US" altLang="zh-CN" sz="2600" dirty="0">
                <a:solidFill>
                  <a:srgbClr val="FF0000"/>
                </a:solidFill>
              </a:rPr>
              <a:t>(</a:t>
            </a:r>
            <a:r>
              <a:rPr lang="zh-CN" altLang="en-US" sz="2600" dirty="0">
                <a:solidFill>
                  <a:srgbClr val="FF0000"/>
                </a:solidFill>
              </a:rPr>
              <a:t>的期望值</a:t>
            </a:r>
            <a:r>
              <a:rPr lang="en-US" altLang="zh-CN" sz="2600" dirty="0">
                <a:solidFill>
                  <a:srgbClr val="FF0000"/>
                </a:solidFill>
              </a:rPr>
              <a:t>)</a:t>
            </a:r>
          </a:p>
          <a:p>
            <a:r>
              <a:rPr lang="en-US" altLang="zh-CN" sz="2600" dirty="0"/>
              <a:t>V</a:t>
            </a:r>
            <a:r>
              <a:rPr lang="en-US" altLang="zh-CN" sz="2600" baseline="-25000" dirty="0"/>
              <a:t>T</a:t>
            </a:r>
            <a:r>
              <a:rPr lang="en-US" altLang="zh-CN" sz="2600" dirty="0"/>
              <a:t>(ω)</a:t>
            </a:r>
            <a:r>
              <a:rPr lang="zh-CN" altLang="en-US" sz="2600" dirty="0"/>
              <a:t>的谱密度的量子化版本 </a:t>
            </a:r>
            <a:r>
              <a:rPr lang="en-US" altLang="zh-CN" sz="2600" dirty="0"/>
              <a:t>S</a:t>
            </a:r>
            <a:r>
              <a:rPr lang="en-US" altLang="zh-CN" sz="2600" baseline="-25000" dirty="0"/>
              <a:t>VV</a:t>
            </a:r>
            <a:r>
              <a:rPr lang="en-US" altLang="zh-CN" sz="2600" dirty="0"/>
              <a:t>(ω)</a:t>
            </a:r>
            <a:r>
              <a:rPr lang="zh-CN" altLang="en-US" sz="2600" dirty="0"/>
              <a:t>定义为</a:t>
            </a:r>
            <a:endParaRPr lang="en-US" altLang="zh-CN" sz="2600" dirty="0"/>
          </a:p>
          <a:p>
            <a:r>
              <a:rPr lang="zh-CN" altLang="en-US" sz="2600" dirty="0"/>
              <a:t>算符</a:t>
            </a:r>
            <a:r>
              <a:rPr lang="en-US" altLang="zh-CN" sz="2600" dirty="0"/>
              <a:t>V</a:t>
            </a:r>
            <a:r>
              <a:rPr lang="zh-CN" altLang="en-US" sz="2600" dirty="0"/>
              <a:t>的</a:t>
            </a:r>
            <a:r>
              <a:rPr lang="zh-CN" altLang="en-US" sz="2600" dirty="0">
                <a:solidFill>
                  <a:schemeClr val="accent5"/>
                </a:solidFill>
              </a:rPr>
              <a:t>噪声谱密度是其窗口频域涨落算符</a:t>
            </a:r>
            <a:r>
              <a:rPr lang="en-US" altLang="zh-CN" sz="2600" dirty="0" err="1"/>
              <a:t>δV</a:t>
            </a:r>
            <a:r>
              <a:rPr lang="en-US" altLang="zh-CN" sz="2600" baseline="-25000" dirty="0" err="1"/>
              <a:t>T</a:t>
            </a:r>
            <a:r>
              <a:rPr lang="en-US" altLang="zh-CN" sz="2600" dirty="0"/>
              <a:t>(ω)</a:t>
            </a:r>
            <a:r>
              <a:rPr lang="zh-CN" altLang="en-US" sz="2600" dirty="0">
                <a:solidFill>
                  <a:schemeClr val="accent5"/>
                </a:solidFill>
              </a:rPr>
              <a:t>的谱密度</a:t>
            </a:r>
            <a:r>
              <a:rPr lang="zh-CN" altLang="en-US" sz="2600" dirty="0"/>
              <a:t> </a:t>
            </a:r>
            <a:r>
              <a:rPr lang="en-US" altLang="zh-CN" sz="2600" dirty="0" err="1"/>
              <a:t>S</a:t>
            </a:r>
            <a:r>
              <a:rPr lang="en-US" altLang="zh-CN" sz="2600" baseline="-25000" dirty="0" err="1"/>
              <a:t>δVδV</a:t>
            </a:r>
            <a:r>
              <a:rPr lang="en-US" altLang="zh-CN" sz="2600" dirty="0"/>
              <a:t> (ω),</a:t>
            </a:r>
            <a:r>
              <a:rPr lang="zh-CN" altLang="en-US" sz="2600" dirty="0">
                <a:solidFill>
                  <a:srgbClr val="FF0000"/>
                </a:solidFill>
              </a:rPr>
              <a:t>对应弱测量信号的（复数域）方差</a:t>
            </a:r>
            <a:endParaRPr lang="en-US" altLang="zh-CN" dirty="0">
              <a:solidFill>
                <a:srgbClr val="FF0000"/>
              </a:solidFill>
            </a:endParaRPr>
          </a:p>
          <a:p>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44019491"/>
              </p:ext>
            </p:extLst>
          </p:nvPr>
        </p:nvGraphicFramePr>
        <p:xfrm>
          <a:off x="6759436" y="5009322"/>
          <a:ext cx="2478042" cy="602767"/>
        </p:xfrm>
        <a:graphic>
          <a:graphicData uri="http://schemas.openxmlformats.org/presentationml/2006/ole">
            <mc:AlternateContent xmlns:mc="http://schemas.openxmlformats.org/markup-compatibility/2006">
              <mc:Choice xmlns:v="urn:schemas-microsoft-com:vml" Requires="v">
                <p:oleObj spid="_x0000_s1066" name="Equation" r:id="rId3" imgW="1409400" imgH="342720" progId="Equation.DSMT4">
                  <p:embed/>
                </p:oleObj>
              </mc:Choice>
              <mc:Fallback>
                <p:oleObj name="Equation" r:id="rId3" imgW="1409400" imgH="342720" progId="Equation.DSMT4">
                  <p:embed/>
                  <p:pic>
                    <p:nvPicPr>
                      <p:cNvPr id="0" name=""/>
                      <p:cNvPicPr/>
                      <p:nvPr/>
                    </p:nvPicPr>
                    <p:blipFill>
                      <a:blip r:embed="rId4"/>
                      <a:stretch>
                        <a:fillRect/>
                      </a:stretch>
                    </p:blipFill>
                    <p:spPr>
                      <a:xfrm>
                        <a:off x="6759436" y="5009322"/>
                        <a:ext cx="2478042" cy="602767"/>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A4484048-66C4-46BC-8953-E5E64920AC11}"/>
              </a:ext>
            </a:extLst>
          </p:cNvPr>
          <p:cNvSpPr txBox="1"/>
          <p:nvPr/>
        </p:nvSpPr>
        <p:spPr>
          <a:xfrm>
            <a:off x="9032612" y="4824656"/>
            <a:ext cx="3159388" cy="369332"/>
          </a:xfrm>
          <a:prstGeom prst="rect">
            <a:avLst/>
          </a:prstGeom>
          <a:noFill/>
        </p:spPr>
        <p:txBody>
          <a:bodyPr wrap="square" rtlCol="0">
            <a:spAutoFit/>
          </a:bodyPr>
          <a:lstStyle/>
          <a:p>
            <a:r>
              <a:rPr lang="en-US" altLang="zh-CN" dirty="0"/>
              <a:t>There is another choice of def</a:t>
            </a:r>
            <a:endParaRPr lang="zh-CN" altLang="en-US" dirty="0"/>
          </a:p>
        </p:txBody>
      </p:sp>
    </p:spTree>
    <p:extLst>
      <p:ext uri="{BB962C8B-B14F-4D97-AF65-F5344CB8AC3E}">
        <p14:creationId xmlns:p14="http://schemas.microsoft.com/office/powerpoint/2010/main" val="215233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3625A-2D15-42D0-972E-4A55730085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FCD6B6-52F8-4AAA-A811-676045972012}"/>
              </a:ext>
            </a:extLst>
          </p:cNvPr>
          <p:cNvSpPr>
            <a:spLocks noGrp="1"/>
          </p:cNvSpPr>
          <p:nvPr>
            <p:ph idx="1"/>
          </p:nvPr>
        </p:nvSpPr>
        <p:spPr/>
        <p:txBody>
          <a:bodyPr/>
          <a:lstStyle/>
          <a:p>
            <a:r>
              <a:rPr lang="en-US" altLang="zh-CN" dirty="0"/>
              <a:t>in quantum mechanics</a:t>
            </a:r>
            <a:r>
              <a:rPr lang="zh-CN" altLang="en-US" dirty="0"/>
              <a:t>，</a:t>
            </a:r>
            <a:r>
              <a:rPr lang="en-US" altLang="zh-CN" dirty="0"/>
              <a:t>we regard Hermite operators as observables</a:t>
            </a:r>
            <a:r>
              <a:rPr lang="zh-CN" altLang="en-US" dirty="0"/>
              <a:t>，</a:t>
            </a:r>
            <a:r>
              <a:rPr lang="en-US" altLang="zh-CN" dirty="0"/>
              <a:t>but actually we can regard all operators that commute with its Hermite Conjugate as observables.</a:t>
            </a:r>
          </a:p>
          <a:p>
            <a:r>
              <a:rPr lang="en-US" altLang="zh-CN" dirty="0"/>
              <a:t> The non-commuting relation between an operator with its Hermite Conjugate </a:t>
            </a:r>
            <a:r>
              <a:rPr lang="zh-CN" altLang="en-US" dirty="0"/>
              <a:t>，</a:t>
            </a:r>
            <a:r>
              <a:rPr lang="en-US" altLang="zh-CN" dirty="0"/>
              <a:t>does not mean that the quantity correspond to this operator cannot be recorded at a time</a:t>
            </a:r>
            <a:r>
              <a:rPr lang="zh-CN" altLang="en-US" dirty="0"/>
              <a:t>，</a:t>
            </a:r>
            <a:r>
              <a:rPr lang="en-US" altLang="zh-CN" dirty="0"/>
              <a:t>but means that its value we record has inherent obscurity</a:t>
            </a:r>
            <a:r>
              <a:rPr lang="zh-CN" altLang="en-US" dirty="0"/>
              <a:t>，</a:t>
            </a:r>
            <a:r>
              <a:rPr lang="en-US" altLang="zh-CN" dirty="0"/>
              <a:t>this is vital in understanding the signals in the model of weak measurements</a:t>
            </a:r>
            <a:r>
              <a:rPr lang="zh-CN" altLang="en-US" dirty="0"/>
              <a:t>，</a:t>
            </a:r>
            <a:r>
              <a:rPr lang="en-US" altLang="zh-CN" dirty="0"/>
              <a:t>where the quantum noise we calculate correspond to this very obscurity.</a:t>
            </a:r>
            <a:endParaRPr lang="zh-CN" altLang="en-US" dirty="0"/>
          </a:p>
        </p:txBody>
      </p:sp>
    </p:spTree>
    <p:extLst>
      <p:ext uri="{BB962C8B-B14F-4D97-AF65-F5344CB8AC3E}">
        <p14:creationId xmlns:p14="http://schemas.microsoft.com/office/powerpoint/2010/main" val="11707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我们用来求出信号</a:t>
            </a:r>
            <a:r>
              <a:rPr lang="en-US" altLang="zh-CN" dirty="0"/>
              <a:t>V</a:t>
            </a:r>
            <a:r>
              <a:rPr lang="en-US" altLang="zh-CN" baseline="-25000" dirty="0"/>
              <a:t>T</a:t>
            </a:r>
            <a:r>
              <a:rPr lang="en-US" altLang="zh-CN" dirty="0"/>
              <a:t>(ω) </a:t>
            </a:r>
            <a:r>
              <a:rPr lang="zh-CN" altLang="en-US" dirty="0"/>
              <a:t>的实验数据是？</a:t>
            </a:r>
          </a:p>
        </p:txBody>
      </p:sp>
      <p:sp>
        <p:nvSpPr>
          <p:cNvPr id="3" name="内容占位符 2"/>
          <p:cNvSpPr>
            <a:spLocks noGrp="1"/>
          </p:cNvSpPr>
          <p:nvPr>
            <p:ph idx="1"/>
          </p:nvPr>
        </p:nvSpPr>
        <p:spPr/>
        <p:txBody>
          <a:bodyPr>
            <a:normAutofit lnSpcReduction="10000"/>
          </a:bodyPr>
          <a:lstStyle/>
          <a:p>
            <a:r>
              <a:rPr lang="zh-CN" altLang="en-US" dirty="0"/>
              <a:t>连续地测量系统的</a:t>
            </a:r>
            <a:r>
              <a:rPr lang="en-US" altLang="zh-CN" dirty="0"/>
              <a:t>V(t)</a:t>
            </a:r>
            <a:r>
              <a:rPr lang="zh-CN" altLang="en-US" dirty="0"/>
              <a:t>得到的</a:t>
            </a:r>
            <a:r>
              <a:rPr lang="en-US" altLang="zh-CN" dirty="0" err="1"/>
              <a:t>ListPlot</a:t>
            </a:r>
            <a:endParaRPr lang="en-US" altLang="zh-CN" dirty="0"/>
          </a:p>
          <a:p>
            <a:pPr>
              <a:buFont typeface="Wingdings" panose="05000000000000000000" pitchFamily="2" charset="2"/>
              <a:buChar char="Ø"/>
            </a:pPr>
            <a:r>
              <a:rPr lang="zh-CN" altLang="en-US" dirty="0"/>
              <a:t>原则上对</a:t>
            </a:r>
            <a:r>
              <a:rPr lang="en-US" altLang="zh-CN" dirty="0"/>
              <a:t>V</a:t>
            </a:r>
            <a:r>
              <a:rPr lang="zh-CN" altLang="en-US" dirty="0"/>
              <a:t>的连续测量导致</a:t>
            </a:r>
            <a:r>
              <a:rPr lang="en-US" altLang="zh-CN" dirty="0"/>
              <a:t>V</a:t>
            </a:r>
            <a:r>
              <a:rPr lang="zh-CN" altLang="en-US" dirty="0"/>
              <a:t>的</a:t>
            </a:r>
            <a:r>
              <a:rPr lang="en-US" altLang="zh-CN" dirty="0" err="1"/>
              <a:t>Langevin</a:t>
            </a:r>
            <a:r>
              <a:rPr lang="en-US" altLang="zh-CN" dirty="0"/>
              <a:t> </a:t>
            </a:r>
            <a:r>
              <a:rPr lang="zh-CN" altLang="en-US" dirty="0"/>
              <a:t>方程</a:t>
            </a:r>
            <a:r>
              <a:rPr lang="en-US" altLang="zh-CN" dirty="0"/>
              <a:t>(</a:t>
            </a:r>
            <a:r>
              <a:rPr lang="zh-CN" altLang="en-US" dirty="0"/>
              <a:t>如</a:t>
            </a:r>
            <a:r>
              <a:rPr lang="en-US" altLang="zh-CN" dirty="0"/>
              <a:t>Scully 9.1.15)</a:t>
            </a:r>
            <a:r>
              <a:rPr lang="zh-CN" altLang="en-US" dirty="0"/>
              <a:t>失效，但是我们前面要求使用</a:t>
            </a:r>
            <a:r>
              <a:rPr lang="en-US" altLang="zh-CN" dirty="0"/>
              <a:t>QND</a:t>
            </a:r>
            <a:r>
              <a:rPr lang="zh-CN" altLang="en-US" dirty="0"/>
              <a:t>测量或</a:t>
            </a:r>
            <a:r>
              <a:rPr lang="en-US" altLang="zh-CN" dirty="0"/>
              <a:t>V</a:t>
            </a:r>
            <a:r>
              <a:rPr lang="zh-CN" altLang="en-US" dirty="0"/>
              <a:t>足够经典，系统被测量后自身的状态不改变</a:t>
            </a:r>
            <a:r>
              <a:rPr lang="en-US" altLang="zh-CN" dirty="0"/>
              <a:t>,</a:t>
            </a:r>
            <a:r>
              <a:rPr lang="en-US" altLang="zh-CN" dirty="0" err="1"/>
              <a:t>Langevin</a:t>
            </a:r>
            <a:r>
              <a:rPr lang="en-US" altLang="zh-CN" dirty="0"/>
              <a:t> </a:t>
            </a:r>
            <a:r>
              <a:rPr lang="zh-CN" altLang="en-US" dirty="0"/>
              <a:t>方程接着用。</a:t>
            </a:r>
            <a:endParaRPr lang="en-US" altLang="zh-CN" dirty="0"/>
          </a:p>
          <a:p>
            <a:pPr>
              <a:buFont typeface="Wingdings" panose="05000000000000000000" pitchFamily="2" charset="2"/>
              <a:buChar char="Ø"/>
            </a:pPr>
            <a:r>
              <a:rPr lang="zh-CN" altLang="en-US" dirty="0"/>
              <a:t>在本报告中，我们讨论的系统的初态（在弱测量开始的时候的状态）都是</a:t>
            </a:r>
            <a:r>
              <a:rPr lang="en-US" altLang="zh-CN" dirty="0"/>
              <a:t>V</a:t>
            </a:r>
            <a:r>
              <a:rPr lang="zh-CN" altLang="en-US" dirty="0"/>
              <a:t>的本征态，不涉及初态的塌缩。弱测量只是在观测系统到底处在</a:t>
            </a:r>
            <a:r>
              <a:rPr lang="en-US" altLang="zh-CN" dirty="0"/>
              <a:t>V</a:t>
            </a:r>
            <a:r>
              <a:rPr lang="zh-CN" altLang="en-US" dirty="0"/>
              <a:t>的哪一个本征态上，不涉及塌缩，不破坏这个态（</a:t>
            </a:r>
            <a:r>
              <a:rPr lang="en-US" altLang="zh-CN" dirty="0"/>
              <a:t>QND</a:t>
            </a:r>
            <a:r>
              <a:rPr lang="zh-CN" altLang="en-US" dirty="0"/>
              <a:t>）。</a:t>
            </a:r>
            <a:endParaRPr lang="en-US" altLang="zh-CN" dirty="0"/>
          </a:p>
          <a:p>
            <a:pPr>
              <a:buFont typeface="Wingdings" panose="05000000000000000000" pitchFamily="2" charset="2"/>
              <a:buChar char="Ø"/>
            </a:pPr>
            <a:r>
              <a:rPr lang="zh-CN" altLang="en-US" dirty="0"/>
              <a:t>被弱测量的系统的量子态的初态是测量结果的叠加态的情形有可能在其他类型的弱测量中存在，叠加态最终怎么变成了本征态，需要用其他（量子迹）语言描述。</a:t>
            </a:r>
          </a:p>
        </p:txBody>
      </p:sp>
    </p:spTree>
    <p:extLst>
      <p:ext uri="{BB962C8B-B14F-4D97-AF65-F5344CB8AC3E}">
        <p14:creationId xmlns:p14="http://schemas.microsoft.com/office/powerpoint/2010/main" val="112095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我们用来求出信号</a:t>
            </a:r>
            <a:r>
              <a:rPr lang="en-US" altLang="zh-CN" dirty="0"/>
              <a:t>V</a:t>
            </a:r>
            <a:r>
              <a:rPr lang="en-US" altLang="zh-CN" baseline="-25000" dirty="0"/>
              <a:t>T</a:t>
            </a:r>
            <a:r>
              <a:rPr lang="en-US" altLang="zh-CN" dirty="0"/>
              <a:t>(ω) </a:t>
            </a:r>
            <a:r>
              <a:rPr lang="zh-CN" altLang="en-US" dirty="0"/>
              <a:t>的实验数据是？</a:t>
            </a:r>
          </a:p>
        </p:txBody>
      </p:sp>
      <p:sp>
        <p:nvSpPr>
          <p:cNvPr id="3" name="内容占位符 2"/>
          <p:cNvSpPr>
            <a:spLocks noGrp="1"/>
          </p:cNvSpPr>
          <p:nvPr>
            <p:ph idx="1"/>
          </p:nvPr>
        </p:nvSpPr>
        <p:spPr/>
        <p:txBody>
          <a:bodyPr>
            <a:normAutofit/>
          </a:bodyPr>
          <a:lstStyle/>
          <a:p>
            <a:r>
              <a:rPr lang="zh-CN" altLang="en-US" dirty="0"/>
              <a:t>连续地测量系统的</a:t>
            </a:r>
            <a:r>
              <a:rPr lang="en-US" altLang="zh-CN" dirty="0"/>
              <a:t>V(t)</a:t>
            </a:r>
            <a:r>
              <a:rPr lang="zh-CN" altLang="en-US" dirty="0"/>
              <a:t>得到的</a:t>
            </a:r>
            <a:r>
              <a:rPr lang="en-US" altLang="zh-CN" dirty="0" err="1"/>
              <a:t>ListPlot</a:t>
            </a:r>
            <a:endParaRPr lang="en-US" altLang="zh-CN" dirty="0"/>
          </a:p>
          <a:p>
            <a:r>
              <a:rPr lang="zh-CN" altLang="en-US" dirty="0"/>
              <a:t>把这个</a:t>
            </a:r>
            <a:r>
              <a:rPr lang="en-US" altLang="zh-CN" dirty="0" err="1"/>
              <a:t>listplot</a:t>
            </a:r>
            <a:r>
              <a:rPr lang="zh-CN" altLang="en-US" dirty="0"/>
              <a:t>变成函数曲线（听学长说不同的变法对应的测量出的信号的方差总会有不同，很玄学），从而得到</a:t>
            </a:r>
            <a:r>
              <a:rPr lang="en-US" altLang="zh-CN" dirty="0"/>
              <a:t>V</a:t>
            </a:r>
            <a:r>
              <a:rPr lang="en-US" altLang="zh-CN" baseline="-25000" dirty="0"/>
              <a:t>T</a:t>
            </a:r>
            <a:r>
              <a:rPr lang="en-US" altLang="zh-CN" dirty="0"/>
              <a:t>(ω)</a:t>
            </a:r>
          </a:p>
          <a:p>
            <a:r>
              <a:rPr lang="zh-CN" altLang="en-US" dirty="0"/>
              <a:t>重复多次弱测量，每次的持续时间都是</a:t>
            </a:r>
            <a:r>
              <a:rPr lang="en-US" altLang="zh-CN" dirty="0"/>
              <a:t>T</a:t>
            </a:r>
            <a:r>
              <a:rPr lang="zh-CN" altLang="en-US" dirty="0"/>
              <a:t>，可每次弱测量出的</a:t>
            </a:r>
            <a:r>
              <a:rPr lang="en-US" altLang="zh-CN" dirty="0"/>
              <a:t>V</a:t>
            </a:r>
            <a:r>
              <a:rPr lang="en-US" altLang="zh-CN" baseline="-25000" dirty="0"/>
              <a:t>T</a:t>
            </a:r>
            <a:r>
              <a:rPr lang="en-US" altLang="zh-CN" dirty="0"/>
              <a:t>(ω)</a:t>
            </a:r>
            <a:r>
              <a:rPr lang="zh-CN" altLang="en-US" dirty="0"/>
              <a:t>都略有不同。</a:t>
            </a:r>
            <a:endParaRPr lang="en-US" altLang="zh-CN" dirty="0"/>
          </a:p>
          <a:p>
            <a:r>
              <a:rPr lang="zh-CN" altLang="en-US" dirty="0">
                <a:solidFill>
                  <a:srgbClr val="FF0000"/>
                </a:solidFill>
              </a:rPr>
              <a:t>描述多次测量</a:t>
            </a:r>
            <a:r>
              <a:rPr lang="en-US" altLang="zh-CN" dirty="0">
                <a:solidFill>
                  <a:srgbClr val="FF0000"/>
                </a:solidFill>
              </a:rPr>
              <a:t>V</a:t>
            </a:r>
            <a:r>
              <a:rPr lang="en-US" altLang="zh-CN" baseline="-25000" dirty="0">
                <a:solidFill>
                  <a:srgbClr val="FF0000"/>
                </a:solidFill>
              </a:rPr>
              <a:t>T</a:t>
            </a:r>
            <a:r>
              <a:rPr lang="en-US" altLang="zh-CN" dirty="0">
                <a:solidFill>
                  <a:srgbClr val="FF0000"/>
                </a:solidFill>
              </a:rPr>
              <a:t>(ω)</a:t>
            </a:r>
            <a:r>
              <a:rPr lang="zh-CN" altLang="en-US" dirty="0">
                <a:solidFill>
                  <a:srgbClr val="FF0000"/>
                </a:solidFill>
              </a:rPr>
              <a:t>的结果的方差</a:t>
            </a:r>
            <a:r>
              <a:rPr lang="zh-CN" altLang="en-US" dirty="0"/>
              <a:t>是弱测量的核心问题，因为当测量结果的标准差远大于信号的话，就不能发现信号了。信噪比用来反映对某个态的弱测量结果的（期望值的模方</a:t>
            </a:r>
            <a:r>
              <a:rPr lang="en-US" altLang="zh-CN" dirty="0"/>
              <a:t>/</a:t>
            </a:r>
            <a:r>
              <a:rPr lang="zh-CN" altLang="en-US" dirty="0"/>
              <a:t>方差）信心，是反映仪器的一个参数。（量子力学投影测量中的仪器拥有无穷大的信噪比。）</a:t>
            </a:r>
            <a:endParaRPr lang="en-US" altLang="zh-CN" dirty="0"/>
          </a:p>
        </p:txBody>
      </p:sp>
    </p:spTree>
    <p:extLst>
      <p:ext uri="{BB962C8B-B14F-4D97-AF65-F5344CB8AC3E}">
        <p14:creationId xmlns:p14="http://schemas.microsoft.com/office/powerpoint/2010/main" val="186227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err="1"/>
              <a:t>S</a:t>
            </a:r>
            <a:r>
              <a:rPr lang="en-US" altLang="zh-CN" sz="3600" baseline="-25000" dirty="0" err="1"/>
              <a:t>δVδV</a:t>
            </a:r>
            <a:r>
              <a:rPr lang="en-US" altLang="zh-CN" sz="3600" dirty="0"/>
              <a:t> (ω)</a:t>
            </a:r>
            <a:r>
              <a:rPr lang="zh-CN" altLang="en-US" sz="3600" dirty="0"/>
              <a:t>为什么</a:t>
            </a:r>
            <a:r>
              <a:rPr lang="zh-CN" altLang="en-US" sz="3600" dirty="0">
                <a:solidFill>
                  <a:srgbClr val="FF0000"/>
                </a:solidFill>
              </a:rPr>
              <a:t>对应弱测量信号的（复数域）方差</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V</a:t>
            </a:r>
            <a:r>
              <a:rPr lang="en-US" altLang="zh-CN" baseline="-25000" dirty="0"/>
              <a:t>T</a:t>
            </a:r>
            <a:r>
              <a:rPr lang="zh-CN" altLang="en-US" baseline="-25000" dirty="0"/>
              <a:t>→∞</a:t>
            </a:r>
            <a:r>
              <a:rPr lang="en-US" altLang="zh-CN" dirty="0"/>
              <a:t>(ω)=&lt;V</a:t>
            </a:r>
            <a:r>
              <a:rPr lang="en-US" altLang="zh-CN" baseline="-25000" dirty="0"/>
              <a:t>T</a:t>
            </a:r>
            <a:r>
              <a:rPr lang="zh-CN" altLang="en-US" baseline="-25000" dirty="0"/>
              <a:t>→∞</a:t>
            </a:r>
            <a:r>
              <a:rPr lang="en-US" altLang="zh-CN" dirty="0"/>
              <a:t>(ω)&gt;+</a:t>
            </a:r>
            <a:r>
              <a:rPr lang="en-US" altLang="zh-CN" dirty="0" err="1"/>
              <a:t>δV</a:t>
            </a:r>
            <a:r>
              <a:rPr lang="en-US" altLang="zh-CN" baseline="-25000" dirty="0" err="1"/>
              <a:t>T</a:t>
            </a:r>
            <a:r>
              <a:rPr lang="zh-CN" altLang="en-US" baseline="-25000" dirty="0"/>
              <a:t>→∞</a:t>
            </a:r>
            <a:r>
              <a:rPr lang="en-US" altLang="zh-CN" dirty="0"/>
              <a:t>(ω)</a:t>
            </a:r>
            <a:r>
              <a:rPr lang="zh-CN" altLang="en-US" dirty="0"/>
              <a:t>带入</a:t>
            </a:r>
            <a:r>
              <a:rPr lang="en-US" altLang="zh-CN" dirty="0"/>
              <a:t>S</a:t>
            </a:r>
            <a:r>
              <a:rPr lang="en-US" altLang="zh-CN" baseline="-25000" dirty="0"/>
              <a:t>VV</a:t>
            </a:r>
            <a:r>
              <a:rPr lang="en-US" altLang="zh-CN" dirty="0"/>
              <a:t> (ω)</a:t>
            </a:r>
            <a:endParaRPr lang="zh-CN" altLang="en-US" dirty="0"/>
          </a:p>
        </p:txBody>
      </p:sp>
    </p:spTree>
    <p:extLst>
      <p:ext uri="{BB962C8B-B14F-4D97-AF65-F5344CB8AC3E}">
        <p14:creationId xmlns:p14="http://schemas.microsoft.com/office/powerpoint/2010/main" val="33644341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1352</Words>
  <Application>Microsoft Office PowerPoint</Application>
  <PresentationFormat>宽屏</PresentationFormat>
  <Paragraphs>63</Paragraphs>
  <Slides>13</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9" baseType="lpstr">
      <vt:lpstr>等线</vt:lpstr>
      <vt:lpstr>等线 Light</vt:lpstr>
      <vt:lpstr>Arial</vt:lpstr>
      <vt:lpstr>Wingdings</vt:lpstr>
      <vt:lpstr>Office 主题​​</vt:lpstr>
      <vt:lpstr>Equation</vt:lpstr>
      <vt:lpstr>Illustration of Noise Power Density and SNR</vt:lpstr>
      <vt:lpstr>content</vt:lpstr>
      <vt:lpstr>为什么噪声谱密度是恶心的概念</vt:lpstr>
      <vt:lpstr>理论的结构</vt:lpstr>
      <vt:lpstr>定义</vt:lpstr>
      <vt:lpstr>PowerPoint 演示文稿</vt:lpstr>
      <vt:lpstr>我们用来求出信号VT(ω) 的实验数据是？</vt:lpstr>
      <vt:lpstr>我们用来求出信号VT(ω) 的实验数据是？</vt:lpstr>
      <vt:lpstr>SδVδV (ω)为什么对应弱测量信号的（复数域）方差</vt:lpstr>
      <vt:lpstr>噪声谱SδVδV (ω)的常用的形式的推导</vt:lpstr>
      <vt:lpstr>为什么在VT(ω)的定义中采用根号反比的时间归一因子？</vt:lpstr>
      <vt:lpstr>信噪比SδVδV (ω)</vt:lpstr>
      <vt:lpstr>信噪比SδVδV (ω)的其他物理意义详见Clerk的RMP</vt:lpstr>
    </vt:vector>
  </TitlesOfParts>
  <Company>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噪声谱密度的物理意义</dc:title>
  <dc:creator>Microsoft</dc:creator>
  <cp:lastModifiedBy>zzj</cp:lastModifiedBy>
  <cp:revision>87</cp:revision>
  <dcterms:created xsi:type="dcterms:W3CDTF">2018-06-27T08:46:05Z</dcterms:created>
  <dcterms:modified xsi:type="dcterms:W3CDTF">2018-12-10T10:35:27Z</dcterms:modified>
</cp:coreProperties>
</file>