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74" r:id="rId3"/>
    <p:sldId id="279" r:id="rId4"/>
    <p:sldId id="258" r:id="rId5"/>
    <p:sldId id="280" r:id="rId6"/>
    <p:sldId id="259" r:id="rId7"/>
    <p:sldId id="278" r:id="rId8"/>
    <p:sldId id="260" r:id="rId9"/>
    <p:sldId id="264" r:id="rId10"/>
    <p:sldId id="275" r:id="rId11"/>
    <p:sldId id="265" r:id="rId12"/>
    <p:sldId id="276" r:id="rId13"/>
    <p:sldId id="277" r:id="rId14"/>
    <p:sldId id="273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77DFD"/>
    <a:srgbClr val="22B14C"/>
    <a:srgbClr val="9DC3E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8670" autoAdjust="0"/>
  </p:normalViewPr>
  <p:slideViewPr>
    <p:cSldViewPr snapToGrid="0">
      <p:cViewPr varScale="1">
        <p:scale>
          <a:sx n="68" d="100"/>
          <a:sy n="68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87BA01-D175-40AF-8F90-9C735E5FA5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670E3-D67C-41A1-AF58-DAF96B2BB3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025FF-0CFF-4C9F-9FD7-65127DC5F231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3C94E43-F567-4F77-BD07-06FF808FC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A29C599-48C6-4509-A5B2-52023E189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F729-68FC-4B0D-9A16-6A52406E31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592DC-8628-467B-A00B-C563F19C5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FE3D-919E-4596-848D-C052CE3905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EFE3D-919E-4596-848D-C052CE3905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7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EFE3D-919E-4596-848D-C052CE3905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得到双模态传递系统的未经旋波近似的稳态驱动结果，从而得到能够正确描述高腔模式损耗条件的一般解析式。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给出并证明了驱动系统的一种等价的稳态判据，此判据相比于传统方法在多光束驱动的条件下更为简化。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AAF0F-20DD-4806-9E45-E67706C103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6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EFE3D-919E-4596-848D-C052CE3905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提出了光力学杠杆的概念。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提出了基于光力学杠杆平衡探测的精密测量方案，此方案相比先前的双模态传递效应，具有可以直接探测弱信号振幅与相位等优势。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AAF0F-20DD-4806-9E45-E67706C103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6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分析了光力杠杆平衡与光力学暗模式激发的关系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AAF0F-20DD-4806-9E45-E67706C103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6694A-2CB5-44BC-AD21-78A488432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916D6-396B-4A1D-8A28-FD6E6699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EA543-933F-46D0-BFBA-948A48A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49058-0F67-430C-962A-1D6EDAB2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A9775-572C-459C-B4CF-8F2261F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BB8C0-4E9B-4AA9-A6D5-A3C2AD1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EF3E9-C218-4B19-8D78-ED707D69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2B77A-6937-4B84-9687-18203ADA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0685F-9777-4E7B-93A6-0179CA2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9F0B-AE80-410F-A752-7D7B4155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D4DC9E-1D27-4CC7-BE2D-F0C9DA816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F6965-34A6-4388-AA35-62DAACF1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4FADC-8D03-4277-99EE-469C4C7C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D87-4AA9-4A90-8B5F-8895B7D3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2B036-33B9-4C7D-A93A-771357E0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09C8-FD12-4DAB-82DD-D774C84C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4FCE-461D-4A8A-A9E3-F576A471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7678E-46B2-411E-B6E9-8814BA39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35F94-D81A-4D91-B61E-81D3F374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5892B-1EBF-432D-863C-BE3DC9FD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714AA-8F8A-4C60-B05B-EAEAC6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E0EC-0CBE-4AC8-9F17-15D6C7FD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A83B-70D6-4FBE-9D0B-E01D3182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24B9E-4E82-4F11-B018-C0A2D12E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B426-B3A8-479D-92BD-4F55404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6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96436-3907-4FE1-B353-2134BC9E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F3C8C-52E4-4B81-8F72-D97F2AA6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3073C-1DA5-46A9-AEA7-D5B6276C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57CA6-DC65-43E1-8E21-4A8D9B5C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30A24-8FCA-4931-AC90-08F30320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01E42-95F4-4915-B598-0A30BE5F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5896-001F-4079-B951-1A4E5122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B451F-EE6C-4097-B3CA-6B73FD45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B764A-A4C6-409B-9CDE-EF148059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67793-A12C-46B6-8613-EEFC96356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CE52B5-609A-4616-9B5B-3E591C09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E063E0-0ECC-4984-B0FF-5B92AD99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1F686-4556-4308-909A-06ED9B37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A2E2A-3E7E-405A-80B8-8AF1436D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572F-C828-48D7-A51B-268AD6E8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4B574F-02D3-4F13-8FEC-80857E2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BC4EBD-C7F8-42CB-B23A-7E076AAB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3D32A-27E4-4F50-8629-F62E1BFA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6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0404C7-2DD1-40D4-9CE0-86D1CBE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1904CB-B26E-456C-8AD7-2613655D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0843A-7A4C-4028-ADA6-ED83230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155D2-CAAB-497E-8516-49BF8F7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FAADE-A615-4FC5-B061-23AD9F81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B76D5-E121-454A-A93B-27D2D070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AF2F1-EB68-4084-84DE-411A9746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7BE7A-050D-4637-AD53-2B82DF98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76EE3-94D2-4EAA-A5CE-77C2E4EA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C8D2-16E1-4F81-B488-E34FE439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5B22A-3E08-48F1-99BB-3D8F5885D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9F8C2-207D-4BCB-BA3A-0F508ACEF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8FAAD-8A3D-489A-BA96-3360135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48FC4-7210-4792-B7F3-9B4AB3C1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79E0D-5BC3-454A-A35C-95ABC29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0B1193-DCDE-4255-80A3-55232AD2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E78EE-0694-4F83-89BE-8BBDBA64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048B7-5692-4C9B-B24B-95652C66B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7F5F-1DE8-4E54-844F-50E6406A4CC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B9B1-CF32-4851-8E01-F6EDAC88E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204CB-B939-4ACA-9FD5-88C37AAA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2027-B435-478A-9DFC-F4829DA76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0"/>
          <p:cNvSpPr txBox="1"/>
          <p:nvPr/>
        </p:nvSpPr>
        <p:spPr>
          <a:xfrm>
            <a:off x="1438759" y="4790864"/>
            <a:ext cx="7732034" cy="216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        别：物理系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        业：原子分子与光物理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        名：王霄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指导教师：刘永椿副教授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2000" cy="272987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9170793" y="506567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毕业论文答辩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18080" y="4828548"/>
            <a:ext cx="494096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702913" y="3382247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光力学杠杆效应在精密测量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以及暗态制备上的应用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050" y="3011462"/>
            <a:ext cx="12192000" cy="147654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13" y="266702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6"/>
    </mc:Choice>
    <mc:Fallback>
      <p:transition spd="slow" advTm="102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D3F7FA-E8FC-4EAA-AFD8-83C36DEE3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" y="997712"/>
            <a:ext cx="5718321" cy="3111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63712-787E-443D-8325-522833514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2"/>
            <a:ext cx="7781925" cy="990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E705D9-E962-4D0B-AD93-C2FEEDB297C2}"/>
              </a:ext>
            </a:extLst>
          </p:cNvPr>
          <p:cNvSpPr txBox="1"/>
          <p:nvPr/>
        </p:nvSpPr>
        <p:spPr>
          <a:xfrm>
            <a:off x="349956" y="4357511"/>
            <a:ext cx="2517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探测光同失谐</a:t>
            </a:r>
            <a:r>
              <a:rPr lang="zh-CN" altLang="en-US" sz="2800" b="1" dirty="0"/>
              <a:t>杠杆平衡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4909AA-95A5-4C4A-9062-2C48134996E5}"/>
              </a:ext>
            </a:extLst>
          </p:cNvPr>
          <p:cNvGrpSpPr/>
          <p:nvPr/>
        </p:nvGrpSpPr>
        <p:grpSpPr>
          <a:xfrm>
            <a:off x="1536569" y="0"/>
            <a:ext cx="10655933" cy="6858000"/>
            <a:chOff x="1536569" y="0"/>
            <a:chExt cx="10655933" cy="68580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BFAFAE1-B26A-45A1-B94A-54D01086F1C5}"/>
                </a:ext>
              </a:extLst>
            </p:cNvPr>
            <p:cNvGrpSpPr/>
            <p:nvPr/>
          </p:nvGrpSpPr>
          <p:grpSpPr>
            <a:xfrm>
              <a:off x="1536569" y="0"/>
              <a:ext cx="10655933" cy="6858000"/>
              <a:chOff x="1536569" y="0"/>
              <a:chExt cx="10655933" cy="6858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CFB0353-142E-4E41-B630-EE6BC5F1D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7023" y="3214296"/>
                <a:ext cx="5635479" cy="2930144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63FF3DAF-EB3D-4E64-A8BF-2C97815D1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2425" y="6096635"/>
                <a:ext cx="8029575" cy="733425"/>
              </a:xfrm>
              <a:prstGeom prst="rect">
                <a:avLst/>
              </a:prstGeom>
            </p:spPr>
          </p:pic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E542375-D9F5-415B-8A0D-CD23A4785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6569" y="0"/>
                <a:ext cx="9096866" cy="685800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43DCDAA-D9A5-401E-BF5E-19646BC3FEA7}"/>
                </a:ext>
              </a:extLst>
            </p:cNvPr>
            <p:cNvSpPr txBox="1"/>
            <p:nvPr/>
          </p:nvSpPr>
          <p:spPr>
            <a:xfrm>
              <a:off x="9138938" y="1922277"/>
              <a:ext cx="25174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探测光反失谐</a:t>
              </a:r>
              <a:r>
                <a:rPr lang="zh-CN" altLang="en-US" sz="2800" b="1" dirty="0"/>
                <a:t>杠杆平衡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45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907"/>
    </mc:Choice>
    <mc:Fallback>
      <p:transition spd="slow" advTm="72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57CB-C786-42DC-98FB-22A31120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181"/>
            <a:ext cx="10515600" cy="1325563"/>
          </a:xfrm>
        </p:spPr>
        <p:txBody>
          <a:bodyPr/>
          <a:lstStyle/>
          <a:p>
            <a:r>
              <a:rPr lang="zh-CN" altLang="en-US" dirty="0"/>
              <a:t>杠杆平衡输入可制备光力学暗态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2C18A6-C383-42A5-A641-29DAE2E6D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281" y="1463304"/>
            <a:ext cx="9893968" cy="1184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238B72-E40A-4DD1-9C14-E355EA14B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12" y="2961150"/>
            <a:ext cx="2131828" cy="532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4CFD75-293B-444B-9F94-97BA20C82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12" y="5601860"/>
            <a:ext cx="2747944" cy="9202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87A6F-C149-424B-8F86-1521E5B9A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604" y="3957066"/>
            <a:ext cx="2800136" cy="118467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37FC803-E8ED-473D-898D-3E15DD5C6F3C}"/>
              </a:ext>
            </a:extLst>
          </p:cNvPr>
          <p:cNvGrpSpPr/>
          <p:nvPr/>
        </p:nvGrpSpPr>
        <p:grpSpPr>
          <a:xfrm>
            <a:off x="3653356" y="4365010"/>
            <a:ext cx="8538644" cy="2492990"/>
            <a:chOff x="3653356" y="4365010"/>
            <a:chExt cx="8538644" cy="249299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D9F504B-A3EA-4D0C-A359-764C93C36FC5}"/>
                </a:ext>
              </a:extLst>
            </p:cNvPr>
            <p:cNvGrpSpPr/>
            <p:nvPr/>
          </p:nvGrpSpPr>
          <p:grpSpPr>
            <a:xfrm>
              <a:off x="3653356" y="4365010"/>
              <a:ext cx="8538644" cy="2208384"/>
              <a:chOff x="3653356" y="4365010"/>
              <a:chExt cx="8538644" cy="220838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958386D-396B-46A3-AC0E-A9B8EA8F8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347" y="4365010"/>
                <a:ext cx="4058653" cy="2208384"/>
              </a:xfrm>
              <a:prstGeom prst="rect">
                <a:avLst/>
              </a:prstGeom>
            </p:spPr>
          </p:pic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7799A97B-EB35-48B6-B096-67390876C628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 flipH="1">
                <a:off x="3653356" y="5469202"/>
                <a:ext cx="4479991" cy="59277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519D0AC-2D86-43C5-A8AF-75C2AE84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77375" y="6305550"/>
              <a:ext cx="2076450" cy="55245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E2B26B2-4214-43F6-9BAC-555EFFE75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251" y="2846130"/>
            <a:ext cx="6321749" cy="4276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426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661"/>
    </mc:Choice>
    <mc:Fallback>
      <p:transition spd="slow" advTm="55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610E3AE-1382-4471-BDDE-6DCEFEC73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34" y="5039728"/>
            <a:ext cx="3515966" cy="18281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F357CB-C786-42DC-98FB-22A31120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181"/>
            <a:ext cx="10515600" cy="1325563"/>
          </a:xfrm>
        </p:spPr>
        <p:txBody>
          <a:bodyPr/>
          <a:lstStyle/>
          <a:p>
            <a:r>
              <a:rPr lang="zh-CN" altLang="en-US" dirty="0"/>
              <a:t>驱动反失谐的新暗态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EBF1C2-4FF2-4A93-9E7D-3458E86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73516"/>
            <a:ext cx="11430000" cy="2295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56F24F-51F4-4A27-9CE9-C7D138668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5" y="5169765"/>
            <a:ext cx="11229975" cy="1371600"/>
          </a:xfrm>
          <a:prstGeom prst="rect">
            <a:avLst/>
          </a:prstGeom>
          <a:ln w="28575">
            <a:solidFill>
              <a:srgbClr val="9DC3E6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71E447-35F7-4E31-988B-F52FDF97DE62}"/>
              </a:ext>
            </a:extLst>
          </p:cNvPr>
          <p:cNvGrpSpPr/>
          <p:nvPr/>
        </p:nvGrpSpPr>
        <p:grpSpPr>
          <a:xfrm>
            <a:off x="7821227" y="0"/>
            <a:ext cx="4370773" cy="3653693"/>
            <a:chOff x="7821227" y="0"/>
            <a:chExt cx="4370773" cy="365369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669A2ED-E002-4950-94D2-10B1669BA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227" y="0"/>
              <a:ext cx="4370773" cy="365369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9FE60B-CB7A-4F7E-8413-7A6D13A02737}"/>
                </a:ext>
              </a:extLst>
            </p:cNvPr>
            <p:cNvSpPr/>
            <p:nvPr/>
          </p:nvSpPr>
          <p:spPr>
            <a:xfrm>
              <a:off x="9144000" y="1416301"/>
              <a:ext cx="156387" cy="1563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651DAC-1130-4E49-9AAE-88FA9FE44F1B}"/>
                </a:ext>
              </a:extLst>
            </p:cNvPr>
            <p:cNvSpPr/>
            <p:nvPr/>
          </p:nvSpPr>
          <p:spPr>
            <a:xfrm>
              <a:off x="10610293" y="2536367"/>
              <a:ext cx="156387" cy="1563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49F14B2-F893-421A-B23F-A05A0B20B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3700"/>
              </p:ext>
            </p:extLst>
          </p:nvPr>
        </p:nvGraphicFramePr>
        <p:xfrm>
          <a:off x="962025" y="3548591"/>
          <a:ext cx="11021745" cy="152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MP 图像" r:id="rId9" imgW="8671680" imgH="1196280" progId="Paint.Picture">
                  <p:embed/>
                </p:oleObj>
              </mc:Choice>
              <mc:Fallback>
                <p:oleObj name="BMP 图像" r:id="rId9" imgW="8671680" imgH="1196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025" y="3548591"/>
                        <a:ext cx="11021745" cy="1521493"/>
                      </a:xfrm>
                      <a:prstGeom prst="rect">
                        <a:avLst/>
                      </a:prstGeom>
                      <a:ln w="28575">
                        <a:solidFill>
                          <a:srgbClr val="FFD96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0020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94"/>
    </mc:Choice>
    <mc:Fallback>
      <p:transition spd="slow" advTm="37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FBC87-BB23-4FD4-BF80-EF945B4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4E2B6-F644-48F4-95C6-C0B6F350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推导非旋波近似下的双模态传递的精确解析式</a:t>
            </a:r>
            <a:endParaRPr lang="en-US" altLang="zh-CN" dirty="0"/>
          </a:p>
          <a:p>
            <a:r>
              <a:rPr lang="zh-CN" altLang="en-US" dirty="0"/>
              <a:t>给出新的稳态驱动判据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利用态传递的干涉提出两种光力学杠杆效应</a:t>
            </a:r>
            <a:endParaRPr lang="en-US" altLang="zh-CN" dirty="0"/>
          </a:p>
          <a:p>
            <a:r>
              <a:rPr lang="zh-CN" altLang="en-US" dirty="0"/>
              <a:t>给出光力学杠杆平衡在精密测量中的应用方案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给出使用光力学杠杆平衡制备光力学暗态的方案</a:t>
            </a:r>
            <a:endParaRPr lang="en-US" altLang="zh-CN" dirty="0"/>
          </a:p>
          <a:p>
            <a:r>
              <a:rPr lang="zh-CN" altLang="en-US" dirty="0"/>
              <a:t>发现新的光力学暗态</a:t>
            </a:r>
          </a:p>
        </p:txBody>
      </p:sp>
    </p:spTree>
    <p:extLst>
      <p:ext uri="{BB962C8B-B14F-4D97-AF65-F5344CB8AC3E}">
        <p14:creationId xmlns:p14="http://schemas.microsoft.com/office/powerpoint/2010/main" val="324419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4"/>
    </mc:Choice>
    <mc:Fallback>
      <p:transition spd="slow" advTm="83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">
            <a:extLst>
              <a:ext uri="{FF2B5EF4-FFF2-40B4-BE49-F238E27FC236}">
                <a16:creationId xmlns:a16="http://schemas.microsoft.com/office/drawing/2014/main" id="{8D629988-1246-473F-A4FA-1071B43426F8}"/>
              </a:ext>
            </a:extLst>
          </p:cNvPr>
          <p:cNvSpPr txBox="1"/>
          <p:nvPr/>
        </p:nvSpPr>
        <p:spPr>
          <a:xfrm>
            <a:off x="5393199" y="4843213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光力学杠杆效应在精密测量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以及暗态制备上的应用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7855411" y="388192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1" y="3770843"/>
            <a:ext cx="12191999" cy="150487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13" y="266702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"/>
    </mc:Choice>
    <mc:Fallback xmlns="">
      <p:transition spd="slow" advTm="9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5ACF-3A75-4C7F-8FB2-19F5EF9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74B98-CB04-442E-8412-C4E4E0554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64" y="1901040"/>
            <a:ext cx="5331088" cy="402842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50CCEAE-E610-4654-9C16-66D43D7ECF7E}"/>
              </a:ext>
            </a:extLst>
          </p:cNvPr>
          <p:cNvGrpSpPr/>
          <p:nvPr/>
        </p:nvGrpSpPr>
        <p:grpSpPr>
          <a:xfrm>
            <a:off x="6096000" y="1316937"/>
            <a:ext cx="6115836" cy="4752990"/>
            <a:chOff x="6096000" y="232858"/>
            <a:chExt cx="6115836" cy="47529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A4639ED-60E2-4567-B7C8-666588CB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2858"/>
              <a:ext cx="5954696" cy="333636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73AA6C-F408-461D-8C1C-B9AF0E27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69221"/>
              <a:ext cx="6115836" cy="141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6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"/>
    </mc:Choice>
    <mc:Fallback xmlns="">
      <p:transition spd="slow" advTm="7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87773" y="3083033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1305569"/>
            <a:ext cx="12191991" cy="177552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96001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526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08044" y="293804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、学科背景介绍</a:t>
            </a:r>
            <a:endParaRPr lang="en-US" altLang="zh-CN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8045" y="3597632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、课题动机与原理</a:t>
            </a:r>
            <a:endParaRPr lang="en-US" altLang="zh-CN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508045" y="4267627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、研究成果概述</a:t>
            </a:r>
            <a:endParaRPr lang="en-US" altLang="zh-CN" sz="2800" dirty="0"/>
          </a:p>
        </p:txBody>
      </p:sp>
      <p:sp>
        <p:nvSpPr>
          <p:cNvPr id="36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"/>
    </mc:Choice>
    <mc:Fallback>
      <p:transition spd="slow" advTm="11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87773" y="3083033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1305569"/>
            <a:ext cx="12191991" cy="177552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96001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526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08044" y="293804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、学科背景介绍</a:t>
            </a:r>
            <a:endParaRPr lang="en-US" altLang="zh-CN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8045" y="3597632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、课题动机与原理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08045" y="4267627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、研究成果概述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3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8"/>
    </mc:Choice>
    <mc:Fallback>
      <p:transition spd="slow" advTm="25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C228-02B4-43A4-A92C-E4171101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量子光力学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CAFEC-9BFA-4F82-BB74-56D4495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理论：</a:t>
            </a:r>
            <a:r>
              <a:rPr lang="en-US" altLang="zh-CN" dirty="0"/>
              <a:t>CK Laws 1995</a:t>
            </a:r>
          </a:p>
          <a:p>
            <a:r>
              <a:rPr lang="zh-CN" altLang="en-US" dirty="0"/>
              <a:t>腔镜在腔内光子的光压下做量子化运动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频移、非线性响应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r>
              <a:rPr lang="zh-CN" altLang="en-US" dirty="0"/>
              <a:t>宏观量子力学效应实验平台、量子存储、量子噪声压缩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弱信号的精密测量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01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83"/>
    </mc:Choice>
    <mc:Fallback>
      <p:transition spd="slow" advTm="363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87773" y="3083033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1305569"/>
            <a:ext cx="12191991" cy="177552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96001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526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08044" y="2938040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、学科背景介绍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08045" y="3597632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、课题动机与原理</a:t>
            </a:r>
            <a:endParaRPr lang="en-US" altLang="zh-CN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508045" y="4267627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、研究成果概述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8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9"/>
    </mc:Choice>
    <mc:Fallback>
      <p:transition spd="slow" advTm="36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199331-F742-46DC-8A36-0381694C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89"/>
            <a:ext cx="5791200" cy="30111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90A4A5-42A9-4715-BD6B-3C074C7E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双模式态传递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CE63C-8436-4F54-BAF2-548CC4AA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态传递原理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双模式态传递在精密测量中的应用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光电雪崩管的局限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双模式态传递可以扩大信号的探测范围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双模式态传递当前的问题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先前经过旋波近似的理论结果无法描述强耗散的情形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难以直接探测信号的相位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65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13"/>
    </mc:Choice>
    <mc:Fallback>
      <p:transition spd="slow" advTm="1066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87773" y="3083033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1305569"/>
            <a:ext cx="12191991" cy="177552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96001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4526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08044" y="293804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、学科背景介绍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08045" y="3597632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、课题动机与原理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08045" y="4267627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、研究成果概述</a:t>
            </a:r>
            <a:endParaRPr lang="en-US" altLang="zh-CN" sz="2800" dirty="0"/>
          </a:p>
        </p:txBody>
      </p:sp>
      <p:sp>
        <p:nvSpPr>
          <p:cNvPr id="36" name="椭圆 16"/>
          <p:cNvSpPr/>
          <p:nvPr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6"/>
    </mc:Choice>
    <mc:Fallback>
      <p:transition spd="slow" advTm="25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BE77FE1-EFF3-4349-9D1B-9AFF29F2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20" y="3528042"/>
            <a:ext cx="1981200" cy="169545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BD442E-088C-4207-8417-1C43681AB6CB}"/>
              </a:ext>
            </a:extLst>
          </p:cNvPr>
          <p:cNvGrpSpPr/>
          <p:nvPr/>
        </p:nvGrpSpPr>
        <p:grpSpPr>
          <a:xfrm>
            <a:off x="346707" y="3525024"/>
            <a:ext cx="11845293" cy="3009900"/>
            <a:chOff x="346707" y="3525024"/>
            <a:chExt cx="11845293" cy="30099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EEBF48E-0D26-4E44-8B8B-8225C793E78C}"/>
                </a:ext>
              </a:extLst>
            </p:cNvPr>
            <p:cNvGrpSpPr/>
            <p:nvPr/>
          </p:nvGrpSpPr>
          <p:grpSpPr>
            <a:xfrm>
              <a:off x="346707" y="3525024"/>
              <a:ext cx="11845293" cy="3009900"/>
              <a:chOff x="346707" y="3525024"/>
              <a:chExt cx="11845293" cy="30099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CB52059-2B50-483F-9D6D-D8A04A6F3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707" y="3525024"/>
                <a:ext cx="7419975" cy="30099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710287B-2B40-4D41-909E-9BC5F1F79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1991" y="3527301"/>
                <a:ext cx="3720009" cy="2844967"/>
              </a:xfrm>
              <a:prstGeom prst="rect">
                <a:avLst/>
              </a:prstGeom>
            </p:spPr>
          </p:pic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861EED4-76CF-44D3-B1C3-F678520DF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397" y="5779910"/>
              <a:ext cx="1426558" cy="237067"/>
            </a:xfrm>
            <a:prstGeom prst="straightConnector1">
              <a:avLst/>
            </a:prstGeom>
            <a:ln w="28575">
              <a:solidFill>
                <a:srgbClr val="22B1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A9D2C84-7A57-44EF-8287-11E3DD111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300" y="485732"/>
            <a:ext cx="4838700" cy="31146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F357CB-C786-42DC-98FB-22A31120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80" y="153710"/>
            <a:ext cx="10515600" cy="1325563"/>
          </a:xfrm>
        </p:spPr>
        <p:txBody>
          <a:bodyPr/>
          <a:lstStyle/>
          <a:p>
            <a:r>
              <a:rPr lang="zh-CN" altLang="en-US" dirty="0"/>
              <a:t>非旋波近似下的双模式态传递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B6F52C-2862-466D-B12F-66A013064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833" y="1610499"/>
            <a:ext cx="5419725" cy="1914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B397E-E51B-4AD3-9EF7-76192342F7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42" y="43991"/>
            <a:ext cx="3968358" cy="33172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BF78010-B0C3-4F8F-8202-8B742DB1E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2884" y="3053770"/>
            <a:ext cx="196215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327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25"/>
    </mc:Choice>
    <mc:Fallback>
      <p:transition spd="slow" advTm="120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357CB-C786-42DC-98FB-22A31120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光力学杠杆效应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939B9-4E27-401B-91B6-348C8200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对双模态传递效应进行</a:t>
            </a:r>
            <a:r>
              <a:rPr lang="zh-CN" altLang="en-US" b="1" dirty="0"/>
              <a:t>推广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多个态传递信号的相干叠加→光力学杠杆效应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7485C0-EEAB-4C1F-8E92-9E45096C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4" y="3599171"/>
            <a:ext cx="3442614" cy="22160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8F7264-1771-4177-805B-6C7A79BB3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643" y="3599171"/>
            <a:ext cx="3635022" cy="2252690"/>
          </a:xfrm>
          <a:prstGeom prst="rect">
            <a:avLst/>
          </a:prstGeom>
          <a:ln w="38100">
            <a:solidFill>
              <a:srgbClr val="977DFD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276A4B-1E46-4F9A-BEBF-704216566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454" y="3599171"/>
            <a:ext cx="3635022" cy="2252690"/>
          </a:xfrm>
          <a:prstGeom prst="rect">
            <a:avLst/>
          </a:prstGeom>
          <a:ln w="38100">
            <a:solidFill>
              <a:srgbClr val="22B14C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842582-EA1D-4FA6-8DA1-3BBFD4C49CC6}"/>
              </a:ext>
            </a:extLst>
          </p:cNvPr>
          <p:cNvSpPr txBox="1"/>
          <p:nvPr/>
        </p:nvSpPr>
        <p:spPr>
          <a:xfrm>
            <a:off x="3647721" y="4237262"/>
            <a:ext cx="47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3989AB-4FF6-4A65-8069-82FB8D5B37F0}"/>
              </a:ext>
            </a:extLst>
          </p:cNvPr>
          <p:cNvSpPr txBox="1"/>
          <p:nvPr/>
        </p:nvSpPr>
        <p:spPr>
          <a:xfrm>
            <a:off x="7855654" y="4199462"/>
            <a:ext cx="47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2C5C6D-1AA9-4356-8A3C-C195476051DB}"/>
              </a:ext>
            </a:extLst>
          </p:cNvPr>
          <p:cNvSpPr txBox="1"/>
          <p:nvPr/>
        </p:nvSpPr>
        <p:spPr>
          <a:xfrm>
            <a:off x="3287888" y="6090458"/>
            <a:ext cx="627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不同频率</a:t>
            </a:r>
            <a:r>
              <a:rPr lang="zh-CN" altLang="en-US" sz="2800" dirty="0"/>
              <a:t>的入射信号可以</a:t>
            </a:r>
            <a:r>
              <a:rPr lang="zh-CN" altLang="en-US" sz="2800" dirty="0">
                <a:solidFill>
                  <a:srgbClr val="FF0000"/>
                </a:solidFill>
              </a:rPr>
              <a:t>相干叠加</a:t>
            </a:r>
            <a:r>
              <a:rPr lang="zh-CN" altLang="en-US" sz="2800" dirty="0"/>
              <a:t>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9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93"/>
    </mc:Choice>
    <mc:Fallback>
      <p:transition spd="slow" advTm="370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1|4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5|7.8|4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478</Words>
  <Application>Microsoft Office PowerPoint</Application>
  <PresentationFormat>宽屏</PresentationFormat>
  <Paragraphs>82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华文楷体</vt:lpstr>
      <vt:lpstr>等线</vt:lpstr>
      <vt:lpstr>等线 Light</vt:lpstr>
      <vt:lpstr>Arial</vt:lpstr>
      <vt:lpstr>Wingdings</vt:lpstr>
      <vt:lpstr>Office 主题​​</vt:lpstr>
      <vt:lpstr>BMP 图像</vt:lpstr>
      <vt:lpstr>PowerPoint 演示文稿</vt:lpstr>
      <vt:lpstr>PowerPoint 演示文稿</vt:lpstr>
      <vt:lpstr>PowerPoint 演示文稿</vt:lpstr>
      <vt:lpstr>量子光力学 </vt:lpstr>
      <vt:lpstr>PowerPoint 演示文稿</vt:lpstr>
      <vt:lpstr>双模式态传递</vt:lpstr>
      <vt:lpstr>PowerPoint 演示文稿</vt:lpstr>
      <vt:lpstr>非旋波近似下的双模式态传递</vt:lpstr>
      <vt:lpstr>光力学杠杆效应</vt:lpstr>
      <vt:lpstr>PowerPoint 演示文稿</vt:lpstr>
      <vt:lpstr>杠杆平衡输入可制备光力学暗态</vt:lpstr>
      <vt:lpstr>驱动反失谐的新暗态</vt:lpstr>
      <vt:lpstr>研究成果概述</vt:lpstr>
      <vt:lpstr>PowerPoint 演示文稿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光力学杠杆效应在精密测量以及暗态制备上的应用</dc:title>
  <dc:creator>zzj</dc:creator>
  <cp:lastModifiedBy>zzj</cp:lastModifiedBy>
  <cp:revision>48</cp:revision>
  <dcterms:created xsi:type="dcterms:W3CDTF">2019-06-17T09:43:52Z</dcterms:created>
  <dcterms:modified xsi:type="dcterms:W3CDTF">2019-06-18T15:13:39Z</dcterms:modified>
</cp:coreProperties>
</file>