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10" r:id="rId3"/>
    <p:sldId id="425" r:id="rId4"/>
    <p:sldId id="430" r:id="rId5"/>
    <p:sldId id="426" r:id="rId6"/>
    <p:sldId id="427" r:id="rId7"/>
    <p:sldId id="428" r:id="rId8"/>
    <p:sldId id="429" r:id="rId9"/>
    <p:sldId id="412" r:id="rId10"/>
    <p:sldId id="413" r:id="rId11"/>
    <p:sldId id="416" r:id="rId12"/>
    <p:sldId id="415" r:id="rId13"/>
    <p:sldId id="258" r:id="rId14"/>
    <p:sldId id="260" r:id="rId15"/>
    <p:sldId id="421" r:id="rId16"/>
    <p:sldId id="418" r:id="rId17"/>
    <p:sldId id="263" r:id="rId18"/>
    <p:sldId id="262" r:id="rId19"/>
    <p:sldId id="257" r:id="rId20"/>
    <p:sldId id="420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7" r:id="rId33"/>
    <p:sldId id="278" r:id="rId34"/>
    <p:sldId id="423" r:id="rId35"/>
    <p:sldId id="419" r:id="rId36"/>
    <p:sldId id="424" r:id="rId3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www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www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6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D38E-9359-45A6-B5B6-6F6183865B89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36DD-9BCF-4241-A438-B7A8BC5B45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6040" y="679450"/>
            <a:ext cx="9024620" cy="141097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科研小白如何从逆境中奋起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695576"/>
            <a:ext cx="9144000" cy="2447924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8099" y="364009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5A9E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答辩人：千图网</a:t>
            </a:r>
            <a:endParaRPr lang="zh-CN" altLang="zh-CN" sz="2400" b="1" dirty="0">
              <a:solidFill>
                <a:srgbClr val="005A9E"/>
              </a:solidFill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94965" y="3013075"/>
            <a:ext cx="3197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程勇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腾讯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AI</a:t>
            </a:r>
            <a:endParaRPr 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60891">
        <p14:vortex dir="r"/>
      </p:transition>
    </mc:Choice>
    <mc:Fallback xmlns="">
      <p:transition spd="slow" advTm="1608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animBg="1"/>
      <p:bldP spid="7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用问题去找方法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71784B-64AD-4DDF-AA47-05E6CD8619AB}"/>
              </a:ext>
            </a:extLst>
          </p:cNvPr>
          <p:cNvSpPr/>
          <p:nvPr/>
        </p:nvSpPr>
        <p:spPr>
          <a:xfrm>
            <a:off x="726069" y="1221766"/>
            <a:ext cx="769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</a:rPr>
              <a:t>Instablity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 of the Output of NMT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A36272B-2450-4E20-815E-A7E0816C6C5A}"/>
              </a:ext>
            </a:extLst>
          </p:cNvPr>
          <p:cNvSpPr/>
          <p:nvPr/>
        </p:nvSpPr>
        <p:spPr>
          <a:xfrm>
            <a:off x="4489397" y="3786393"/>
            <a:ext cx="165205" cy="5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56FC5B-7D57-4D9B-8277-26A05ECA6793}"/>
              </a:ext>
            </a:extLst>
          </p:cNvPr>
          <p:cNvSpPr/>
          <p:nvPr/>
        </p:nvSpPr>
        <p:spPr>
          <a:xfrm>
            <a:off x="4612640" y="3902300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+Noise Generation, GAN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45D3A7-4BD3-477F-A6C2-D3B0BDE88FE9}"/>
              </a:ext>
            </a:extLst>
          </p:cNvPr>
          <p:cNvSpPr/>
          <p:nvPr/>
        </p:nvSpPr>
        <p:spPr>
          <a:xfrm>
            <a:off x="1820332" y="4451363"/>
            <a:ext cx="5503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Towards Robust Neural Machine Translation</a:t>
            </a:r>
            <a:endParaRPr lang="zh-CN" altLang="en-US" sz="1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2D38109-0F7F-40E0-AC95-DFF4BCE31514}"/>
              </a:ext>
            </a:extLst>
          </p:cNvPr>
          <p:cNvSpPr/>
          <p:nvPr/>
        </p:nvSpPr>
        <p:spPr>
          <a:xfrm>
            <a:off x="2311823" y="2654277"/>
            <a:ext cx="4424045" cy="103010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AD157FE-CE64-45D5-ABA6-F53D8EFB3C96}"/>
              </a:ext>
            </a:extLst>
          </p:cNvPr>
          <p:cNvSpPr/>
          <p:nvPr/>
        </p:nvSpPr>
        <p:spPr>
          <a:xfrm>
            <a:off x="2311823" y="1591098"/>
            <a:ext cx="4424045" cy="10215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C3E06A-3B8A-4E31-9E5A-CA7E9A4CA3D1}"/>
              </a:ext>
            </a:extLst>
          </p:cNvPr>
          <p:cNvSpPr txBox="1"/>
          <p:nvPr/>
        </p:nvSpPr>
        <p:spPr>
          <a:xfrm>
            <a:off x="2467056" y="1800245"/>
            <a:ext cx="510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200" dirty="0"/>
              <a:t>他们 不怕 困难 做出 围棋 </a:t>
            </a:r>
            <a:r>
              <a:rPr lang="en-US" altLang="zh-CN" sz="1200" dirty="0"/>
              <a:t>AI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afraid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to make Go AI.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820314-0C73-49BB-A5F6-4A54A6742AB3}"/>
              </a:ext>
            </a:extLst>
          </p:cNvPr>
          <p:cNvSpPr txBox="1"/>
          <p:nvPr/>
        </p:nvSpPr>
        <p:spPr>
          <a:xfrm>
            <a:off x="2467056" y="2862926"/>
            <a:ext cx="417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200" dirty="0"/>
              <a:t>他们 不</a:t>
            </a:r>
            <a:r>
              <a:rPr lang="zh-CN" altLang="en-US" sz="1200" dirty="0">
                <a:solidFill>
                  <a:srgbClr val="FF0000"/>
                </a:solidFill>
              </a:rPr>
              <a:t>畏</a:t>
            </a:r>
            <a:r>
              <a:rPr lang="zh-CN" altLang="en-US" sz="1200" dirty="0"/>
              <a:t> 困难 做出 围棋 </a:t>
            </a:r>
            <a:r>
              <a:rPr lang="en-US" altLang="zh-CN" sz="1200" dirty="0"/>
              <a:t>AI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afraid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3120">
        <p14:switch dir="r"/>
      </p:transition>
    </mc:Choice>
    <mc:Fallback xmlns="">
      <p:transition spd="slow" advTm="6312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如何做实验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B8A12E-36BB-4E60-A734-3AED15FBA082}"/>
              </a:ext>
            </a:extLst>
          </p:cNvPr>
          <p:cNvSpPr txBox="1"/>
          <p:nvPr/>
        </p:nvSpPr>
        <p:spPr>
          <a:xfrm>
            <a:off x="438997" y="1148056"/>
            <a:ext cx="7079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确保模型或者算法的创新性。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模型框架、算法流程提前梳理出来。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确保代码的正确性、易读性、扩展性。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整理出超参数，画出表格记录实验。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小数据到大数据。（</a:t>
            </a:r>
            <a:r>
              <a:rPr lang="en-US" altLang="zh-CN" sz="2400" dirty="0"/>
              <a:t>100W-&gt;1000W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善于分析实验现象。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提出修改和改进的方案。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先攻主实验，再做辅助实验。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不怕苦，不怕累，持之以恒，但是也要适当放弃。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1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6272">
        <p14:switch dir="r"/>
      </p:transition>
    </mc:Choice>
    <mc:Fallback xmlns="">
      <p:transition spd="slow" advTm="10627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如何写论文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B8A12E-36BB-4E60-A734-3AED15FBA082}"/>
              </a:ext>
            </a:extLst>
          </p:cNvPr>
          <p:cNvSpPr txBox="1"/>
          <p:nvPr/>
        </p:nvSpPr>
        <p:spPr>
          <a:xfrm>
            <a:off x="438997" y="1148056"/>
            <a:ext cx="8412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/>
              <a:t>Abstract</a:t>
            </a:r>
            <a:r>
              <a:rPr lang="zh-CN" altLang="en-US" sz="2400" dirty="0"/>
              <a:t>与</a:t>
            </a:r>
            <a:r>
              <a:rPr lang="en-US" altLang="zh-CN" sz="2400" dirty="0"/>
              <a:t>Introduction</a:t>
            </a:r>
            <a:r>
              <a:rPr lang="zh-CN" altLang="en-US" sz="2400" dirty="0"/>
              <a:t>重要性。</a:t>
            </a:r>
            <a:endParaRPr lang="en-US" altLang="zh-CN" sz="2400" dirty="0"/>
          </a:p>
          <a:p>
            <a:pPr marL="628650" lvl="1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介绍问题</a:t>
            </a:r>
            <a:r>
              <a:rPr lang="en-US" altLang="zh-CN" sz="2400" dirty="0"/>
              <a:t>-</a:t>
            </a:r>
            <a:r>
              <a:rPr lang="zh-CN" altLang="en-US" sz="2400" dirty="0"/>
              <a:t>前人工作</a:t>
            </a:r>
            <a:r>
              <a:rPr lang="en-US" altLang="zh-CN" sz="2400" dirty="0"/>
              <a:t>-</a:t>
            </a:r>
            <a:r>
              <a:rPr lang="zh-CN" altLang="en-US" sz="2400" dirty="0"/>
              <a:t>我们工作</a:t>
            </a:r>
            <a:r>
              <a:rPr lang="en-US" altLang="zh-CN" sz="2400" dirty="0"/>
              <a:t>-</a:t>
            </a:r>
            <a:r>
              <a:rPr lang="zh-CN" altLang="en-US" sz="2400" dirty="0"/>
              <a:t>做的不错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突出论文创新点。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实验要与创新点呼应，同时与前人工作对比。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引用重要论文。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图表、样例与文字相辅助。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/>
              <a:t>Coarse-to-Fine</a:t>
            </a:r>
            <a:r>
              <a:rPr lang="zh-CN" altLang="en-US" sz="2400" dirty="0"/>
              <a:t>，循序渐进，精益求精，推荐</a:t>
            </a:r>
            <a:r>
              <a:rPr lang="en-US" altLang="zh-CN" sz="2400" dirty="0" err="1"/>
              <a:t>sharelatex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听取不同背景读者的反馈。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推荐刘洋老师主页</a:t>
            </a:r>
            <a:r>
              <a:rPr lang="en-US" altLang="zh-CN" sz="2400" dirty="0"/>
              <a:t>《Tips on Writing Machine Translation Papers 》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08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0561">
        <p14:switch dir="r"/>
      </p:transition>
    </mc:Choice>
    <mc:Fallback xmlns="">
      <p:transition spd="slow" advTm="14056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BB5716-0FE7-4671-8360-4EAA34E97BD0}"/>
              </a:ext>
            </a:extLst>
          </p:cNvPr>
          <p:cNvSpPr/>
          <p:nvPr/>
        </p:nvSpPr>
        <p:spPr>
          <a:xfrm>
            <a:off x="628650" y="3006037"/>
            <a:ext cx="7402646" cy="13633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0F60BB-FBE7-475D-9E28-BAC9C3DED168}"/>
              </a:ext>
            </a:extLst>
          </p:cNvPr>
          <p:cNvSpPr/>
          <p:nvPr/>
        </p:nvSpPr>
        <p:spPr>
          <a:xfrm>
            <a:off x="628650" y="1421176"/>
            <a:ext cx="7402646" cy="13633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BEA32E-27F0-4D26-BAB1-E570C6B336C2}"/>
              </a:ext>
            </a:extLst>
          </p:cNvPr>
          <p:cNvSpPr txBox="1"/>
          <p:nvPr/>
        </p:nvSpPr>
        <p:spPr>
          <a:xfrm>
            <a:off x="628650" y="1671503"/>
            <a:ext cx="7023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/>
              <a:t>他们 不怕 困难 做出 围棋 </a:t>
            </a:r>
            <a:r>
              <a:rPr lang="en-US" altLang="zh-CN" sz="1800" dirty="0"/>
              <a:t>AI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afraid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to make Go AI</a:t>
            </a:r>
            <a:r>
              <a:rPr lang="en-US" altLang="zh-CN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560155-3E1B-4D99-85AB-8A1489A441A6}"/>
              </a:ext>
            </a:extLst>
          </p:cNvPr>
          <p:cNvSpPr txBox="1"/>
          <p:nvPr/>
        </p:nvSpPr>
        <p:spPr>
          <a:xfrm>
            <a:off x="628650" y="3237583"/>
            <a:ext cx="7023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/>
              <a:t>他们 不</a:t>
            </a:r>
            <a:r>
              <a:rPr lang="zh-CN" altLang="en-US" sz="1800" dirty="0">
                <a:solidFill>
                  <a:srgbClr val="FF0000"/>
                </a:solidFill>
              </a:rPr>
              <a:t>畏</a:t>
            </a:r>
            <a:r>
              <a:rPr lang="zh-CN" altLang="en-US" sz="1800" dirty="0"/>
              <a:t> 困难 做出 围棋 </a:t>
            </a:r>
            <a:r>
              <a:rPr lang="en-US" altLang="zh-CN" sz="1800" dirty="0"/>
              <a:t>AI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afraid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3C344A-7820-43EB-B741-BCF19B0C7CCC}"/>
              </a:ext>
            </a:extLst>
          </p:cNvPr>
          <p:cNvSpPr txBox="1"/>
          <p:nvPr/>
        </p:nvSpPr>
        <p:spPr>
          <a:xfrm>
            <a:off x="2979029" y="4523408"/>
            <a:ext cx="27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/>
              <a:t>Synonym</a:t>
            </a:r>
            <a:endParaRPr lang="zh-CN" altLang="en-US" sz="1800" b="1" dirty="0"/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C6F62852-E858-4EA1-939F-35C20F2FBBF5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Instability of Neural Machine Translation</a:t>
            </a:r>
          </a:p>
        </p:txBody>
      </p:sp>
      <p:sp>
        <p:nvSpPr>
          <p:cNvPr id="11" name="圆角矩形 43">
            <a:extLst>
              <a:ext uri="{FF2B5EF4-FFF2-40B4-BE49-F238E27FC236}">
                <a16:creationId xmlns:a16="http://schemas.microsoft.com/office/drawing/2014/main" id="{94AC74DC-8892-44C3-A9E3-5DB47FD7A9D3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1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55"/>
    </mc:Choice>
    <mc:Fallback xmlns="">
      <p:transition spd="slow" advTm="3475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9E19FA-80D9-4AE8-BD6C-878D1FEC6EA2}"/>
              </a:ext>
            </a:extLst>
          </p:cNvPr>
          <p:cNvSpPr/>
          <p:nvPr/>
        </p:nvSpPr>
        <p:spPr>
          <a:xfrm>
            <a:off x="628650" y="3006037"/>
            <a:ext cx="7402646" cy="13633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E3A7AB6-C6A5-4C66-83FF-C6D617593545}"/>
              </a:ext>
            </a:extLst>
          </p:cNvPr>
          <p:cNvSpPr/>
          <p:nvPr/>
        </p:nvSpPr>
        <p:spPr>
          <a:xfrm>
            <a:off x="628650" y="1421176"/>
            <a:ext cx="7402646" cy="13633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BEA32E-27F0-4D26-BAB1-E570C6B336C2}"/>
              </a:ext>
            </a:extLst>
          </p:cNvPr>
          <p:cNvSpPr txBox="1"/>
          <p:nvPr/>
        </p:nvSpPr>
        <p:spPr>
          <a:xfrm>
            <a:off x="628650" y="1671504"/>
            <a:ext cx="738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毕竟 是 学生，他 不得不 听 学校 的 安排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all, he was a student, and he had to listen to the arrangements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560155-3E1B-4D99-85AB-8A1489A441A6}"/>
              </a:ext>
            </a:extLst>
          </p:cNvPr>
          <p:cNvSpPr txBox="1"/>
          <p:nvPr/>
        </p:nvSpPr>
        <p:spPr>
          <a:xfrm>
            <a:off x="628650" y="3237583"/>
            <a:ext cx="738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毕竟 是 学生，他 不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 听 学校 的 安排。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all, is a student, he did not listen to the arrangements of the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school </a:t>
            </a:r>
            <a:endParaRPr lang="zh-CN" altLang="en-US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AD5137-A7B9-47D8-B162-C145C83CDD1A}"/>
              </a:ext>
            </a:extLst>
          </p:cNvPr>
          <p:cNvSpPr txBox="1"/>
          <p:nvPr/>
        </p:nvSpPr>
        <p:spPr>
          <a:xfrm>
            <a:off x="2979029" y="4523408"/>
            <a:ext cx="27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/>
              <a:t>Homonym</a:t>
            </a:r>
            <a:endParaRPr lang="zh-CN" altLang="en-US" sz="1800" b="1" dirty="0"/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D4AFD6AE-EBDD-4E48-BF84-CAEEB64BE41F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Instability of Neural Machine Translation</a:t>
            </a:r>
          </a:p>
        </p:txBody>
      </p:sp>
      <p:sp>
        <p:nvSpPr>
          <p:cNvPr id="11" name="圆角矩形 43">
            <a:extLst>
              <a:ext uri="{FF2B5EF4-FFF2-40B4-BE49-F238E27FC236}">
                <a16:creationId xmlns:a16="http://schemas.microsoft.com/office/drawing/2014/main" id="{62AF2C94-2C51-4DD7-A9C0-3A2584F98D57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2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11"/>
    </mc:Choice>
    <mc:Fallback xmlns="">
      <p:transition spd="slow" advTm="365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>
            <a:extLst>
              <a:ext uri="{FF2B5EF4-FFF2-40B4-BE49-F238E27FC236}">
                <a16:creationId xmlns:a16="http://schemas.microsoft.com/office/drawing/2014/main" id="{468155DE-A820-463A-8FBC-776341555077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Previous Work</a:t>
            </a:r>
          </a:p>
        </p:txBody>
      </p:sp>
      <p:sp>
        <p:nvSpPr>
          <p:cNvPr id="5" name="圆角矩形 43">
            <a:extLst>
              <a:ext uri="{FF2B5EF4-FFF2-40B4-BE49-F238E27FC236}">
                <a16:creationId xmlns:a16="http://schemas.microsoft.com/office/drawing/2014/main" id="{8D8C5AF8-E900-45B6-ABE9-176602179593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73609D-4461-4E94-BCD7-F922A2921D6E}"/>
              </a:ext>
            </a:extLst>
          </p:cNvPr>
          <p:cNvSpPr/>
          <p:nvPr/>
        </p:nvSpPr>
        <p:spPr>
          <a:xfrm>
            <a:off x="497816" y="1511280"/>
            <a:ext cx="81147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 et al., (2015) and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(2014) finds that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changes to the input can fool state-of-the-art neural network with high probability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Stephan Zheng et al., (2016)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proposes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improving the robustness of deep neural networks in CV</a:t>
            </a:r>
            <a:r>
              <a:rPr lang="en-US" altLang="zh-CN" sz="2400" dirty="0"/>
              <a:t>.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95"/>
    </mc:Choice>
    <mc:Fallback xmlns="">
      <p:transition spd="slow" advTm="1409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>
            <a:extLst>
              <a:ext uri="{FF2B5EF4-FFF2-40B4-BE49-F238E27FC236}">
                <a16:creationId xmlns:a16="http://schemas.microsoft.com/office/drawing/2014/main" id="{468155DE-A820-463A-8FBC-776341555077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Previous Work</a:t>
            </a:r>
          </a:p>
        </p:txBody>
      </p:sp>
      <p:sp>
        <p:nvSpPr>
          <p:cNvPr id="5" name="圆角矩形 43">
            <a:extLst>
              <a:ext uri="{FF2B5EF4-FFF2-40B4-BE49-F238E27FC236}">
                <a16:creationId xmlns:a16="http://schemas.microsoft.com/office/drawing/2014/main" id="{8D8C5AF8-E900-45B6-ABE9-176602179593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73609D-4461-4E94-BCD7-F922A2921D6E}"/>
              </a:ext>
            </a:extLst>
          </p:cNvPr>
          <p:cNvSpPr/>
          <p:nvPr/>
        </p:nvSpPr>
        <p:spPr>
          <a:xfrm>
            <a:off x="497816" y="1511280"/>
            <a:ext cx="81147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 et al., (2015) and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(2014) finds that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changes to the input can fool state-of-the-art neural network with high probability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Stephan Zheng et al., (2016)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proposes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improving the robustness of deep neural networks in CV</a:t>
            </a:r>
            <a:r>
              <a:rPr lang="en-US" altLang="zh-CN" sz="2400" dirty="0"/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Belinkov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Bisk et al., (2108) point out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NMT models are very brittle and easily falter when presented with noisy input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2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6"/>
    </mc:Choice>
    <mc:Fallback xmlns="">
      <p:transition spd="slow" advTm="95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8F1C10-3E38-4D31-A1A3-CD2F906787A2}"/>
              </a:ext>
            </a:extLst>
          </p:cNvPr>
          <p:cNvSpPr/>
          <p:nvPr/>
        </p:nvSpPr>
        <p:spPr>
          <a:xfrm>
            <a:off x="3466017" y="3619672"/>
            <a:ext cx="2079763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Encoder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C9CD3F-B2F0-4125-90DF-7F497D919DC3}"/>
              </a:ext>
            </a:extLst>
          </p:cNvPr>
          <p:cNvSpPr/>
          <p:nvPr/>
        </p:nvSpPr>
        <p:spPr>
          <a:xfrm>
            <a:off x="3466017" y="1822242"/>
            <a:ext cx="2079760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Decoder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9730C35-62FC-4CDB-A5E7-CB87302152B0}"/>
                  </a:ext>
                </a:extLst>
              </p:cNvPr>
              <p:cNvSpPr/>
              <p:nvPr/>
            </p:nvSpPr>
            <p:spPr>
              <a:xfrm>
                <a:off x="4266741" y="2750619"/>
                <a:ext cx="478320" cy="49944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9730C35-62FC-4CDB-A5E7-CB8730215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741" y="2750619"/>
                <a:ext cx="478320" cy="4994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DBDA3DE-F92F-4FE3-8C78-0F03C2882882}"/>
                  </a:ext>
                </a:extLst>
              </p:cNvPr>
              <p:cNvSpPr/>
              <p:nvPr/>
            </p:nvSpPr>
            <p:spPr>
              <a:xfrm>
                <a:off x="4266741" y="4429091"/>
                <a:ext cx="478313" cy="499440"/>
              </a:xfrm>
              <a:prstGeom prst="roundRect">
                <a:avLst/>
              </a:prstGeom>
              <a:ln w="571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DBDA3DE-F92F-4FE3-8C78-0F03C2882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741" y="4429091"/>
                <a:ext cx="478313" cy="4994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7DAC95D-AB2C-4332-BEBF-DB3F340436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32599" y="4261988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61029F7-9567-4826-A5DF-33D520440F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31341" y="3448842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7B7CC208-E894-4FC0-A81F-C5663D18DA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22903" y="1630173"/>
            <a:ext cx="349113" cy="1"/>
          </a:xfrm>
          <a:prstGeom prst="curvedConnector3">
            <a:avLst>
              <a:gd name="adj1" fmla="val 94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BA9D8F-FA3A-40E8-83C6-43334316F1EF}"/>
                  </a:ext>
                </a:extLst>
              </p:cNvPr>
              <p:cNvSpPr txBox="1"/>
              <p:nvPr/>
            </p:nvSpPr>
            <p:spPr>
              <a:xfrm>
                <a:off x="3349368" y="1120796"/>
                <a:ext cx="2449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BA9D8F-FA3A-40E8-83C6-43334316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368" y="1120796"/>
                <a:ext cx="2449966" cy="276999"/>
              </a:xfrm>
              <a:prstGeom prst="rect">
                <a:avLst/>
              </a:prstGeom>
              <a:blipFill>
                <a:blip r:embed="rId4"/>
                <a:stretch>
                  <a:fillRect l="-2736" t="-2222" r="-199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992E112D-93E1-4419-B99A-96A0DCF845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87434" y="2516366"/>
            <a:ext cx="420052" cy="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1A8EAAC-7860-496C-8189-AF8DF016E549}"/>
              </a:ext>
            </a:extLst>
          </p:cNvPr>
          <p:cNvSpPr txBox="1"/>
          <p:nvPr/>
        </p:nvSpPr>
        <p:spPr>
          <a:xfrm>
            <a:off x="4891490" y="2377867"/>
            <a:ext cx="1437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+Attention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4">
            <a:extLst>
              <a:ext uri="{FF2B5EF4-FFF2-40B4-BE49-F238E27FC236}">
                <a16:creationId xmlns:a16="http://schemas.microsoft.com/office/drawing/2014/main" id="{FF7610A7-BB94-470F-AE89-67B26A0F3B52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Neural Machine Translation</a:t>
            </a:r>
          </a:p>
        </p:txBody>
      </p:sp>
      <p:sp>
        <p:nvSpPr>
          <p:cNvPr id="16" name="圆角矩形 43">
            <a:extLst>
              <a:ext uri="{FF2B5EF4-FFF2-40B4-BE49-F238E27FC236}">
                <a16:creationId xmlns:a16="http://schemas.microsoft.com/office/drawing/2014/main" id="{F4C6C6A2-AF9C-48B9-AECF-1933B6EF03C8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3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38"/>
    </mc:Choice>
    <mc:Fallback xmlns="">
      <p:transition spd="slow" advTm="2353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>
            <a:extLst>
              <a:ext uri="{FF2B5EF4-FFF2-40B4-BE49-F238E27FC236}">
                <a16:creationId xmlns:a16="http://schemas.microsoft.com/office/drawing/2014/main" id="{36CC6DA2-24F9-459B-9BE3-E1A1CD7D6D36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Adversarial Stability Training (AST)</a:t>
            </a:r>
          </a:p>
        </p:txBody>
      </p:sp>
      <p:sp>
        <p:nvSpPr>
          <p:cNvPr id="5" name="圆角矩形 43">
            <a:extLst>
              <a:ext uri="{FF2B5EF4-FFF2-40B4-BE49-F238E27FC236}">
                <a16:creationId xmlns:a16="http://schemas.microsoft.com/office/drawing/2014/main" id="{80D408BF-4ADB-472B-ACA8-F0F0995632FE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5DAF9B-A752-4303-8188-46D5E9D0F999}"/>
              </a:ext>
            </a:extLst>
          </p:cNvPr>
          <p:cNvSpPr txBox="1"/>
          <p:nvPr/>
        </p:nvSpPr>
        <p:spPr>
          <a:xfrm>
            <a:off x="438997" y="1148056"/>
            <a:ext cx="841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is to improve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two important components in NMT: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and decoder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two approaches to constructing noisy inputs with small perturbations to make NMT models resist them.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adversarial learning to make behaviors of the encoder consistent for an input and its perturbed input.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>
              <a:buClr>
                <a:srgbClr val="005A9E"/>
              </a:buClr>
              <a:buSzPct val="70000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150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9"/>
    </mc:Choice>
    <mc:Fallback xmlns="">
      <p:transition spd="slow" advTm="678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8F1C10-3E38-4D31-A1A3-CD2F906787A2}"/>
              </a:ext>
            </a:extLst>
          </p:cNvPr>
          <p:cNvSpPr/>
          <p:nvPr/>
        </p:nvSpPr>
        <p:spPr>
          <a:xfrm>
            <a:off x="3466017" y="3619672"/>
            <a:ext cx="2079763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Encoder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991D27-E7E2-46D3-B2B4-E195C54A9C92}"/>
              </a:ext>
            </a:extLst>
          </p:cNvPr>
          <p:cNvSpPr/>
          <p:nvPr/>
        </p:nvSpPr>
        <p:spPr>
          <a:xfrm>
            <a:off x="2247445" y="1867902"/>
            <a:ext cx="1755285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Discriminator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C9CD3F-B2F0-4125-90DF-7F497D919DC3}"/>
              </a:ext>
            </a:extLst>
          </p:cNvPr>
          <p:cNvSpPr/>
          <p:nvPr/>
        </p:nvSpPr>
        <p:spPr>
          <a:xfrm>
            <a:off x="5009068" y="1867902"/>
            <a:ext cx="1755277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Decoder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9730C35-62FC-4CDB-A5E7-CB87302152B0}"/>
                  </a:ext>
                </a:extLst>
              </p:cNvPr>
              <p:cNvSpPr/>
              <p:nvPr/>
            </p:nvSpPr>
            <p:spPr>
              <a:xfrm>
                <a:off x="3466016" y="2754969"/>
                <a:ext cx="478320" cy="49944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9730C35-62FC-4CDB-A5E7-CB8730215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16" y="2754969"/>
                <a:ext cx="478320" cy="499441"/>
              </a:xfrm>
              <a:prstGeom prst="roundRect">
                <a:avLst/>
              </a:prstGeom>
              <a:blipFill>
                <a:blip r:embed="rId2"/>
                <a:stretch>
                  <a:fillRect l="-12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86B8325-5657-4EA9-8171-BC888D93918D}"/>
                  </a:ext>
                </a:extLst>
              </p:cNvPr>
              <p:cNvSpPr/>
              <p:nvPr/>
            </p:nvSpPr>
            <p:spPr>
              <a:xfrm>
                <a:off x="5067462" y="2754970"/>
                <a:ext cx="478321" cy="499442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86B8325-5657-4EA9-8171-BC888D939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62" y="2754970"/>
                <a:ext cx="478321" cy="499442"/>
              </a:xfrm>
              <a:prstGeom prst="roundRect">
                <a:avLst/>
              </a:prstGeom>
              <a:blipFill>
                <a:blip r:embed="rId3"/>
                <a:stretch>
                  <a:fillRect l="-87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DBDA3DE-F92F-4FE3-8C78-0F03C2882882}"/>
                  </a:ext>
                </a:extLst>
              </p:cNvPr>
              <p:cNvSpPr/>
              <p:nvPr/>
            </p:nvSpPr>
            <p:spPr>
              <a:xfrm>
                <a:off x="3466014" y="4436545"/>
                <a:ext cx="478313" cy="499440"/>
              </a:xfrm>
              <a:prstGeom prst="roundRect">
                <a:avLst/>
              </a:prstGeom>
              <a:ln w="571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DBDA3DE-F92F-4FE3-8C78-0F03C2882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14" y="4436545"/>
                <a:ext cx="478313" cy="4994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4BD755D-224B-42EC-8DF8-00F4DA655536}"/>
                  </a:ext>
                </a:extLst>
              </p:cNvPr>
              <p:cNvSpPr/>
              <p:nvPr/>
            </p:nvSpPr>
            <p:spPr>
              <a:xfrm>
                <a:off x="5067466" y="4436545"/>
                <a:ext cx="478313" cy="499440"/>
              </a:xfrm>
              <a:prstGeom prst="round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4BD755D-224B-42EC-8DF8-00F4DA65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66" y="4436545"/>
                <a:ext cx="478313" cy="4994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7DAC95D-AB2C-4332-BEBF-DB3F340436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0615" y="4254534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61029F7-9567-4826-A5DF-33D520440F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44895" y="3424616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70DA5E31-E2A1-442B-A581-6577560135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3195229" y="2245022"/>
            <a:ext cx="439806" cy="58008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03A6532-5225-414B-BE7A-7B9C31D793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23040" y="1686510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92C7C43-649E-480B-97CD-3923E432CB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32066" y="4241489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C7A176D6-F94D-4058-8A77-1A1AE6570B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3692" y="3432071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EDAD938-174A-43FE-8007-F7DA261F48DE}"/>
              </a:ext>
            </a:extLst>
          </p:cNvPr>
          <p:cNvCxnSpPr>
            <a:cxnSpLocks/>
          </p:cNvCxnSpPr>
          <p:nvPr/>
        </p:nvCxnSpPr>
        <p:spPr>
          <a:xfrm rot="10800000">
            <a:off x="3057272" y="2360509"/>
            <a:ext cx="2249349" cy="391358"/>
          </a:xfrm>
          <a:prstGeom prst="curvedConnector3">
            <a:avLst>
              <a:gd name="adj1" fmla="val 3273"/>
            </a:avLst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7E363CEC-5900-4835-A2DB-513859F7D72D}"/>
              </a:ext>
            </a:extLst>
          </p:cNvPr>
          <p:cNvCxnSpPr>
            <a:cxnSpLocks/>
          </p:cNvCxnSpPr>
          <p:nvPr/>
        </p:nvCxnSpPr>
        <p:spPr>
          <a:xfrm flipV="1">
            <a:off x="3705170" y="2335041"/>
            <a:ext cx="2259296" cy="422409"/>
          </a:xfrm>
          <a:prstGeom prst="curvedConnector3">
            <a:avLst>
              <a:gd name="adj1" fmla="val 87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63E45AE7-01C6-45F1-93F4-0F93C92D94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60068" y="2166383"/>
            <a:ext cx="439806" cy="742328"/>
          </a:xfrm>
          <a:prstGeom prst="curvedConnector3">
            <a:avLst>
              <a:gd name="adj1" fmla="val 75424"/>
            </a:avLst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7B7CC208-E894-4FC0-A81F-C5663D18DA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56911" y="1690236"/>
            <a:ext cx="349113" cy="1"/>
          </a:xfrm>
          <a:prstGeom prst="curvedConnector3">
            <a:avLst>
              <a:gd name="adj1" fmla="val 94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760853C3-C956-49B1-989E-3F9684A92B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00871" y="1693345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8FEB575D-C72D-4825-A20D-D11385C51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3822" y="1670672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81754FA-928A-49DA-9298-419D6922E8AD}"/>
                  </a:ext>
                </a:extLst>
              </p:cNvPr>
              <p:cNvSpPr txBox="1"/>
              <p:nvPr/>
            </p:nvSpPr>
            <p:spPr>
              <a:xfrm>
                <a:off x="1867144" y="1228432"/>
                <a:ext cx="2052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81754FA-928A-49DA-9298-419D6922E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44" y="1228432"/>
                <a:ext cx="2052998" cy="276999"/>
              </a:xfrm>
              <a:prstGeom prst="rect">
                <a:avLst/>
              </a:prstGeom>
              <a:blipFill>
                <a:blip r:embed="rId6"/>
                <a:stretch>
                  <a:fillRect l="-3264" t="-4444" r="-267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BA9D8F-FA3A-40E8-83C6-43334316F1EF}"/>
                  </a:ext>
                </a:extLst>
              </p:cNvPr>
              <p:cNvSpPr txBox="1"/>
              <p:nvPr/>
            </p:nvSpPr>
            <p:spPr>
              <a:xfrm>
                <a:off x="3948681" y="1225637"/>
                <a:ext cx="2120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BA9D8F-FA3A-40E8-83C6-43334316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681" y="1225637"/>
                <a:ext cx="2120773" cy="276999"/>
              </a:xfrm>
              <a:prstGeom prst="rect">
                <a:avLst/>
              </a:prstGeom>
              <a:blipFill>
                <a:blip r:embed="rId7"/>
                <a:stretch>
                  <a:fillRect l="-3448" t="-2222" r="-258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C29FB48-9639-4501-83DA-F236C260A461}"/>
                  </a:ext>
                </a:extLst>
              </p:cNvPr>
              <p:cNvSpPr txBox="1"/>
              <p:nvPr/>
            </p:nvSpPr>
            <p:spPr>
              <a:xfrm>
                <a:off x="6214603" y="1214042"/>
                <a:ext cx="228729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C29FB48-9639-4501-83DA-F236C260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603" y="1214042"/>
                <a:ext cx="2287293" cy="298928"/>
              </a:xfrm>
              <a:prstGeom prst="rect">
                <a:avLst/>
              </a:prstGeom>
              <a:blipFill>
                <a:blip r:embed="rId8"/>
                <a:stretch>
                  <a:fillRect l="-2926" r="-2128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21A4B77D-34D2-441C-8EC0-C151274C9AF1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4505897" y="4135258"/>
            <a:ext cx="9525" cy="1601453"/>
          </a:xfrm>
          <a:prstGeom prst="curvedConnector3">
            <a:avLst>
              <a:gd name="adj1" fmla="val 16981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A478D0C-5EAF-4CA5-BC50-F535A6EB2FA1}"/>
              </a:ext>
            </a:extLst>
          </p:cNvPr>
          <p:cNvSpPr txBox="1"/>
          <p:nvPr/>
        </p:nvSpPr>
        <p:spPr>
          <a:xfrm>
            <a:off x="3858658" y="4779114"/>
            <a:ext cx="1208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01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perturbations</a:t>
            </a:r>
            <a:endParaRPr lang="zh-CN" altLang="en-US" sz="1013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4">
            <a:extLst>
              <a:ext uri="{FF2B5EF4-FFF2-40B4-BE49-F238E27FC236}">
                <a16:creationId xmlns:a16="http://schemas.microsoft.com/office/drawing/2014/main" id="{E98CCA28-B9D5-4805-9BA1-796D342B2FAB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lvl="0" defTabSz="914400">
              <a:defRPr/>
            </a:pPr>
            <a:r>
              <a:rPr lang="en-US" altLang="zh-CN" sz="2400" kern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The Architecture of NMT with AST</a:t>
            </a:r>
          </a:p>
        </p:txBody>
      </p:sp>
      <p:sp>
        <p:nvSpPr>
          <p:cNvPr id="28" name="圆角矩形 43">
            <a:extLst>
              <a:ext uri="{FF2B5EF4-FFF2-40B4-BE49-F238E27FC236}">
                <a16:creationId xmlns:a16="http://schemas.microsoft.com/office/drawing/2014/main" id="{6E37BB55-E381-4BC7-9C6B-7264E0E3A4B5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0"/>
    </mc:Choice>
    <mc:Fallback xmlns="">
      <p:transition spd="slow" advTm="459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itchFamily="34" charset="-122"/>
              </a:rPr>
              <a:t>如何选题</a:t>
            </a:r>
            <a:endParaRPr kumimoji="0" lang="en-US" altLang="zh-CN" sz="280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EB3C18-5577-48B6-8EBB-FC442EBB00AD}"/>
              </a:ext>
            </a:extLst>
          </p:cNvPr>
          <p:cNvSpPr txBox="1"/>
          <p:nvPr/>
        </p:nvSpPr>
        <p:spPr>
          <a:xfrm>
            <a:off x="430530" y="1577340"/>
            <a:ext cx="5516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从上代模型的相关工作中借鉴。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用方法去找问题。</a:t>
            </a: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/>
              <a:t>用问题去找方法。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549">
        <p14:switch dir="r"/>
      </p:transition>
    </mc:Choice>
    <mc:Fallback xmlns="">
      <p:transition spd="slow" advTm="87549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8F1C10-3E38-4D31-A1A3-CD2F906787A2}"/>
              </a:ext>
            </a:extLst>
          </p:cNvPr>
          <p:cNvSpPr/>
          <p:nvPr/>
        </p:nvSpPr>
        <p:spPr>
          <a:xfrm>
            <a:off x="1516029" y="3619672"/>
            <a:ext cx="2079763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Encoder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991D27-E7E2-46D3-B2B4-E195C54A9C92}"/>
              </a:ext>
            </a:extLst>
          </p:cNvPr>
          <p:cNvSpPr/>
          <p:nvPr/>
        </p:nvSpPr>
        <p:spPr>
          <a:xfrm>
            <a:off x="297457" y="1867902"/>
            <a:ext cx="1755285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Discriminator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C9CD3F-B2F0-4125-90DF-7F497D919DC3}"/>
              </a:ext>
            </a:extLst>
          </p:cNvPr>
          <p:cNvSpPr/>
          <p:nvPr/>
        </p:nvSpPr>
        <p:spPr>
          <a:xfrm>
            <a:off x="3059080" y="1867902"/>
            <a:ext cx="1755277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Decoder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9730C35-62FC-4CDB-A5E7-CB87302152B0}"/>
                  </a:ext>
                </a:extLst>
              </p:cNvPr>
              <p:cNvSpPr/>
              <p:nvPr/>
            </p:nvSpPr>
            <p:spPr>
              <a:xfrm>
                <a:off x="1516028" y="2754969"/>
                <a:ext cx="478320" cy="49944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9730C35-62FC-4CDB-A5E7-CB8730215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028" y="2754969"/>
                <a:ext cx="478320" cy="499441"/>
              </a:xfrm>
              <a:prstGeom prst="roundRect">
                <a:avLst/>
              </a:prstGeom>
              <a:blipFill>
                <a:blip r:embed="rId2"/>
                <a:stretch>
                  <a:fillRect l="-12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86B8325-5657-4EA9-8171-BC888D93918D}"/>
                  </a:ext>
                </a:extLst>
              </p:cNvPr>
              <p:cNvSpPr/>
              <p:nvPr/>
            </p:nvSpPr>
            <p:spPr>
              <a:xfrm>
                <a:off x="3117474" y="2754970"/>
                <a:ext cx="478321" cy="499442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86B8325-5657-4EA9-8171-BC888D939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74" y="2754970"/>
                <a:ext cx="478321" cy="499442"/>
              </a:xfrm>
              <a:prstGeom prst="roundRect">
                <a:avLst/>
              </a:prstGeom>
              <a:blipFill>
                <a:blip r:embed="rId3"/>
                <a:stretch>
                  <a:fillRect l="-87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DBDA3DE-F92F-4FE3-8C78-0F03C2882882}"/>
                  </a:ext>
                </a:extLst>
              </p:cNvPr>
              <p:cNvSpPr/>
              <p:nvPr/>
            </p:nvSpPr>
            <p:spPr>
              <a:xfrm>
                <a:off x="1516026" y="4436545"/>
                <a:ext cx="478313" cy="499440"/>
              </a:xfrm>
              <a:prstGeom prst="roundRect">
                <a:avLst/>
              </a:prstGeom>
              <a:ln w="571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DBDA3DE-F92F-4FE3-8C78-0F03C2882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026" y="4436545"/>
                <a:ext cx="478313" cy="4994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4BD755D-224B-42EC-8DF8-00F4DA655536}"/>
                  </a:ext>
                </a:extLst>
              </p:cNvPr>
              <p:cNvSpPr/>
              <p:nvPr/>
            </p:nvSpPr>
            <p:spPr>
              <a:xfrm>
                <a:off x="3117478" y="4436545"/>
                <a:ext cx="478313" cy="499440"/>
              </a:xfrm>
              <a:prstGeom prst="round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4BD755D-224B-42EC-8DF8-00F4DA65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78" y="4436545"/>
                <a:ext cx="478313" cy="4994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7DAC95D-AB2C-4332-BEBF-DB3F340436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80627" y="4254534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61029F7-9567-4826-A5DF-33D520440F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94907" y="3424616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70DA5E31-E2A1-442B-A581-6577560135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1245241" y="2245022"/>
            <a:ext cx="439806" cy="58008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03A6532-5225-414B-BE7A-7B9C31D793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052" y="1686510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92C7C43-649E-480B-97CD-3923E432CB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82078" y="4241489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C7A176D6-F94D-4058-8A77-1A1AE6570B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73704" y="3432071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EDAD938-174A-43FE-8007-F7DA261F48DE}"/>
              </a:ext>
            </a:extLst>
          </p:cNvPr>
          <p:cNvCxnSpPr>
            <a:cxnSpLocks/>
          </p:cNvCxnSpPr>
          <p:nvPr/>
        </p:nvCxnSpPr>
        <p:spPr>
          <a:xfrm rot="10800000">
            <a:off x="1107284" y="2360509"/>
            <a:ext cx="2249349" cy="391358"/>
          </a:xfrm>
          <a:prstGeom prst="curvedConnector3">
            <a:avLst>
              <a:gd name="adj1" fmla="val 3273"/>
            </a:avLst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7E363CEC-5900-4835-A2DB-513859F7D72D}"/>
              </a:ext>
            </a:extLst>
          </p:cNvPr>
          <p:cNvCxnSpPr>
            <a:cxnSpLocks/>
          </p:cNvCxnSpPr>
          <p:nvPr/>
        </p:nvCxnSpPr>
        <p:spPr>
          <a:xfrm flipV="1">
            <a:off x="1755182" y="2335041"/>
            <a:ext cx="2259296" cy="422409"/>
          </a:xfrm>
          <a:prstGeom prst="curvedConnector3">
            <a:avLst>
              <a:gd name="adj1" fmla="val 87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63E45AE7-01C6-45F1-93F4-0F93C92D94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10080" y="2166383"/>
            <a:ext cx="439806" cy="742328"/>
          </a:xfrm>
          <a:prstGeom prst="curvedConnector3">
            <a:avLst>
              <a:gd name="adj1" fmla="val 75424"/>
            </a:avLst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7B7CC208-E894-4FC0-A81F-C5663D18DA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6923" y="1690236"/>
            <a:ext cx="349113" cy="1"/>
          </a:xfrm>
          <a:prstGeom prst="curvedConnector3">
            <a:avLst>
              <a:gd name="adj1" fmla="val 94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760853C3-C956-49B1-989E-3F9684A92B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50883" y="1693345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8FEB575D-C72D-4825-A20D-D11385C51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3834" y="1670672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81754FA-928A-49DA-9298-419D6922E8AD}"/>
                  </a:ext>
                </a:extLst>
              </p:cNvPr>
              <p:cNvSpPr txBox="1"/>
              <p:nvPr/>
            </p:nvSpPr>
            <p:spPr>
              <a:xfrm>
                <a:off x="479189" y="1246141"/>
                <a:ext cx="1067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81754FA-928A-49DA-9298-419D6922E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9" y="1246141"/>
                <a:ext cx="1067343" cy="276999"/>
              </a:xfrm>
              <a:prstGeom prst="rect">
                <a:avLst/>
              </a:prstGeom>
              <a:blipFill>
                <a:blip r:embed="rId6"/>
                <a:stretch>
                  <a:fillRect l="-7429" t="-2174" r="-514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BA9D8F-FA3A-40E8-83C6-43334316F1EF}"/>
                  </a:ext>
                </a:extLst>
              </p:cNvPr>
              <p:cNvSpPr txBox="1"/>
              <p:nvPr/>
            </p:nvSpPr>
            <p:spPr>
              <a:xfrm>
                <a:off x="2888437" y="1242121"/>
                <a:ext cx="1097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BA9D8F-FA3A-40E8-83C6-43334316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437" y="1242121"/>
                <a:ext cx="1097993" cy="276999"/>
              </a:xfrm>
              <a:prstGeom prst="rect">
                <a:avLst/>
              </a:prstGeom>
              <a:blipFill>
                <a:blip r:embed="rId7"/>
                <a:stretch>
                  <a:fillRect l="-7222" t="-2222" r="-5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C29FB48-9639-4501-83DA-F236C260A461}"/>
                  </a:ext>
                </a:extLst>
              </p:cNvPr>
              <p:cNvSpPr txBox="1"/>
              <p:nvPr/>
            </p:nvSpPr>
            <p:spPr>
              <a:xfrm>
                <a:off x="4202978" y="1242121"/>
                <a:ext cx="126451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C29FB48-9639-4501-83DA-F236C260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78" y="1242121"/>
                <a:ext cx="1264513" cy="298928"/>
              </a:xfrm>
              <a:prstGeom prst="rect">
                <a:avLst/>
              </a:prstGeom>
              <a:blipFill>
                <a:blip r:embed="rId8"/>
                <a:stretch>
                  <a:fillRect l="-5769" r="-384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21A4B77D-34D2-441C-8EC0-C151274C9AF1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2555909" y="4135258"/>
            <a:ext cx="9525" cy="1601453"/>
          </a:xfrm>
          <a:prstGeom prst="curvedConnector3">
            <a:avLst>
              <a:gd name="adj1" fmla="val 16981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A478D0C-5EAF-4CA5-BC50-F535A6EB2FA1}"/>
              </a:ext>
            </a:extLst>
          </p:cNvPr>
          <p:cNvSpPr txBox="1"/>
          <p:nvPr/>
        </p:nvSpPr>
        <p:spPr>
          <a:xfrm>
            <a:off x="1951507" y="4597807"/>
            <a:ext cx="1208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01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perturbations</a:t>
            </a:r>
            <a:endParaRPr lang="zh-CN" altLang="en-US" sz="1013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BF664AE-72D7-434E-8731-E139C371D616}"/>
              </a:ext>
            </a:extLst>
          </p:cNvPr>
          <p:cNvSpPr/>
          <p:nvPr/>
        </p:nvSpPr>
        <p:spPr>
          <a:xfrm>
            <a:off x="5471274" y="1402380"/>
            <a:ext cx="3311921" cy="256696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Loss</a:t>
            </a:r>
          </a:p>
          <a:p>
            <a:pPr algn="ctr"/>
            <a:endParaRPr lang="en-US" altLang="zh-CN" sz="1013" dirty="0"/>
          </a:p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: Learn an invariant encoder to encourage the encoder to output similar intermediate representations for </a:t>
            </a:r>
          </a:p>
          <a:p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: Guide the decoder to generate output given perturbed input </a:t>
            </a:r>
            <a:r>
              <a:rPr lang="en-US" altLang="zh-CN" sz="1013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93111A-9E21-42BE-B99D-60B413D66293}"/>
                  </a:ext>
                </a:extLst>
              </p:cNvPr>
              <p:cNvSpPr txBox="1"/>
              <p:nvPr/>
            </p:nvSpPr>
            <p:spPr>
              <a:xfrm>
                <a:off x="5641249" y="1976116"/>
                <a:ext cx="89037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93111A-9E21-42BE-B99D-60B413D66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49" y="1976116"/>
                <a:ext cx="890372" cy="230832"/>
              </a:xfrm>
              <a:prstGeom prst="rect">
                <a:avLst/>
              </a:prstGeom>
              <a:blipFill>
                <a:blip r:embed="rId9"/>
                <a:stretch>
                  <a:fillRect l="-6849" t="-2632" r="-5479" b="-3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A60868-6A16-41C3-945A-8A4ACF757671}"/>
                  </a:ext>
                </a:extLst>
              </p:cNvPr>
              <p:cNvSpPr txBox="1"/>
              <p:nvPr/>
            </p:nvSpPr>
            <p:spPr>
              <a:xfrm>
                <a:off x="5643083" y="3125578"/>
                <a:ext cx="1051122" cy="24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A60868-6A16-41C3-945A-8A4ACF75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083" y="3125578"/>
                <a:ext cx="1051122" cy="248979"/>
              </a:xfrm>
              <a:prstGeom prst="rect">
                <a:avLst/>
              </a:prstGeom>
              <a:blipFill>
                <a:blip r:embed="rId10"/>
                <a:stretch>
                  <a:fillRect l="-6395" r="-407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圆角矩形 4">
            <a:extLst>
              <a:ext uri="{FF2B5EF4-FFF2-40B4-BE49-F238E27FC236}">
                <a16:creationId xmlns:a16="http://schemas.microsoft.com/office/drawing/2014/main" id="{4DBCF198-2C7A-4FDE-8D34-778DCD7B1229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The Architecture of NMT with AST</a:t>
            </a:r>
          </a:p>
        </p:txBody>
      </p:sp>
      <p:sp>
        <p:nvSpPr>
          <p:cNvPr id="35" name="圆角矩形 43">
            <a:extLst>
              <a:ext uri="{FF2B5EF4-FFF2-40B4-BE49-F238E27FC236}">
                <a16:creationId xmlns:a16="http://schemas.microsoft.com/office/drawing/2014/main" id="{4E3083C7-374C-420F-A7D9-53DD5F753D7B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2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15"/>
    </mc:Choice>
    <mc:Fallback xmlns="">
      <p:transition spd="slow" advTm="3581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8F1C10-3E38-4D31-A1A3-CD2F906787A2}"/>
              </a:ext>
            </a:extLst>
          </p:cNvPr>
          <p:cNvSpPr/>
          <p:nvPr/>
        </p:nvSpPr>
        <p:spPr>
          <a:xfrm>
            <a:off x="1516029" y="3619672"/>
            <a:ext cx="2079763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Encoder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991D27-E7E2-46D3-B2B4-E195C54A9C92}"/>
              </a:ext>
            </a:extLst>
          </p:cNvPr>
          <p:cNvSpPr/>
          <p:nvPr/>
        </p:nvSpPr>
        <p:spPr>
          <a:xfrm>
            <a:off x="297457" y="1867902"/>
            <a:ext cx="1755285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Discriminator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C9CD3F-B2F0-4125-90DF-7F497D919DC3}"/>
              </a:ext>
            </a:extLst>
          </p:cNvPr>
          <p:cNvSpPr/>
          <p:nvPr/>
        </p:nvSpPr>
        <p:spPr>
          <a:xfrm>
            <a:off x="3059080" y="1867902"/>
            <a:ext cx="1755277" cy="447261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Decoder</a:t>
            </a:r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9730C35-62FC-4CDB-A5E7-CB87302152B0}"/>
                  </a:ext>
                </a:extLst>
              </p:cNvPr>
              <p:cNvSpPr/>
              <p:nvPr/>
            </p:nvSpPr>
            <p:spPr>
              <a:xfrm>
                <a:off x="1516028" y="2754969"/>
                <a:ext cx="478320" cy="49944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9730C35-62FC-4CDB-A5E7-CB8730215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028" y="2754969"/>
                <a:ext cx="478320" cy="499441"/>
              </a:xfrm>
              <a:prstGeom prst="roundRect">
                <a:avLst/>
              </a:prstGeom>
              <a:blipFill>
                <a:blip r:embed="rId2"/>
                <a:stretch>
                  <a:fillRect l="-12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86B8325-5657-4EA9-8171-BC888D93918D}"/>
                  </a:ext>
                </a:extLst>
              </p:cNvPr>
              <p:cNvSpPr/>
              <p:nvPr/>
            </p:nvSpPr>
            <p:spPr>
              <a:xfrm>
                <a:off x="3117474" y="2754970"/>
                <a:ext cx="478321" cy="499442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86B8325-5657-4EA9-8171-BC888D939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74" y="2754970"/>
                <a:ext cx="478321" cy="499442"/>
              </a:xfrm>
              <a:prstGeom prst="roundRect">
                <a:avLst/>
              </a:prstGeom>
              <a:blipFill>
                <a:blip r:embed="rId3"/>
                <a:stretch>
                  <a:fillRect l="-87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DBDA3DE-F92F-4FE3-8C78-0F03C2882882}"/>
                  </a:ext>
                </a:extLst>
              </p:cNvPr>
              <p:cNvSpPr/>
              <p:nvPr/>
            </p:nvSpPr>
            <p:spPr>
              <a:xfrm>
                <a:off x="1516026" y="4436545"/>
                <a:ext cx="478313" cy="499440"/>
              </a:xfrm>
              <a:prstGeom prst="roundRect">
                <a:avLst/>
              </a:prstGeom>
              <a:ln w="571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DBDA3DE-F92F-4FE3-8C78-0F03C2882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026" y="4436545"/>
                <a:ext cx="478313" cy="4994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4BD755D-224B-42EC-8DF8-00F4DA655536}"/>
                  </a:ext>
                </a:extLst>
              </p:cNvPr>
              <p:cNvSpPr/>
              <p:nvPr/>
            </p:nvSpPr>
            <p:spPr>
              <a:xfrm>
                <a:off x="3117478" y="4436545"/>
                <a:ext cx="478313" cy="499440"/>
              </a:xfrm>
              <a:prstGeom prst="round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4BD755D-224B-42EC-8DF8-00F4DA65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78" y="4436545"/>
                <a:ext cx="478313" cy="4994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7DAC95D-AB2C-4332-BEBF-DB3F340436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80627" y="4254534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61029F7-9567-4826-A5DF-33D520440F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94907" y="3424616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70DA5E31-E2A1-442B-A581-6577560135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1245241" y="2245022"/>
            <a:ext cx="439806" cy="58008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03A6532-5225-414B-BE7A-7B9C31D793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052" y="1686510"/>
            <a:ext cx="349113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92C7C43-649E-480B-97CD-3923E432CB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82078" y="4241489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C7A176D6-F94D-4058-8A77-1A1AE6570B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73704" y="3432071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EDAD938-174A-43FE-8007-F7DA261F48DE}"/>
              </a:ext>
            </a:extLst>
          </p:cNvPr>
          <p:cNvCxnSpPr>
            <a:cxnSpLocks/>
          </p:cNvCxnSpPr>
          <p:nvPr/>
        </p:nvCxnSpPr>
        <p:spPr>
          <a:xfrm rot="10800000">
            <a:off x="1107284" y="2360509"/>
            <a:ext cx="2249349" cy="391358"/>
          </a:xfrm>
          <a:prstGeom prst="curvedConnector3">
            <a:avLst>
              <a:gd name="adj1" fmla="val 3273"/>
            </a:avLst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7E363CEC-5900-4835-A2DB-513859F7D72D}"/>
              </a:ext>
            </a:extLst>
          </p:cNvPr>
          <p:cNvCxnSpPr>
            <a:cxnSpLocks/>
          </p:cNvCxnSpPr>
          <p:nvPr/>
        </p:nvCxnSpPr>
        <p:spPr>
          <a:xfrm flipV="1">
            <a:off x="1755182" y="2335041"/>
            <a:ext cx="2259296" cy="422409"/>
          </a:xfrm>
          <a:prstGeom prst="curvedConnector3">
            <a:avLst>
              <a:gd name="adj1" fmla="val 87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63E45AE7-01C6-45F1-93F4-0F93C92D94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10080" y="2166383"/>
            <a:ext cx="439806" cy="742328"/>
          </a:xfrm>
          <a:prstGeom prst="curvedConnector3">
            <a:avLst>
              <a:gd name="adj1" fmla="val 75424"/>
            </a:avLst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7B7CC208-E894-4FC0-A81F-C5663D18DA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6923" y="1690236"/>
            <a:ext cx="349113" cy="1"/>
          </a:xfrm>
          <a:prstGeom prst="curvedConnector3">
            <a:avLst>
              <a:gd name="adj1" fmla="val 94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760853C3-C956-49B1-989E-3F9684A92B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50883" y="1693345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8FEB575D-C72D-4825-A20D-D11385C51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3834" y="1670672"/>
            <a:ext cx="349113" cy="1"/>
          </a:xfrm>
          <a:prstGeom prst="curvedConnector3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81754FA-928A-49DA-9298-419D6922E8AD}"/>
                  </a:ext>
                </a:extLst>
              </p:cNvPr>
              <p:cNvSpPr txBox="1"/>
              <p:nvPr/>
            </p:nvSpPr>
            <p:spPr>
              <a:xfrm>
                <a:off x="479189" y="1246141"/>
                <a:ext cx="1067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81754FA-928A-49DA-9298-419D6922E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9" y="1246141"/>
                <a:ext cx="1067343" cy="276999"/>
              </a:xfrm>
              <a:prstGeom prst="rect">
                <a:avLst/>
              </a:prstGeom>
              <a:blipFill>
                <a:blip r:embed="rId6"/>
                <a:stretch>
                  <a:fillRect l="-7429" t="-2174" r="-514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BA9D8F-FA3A-40E8-83C6-43334316F1EF}"/>
                  </a:ext>
                </a:extLst>
              </p:cNvPr>
              <p:cNvSpPr txBox="1"/>
              <p:nvPr/>
            </p:nvSpPr>
            <p:spPr>
              <a:xfrm>
                <a:off x="2888437" y="1242121"/>
                <a:ext cx="1097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BA9D8F-FA3A-40E8-83C6-43334316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437" y="1242121"/>
                <a:ext cx="1097993" cy="276999"/>
              </a:xfrm>
              <a:prstGeom prst="rect">
                <a:avLst/>
              </a:prstGeom>
              <a:blipFill>
                <a:blip r:embed="rId7"/>
                <a:stretch>
                  <a:fillRect l="-7222" t="-2222" r="-5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C29FB48-9639-4501-83DA-F236C260A461}"/>
                  </a:ext>
                </a:extLst>
              </p:cNvPr>
              <p:cNvSpPr txBox="1"/>
              <p:nvPr/>
            </p:nvSpPr>
            <p:spPr>
              <a:xfrm>
                <a:off x="4202978" y="1242121"/>
                <a:ext cx="126451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C29FB48-9639-4501-83DA-F236C260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78" y="1242121"/>
                <a:ext cx="1264513" cy="298928"/>
              </a:xfrm>
              <a:prstGeom prst="rect">
                <a:avLst/>
              </a:prstGeom>
              <a:blipFill>
                <a:blip r:embed="rId8"/>
                <a:stretch>
                  <a:fillRect l="-5769" r="-384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21A4B77D-34D2-441C-8EC0-C151274C9AF1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2555909" y="4135258"/>
            <a:ext cx="9525" cy="1601453"/>
          </a:xfrm>
          <a:prstGeom prst="curvedConnector3">
            <a:avLst>
              <a:gd name="adj1" fmla="val 16981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A478D0C-5EAF-4CA5-BC50-F535A6EB2FA1}"/>
              </a:ext>
            </a:extLst>
          </p:cNvPr>
          <p:cNvSpPr txBox="1"/>
          <p:nvPr/>
        </p:nvSpPr>
        <p:spPr>
          <a:xfrm>
            <a:off x="1994339" y="4584834"/>
            <a:ext cx="1208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01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perturbations</a:t>
            </a:r>
            <a:endParaRPr lang="zh-CN" altLang="en-US" sz="1013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BF664AE-72D7-434E-8731-E139C371D616}"/>
                  </a:ext>
                </a:extLst>
              </p:cNvPr>
              <p:cNvSpPr/>
              <p:nvPr/>
            </p:nvSpPr>
            <p:spPr>
              <a:xfrm>
                <a:off x="5471274" y="1242121"/>
                <a:ext cx="3311921" cy="256696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Loss</a:t>
                </a:r>
              </a:p>
              <a:p>
                <a:pPr algn="ctr"/>
                <a:endParaRPr lang="en-US" altLang="zh-CN" sz="1013" dirty="0"/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: learn an invariant encoder to encourage the encoder to output similar intermediate representations for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: guide the decoder to generate output given perturbed input </a:t>
                </a:r>
                <a:r>
                  <a:rPr lang="en-US" altLang="zh-CN" sz="1013" dirty="0"/>
                  <a:t>. </a:t>
                </a:r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BF664AE-72D7-434E-8731-E139C371D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274" y="1242121"/>
                <a:ext cx="3311921" cy="256696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93111A-9E21-42BE-B99D-60B413D66293}"/>
                  </a:ext>
                </a:extLst>
              </p:cNvPr>
              <p:cNvSpPr txBox="1"/>
              <p:nvPr/>
            </p:nvSpPr>
            <p:spPr>
              <a:xfrm>
                <a:off x="5660191" y="1845229"/>
                <a:ext cx="89037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93111A-9E21-42BE-B99D-60B413D66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91" y="1845229"/>
                <a:ext cx="890372" cy="230832"/>
              </a:xfrm>
              <a:prstGeom prst="rect">
                <a:avLst/>
              </a:prstGeom>
              <a:blipFill>
                <a:blip r:embed="rId10"/>
                <a:stretch>
                  <a:fillRect l="-7534" t="-2632" r="-4795" b="-3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A60868-6A16-41C3-945A-8A4ACF757671}"/>
                  </a:ext>
                </a:extLst>
              </p:cNvPr>
              <p:cNvSpPr txBox="1"/>
              <p:nvPr/>
            </p:nvSpPr>
            <p:spPr>
              <a:xfrm>
                <a:off x="5623659" y="2984817"/>
                <a:ext cx="1051122" cy="24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A60868-6A16-41C3-945A-8A4ACF75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59" y="2984817"/>
                <a:ext cx="1051122" cy="248979"/>
              </a:xfrm>
              <a:prstGeom prst="rect">
                <a:avLst/>
              </a:prstGeom>
              <a:blipFill>
                <a:blip r:embed="rId11"/>
                <a:stretch>
                  <a:fillRect l="-6395" r="-407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419D94-5C3D-4603-B2E2-4DBC407F5007}"/>
              </a:ext>
            </a:extLst>
          </p:cNvPr>
          <p:cNvSpPr/>
          <p:nvPr/>
        </p:nvSpPr>
        <p:spPr>
          <a:xfrm>
            <a:off x="5548211" y="3978057"/>
            <a:ext cx="3311921" cy="87597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: guarantee good translation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AFF8937-EC92-4ACF-83A4-EDB03A8E49B3}"/>
                  </a:ext>
                </a:extLst>
              </p:cNvPr>
              <p:cNvSpPr txBox="1"/>
              <p:nvPr/>
            </p:nvSpPr>
            <p:spPr>
              <a:xfrm>
                <a:off x="5596617" y="4177753"/>
                <a:ext cx="11052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AFF8937-EC92-4ACF-83A4-EDB03A8E4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17" y="4177753"/>
                <a:ext cx="1105207" cy="230832"/>
              </a:xfrm>
              <a:prstGeom prst="rect">
                <a:avLst/>
              </a:prstGeom>
              <a:blipFill>
                <a:blip r:embed="rId12"/>
                <a:stretch>
                  <a:fillRect b="-3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4">
            <a:extLst>
              <a:ext uri="{FF2B5EF4-FFF2-40B4-BE49-F238E27FC236}">
                <a16:creationId xmlns:a16="http://schemas.microsoft.com/office/drawing/2014/main" id="{7F2EEFBB-0E22-4A25-A8ED-BB6FDBB8B649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lvl="0" defTabSz="914400">
              <a:defRPr/>
            </a:pPr>
            <a:r>
              <a:rPr lang="en-US" altLang="zh-CN" sz="2400" kern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The Architecture of NMT with AST</a:t>
            </a:r>
          </a:p>
        </p:txBody>
      </p:sp>
      <p:sp>
        <p:nvSpPr>
          <p:cNvPr id="38" name="圆角矩形 43">
            <a:extLst>
              <a:ext uri="{FF2B5EF4-FFF2-40B4-BE49-F238E27FC236}">
                <a16:creationId xmlns:a16="http://schemas.microsoft.com/office/drawing/2014/main" id="{C342E508-9092-4C84-B938-735956BF7E68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77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2"/>
    </mc:Choice>
    <mc:Fallback xmlns="">
      <p:transition spd="slow" advTm="1780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1B54EBB-1EC6-4114-B145-8DE1518AAED7}"/>
                  </a:ext>
                </a:extLst>
              </p:cNvPr>
              <p:cNvSpPr txBox="1"/>
              <p:nvPr/>
            </p:nvSpPr>
            <p:spPr>
              <a:xfrm>
                <a:off x="1844346" y="2571750"/>
                <a:ext cx="4261754" cy="1318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i="1" dirty="0"/>
                  <a:t>+</a:t>
                </a:r>
                <a:endParaRPr lang="en-US" altLang="zh-CN" sz="21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zh-CN" altLang="en-US" sz="2100" i="1" dirty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i="1" dirty="0"/>
                  <a:t>+</a:t>
                </a:r>
                <a:endParaRPr lang="en-US" altLang="zh-CN" sz="2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l-GR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100" i="1" dirty="0"/>
              </a:p>
              <a:p>
                <a:endParaRPr lang="zh-CN" altLang="en-US" sz="21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1B54EBB-1EC6-4114-B145-8DE1518A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346" y="2571750"/>
                <a:ext cx="4261754" cy="1318118"/>
              </a:xfrm>
              <a:prstGeom prst="rect">
                <a:avLst/>
              </a:prstGeom>
              <a:blipFill>
                <a:blip r:embed="rId2"/>
                <a:stretch>
                  <a:fillRect t="-6481" r="-3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19C2B3A-9C75-4923-98EB-6914551589AE}"/>
              </a:ext>
            </a:extLst>
          </p:cNvPr>
          <p:cNvSpPr txBox="1"/>
          <p:nvPr/>
        </p:nvSpPr>
        <p:spPr>
          <a:xfrm>
            <a:off x="941942" y="1759945"/>
            <a:ext cx="2710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objective: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C97BF0C-FB27-4C7E-9FB8-F4F145789E1E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Training</a:t>
            </a: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A460DDB1-5A31-4B93-8F6E-CFF8A3558510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2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9"/>
    </mc:Choice>
    <mc:Fallback xmlns="">
      <p:transition spd="slow" advTm="19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9C2B3A-9C75-4923-98EB-6914551589AE}"/>
              </a:ext>
            </a:extLst>
          </p:cNvPr>
          <p:cNvSpPr txBox="1"/>
          <p:nvPr/>
        </p:nvSpPr>
        <p:spPr>
          <a:xfrm>
            <a:off x="628650" y="1759945"/>
            <a:ext cx="76016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input sentence x, we randomly sample some word positions to be modified by replacing them with other words according to the distribution: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5002EC-1A7F-4DC7-972D-E650C4841650}"/>
                  </a:ext>
                </a:extLst>
              </p:cNvPr>
              <p:cNvSpPr txBox="1"/>
              <p:nvPr/>
            </p:nvSpPr>
            <p:spPr>
              <a:xfrm>
                <a:off x="2202914" y="3290620"/>
                <a:ext cx="4056816" cy="63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5002EC-1A7F-4DC7-972D-E650C4841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914" y="3290620"/>
                <a:ext cx="4056816" cy="638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>
            <a:extLst>
              <a:ext uri="{FF2B5EF4-FFF2-40B4-BE49-F238E27FC236}">
                <a16:creationId xmlns:a16="http://schemas.microsoft.com/office/drawing/2014/main" id="{3BB3B61F-2363-48BA-8819-23477AC36E96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Constructing Perturbed Inputs (lexical level)</a:t>
            </a: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628408C7-0F37-4142-A41B-E8C70DD8B109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86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37"/>
    </mc:Choice>
    <mc:Fallback xmlns="">
      <p:transition spd="slow" advTm="2563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9C2B3A-9C75-4923-98EB-6914551589AE}"/>
              </a:ext>
            </a:extLst>
          </p:cNvPr>
          <p:cNvSpPr txBox="1"/>
          <p:nvPr/>
        </p:nvSpPr>
        <p:spPr>
          <a:xfrm>
            <a:off x="628650" y="1759945"/>
            <a:ext cx="760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input sentence x, we add the Gaussian noise vectors to all the word embeddings: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860C56-A9DB-405D-A4D6-D80600E0473B}"/>
                  </a:ext>
                </a:extLst>
              </p:cNvPr>
              <p:cNvSpPr txBox="1"/>
              <p:nvPr/>
            </p:nvSpPr>
            <p:spPr>
              <a:xfrm>
                <a:off x="2529950" y="3232781"/>
                <a:ext cx="3496919" cy="282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860C56-A9DB-405D-A4D6-D80600E0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950" y="3232781"/>
                <a:ext cx="3496919" cy="282770"/>
              </a:xfrm>
              <a:prstGeom prst="rect">
                <a:avLst/>
              </a:prstGeom>
              <a:blipFill>
                <a:blip r:embed="rId2"/>
                <a:stretch>
                  <a:fillRect l="-1045" t="-2128" r="-1916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>
            <a:extLst>
              <a:ext uri="{FF2B5EF4-FFF2-40B4-BE49-F238E27FC236}">
                <a16:creationId xmlns:a16="http://schemas.microsoft.com/office/drawing/2014/main" id="{229EA484-F1DE-4768-A416-4385F9ED55A5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lvl="0" defTabSz="914400">
              <a:defRPr/>
            </a:pPr>
            <a:r>
              <a:rPr lang="en-US" altLang="zh-CN" sz="2400" kern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Constructing Perturbed Inputs (feature level)</a:t>
            </a: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E7984120-75E9-4EEB-995C-C7D241C7CFDE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4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7"/>
    </mc:Choice>
    <mc:Fallback xmlns="">
      <p:transition spd="slow" advTm="977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9C2B3A-9C75-4923-98EB-6914551589AE}"/>
                  </a:ext>
                </a:extLst>
              </p:cNvPr>
              <p:cNvSpPr txBox="1"/>
              <p:nvPr/>
            </p:nvSpPr>
            <p:spPr>
              <a:xfrm>
                <a:off x="628650" y="1759945"/>
                <a:ext cx="76016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 adversarial learning to make representations produced by the encoder indistinguishable when fed with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9C2B3A-9C75-4923-98EB-691455158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59945"/>
                <a:ext cx="7601639" cy="738664"/>
              </a:xfrm>
              <a:prstGeom prst="rect">
                <a:avLst/>
              </a:prstGeom>
              <a:blipFill>
                <a:blip r:embed="rId2"/>
                <a:stretch>
                  <a:fillRect l="-962" t="-5785" b="-15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860C56-A9DB-405D-A4D6-D80600E0473B}"/>
                  </a:ext>
                </a:extLst>
              </p:cNvPr>
              <p:cNvSpPr txBox="1"/>
              <p:nvPr/>
            </p:nvSpPr>
            <p:spPr>
              <a:xfrm>
                <a:off x="1048015" y="3092316"/>
                <a:ext cx="6763070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𝑙𝑜𝑔𝐷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[−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800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860C56-A9DB-405D-A4D6-D80600E0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15" y="3092316"/>
                <a:ext cx="6763070" cy="414537"/>
              </a:xfrm>
              <a:prstGeom prst="rect">
                <a:avLst/>
              </a:prstGeom>
              <a:blipFill>
                <a:blip r:embed="rId3"/>
                <a:stretch>
                  <a:fillRect l="-451" r="-812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ABF077F-71C2-4B53-ABA3-9D7CF510C40B}"/>
              </a:ext>
            </a:extLst>
          </p:cNvPr>
          <p:cNvSpPr txBox="1"/>
          <p:nvPr/>
        </p:nvSpPr>
        <p:spPr>
          <a:xfrm>
            <a:off x="3109511" y="3908233"/>
            <a:ext cx="292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as the generator </a:t>
            </a:r>
          </a:p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N(x)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perturbed input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861D7BA9-39FA-4F51-AFD9-5B9858B3E330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Perturbation-invariant Encoder</a:t>
            </a:r>
          </a:p>
        </p:txBody>
      </p:sp>
      <p:sp>
        <p:nvSpPr>
          <p:cNvPr id="7" name="圆角矩形 43">
            <a:extLst>
              <a:ext uri="{FF2B5EF4-FFF2-40B4-BE49-F238E27FC236}">
                <a16:creationId xmlns:a16="http://schemas.microsoft.com/office/drawing/2014/main" id="{85AB6A5C-5488-4BF1-9253-B964D63B16BB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2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60"/>
    </mc:Choice>
    <mc:Fallback xmlns="">
      <p:transition spd="slow" advTm="1536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144B29-5BB9-49C9-A79F-BCF10B0D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Chinese-English</a:t>
            </a:r>
            <a:r>
              <a:rPr lang="en-US" altLang="zh-CN" dirty="0"/>
              <a:t>: LDC corpus consisting of 1.25M sentence pairs with 27.9M Chinese words and 34.5M English words.</a:t>
            </a:r>
          </a:p>
          <a:p>
            <a:r>
              <a:rPr lang="en-US" altLang="zh-CN" b="1" dirty="0"/>
              <a:t>English-German</a:t>
            </a:r>
            <a:r>
              <a:rPr lang="en-US" altLang="zh-CN" dirty="0"/>
              <a:t>: WMT 14 corpus containing 4.5M sentence pairs with 118M English words and 111M German words.</a:t>
            </a:r>
          </a:p>
          <a:p>
            <a:r>
              <a:rPr lang="en-US" altLang="zh-CN" b="1" dirty="0"/>
              <a:t>English-French</a:t>
            </a:r>
            <a:r>
              <a:rPr lang="en-US" altLang="zh-CN" dirty="0"/>
              <a:t>: IWSLT corpus consisting of 0.22M sentence pairs with 4.03M English words and 4.12M French words.</a:t>
            </a:r>
          </a:p>
          <a:p>
            <a:endParaRPr lang="en-US" altLang="zh-CN" dirty="0"/>
          </a:p>
          <a:p>
            <a:r>
              <a:rPr lang="en-US" altLang="zh-CN" dirty="0"/>
              <a:t>2-layer RNN-based NMT systems.</a:t>
            </a:r>
          </a:p>
          <a:p>
            <a:r>
              <a:rPr lang="en-US" altLang="zh-CN" dirty="0"/>
              <a:t>CNN Discriminator (Kim 2014).</a:t>
            </a:r>
            <a:endParaRPr lang="zh-CN" altLang="en-US" dirty="0"/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16DE8D7C-0348-4548-BB2B-6D81C68A35C3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Experiments</a:t>
            </a: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err="1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Setu</a:t>
            </a:r>
            <a:r>
              <a:rPr lang="en-US" altLang="zh-CN" sz="2400" kern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p</a:t>
            </a: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）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5" name="圆角矩形 43">
            <a:extLst>
              <a:ext uri="{FF2B5EF4-FFF2-40B4-BE49-F238E27FC236}">
                <a16:creationId xmlns:a16="http://schemas.microsoft.com/office/drawing/2014/main" id="{A1D4126F-1563-4B6B-A6ED-59C230A23093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8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"/>
    </mc:Choice>
    <mc:Fallback xmlns="">
      <p:transition spd="slow" advTm="48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3FDBC9-7B2D-4D43-8756-2B79830B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7" y="1648375"/>
            <a:ext cx="8048947" cy="24085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60156F-13CC-40BC-83EB-076BB92A51C6}"/>
              </a:ext>
            </a:extLst>
          </p:cNvPr>
          <p:cNvSpPr txBox="1"/>
          <p:nvPr/>
        </p:nvSpPr>
        <p:spPr>
          <a:xfrm>
            <a:off x="1991298" y="4298821"/>
            <a:ext cx="516140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Case-insensitive BLEU scores on NIST Chinese-English translation</a:t>
            </a:r>
            <a:endParaRPr lang="zh-CN" altLang="en-US" sz="1013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CC0CAA9-E9A9-48E4-B0FA-3E39C4D17A2F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NIST Chinese-</a:t>
            </a:r>
            <a:r>
              <a:rPr kumimoji="0" lang="en-US" altLang="zh-CN" sz="2400" b="0" i="0" u="none" strike="noStrike" kern="0" cap="none" spc="0" normalizeH="0" baseline="0" noProof="0" dirty="0" err="1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Eng</a:t>
            </a:r>
            <a:r>
              <a:rPr lang="en-US" altLang="zh-CN" sz="2400" kern="0" dirty="0" err="1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lish</a:t>
            </a:r>
            <a:r>
              <a:rPr lang="en-US" altLang="zh-CN" sz="2400" kern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 Translation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80F1A5FE-B623-4BC9-8590-DDA1387C3F6B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0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8"/>
    </mc:Choice>
    <mc:Fallback xmlns="">
      <p:transition spd="slow" advTm="891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60156F-13CC-40BC-83EB-076BB92A51C6}"/>
              </a:ext>
            </a:extLst>
          </p:cNvPr>
          <p:cNvSpPr txBox="1"/>
          <p:nvPr/>
        </p:nvSpPr>
        <p:spPr>
          <a:xfrm>
            <a:off x="1771977" y="4298821"/>
            <a:ext cx="5600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Case-sensitive BLEU scores on WMT14 English-German translation</a:t>
            </a:r>
            <a:endParaRPr lang="zh-CN" altLang="en-US" sz="1013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07A31-0C1F-446F-8949-14D6B11C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77" y="1460456"/>
            <a:ext cx="5600044" cy="26459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4188AB3D-2996-4E1A-9F44-037AC5DCFE8C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WMT English-German Translation</a:t>
            </a: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6164E149-7372-4E6A-A7D0-B32A2A4ABEC2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2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"/>
    </mc:Choice>
    <mc:Fallback xmlns="">
      <p:transition spd="slow" advTm="61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60156F-13CC-40BC-83EB-076BB92A51C6}"/>
              </a:ext>
            </a:extLst>
          </p:cNvPr>
          <p:cNvSpPr txBox="1"/>
          <p:nvPr/>
        </p:nvSpPr>
        <p:spPr>
          <a:xfrm>
            <a:off x="2126255" y="3860901"/>
            <a:ext cx="489149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Case-sensitive BLEU scores on IWLST English-French translation</a:t>
            </a:r>
            <a:endParaRPr lang="zh-CN" altLang="en-US" sz="1013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B45F00-943D-47A3-9D8F-34483ABE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81" y="2081133"/>
            <a:ext cx="2671238" cy="1174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921093E8-A196-4A54-AC7F-F50C453B2CD0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IWSLT English-French Translation</a:t>
            </a: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D417A797-34DF-4942-8C5A-5DFC362C4B95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1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从上代模型借鉴：</a:t>
            </a: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SMT-&gt;NMT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46E54-7A69-4E52-A338-D1995F065433}"/>
              </a:ext>
            </a:extLst>
          </p:cNvPr>
          <p:cNvSpPr txBox="1"/>
          <p:nvPr/>
        </p:nvSpPr>
        <p:spPr>
          <a:xfrm>
            <a:off x="430530" y="1577340"/>
            <a:ext cx="3662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Word Alignment Model</a:t>
            </a:r>
          </a:p>
          <a:p>
            <a:pPr>
              <a:buClr>
                <a:srgbClr val="005A9E"/>
              </a:buClr>
              <a:buSzPct val="70000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Language Model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MERT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Pivot-based Translation</a:t>
            </a:r>
          </a:p>
        </p:txBody>
      </p:sp>
    </p:spTree>
    <p:extLst>
      <p:ext uri="{BB962C8B-B14F-4D97-AF65-F5344CB8AC3E}">
        <p14:creationId xmlns:p14="http://schemas.microsoft.com/office/powerpoint/2010/main" val="26527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624">
        <p14:switch dir="r"/>
      </p:transition>
    </mc:Choice>
    <mc:Fallback xmlns="">
      <p:transition spd="slow" advTm="45624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29C061A7-CD8B-4F64-AAE8-1C5ADBB5BD42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Verifying the Robustness</a:t>
            </a: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2C28E242-6617-4896-B6A5-2AB31271140C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CC21CC-9E02-4D3E-9C3C-1955A810D6E4}"/>
              </a:ext>
            </a:extLst>
          </p:cNvPr>
          <p:cNvSpPr txBox="1"/>
          <p:nvPr/>
        </p:nvSpPr>
        <p:spPr>
          <a:xfrm>
            <a:off x="438997" y="1148056"/>
            <a:ext cx="84127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randomly choose N positions from a sentence and then swap the chosen words with their right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randomly replace sampled words in the sentence with other words.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randomly delete N words from each sentence in the dataset.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>
              <a:buClr>
                <a:srgbClr val="005A9E"/>
              </a:buClr>
              <a:buSzPct val="70000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50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12"/>
    </mc:Choice>
    <mc:Fallback xmlns="">
      <p:transition spd="slow" advTm="3721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58DB03-4133-417F-9C7A-D6182E40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5" y="1268016"/>
            <a:ext cx="6912028" cy="2886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29310B-BD15-4AE8-822B-F66AC5FA989C}"/>
              </a:ext>
            </a:extLst>
          </p:cNvPr>
          <p:cNvSpPr txBox="1"/>
          <p:nvPr/>
        </p:nvSpPr>
        <p:spPr>
          <a:xfrm>
            <a:off x="2078055" y="4261971"/>
            <a:ext cx="498788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Translation results of synthetic perturbations on the validation set in Chinese-English translation.</a:t>
            </a:r>
            <a:endParaRPr lang="zh-CN" altLang="en-US" sz="1013" dirty="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49C5381A-67D3-49C2-BFC5-EC68620C2641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Results on Synthetic Perturbed Data</a:t>
            </a:r>
          </a:p>
        </p:txBody>
      </p:sp>
      <p:sp>
        <p:nvSpPr>
          <p:cNvPr id="8" name="圆角矩形 43">
            <a:extLst>
              <a:ext uri="{FF2B5EF4-FFF2-40B4-BE49-F238E27FC236}">
                <a16:creationId xmlns:a16="http://schemas.microsoft.com/office/drawing/2014/main" id="{355F69D8-4CF5-41A9-AA9A-4DEAF33A2D62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1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"/>
    </mc:Choice>
    <mc:Fallback xmlns="">
      <p:transition spd="slow" advTm="640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329310B-BD15-4AE8-822B-F66AC5FA989C}"/>
              </a:ext>
            </a:extLst>
          </p:cNvPr>
          <p:cNvSpPr txBox="1"/>
          <p:nvPr/>
        </p:nvSpPr>
        <p:spPr>
          <a:xfrm>
            <a:off x="2078055" y="4261971"/>
            <a:ext cx="498788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Ablation study of </a:t>
            </a:r>
            <a:r>
              <a:rPr lang="en-US" altLang="zh-CN" sz="1013" dirty="0" err="1"/>
              <a:t>AST</a:t>
            </a:r>
            <a:r>
              <a:rPr lang="en-US" altLang="zh-CN" sz="1013" baseline="-25000" dirty="0" err="1"/>
              <a:t>lexical</a:t>
            </a:r>
            <a:r>
              <a:rPr lang="en-US" altLang="zh-CN" sz="1013" dirty="0"/>
              <a:t> on Chinese-English translation</a:t>
            </a:r>
            <a:r>
              <a:rPr lang="zh-CN" altLang="en-US" sz="1013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D704CF-43C8-406F-A805-F2EF91FF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43" y="1665407"/>
            <a:ext cx="2879527" cy="1812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2614BBA0-E32E-413B-A48B-27F56D84888E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Ablation Study</a:t>
            </a: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29C0D0B6-1288-40D1-838F-58AC71C22D8E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1C3592-F037-4B23-A36D-DE53885E8DC8}"/>
              </a:ext>
            </a:extLst>
          </p:cNvPr>
          <p:cNvSpPr/>
          <p:nvPr/>
        </p:nvSpPr>
        <p:spPr>
          <a:xfrm rot="18951981">
            <a:off x="5134118" y="2147354"/>
            <a:ext cx="39290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IMPORTANT!</a:t>
            </a:r>
            <a:endParaRPr lang="zh-CN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48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99"/>
    </mc:Choice>
    <mc:Fallback xmlns="">
      <p:transition spd="slow" advTm="5129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329310B-BD15-4AE8-822B-F66AC5FA989C}"/>
              </a:ext>
            </a:extLst>
          </p:cNvPr>
          <p:cNvSpPr txBox="1"/>
          <p:nvPr/>
        </p:nvSpPr>
        <p:spPr>
          <a:xfrm>
            <a:off x="1512749" y="4375845"/>
            <a:ext cx="611849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Example translation of a source sentence and its perturbed counterpart by </a:t>
            </a:r>
          </a:p>
          <a:p>
            <a:pPr algn="ctr"/>
            <a:r>
              <a:rPr lang="en-US" altLang="zh-CN" sz="1013" dirty="0"/>
              <a:t>replacing a Chinese word “</a:t>
            </a:r>
            <a:r>
              <a:rPr lang="en-US" altLang="zh-CN" sz="1013" dirty="0" err="1"/>
              <a:t>zhongguo</a:t>
            </a:r>
            <a:r>
              <a:rPr lang="en-US" altLang="zh-CN" sz="1013" dirty="0"/>
              <a:t>” with its synonym “</a:t>
            </a:r>
            <a:r>
              <a:rPr lang="en-US" altLang="zh-CN" sz="1013" dirty="0" err="1"/>
              <a:t>zhongfang</a:t>
            </a:r>
            <a:r>
              <a:rPr lang="en-US" altLang="zh-CN" sz="1013" dirty="0"/>
              <a:t>.”</a:t>
            </a:r>
            <a:endParaRPr lang="zh-CN" altLang="en-US" sz="1013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345083-5FCB-4527-9123-23AE334B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2" y="1154142"/>
            <a:ext cx="7785092" cy="3221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965C7B16-B7B1-4B9F-B6A6-E0E4F403449C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Example Translation</a:t>
            </a:r>
          </a:p>
        </p:txBody>
      </p:sp>
      <p:sp>
        <p:nvSpPr>
          <p:cNvPr id="6" name="圆角矩形 43">
            <a:extLst>
              <a:ext uri="{FF2B5EF4-FFF2-40B4-BE49-F238E27FC236}">
                <a16:creationId xmlns:a16="http://schemas.microsoft.com/office/drawing/2014/main" id="{10CCB5BA-CB13-4CA4-BFA1-729869230416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0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8"/>
    </mc:Choice>
    <mc:Fallback xmlns="">
      <p:transition spd="slow" advTm="653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>
            <a:extLst>
              <a:ext uri="{FF2B5EF4-FFF2-40B4-BE49-F238E27FC236}">
                <a16:creationId xmlns:a16="http://schemas.microsoft.com/office/drawing/2014/main" id="{468155DE-A820-463A-8FBC-776341555077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写论文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5" name="圆角矩形 43">
            <a:extLst>
              <a:ext uri="{FF2B5EF4-FFF2-40B4-BE49-F238E27FC236}">
                <a16:creationId xmlns:a16="http://schemas.microsoft.com/office/drawing/2014/main" id="{8D8C5AF8-E900-45B6-ABE9-176602179593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9F6C15-11A1-4196-BAA8-CA5E7EB3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3" y="1283793"/>
            <a:ext cx="7277533" cy="34397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9DA75B-399D-4DDF-A872-27A26CA92867}"/>
              </a:ext>
            </a:extLst>
          </p:cNvPr>
          <p:cNvSpPr txBox="1"/>
          <p:nvPr/>
        </p:nvSpPr>
        <p:spPr>
          <a:xfrm>
            <a:off x="7505217" y="1340361"/>
            <a:ext cx="145717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Take nearly one month.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Write nearly 30 versions.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3 people give insightful suggestions, including one non-professional product staff.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Work hard.   </a:t>
            </a: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0190B3-0C40-409A-B3F5-BEF92F78D675}"/>
              </a:ext>
            </a:extLst>
          </p:cNvPr>
          <p:cNvSpPr/>
          <p:nvPr/>
        </p:nvSpPr>
        <p:spPr>
          <a:xfrm>
            <a:off x="5724525" y="2295525"/>
            <a:ext cx="1428750" cy="10287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8"/>
    </mc:Choice>
    <mc:Fallback xmlns="">
      <p:transition spd="slow" advTm="5654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">
            <a:extLst>
              <a:ext uri="{FF2B5EF4-FFF2-40B4-BE49-F238E27FC236}">
                <a16:creationId xmlns:a16="http://schemas.microsoft.com/office/drawing/2014/main" id="{468155DE-A820-463A-8FBC-776341555077}"/>
              </a:ext>
            </a:extLst>
          </p:cNvPr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做科研的心态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5" name="圆角矩形 43">
            <a:extLst>
              <a:ext uri="{FF2B5EF4-FFF2-40B4-BE49-F238E27FC236}">
                <a16:creationId xmlns:a16="http://schemas.microsoft.com/office/drawing/2014/main" id="{8D8C5AF8-E900-45B6-ABE9-176602179593}"/>
              </a:ext>
            </a:extLst>
          </p:cNvPr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915FC-C59C-47D7-81C7-FE55DDCB75D4}"/>
              </a:ext>
            </a:extLst>
          </p:cNvPr>
          <p:cNvSpPr txBox="1"/>
          <p:nvPr/>
        </p:nvSpPr>
        <p:spPr>
          <a:xfrm>
            <a:off x="438997" y="1148056"/>
            <a:ext cx="38722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调整好心态。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锻炼好身体。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适当性放松。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学会独立自主。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多与周围人交流。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>
              <a:buClr>
                <a:srgbClr val="005A9E"/>
              </a:buClr>
              <a:buSzPct val="70000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1E83DC-0523-464B-A36A-540C2DC17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07" y="1443673"/>
            <a:ext cx="4136351" cy="25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50"/>
    </mc:Choice>
    <mc:Fallback xmlns="">
      <p:transition spd="slow" advTm="12665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95576"/>
            <a:ext cx="9144000" cy="2447924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8099" y="364009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5A9E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答辩人：千图网</a:t>
            </a:r>
            <a:endParaRPr lang="zh-CN" altLang="zh-CN" sz="2400" b="1" dirty="0">
              <a:solidFill>
                <a:srgbClr val="005A9E"/>
              </a:solidFill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18765" y="2182864"/>
            <a:ext cx="3197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谢谢！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6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878">
        <p14:vortex dir="r"/>
      </p:transition>
    </mc:Choice>
    <mc:Fallback xmlns="">
      <p:transition spd="slow" advTm="38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lvl="0" defTabSz="914400">
              <a:defRPr/>
            </a:pPr>
            <a:r>
              <a:rPr lang="zh-CN" altLang="en-US" sz="2400" kern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从上代模型借鉴：</a:t>
            </a:r>
            <a:r>
              <a:rPr lang="en-US" altLang="zh-CN" sz="2400" kern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SMT-&gt;NMT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EBACC-AEE2-4E21-9AA8-C07D0E4B313C}"/>
              </a:ext>
            </a:extLst>
          </p:cNvPr>
          <p:cNvSpPr txBox="1"/>
          <p:nvPr/>
        </p:nvSpPr>
        <p:spPr>
          <a:xfrm>
            <a:off x="430530" y="1577340"/>
            <a:ext cx="3662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Word Alignment Model</a:t>
            </a:r>
          </a:p>
          <a:p>
            <a:pPr>
              <a:buClr>
                <a:srgbClr val="005A9E"/>
              </a:buClr>
              <a:buSzPct val="70000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Language Model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MERT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Pivot-based Translation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08E5D-2842-4F33-B22C-E1D150DE6AFE}"/>
              </a:ext>
            </a:extLst>
          </p:cNvPr>
          <p:cNvSpPr txBox="1"/>
          <p:nvPr/>
        </p:nvSpPr>
        <p:spPr>
          <a:xfrm>
            <a:off x="4970038" y="1577340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Agreement-based Joint Training for Bidirectional Attention-based Neural Machine Translation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E34302C-9943-438B-8EE7-FE09DB635E7B}"/>
              </a:ext>
            </a:extLst>
          </p:cNvPr>
          <p:cNvSpPr/>
          <p:nvPr/>
        </p:nvSpPr>
        <p:spPr>
          <a:xfrm>
            <a:off x="4057752" y="1755055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624">
        <p14:switch dir="r"/>
      </p:transition>
    </mc:Choice>
    <mc:Fallback xmlns="">
      <p:transition spd="slow" advTm="4562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从上代模型借鉴：</a:t>
            </a: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SMT-&gt;NMT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46E54-7A69-4E52-A338-D1995F065433}"/>
              </a:ext>
            </a:extLst>
          </p:cNvPr>
          <p:cNvSpPr txBox="1"/>
          <p:nvPr/>
        </p:nvSpPr>
        <p:spPr>
          <a:xfrm>
            <a:off x="430530" y="1577340"/>
            <a:ext cx="3662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Word Alignment Model</a:t>
            </a:r>
          </a:p>
          <a:p>
            <a:pPr>
              <a:buClr>
                <a:srgbClr val="005A9E"/>
              </a:buClr>
              <a:buSzPct val="70000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Language Model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MERT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Pivot-based Translation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DFB3ED-E0D0-486C-A783-9906F3F95DB8}"/>
              </a:ext>
            </a:extLst>
          </p:cNvPr>
          <p:cNvSpPr txBox="1"/>
          <p:nvPr/>
        </p:nvSpPr>
        <p:spPr>
          <a:xfrm>
            <a:off x="4970038" y="1577340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Agreement-based Joint Training for Bidirectional Attention-based Neural Machine Translation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FAE62F7-8761-4458-A075-6F4204CD0E1E}"/>
              </a:ext>
            </a:extLst>
          </p:cNvPr>
          <p:cNvSpPr/>
          <p:nvPr/>
        </p:nvSpPr>
        <p:spPr>
          <a:xfrm>
            <a:off x="4057752" y="1755055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414A85E-B1BA-4BF9-8B30-C956CE562137}"/>
              </a:ext>
            </a:extLst>
          </p:cNvPr>
          <p:cNvSpPr/>
          <p:nvPr/>
        </p:nvSpPr>
        <p:spPr>
          <a:xfrm>
            <a:off x="4075215" y="2491358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F3D415-35C2-48F8-AE39-494E2E1649BA}"/>
              </a:ext>
            </a:extLst>
          </p:cNvPr>
          <p:cNvSpPr txBox="1"/>
          <p:nvPr/>
        </p:nvSpPr>
        <p:spPr>
          <a:xfrm>
            <a:off x="4970037" y="2313642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Semi-Supervised Learning for Neural Machine 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4044">
        <p14:switch dir="r"/>
      </p:transition>
    </mc:Choice>
    <mc:Fallback xmlns="">
      <p:transition spd="slow" advTm="5404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从上代模型借鉴：</a:t>
            </a: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SMT-&gt;NMT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46E54-7A69-4E52-A338-D1995F065433}"/>
              </a:ext>
            </a:extLst>
          </p:cNvPr>
          <p:cNvSpPr txBox="1"/>
          <p:nvPr/>
        </p:nvSpPr>
        <p:spPr>
          <a:xfrm>
            <a:off x="430530" y="1577340"/>
            <a:ext cx="3662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Word Alignment Model</a:t>
            </a:r>
          </a:p>
          <a:p>
            <a:pPr>
              <a:buClr>
                <a:srgbClr val="005A9E"/>
              </a:buClr>
              <a:buSzPct val="70000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Language Model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MERT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Pivot-based Translation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DFB3ED-E0D0-486C-A783-9906F3F95DB8}"/>
              </a:ext>
            </a:extLst>
          </p:cNvPr>
          <p:cNvSpPr txBox="1"/>
          <p:nvPr/>
        </p:nvSpPr>
        <p:spPr>
          <a:xfrm>
            <a:off x="4970038" y="1577340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Agreement-based Joint Training for Bidirectional Attention-based Neural Machine Translation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FAE62F7-8761-4458-A075-6F4204CD0E1E}"/>
              </a:ext>
            </a:extLst>
          </p:cNvPr>
          <p:cNvSpPr/>
          <p:nvPr/>
        </p:nvSpPr>
        <p:spPr>
          <a:xfrm>
            <a:off x="4057752" y="1755055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414A85E-B1BA-4BF9-8B30-C956CE562137}"/>
              </a:ext>
            </a:extLst>
          </p:cNvPr>
          <p:cNvSpPr/>
          <p:nvPr/>
        </p:nvSpPr>
        <p:spPr>
          <a:xfrm>
            <a:off x="4075215" y="2491358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F3D415-35C2-48F8-AE39-494E2E1649BA}"/>
              </a:ext>
            </a:extLst>
          </p:cNvPr>
          <p:cNvSpPr txBox="1"/>
          <p:nvPr/>
        </p:nvSpPr>
        <p:spPr>
          <a:xfrm>
            <a:off x="4970037" y="2313642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Semi-Supervised Learning for Neural Machine Translation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25B79E6-A0C6-44DE-9252-C740E624AAB1}"/>
              </a:ext>
            </a:extLst>
          </p:cNvPr>
          <p:cNvSpPr/>
          <p:nvPr/>
        </p:nvSpPr>
        <p:spPr>
          <a:xfrm>
            <a:off x="4075215" y="3204378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7CA80F-FE0F-4815-8C0E-BCED2092F90D}"/>
              </a:ext>
            </a:extLst>
          </p:cNvPr>
          <p:cNvSpPr txBox="1"/>
          <p:nvPr/>
        </p:nvSpPr>
        <p:spPr>
          <a:xfrm>
            <a:off x="4984021" y="2989367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Minimum Risk Training for Neural Machine 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959">
        <p14:switch dir="r"/>
      </p:transition>
    </mc:Choice>
    <mc:Fallback xmlns="">
      <p:transition spd="slow" advTm="3895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从上代模型借鉴：</a:t>
            </a:r>
            <a:r>
              <a:rPr kumimoji="0" lang="en-US" altLang="zh-CN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SMT-&gt;NMT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46E54-7A69-4E52-A338-D1995F065433}"/>
              </a:ext>
            </a:extLst>
          </p:cNvPr>
          <p:cNvSpPr txBox="1"/>
          <p:nvPr/>
        </p:nvSpPr>
        <p:spPr>
          <a:xfrm>
            <a:off x="430530" y="1577340"/>
            <a:ext cx="3662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Word Alignment Model</a:t>
            </a:r>
          </a:p>
          <a:p>
            <a:pPr>
              <a:buClr>
                <a:srgbClr val="005A9E"/>
              </a:buClr>
              <a:buSzPct val="70000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Language Model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/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MERT</a:t>
            </a: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rgbClr val="005A9E"/>
              </a:buClr>
              <a:buSzPct val="70000"/>
              <a:buFont typeface="Wingdings" charset="0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Pivot-based Translation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DFB3ED-E0D0-486C-A783-9906F3F95DB8}"/>
              </a:ext>
            </a:extLst>
          </p:cNvPr>
          <p:cNvSpPr txBox="1"/>
          <p:nvPr/>
        </p:nvSpPr>
        <p:spPr>
          <a:xfrm>
            <a:off x="4970038" y="1577340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Agreement-based Joint Training for Bidirectional Attention-based Neural Machine Translation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FAE62F7-8761-4458-A075-6F4204CD0E1E}"/>
              </a:ext>
            </a:extLst>
          </p:cNvPr>
          <p:cNvSpPr/>
          <p:nvPr/>
        </p:nvSpPr>
        <p:spPr>
          <a:xfrm>
            <a:off x="4057752" y="1755055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414A85E-B1BA-4BF9-8B30-C956CE562137}"/>
              </a:ext>
            </a:extLst>
          </p:cNvPr>
          <p:cNvSpPr/>
          <p:nvPr/>
        </p:nvSpPr>
        <p:spPr>
          <a:xfrm>
            <a:off x="4075215" y="2491358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F3D415-35C2-48F8-AE39-494E2E1649BA}"/>
              </a:ext>
            </a:extLst>
          </p:cNvPr>
          <p:cNvSpPr txBox="1"/>
          <p:nvPr/>
        </p:nvSpPr>
        <p:spPr>
          <a:xfrm>
            <a:off x="4970037" y="2313642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Semi-Supervised Learning for Neural Machine Translation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25B79E6-A0C6-44DE-9252-C740E624AAB1}"/>
              </a:ext>
            </a:extLst>
          </p:cNvPr>
          <p:cNvSpPr/>
          <p:nvPr/>
        </p:nvSpPr>
        <p:spPr>
          <a:xfrm>
            <a:off x="4075215" y="3204378"/>
            <a:ext cx="63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7CA80F-FE0F-4815-8C0E-BCED2092F90D}"/>
              </a:ext>
            </a:extLst>
          </p:cNvPr>
          <p:cNvSpPr txBox="1"/>
          <p:nvPr/>
        </p:nvSpPr>
        <p:spPr>
          <a:xfrm>
            <a:off x="4984021" y="2989367"/>
            <a:ext cx="3843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Minimum Risk Training for Neural Machine Translation</a:t>
            </a:r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BA0948C3-2BD6-4AEB-BA82-17FC9AA2D602}"/>
              </a:ext>
            </a:extLst>
          </p:cNvPr>
          <p:cNvSpPr/>
          <p:nvPr/>
        </p:nvSpPr>
        <p:spPr>
          <a:xfrm>
            <a:off x="4205531" y="3531403"/>
            <a:ext cx="244313" cy="1309600"/>
          </a:xfrm>
          <a:prstGeom prst="leftBrace">
            <a:avLst>
              <a:gd name="adj1" fmla="val 8333"/>
              <a:gd name="adj2" fmla="val 43535"/>
            </a:avLst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885B51-F763-46C3-BF16-EF6D425953F9}"/>
              </a:ext>
            </a:extLst>
          </p:cNvPr>
          <p:cNvSpPr txBox="1"/>
          <p:nvPr/>
        </p:nvSpPr>
        <p:spPr>
          <a:xfrm>
            <a:off x="4984021" y="3506385"/>
            <a:ext cx="384376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 Training for Pivot-based Neural Machine Translation</a:t>
            </a:r>
            <a:endParaRPr lang="en-US" altLang="zh-CN" dirty="0"/>
          </a:p>
          <a:p>
            <a:r>
              <a:rPr lang="en-US" altLang="zh-CN" b="1" dirty="0"/>
              <a:t>Maximum Expected Likelihood Estimation for Zero-resource Neural Machine Translation</a:t>
            </a:r>
          </a:p>
          <a:p>
            <a:r>
              <a:rPr lang="en-US" altLang="zh-CN" b="1" dirty="0"/>
              <a:t>A Teacher-Student Framework for Zero-Resource Neural Machine Translation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4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6415">
        <p14:switch dir="r"/>
      </p:transition>
    </mc:Choice>
    <mc:Fallback xmlns="">
      <p:transition spd="slow" advTm="6641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用方法去找问题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71784B-64AD-4DDF-AA47-05E6CD8619AB}"/>
              </a:ext>
            </a:extLst>
          </p:cNvPr>
          <p:cNvSpPr/>
          <p:nvPr/>
        </p:nvSpPr>
        <p:spPr>
          <a:xfrm>
            <a:off x="736229" y="1394969"/>
            <a:ext cx="769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Conditional Random Field Autoencoders for Unsupervised Structured Prediction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A36272B-2450-4E20-815E-A7E0816C6C5A}"/>
              </a:ext>
            </a:extLst>
          </p:cNvPr>
          <p:cNvSpPr/>
          <p:nvPr/>
        </p:nvSpPr>
        <p:spPr>
          <a:xfrm>
            <a:off x="4499557" y="1886102"/>
            <a:ext cx="165205" cy="5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56FC5B-7D57-4D9B-8277-26A05ECA6793}"/>
              </a:ext>
            </a:extLst>
          </p:cNvPr>
          <p:cNvSpPr/>
          <p:nvPr/>
        </p:nvSpPr>
        <p:spPr>
          <a:xfrm>
            <a:off x="4693919" y="2012391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+IBM Model, HMM Model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45D3A7-4BD3-477F-A6C2-D3B0BDE88FE9}"/>
              </a:ext>
            </a:extLst>
          </p:cNvPr>
          <p:cNvSpPr/>
          <p:nvPr/>
        </p:nvSpPr>
        <p:spPr>
          <a:xfrm>
            <a:off x="1039283" y="2533435"/>
            <a:ext cx="769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Maximum Reconstruction Estimation for Generative Latent-Variable Models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890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6759">
        <p14:switch dir="r"/>
      </p:transition>
    </mc:Choice>
    <mc:Fallback xmlns="">
      <p:transition spd="slow" advTm="5675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25" y="71120"/>
            <a:ext cx="8840470" cy="79629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lIns="215900" tIns="35658" rIns="71316" bIns="35658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 w="2857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微软雅黑" pitchFamily="34" charset="-122"/>
              </a:rPr>
              <a:t>用方法去找问题</a:t>
            </a:r>
            <a:endParaRPr kumimoji="0" lang="en-US" altLang="zh-CN" sz="2400" b="0" i="0" u="none" strike="noStrike" kern="0" cap="none" spc="0" normalizeH="0" baseline="0" noProof="0" dirty="0">
              <a:ln w="28575" cmpd="sng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47955" y="1042035"/>
            <a:ext cx="8814435" cy="3885565"/>
          </a:xfrm>
          <a:prstGeom prst="roundRect">
            <a:avLst>
              <a:gd name="adj" fmla="val 7380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  <a:sym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71784B-64AD-4DDF-AA47-05E6CD8619AB}"/>
              </a:ext>
            </a:extLst>
          </p:cNvPr>
          <p:cNvSpPr/>
          <p:nvPr/>
        </p:nvSpPr>
        <p:spPr>
          <a:xfrm>
            <a:off x="736229" y="1394969"/>
            <a:ext cx="769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Conditional Random Field Autoencoders for Unsupervised Structured Prediction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A36272B-2450-4E20-815E-A7E0816C6C5A}"/>
              </a:ext>
            </a:extLst>
          </p:cNvPr>
          <p:cNvSpPr/>
          <p:nvPr/>
        </p:nvSpPr>
        <p:spPr>
          <a:xfrm>
            <a:off x="4499557" y="1886102"/>
            <a:ext cx="165205" cy="5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56FC5B-7D57-4D9B-8277-26A05ECA6793}"/>
              </a:ext>
            </a:extLst>
          </p:cNvPr>
          <p:cNvSpPr/>
          <p:nvPr/>
        </p:nvSpPr>
        <p:spPr>
          <a:xfrm>
            <a:off x="4693919" y="2012391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+IBM Model, HMM Model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31CA95-FF32-4F3F-AA84-A37B5B4A70F1}"/>
              </a:ext>
            </a:extLst>
          </p:cNvPr>
          <p:cNvSpPr/>
          <p:nvPr/>
        </p:nvSpPr>
        <p:spPr>
          <a:xfrm>
            <a:off x="1830492" y="3306197"/>
            <a:ext cx="5503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Generative Adversarial Networks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45D3A7-4BD3-477F-A6C2-D3B0BDE88FE9}"/>
              </a:ext>
            </a:extLst>
          </p:cNvPr>
          <p:cNvSpPr/>
          <p:nvPr/>
        </p:nvSpPr>
        <p:spPr>
          <a:xfrm>
            <a:off x="1039283" y="2533435"/>
            <a:ext cx="769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Maximum Reconstruction Estimation for Generative Latent-Variable Models</a:t>
            </a:r>
            <a:endParaRPr lang="zh-CN" altLang="en-US" sz="1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693D92-95A1-4BE7-B5DC-A753E302D587}"/>
              </a:ext>
            </a:extLst>
          </p:cNvPr>
          <p:cNvSpPr/>
          <p:nvPr/>
        </p:nvSpPr>
        <p:spPr>
          <a:xfrm>
            <a:off x="1801334" y="4256939"/>
            <a:ext cx="5503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Adversarial Neural Machine Translation</a:t>
            </a:r>
            <a:endParaRPr lang="zh-CN" altLang="en-US" sz="1800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55120E7-6C77-42F0-8439-D644506106A0}"/>
              </a:ext>
            </a:extLst>
          </p:cNvPr>
          <p:cNvSpPr/>
          <p:nvPr/>
        </p:nvSpPr>
        <p:spPr>
          <a:xfrm>
            <a:off x="4470399" y="3684825"/>
            <a:ext cx="165205" cy="5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8A5B59-F59D-4FD1-B337-91D51376F81F}"/>
              </a:ext>
            </a:extLst>
          </p:cNvPr>
          <p:cNvSpPr/>
          <p:nvPr/>
        </p:nvSpPr>
        <p:spPr>
          <a:xfrm>
            <a:off x="4693919" y="3816262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+NMT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70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92684">
        <p14:switch dir="r"/>
      </p:transition>
    </mc:Choice>
    <mc:Fallback xmlns="">
      <p:transition spd="slow" advTm="92684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2417</TotalTime>
  <Words>1495</Words>
  <Application>Microsoft Office PowerPoint</Application>
  <PresentationFormat>全屏显示(16:9)</PresentationFormat>
  <Paragraphs>254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华文宋体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yongcheng(程勇)</cp:lastModifiedBy>
  <cp:revision>56</cp:revision>
  <dcterms:created xsi:type="dcterms:W3CDTF">2016-11-23T11:39:00Z</dcterms:created>
  <dcterms:modified xsi:type="dcterms:W3CDTF">2018-08-29T02:36:19Z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