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1" r:id="rId6"/>
    <p:sldId id="260" r:id="rId7"/>
    <p:sldId id="266" r:id="rId8"/>
    <p:sldId id="262" r:id="rId9"/>
    <p:sldId id="263" r:id="rId10"/>
    <p:sldId id="264" r:id="rId11"/>
    <p:sldId id="265" r:id="rId12"/>
    <p:sldId id="267"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27"/>
    <p:restoredTop sz="94726"/>
  </p:normalViewPr>
  <p:slideViewPr>
    <p:cSldViewPr snapToGrid="0">
      <p:cViewPr varScale="1">
        <p:scale>
          <a:sx n="116" d="100"/>
          <a:sy n="116" d="100"/>
        </p:scale>
        <p:origin x="472"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6EAF7F-79B7-9248-A98C-B8B95B058FDB}" type="datetimeFigureOut">
              <a:rPr lang="en-US" smtClean="0"/>
              <a:t>6/16/25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0C4FF-68D4-B348-9E98-D230C622F20C}" type="slidenum">
              <a:rPr lang="en-US" smtClean="0"/>
              <a:t>‹#›</a:t>
            </a:fld>
            <a:endParaRPr lang="en-US"/>
          </a:p>
        </p:txBody>
      </p:sp>
    </p:spTree>
    <p:extLst>
      <p:ext uri="{BB962C8B-B14F-4D97-AF65-F5344CB8AC3E}">
        <p14:creationId xmlns:p14="http://schemas.microsoft.com/office/powerpoint/2010/main" val="3137579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6EAF7F-79B7-9248-A98C-B8B95B058FDB}" type="datetimeFigureOut">
              <a:rPr lang="en-US" smtClean="0"/>
              <a:t>6/16/25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0C4FF-68D4-B348-9E98-D230C622F20C}" type="slidenum">
              <a:rPr lang="en-US" smtClean="0"/>
              <a:t>‹#›</a:t>
            </a:fld>
            <a:endParaRPr lang="en-US"/>
          </a:p>
        </p:txBody>
      </p:sp>
    </p:spTree>
    <p:extLst>
      <p:ext uri="{BB962C8B-B14F-4D97-AF65-F5344CB8AC3E}">
        <p14:creationId xmlns:p14="http://schemas.microsoft.com/office/powerpoint/2010/main" val="245083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6EAF7F-79B7-9248-A98C-B8B95B058FDB}" type="datetimeFigureOut">
              <a:rPr lang="en-US" smtClean="0"/>
              <a:t>6/16/25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0C4FF-68D4-B348-9E98-D230C622F20C}" type="slidenum">
              <a:rPr lang="en-US" smtClean="0"/>
              <a:t>‹#›</a:t>
            </a:fld>
            <a:endParaRPr lang="en-US"/>
          </a:p>
        </p:txBody>
      </p:sp>
    </p:spTree>
    <p:extLst>
      <p:ext uri="{BB962C8B-B14F-4D97-AF65-F5344CB8AC3E}">
        <p14:creationId xmlns:p14="http://schemas.microsoft.com/office/powerpoint/2010/main" val="74206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6EAF7F-79B7-9248-A98C-B8B95B058FDB}" type="datetimeFigureOut">
              <a:rPr lang="en-US" smtClean="0"/>
              <a:t>6/16/25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0C4FF-68D4-B348-9E98-D230C622F20C}" type="slidenum">
              <a:rPr lang="en-US" smtClean="0"/>
              <a:t>‹#›</a:t>
            </a:fld>
            <a:endParaRPr lang="en-US"/>
          </a:p>
        </p:txBody>
      </p:sp>
    </p:spTree>
    <p:extLst>
      <p:ext uri="{BB962C8B-B14F-4D97-AF65-F5344CB8AC3E}">
        <p14:creationId xmlns:p14="http://schemas.microsoft.com/office/powerpoint/2010/main" val="3839134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6EAF7F-79B7-9248-A98C-B8B95B058FDB}" type="datetimeFigureOut">
              <a:rPr lang="en-US" smtClean="0"/>
              <a:t>6/16/25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0C4FF-68D4-B348-9E98-D230C622F20C}" type="slidenum">
              <a:rPr lang="en-US" smtClean="0"/>
              <a:t>‹#›</a:t>
            </a:fld>
            <a:endParaRPr lang="en-US"/>
          </a:p>
        </p:txBody>
      </p:sp>
    </p:spTree>
    <p:extLst>
      <p:ext uri="{BB962C8B-B14F-4D97-AF65-F5344CB8AC3E}">
        <p14:creationId xmlns:p14="http://schemas.microsoft.com/office/powerpoint/2010/main" val="4270921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6EAF7F-79B7-9248-A98C-B8B95B058FDB}" type="datetimeFigureOut">
              <a:rPr lang="en-US" smtClean="0"/>
              <a:t>6/16/25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0C4FF-68D4-B348-9E98-D230C622F20C}" type="slidenum">
              <a:rPr lang="en-US" smtClean="0"/>
              <a:t>‹#›</a:t>
            </a:fld>
            <a:endParaRPr lang="en-US"/>
          </a:p>
        </p:txBody>
      </p:sp>
    </p:spTree>
    <p:extLst>
      <p:ext uri="{BB962C8B-B14F-4D97-AF65-F5344CB8AC3E}">
        <p14:creationId xmlns:p14="http://schemas.microsoft.com/office/powerpoint/2010/main" val="3405218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6EAF7F-79B7-9248-A98C-B8B95B058FDB}" type="datetimeFigureOut">
              <a:rPr lang="en-US" smtClean="0"/>
              <a:t>6/16/25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C0C4FF-68D4-B348-9E98-D230C622F20C}" type="slidenum">
              <a:rPr lang="en-US" smtClean="0"/>
              <a:t>‹#›</a:t>
            </a:fld>
            <a:endParaRPr lang="en-US"/>
          </a:p>
        </p:txBody>
      </p:sp>
    </p:spTree>
    <p:extLst>
      <p:ext uri="{BB962C8B-B14F-4D97-AF65-F5344CB8AC3E}">
        <p14:creationId xmlns:p14="http://schemas.microsoft.com/office/powerpoint/2010/main" val="1945536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6EAF7F-79B7-9248-A98C-B8B95B058FDB}" type="datetimeFigureOut">
              <a:rPr lang="en-US" smtClean="0"/>
              <a:t>6/16/25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C0C4FF-68D4-B348-9E98-D230C622F20C}" type="slidenum">
              <a:rPr lang="en-US" smtClean="0"/>
              <a:t>‹#›</a:t>
            </a:fld>
            <a:endParaRPr lang="en-US"/>
          </a:p>
        </p:txBody>
      </p:sp>
    </p:spTree>
    <p:extLst>
      <p:ext uri="{BB962C8B-B14F-4D97-AF65-F5344CB8AC3E}">
        <p14:creationId xmlns:p14="http://schemas.microsoft.com/office/powerpoint/2010/main" val="3498098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6EAF7F-79B7-9248-A98C-B8B95B058FDB}" type="datetimeFigureOut">
              <a:rPr lang="en-US" smtClean="0"/>
              <a:t>6/16/25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C0C4FF-68D4-B348-9E98-D230C622F20C}" type="slidenum">
              <a:rPr lang="en-US" smtClean="0"/>
              <a:t>‹#›</a:t>
            </a:fld>
            <a:endParaRPr lang="en-US"/>
          </a:p>
        </p:txBody>
      </p:sp>
    </p:spTree>
    <p:extLst>
      <p:ext uri="{BB962C8B-B14F-4D97-AF65-F5344CB8AC3E}">
        <p14:creationId xmlns:p14="http://schemas.microsoft.com/office/powerpoint/2010/main" val="206286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6EAF7F-79B7-9248-A98C-B8B95B058FDB}" type="datetimeFigureOut">
              <a:rPr lang="en-US" smtClean="0"/>
              <a:t>6/16/25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0C4FF-68D4-B348-9E98-D230C622F20C}" type="slidenum">
              <a:rPr lang="en-US" smtClean="0"/>
              <a:t>‹#›</a:t>
            </a:fld>
            <a:endParaRPr lang="en-US"/>
          </a:p>
        </p:txBody>
      </p:sp>
    </p:spTree>
    <p:extLst>
      <p:ext uri="{BB962C8B-B14F-4D97-AF65-F5344CB8AC3E}">
        <p14:creationId xmlns:p14="http://schemas.microsoft.com/office/powerpoint/2010/main" val="1694441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6EAF7F-79B7-9248-A98C-B8B95B058FDB}" type="datetimeFigureOut">
              <a:rPr lang="en-US" smtClean="0"/>
              <a:t>6/16/25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0C4FF-68D4-B348-9E98-D230C622F20C}" type="slidenum">
              <a:rPr lang="en-US" smtClean="0"/>
              <a:t>‹#›</a:t>
            </a:fld>
            <a:endParaRPr lang="en-US"/>
          </a:p>
        </p:txBody>
      </p:sp>
    </p:spTree>
    <p:extLst>
      <p:ext uri="{BB962C8B-B14F-4D97-AF65-F5344CB8AC3E}">
        <p14:creationId xmlns:p14="http://schemas.microsoft.com/office/powerpoint/2010/main" val="1250104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F80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C6EAF7F-79B7-9248-A98C-B8B95B058FDB}" type="datetimeFigureOut">
              <a:rPr lang="en-US" smtClean="0"/>
              <a:t>6/16/25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EC0C4FF-68D4-B348-9E98-D230C622F20C}" type="slidenum">
              <a:rPr lang="en-US" smtClean="0"/>
              <a:t>‹#›</a:t>
            </a:fld>
            <a:endParaRPr lang="en-US"/>
          </a:p>
        </p:txBody>
      </p:sp>
    </p:spTree>
    <p:extLst>
      <p:ext uri="{BB962C8B-B14F-4D97-AF65-F5344CB8AC3E}">
        <p14:creationId xmlns:p14="http://schemas.microsoft.com/office/powerpoint/2010/main" val="1775749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E13980-4B0D-CB6A-EFB8-EE37DD234800}"/>
              </a:ext>
            </a:extLst>
          </p:cNvPr>
          <p:cNvSpPr txBox="1"/>
          <p:nvPr/>
        </p:nvSpPr>
        <p:spPr>
          <a:xfrm>
            <a:off x="396218" y="889843"/>
            <a:ext cx="8351564" cy="5078313"/>
          </a:xfrm>
          <a:prstGeom prst="rect">
            <a:avLst/>
          </a:prstGeom>
          <a:noFill/>
        </p:spPr>
        <p:txBody>
          <a:bodyPr wrap="square" rtlCol="0">
            <a:spAutoFit/>
          </a:bodyPr>
          <a:lstStyle/>
          <a:p>
            <a:pPr indent="457200"/>
            <a:r>
              <a:rPr lang="zh-CN" altLang="en-US"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接下来您需要根据屏幕上的指导语以及主试的指导完成一些</a:t>
            </a:r>
            <a:r>
              <a:rPr lang="zh-CN" altLang="en-US" sz="36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任务</a:t>
            </a:r>
            <a:r>
              <a:rPr lang="zh-CN" altLang="en-US"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或</a:t>
            </a:r>
            <a:r>
              <a:rPr lang="zh-CN" altLang="en-US" sz="36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休息</a:t>
            </a:r>
            <a:r>
              <a:rPr lang="zh-CN" altLang="en-US"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a:t>
            </a:r>
          </a:p>
          <a:p>
            <a:pPr indent="457200"/>
            <a:endParaRPr lang="zh-CN" altLang="en-US"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endParaRPr>
          </a:p>
          <a:p>
            <a:pPr indent="457200"/>
            <a:r>
              <a:rPr lang="zh-CN" altLang="en-US"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首先请您根据要求使用</a:t>
            </a:r>
            <a:r>
              <a:rPr lang="zh-CN" altLang="en-US" sz="36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数字</a:t>
            </a:r>
            <a:r>
              <a:rPr lang="zh-CN" altLang="en-US"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描述您目前的</a:t>
            </a:r>
            <a:r>
              <a:rPr lang="zh-CN" altLang="en-US" sz="36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情绪状态</a:t>
            </a:r>
            <a:r>
              <a:rPr lang="zh-CN" altLang="en-US"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，请使用</a:t>
            </a:r>
            <a:r>
              <a:rPr lang="zh-CN" altLang="en-US" sz="36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左手边</a:t>
            </a:r>
            <a:r>
              <a:rPr lang="zh-CN" altLang="en-US"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的按键控制</a:t>
            </a:r>
            <a:r>
              <a:rPr lang="zh-CN" altLang="en-US" sz="36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光标移动</a:t>
            </a:r>
            <a:r>
              <a:rPr lang="zh-CN" altLang="en-US"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，使用</a:t>
            </a:r>
            <a:r>
              <a:rPr lang="zh-CN" altLang="en-US" sz="36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右手边</a:t>
            </a:r>
            <a:r>
              <a:rPr lang="zh-CN" altLang="en-US"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的按键</a:t>
            </a:r>
            <a:r>
              <a:rPr lang="zh-CN" altLang="en-US" sz="36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确认</a:t>
            </a:r>
            <a:r>
              <a:rPr lang="zh-CN" altLang="en-US"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a:t>
            </a:r>
          </a:p>
          <a:p>
            <a:pPr indent="457200"/>
            <a:endParaRPr lang="zh-CN" altLang="en-US"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endParaRPr>
          </a:p>
          <a:p>
            <a:pPr indent="457200"/>
            <a:r>
              <a:rPr lang="zh-CN" altLang="en-US"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如果您没有问题，请按</a:t>
            </a:r>
            <a:r>
              <a:rPr lang="zh-CN" altLang="en-US" sz="36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右手边</a:t>
            </a:r>
            <a:r>
              <a:rPr lang="zh-CN" altLang="en-US"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的按键</a:t>
            </a:r>
            <a:r>
              <a:rPr lang="zh-CN" altLang="en-US" sz="36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继续</a:t>
            </a:r>
            <a:r>
              <a:rPr lang="zh-CN" altLang="en-US"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a:t>
            </a:r>
          </a:p>
        </p:txBody>
      </p:sp>
    </p:spTree>
    <p:extLst>
      <p:ext uri="{BB962C8B-B14F-4D97-AF65-F5344CB8AC3E}">
        <p14:creationId xmlns:p14="http://schemas.microsoft.com/office/powerpoint/2010/main" val="1052988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4BA00-27DE-6E9C-6D3B-F20554A1373B}"/>
            </a:ext>
          </a:extLst>
        </p:cNvPr>
        <p:cNvGrpSpPr/>
        <p:nvPr/>
      </p:nvGrpSpPr>
      <p:grpSpPr>
        <a:xfrm>
          <a:off x="0" y="0"/>
          <a:ext cx="0" cy="0"/>
          <a:chOff x="0" y="0"/>
          <a:chExt cx="0" cy="0"/>
        </a:xfrm>
      </p:grpSpPr>
      <p:sp>
        <p:nvSpPr>
          <p:cNvPr id="3" name="矩形 2">
            <a:extLst>
              <a:ext uri="{FF2B5EF4-FFF2-40B4-BE49-F238E27FC236}">
                <a16:creationId xmlns:a16="http://schemas.microsoft.com/office/drawing/2014/main" id="{0E173F2F-6C4D-93D3-E246-EA0AE353766C}"/>
              </a:ext>
            </a:extLst>
          </p:cNvPr>
          <p:cNvSpPr/>
          <p:nvPr/>
        </p:nvSpPr>
        <p:spPr>
          <a:xfrm>
            <a:off x="403943" y="558761"/>
            <a:ext cx="1826141" cy="940579"/>
          </a:xfrm>
          <a:prstGeom prst="rect">
            <a:avLst/>
          </a:prstGeom>
        </p:spPr>
        <p:txBody>
          <a:bodyPr wrap="none">
            <a:spAutoFit/>
          </a:bodyPr>
          <a:lstStyle/>
          <a:p>
            <a:pPr algn="just">
              <a:lnSpc>
                <a:spcPct val="200000"/>
              </a:lnSpc>
            </a:pPr>
            <a:r>
              <a:rPr kumimoji="1" lang="zh-CN" altLang="en-US" sz="3200" dirty="0">
                <a:solidFill>
                  <a:schemeClr val="bg1"/>
                </a:solidFill>
                <a:latin typeface="Noto Sans SC" panose="020B0200000000000000" pitchFamily="34" charset="-128"/>
                <a:ea typeface="Noto Sans SC" panose="020B0200000000000000" pitchFamily="34" charset="-128"/>
              </a:rPr>
              <a:t>想一想：</a:t>
            </a:r>
            <a:endParaRPr kumimoji="1" lang="en-US" altLang="zh-CN" sz="3200" dirty="0">
              <a:solidFill>
                <a:schemeClr val="bg1"/>
              </a:solidFill>
              <a:latin typeface="Noto Sans SC" panose="020B0200000000000000" pitchFamily="34" charset="-128"/>
              <a:ea typeface="Noto Sans SC" panose="020B0200000000000000" pitchFamily="34" charset="-128"/>
            </a:endParaRPr>
          </a:p>
        </p:txBody>
      </p:sp>
      <p:sp>
        <p:nvSpPr>
          <p:cNvPr id="4" name="文本框 3">
            <a:extLst>
              <a:ext uri="{FF2B5EF4-FFF2-40B4-BE49-F238E27FC236}">
                <a16:creationId xmlns:a16="http://schemas.microsoft.com/office/drawing/2014/main" id="{A9ABB3B3-C298-2CC8-E938-2AF1CB44234A}"/>
              </a:ext>
            </a:extLst>
          </p:cNvPr>
          <p:cNvSpPr txBox="1"/>
          <p:nvPr/>
        </p:nvSpPr>
        <p:spPr>
          <a:xfrm>
            <a:off x="588818" y="2351685"/>
            <a:ext cx="8233064" cy="2141548"/>
          </a:xfrm>
          <a:prstGeom prst="rect">
            <a:avLst/>
          </a:prstGeom>
          <a:noFill/>
        </p:spPr>
        <p:txBody>
          <a:bodyPr wrap="square" rtlCol="0">
            <a:spAutoFit/>
          </a:bodyPr>
          <a:lstStyle/>
          <a:p>
            <a:pPr>
              <a:lnSpc>
                <a:spcPct val="200000"/>
              </a:lnSpc>
            </a:pPr>
            <a:r>
              <a:rPr kumimoji="1" lang="zh-CN" altLang="en-US" sz="3600" dirty="0">
                <a:solidFill>
                  <a:schemeClr val="bg1"/>
                </a:solidFill>
                <a:latin typeface="Noto Sans SC" panose="020B0200000000000000" pitchFamily="34" charset="-128"/>
                <a:ea typeface="Noto Sans SC" panose="020B0200000000000000" pitchFamily="34" charset="-128"/>
              </a:rPr>
              <a:t>为什么刚才的那些负面回忆偏偏发生在我的身上，而不是别人？</a:t>
            </a:r>
          </a:p>
        </p:txBody>
      </p:sp>
    </p:spTree>
    <p:extLst>
      <p:ext uri="{BB962C8B-B14F-4D97-AF65-F5344CB8AC3E}">
        <p14:creationId xmlns:p14="http://schemas.microsoft.com/office/powerpoint/2010/main" val="856615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C7DEF6-45D6-C970-ACB1-15A9A22B55DA}"/>
            </a:ext>
          </a:extLst>
        </p:cNvPr>
        <p:cNvGrpSpPr/>
        <p:nvPr/>
      </p:nvGrpSpPr>
      <p:grpSpPr>
        <a:xfrm>
          <a:off x="0" y="0"/>
          <a:ext cx="0" cy="0"/>
          <a:chOff x="0" y="0"/>
          <a:chExt cx="0" cy="0"/>
        </a:xfrm>
      </p:grpSpPr>
      <p:sp>
        <p:nvSpPr>
          <p:cNvPr id="3" name="矩形 2">
            <a:extLst>
              <a:ext uri="{FF2B5EF4-FFF2-40B4-BE49-F238E27FC236}">
                <a16:creationId xmlns:a16="http://schemas.microsoft.com/office/drawing/2014/main" id="{5222239B-EB82-27DF-22F8-B6544D97E9B5}"/>
              </a:ext>
            </a:extLst>
          </p:cNvPr>
          <p:cNvSpPr/>
          <p:nvPr/>
        </p:nvSpPr>
        <p:spPr>
          <a:xfrm>
            <a:off x="403943" y="558761"/>
            <a:ext cx="1826141" cy="940579"/>
          </a:xfrm>
          <a:prstGeom prst="rect">
            <a:avLst/>
          </a:prstGeom>
        </p:spPr>
        <p:txBody>
          <a:bodyPr wrap="none">
            <a:spAutoFit/>
          </a:bodyPr>
          <a:lstStyle/>
          <a:p>
            <a:pPr algn="just">
              <a:lnSpc>
                <a:spcPct val="200000"/>
              </a:lnSpc>
            </a:pPr>
            <a:r>
              <a:rPr kumimoji="1" lang="zh-CN" altLang="en-US" sz="3200" dirty="0">
                <a:solidFill>
                  <a:schemeClr val="bg1"/>
                </a:solidFill>
                <a:latin typeface="Noto Sans SC" panose="020B0200000000000000" pitchFamily="34" charset="-128"/>
                <a:ea typeface="Noto Sans SC" panose="020B0200000000000000" pitchFamily="34" charset="-128"/>
              </a:rPr>
              <a:t>想一想：</a:t>
            </a:r>
            <a:endParaRPr kumimoji="1" lang="en-US" altLang="zh-CN" sz="3200" dirty="0">
              <a:solidFill>
                <a:schemeClr val="bg1"/>
              </a:solidFill>
              <a:latin typeface="Noto Sans SC" panose="020B0200000000000000" pitchFamily="34" charset="-128"/>
              <a:ea typeface="Noto Sans SC" panose="020B0200000000000000" pitchFamily="34" charset="-128"/>
            </a:endParaRPr>
          </a:p>
        </p:txBody>
      </p:sp>
      <p:sp>
        <p:nvSpPr>
          <p:cNvPr id="4" name="文本框 3">
            <a:extLst>
              <a:ext uri="{FF2B5EF4-FFF2-40B4-BE49-F238E27FC236}">
                <a16:creationId xmlns:a16="http://schemas.microsoft.com/office/drawing/2014/main" id="{DFB72E36-A215-1A1F-072A-D734FD8F3BD3}"/>
              </a:ext>
            </a:extLst>
          </p:cNvPr>
          <p:cNvSpPr txBox="1"/>
          <p:nvPr/>
        </p:nvSpPr>
        <p:spPr>
          <a:xfrm>
            <a:off x="588818" y="2351685"/>
            <a:ext cx="8233064" cy="2141548"/>
          </a:xfrm>
          <a:prstGeom prst="rect">
            <a:avLst/>
          </a:prstGeom>
          <a:noFill/>
        </p:spPr>
        <p:txBody>
          <a:bodyPr wrap="square" rtlCol="0">
            <a:spAutoFit/>
          </a:bodyPr>
          <a:lstStyle/>
          <a:p>
            <a:pPr>
              <a:lnSpc>
                <a:spcPct val="200000"/>
              </a:lnSpc>
            </a:pPr>
            <a:r>
              <a:rPr kumimoji="1" lang="zh-CN" altLang="en-US" sz="3600" dirty="0">
                <a:solidFill>
                  <a:schemeClr val="bg1"/>
                </a:solidFill>
                <a:latin typeface="Noto Sans SC" panose="020B0200000000000000" pitchFamily="34" charset="-128"/>
                <a:ea typeface="Noto Sans SC" panose="020B0200000000000000" pitchFamily="34" charset="-128"/>
              </a:rPr>
              <a:t>在刚才的那些负面回忆中，我为什么不能把事情处理得更好？</a:t>
            </a:r>
          </a:p>
        </p:txBody>
      </p:sp>
    </p:spTree>
    <p:extLst>
      <p:ext uri="{BB962C8B-B14F-4D97-AF65-F5344CB8AC3E}">
        <p14:creationId xmlns:p14="http://schemas.microsoft.com/office/powerpoint/2010/main" val="3462607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D9B913-87E8-14B4-A6ED-726C607D7361}"/>
            </a:ext>
          </a:extLst>
        </p:cNvPr>
        <p:cNvGrpSpPr/>
        <p:nvPr/>
      </p:nvGrpSpPr>
      <p:grpSpPr>
        <a:xfrm>
          <a:off x="0" y="0"/>
          <a:ext cx="0" cy="0"/>
          <a:chOff x="0" y="0"/>
          <a:chExt cx="0" cy="0"/>
        </a:xfrm>
      </p:grpSpPr>
      <p:sp>
        <p:nvSpPr>
          <p:cNvPr id="3" name="矩形 2">
            <a:extLst>
              <a:ext uri="{FF2B5EF4-FFF2-40B4-BE49-F238E27FC236}">
                <a16:creationId xmlns:a16="http://schemas.microsoft.com/office/drawing/2014/main" id="{B4CB3422-CD0C-80C4-6E34-64CE236B00B8}"/>
              </a:ext>
            </a:extLst>
          </p:cNvPr>
          <p:cNvSpPr/>
          <p:nvPr/>
        </p:nvSpPr>
        <p:spPr>
          <a:xfrm>
            <a:off x="403943" y="558761"/>
            <a:ext cx="1826141" cy="940579"/>
          </a:xfrm>
          <a:prstGeom prst="rect">
            <a:avLst/>
          </a:prstGeom>
        </p:spPr>
        <p:txBody>
          <a:bodyPr wrap="none">
            <a:spAutoFit/>
          </a:bodyPr>
          <a:lstStyle/>
          <a:p>
            <a:pPr algn="just">
              <a:lnSpc>
                <a:spcPct val="200000"/>
              </a:lnSpc>
            </a:pPr>
            <a:r>
              <a:rPr kumimoji="1" lang="zh-CN" altLang="en-US" sz="3200" dirty="0">
                <a:solidFill>
                  <a:schemeClr val="bg1"/>
                </a:solidFill>
                <a:latin typeface="Noto Sans SC" panose="020B0200000000000000" pitchFamily="34" charset="-128"/>
                <a:ea typeface="Noto Sans SC" panose="020B0200000000000000" pitchFamily="34" charset="-128"/>
              </a:rPr>
              <a:t>想一想：</a:t>
            </a:r>
            <a:endParaRPr kumimoji="1" lang="en-US" altLang="zh-CN" sz="3200" dirty="0">
              <a:solidFill>
                <a:schemeClr val="bg1"/>
              </a:solidFill>
              <a:latin typeface="Noto Sans SC" panose="020B0200000000000000" pitchFamily="34" charset="-128"/>
              <a:ea typeface="Noto Sans SC" panose="020B0200000000000000" pitchFamily="34" charset="-128"/>
            </a:endParaRPr>
          </a:p>
        </p:txBody>
      </p:sp>
      <p:sp>
        <p:nvSpPr>
          <p:cNvPr id="4" name="文本框 3">
            <a:extLst>
              <a:ext uri="{FF2B5EF4-FFF2-40B4-BE49-F238E27FC236}">
                <a16:creationId xmlns:a16="http://schemas.microsoft.com/office/drawing/2014/main" id="{71911BF2-763D-A059-5FBA-02784900ADE1}"/>
              </a:ext>
            </a:extLst>
          </p:cNvPr>
          <p:cNvSpPr txBox="1"/>
          <p:nvPr/>
        </p:nvSpPr>
        <p:spPr>
          <a:xfrm>
            <a:off x="326825" y="2669851"/>
            <a:ext cx="8233064" cy="1138068"/>
          </a:xfrm>
          <a:prstGeom prst="rect">
            <a:avLst/>
          </a:prstGeom>
          <a:noFill/>
        </p:spPr>
        <p:txBody>
          <a:bodyPr wrap="square" rtlCol="0">
            <a:spAutoFit/>
          </a:bodyPr>
          <a:lstStyle/>
          <a:p>
            <a:pPr algn="ctr">
              <a:lnSpc>
                <a:spcPct val="200000"/>
              </a:lnSpc>
            </a:pPr>
            <a:r>
              <a:rPr kumimoji="1" lang="zh-CN" altLang="en-US" sz="4000" dirty="0">
                <a:solidFill>
                  <a:schemeClr val="bg1"/>
                </a:solidFill>
                <a:latin typeface="Noto Sans SC" panose="020B0200000000000000" pitchFamily="34" charset="-128"/>
                <a:ea typeface="Noto Sans SC" panose="020B0200000000000000" pitchFamily="34" charset="-128"/>
              </a:rPr>
              <a:t>一间教室的典型布置</a:t>
            </a:r>
          </a:p>
        </p:txBody>
      </p:sp>
    </p:spTree>
    <p:extLst>
      <p:ext uri="{BB962C8B-B14F-4D97-AF65-F5344CB8AC3E}">
        <p14:creationId xmlns:p14="http://schemas.microsoft.com/office/powerpoint/2010/main" val="2410498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6B3467-6B05-1B97-9AA8-CFE9A5AED001}"/>
            </a:ext>
          </a:extLst>
        </p:cNvPr>
        <p:cNvGrpSpPr/>
        <p:nvPr/>
      </p:nvGrpSpPr>
      <p:grpSpPr>
        <a:xfrm>
          <a:off x="0" y="0"/>
          <a:ext cx="0" cy="0"/>
          <a:chOff x="0" y="0"/>
          <a:chExt cx="0" cy="0"/>
        </a:xfrm>
      </p:grpSpPr>
      <p:sp>
        <p:nvSpPr>
          <p:cNvPr id="3" name="矩形 2">
            <a:extLst>
              <a:ext uri="{FF2B5EF4-FFF2-40B4-BE49-F238E27FC236}">
                <a16:creationId xmlns:a16="http://schemas.microsoft.com/office/drawing/2014/main" id="{966514D3-B93F-8684-E9EE-59DD7E048F2D}"/>
              </a:ext>
            </a:extLst>
          </p:cNvPr>
          <p:cNvSpPr/>
          <p:nvPr/>
        </p:nvSpPr>
        <p:spPr>
          <a:xfrm>
            <a:off x="403943" y="558761"/>
            <a:ext cx="1826141" cy="940579"/>
          </a:xfrm>
          <a:prstGeom prst="rect">
            <a:avLst/>
          </a:prstGeom>
        </p:spPr>
        <p:txBody>
          <a:bodyPr wrap="none">
            <a:spAutoFit/>
          </a:bodyPr>
          <a:lstStyle/>
          <a:p>
            <a:pPr algn="just">
              <a:lnSpc>
                <a:spcPct val="200000"/>
              </a:lnSpc>
            </a:pPr>
            <a:r>
              <a:rPr kumimoji="1" lang="zh-CN" altLang="en-US" sz="3200" dirty="0">
                <a:solidFill>
                  <a:schemeClr val="bg1"/>
                </a:solidFill>
                <a:latin typeface="Noto Sans SC" panose="020B0200000000000000" pitchFamily="34" charset="-128"/>
                <a:ea typeface="Noto Sans SC" panose="020B0200000000000000" pitchFamily="34" charset="-128"/>
              </a:rPr>
              <a:t>想一想：</a:t>
            </a:r>
            <a:endParaRPr kumimoji="1" lang="en-US" altLang="zh-CN" sz="3200" dirty="0">
              <a:solidFill>
                <a:schemeClr val="bg1"/>
              </a:solidFill>
              <a:latin typeface="Noto Sans SC" panose="020B0200000000000000" pitchFamily="34" charset="-128"/>
              <a:ea typeface="Noto Sans SC" panose="020B0200000000000000" pitchFamily="34" charset="-128"/>
            </a:endParaRPr>
          </a:p>
        </p:txBody>
      </p:sp>
      <p:sp>
        <p:nvSpPr>
          <p:cNvPr id="4" name="文本框 3">
            <a:extLst>
              <a:ext uri="{FF2B5EF4-FFF2-40B4-BE49-F238E27FC236}">
                <a16:creationId xmlns:a16="http://schemas.microsoft.com/office/drawing/2014/main" id="{94D9C3D1-1D6A-4567-406B-ABA1A3BB4A5F}"/>
              </a:ext>
            </a:extLst>
          </p:cNvPr>
          <p:cNvSpPr txBox="1"/>
          <p:nvPr/>
        </p:nvSpPr>
        <p:spPr>
          <a:xfrm>
            <a:off x="455468" y="2669851"/>
            <a:ext cx="8233064" cy="1138068"/>
          </a:xfrm>
          <a:prstGeom prst="rect">
            <a:avLst/>
          </a:prstGeom>
          <a:noFill/>
        </p:spPr>
        <p:txBody>
          <a:bodyPr wrap="square" rtlCol="0">
            <a:spAutoFit/>
          </a:bodyPr>
          <a:lstStyle/>
          <a:p>
            <a:pPr algn="ctr">
              <a:lnSpc>
                <a:spcPct val="200000"/>
              </a:lnSpc>
            </a:pPr>
            <a:r>
              <a:rPr kumimoji="1" lang="zh-CN" altLang="en-US" sz="4000" dirty="0">
                <a:solidFill>
                  <a:schemeClr val="bg1"/>
                </a:solidFill>
                <a:latin typeface="Noto Sans SC" panose="020B0200000000000000" pitchFamily="34" charset="-128"/>
                <a:ea typeface="Noto Sans SC" panose="020B0200000000000000" pitchFamily="34" charset="-128"/>
              </a:rPr>
              <a:t>窗户上雨滴顺着玻璃滑下</a:t>
            </a:r>
          </a:p>
        </p:txBody>
      </p:sp>
    </p:spTree>
    <p:extLst>
      <p:ext uri="{BB962C8B-B14F-4D97-AF65-F5344CB8AC3E}">
        <p14:creationId xmlns:p14="http://schemas.microsoft.com/office/powerpoint/2010/main" val="3162116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384048-DBEF-364F-B5C3-6D40C2EE4DC5}"/>
            </a:ext>
          </a:extLst>
        </p:cNvPr>
        <p:cNvGrpSpPr/>
        <p:nvPr/>
      </p:nvGrpSpPr>
      <p:grpSpPr>
        <a:xfrm>
          <a:off x="0" y="0"/>
          <a:ext cx="0" cy="0"/>
          <a:chOff x="0" y="0"/>
          <a:chExt cx="0" cy="0"/>
        </a:xfrm>
      </p:grpSpPr>
      <p:sp>
        <p:nvSpPr>
          <p:cNvPr id="3" name="矩形 2">
            <a:extLst>
              <a:ext uri="{FF2B5EF4-FFF2-40B4-BE49-F238E27FC236}">
                <a16:creationId xmlns:a16="http://schemas.microsoft.com/office/drawing/2014/main" id="{D1A0BA92-1152-3E42-1E6C-837D12C40FDB}"/>
              </a:ext>
            </a:extLst>
          </p:cNvPr>
          <p:cNvSpPr/>
          <p:nvPr/>
        </p:nvSpPr>
        <p:spPr>
          <a:xfrm>
            <a:off x="403943" y="558761"/>
            <a:ext cx="1826141" cy="940579"/>
          </a:xfrm>
          <a:prstGeom prst="rect">
            <a:avLst/>
          </a:prstGeom>
        </p:spPr>
        <p:txBody>
          <a:bodyPr wrap="none">
            <a:spAutoFit/>
          </a:bodyPr>
          <a:lstStyle/>
          <a:p>
            <a:pPr algn="just">
              <a:lnSpc>
                <a:spcPct val="200000"/>
              </a:lnSpc>
            </a:pPr>
            <a:r>
              <a:rPr kumimoji="1" lang="zh-CN" altLang="en-US" sz="3200" dirty="0">
                <a:solidFill>
                  <a:schemeClr val="bg1"/>
                </a:solidFill>
                <a:latin typeface="Noto Sans SC" panose="020B0200000000000000" pitchFamily="34" charset="-128"/>
                <a:ea typeface="Noto Sans SC" panose="020B0200000000000000" pitchFamily="34" charset="-128"/>
              </a:rPr>
              <a:t>想一想：</a:t>
            </a:r>
            <a:endParaRPr kumimoji="1" lang="en-US" altLang="zh-CN" sz="3200" dirty="0">
              <a:solidFill>
                <a:schemeClr val="bg1"/>
              </a:solidFill>
              <a:latin typeface="Noto Sans SC" panose="020B0200000000000000" pitchFamily="34" charset="-128"/>
              <a:ea typeface="Noto Sans SC" panose="020B0200000000000000" pitchFamily="34" charset="-128"/>
            </a:endParaRPr>
          </a:p>
        </p:txBody>
      </p:sp>
      <p:sp>
        <p:nvSpPr>
          <p:cNvPr id="4" name="文本框 3">
            <a:extLst>
              <a:ext uri="{FF2B5EF4-FFF2-40B4-BE49-F238E27FC236}">
                <a16:creationId xmlns:a16="http://schemas.microsoft.com/office/drawing/2014/main" id="{355514DC-2714-2E82-894E-D3C0988A8E16}"/>
              </a:ext>
            </a:extLst>
          </p:cNvPr>
          <p:cNvSpPr txBox="1"/>
          <p:nvPr/>
        </p:nvSpPr>
        <p:spPr>
          <a:xfrm>
            <a:off x="455468" y="2647817"/>
            <a:ext cx="8233064" cy="1138068"/>
          </a:xfrm>
          <a:prstGeom prst="rect">
            <a:avLst/>
          </a:prstGeom>
          <a:noFill/>
        </p:spPr>
        <p:txBody>
          <a:bodyPr wrap="square" rtlCol="0">
            <a:spAutoFit/>
          </a:bodyPr>
          <a:lstStyle/>
          <a:p>
            <a:pPr algn="ctr">
              <a:lnSpc>
                <a:spcPct val="200000"/>
              </a:lnSpc>
            </a:pPr>
            <a:r>
              <a:rPr kumimoji="1" lang="zh-CN" altLang="en-US" sz="4000" dirty="0">
                <a:solidFill>
                  <a:schemeClr val="bg1"/>
                </a:solidFill>
                <a:latin typeface="Noto Sans SC" panose="020B0200000000000000" pitchFamily="34" charset="-128"/>
                <a:ea typeface="Noto Sans SC" panose="020B0200000000000000" pitchFamily="34" charset="-128"/>
              </a:rPr>
              <a:t>天空中布满云朵</a:t>
            </a:r>
          </a:p>
        </p:txBody>
      </p:sp>
    </p:spTree>
    <p:extLst>
      <p:ext uri="{BB962C8B-B14F-4D97-AF65-F5344CB8AC3E}">
        <p14:creationId xmlns:p14="http://schemas.microsoft.com/office/powerpoint/2010/main" val="2827173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0B9AB-1B3F-A9B9-F279-E7FF56CAE683}"/>
            </a:ext>
          </a:extLst>
        </p:cNvPr>
        <p:cNvGrpSpPr/>
        <p:nvPr/>
      </p:nvGrpSpPr>
      <p:grpSpPr>
        <a:xfrm>
          <a:off x="0" y="0"/>
          <a:ext cx="0" cy="0"/>
          <a:chOff x="0" y="0"/>
          <a:chExt cx="0" cy="0"/>
        </a:xfrm>
      </p:grpSpPr>
      <p:sp>
        <p:nvSpPr>
          <p:cNvPr id="3" name="矩形 2">
            <a:extLst>
              <a:ext uri="{FF2B5EF4-FFF2-40B4-BE49-F238E27FC236}">
                <a16:creationId xmlns:a16="http://schemas.microsoft.com/office/drawing/2014/main" id="{4C1E6D22-64E6-E56A-56A4-C0510BE5DBE7}"/>
              </a:ext>
            </a:extLst>
          </p:cNvPr>
          <p:cNvSpPr/>
          <p:nvPr/>
        </p:nvSpPr>
        <p:spPr>
          <a:xfrm>
            <a:off x="403943" y="558761"/>
            <a:ext cx="1826141" cy="940579"/>
          </a:xfrm>
          <a:prstGeom prst="rect">
            <a:avLst/>
          </a:prstGeom>
        </p:spPr>
        <p:txBody>
          <a:bodyPr wrap="none">
            <a:spAutoFit/>
          </a:bodyPr>
          <a:lstStyle/>
          <a:p>
            <a:pPr algn="just">
              <a:lnSpc>
                <a:spcPct val="200000"/>
              </a:lnSpc>
            </a:pPr>
            <a:r>
              <a:rPr kumimoji="1" lang="zh-CN" altLang="en-US" sz="3200" dirty="0">
                <a:solidFill>
                  <a:schemeClr val="bg1"/>
                </a:solidFill>
                <a:latin typeface="Noto Sans SC" panose="020B0200000000000000" pitchFamily="34" charset="-128"/>
                <a:ea typeface="Noto Sans SC" panose="020B0200000000000000" pitchFamily="34" charset="-128"/>
              </a:rPr>
              <a:t>想一想：</a:t>
            </a:r>
            <a:endParaRPr kumimoji="1" lang="en-US" altLang="zh-CN" sz="3200" dirty="0">
              <a:solidFill>
                <a:schemeClr val="bg1"/>
              </a:solidFill>
              <a:latin typeface="Noto Sans SC" panose="020B0200000000000000" pitchFamily="34" charset="-128"/>
              <a:ea typeface="Noto Sans SC" panose="020B0200000000000000" pitchFamily="34" charset="-128"/>
            </a:endParaRPr>
          </a:p>
        </p:txBody>
      </p:sp>
      <p:sp>
        <p:nvSpPr>
          <p:cNvPr id="4" name="文本框 3">
            <a:extLst>
              <a:ext uri="{FF2B5EF4-FFF2-40B4-BE49-F238E27FC236}">
                <a16:creationId xmlns:a16="http://schemas.microsoft.com/office/drawing/2014/main" id="{BE1797FB-B26C-8F87-D490-F9AA87304BB7}"/>
              </a:ext>
            </a:extLst>
          </p:cNvPr>
          <p:cNvSpPr txBox="1"/>
          <p:nvPr/>
        </p:nvSpPr>
        <p:spPr>
          <a:xfrm>
            <a:off x="455468" y="2680868"/>
            <a:ext cx="8233064" cy="1138068"/>
          </a:xfrm>
          <a:prstGeom prst="rect">
            <a:avLst/>
          </a:prstGeom>
          <a:noFill/>
        </p:spPr>
        <p:txBody>
          <a:bodyPr wrap="square" rtlCol="0">
            <a:spAutoFit/>
          </a:bodyPr>
          <a:lstStyle/>
          <a:p>
            <a:pPr algn="ctr">
              <a:lnSpc>
                <a:spcPct val="200000"/>
              </a:lnSpc>
            </a:pPr>
            <a:r>
              <a:rPr kumimoji="1" lang="zh-CN" altLang="en-US" sz="4000" dirty="0">
                <a:solidFill>
                  <a:schemeClr val="bg1"/>
                </a:solidFill>
                <a:latin typeface="Noto Sans SC" panose="020B0200000000000000" pitchFamily="34" charset="-128"/>
                <a:ea typeface="Noto Sans SC" panose="020B0200000000000000" pitchFamily="34" charset="-128"/>
              </a:rPr>
              <a:t>火车停在火车站的情形</a:t>
            </a:r>
          </a:p>
        </p:txBody>
      </p:sp>
    </p:spTree>
    <p:extLst>
      <p:ext uri="{BB962C8B-B14F-4D97-AF65-F5344CB8AC3E}">
        <p14:creationId xmlns:p14="http://schemas.microsoft.com/office/powerpoint/2010/main" val="4115113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CA0785-F91D-F026-5810-EA41F253A6F7}"/>
              </a:ext>
            </a:extLst>
          </p:cNvPr>
          <p:cNvSpPr txBox="1"/>
          <p:nvPr/>
        </p:nvSpPr>
        <p:spPr>
          <a:xfrm>
            <a:off x="401413" y="1443841"/>
            <a:ext cx="8341173" cy="3970318"/>
          </a:xfrm>
          <a:prstGeom prst="rect">
            <a:avLst/>
          </a:prstGeom>
          <a:noFill/>
        </p:spPr>
        <p:txBody>
          <a:bodyPr wrap="square" rtlCol="0">
            <a:spAutoFit/>
          </a:bodyPr>
          <a:lstStyle/>
          <a:p>
            <a:pPr indent="457200"/>
            <a:r>
              <a:rPr lang="zh-CN" altLang="en-US"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在接下来的扫描中，请您看着屏幕上的“</a:t>
            </a:r>
            <a:r>
              <a:rPr lang="en-US" altLang="zh-CN"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a:t>
            </a:r>
            <a:r>
              <a:rPr lang="zh-CN" altLang="en-US"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字注视点，尽量保持</a:t>
            </a:r>
            <a:r>
              <a:rPr lang="zh-CN" altLang="en-US" sz="36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头</a:t>
            </a:r>
            <a:r>
              <a:rPr lang="zh-CN" altLang="en-US"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和</a:t>
            </a:r>
            <a:r>
              <a:rPr lang="zh-CN" altLang="en-US" sz="36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身体不要动</a:t>
            </a:r>
            <a:r>
              <a:rPr lang="zh-CN" altLang="en-US"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，不要闭上眼睛，</a:t>
            </a:r>
            <a:r>
              <a:rPr lang="zh-CN" altLang="en-US" sz="36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保持清醒</a:t>
            </a:r>
            <a:r>
              <a:rPr lang="zh-CN" altLang="en-US"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，不要睡着。</a:t>
            </a:r>
          </a:p>
          <a:p>
            <a:pPr indent="457200"/>
            <a:endParaRPr lang="zh-CN" altLang="en-US"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endParaRPr>
          </a:p>
          <a:p>
            <a:pPr indent="457200"/>
            <a:r>
              <a:rPr lang="zh-CN" altLang="en-US"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如果您没有问题，请按</a:t>
            </a:r>
            <a:r>
              <a:rPr lang="zh-CN" altLang="en-US" sz="36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右手边</a:t>
            </a:r>
            <a:r>
              <a:rPr lang="zh-CN" altLang="en-US"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的按键</a:t>
            </a:r>
            <a:r>
              <a:rPr lang="zh-CN" altLang="en-US" sz="36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继续</a:t>
            </a:r>
            <a:r>
              <a:rPr lang="zh-CN" altLang="en-US"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a:t>
            </a:r>
          </a:p>
        </p:txBody>
      </p:sp>
    </p:spTree>
    <p:extLst>
      <p:ext uri="{BB962C8B-B14F-4D97-AF65-F5344CB8AC3E}">
        <p14:creationId xmlns:p14="http://schemas.microsoft.com/office/powerpoint/2010/main" val="1124922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FB9A3D-CE97-E371-55C4-6C5F6C4FBD98}"/>
              </a:ext>
            </a:extLst>
          </p:cNvPr>
          <p:cNvSpPr txBox="1"/>
          <p:nvPr/>
        </p:nvSpPr>
        <p:spPr>
          <a:xfrm>
            <a:off x="231327" y="1720840"/>
            <a:ext cx="8681345" cy="3416320"/>
          </a:xfrm>
          <a:prstGeom prst="rect">
            <a:avLst/>
          </a:prstGeom>
          <a:noFill/>
        </p:spPr>
        <p:txBody>
          <a:bodyPr wrap="square" rtlCol="0">
            <a:spAutoFit/>
          </a:bodyPr>
          <a:lstStyle/>
          <a:p>
            <a:pPr indent="457200"/>
            <a:r>
              <a:rPr lang="zh-CN" altLang="en-US"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请您使用</a:t>
            </a:r>
            <a:r>
              <a:rPr lang="zh-CN" altLang="en-US" sz="36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数字</a:t>
            </a:r>
            <a:r>
              <a:rPr lang="zh-CN" altLang="en-US"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描述您目前的</a:t>
            </a:r>
            <a:r>
              <a:rPr lang="zh-CN" altLang="en-US" sz="36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情绪状态</a:t>
            </a:r>
            <a:r>
              <a:rPr lang="zh-CN" altLang="en-US"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，请使用</a:t>
            </a:r>
            <a:r>
              <a:rPr lang="zh-CN" altLang="en-US" sz="36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左手边</a:t>
            </a:r>
            <a:r>
              <a:rPr lang="zh-CN" altLang="en-US"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的按键控制</a:t>
            </a:r>
            <a:r>
              <a:rPr lang="zh-CN" altLang="en-US" sz="36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光标移动</a:t>
            </a:r>
            <a:r>
              <a:rPr lang="zh-CN" altLang="en-US"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，使用</a:t>
            </a:r>
            <a:r>
              <a:rPr lang="zh-CN" altLang="en-US" sz="36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右手边</a:t>
            </a:r>
            <a:r>
              <a:rPr lang="zh-CN" altLang="en-US"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的按键</a:t>
            </a:r>
            <a:r>
              <a:rPr lang="zh-CN" altLang="en-US" sz="36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确认</a:t>
            </a:r>
            <a:r>
              <a:rPr lang="zh-CN" altLang="en-US"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a:t>
            </a:r>
            <a:endParaRPr lang="en-US" altLang="zh-CN"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endParaRPr>
          </a:p>
          <a:p>
            <a:pPr indent="457200"/>
            <a:endParaRPr lang="en-US" altLang="zh-CN"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endParaRPr>
          </a:p>
          <a:p>
            <a:pPr indent="457200"/>
            <a:r>
              <a:rPr lang="zh-CN" altLang="en-US"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如果您没有问题，请按</a:t>
            </a:r>
            <a:r>
              <a:rPr lang="zh-CN" altLang="en-US" sz="36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右手边</a:t>
            </a:r>
            <a:r>
              <a:rPr lang="zh-CN" altLang="en-US"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的按键</a:t>
            </a:r>
            <a:r>
              <a:rPr lang="zh-CN" altLang="en-US" sz="36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继续</a:t>
            </a:r>
            <a:r>
              <a:rPr lang="zh-CN" altLang="en-US"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a:t>
            </a:r>
          </a:p>
        </p:txBody>
      </p:sp>
    </p:spTree>
    <p:extLst>
      <p:ext uri="{BB962C8B-B14F-4D97-AF65-F5344CB8AC3E}">
        <p14:creationId xmlns:p14="http://schemas.microsoft.com/office/powerpoint/2010/main" val="179704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1B7E71-1ADD-51EA-3CBE-03ECA2485BD3}"/>
              </a:ext>
            </a:extLst>
          </p:cNvPr>
          <p:cNvSpPr txBox="1"/>
          <p:nvPr/>
        </p:nvSpPr>
        <p:spPr>
          <a:xfrm>
            <a:off x="380631" y="1443841"/>
            <a:ext cx="8382737" cy="3970318"/>
          </a:xfrm>
          <a:prstGeom prst="rect">
            <a:avLst/>
          </a:prstGeom>
          <a:noFill/>
        </p:spPr>
        <p:txBody>
          <a:bodyPr wrap="square" rtlCol="0">
            <a:spAutoFit/>
          </a:bodyPr>
          <a:lstStyle/>
          <a:p>
            <a:pPr indent="457200"/>
            <a:r>
              <a:rPr lang="zh-CN" altLang="en-US"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请报告您在刚才扫描过程中</a:t>
            </a:r>
            <a:r>
              <a:rPr lang="zh-CN" altLang="en-US" sz="36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内心想法</a:t>
            </a:r>
            <a:r>
              <a:rPr lang="zh-CN" altLang="en-US"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的</a:t>
            </a:r>
            <a:r>
              <a:rPr lang="zh-CN" altLang="en-US" sz="36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内容</a:t>
            </a:r>
            <a:r>
              <a:rPr lang="zh-CN" altLang="en-US"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和</a:t>
            </a:r>
            <a:r>
              <a:rPr lang="zh-CN" altLang="en-US" sz="36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形式</a:t>
            </a:r>
            <a:r>
              <a:rPr lang="zh-CN" altLang="en-US"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，在接下来的一系列问题中，请您选出最符合您思维内容或形式的选项。</a:t>
            </a:r>
          </a:p>
          <a:p>
            <a:pPr indent="457200"/>
            <a:endParaRPr lang="zh-CN" altLang="en-US"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endParaRPr>
          </a:p>
          <a:p>
            <a:pPr indent="457200"/>
            <a:r>
              <a:rPr lang="zh-CN" altLang="en-US"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如果您没有问题，请按</a:t>
            </a:r>
            <a:r>
              <a:rPr lang="zh-CN" altLang="en-US" sz="36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右手边</a:t>
            </a:r>
            <a:r>
              <a:rPr lang="zh-CN" altLang="en-US"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的按键</a:t>
            </a:r>
            <a:r>
              <a:rPr lang="zh-CN" altLang="en-US" sz="36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继续</a:t>
            </a:r>
            <a:r>
              <a:rPr lang="zh-CN" altLang="en-US" sz="36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a:t>
            </a:r>
          </a:p>
        </p:txBody>
      </p:sp>
    </p:spTree>
    <p:extLst>
      <p:ext uri="{BB962C8B-B14F-4D97-AF65-F5344CB8AC3E}">
        <p14:creationId xmlns:p14="http://schemas.microsoft.com/office/powerpoint/2010/main" val="2315828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5022BC-BE81-4110-C4C8-16B709C430C0}"/>
              </a:ext>
            </a:extLst>
          </p:cNvPr>
          <p:cNvSpPr txBox="1"/>
          <p:nvPr/>
        </p:nvSpPr>
        <p:spPr>
          <a:xfrm>
            <a:off x="380631" y="920621"/>
            <a:ext cx="8382737" cy="5016758"/>
          </a:xfrm>
          <a:prstGeom prst="rect">
            <a:avLst/>
          </a:prstGeom>
          <a:noFill/>
        </p:spPr>
        <p:txBody>
          <a:bodyPr wrap="square" rtlCol="0">
            <a:spAutoFit/>
          </a:bodyPr>
          <a:lstStyle/>
          <a:p>
            <a:pPr indent="457200"/>
            <a:r>
              <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在接下来的扫描中，屏幕上将会依次呈现</a:t>
            </a:r>
            <a:r>
              <a:rPr lang="en-US" altLang="zh-CN" sz="32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4</a:t>
            </a:r>
            <a:r>
              <a:rPr lang="zh-CN" altLang="en-US" sz="32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组</a:t>
            </a:r>
            <a:r>
              <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您之前填写的负面回忆关键词，每组关键词将会显示</a:t>
            </a:r>
            <a:r>
              <a:rPr lang="en-US" altLang="zh-CN" sz="32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2</a:t>
            </a:r>
            <a:r>
              <a:rPr lang="zh-CN" altLang="en-US" sz="32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分钟</a:t>
            </a:r>
            <a:r>
              <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a:t>
            </a:r>
          </a:p>
          <a:p>
            <a:pPr indent="457200"/>
            <a:endPar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endParaRPr>
          </a:p>
          <a:p>
            <a:pPr indent="457200"/>
            <a:r>
              <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请您尽量仔细地回忆当前呈现的关键词所对应的事件的</a:t>
            </a:r>
            <a:r>
              <a:rPr lang="zh-CN" altLang="en-US" sz="32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所有细节</a:t>
            </a:r>
            <a:r>
              <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，就好像您</a:t>
            </a:r>
            <a:r>
              <a:rPr lang="zh-CN" altLang="en-US" sz="32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再次经历</a:t>
            </a:r>
            <a:r>
              <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了那件事一样。在本阶段扫描结束以前</a:t>
            </a:r>
            <a:r>
              <a:rPr lang="zh-CN" altLang="en-US" sz="32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不要停止</a:t>
            </a:r>
            <a:r>
              <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回忆，尽量</a:t>
            </a:r>
            <a:r>
              <a:rPr lang="zh-CN" altLang="en-US" sz="32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不要闭上眼睛</a:t>
            </a:r>
            <a:r>
              <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a:t>
            </a:r>
          </a:p>
          <a:p>
            <a:pPr indent="457200"/>
            <a:endPar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endParaRPr>
          </a:p>
          <a:p>
            <a:pPr indent="457200"/>
            <a:r>
              <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如果您没有问题，请按</a:t>
            </a:r>
            <a:r>
              <a:rPr lang="zh-CN" altLang="en-US" sz="32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右手边</a:t>
            </a:r>
            <a:r>
              <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的按键</a:t>
            </a:r>
            <a:r>
              <a:rPr lang="zh-CN" altLang="en-US" sz="32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继续</a:t>
            </a:r>
            <a:r>
              <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a:t>
            </a:r>
          </a:p>
        </p:txBody>
      </p:sp>
    </p:spTree>
    <p:extLst>
      <p:ext uri="{BB962C8B-B14F-4D97-AF65-F5344CB8AC3E}">
        <p14:creationId xmlns:p14="http://schemas.microsoft.com/office/powerpoint/2010/main" val="3085493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4C2256-ABD2-47F9-89DD-712F9376DC72}"/>
              </a:ext>
            </a:extLst>
          </p:cNvPr>
          <p:cNvSpPr txBox="1"/>
          <p:nvPr/>
        </p:nvSpPr>
        <p:spPr>
          <a:xfrm>
            <a:off x="335788" y="1166842"/>
            <a:ext cx="8472424" cy="4524315"/>
          </a:xfrm>
          <a:prstGeom prst="rect">
            <a:avLst/>
          </a:prstGeom>
          <a:noFill/>
        </p:spPr>
        <p:txBody>
          <a:bodyPr wrap="square" rtlCol="0">
            <a:spAutoFit/>
          </a:bodyPr>
          <a:lstStyle/>
          <a:p>
            <a:pPr indent="457200"/>
            <a:r>
              <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在接下来的扫描中，屏幕上将会</a:t>
            </a:r>
            <a:r>
              <a:rPr lang="zh-CN" altLang="en-US" sz="32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依次</a:t>
            </a:r>
            <a:r>
              <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呈现</a:t>
            </a:r>
            <a:r>
              <a:rPr lang="en-US" altLang="zh-CN" sz="32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4</a:t>
            </a:r>
            <a:r>
              <a:rPr lang="zh-CN" altLang="en-US" sz="32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个提示</a:t>
            </a:r>
            <a:r>
              <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，每个提示持续</a:t>
            </a:r>
            <a:r>
              <a:rPr lang="en-US" altLang="zh-CN" sz="32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2</a:t>
            </a:r>
            <a:r>
              <a:rPr lang="zh-CN" altLang="en-US" sz="32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分钟</a:t>
            </a:r>
            <a:r>
              <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     </a:t>
            </a:r>
          </a:p>
          <a:p>
            <a:pPr indent="457200"/>
            <a:endPar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endParaRPr>
          </a:p>
          <a:p>
            <a:pPr indent="457200"/>
            <a:r>
              <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请您根据</a:t>
            </a:r>
            <a:r>
              <a:rPr lang="zh-CN" altLang="en-US" sz="32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当前呈现</a:t>
            </a:r>
            <a:r>
              <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的提示</a:t>
            </a:r>
            <a:r>
              <a:rPr lang="zh-CN" altLang="en-US" sz="32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仔细思考</a:t>
            </a:r>
            <a:r>
              <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一下刚才的负面回忆，并想想它可能的</a:t>
            </a:r>
            <a:r>
              <a:rPr lang="zh-CN" altLang="en-US" sz="32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原因</a:t>
            </a:r>
            <a:r>
              <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以及</a:t>
            </a:r>
            <a:r>
              <a:rPr lang="zh-CN" altLang="en-US" sz="32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后果</a:t>
            </a:r>
            <a:r>
              <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。在本阶段扫描结束以前</a:t>
            </a:r>
            <a:r>
              <a:rPr lang="zh-CN" altLang="en-US" sz="32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不要停止思考</a:t>
            </a:r>
            <a:r>
              <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，尽量</a:t>
            </a:r>
            <a:r>
              <a:rPr lang="zh-CN" altLang="en-US" sz="32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不要闭上眼睛</a:t>
            </a:r>
            <a:r>
              <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a:t>
            </a:r>
            <a:endParaRPr lang="en-CA" altLang="zh-CN"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endParaRPr>
          </a:p>
          <a:p>
            <a:pPr indent="457200"/>
            <a:endPar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endParaRPr>
          </a:p>
          <a:p>
            <a:pPr indent="457200"/>
            <a:r>
              <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如果您没有问题，请按</a:t>
            </a:r>
            <a:r>
              <a:rPr lang="zh-CN" altLang="en-US" sz="32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右手边</a:t>
            </a:r>
            <a:r>
              <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的按键</a:t>
            </a:r>
            <a:r>
              <a:rPr lang="zh-CN" altLang="en-US" sz="32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继续</a:t>
            </a:r>
            <a:r>
              <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a:t>
            </a:r>
          </a:p>
        </p:txBody>
      </p:sp>
    </p:spTree>
    <p:extLst>
      <p:ext uri="{BB962C8B-B14F-4D97-AF65-F5344CB8AC3E}">
        <p14:creationId xmlns:p14="http://schemas.microsoft.com/office/powerpoint/2010/main" val="2737944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EB59BE-34DA-7495-7FF2-7753BAB1B96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97AF5BB-CD49-78A5-2A30-D46337DCB2F0}"/>
              </a:ext>
            </a:extLst>
          </p:cNvPr>
          <p:cNvSpPr txBox="1"/>
          <p:nvPr/>
        </p:nvSpPr>
        <p:spPr>
          <a:xfrm>
            <a:off x="335788" y="1166842"/>
            <a:ext cx="8472424" cy="4524315"/>
          </a:xfrm>
          <a:prstGeom prst="rect">
            <a:avLst/>
          </a:prstGeom>
          <a:noFill/>
        </p:spPr>
        <p:txBody>
          <a:bodyPr wrap="square" rtlCol="0">
            <a:spAutoFit/>
          </a:bodyPr>
          <a:lstStyle/>
          <a:p>
            <a:pPr indent="457200"/>
            <a:r>
              <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接下来的扫描中，屏幕上将会</a:t>
            </a:r>
            <a:r>
              <a:rPr lang="zh-CN" altLang="en-US" sz="32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依次</a:t>
            </a:r>
            <a:r>
              <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呈现</a:t>
            </a:r>
            <a:r>
              <a:rPr lang="en-US" altLang="zh-CN" sz="32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4</a:t>
            </a:r>
            <a:r>
              <a:rPr lang="zh-CN" altLang="en-US" sz="32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个提示</a:t>
            </a:r>
            <a:r>
              <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，每个提示持续</a:t>
            </a:r>
            <a:r>
              <a:rPr lang="en-US" altLang="zh-CN" sz="32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2</a:t>
            </a:r>
            <a:r>
              <a:rPr lang="zh-CN" altLang="en-US" sz="32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分钟</a:t>
            </a:r>
            <a:r>
              <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a:t>
            </a:r>
          </a:p>
          <a:p>
            <a:pPr indent="457200"/>
            <a:endPar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endParaRPr>
          </a:p>
          <a:p>
            <a:pPr indent="457200"/>
            <a:r>
              <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请您根据</a:t>
            </a:r>
            <a:r>
              <a:rPr lang="zh-CN" altLang="en-US" sz="32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当前呈现</a:t>
            </a:r>
            <a:r>
              <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的提示将</a:t>
            </a:r>
            <a:r>
              <a:rPr lang="zh-CN" altLang="en-US" sz="32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注意力集中</a:t>
            </a:r>
            <a:r>
              <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在某个特定的事物上并</a:t>
            </a:r>
            <a:r>
              <a:rPr lang="zh-CN" altLang="en-US" sz="32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想象</a:t>
            </a:r>
            <a:r>
              <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。请尽量</a:t>
            </a:r>
            <a:r>
              <a:rPr lang="zh-CN" altLang="en-US" sz="32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生动地</a:t>
            </a:r>
            <a:r>
              <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想象，就好像它们就在眼前一样，在本阶段扫描结束之前</a:t>
            </a:r>
            <a:r>
              <a:rPr lang="zh-CN" altLang="en-US" sz="32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不要停止想象</a:t>
            </a:r>
            <a:r>
              <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，尽量</a:t>
            </a:r>
            <a:r>
              <a:rPr lang="zh-CN" altLang="en-US" sz="32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不要闭上眼睛</a:t>
            </a:r>
            <a:r>
              <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a:t>
            </a:r>
          </a:p>
          <a:p>
            <a:pPr indent="457200"/>
            <a:endPar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endParaRPr>
          </a:p>
          <a:p>
            <a:pPr indent="457200"/>
            <a:r>
              <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如果您没有问题，请按</a:t>
            </a:r>
            <a:r>
              <a:rPr lang="zh-CN" altLang="en-US" sz="32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右手边</a:t>
            </a:r>
            <a:r>
              <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的按键</a:t>
            </a:r>
            <a:r>
              <a:rPr lang="zh-CN" altLang="en-US" sz="3200" b="1" dirty="0">
                <a:solidFill>
                  <a:srgbClr val="FFC000"/>
                </a:solidFill>
                <a:latin typeface="Noto Sans SC" panose="020B0200000000000000" pitchFamily="34" charset="-128"/>
                <a:ea typeface="Noto Sans SC" panose="020B0200000000000000" pitchFamily="34" charset="-128"/>
                <a:cs typeface="Arial" panose="020B0604020202020204" pitchFamily="34" charset="0"/>
              </a:rPr>
              <a:t>继续</a:t>
            </a:r>
            <a:r>
              <a:rPr lang="zh-CN" altLang="en-US" sz="3200" dirty="0">
                <a:solidFill>
                  <a:schemeClr val="bg1"/>
                </a:solidFill>
                <a:latin typeface="Noto Sans SC" panose="020B0200000000000000" pitchFamily="34" charset="-128"/>
                <a:ea typeface="Noto Sans SC" panose="020B0200000000000000" pitchFamily="34" charset="-128"/>
                <a:cs typeface="Arial" panose="020B0604020202020204" pitchFamily="34" charset="0"/>
              </a:rPr>
              <a:t>。</a:t>
            </a:r>
          </a:p>
        </p:txBody>
      </p:sp>
    </p:spTree>
    <p:extLst>
      <p:ext uri="{BB962C8B-B14F-4D97-AF65-F5344CB8AC3E}">
        <p14:creationId xmlns:p14="http://schemas.microsoft.com/office/powerpoint/2010/main" val="4192716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265B133-6E3A-7B1C-6A5F-919CF4476D26}"/>
              </a:ext>
            </a:extLst>
          </p:cNvPr>
          <p:cNvSpPr/>
          <p:nvPr/>
        </p:nvSpPr>
        <p:spPr>
          <a:xfrm>
            <a:off x="403943" y="558761"/>
            <a:ext cx="1826141" cy="940579"/>
          </a:xfrm>
          <a:prstGeom prst="rect">
            <a:avLst/>
          </a:prstGeom>
        </p:spPr>
        <p:txBody>
          <a:bodyPr wrap="none">
            <a:spAutoFit/>
          </a:bodyPr>
          <a:lstStyle/>
          <a:p>
            <a:pPr algn="just">
              <a:lnSpc>
                <a:spcPct val="200000"/>
              </a:lnSpc>
            </a:pPr>
            <a:r>
              <a:rPr kumimoji="1" lang="zh-CN" altLang="en-US" sz="3200" dirty="0">
                <a:solidFill>
                  <a:schemeClr val="bg1"/>
                </a:solidFill>
                <a:latin typeface="Noto Sans SC" panose="020B0200000000000000" pitchFamily="34" charset="-128"/>
                <a:ea typeface="Noto Sans SC" panose="020B0200000000000000" pitchFamily="34" charset="-128"/>
              </a:rPr>
              <a:t>想一想：</a:t>
            </a:r>
            <a:endParaRPr kumimoji="1" lang="en-US" altLang="zh-CN" sz="3200" dirty="0">
              <a:solidFill>
                <a:schemeClr val="bg1"/>
              </a:solidFill>
              <a:latin typeface="Noto Sans SC" panose="020B0200000000000000" pitchFamily="34" charset="-128"/>
              <a:ea typeface="Noto Sans SC" panose="020B0200000000000000" pitchFamily="34" charset="-128"/>
            </a:endParaRPr>
          </a:p>
        </p:txBody>
      </p:sp>
      <p:sp>
        <p:nvSpPr>
          <p:cNvPr id="4" name="文本框 3">
            <a:extLst>
              <a:ext uri="{FF2B5EF4-FFF2-40B4-BE49-F238E27FC236}">
                <a16:creationId xmlns:a16="http://schemas.microsoft.com/office/drawing/2014/main" id="{577431D3-3636-AA3C-F89C-521B3D44C723}"/>
              </a:ext>
            </a:extLst>
          </p:cNvPr>
          <p:cNvSpPr txBox="1"/>
          <p:nvPr/>
        </p:nvSpPr>
        <p:spPr>
          <a:xfrm>
            <a:off x="588818" y="2351685"/>
            <a:ext cx="8233064" cy="2141548"/>
          </a:xfrm>
          <a:prstGeom prst="rect">
            <a:avLst/>
          </a:prstGeom>
          <a:noFill/>
        </p:spPr>
        <p:txBody>
          <a:bodyPr wrap="square" rtlCol="0">
            <a:spAutoFit/>
          </a:bodyPr>
          <a:lstStyle/>
          <a:p>
            <a:pPr>
              <a:lnSpc>
                <a:spcPct val="200000"/>
              </a:lnSpc>
            </a:pPr>
            <a:r>
              <a:rPr kumimoji="1" lang="zh-CN" altLang="en-US" sz="3600" dirty="0">
                <a:solidFill>
                  <a:schemeClr val="bg1"/>
                </a:solidFill>
                <a:latin typeface="Noto Sans SC" panose="020B0200000000000000" pitchFamily="34" charset="-128"/>
                <a:ea typeface="Noto Sans SC" panose="020B0200000000000000" pitchFamily="34" charset="-128"/>
              </a:rPr>
              <a:t>分析一下你的哪些性格特点使得你在刚才的那些负面回忆中感到如此的不开心</a:t>
            </a:r>
            <a:r>
              <a:rPr kumimoji="1" lang="en-US" altLang="zh-CN" sz="3600" dirty="0">
                <a:solidFill>
                  <a:schemeClr val="bg1"/>
                </a:solidFill>
                <a:latin typeface="Noto Sans SC" panose="020B0200000000000000" pitchFamily="34" charset="-128"/>
                <a:ea typeface="Noto Sans SC" panose="020B0200000000000000" pitchFamily="34" charset="-128"/>
              </a:rPr>
              <a:t>?</a:t>
            </a:r>
            <a:endParaRPr kumimoji="1" lang="zh-CN" altLang="en-US" sz="3600" dirty="0">
              <a:solidFill>
                <a:schemeClr val="bg1"/>
              </a:solidFill>
              <a:latin typeface="Noto Sans SC" panose="020B0200000000000000" pitchFamily="34" charset="-128"/>
              <a:ea typeface="Noto Sans SC" panose="020B0200000000000000" pitchFamily="34" charset="-128"/>
            </a:endParaRPr>
          </a:p>
        </p:txBody>
      </p:sp>
    </p:spTree>
    <p:extLst>
      <p:ext uri="{BB962C8B-B14F-4D97-AF65-F5344CB8AC3E}">
        <p14:creationId xmlns:p14="http://schemas.microsoft.com/office/powerpoint/2010/main" val="2120383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DE5174-A163-55F8-2377-C0EC644CD48F}"/>
            </a:ext>
          </a:extLst>
        </p:cNvPr>
        <p:cNvGrpSpPr/>
        <p:nvPr/>
      </p:nvGrpSpPr>
      <p:grpSpPr>
        <a:xfrm>
          <a:off x="0" y="0"/>
          <a:ext cx="0" cy="0"/>
          <a:chOff x="0" y="0"/>
          <a:chExt cx="0" cy="0"/>
        </a:xfrm>
      </p:grpSpPr>
      <p:sp>
        <p:nvSpPr>
          <p:cNvPr id="3" name="矩形 2">
            <a:extLst>
              <a:ext uri="{FF2B5EF4-FFF2-40B4-BE49-F238E27FC236}">
                <a16:creationId xmlns:a16="http://schemas.microsoft.com/office/drawing/2014/main" id="{6E2CAFD9-97B5-EC89-96BC-1505F2A43801}"/>
              </a:ext>
            </a:extLst>
          </p:cNvPr>
          <p:cNvSpPr/>
          <p:nvPr/>
        </p:nvSpPr>
        <p:spPr>
          <a:xfrm>
            <a:off x="403943" y="558761"/>
            <a:ext cx="1826141" cy="940579"/>
          </a:xfrm>
          <a:prstGeom prst="rect">
            <a:avLst/>
          </a:prstGeom>
        </p:spPr>
        <p:txBody>
          <a:bodyPr wrap="none">
            <a:spAutoFit/>
          </a:bodyPr>
          <a:lstStyle/>
          <a:p>
            <a:pPr algn="just">
              <a:lnSpc>
                <a:spcPct val="200000"/>
              </a:lnSpc>
            </a:pPr>
            <a:r>
              <a:rPr kumimoji="1" lang="zh-CN" altLang="en-US" sz="3200" dirty="0">
                <a:solidFill>
                  <a:schemeClr val="bg1"/>
                </a:solidFill>
                <a:latin typeface="Noto Sans SC" panose="020B0200000000000000" pitchFamily="34" charset="-128"/>
                <a:ea typeface="Noto Sans SC" panose="020B0200000000000000" pitchFamily="34" charset="-128"/>
              </a:rPr>
              <a:t>想一想：</a:t>
            </a:r>
            <a:endParaRPr kumimoji="1" lang="en-US" altLang="zh-CN" sz="3200" dirty="0">
              <a:solidFill>
                <a:schemeClr val="bg1"/>
              </a:solidFill>
              <a:latin typeface="Noto Sans SC" panose="020B0200000000000000" pitchFamily="34" charset="-128"/>
              <a:ea typeface="Noto Sans SC" panose="020B0200000000000000" pitchFamily="34" charset="-128"/>
            </a:endParaRPr>
          </a:p>
        </p:txBody>
      </p:sp>
      <p:sp>
        <p:nvSpPr>
          <p:cNvPr id="4" name="文本框 3">
            <a:extLst>
              <a:ext uri="{FF2B5EF4-FFF2-40B4-BE49-F238E27FC236}">
                <a16:creationId xmlns:a16="http://schemas.microsoft.com/office/drawing/2014/main" id="{6F13879E-A235-7BA4-21A1-E6E51274B7C7}"/>
              </a:ext>
            </a:extLst>
          </p:cNvPr>
          <p:cNvSpPr txBox="1"/>
          <p:nvPr/>
        </p:nvSpPr>
        <p:spPr>
          <a:xfrm>
            <a:off x="599575" y="1996684"/>
            <a:ext cx="8233064" cy="3249544"/>
          </a:xfrm>
          <a:prstGeom prst="rect">
            <a:avLst/>
          </a:prstGeom>
          <a:noFill/>
        </p:spPr>
        <p:txBody>
          <a:bodyPr wrap="square" rtlCol="0">
            <a:spAutoFit/>
          </a:bodyPr>
          <a:lstStyle/>
          <a:p>
            <a:pPr>
              <a:lnSpc>
                <a:spcPct val="200000"/>
              </a:lnSpc>
            </a:pPr>
            <a:r>
              <a:rPr kumimoji="1" lang="zh-CN" altLang="en-US" sz="3600" dirty="0">
                <a:solidFill>
                  <a:schemeClr val="bg1"/>
                </a:solidFill>
                <a:latin typeface="Noto Sans SC" panose="020B0200000000000000" pitchFamily="34" charset="-128"/>
                <a:ea typeface="Noto Sans SC" panose="020B0200000000000000" pitchFamily="34" charset="-128"/>
              </a:rPr>
              <a:t>刚才的那些负面回忆反映出你是怎样的一个人？你和别人之间有哪些相同点和不同点？</a:t>
            </a:r>
          </a:p>
        </p:txBody>
      </p:sp>
    </p:spTree>
    <p:extLst>
      <p:ext uri="{BB962C8B-B14F-4D97-AF65-F5344CB8AC3E}">
        <p14:creationId xmlns:p14="http://schemas.microsoft.com/office/powerpoint/2010/main" val="21699254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206</TotalTime>
  <Words>598</Words>
  <Application>Microsoft Macintosh PowerPoint</Application>
  <PresentationFormat>On-screen Show (4:3)</PresentationFormat>
  <Paragraphs>45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Noto Sans SC</vt: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Xiao Chen</dc:creator>
  <cp:lastModifiedBy>Xiao Chen</cp:lastModifiedBy>
  <cp:revision>38</cp:revision>
  <dcterms:created xsi:type="dcterms:W3CDTF">2024-05-08T18:33:30Z</dcterms:created>
  <dcterms:modified xsi:type="dcterms:W3CDTF">2025-06-16T09:11:27Z</dcterms:modified>
</cp:coreProperties>
</file>