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2"/>
  </p:notesMasterIdLst>
  <p:handoutMasterIdLst>
    <p:handoutMasterId r:id="rId73"/>
  </p:handoutMasterIdLst>
  <p:sldIdLst>
    <p:sldId id="256" r:id="rId2"/>
    <p:sldId id="257" r:id="rId3"/>
    <p:sldId id="260" r:id="rId4"/>
    <p:sldId id="261" r:id="rId5"/>
    <p:sldId id="262" r:id="rId6"/>
    <p:sldId id="263" r:id="rId7"/>
    <p:sldId id="264" r:id="rId8"/>
    <p:sldId id="297" r:id="rId9"/>
    <p:sldId id="298" r:id="rId10"/>
    <p:sldId id="299" r:id="rId11"/>
    <p:sldId id="300" r:id="rId12"/>
    <p:sldId id="301" r:id="rId13"/>
    <p:sldId id="302" r:id="rId14"/>
    <p:sldId id="303" r:id="rId15"/>
    <p:sldId id="304" r:id="rId16"/>
    <p:sldId id="265" r:id="rId17"/>
    <p:sldId id="267" r:id="rId18"/>
    <p:sldId id="268" r:id="rId19"/>
    <p:sldId id="269" r:id="rId20"/>
    <p:sldId id="305" r:id="rId21"/>
    <p:sldId id="270" r:id="rId22"/>
    <p:sldId id="306" r:id="rId23"/>
    <p:sldId id="307" r:id="rId24"/>
    <p:sldId id="308" r:id="rId25"/>
    <p:sldId id="309" r:id="rId26"/>
    <p:sldId id="310" r:id="rId27"/>
    <p:sldId id="311" r:id="rId28"/>
    <p:sldId id="312" r:id="rId29"/>
    <p:sldId id="313" r:id="rId30"/>
    <p:sldId id="314" r:id="rId31"/>
    <p:sldId id="315" r:id="rId32"/>
    <p:sldId id="316" r:id="rId33"/>
    <p:sldId id="317" r:id="rId34"/>
    <p:sldId id="318" r:id="rId35"/>
    <p:sldId id="319" r:id="rId36"/>
    <p:sldId id="320" r:id="rId37"/>
    <p:sldId id="321" r:id="rId38"/>
    <p:sldId id="322" r:id="rId39"/>
    <p:sldId id="323" r:id="rId40"/>
    <p:sldId id="324" r:id="rId41"/>
    <p:sldId id="325" r:id="rId42"/>
    <p:sldId id="342" r:id="rId43"/>
    <p:sldId id="326" r:id="rId44"/>
    <p:sldId id="327" r:id="rId45"/>
    <p:sldId id="328" r:id="rId46"/>
    <p:sldId id="329" r:id="rId47"/>
    <p:sldId id="330" r:id="rId48"/>
    <p:sldId id="331" r:id="rId49"/>
    <p:sldId id="332" r:id="rId50"/>
    <p:sldId id="333" r:id="rId51"/>
    <p:sldId id="334" r:id="rId52"/>
    <p:sldId id="335" r:id="rId53"/>
    <p:sldId id="336" r:id="rId54"/>
    <p:sldId id="343" r:id="rId55"/>
    <p:sldId id="344" r:id="rId56"/>
    <p:sldId id="345" r:id="rId57"/>
    <p:sldId id="346" r:id="rId58"/>
    <p:sldId id="347" r:id="rId59"/>
    <p:sldId id="348" r:id="rId60"/>
    <p:sldId id="349" r:id="rId61"/>
    <p:sldId id="350" r:id="rId62"/>
    <p:sldId id="351" r:id="rId63"/>
    <p:sldId id="352" r:id="rId64"/>
    <p:sldId id="337" r:id="rId65"/>
    <p:sldId id="362" r:id="rId66"/>
    <p:sldId id="338" r:id="rId67"/>
    <p:sldId id="339" r:id="rId68"/>
    <p:sldId id="340" r:id="rId69"/>
    <p:sldId id="341" r:id="rId70"/>
    <p:sldId id="296" r:id="rId7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AB5B"/>
    <a:srgbClr val="08764C"/>
    <a:srgbClr val="0000FF"/>
    <a:srgbClr val="212AE7"/>
    <a:srgbClr val="151DC1"/>
    <a:srgbClr val="E8EEF8"/>
    <a:srgbClr val="F0DCDE"/>
    <a:srgbClr val="F4E0E0"/>
    <a:srgbClr val="C75762"/>
    <a:srgbClr val="FCF6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9" d="100"/>
          <a:sy n="79" d="100"/>
        </p:scale>
        <p:origin x="102" y="8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A0E224A-26B9-4F4A-B5CA-F9FEEB6698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B9D89E65-7340-4A72-83C8-E41632E6A1D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5A6ADB-824E-45FA-A747-878E47232BC7}" type="datetimeFigureOut">
              <a:rPr lang="zh-CN" altLang="en-US" smtClean="0"/>
              <a:t>2019/1/26</a:t>
            </a:fld>
            <a:endParaRPr lang="zh-CN" altLang="en-US"/>
          </a:p>
        </p:txBody>
      </p:sp>
      <p:sp>
        <p:nvSpPr>
          <p:cNvPr id="4" name="页脚占位符 3">
            <a:extLst>
              <a:ext uri="{FF2B5EF4-FFF2-40B4-BE49-F238E27FC236}">
                <a16:creationId xmlns:a16="http://schemas.microsoft.com/office/drawing/2014/main" id="{83018A51-4E9E-44D2-A44C-5E453AA39F2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16DF0634-7C0B-4707-81CC-29D09A49B92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8392C8-E642-46CD-8FB0-D0F7160A8989}" type="slidenum">
              <a:rPr lang="zh-CN" altLang="en-US" smtClean="0"/>
              <a:t>‹#›</a:t>
            </a:fld>
            <a:endParaRPr lang="zh-CN" altLang="en-US"/>
          </a:p>
        </p:txBody>
      </p:sp>
    </p:spTree>
    <p:extLst>
      <p:ext uri="{BB962C8B-B14F-4D97-AF65-F5344CB8AC3E}">
        <p14:creationId xmlns:p14="http://schemas.microsoft.com/office/powerpoint/2010/main" val="390878379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83E184-144E-4463-9ECF-3C331BE81FB7}" type="datetimeFigureOut">
              <a:rPr lang="zh-CN" altLang="en-US" smtClean="0"/>
              <a:t>2019/1/26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618746-A2D9-4C89-AF5D-41A84BDD4C68}" type="slidenum">
              <a:rPr lang="zh-CN" altLang="en-US" smtClean="0"/>
              <a:t>‹#›</a:t>
            </a:fld>
            <a:endParaRPr lang="zh-CN" altLang="en-US"/>
          </a:p>
        </p:txBody>
      </p:sp>
    </p:spTree>
    <p:extLst>
      <p:ext uri="{BB962C8B-B14F-4D97-AF65-F5344CB8AC3E}">
        <p14:creationId xmlns:p14="http://schemas.microsoft.com/office/powerpoint/2010/main" val="146121750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8" name="矩形: 圆角 7">
            <a:extLst>
              <a:ext uri="{FF2B5EF4-FFF2-40B4-BE49-F238E27FC236}">
                <a16:creationId xmlns:a16="http://schemas.microsoft.com/office/drawing/2014/main" id="{A91EB528-1B2B-45E6-B6AC-83F250A66531}"/>
              </a:ext>
            </a:extLst>
          </p:cNvPr>
          <p:cNvSpPr/>
          <p:nvPr userDrawn="1"/>
        </p:nvSpPr>
        <p:spPr>
          <a:xfrm>
            <a:off x="349369" y="1212911"/>
            <a:ext cx="8445261" cy="1103252"/>
          </a:xfrm>
          <a:prstGeom prst="roundRect">
            <a:avLst/>
          </a:prstGeom>
          <a:solidFill>
            <a:srgbClr val="151DC1"/>
          </a:solidFill>
          <a:ln>
            <a:solidFill>
              <a:srgbClr val="151D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ctrTitle"/>
          </p:nvPr>
        </p:nvSpPr>
        <p:spPr>
          <a:xfrm>
            <a:off x="685800" y="1122363"/>
            <a:ext cx="7772400" cy="2387600"/>
          </a:xfrm>
          <a:prstGeom prst="rect">
            <a:avLst/>
          </a:prstGeo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6CB9A82A-D1DC-4330-ACF2-9FF544A42A0E}" type="datetime1">
              <a:rPr lang="zh-CN" altLang="en-US" smtClean="0"/>
              <a:t>2019/1/26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lvl1pPr>
              <a:defRPr>
                <a:solidFill>
                  <a:srgbClr val="151DC1"/>
                </a:solidFill>
              </a:defRPr>
            </a:lvl1pPr>
          </a:lstStyle>
          <a:p>
            <a:fld id="{6AD33FD5-61D2-4238-98DB-DB8C208BC919}" type="slidenum">
              <a:rPr lang="zh-CN" altLang="en-US" smtClean="0"/>
              <a:pPr/>
              <a:t>‹#›</a:t>
            </a:fld>
            <a:endParaRPr lang="zh-CN" altLang="en-US" dirty="0"/>
          </a:p>
        </p:txBody>
      </p:sp>
    </p:spTree>
    <p:extLst>
      <p:ext uri="{BB962C8B-B14F-4D97-AF65-F5344CB8AC3E}">
        <p14:creationId xmlns:p14="http://schemas.microsoft.com/office/powerpoint/2010/main" val="3028758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A97E8ED-0AAC-433B-B669-AC4006EE5CCA}" type="datetime1">
              <a:rPr lang="zh-CN" altLang="en-US" smtClean="0"/>
              <a:t>2019/1/26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AD33FD5-61D2-4238-98DB-DB8C208BC919}" type="slidenum">
              <a:rPr lang="zh-CN" altLang="en-US" smtClean="0"/>
              <a:t>‹#›</a:t>
            </a:fld>
            <a:endParaRPr lang="zh-CN" altLang="en-US"/>
          </a:p>
        </p:txBody>
      </p:sp>
    </p:spTree>
    <p:extLst>
      <p:ext uri="{BB962C8B-B14F-4D97-AF65-F5344CB8AC3E}">
        <p14:creationId xmlns:p14="http://schemas.microsoft.com/office/powerpoint/2010/main" val="896577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2815429-D3D2-4C58-9FE5-F213EFD7604D}" type="datetime1">
              <a:rPr lang="zh-CN" altLang="en-US" smtClean="0"/>
              <a:t>2019/1/26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AD33FD5-61D2-4238-98DB-DB8C208BC919}" type="slidenum">
              <a:rPr lang="zh-CN" altLang="en-US" smtClean="0"/>
              <a:t>‹#›</a:t>
            </a:fld>
            <a:endParaRPr lang="zh-CN" altLang="en-US"/>
          </a:p>
        </p:txBody>
      </p:sp>
    </p:spTree>
    <p:extLst>
      <p:ext uri="{BB962C8B-B14F-4D97-AF65-F5344CB8AC3E}">
        <p14:creationId xmlns:p14="http://schemas.microsoft.com/office/powerpoint/2010/main" val="1025083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5F949D5C-8927-4036-B92A-D9F195A44A7D}" type="datetime1">
              <a:rPr lang="zh-CN" altLang="en-US" smtClean="0"/>
              <a:t>2019/1/26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AD33FD5-61D2-4238-98DB-DB8C208BC919}" type="slidenum">
              <a:rPr lang="zh-CN" altLang="en-US" smtClean="0"/>
              <a:t>‹#›</a:t>
            </a:fld>
            <a:endParaRPr lang="zh-CN" altLang="en-US"/>
          </a:p>
        </p:txBody>
      </p:sp>
    </p:spTree>
    <p:extLst>
      <p:ext uri="{BB962C8B-B14F-4D97-AF65-F5344CB8AC3E}">
        <p14:creationId xmlns:p14="http://schemas.microsoft.com/office/powerpoint/2010/main" val="1897439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5C9BB35-41E1-485B-AB2D-FE13E300DDA9}" type="datetime1">
              <a:rPr lang="zh-CN" altLang="en-US" smtClean="0"/>
              <a:t>2019/1/26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AD33FD5-61D2-4238-98DB-DB8C208BC919}" type="slidenum">
              <a:rPr lang="zh-CN" altLang="en-US" smtClean="0"/>
              <a:t>‹#›</a:t>
            </a:fld>
            <a:endParaRPr lang="zh-CN" altLang="en-US"/>
          </a:p>
        </p:txBody>
      </p:sp>
      <p:sp>
        <p:nvSpPr>
          <p:cNvPr id="7" name="文本框 6">
            <a:extLst>
              <a:ext uri="{FF2B5EF4-FFF2-40B4-BE49-F238E27FC236}">
                <a16:creationId xmlns:a16="http://schemas.microsoft.com/office/drawing/2014/main" id="{F84C7AD1-598D-42C1-B839-EC832A5BA60F}"/>
              </a:ext>
            </a:extLst>
          </p:cNvPr>
          <p:cNvSpPr txBox="1"/>
          <p:nvPr userDrawn="1"/>
        </p:nvSpPr>
        <p:spPr>
          <a:xfrm>
            <a:off x="81952" y="155276"/>
            <a:ext cx="4270075" cy="584775"/>
          </a:xfrm>
          <a:prstGeom prst="rect">
            <a:avLst/>
          </a:prstGeom>
          <a:noFill/>
        </p:spPr>
        <p:txBody>
          <a:bodyPr wrap="square" rtlCol="0">
            <a:spAutoFit/>
          </a:bodyPr>
          <a:lstStyle/>
          <a:p>
            <a:endParaRPr lang="zh-CN" altLang="en-US" sz="3200" dirty="0">
              <a:solidFill>
                <a:schemeClr val="bg1"/>
              </a:solidFill>
            </a:endParaRPr>
          </a:p>
        </p:txBody>
      </p:sp>
    </p:spTree>
    <p:extLst>
      <p:ext uri="{BB962C8B-B14F-4D97-AF65-F5344CB8AC3E}">
        <p14:creationId xmlns:p14="http://schemas.microsoft.com/office/powerpoint/2010/main" val="407578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3C37409F-01A2-4EE2-932A-74C5D455EDEA}" type="datetime1">
              <a:rPr lang="zh-CN" altLang="en-US" smtClean="0"/>
              <a:t>2019/1/26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AD33FD5-61D2-4238-98DB-DB8C208BC919}" type="slidenum">
              <a:rPr lang="zh-CN" altLang="en-US" smtClean="0"/>
              <a:t>‹#›</a:t>
            </a:fld>
            <a:endParaRPr lang="zh-CN" altLang="en-US"/>
          </a:p>
        </p:txBody>
      </p:sp>
      <p:sp>
        <p:nvSpPr>
          <p:cNvPr id="8" name="文本框 7">
            <a:extLst>
              <a:ext uri="{FF2B5EF4-FFF2-40B4-BE49-F238E27FC236}">
                <a16:creationId xmlns:a16="http://schemas.microsoft.com/office/drawing/2014/main" id="{604705FF-A3B8-41C1-A2B4-C14AD3C0545A}"/>
              </a:ext>
            </a:extLst>
          </p:cNvPr>
          <p:cNvSpPr txBox="1"/>
          <p:nvPr userDrawn="1"/>
        </p:nvSpPr>
        <p:spPr>
          <a:xfrm>
            <a:off x="81952" y="155276"/>
            <a:ext cx="4270075" cy="584775"/>
          </a:xfrm>
          <a:prstGeom prst="rect">
            <a:avLst/>
          </a:prstGeom>
          <a:noFill/>
        </p:spPr>
        <p:txBody>
          <a:bodyPr wrap="square" rtlCol="0">
            <a:spAutoFit/>
          </a:bodyPr>
          <a:lstStyle/>
          <a:p>
            <a:endParaRPr lang="zh-CN" altLang="en-US" sz="3200" dirty="0">
              <a:solidFill>
                <a:schemeClr val="bg1"/>
              </a:solidFill>
            </a:endParaRPr>
          </a:p>
        </p:txBody>
      </p:sp>
    </p:spTree>
    <p:extLst>
      <p:ext uri="{BB962C8B-B14F-4D97-AF65-F5344CB8AC3E}">
        <p14:creationId xmlns:p14="http://schemas.microsoft.com/office/powerpoint/2010/main" val="3975788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8599D3FE-91C7-4F95-9CED-1958A9FBB9D6}" type="datetime1">
              <a:rPr lang="zh-CN" altLang="en-US" smtClean="0"/>
              <a:t>2019/1/26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AD33FD5-61D2-4238-98DB-DB8C208BC919}" type="slidenum">
              <a:rPr lang="zh-CN" altLang="en-US" smtClean="0"/>
              <a:t>‹#›</a:t>
            </a:fld>
            <a:endParaRPr lang="zh-CN" altLang="en-US"/>
          </a:p>
        </p:txBody>
      </p:sp>
      <p:sp>
        <p:nvSpPr>
          <p:cNvPr id="10" name="文本框 9">
            <a:extLst>
              <a:ext uri="{FF2B5EF4-FFF2-40B4-BE49-F238E27FC236}">
                <a16:creationId xmlns:a16="http://schemas.microsoft.com/office/drawing/2014/main" id="{06251C78-9C74-48B7-8B9C-0B143BCDC8C2}"/>
              </a:ext>
            </a:extLst>
          </p:cNvPr>
          <p:cNvSpPr txBox="1"/>
          <p:nvPr userDrawn="1"/>
        </p:nvSpPr>
        <p:spPr>
          <a:xfrm>
            <a:off x="81952" y="155276"/>
            <a:ext cx="4270075" cy="584775"/>
          </a:xfrm>
          <a:prstGeom prst="rect">
            <a:avLst/>
          </a:prstGeom>
          <a:noFill/>
        </p:spPr>
        <p:txBody>
          <a:bodyPr wrap="square" rtlCol="0">
            <a:spAutoFit/>
          </a:bodyPr>
          <a:lstStyle/>
          <a:p>
            <a:endParaRPr lang="zh-CN" altLang="en-US" sz="3200" dirty="0">
              <a:solidFill>
                <a:schemeClr val="bg1"/>
              </a:solidFill>
            </a:endParaRPr>
          </a:p>
        </p:txBody>
      </p:sp>
    </p:spTree>
    <p:extLst>
      <p:ext uri="{BB962C8B-B14F-4D97-AF65-F5344CB8AC3E}">
        <p14:creationId xmlns:p14="http://schemas.microsoft.com/office/powerpoint/2010/main" val="464666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A229721-762C-41FF-B61C-2C971383CC1A}" type="datetime1">
              <a:rPr lang="zh-CN" altLang="en-US" smtClean="0"/>
              <a:t>2019/1/26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AD33FD5-61D2-4238-98DB-DB8C208BC919}" type="slidenum">
              <a:rPr lang="zh-CN" altLang="en-US" smtClean="0"/>
              <a:t>‹#›</a:t>
            </a:fld>
            <a:endParaRPr lang="zh-CN" altLang="en-US"/>
          </a:p>
        </p:txBody>
      </p:sp>
      <p:sp>
        <p:nvSpPr>
          <p:cNvPr id="6" name="文本框 5">
            <a:extLst>
              <a:ext uri="{FF2B5EF4-FFF2-40B4-BE49-F238E27FC236}">
                <a16:creationId xmlns:a16="http://schemas.microsoft.com/office/drawing/2014/main" id="{D124CF2C-6301-4FD2-A14A-2A4383B392FD}"/>
              </a:ext>
            </a:extLst>
          </p:cNvPr>
          <p:cNvSpPr txBox="1"/>
          <p:nvPr userDrawn="1"/>
        </p:nvSpPr>
        <p:spPr>
          <a:xfrm>
            <a:off x="81952" y="155276"/>
            <a:ext cx="4270075" cy="584775"/>
          </a:xfrm>
          <a:prstGeom prst="rect">
            <a:avLst/>
          </a:prstGeom>
          <a:noFill/>
        </p:spPr>
        <p:txBody>
          <a:bodyPr wrap="square" rtlCol="0">
            <a:spAutoFit/>
          </a:bodyPr>
          <a:lstStyle/>
          <a:p>
            <a:endParaRPr lang="zh-CN" altLang="en-US" sz="3200" dirty="0">
              <a:solidFill>
                <a:schemeClr val="bg1"/>
              </a:solidFill>
            </a:endParaRPr>
          </a:p>
        </p:txBody>
      </p:sp>
    </p:spTree>
    <p:extLst>
      <p:ext uri="{BB962C8B-B14F-4D97-AF65-F5344CB8AC3E}">
        <p14:creationId xmlns:p14="http://schemas.microsoft.com/office/powerpoint/2010/main" val="2462289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E5AC9B-5820-4710-8BB1-A553E3B61713}" type="datetime1">
              <a:rPr lang="zh-CN" altLang="en-US" smtClean="0"/>
              <a:t>2019/1/26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AD33FD5-61D2-4238-98DB-DB8C208BC919}" type="slidenum">
              <a:rPr lang="zh-CN" altLang="en-US" smtClean="0"/>
              <a:t>‹#›</a:t>
            </a:fld>
            <a:endParaRPr lang="zh-CN" altLang="en-US"/>
          </a:p>
        </p:txBody>
      </p:sp>
      <p:sp>
        <p:nvSpPr>
          <p:cNvPr id="5" name="文本框 4">
            <a:extLst>
              <a:ext uri="{FF2B5EF4-FFF2-40B4-BE49-F238E27FC236}">
                <a16:creationId xmlns:a16="http://schemas.microsoft.com/office/drawing/2014/main" id="{94D7C3CD-5C56-4A52-9A8B-094DC17D60CE}"/>
              </a:ext>
            </a:extLst>
          </p:cNvPr>
          <p:cNvSpPr txBox="1"/>
          <p:nvPr userDrawn="1"/>
        </p:nvSpPr>
        <p:spPr>
          <a:xfrm>
            <a:off x="81952" y="155276"/>
            <a:ext cx="4270075" cy="584775"/>
          </a:xfrm>
          <a:prstGeom prst="rect">
            <a:avLst/>
          </a:prstGeom>
          <a:noFill/>
        </p:spPr>
        <p:txBody>
          <a:bodyPr wrap="square" rtlCol="0">
            <a:spAutoFit/>
          </a:bodyPr>
          <a:lstStyle/>
          <a:p>
            <a:endParaRPr lang="zh-CN" altLang="en-US" sz="3200" dirty="0">
              <a:solidFill>
                <a:schemeClr val="bg1"/>
              </a:solidFill>
            </a:endParaRPr>
          </a:p>
        </p:txBody>
      </p:sp>
    </p:spTree>
    <p:extLst>
      <p:ext uri="{BB962C8B-B14F-4D97-AF65-F5344CB8AC3E}">
        <p14:creationId xmlns:p14="http://schemas.microsoft.com/office/powerpoint/2010/main" val="3799562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FF2FAB9-0B26-4FD9-8099-46B321E0AE9E}" type="datetime1">
              <a:rPr lang="zh-CN" altLang="en-US" smtClean="0"/>
              <a:t>2019/1/26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AD33FD5-61D2-4238-98DB-DB8C208BC919}" type="slidenum">
              <a:rPr lang="zh-CN" altLang="en-US" smtClean="0"/>
              <a:t>‹#›</a:t>
            </a:fld>
            <a:endParaRPr lang="zh-CN" altLang="en-US"/>
          </a:p>
        </p:txBody>
      </p:sp>
      <p:sp>
        <p:nvSpPr>
          <p:cNvPr id="8" name="文本框 7">
            <a:extLst>
              <a:ext uri="{FF2B5EF4-FFF2-40B4-BE49-F238E27FC236}">
                <a16:creationId xmlns:a16="http://schemas.microsoft.com/office/drawing/2014/main" id="{70CE3A0A-F853-40CC-B101-AED29CA29D96}"/>
              </a:ext>
            </a:extLst>
          </p:cNvPr>
          <p:cNvSpPr txBox="1"/>
          <p:nvPr userDrawn="1"/>
        </p:nvSpPr>
        <p:spPr>
          <a:xfrm>
            <a:off x="81952" y="155276"/>
            <a:ext cx="4270075" cy="584775"/>
          </a:xfrm>
          <a:prstGeom prst="rect">
            <a:avLst/>
          </a:prstGeom>
          <a:noFill/>
        </p:spPr>
        <p:txBody>
          <a:bodyPr wrap="square" rtlCol="0">
            <a:spAutoFit/>
          </a:bodyPr>
          <a:lstStyle/>
          <a:p>
            <a:endParaRPr lang="zh-CN" altLang="en-US" sz="3200" dirty="0">
              <a:solidFill>
                <a:schemeClr val="bg1"/>
              </a:solidFill>
            </a:endParaRPr>
          </a:p>
        </p:txBody>
      </p:sp>
    </p:spTree>
    <p:extLst>
      <p:ext uri="{BB962C8B-B14F-4D97-AF65-F5344CB8AC3E}">
        <p14:creationId xmlns:p14="http://schemas.microsoft.com/office/powerpoint/2010/main" val="3390709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10" name="标题 9">
            <a:extLst>
              <a:ext uri="{FF2B5EF4-FFF2-40B4-BE49-F238E27FC236}">
                <a16:creationId xmlns:a16="http://schemas.microsoft.com/office/drawing/2014/main" id="{194F9221-26CC-4778-922C-682D99F639E8}"/>
              </a:ext>
            </a:extLst>
          </p:cNvPr>
          <p:cNvSpPr>
            <a:spLocks noGrp="1"/>
          </p:cNvSpPr>
          <p:nvPr>
            <p:ph type="title"/>
          </p:nvPr>
        </p:nvSpPr>
        <p:spPr>
          <a:xfrm>
            <a:off x="81952" y="155276"/>
            <a:ext cx="8433398" cy="584775"/>
          </a:xfrm>
          <a:prstGeom prst="rect">
            <a:avLst/>
          </a:prstGeom>
        </p:spPr>
        <p:txBody>
          <a:bodyPr>
            <a:normAutofit/>
          </a:bodyPr>
          <a:lstStyle>
            <a:lvl1pPr>
              <a:defRPr sz="3200">
                <a:solidFill>
                  <a:schemeClr val="bg1"/>
                </a:solidFill>
              </a:defRPr>
            </a:lvl1pPr>
          </a:lstStyle>
          <a:p>
            <a:r>
              <a:rPr lang="zh-CN" altLang="en-US" dirty="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90941DAA-C670-4986-90B4-2EF0B0FBD6C8}" type="datetime1">
              <a:rPr lang="zh-CN" altLang="en-US" smtClean="0"/>
              <a:t>2019/1/26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AD33FD5-61D2-4238-98DB-DB8C208BC919}" type="slidenum">
              <a:rPr lang="zh-CN" altLang="en-US" smtClean="0"/>
              <a:t>‹#›</a:t>
            </a:fld>
            <a:endParaRPr lang="zh-CN" altLang="en-US"/>
          </a:p>
        </p:txBody>
      </p:sp>
    </p:spTree>
    <p:extLst>
      <p:ext uri="{BB962C8B-B14F-4D97-AF65-F5344CB8AC3E}">
        <p14:creationId xmlns:p14="http://schemas.microsoft.com/office/powerpoint/2010/main" val="1812997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8E585790-AE73-4DA0-8615-0A83EC0F9437}"/>
              </a:ext>
            </a:extLst>
          </p:cNvPr>
          <p:cNvSpPr/>
          <p:nvPr userDrawn="1"/>
        </p:nvSpPr>
        <p:spPr>
          <a:xfrm>
            <a:off x="0" y="0"/>
            <a:ext cx="9144000" cy="845389"/>
          </a:xfrm>
          <a:prstGeom prst="rect">
            <a:avLst/>
          </a:prstGeom>
          <a:solidFill>
            <a:srgbClr val="151DC1"/>
          </a:solidFill>
          <a:ln>
            <a:solidFill>
              <a:srgbClr val="151D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B5047B-B5B7-431A-A1BF-925FADB3C544}" type="datetime1">
              <a:rPr lang="zh-CN" altLang="en-US" smtClean="0"/>
              <a:t>2019/1/26</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p>
        </p:txBody>
      </p:sp>
      <p:sp>
        <p:nvSpPr>
          <p:cNvPr id="6" name="Slide Number Placeholder 5"/>
          <p:cNvSpPr>
            <a:spLocks noGrp="1"/>
          </p:cNvSpPr>
          <p:nvPr>
            <p:ph type="sldNum" sz="quarter" idx="4"/>
          </p:nvPr>
        </p:nvSpPr>
        <p:spPr>
          <a:xfrm>
            <a:off x="6457950" y="6383729"/>
            <a:ext cx="2057400" cy="365125"/>
          </a:xfrm>
          <a:prstGeom prst="rect">
            <a:avLst/>
          </a:prstGeom>
        </p:spPr>
        <p:txBody>
          <a:bodyPr vert="horz" lIns="91440" tIns="45720" rIns="91440" bIns="45720" rtlCol="0" anchor="ctr"/>
          <a:lstStyle>
            <a:lvl1pPr algn="r">
              <a:defRPr sz="1200">
                <a:solidFill>
                  <a:srgbClr val="151DC1"/>
                </a:solidFill>
              </a:defRPr>
            </a:lvl1pPr>
          </a:lstStyle>
          <a:p>
            <a:fld id="{6AD33FD5-61D2-4238-98DB-DB8C208BC919}" type="slidenum">
              <a:rPr lang="zh-CN" altLang="en-US" smtClean="0"/>
              <a:pPr/>
              <a:t>‹#›</a:t>
            </a:fld>
            <a:endParaRPr lang="zh-CN" altLang="en-US" dirty="0"/>
          </a:p>
        </p:txBody>
      </p:sp>
      <p:sp>
        <p:nvSpPr>
          <p:cNvPr id="9" name="标题 9">
            <a:extLst>
              <a:ext uri="{FF2B5EF4-FFF2-40B4-BE49-F238E27FC236}">
                <a16:creationId xmlns:a16="http://schemas.microsoft.com/office/drawing/2014/main" id="{684A218F-D787-4066-919E-8011A72D12FD}"/>
              </a:ext>
            </a:extLst>
          </p:cNvPr>
          <p:cNvSpPr txBox="1">
            <a:spLocks/>
          </p:cNvSpPr>
          <p:nvPr userDrawn="1"/>
        </p:nvSpPr>
        <p:spPr>
          <a:xfrm>
            <a:off x="81952" y="155276"/>
            <a:ext cx="8433398" cy="584775"/>
          </a:xfrm>
          <a:prstGeom prst="rect">
            <a:avLst/>
          </a:prstGeom>
        </p:spPr>
        <p:txBody>
          <a:bodyPr>
            <a:normAutofit/>
          </a:bodyPr>
          <a:lstStyle>
            <a:lvl1pPr algn="l" defTabSz="914400" rtl="0" eaLnBrk="1" latinLnBrk="0" hangingPunct="1">
              <a:lnSpc>
                <a:spcPct val="90000"/>
              </a:lnSpc>
              <a:spcBef>
                <a:spcPct val="0"/>
              </a:spcBef>
              <a:buNone/>
              <a:defRPr sz="3200" kern="1200">
                <a:solidFill>
                  <a:schemeClr val="bg1"/>
                </a:solidFill>
                <a:latin typeface="+mj-lt"/>
                <a:ea typeface="+mj-ea"/>
                <a:cs typeface="+mj-cs"/>
              </a:defRPr>
            </a:lvl1pPr>
          </a:lstStyle>
          <a:p>
            <a:endParaRPr lang="en-US" dirty="0"/>
          </a:p>
        </p:txBody>
      </p:sp>
    </p:spTree>
    <p:extLst>
      <p:ext uri="{BB962C8B-B14F-4D97-AF65-F5344CB8AC3E}">
        <p14:creationId xmlns:p14="http://schemas.microsoft.com/office/powerpoint/2010/main" val="23876210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18" Type="http://schemas.openxmlformats.org/officeDocument/2006/relationships/image" Target="../media/image25.png"/><Relationship Id="rId3" Type="http://schemas.openxmlformats.org/officeDocument/2006/relationships/image" Target="../media/image10.png"/><Relationship Id="rId21" Type="http://schemas.openxmlformats.org/officeDocument/2006/relationships/image" Target="../media/image28.png"/><Relationship Id="rId7" Type="http://schemas.openxmlformats.org/officeDocument/2006/relationships/image" Target="../media/image14.png"/><Relationship Id="rId12" Type="http://schemas.openxmlformats.org/officeDocument/2006/relationships/image" Target="../media/image19.png"/><Relationship Id="rId17" Type="http://schemas.openxmlformats.org/officeDocument/2006/relationships/image" Target="../media/image24.png"/><Relationship Id="rId2" Type="http://schemas.openxmlformats.org/officeDocument/2006/relationships/image" Target="../media/image9.png"/><Relationship Id="rId16" Type="http://schemas.openxmlformats.org/officeDocument/2006/relationships/image" Target="../media/image23.png"/><Relationship Id="rId20"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png"/><Relationship Id="rId19" Type="http://schemas.openxmlformats.org/officeDocument/2006/relationships/image" Target="../media/image26.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jpg"/><Relationship Id="rId4" Type="http://schemas.openxmlformats.org/officeDocument/2006/relationships/image" Target="../media/image8.jpg"/></Relationships>
</file>

<file path=ppt/slides/_rels/slide4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7F938BF-89D7-4BCB-87EB-2683E11E377E}"/>
              </a:ext>
            </a:extLst>
          </p:cNvPr>
          <p:cNvSpPr>
            <a:spLocks noGrp="1"/>
          </p:cNvSpPr>
          <p:nvPr>
            <p:ph type="sldNum" sz="quarter" idx="12"/>
          </p:nvPr>
        </p:nvSpPr>
        <p:spPr/>
        <p:txBody>
          <a:bodyPr/>
          <a:lstStyle/>
          <a:p>
            <a:fld id="{6AD33FD5-61D2-4238-98DB-DB8C208BC919}" type="slidenum">
              <a:rPr lang="zh-CN" altLang="en-US" smtClean="0"/>
              <a:t>1</a:t>
            </a:fld>
            <a:endParaRPr lang="zh-CN" altLang="en-US"/>
          </a:p>
        </p:txBody>
      </p:sp>
      <p:sp>
        <p:nvSpPr>
          <p:cNvPr id="5" name="文本框 4">
            <a:extLst>
              <a:ext uri="{FF2B5EF4-FFF2-40B4-BE49-F238E27FC236}">
                <a16:creationId xmlns:a16="http://schemas.microsoft.com/office/drawing/2014/main" id="{9786A34A-B5C2-49C6-8E90-EAA5F0BF97E4}"/>
              </a:ext>
            </a:extLst>
          </p:cNvPr>
          <p:cNvSpPr txBox="1"/>
          <p:nvPr/>
        </p:nvSpPr>
        <p:spPr>
          <a:xfrm>
            <a:off x="1380406" y="1508127"/>
            <a:ext cx="6383187" cy="584775"/>
          </a:xfrm>
          <a:prstGeom prst="rect">
            <a:avLst/>
          </a:prstGeom>
          <a:noFill/>
        </p:spPr>
        <p:txBody>
          <a:bodyPr wrap="square" rtlCol="0">
            <a:spAutoFit/>
          </a:bodyPr>
          <a:lstStyle/>
          <a:p>
            <a:pPr algn="ctr"/>
            <a:r>
              <a:rPr lang="zh-CN" altLang="en-US" sz="3200" dirty="0">
                <a:solidFill>
                  <a:schemeClr val="bg1"/>
                </a:solidFill>
              </a:rPr>
              <a:t>第八章  动态内存与数据结构</a:t>
            </a:r>
          </a:p>
        </p:txBody>
      </p:sp>
    </p:spTree>
    <p:extLst>
      <p:ext uri="{BB962C8B-B14F-4D97-AF65-F5344CB8AC3E}">
        <p14:creationId xmlns:p14="http://schemas.microsoft.com/office/powerpoint/2010/main" val="3801403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838950" y="6383729"/>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lvl="0"/>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8.1.3  </a:t>
            </a:r>
            <a:r>
              <a:rPr lang="zh-CN" altLang="en-US" sz="3200" dirty="0">
                <a:solidFill>
                  <a:prstClr val="white"/>
                </a:solidFill>
              </a:rPr>
              <a:t>智能指针 </a:t>
            </a:r>
            <a:r>
              <a:rPr lang="en-US" altLang="zh-CN" sz="2400" dirty="0">
                <a:solidFill>
                  <a:prstClr val="white"/>
                </a:solidFill>
              </a:rPr>
              <a:t>— </a:t>
            </a:r>
            <a:r>
              <a:rPr lang="en-US" altLang="zh-CN" sz="2800" dirty="0" err="1">
                <a:solidFill>
                  <a:schemeClr val="bg1"/>
                </a:solidFill>
                <a:latin typeface="Consolas" panose="020B0609020204030204" pitchFamily="49" charset="0"/>
                <a:ea typeface="微软雅黑"/>
              </a:rPr>
              <a:t>unique_ptr</a:t>
            </a:r>
            <a:endParaRPr lang="zh-CN" altLang="en-US" dirty="0">
              <a:solidFill>
                <a:schemeClr val="bg1"/>
              </a:solidFill>
              <a:latin typeface="Consolas" panose="020B0609020204030204" pitchFamily="49" charset="0"/>
              <a:ea typeface="微软雅黑"/>
            </a:endParaRPr>
          </a:p>
        </p:txBody>
      </p:sp>
      <p:sp>
        <p:nvSpPr>
          <p:cNvPr id="2" name="矩形 1">
            <a:extLst>
              <a:ext uri="{FF2B5EF4-FFF2-40B4-BE49-F238E27FC236}">
                <a16:creationId xmlns:a16="http://schemas.microsoft.com/office/drawing/2014/main" id="{2A4B7D20-6B21-457D-B6BF-C3F76ACBB2EE}"/>
              </a:ext>
            </a:extLst>
          </p:cNvPr>
          <p:cNvSpPr/>
          <p:nvPr/>
        </p:nvSpPr>
        <p:spPr>
          <a:xfrm>
            <a:off x="116221" y="949512"/>
            <a:ext cx="9027779" cy="707886"/>
          </a:xfrm>
          <a:prstGeom prst="rect">
            <a:avLst/>
          </a:prstGeom>
        </p:spPr>
        <p:txBody>
          <a:bodyPr wrap="square">
            <a:spAutoFit/>
          </a:bodyPr>
          <a:lstStyle/>
          <a:p>
            <a:pPr lvl="0"/>
            <a:r>
              <a:rPr lang="zh-CN" altLang="en-US" sz="2000" dirty="0">
                <a:solidFill>
                  <a:prstClr val="black"/>
                </a:solidFill>
              </a:rPr>
              <a:t>初始化一个 </a:t>
            </a:r>
            <a:r>
              <a:rPr lang="en-US" altLang="zh-CN" sz="2000" dirty="0" err="1">
                <a:solidFill>
                  <a:prstClr val="black"/>
                </a:solidFill>
              </a:rPr>
              <a:t>unique_ptr</a:t>
            </a:r>
            <a:r>
              <a:rPr lang="en-US" altLang="zh-CN" sz="2000" dirty="0">
                <a:solidFill>
                  <a:prstClr val="black"/>
                </a:solidFill>
              </a:rPr>
              <a:t> </a:t>
            </a:r>
            <a:r>
              <a:rPr lang="zh-CN" altLang="en-US" sz="2000" dirty="0">
                <a:solidFill>
                  <a:prstClr val="black"/>
                </a:solidFill>
              </a:rPr>
              <a:t>必须采用</a:t>
            </a:r>
            <a:r>
              <a:rPr lang="zh-CN" altLang="en-US" sz="2000" dirty="0">
                <a:solidFill>
                  <a:srgbClr val="FF0000"/>
                </a:solidFill>
              </a:rPr>
              <a:t>直接初始化</a:t>
            </a:r>
            <a:r>
              <a:rPr lang="zh-CN" altLang="en-US" sz="2000" dirty="0">
                <a:solidFill>
                  <a:prstClr val="black"/>
                </a:solidFill>
              </a:rPr>
              <a:t>方式，因为接受指针参数的智能指针的构造函数为 </a:t>
            </a:r>
            <a:r>
              <a:rPr lang="en-US" altLang="zh-CN" sz="2000" dirty="0">
                <a:solidFill>
                  <a:prstClr val="black"/>
                </a:solidFill>
              </a:rPr>
              <a:t>explicit</a:t>
            </a:r>
            <a:r>
              <a:rPr lang="zh-CN" altLang="en-US" sz="2000" dirty="0">
                <a:solidFill>
                  <a:prstClr val="black"/>
                </a:solidFill>
              </a:rPr>
              <a:t>：</a:t>
            </a:r>
            <a:endPar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9" name="组合 8">
            <a:extLst>
              <a:ext uri="{FF2B5EF4-FFF2-40B4-BE49-F238E27FC236}">
                <a16:creationId xmlns:a16="http://schemas.microsoft.com/office/drawing/2014/main" id="{E12472E6-AAA9-4465-B2F1-FE656236051F}"/>
              </a:ext>
            </a:extLst>
          </p:cNvPr>
          <p:cNvGrpSpPr/>
          <p:nvPr/>
        </p:nvGrpSpPr>
        <p:grpSpPr>
          <a:xfrm>
            <a:off x="194574" y="1882850"/>
            <a:ext cx="5840466" cy="1724412"/>
            <a:chOff x="219974" y="2044323"/>
            <a:chExt cx="8704052" cy="1179319"/>
          </a:xfrm>
        </p:grpSpPr>
        <p:sp>
          <p:nvSpPr>
            <p:cNvPr id="10" name="矩形: 圆顶角 9">
              <a:extLst>
                <a:ext uri="{FF2B5EF4-FFF2-40B4-BE49-F238E27FC236}">
                  <a16:creationId xmlns:a16="http://schemas.microsoft.com/office/drawing/2014/main" id="{E777FE8F-0FFC-4B73-B8C3-1C7048F40222}"/>
                </a:ext>
              </a:extLst>
            </p:cNvPr>
            <p:cNvSpPr/>
            <p:nvPr/>
          </p:nvSpPr>
          <p:spPr>
            <a:xfrm>
              <a:off x="219974" y="2044323"/>
              <a:ext cx="8704052" cy="350307"/>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2000" dirty="0" err="1">
                  <a:solidFill>
                    <a:prstClr val="white"/>
                  </a:solidFill>
                  <a:latin typeface="Consolas" panose="020B0609020204030204" pitchFamily="49" charset="0"/>
                </a:rPr>
                <a:t>unique_ptr</a:t>
              </a:r>
              <a:r>
                <a:rPr lang="en-US" altLang="zh-CN" sz="2000" dirty="0">
                  <a:solidFill>
                    <a:prstClr val="white"/>
                  </a:solidFill>
                  <a:latin typeface="Consolas" panose="020B0609020204030204" pitchFamily="49" charset="0"/>
                </a:rPr>
                <a:t> </a:t>
              </a:r>
              <a:r>
                <a:rPr lang="zh-CN" altLang="en-US" sz="2000" dirty="0">
                  <a:solidFill>
                    <a:prstClr val="white"/>
                  </a:solidFill>
                  <a:latin typeface="Consolas" panose="020B0609020204030204" pitchFamily="49" charset="0"/>
                </a:rPr>
                <a:t>初始化</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4" name="矩形: 圆角 17">
              <a:extLst>
                <a:ext uri="{FF2B5EF4-FFF2-40B4-BE49-F238E27FC236}">
                  <a16:creationId xmlns:a16="http://schemas.microsoft.com/office/drawing/2014/main" id="{6FCD9DBD-1CB7-494E-8E5E-0AD45E22A125}"/>
                </a:ext>
              </a:extLst>
            </p:cNvPr>
            <p:cNvSpPr/>
            <p:nvPr/>
          </p:nvSpPr>
          <p:spPr>
            <a:xfrm>
              <a:off x="219974" y="2394630"/>
              <a:ext cx="8704052" cy="82901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rgbClr val="151DC1"/>
                </a:buClr>
                <a:buSzPct val="80000"/>
              </a:pPr>
              <a:r>
                <a:rPr lang="en-US" altLang="zh-CN" dirty="0">
                  <a:solidFill>
                    <a:prstClr val="black"/>
                  </a:solidFill>
                  <a:latin typeface="Consolas" panose="020B0609020204030204" pitchFamily="49" charset="0"/>
                </a:rPr>
                <a:t>{</a:t>
              </a:r>
            </a:p>
            <a:p>
              <a:pPr lvl="0">
                <a:buClr>
                  <a:srgbClr val="151DC1"/>
                </a:buClr>
                <a:buSzPct val="80000"/>
              </a:pPr>
              <a:r>
                <a:rPr lang="en-US" altLang="zh-CN" dirty="0">
                  <a:solidFill>
                    <a:prstClr val="black"/>
                  </a:solidFill>
                  <a:latin typeface="Consolas" panose="020B0609020204030204" pitchFamily="49" charset="0"/>
                </a:rPr>
                <a:t>	</a:t>
              </a:r>
              <a:r>
                <a:rPr lang="en-US" altLang="zh-CN" dirty="0" err="1">
                  <a:solidFill>
                    <a:srgbClr val="08764C"/>
                  </a:solidFill>
                  <a:latin typeface="Consolas" panose="020B0609020204030204" pitchFamily="49" charset="0"/>
                </a:rPr>
                <a:t>unique_ptr</a:t>
              </a:r>
              <a:r>
                <a:rPr lang="en-US" altLang="zh-CN" dirty="0">
                  <a:solidFill>
                    <a:prstClr val="black"/>
                  </a:solidFill>
                  <a:latin typeface="Consolas" panose="020B0609020204030204" pitchFamily="49" charset="0"/>
                </a:rPr>
                <a:t>&lt;</a:t>
              </a:r>
              <a:r>
                <a:rPr lang="en-US" altLang="zh-CN" dirty="0">
                  <a:solidFill>
                    <a:srgbClr val="08764C"/>
                  </a:solidFill>
                  <a:latin typeface="Consolas" panose="020B0609020204030204" pitchFamily="49" charset="0"/>
                </a:rPr>
                <a:t>string</a:t>
              </a:r>
              <a:r>
                <a:rPr lang="en-US" altLang="zh-CN" dirty="0">
                  <a:solidFill>
                    <a:prstClr val="black"/>
                  </a:solidFill>
                  <a:latin typeface="Consolas" panose="020B0609020204030204" pitchFamily="49" charset="0"/>
                </a:rPr>
                <a:t>&gt; p1; </a:t>
              </a:r>
              <a:r>
                <a:rPr lang="en-US" altLang="zh-CN" sz="1600" dirty="0">
                  <a:solidFill>
                    <a:schemeClr val="accent6"/>
                  </a:solidFill>
                  <a:latin typeface="Consolas" panose="020B0609020204030204" pitchFamily="49" charset="0"/>
                </a:rPr>
                <a:t>// p1</a:t>
              </a:r>
              <a:r>
                <a:rPr lang="zh-CN" altLang="en-US" sz="1600" dirty="0">
                  <a:solidFill>
                    <a:schemeClr val="accent6"/>
                  </a:solidFill>
                  <a:latin typeface="Consolas" panose="020B0609020204030204" pitchFamily="49" charset="0"/>
                </a:rPr>
                <a:t>为</a:t>
              </a:r>
              <a:r>
                <a:rPr lang="en-US" altLang="zh-CN" sz="1600" dirty="0" err="1">
                  <a:solidFill>
                    <a:schemeClr val="accent6"/>
                  </a:solidFill>
                  <a:latin typeface="Consolas" panose="020B0609020204030204" pitchFamily="49" charset="0"/>
                </a:rPr>
                <a:t>nullptr</a:t>
              </a:r>
              <a:endParaRPr lang="en-US" altLang="zh-CN" dirty="0">
                <a:solidFill>
                  <a:schemeClr val="accent6"/>
                </a:solidFill>
                <a:latin typeface="Consolas" panose="020B0609020204030204" pitchFamily="49" charset="0"/>
              </a:endParaRPr>
            </a:p>
            <a:p>
              <a:pPr lvl="0">
                <a:buClr>
                  <a:srgbClr val="151DC1"/>
                </a:buClr>
                <a:buSzPct val="80000"/>
              </a:pPr>
              <a:r>
                <a:rPr lang="en-US" altLang="zh-CN" dirty="0">
                  <a:solidFill>
                    <a:prstClr val="black"/>
                  </a:solidFill>
                  <a:latin typeface="Consolas" panose="020B0609020204030204" pitchFamily="49" charset="0"/>
                </a:rPr>
                <a:t>	</a:t>
              </a:r>
              <a:r>
                <a:rPr lang="en-US" altLang="zh-CN" dirty="0" err="1">
                  <a:solidFill>
                    <a:srgbClr val="08764C"/>
                  </a:solidFill>
                  <a:latin typeface="Consolas" panose="020B0609020204030204" pitchFamily="49" charset="0"/>
                </a:rPr>
                <a:t>unique_ptr</a:t>
              </a:r>
              <a:r>
                <a:rPr lang="en-US" altLang="zh-CN" dirty="0">
                  <a:solidFill>
                    <a:prstClr val="black"/>
                  </a:solidFill>
                  <a:latin typeface="Consolas" panose="020B0609020204030204" pitchFamily="49" charset="0"/>
                </a:rPr>
                <a:t>&lt;</a:t>
              </a:r>
              <a:r>
                <a:rPr lang="en-US" altLang="zh-CN" dirty="0">
                  <a:solidFill>
                    <a:srgbClr val="0000FF"/>
                  </a:solidFill>
                  <a:latin typeface="Consolas" panose="020B0609020204030204" pitchFamily="49" charset="0"/>
                </a:rPr>
                <a:t>int</a:t>
              </a:r>
              <a:r>
                <a:rPr lang="en-US" altLang="zh-CN" dirty="0">
                  <a:solidFill>
                    <a:prstClr val="black"/>
                  </a:solidFill>
                  <a:latin typeface="Consolas" panose="020B0609020204030204" pitchFamily="49" charset="0"/>
                </a:rPr>
                <a:t>&gt; p2(</a:t>
              </a:r>
              <a:r>
                <a:rPr lang="en-US" altLang="zh-CN" dirty="0">
                  <a:solidFill>
                    <a:srgbClr val="0000FF"/>
                  </a:solidFill>
                  <a:latin typeface="Consolas" panose="020B0609020204030204" pitchFamily="49" charset="0"/>
                </a:rPr>
                <a:t>new int</a:t>
              </a:r>
              <a:r>
                <a:rPr lang="en-US" altLang="zh-CN" dirty="0">
                  <a:solidFill>
                    <a:prstClr val="black"/>
                  </a:solidFill>
                  <a:latin typeface="Consolas" panose="020B0609020204030204" pitchFamily="49" charset="0"/>
                </a:rPr>
                <a:t>(207));</a:t>
              </a:r>
            </a:p>
            <a:p>
              <a:pPr lvl="0">
                <a:buClr>
                  <a:srgbClr val="151DC1"/>
                </a:buClr>
                <a:buSzPct val="80000"/>
              </a:pPr>
              <a:r>
                <a:rPr lang="en-US" altLang="zh-CN" dirty="0">
                  <a:solidFill>
                    <a:prstClr val="black"/>
                  </a:solidFill>
                  <a:latin typeface="Consolas" panose="020B0609020204030204" pitchFamily="49" charset="0"/>
                </a:rPr>
                <a:t>}</a:t>
              </a:r>
              <a:r>
                <a:rPr lang="en-US" altLang="zh-CN" sz="1600" dirty="0">
                  <a:solidFill>
                    <a:schemeClr val="accent6"/>
                  </a:solidFill>
                  <a:latin typeface="Consolas" panose="020B0609020204030204" pitchFamily="49" charset="0"/>
                </a:rPr>
                <a:t>//p1</a:t>
              </a:r>
              <a:r>
                <a:rPr lang="zh-CN" altLang="en-US" sz="1600" dirty="0">
                  <a:solidFill>
                    <a:schemeClr val="accent6"/>
                  </a:solidFill>
                  <a:latin typeface="Consolas" panose="020B0609020204030204" pitchFamily="49" charset="0"/>
                </a:rPr>
                <a:t>和</a:t>
              </a:r>
              <a:r>
                <a:rPr lang="en-US" altLang="zh-CN" sz="1600" dirty="0">
                  <a:solidFill>
                    <a:schemeClr val="accent6"/>
                  </a:solidFill>
                  <a:latin typeface="Consolas" panose="020B0609020204030204" pitchFamily="49" charset="0"/>
                </a:rPr>
                <a:t>p2</a:t>
              </a:r>
              <a:r>
                <a:rPr lang="zh-CN" altLang="en-US" sz="1600" dirty="0">
                  <a:solidFill>
                    <a:schemeClr val="accent6"/>
                  </a:solidFill>
                  <a:latin typeface="Consolas" panose="020B0609020204030204" pitchFamily="49" charset="0"/>
                </a:rPr>
                <a:t>离开作用域，被销毁，同时释放其指向的动态内存</a:t>
              </a:r>
              <a:endParaRPr lang="en-US" altLang="zh-CN" sz="1600" dirty="0">
                <a:solidFill>
                  <a:schemeClr val="accent6"/>
                </a:solidFill>
                <a:latin typeface="Consolas" panose="020B0609020204030204" pitchFamily="49" charset="0"/>
              </a:endParaRPr>
            </a:p>
          </p:txBody>
        </p:sp>
      </p:grpSp>
      <p:grpSp>
        <p:nvGrpSpPr>
          <p:cNvPr id="22" name="组合 21">
            <a:extLst>
              <a:ext uri="{FF2B5EF4-FFF2-40B4-BE49-F238E27FC236}">
                <a16:creationId xmlns:a16="http://schemas.microsoft.com/office/drawing/2014/main" id="{35A0C145-37B0-42BB-84F8-5AA49B6DAA7D}"/>
              </a:ext>
            </a:extLst>
          </p:cNvPr>
          <p:cNvGrpSpPr/>
          <p:nvPr/>
        </p:nvGrpSpPr>
        <p:grpSpPr>
          <a:xfrm>
            <a:off x="6133764" y="1882849"/>
            <a:ext cx="2815661" cy="1778730"/>
            <a:chOff x="219974" y="2029680"/>
            <a:chExt cx="8704052" cy="712095"/>
          </a:xfrm>
        </p:grpSpPr>
        <p:sp>
          <p:nvSpPr>
            <p:cNvPr id="23" name="矩形: 圆顶角 22">
              <a:extLst>
                <a:ext uri="{FF2B5EF4-FFF2-40B4-BE49-F238E27FC236}">
                  <a16:creationId xmlns:a16="http://schemas.microsoft.com/office/drawing/2014/main" id="{B3F87CB3-D833-46A7-A9F7-D86530AF94CF}"/>
                </a:ext>
              </a:extLst>
            </p:cNvPr>
            <p:cNvSpPr/>
            <p:nvPr/>
          </p:nvSpPr>
          <p:spPr>
            <a:xfrm>
              <a:off x="219974" y="2029680"/>
              <a:ext cx="8704052" cy="205063"/>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24" name="矩形: 圆角 17">
              <a:extLst>
                <a:ext uri="{FF2B5EF4-FFF2-40B4-BE49-F238E27FC236}">
                  <a16:creationId xmlns:a16="http://schemas.microsoft.com/office/drawing/2014/main" id="{1825A300-6038-42E8-B442-B0567060180E}"/>
                </a:ext>
              </a:extLst>
            </p:cNvPr>
            <p:cNvSpPr/>
            <p:nvPr/>
          </p:nvSpPr>
          <p:spPr>
            <a:xfrm>
              <a:off x="219974" y="2223990"/>
              <a:ext cx="8704052" cy="51778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ct val="150000"/>
                </a:lnSpc>
                <a:buClr>
                  <a:srgbClr val="151DC1"/>
                </a:buClr>
              </a:pPr>
              <a:r>
                <a:rPr lang="zh-CN" altLang="en-US" dirty="0">
                  <a:solidFill>
                    <a:prstClr val="black"/>
                  </a:solidFill>
                  <a:latin typeface="Consolas" panose="020B0609020204030204" pitchFamily="49" charset="0"/>
                </a:rPr>
                <a:t>当 </a:t>
              </a:r>
              <a:r>
                <a:rPr lang="en-US" altLang="zh-CN" dirty="0">
                  <a:solidFill>
                    <a:prstClr val="black"/>
                  </a:solidFill>
                  <a:latin typeface="Consolas" panose="020B0609020204030204" pitchFamily="49" charset="0"/>
                </a:rPr>
                <a:t>p2 </a:t>
              </a:r>
              <a:r>
                <a:rPr lang="zh-CN" altLang="en-US" dirty="0">
                  <a:solidFill>
                    <a:prstClr val="black"/>
                  </a:solidFill>
                  <a:latin typeface="Consolas" panose="020B0609020204030204" pitchFamily="49" charset="0"/>
                </a:rPr>
                <a:t>消亡时，</a:t>
              </a:r>
              <a:r>
                <a:rPr lang="en-US" altLang="zh-CN" dirty="0">
                  <a:solidFill>
                    <a:prstClr val="black"/>
                  </a:solidFill>
                  <a:latin typeface="Consolas" panose="020B0609020204030204" pitchFamily="49" charset="0"/>
                </a:rPr>
                <a:t>p2 </a:t>
              </a:r>
              <a:r>
                <a:rPr lang="zh-CN" altLang="en-US" dirty="0">
                  <a:solidFill>
                    <a:prstClr val="black"/>
                  </a:solidFill>
                  <a:latin typeface="Consolas" panose="020B0609020204030204" pitchFamily="49" charset="0"/>
                </a:rPr>
                <a:t>所指向的对象也会消亡，完成动态内存的自动释放</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p:txBody>
        </p:sp>
      </p:grpSp>
      <p:grpSp>
        <p:nvGrpSpPr>
          <p:cNvPr id="18" name="组合 17">
            <a:extLst>
              <a:ext uri="{FF2B5EF4-FFF2-40B4-BE49-F238E27FC236}">
                <a16:creationId xmlns:a16="http://schemas.microsoft.com/office/drawing/2014/main" id="{7B70A02A-81F7-4686-90DB-896B055703D6}"/>
              </a:ext>
            </a:extLst>
          </p:cNvPr>
          <p:cNvGrpSpPr/>
          <p:nvPr/>
        </p:nvGrpSpPr>
        <p:grpSpPr>
          <a:xfrm>
            <a:off x="194574" y="4397716"/>
            <a:ext cx="6413490" cy="1771438"/>
            <a:chOff x="219974" y="2044323"/>
            <a:chExt cx="8704052" cy="1211480"/>
          </a:xfrm>
        </p:grpSpPr>
        <p:sp>
          <p:nvSpPr>
            <p:cNvPr id="19" name="矩形: 圆顶角 18">
              <a:extLst>
                <a:ext uri="{FF2B5EF4-FFF2-40B4-BE49-F238E27FC236}">
                  <a16:creationId xmlns:a16="http://schemas.microsoft.com/office/drawing/2014/main" id="{F12DAE25-93EF-485C-BCD4-BCA880E725BB}"/>
                </a:ext>
              </a:extLst>
            </p:cNvPr>
            <p:cNvSpPr/>
            <p:nvPr/>
          </p:nvSpPr>
          <p:spPr>
            <a:xfrm>
              <a:off x="219974" y="2044323"/>
              <a:ext cx="8704052" cy="350307"/>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2000" dirty="0" err="1">
                  <a:solidFill>
                    <a:prstClr val="white"/>
                  </a:solidFill>
                  <a:latin typeface="Consolas" panose="020B0609020204030204" pitchFamily="49" charset="0"/>
                </a:rPr>
                <a:t>unique_ptr</a:t>
              </a:r>
              <a:r>
                <a:rPr lang="en-US" altLang="zh-CN" sz="2000" dirty="0">
                  <a:solidFill>
                    <a:prstClr val="white"/>
                  </a:solidFill>
                  <a:latin typeface="Consolas" panose="020B0609020204030204" pitchFamily="49" charset="0"/>
                </a:rPr>
                <a:t> </a:t>
              </a:r>
              <a:r>
                <a:rPr lang="zh-CN" altLang="en-US" sz="2000" dirty="0">
                  <a:solidFill>
                    <a:prstClr val="white"/>
                  </a:solidFill>
                  <a:latin typeface="Consolas" panose="020B0609020204030204" pitchFamily="49" charset="0"/>
                </a:rPr>
                <a:t>使用一</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0" name="矩形: 圆角 17">
              <a:extLst>
                <a:ext uri="{FF2B5EF4-FFF2-40B4-BE49-F238E27FC236}">
                  <a16:creationId xmlns:a16="http://schemas.microsoft.com/office/drawing/2014/main" id="{E52808AA-DE58-4A83-9D58-F481181120C2}"/>
                </a:ext>
              </a:extLst>
            </p:cNvPr>
            <p:cNvSpPr/>
            <p:nvPr/>
          </p:nvSpPr>
          <p:spPr>
            <a:xfrm>
              <a:off x="219974" y="2394630"/>
              <a:ext cx="8704052" cy="86117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spcBef>
                  <a:spcPts val="600"/>
                </a:spcBef>
                <a:buClr>
                  <a:srgbClr val="151DC1"/>
                </a:buClr>
                <a:buSzPct val="80000"/>
              </a:pPr>
              <a:r>
                <a:rPr lang="en-US" altLang="zh-CN" dirty="0" err="1">
                  <a:solidFill>
                    <a:srgbClr val="08764C"/>
                  </a:solidFill>
                  <a:latin typeface="Consolas" panose="020B0609020204030204" pitchFamily="49" charset="0"/>
                </a:rPr>
                <a:t>unique_ptr</a:t>
              </a:r>
              <a:r>
                <a:rPr lang="en-US" altLang="zh-CN" dirty="0">
                  <a:solidFill>
                    <a:schemeClr val="tx1"/>
                  </a:solidFill>
                  <a:latin typeface="Consolas" panose="020B0609020204030204" pitchFamily="49" charset="0"/>
                </a:rPr>
                <a:t>&lt;</a:t>
              </a:r>
              <a:r>
                <a:rPr lang="en-US" altLang="zh-CN" dirty="0">
                  <a:solidFill>
                    <a:srgbClr val="08764C"/>
                  </a:solidFill>
                  <a:latin typeface="Consolas" panose="020B0609020204030204" pitchFamily="49" charset="0"/>
                </a:rPr>
                <a:t>string</a:t>
              </a:r>
              <a:r>
                <a:rPr lang="en-US" altLang="zh-CN" dirty="0">
                  <a:solidFill>
                    <a:schemeClr val="tx1"/>
                  </a:solidFill>
                  <a:latin typeface="Consolas" panose="020B0609020204030204" pitchFamily="49" charset="0"/>
                </a:rPr>
                <a:t>&gt; p1(</a:t>
              </a:r>
              <a:r>
                <a:rPr lang="en-US" altLang="zh-CN" dirty="0">
                  <a:solidFill>
                    <a:srgbClr val="0000FF"/>
                  </a:solidFill>
                  <a:latin typeface="Consolas" panose="020B0609020204030204" pitchFamily="49" charset="0"/>
                </a:rPr>
                <a:t>new </a:t>
              </a:r>
              <a:r>
                <a:rPr lang="en-US" altLang="zh-CN" dirty="0">
                  <a:solidFill>
                    <a:srgbClr val="08764C"/>
                  </a:solidFill>
                  <a:latin typeface="Consolas" panose="020B0609020204030204" pitchFamily="49" charset="0"/>
                </a:rPr>
                <a:t>string</a:t>
              </a:r>
              <a:r>
                <a:rPr lang="en-US" altLang="zh-CN" dirty="0">
                  <a:solidFill>
                    <a:schemeClr val="tx1"/>
                  </a:solidFill>
                  <a:latin typeface="Consolas" panose="020B0609020204030204" pitchFamily="49" charset="0"/>
                </a:rPr>
                <a:t>(</a:t>
              </a:r>
              <a:r>
                <a:rPr lang="en-US" altLang="zh-CN" dirty="0">
                  <a:solidFill>
                    <a:srgbClr val="E0AB5B"/>
                  </a:solidFill>
                  <a:latin typeface="Consolas" panose="020B0609020204030204" pitchFamily="49" charset="0"/>
                </a:rPr>
                <a:t>"Mandy"</a:t>
              </a:r>
              <a:r>
                <a:rPr lang="en-US" altLang="zh-CN" dirty="0">
                  <a:solidFill>
                    <a:schemeClr val="tx1"/>
                  </a:solidFill>
                  <a:latin typeface="Consolas" panose="020B0609020204030204" pitchFamily="49" charset="0"/>
                </a:rPr>
                <a:t>));</a:t>
              </a:r>
            </a:p>
            <a:p>
              <a:pPr lvl="0">
                <a:spcBef>
                  <a:spcPts val="600"/>
                </a:spcBef>
                <a:buClr>
                  <a:srgbClr val="151DC1"/>
                </a:buClr>
                <a:buSzPct val="80000"/>
              </a:pPr>
              <a:r>
                <a:rPr lang="en-US" altLang="zh-CN" dirty="0">
                  <a:solidFill>
                    <a:srgbClr val="0000FF"/>
                  </a:solidFill>
                  <a:latin typeface="Consolas" panose="020B0609020204030204" pitchFamily="49" charset="0"/>
                </a:rPr>
                <a:t>if</a:t>
              </a:r>
              <a:r>
                <a:rPr lang="en-US" altLang="zh-CN" dirty="0">
                  <a:solidFill>
                    <a:schemeClr val="tx1"/>
                  </a:solidFill>
                  <a:latin typeface="Consolas" panose="020B0609020204030204" pitchFamily="49" charset="0"/>
                </a:rPr>
                <a:t>(p1 &amp;&amp; p1-&gt;empty()) </a:t>
              </a:r>
              <a:r>
                <a:rPr lang="en-US" altLang="zh-CN" sz="1600" dirty="0">
                  <a:solidFill>
                    <a:schemeClr val="accent6"/>
                  </a:solidFill>
                  <a:latin typeface="Consolas" panose="020B0609020204030204" pitchFamily="49" charset="0"/>
                </a:rPr>
                <a:t>// </a:t>
              </a:r>
              <a:r>
                <a:rPr lang="zh-CN" altLang="en-US" sz="1600" dirty="0">
                  <a:solidFill>
                    <a:schemeClr val="accent6"/>
                  </a:solidFill>
                  <a:latin typeface="Consolas" panose="020B0609020204030204" pitchFamily="49" charset="0"/>
                </a:rPr>
                <a:t>指针</a:t>
              </a:r>
              <a:r>
                <a:rPr lang="en-US" altLang="zh-CN" sz="1600" dirty="0">
                  <a:solidFill>
                    <a:schemeClr val="accent6"/>
                  </a:solidFill>
                  <a:latin typeface="Consolas" panose="020B0609020204030204" pitchFamily="49" charset="0"/>
                </a:rPr>
                <a:t>p1</a:t>
              </a:r>
              <a:r>
                <a:rPr lang="zh-CN" altLang="en-US" sz="1600" dirty="0">
                  <a:solidFill>
                    <a:schemeClr val="accent6"/>
                  </a:solidFill>
                  <a:latin typeface="Consolas" panose="020B0609020204030204" pitchFamily="49" charset="0"/>
                </a:rPr>
                <a:t>非空且其指向非空</a:t>
              </a:r>
              <a:r>
                <a:rPr lang="en-US" altLang="zh-CN" sz="1600" dirty="0">
                  <a:solidFill>
                    <a:schemeClr val="accent6"/>
                  </a:solidFill>
                  <a:latin typeface="Consolas" panose="020B0609020204030204" pitchFamily="49" charset="0"/>
                </a:rPr>
                <a:t>string</a:t>
              </a:r>
            </a:p>
            <a:p>
              <a:pPr lvl="0">
                <a:spcBef>
                  <a:spcPts val="600"/>
                </a:spcBef>
                <a:buClr>
                  <a:srgbClr val="151DC1"/>
                </a:buClr>
                <a:buSzPct val="80000"/>
              </a:pPr>
              <a:r>
                <a:rPr lang="en-US" altLang="zh-CN" dirty="0">
                  <a:solidFill>
                    <a:srgbClr val="0000FF"/>
                  </a:solidFill>
                  <a:latin typeface="Consolas" panose="020B0609020204030204" pitchFamily="49" charset="0"/>
                </a:rPr>
                <a:t>	</a:t>
              </a:r>
              <a:r>
                <a:rPr lang="en-US" altLang="zh-CN" dirty="0">
                  <a:solidFill>
                    <a:schemeClr val="tx1"/>
                  </a:solidFill>
                  <a:latin typeface="Consolas" panose="020B0609020204030204" pitchFamily="49" charset="0"/>
                </a:rPr>
                <a:t>*p1 = </a:t>
              </a:r>
              <a:r>
                <a:rPr lang="en-US" altLang="zh-CN" dirty="0">
                  <a:solidFill>
                    <a:srgbClr val="E0AB5B"/>
                  </a:solidFill>
                  <a:latin typeface="Consolas" panose="020B0609020204030204" pitchFamily="49" charset="0"/>
                </a:rPr>
                <a:t>"Lisha"</a:t>
              </a:r>
              <a:r>
                <a:rPr lang="en-US" altLang="zh-CN" dirty="0">
                  <a:solidFill>
                    <a:schemeClr val="tx1"/>
                  </a:solidFill>
                  <a:latin typeface="Consolas" panose="020B0609020204030204" pitchFamily="49" charset="0"/>
                </a:rPr>
                <a:t>; </a:t>
              </a:r>
              <a:r>
                <a:rPr lang="en-US" altLang="zh-CN" dirty="0">
                  <a:solidFill>
                    <a:srgbClr val="0000FF"/>
                  </a:solidFill>
                  <a:latin typeface="Consolas" panose="020B0609020204030204" pitchFamily="49" charset="0"/>
                </a:rPr>
                <a:t>	</a:t>
              </a:r>
              <a:r>
                <a:rPr lang="en-US" altLang="zh-CN" sz="1600" dirty="0">
                  <a:solidFill>
                    <a:schemeClr val="accent6"/>
                  </a:solidFill>
                  <a:latin typeface="Consolas" panose="020B0609020204030204" pitchFamily="49" charset="0"/>
                </a:rPr>
                <a:t>// *p1</a:t>
              </a:r>
              <a:r>
                <a:rPr lang="zh-CN" altLang="en-US" sz="1600" dirty="0">
                  <a:solidFill>
                    <a:schemeClr val="accent6"/>
                  </a:solidFill>
                  <a:latin typeface="Consolas" panose="020B0609020204030204" pitchFamily="49" charset="0"/>
                </a:rPr>
                <a:t>为解引用</a:t>
              </a:r>
            </a:p>
          </p:txBody>
        </p:sp>
      </p:grpSp>
      <p:sp>
        <p:nvSpPr>
          <p:cNvPr id="21" name="矩形 20">
            <a:extLst>
              <a:ext uri="{FF2B5EF4-FFF2-40B4-BE49-F238E27FC236}">
                <a16:creationId xmlns:a16="http://schemas.microsoft.com/office/drawing/2014/main" id="{2AA137BD-7A9F-4D98-B09F-BCC24A5F11E7}"/>
              </a:ext>
            </a:extLst>
          </p:cNvPr>
          <p:cNvSpPr/>
          <p:nvPr/>
        </p:nvSpPr>
        <p:spPr>
          <a:xfrm>
            <a:off x="105293" y="3854709"/>
            <a:ext cx="8791057" cy="400110"/>
          </a:xfrm>
          <a:prstGeom prst="rect">
            <a:avLst/>
          </a:prstGeom>
        </p:spPr>
        <p:txBody>
          <a:bodyPr wrap="square">
            <a:spAutoFit/>
          </a:bodyPr>
          <a:lstStyle/>
          <a:p>
            <a:pPr lvl="0"/>
            <a:r>
              <a:rPr lang="zh-CN" altLang="en-US" sz="2000" dirty="0">
                <a:solidFill>
                  <a:prstClr val="black"/>
                </a:solidFill>
              </a:rPr>
              <a:t>智能指针的使用和普通指针类似，解引用时返回其指向的对象：</a:t>
            </a:r>
            <a:endPar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endParaRPr>
          </a:p>
        </p:txBody>
      </p:sp>
    </p:spTree>
    <p:extLst>
      <p:ext uri="{BB962C8B-B14F-4D97-AF65-F5344CB8AC3E}">
        <p14:creationId xmlns:p14="http://schemas.microsoft.com/office/powerpoint/2010/main" val="3861544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838950" y="6383729"/>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8.1.3  </a:t>
            </a:r>
            <a:r>
              <a:rPr kumimoji="0" lang="zh-CN" altLang="en-US" sz="3200" b="0" i="0" u="none" strike="noStrike" kern="1200" cap="none" spc="0" normalizeH="0" baseline="0" noProof="0" dirty="0">
                <a:ln>
                  <a:noFill/>
                </a:ln>
                <a:solidFill>
                  <a:prstClr val="white"/>
                </a:solidFill>
                <a:effectLst/>
                <a:uLnTx/>
                <a:uFillTx/>
                <a:latin typeface="微软雅黑"/>
                <a:ea typeface="微软雅黑"/>
                <a:cs typeface="+mn-cs"/>
              </a:rPr>
              <a:t>智能指针 </a:t>
            </a:r>
            <a:r>
              <a:rPr kumimoji="0" lang="en-US" altLang="zh-CN" sz="2400" b="0" i="0" u="none" strike="noStrike" kern="1200" cap="none" spc="0" normalizeH="0" baseline="0" noProof="0" dirty="0">
                <a:ln>
                  <a:noFill/>
                </a:ln>
                <a:solidFill>
                  <a:prstClr val="white"/>
                </a:solidFill>
                <a:effectLst/>
                <a:uLnTx/>
                <a:uFillTx/>
                <a:latin typeface="微软雅黑"/>
                <a:ea typeface="微软雅黑"/>
                <a:cs typeface="+mn-cs"/>
              </a:rPr>
              <a:t>— </a:t>
            </a:r>
            <a:r>
              <a:rPr kumimoji="0" lang="en-US" altLang="zh-CN" sz="2800" b="0" i="0" u="none" strike="noStrike" kern="1200" cap="none" spc="0" normalizeH="0" baseline="0" noProof="0" dirty="0" err="1">
                <a:ln>
                  <a:noFill/>
                </a:ln>
                <a:solidFill>
                  <a:prstClr val="white"/>
                </a:solidFill>
                <a:effectLst/>
                <a:uLnTx/>
                <a:uFillTx/>
                <a:latin typeface="Consolas" panose="020B0609020204030204" pitchFamily="49" charset="0"/>
                <a:ea typeface="微软雅黑"/>
                <a:cs typeface="+mn-cs"/>
              </a:rPr>
              <a:t>unique_ptr</a:t>
            </a:r>
            <a:endParaRPr kumimoji="0" lang="zh-CN" altLang="en-US" sz="1800" b="0" i="0" u="none" strike="noStrike" kern="1200" cap="none" spc="0" normalizeH="0" baseline="0" noProof="0" dirty="0">
              <a:ln>
                <a:noFill/>
              </a:ln>
              <a:solidFill>
                <a:prstClr val="white"/>
              </a:solidFill>
              <a:effectLst/>
              <a:uLnTx/>
              <a:uFillTx/>
              <a:latin typeface="Consolas" panose="020B0609020204030204" pitchFamily="49" charset="0"/>
              <a:ea typeface="微软雅黑"/>
              <a:cs typeface="+mn-cs"/>
            </a:endParaRPr>
          </a:p>
        </p:txBody>
      </p:sp>
      <p:sp>
        <p:nvSpPr>
          <p:cNvPr id="12" name="矩形 11">
            <a:extLst>
              <a:ext uri="{FF2B5EF4-FFF2-40B4-BE49-F238E27FC236}">
                <a16:creationId xmlns:a16="http://schemas.microsoft.com/office/drawing/2014/main" id="{7D864B83-9801-49D7-9965-12E20F5E4D72}"/>
              </a:ext>
            </a:extLst>
          </p:cNvPr>
          <p:cNvSpPr/>
          <p:nvPr/>
        </p:nvSpPr>
        <p:spPr>
          <a:xfrm>
            <a:off x="293298" y="1734728"/>
            <a:ext cx="4572000" cy="461665"/>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FFFF"/>
                </a:solidFill>
                <a:effectLst/>
                <a:uLnTx/>
                <a:uFillTx/>
                <a:latin typeface="MicrosoftYaHei"/>
                <a:ea typeface="微软雅黑"/>
                <a:cs typeface="+mn-cs"/>
              </a:rPr>
              <a:t>学习目标</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p>
        </p:txBody>
      </p:sp>
      <p:sp>
        <p:nvSpPr>
          <p:cNvPr id="2" name="矩形 1">
            <a:extLst>
              <a:ext uri="{FF2B5EF4-FFF2-40B4-BE49-F238E27FC236}">
                <a16:creationId xmlns:a16="http://schemas.microsoft.com/office/drawing/2014/main" id="{2A4B7D20-6B21-457D-B6BF-C3F76ACBB2EE}"/>
              </a:ext>
            </a:extLst>
          </p:cNvPr>
          <p:cNvSpPr/>
          <p:nvPr/>
        </p:nvSpPr>
        <p:spPr>
          <a:xfrm>
            <a:off x="116221" y="1132392"/>
            <a:ext cx="9027779" cy="707886"/>
          </a:xfrm>
          <a:prstGeom prst="rect">
            <a:avLst/>
          </a:prstGeom>
        </p:spPr>
        <p:txBody>
          <a:bodyPr wrap="square">
            <a:spAutoFit/>
          </a:bodyPr>
          <a:lstStyle/>
          <a:p>
            <a:pPr lvl="0"/>
            <a:r>
              <a:rPr lang="en-US" altLang="zh-CN" sz="2000" dirty="0" err="1">
                <a:solidFill>
                  <a:prstClr val="black"/>
                </a:solidFill>
              </a:rPr>
              <a:t>unique_ptr</a:t>
            </a:r>
            <a:r>
              <a:rPr lang="en-US" altLang="zh-CN" sz="2000" dirty="0">
                <a:solidFill>
                  <a:prstClr val="black"/>
                </a:solidFill>
              </a:rPr>
              <a:t> </a:t>
            </a:r>
            <a:r>
              <a:rPr lang="zh-CN" altLang="en-US" sz="2000" dirty="0">
                <a:solidFill>
                  <a:srgbClr val="FF0000"/>
                </a:solidFill>
              </a:rPr>
              <a:t>独自</a:t>
            </a:r>
            <a:r>
              <a:rPr lang="zh-CN" altLang="en-US" sz="2000" dirty="0">
                <a:solidFill>
                  <a:prstClr val="black"/>
                </a:solidFill>
              </a:rPr>
              <a:t>拥有所指向的动态对象，也就是说只能有一个 </a:t>
            </a:r>
            <a:r>
              <a:rPr lang="en-US" altLang="zh-CN" sz="2000" dirty="0" err="1">
                <a:solidFill>
                  <a:prstClr val="black"/>
                </a:solidFill>
              </a:rPr>
              <a:t>unique_ptr</a:t>
            </a:r>
            <a:r>
              <a:rPr lang="zh-CN" altLang="en-US" sz="2000" dirty="0">
                <a:solidFill>
                  <a:prstClr val="black"/>
                </a:solidFill>
              </a:rPr>
              <a:t>指向给定的对象：</a:t>
            </a:r>
            <a:endPar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22" name="组合 21">
            <a:extLst>
              <a:ext uri="{FF2B5EF4-FFF2-40B4-BE49-F238E27FC236}">
                <a16:creationId xmlns:a16="http://schemas.microsoft.com/office/drawing/2014/main" id="{35A0C145-37B0-42BB-84F8-5AA49B6DAA7D}"/>
              </a:ext>
            </a:extLst>
          </p:cNvPr>
          <p:cNvGrpSpPr/>
          <p:nvPr/>
        </p:nvGrpSpPr>
        <p:grpSpPr>
          <a:xfrm>
            <a:off x="6026930" y="2329922"/>
            <a:ext cx="2815661" cy="1778730"/>
            <a:chOff x="219974" y="2029680"/>
            <a:chExt cx="8704052" cy="712095"/>
          </a:xfrm>
        </p:grpSpPr>
        <p:sp>
          <p:nvSpPr>
            <p:cNvPr id="23" name="矩形: 圆顶角 22">
              <a:extLst>
                <a:ext uri="{FF2B5EF4-FFF2-40B4-BE49-F238E27FC236}">
                  <a16:creationId xmlns:a16="http://schemas.microsoft.com/office/drawing/2014/main" id="{B3F87CB3-D833-46A7-A9F7-D86530AF94CF}"/>
                </a:ext>
              </a:extLst>
            </p:cNvPr>
            <p:cNvSpPr/>
            <p:nvPr/>
          </p:nvSpPr>
          <p:spPr>
            <a:xfrm>
              <a:off x="219974" y="2029680"/>
              <a:ext cx="8704052" cy="205063"/>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24" name="矩形: 圆角 17">
              <a:extLst>
                <a:ext uri="{FF2B5EF4-FFF2-40B4-BE49-F238E27FC236}">
                  <a16:creationId xmlns:a16="http://schemas.microsoft.com/office/drawing/2014/main" id="{1825A300-6038-42E8-B442-B0567060180E}"/>
                </a:ext>
              </a:extLst>
            </p:cNvPr>
            <p:cNvSpPr/>
            <p:nvPr/>
          </p:nvSpPr>
          <p:spPr>
            <a:xfrm>
              <a:off x="219974" y="2223990"/>
              <a:ext cx="8704052" cy="51778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0" marR="0" lvl="0" indent="0" algn="l" defTabSz="457200" rtl="0" eaLnBrk="1" fontAlgn="auto" latinLnBrk="0" hangingPunct="1">
                <a:lnSpc>
                  <a:spcPct val="150000"/>
                </a:lnSpc>
                <a:spcBef>
                  <a:spcPts val="0"/>
                </a:spcBef>
                <a:spcAft>
                  <a:spcPts val="0"/>
                </a:spcAft>
                <a:buClr>
                  <a:srgbClr val="151DC1"/>
                </a:buClr>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当 </a:t>
              </a:r>
              <a:r>
                <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p2 </a:t>
              </a:r>
              <a:r>
                <a:rPr kumimoji="0" lang="zh-CN" altLang="en-US" sz="18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消亡时，</a:t>
              </a:r>
              <a:r>
                <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p2 </a:t>
              </a:r>
              <a:r>
                <a:rPr kumimoji="0" lang="zh-CN" altLang="en-US" sz="18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所指向的对象也会消亡，完成动态内存的自动释放</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p:txBody>
        </p:sp>
      </p:grpSp>
      <p:grpSp>
        <p:nvGrpSpPr>
          <p:cNvPr id="18" name="组合 17">
            <a:extLst>
              <a:ext uri="{FF2B5EF4-FFF2-40B4-BE49-F238E27FC236}">
                <a16:creationId xmlns:a16="http://schemas.microsoft.com/office/drawing/2014/main" id="{7B70A02A-81F7-4686-90DB-896B055703D6}"/>
              </a:ext>
            </a:extLst>
          </p:cNvPr>
          <p:cNvGrpSpPr/>
          <p:nvPr/>
        </p:nvGrpSpPr>
        <p:grpSpPr>
          <a:xfrm>
            <a:off x="116221" y="2329922"/>
            <a:ext cx="5733632" cy="2198156"/>
            <a:chOff x="219974" y="2044323"/>
            <a:chExt cx="8704052" cy="1503311"/>
          </a:xfrm>
        </p:grpSpPr>
        <p:sp>
          <p:nvSpPr>
            <p:cNvPr id="19" name="矩形: 圆顶角 18">
              <a:extLst>
                <a:ext uri="{FF2B5EF4-FFF2-40B4-BE49-F238E27FC236}">
                  <a16:creationId xmlns:a16="http://schemas.microsoft.com/office/drawing/2014/main" id="{F12DAE25-93EF-485C-BCD4-BCA880E725BB}"/>
                </a:ext>
              </a:extLst>
            </p:cNvPr>
            <p:cNvSpPr/>
            <p:nvPr/>
          </p:nvSpPr>
          <p:spPr>
            <a:xfrm>
              <a:off x="219974" y="2044323"/>
              <a:ext cx="8704052" cy="350307"/>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err="1">
                  <a:ln>
                    <a:noFill/>
                  </a:ln>
                  <a:solidFill>
                    <a:prstClr val="white"/>
                  </a:solidFill>
                  <a:effectLst/>
                  <a:uLnTx/>
                  <a:uFillTx/>
                  <a:latin typeface="Consolas" panose="020B0609020204030204" pitchFamily="49" charset="0"/>
                  <a:ea typeface="微软雅黑"/>
                  <a:cs typeface="+mn-cs"/>
                </a:rPr>
                <a:t>unique_ptr</a:t>
              </a:r>
              <a:r>
                <a:rPr kumimoji="0" lang="en-US" altLang="zh-CN" sz="2000" b="0" i="0" u="none" strike="noStrike" kern="1200" cap="none" spc="0" normalizeH="0" baseline="0" noProof="0" dirty="0">
                  <a:ln>
                    <a:noFill/>
                  </a:ln>
                  <a:solidFill>
                    <a:prstClr val="white"/>
                  </a:solidFill>
                  <a:effectLst/>
                  <a:uLnTx/>
                  <a:uFillTx/>
                  <a:latin typeface="Consolas" panose="020B0609020204030204" pitchFamily="49" charset="0"/>
                  <a:ea typeface="微软雅黑"/>
                  <a:cs typeface="+mn-cs"/>
                </a:rPr>
                <a:t> </a:t>
              </a:r>
              <a:r>
                <a:rPr kumimoji="0" lang="zh-CN" altLang="en-US" sz="2000" b="0" i="0" u="none" strike="noStrike" kern="1200" cap="none" spc="0" normalizeH="0" baseline="0" noProof="0" dirty="0">
                  <a:ln>
                    <a:noFill/>
                  </a:ln>
                  <a:solidFill>
                    <a:prstClr val="white"/>
                  </a:solidFill>
                  <a:effectLst/>
                  <a:uLnTx/>
                  <a:uFillTx/>
                  <a:latin typeface="Consolas" panose="020B0609020204030204" pitchFamily="49" charset="0"/>
                  <a:ea typeface="微软雅黑"/>
                  <a:cs typeface="+mn-cs"/>
                </a:rPr>
                <a:t>使用二</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0" name="矩形: 圆角 17">
              <a:extLst>
                <a:ext uri="{FF2B5EF4-FFF2-40B4-BE49-F238E27FC236}">
                  <a16:creationId xmlns:a16="http://schemas.microsoft.com/office/drawing/2014/main" id="{E52808AA-DE58-4A83-9D58-F481181120C2}"/>
                </a:ext>
              </a:extLst>
            </p:cNvPr>
            <p:cNvSpPr/>
            <p:nvPr/>
          </p:nvSpPr>
          <p:spPr>
            <a:xfrm>
              <a:off x="219974" y="2394630"/>
              <a:ext cx="8704052" cy="115300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spcBef>
                  <a:spcPts val="600"/>
                </a:spcBef>
                <a:buClr>
                  <a:srgbClr val="151DC1"/>
                </a:buClr>
                <a:buSzPct val="80000"/>
              </a:pPr>
              <a:r>
                <a:rPr lang="en-US" altLang="zh-CN" dirty="0" err="1">
                  <a:solidFill>
                    <a:srgbClr val="08764C"/>
                  </a:solidFill>
                  <a:latin typeface="Consolas" panose="020B0609020204030204" pitchFamily="49" charset="0"/>
                </a:rPr>
                <a:t>unique_ptr</a:t>
              </a:r>
              <a:r>
                <a:rPr lang="en-US" altLang="zh-CN" dirty="0">
                  <a:solidFill>
                    <a:srgbClr val="08764C"/>
                  </a:solidFill>
                  <a:latin typeface="Consolas" panose="020B0609020204030204" pitchFamily="49" charset="0"/>
                </a:rPr>
                <a:t> </a:t>
              </a:r>
              <a:r>
                <a:rPr lang="en-US" altLang="zh-CN" dirty="0">
                  <a:solidFill>
                    <a:schemeClr val="tx1"/>
                  </a:solidFill>
                  <a:latin typeface="Consolas" panose="020B0609020204030204" pitchFamily="49" charset="0"/>
                </a:rPr>
                <a:t>&lt;</a:t>
              </a:r>
              <a:r>
                <a:rPr lang="en-US" altLang="zh-CN" dirty="0">
                  <a:solidFill>
                    <a:srgbClr val="0000FF"/>
                  </a:solidFill>
                  <a:latin typeface="Consolas" panose="020B0609020204030204" pitchFamily="49" charset="0"/>
                </a:rPr>
                <a:t>int</a:t>
              </a:r>
              <a:r>
                <a:rPr lang="en-US" altLang="zh-CN" dirty="0">
                  <a:solidFill>
                    <a:schemeClr val="tx1"/>
                  </a:solidFill>
                  <a:latin typeface="Consolas" panose="020B0609020204030204" pitchFamily="49" charset="0"/>
                </a:rPr>
                <a:t>&gt;</a:t>
              </a:r>
              <a:r>
                <a:rPr lang="en-US" altLang="zh-CN" dirty="0">
                  <a:solidFill>
                    <a:srgbClr val="0000FF"/>
                  </a:solidFill>
                  <a:latin typeface="Consolas" panose="020B0609020204030204" pitchFamily="49" charset="0"/>
                </a:rPr>
                <a:t> </a:t>
              </a:r>
              <a:r>
                <a:rPr lang="en-US" altLang="zh-CN" dirty="0">
                  <a:solidFill>
                    <a:schemeClr val="tx1"/>
                  </a:solidFill>
                  <a:latin typeface="Consolas" panose="020B0609020204030204" pitchFamily="49" charset="0"/>
                </a:rPr>
                <a:t>p1(</a:t>
              </a:r>
              <a:r>
                <a:rPr lang="en-US" altLang="zh-CN" dirty="0">
                  <a:solidFill>
                    <a:srgbClr val="0000FF"/>
                  </a:solidFill>
                  <a:latin typeface="Consolas" panose="020B0609020204030204" pitchFamily="49" charset="0"/>
                </a:rPr>
                <a:t>new int</a:t>
              </a:r>
              <a:r>
                <a:rPr lang="en-US" altLang="zh-CN" dirty="0">
                  <a:solidFill>
                    <a:schemeClr val="tx1"/>
                  </a:solidFill>
                  <a:latin typeface="Consolas" panose="020B0609020204030204" pitchFamily="49" charset="0"/>
                </a:rPr>
                <a:t>(207));</a:t>
              </a:r>
            </a:p>
            <a:p>
              <a:pPr lvl="0">
                <a:spcBef>
                  <a:spcPts val="600"/>
                </a:spcBef>
                <a:buClr>
                  <a:srgbClr val="151DC1"/>
                </a:buClr>
                <a:buSzPct val="80000"/>
              </a:pPr>
              <a:r>
                <a:rPr lang="en-US" altLang="zh-CN" dirty="0" err="1">
                  <a:solidFill>
                    <a:srgbClr val="08764C"/>
                  </a:solidFill>
                  <a:latin typeface="Consolas" panose="020B0609020204030204" pitchFamily="49" charset="0"/>
                </a:rPr>
                <a:t>unique_ptr</a:t>
              </a:r>
              <a:r>
                <a:rPr lang="en-US" altLang="zh-CN" dirty="0">
                  <a:solidFill>
                    <a:srgbClr val="08764C"/>
                  </a:solidFill>
                  <a:latin typeface="Consolas" panose="020B0609020204030204" pitchFamily="49" charset="0"/>
                </a:rPr>
                <a:t> </a:t>
              </a:r>
              <a:r>
                <a:rPr lang="en-US" altLang="zh-CN" dirty="0">
                  <a:solidFill>
                    <a:schemeClr val="tx1"/>
                  </a:solidFill>
                  <a:latin typeface="Consolas" panose="020B0609020204030204" pitchFamily="49" charset="0"/>
                </a:rPr>
                <a:t>&lt;</a:t>
              </a:r>
              <a:r>
                <a:rPr lang="en-US" altLang="zh-CN" dirty="0">
                  <a:solidFill>
                    <a:srgbClr val="0000FF"/>
                  </a:solidFill>
                  <a:latin typeface="Consolas" panose="020B0609020204030204" pitchFamily="49" charset="0"/>
                </a:rPr>
                <a:t>int</a:t>
              </a:r>
              <a:r>
                <a:rPr lang="en-US" altLang="zh-CN" dirty="0">
                  <a:solidFill>
                    <a:schemeClr val="tx1"/>
                  </a:solidFill>
                  <a:latin typeface="Consolas" panose="020B0609020204030204" pitchFamily="49" charset="0"/>
                </a:rPr>
                <a:t>&gt; p2(p1);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错误</a:t>
              </a:r>
              <a:endParaRPr lang="zh-CN" altLang="en-US" dirty="0">
                <a:solidFill>
                  <a:schemeClr val="accent6"/>
                </a:solidFill>
                <a:latin typeface="Consolas" panose="020B0609020204030204" pitchFamily="49" charset="0"/>
              </a:endParaRPr>
            </a:p>
            <a:p>
              <a:pPr lvl="0">
                <a:spcBef>
                  <a:spcPts val="600"/>
                </a:spcBef>
                <a:buClr>
                  <a:srgbClr val="151DC1"/>
                </a:buClr>
                <a:buSzPct val="80000"/>
              </a:pPr>
              <a:r>
                <a:rPr lang="en-US" altLang="zh-CN" dirty="0" err="1">
                  <a:solidFill>
                    <a:srgbClr val="08764C"/>
                  </a:solidFill>
                  <a:latin typeface="Consolas" panose="020B0609020204030204" pitchFamily="49" charset="0"/>
                </a:rPr>
                <a:t>unique_ptr</a:t>
              </a:r>
              <a:r>
                <a:rPr lang="en-US" altLang="zh-CN" dirty="0">
                  <a:solidFill>
                    <a:srgbClr val="08764C"/>
                  </a:solidFill>
                  <a:latin typeface="Consolas" panose="020B0609020204030204" pitchFamily="49" charset="0"/>
                </a:rPr>
                <a:t> </a:t>
              </a:r>
              <a:r>
                <a:rPr lang="en-US" altLang="zh-CN" dirty="0">
                  <a:solidFill>
                    <a:schemeClr val="tx1"/>
                  </a:solidFill>
                  <a:latin typeface="Consolas" panose="020B0609020204030204" pitchFamily="49" charset="0"/>
                </a:rPr>
                <a:t>&lt;</a:t>
              </a:r>
              <a:r>
                <a:rPr lang="en-US" altLang="zh-CN" dirty="0">
                  <a:solidFill>
                    <a:srgbClr val="0000FF"/>
                  </a:solidFill>
                  <a:latin typeface="Consolas" panose="020B0609020204030204" pitchFamily="49" charset="0"/>
                </a:rPr>
                <a:t>int</a:t>
              </a:r>
              <a:r>
                <a:rPr lang="en-US" altLang="zh-CN" dirty="0">
                  <a:solidFill>
                    <a:schemeClr val="tx1"/>
                  </a:solidFill>
                  <a:latin typeface="Consolas" panose="020B0609020204030204" pitchFamily="49" charset="0"/>
                </a:rPr>
                <a:t>&gt; p3;</a:t>
              </a:r>
            </a:p>
            <a:p>
              <a:pPr lvl="0">
                <a:spcBef>
                  <a:spcPts val="600"/>
                </a:spcBef>
                <a:buClr>
                  <a:srgbClr val="151DC1"/>
                </a:buClr>
                <a:buSzPct val="80000"/>
              </a:pPr>
              <a:r>
                <a:rPr lang="en-US" altLang="zh-CN" dirty="0">
                  <a:solidFill>
                    <a:schemeClr val="tx1"/>
                  </a:solidFill>
                  <a:latin typeface="Consolas" panose="020B0609020204030204" pitchFamily="49" charset="0"/>
                </a:rPr>
                <a:t>p3 = p2;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错误</a:t>
              </a:r>
              <a:endParaRPr kumimoji="0" lang="zh-CN" altLang="en-US" sz="1600" b="0" i="0" u="none" strike="noStrike" kern="1200" cap="none" spc="0" normalizeH="0" baseline="0" noProof="0" dirty="0">
                <a:ln>
                  <a:noFill/>
                </a:ln>
                <a:solidFill>
                  <a:schemeClr val="accent6"/>
                </a:solidFill>
                <a:effectLst/>
                <a:uLnTx/>
                <a:uFillTx/>
                <a:latin typeface="Consolas" panose="020B0609020204030204" pitchFamily="49" charset="0"/>
                <a:ea typeface="微软雅黑"/>
              </a:endParaRPr>
            </a:p>
          </p:txBody>
        </p:sp>
      </p:grpSp>
    </p:spTree>
    <p:extLst>
      <p:ext uri="{BB962C8B-B14F-4D97-AF65-F5344CB8AC3E}">
        <p14:creationId xmlns:p14="http://schemas.microsoft.com/office/powerpoint/2010/main" val="793516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838950" y="6383729"/>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8.1.3  </a:t>
            </a:r>
            <a:r>
              <a:rPr kumimoji="0" lang="zh-CN" altLang="en-US" sz="3200" b="0" i="0" u="none" strike="noStrike" kern="1200" cap="none" spc="0" normalizeH="0" baseline="0" noProof="0" dirty="0">
                <a:ln>
                  <a:noFill/>
                </a:ln>
                <a:solidFill>
                  <a:prstClr val="white"/>
                </a:solidFill>
                <a:effectLst/>
                <a:uLnTx/>
                <a:uFillTx/>
                <a:latin typeface="微软雅黑"/>
                <a:ea typeface="微软雅黑"/>
                <a:cs typeface="+mn-cs"/>
              </a:rPr>
              <a:t>智能指针 </a:t>
            </a:r>
            <a:r>
              <a:rPr kumimoji="0" lang="en-US" altLang="zh-CN" sz="2400" b="0" i="0" u="none" strike="noStrike" kern="1200" cap="none" spc="0" normalizeH="0" baseline="0" noProof="0" dirty="0">
                <a:ln>
                  <a:noFill/>
                </a:ln>
                <a:solidFill>
                  <a:prstClr val="white"/>
                </a:solidFill>
                <a:effectLst/>
                <a:uLnTx/>
                <a:uFillTx/>
                <a:latin typeface="微软雅黑"/>
                <a:ea typeface="微软雅黑"/>
                <a:cs typeface="+mn-cs"/>
              </a:rPr>
              <a:t>— </a:t>
            </a:r>
            <a:r>
              <a:rPr kumimoji="0" lang="en-US" altLang="zh-CN" sz="2800" b="0" i="0" u="none" strike="noStrike" kern="1200" cap="none" spc="0" normalizeH="0" baseline="0" noProof="0" dirty="0" err="1">
                <a:ln>
                  <a:noFill/>
                </a:ln>
                <a:solidFill>
                  <a:prstClr val="white"/>
                </a:solidFill>
                <a:effectLst/>
                <a:uLnTx/>
                <a:uFillTx/>
                <a:latin typeface="Consolas" panose="020B0609020204030204" pitchFamily="49" charset="0"/>
                <a:ea typeface="微软雅黑"/>
                <a:cs typeface="+mn-cs"/>
              </a:rPr>
              <a:t>unique_ptr</a:t>
            </a:r>
            <a:endParaRPr kumimoji="0" lang="zh-CN" altLang="en-US" sz="1800" b="0" i="0" u="none" strike="noStrike" kern="1200" cap="none" spc="0" normalizeH="0" baseline="0" noProof="0" dirty="0">
              <a:ln>
                <a:noFill/>
              </a:ln>
              <a:solidFill>
                <a:prstClr val="white"/>
              </a:solidFill>
              <a:effectLst/>
              <a:uLnTx/>
              <a:uFillTx/>
              <a:latin typeface="Consolas" panose="020B0609020204030204" pitchFamily="49" charset="0"/>
              <a:ea typeface="微软雅黑"/>
              <a:cs typeface="+mn-cs"/>
            </a:endParaRPr>
          </a:p>
        </p:txBody>
      </p:sp>
      <p:sp>
        <p:nvSpPr>
          <p:cNvPr id="12" name="矩形 11">
            <a:extLst>
              <a:ext uri="{FF2B5EF4-FFF2-40B4-BE49-F238E27FC236}">
                <a16:creationId xmlns:a16="http://schemas.microsoft.com/office/drawing/2014/main" id="{7D864B83-9801-49D7-9965-12E20F5E4D72}"/>
              </a:ext>
            </a:extLst>
          </p:cNvPr>
          <p:cNvSpPr/>
          <p:nvPr/>
        </p:nvSpPr>
        <p:spPr>
          <a:xfrm>
            <a:off x="293298" y="1734728"/>
            <a:ext cx="4572000" cy="461665"/>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FFFF"/>
                </a:solidFill>
                <a:effectLst/>
                <a:uLnTx/>
                <a:uFillTx/>
                <a:latin typeface="MicrosoftYaHei"/>
                <a:ea typeface="微软雅黑"/>
                <a:cs typeface="+mn-cs"/>
              </a:rPr>
              <a:t>学习目标</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p>
        </p:txBody>
      </p:sp>
      <p:sp>
        <p:nvSpPr>
          <p:cNvPr id="2" name="矩形 1">
            <a:extLst>
              <a:ext uri="{FF2B5EF4-FFF2-40B4-BE49-F238E27FC236}">
                <a16:creationId xmlns:a16="http://schemas.microsoft.com/office/drawing/2014/main" id="{2A4B7D20-6B21-457D-B6BF-C3F76ACBB2EE}"/>
              </a:ext>
            </a:extLst>
          </p:cNvPr>
          <p:cNvSpPr/>
          <p:nvPr/>
        </p:nvSpPr>
        <p:spPr>
          <a:xfrm>
            <a:off x="116221" y="1132392"/>
            <a:ext cx="9027779" cy="707886"/>
          </a:xfrm>
          <a:prstGeom prst="rect">
            <a:avLst/>
          </a:prstGeom>
        </p:spPr>
        <p:txBody>
          <a:bodyPr wrap="square">
            <a:spAutoFit/>
          </a:bodyPr>
          <a:lstStyle/>
          <a:p>
            <a:pPr lvl="0"/>
            <a:r>
              <a:rPr lang="zh-CN" altLang="en-US" sz="2000" dirty="0">
                <a:solidFill>
                  <a:prstClr val="black"/>
                </a:solidFill>
              </a:rPr>
              <a:t>可以通过 </a:t>
            </a:r>
            <a:r>
              <a:rPr lang="en-US" altLang="zh-CN" sz="2000" dirty="0">
                <a:solidFill>
                  <a:prstClr val="black"/>
                </a:solidFill>
                <a:latin typeface="Consolas" panose="020B0609020204030204" pitchFamily="49" charset="0"/>
              </a:rPr>
              <a:t>release</a:t>
            </a:r>
            <a:r>
              <a:rPr lang="en-US" altLang="zh-CN" sz="2000" dirty="0">
                <a:solidFill>
                  <a:prstClr val="black"/>
                </a:solidFill>
              </a:rPr>
              <a:t> </a:t>
            </a:r>
            <a:r>
              <a:rPr lang="zh-CN" altLang="en-US" sz="2000" dirty="0">
                <a:solidFill>
                  <a:prstClr val="black"/>
                </a:solidFill>
              </a:rPr>
              <a:t>或 </a:t>
            </a:r>
            <a:r>
              <a:rPr lang="en-US" altLang="zh-CN" sz="2000" dirty="0">
                <a:solidFill>
                  <a:prstClr val="black"/>
                </a:solidFill>
                <a:latin typeface="Consolas" panose="020B0609020204030204" pitchFamily="49" charset="0"/>
              </a:rPr>
              <a:t>reset </a:t>
            </a:r>
            <a:r>
              <a:rPr lang="zh-CN" altLang="en-US" sz="2000" dirty="0">
                <a:solidFill>
                  <a:prstClr val="black"/>
                </a:solidFill>
              </a:rPr>
              <a:t>将一个动态内存的所有权从一个 </a:t>
            </a:r>
            <a:r>
              <a:rPr lang="en-US" altLang="zh-CN" sz="2000" dirty="0" err="1">
                <a:solidFill>
                  <a:prstClr val="black"/>
                </a:solidFill>
                <a:latin typeface="Consolas" panose="020B0609020204030204" pitchFamily="49" charset="0"/>
              </a:rPr>
              <a:t>unique_ptr</a:t>
            </a:r>
            <a:r>
              <a:rPr lang="en-US" altLang="zh-CN" sz="2000" dirty="0">
                <a:solidFill>
                  <a:prstClr val="black"/>
                </a:solidFill>
                <a:latin typeface="Consolas" panose="020B0609020204030204" pitchFamily="49" charset="0"/>
              </a:rPr>
              <a:t> </a:t>
            </a:r>
            <a:r>
              <a:rPr lang="zh-CN" altLang="en-US" sz="2000" dirty="0">
                <a:solidFill>
                  <a:prstClr val="black"/>
                </a:solidFill>
              </a:rPr>
              <a:t>转移给另外一个 </a:t>
            </a:r>
            <a:r>
              <a:rPr lang="en-US" altLang="zh-CN" sz="2000" dirty="0" err="1">
                <a:solidFill>
                  <a:prstClr val="black"/>
                </a:solidFill>
                <a:latin typeface="Consolas" panose="020B0609020204030204" pitchFamily="49" charset="0"/>
              </a:rPr>
              <a:t>unique_ptr</a:t>
            </a:r>
            <a:r>
              <a:rPr lang="zh-CN" altLang="en-US" sz="2000" dirty="0">
                <a:solidFill>
                  <a:prstClr val="black"/>
                </a:solidFill>
              </a:rPr>
              <a:t>：</a:t>
            </a:r>
            <a:endPar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22" name="组合 21">
            <a:extLst>
              <a:ext uri="{FF2B5EF4-FFF2-40B4-BE49-F238E27FC236}">
                <a16:creationId xmlns:a16="http://schemas.microsoft.com/office/drawing/2014/main" id="{35A0C145-37B0-42BB-84F8-5AA49B6DAA7D}"/>
              </a:ext>
            </a:extLst>
          </p:cNvPr>
          <p:cNvGrpSpPr/>
          <p:nvPr/>
        </p:nvGrpSpPr>
        <p:grpSpPr>
          <a:xfrm>
            <a:off x="6186335" y="2232388"/>
            <a:ext cx="2710015" cy="1553029"/>
            <a:chOff x="219974" y="2029680"/>
            <a:chExt cx="8704052" cy="621738"/>
          </a:xfrm>
        </p:grpSpPr>
        <p:sp>
          <p:nvSpPr>
            <p:cNvPr id="23" name="矩形: 圆顶角 22">
              <a:extLst>
                <a:ext uri="{FF2B5EF4-FFF2-40B4-BE49-F238E27FC236}">
                  <a16:creationId xmlns:a16="http://schemas.microsoft.com/office/drawing/2014/main" id="{B3F87CB3-D833-46A7-A9F7-D86530AF94CF}"/>
                </a:ext>
              </a:extLst>
            </p:cNvPr>
            <p:cNvSpPr/>
            <p:nvPr/>
          </p:nvSpPr>
          <p:spPr>
            <a:xfrm>
              <a:off x="219974" y="2029680"/>
              <a:ext cx="8704052" cy="205063"/>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24" name="矩形: 圆角 17">
              <a:extLst>
                <a:ext uri="{FF2B5EF4-FFF2-40B4-BE49-F238E27FC236}">
                  <a16:creationId xmlns:a16="http://schemas.microsoft.com/office/drawing/2014/main" id="{1825A300-6038-42E8-B442-B0567060180E}"/>
                </a:ext>
              </a:extLst>
            </p:cNvPr>
            <p:cNvSpPr/>
            <p:nvPr/>
          </p:nvSpPr>
          <p:spPr>
            <a:xfrm>
              <a:off x="219974" y="2223990"/>
              <a:ext cx="8704052" cy="427428"/>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600"/>
                </a:lnSpc>
                <a:buClr>
                  <a:srgbClr val="151DC1"/>
                </a:buClr>
              </a:pPr>
              <a:r>
                <a:rPr lang="en-US" altLang="zh-CN" dirty="0">
                  <a:solidFill>
                    <a:prstClr val="black"/>
                  </a:solidFill>
                  <a:latin typeface="Consolas" panose="020B0609020204030204" pitchFamily="49" charset="0"/>
                </a:rPr>
                <a:t>release </a:t>
              </a:r>
              <a:r>
                <a:rPr lang="zh-CN" altLang="en-US" dirty="0">
                  <a:solidFill>
                    <a:prstClr val="black"/>
                  </a:solidFill>
                  <a:latin typeface="Consolas" panose="020B0609020204030204" pitchFamily="49" charset="0"/>
                </a:rPr>
                <a:t>函数将 </a:t>
              </a:r>
              <a:r>
                <a:rPr lang="en-US" altLang="zh-CN" dirty="0">
                  <a:solidFill>
                    <a:prstClr val="black"/>
                  </a:solidFill>
                  <a:latin typeface="Consolas" panose="020B0609020204030204" pitchFamily="49" charset="0"/>
                </a:rPr>
                <a:t>p1 </a:t>
              </a:r>
              <a:r>
                <a:rPr lang="zh-CN" altLang="en-US" dirty="0">
                  <a:solidFill>
                    <a:prstClr val="black"/>
                  </a:solidFill>
                  <a:latin typeface="Consolas" panose="020B0609020204030204" pitchFamily="49" charset="0"/>
                </a:rPr>
                <a:t>置为</a:t>
              </a:r>
              <a:r>
                <a:rPr lang="en-US" altLang="zh-CN" dirty="0" err="1">
                  <a:solidFill>
                    <a:prstClr val="black"/>
                  </a:solidFill>
                  <a:latin typeface="Consolas" panose="020B0609020204030204" pitchFamily="49" charset="0"/>
                </a:rPr>
                <a:t>nullptr</a:t>
              </a:r>
              <a:r>
                <a:rPr lang="en-US" altLang="zh-CN" dirty="0">
                  <a:solidFill>
                    <a:prstClr val="black"/>
                  </a:solidFill>
                  <a:latin typeface="Consolas" panose="020B0609020204030204" pitchFamily="49" charset="0"/>
                </a:rPr>
                <a:t> </a:t>
              </a:r>
              <a:r>
                <a:rPr lang="zh-CN" altLang="en-US" dirty="0">
                  <a:solidFill>
                    <a:prstClr val="black"/>
                  </a:solidFill>
                  <a:latin typeface="Consolas" panose="020B0609020204030204" pitchFamily="49" charset="0"/>
                </a:rPr>
                <a:t>并返回 </a:t>
              </a:r>
              <a:r>
                <a:rPr lang="en-US" altLang="zh-CN" dirty="0">
                  <a:solidFill>
                    <a:prstClr val="black"/>
                  </a:solidFill>
                  <a:latin typeface="Consolas" panose="020B0609020204030204" pitchFamily="49" charset="0"/>
                </a:rPr>
                <a:t>p1 </a:t>
              </a:r>
              <a:r>
                <a:rPr lang="zh-CN" altLang="en-US" dirty="0">
                  <a:solidFill>
                    <a:prstClr val="black"/>
                  </a:solidFill>
                  <a:latin typeface="Consolas" panose="020B0609020204030204" pitchFamily="49" charset="0"/>
                </a:rPr>
                <a:t>原来的指针</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p:txBody>
        </p:sp>
      </p:grpSp>
      <p:grpSp>
        <p:nvGrpSpPr>
          <p:cNvPr id="18" name="组合 17">
            <a:extLst>
              <a:ext uri="{FF2B5EF4-FFF2-40B4-BE49-F238E27FC236}">
                <a16:creationId xmlns:a16="http://schemas.microsoft.com/office/drawing/2014/main" id="{7B70A02A-81F7-4686-90DB-896B055703D6}"/>
              </a:ext>
            </a:extLst>
          </p:cNvPr>
          <p:cNvGrpSpPr/>
          <p:nvPr/>
        </p:nvGrpSpPr>
        <p:grpSpPr>
          <a:xfrm>
            <a:off x="116221" y="2256770"/>
            <a:ext cx="5910710" cy="1456342"/>
            <a:chOff x="219974" y="2044323"/>
            <a:chExt cx="8704052" cy="995987"/>
          </a:xfrm>
        </p:grpSpPr>
        <p:sp>
          <p:nvSpPr>
            <p:cNvPr id="19" name="矩形: 圆顶角 18">
              <a:extLst>
                <a:ext uri="{FF2B5EF4-FFF2-40B4-BE49-F238E27FC236}">
                  <a16:creationId xmlns:a16="http://schemas.microsoft.com/office/drawing/2014/main" id="{F12DAE25-93EF-485C-BCD4-BCA880E725BB}"/>
                </a:ext>
              </a:extLst>
            </p:cNvPr>
            <p:cNvSpPr/>
            <p:nvPr/>
          </p:nvSpPr>
          <p:spPr>
            <a:xfrm>
              <a:off x="219974" y="2044323"/>
              <a:ext cx="8704052" cy="350307"/>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kumimoji="0" lang="en-US" altLang="zh-CN" sz="2000" b="0" i="0" u="none" strike="noStrike" kern="1200" cap="none" spc="0" normalizeH="0" baseline="0" noProof="0" dirty="0" err="1">
                  <a:ln>
                    <a:noFill/>
                  </a:ln>
                  <a:solidFill>
                    <a:prstClr val="white"/>
                  </a:solidFill>
                  <a:effectLst/>
                  <a:uLnTx/>
                  <a:uFillTx/>
                  <a:latin typeface="Consolas" panose="020B0609020204030204" pitchFamily="49" charset="0"/>
                  <a:ea typeface="微软雅黑"/>
                  <a:cs typeface="+mn-cs"/>
                </a:rPr>
                <a:t>unique_ptr</a:t>
              </a:r>
              <a:r>
                <a:rPr lang="zh-CN" altLang="en-US" sz="2000" dirty="0">
                  <a:solidFill>
                    <a:prstClr val="white"/>
                  </a:solidFill>
                  <a:latin typeface="Consolas" panose="020B0609020204030204" pitchFamily="49" charset="0"/>
                </a:rPr>
                <a:t>对象调用 </a:t>
              </a:r>
              <a:r>
                <a:rPr lang="en-US" altLang="zh-CN" sz="2000" dirty="0">
                  <a:solidFill>
                    <a:prstClr val="white"/>
                  </a:solidFill>
                  <a:latin typeface="Consolas" panose="020B0609020204030204" pitchFamily="49" charset="0"/>
                </a:rPr>
                <a:t>release </a:t>
              </a:r>
              <a:r>
                <a:rPr lang="zh-CN" altLang="en-US" sz="2000" dirty="0">
                  <a:solidFill>
                    <a:prstClr val="white"/>
                  </a:solidFill>
                  <a:latin typeface="Consolas" panose="020B0609020204030204" pitchFamily="49" charset="0"/>
                </a:rPr>
                <a:t>成员函数</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0" name="矩形: 圆角 17">
              <a:extLst>
                <a:ext uri="{FF2B5EF4-FFF2-40B4-BE49-F238E27FC236}">
                  <a16:creationId xmlns:a16="http://schemas.microsoft.com/office/drawing/2014/main" id="{E52808AA-DE58-4A83-9D58-F481181120C2}"/>
                </a:ext>
              </a:extLst>
            </p:cNvPr>
            <p:cNvSpPr/>
            <p:nvPr/>
          </p:nvSpPr>
          <p:spPr>
            <a:xfrm>
              <a:off x="219974" y="2394630"/>
              <a:ext cx="8704052" cy="64568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600"/>
                </a:spcBef>
                <a:spcAft>
                  <a:spcPts val="0"/>
                </a:spcAft>
                <a:buClr>
                  <a:srgbClr val="151DC1"/>
                </a:buClr>
                <a:buSzPct val="80000"/>
                <a:buFontTx/>
                <a:buNone/>
                <a:tabLst/>
                <a:defRPr/>
              </a:pPr>
              <a:r>
                <a:rPr kumimoji="0" lang="en-US" altLang="zh-CN" sz="1800" b="0" i="0" u="none" strike="noStrike" kern="1200" cap="none" spc="0" normalizeH="0" baseline="0" noProof="0" dirty="0" err="1">
                  <a:ln>
                    <a:noFill/>
                  </a:ln>
                  <a:solidFill>
                    <a:srgbClr val="08764C"/>
                  </a:solidFill>
                  <a:effectLst/>
                  <a:uLnTx/>
                  <a:uFillTx/>
                  <a:latin typeface="Consolas" panose="020B0609020204030204" pitchFamily="49" charset="0"/>
                  <a:ea typeface="微软雅黑"/>
                  <a:cs typeface="+mn-cs"/>
                </a:rPr>
                <a:t>unique_ptr</a:t>
              </a:r>
              <a:r>
                <a:rPr kumimoji="0" lang="en-US" altLang="zh-CN" sz="1800" b="0" i="0" u="none" strike="noStrike" kern="1200" cap="none" spc="0" normalizeH="0" baseline="0" noProof="0" dirty="0">
                  <a:ln>
                    <a:noFill/>
                  </a:ln>
                  <a:solidFill>
                    <a:srgbClr val="08764C"/>
                  </a:solidFill>
                  <a:effectLst/>
                  <a:uLnTx/>
                  <a:uFillTx/>
                  <a:latin typeface="Consolas" panose="020B0609020204030204" pitchFamily="49" charset="0"/>
                  <a:ea typeface="微软雅黑"/>
                  <a:cs typeface="+mn-cs"/>
                </a:rPr>
                <a:t> </a:t>
              </a:r>
              <a:r>
                <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&lt;</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微软雅黑"/>
                  <a:cs typeface="+mn-cs"/>
                </a:rPr>
                <a:t>int</a:t>
              </a:r>
              <a:r>
                <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&gt;</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微软雅黑"/>
                  <a:cs typeface="+mn-cs"/>
                </a:rPr>
                <a:t> </a:t>
              </a:r>
              <a:r>
                <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p1(</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微软雅黑"/>
                  <a:cs typeface="+mn-cs"/>
                </a:rPr>
                <a:t>new int</a:t>
              </a:r>
              <a:r>
                <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(207));</a:t>
              </a:r>
            </a:p>
            <a:p>
              <a:pPr marL="0" marR="0" lvl="0" indent="0" algn="l" defTabSz="457200" rtl="0" eaLnBrk="1" fontAlgn="auto" latinLnBrk="0" hangingPunct="1">
                <a:lnSpc>
                  <a:spcPct val="100000"/>
                </a:lnSpc>
                <a:spcBef>
                  <a:spcPts val="600"/>
                </a:spcBef>
                <a:spcAft>
                  <a:spcPts val="0"/>
                </a:spcAft>
                <a:buClr>
                  <a:srgbClr val="151DC1"/>
                </a:buClr>
                <a:buSzPct val="80000"/>
                <a:buFontTx/>
                <a:buNone/>
                <a:tabLst/>
                <a:defRPr/>
              </a:pPr>
              <a:r>
                <a:rPr kumimoji="0" lang="en-US" altLang="zh-CN" sz="1800" b="0" i="0" u="none" strike="noStrike" kern="1200" cap="none" spc="0" normalizeH="0" baseline="0" noProof="0" dirty="0" err="1">
                  <a:ln>
                    <a:noFill/>
                  </a:ln>
                  <a:solidFill>
                    <a:srgbClr val="08764C"/>
                  </a:solidFill>
                  <a:effectLst/>
                  <a:uLnTx/>
                  <a:uFillTx/>
                  <a:latin typeface="Consolas" panose="020B0609020204030204" pitchFamily="49" charset="0"/>
                  <a:ea typeface="微软雅黑"/>
                  <a:cs typeface="+mn-cs"/>
                </a:rPr>
                <a:t>unique_ptr</a:t>
              </a:r>
              <a:r>
                <a:rPr kumimoji="0" lang="en-US" altLang="zh-CN" sz="1800" b="0" i="0" u="none" strike="noStrike" kern="1200" cap="none" spc="0" normalizeH="0" baseline="0" noProof="0" dirty="0">
                  <a:ln>
                    <a:noFill/>
                  </a:ln>
                  <a:solidFill>
                    <a:srgbClr val="08764C"/>
                  </a:solidFill>
                  <a:effectLst/>
                  <a:uLnTx/>
                  <a:uFillTx/>
                  <a:latin typeface="Consolas" panose="020B0609020204030204" pitchFamily="49" charset="0"/>
                  <a:ea typeface="微软雅黑"/>
                  <a:cs typeface="+mn-cs"/>
                </a:rPr>
                <a:t> </a:t>
              </a:r>
              <a:r>
                <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&lt;</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微软雅黑"/>
                  <a:cs typeface="+mn-cs"/>
                </a:rPr>
                <a:t>int</a:t>
              </a:r>
              <a:r>
                <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&gt; p2(p1</a:t>
              </a:r>
              <a:r>
                <a:rPr lang="en-US" altLang="zh-CN" dirty="0">
                  <a:solidFill>
                    <a:prstClr val="black"/>
                  </a:solidFill>
                  <a:latin typeface="Consolas" panose="020B0609020204030204" pitchFamily="49" charset="0"/>
                  <a:ea typeface="微软雅黑"/>
                </a:rPr>
                <a:t>.release()</a:t>
              </a:r>
              <a:r>
                <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 </a:t>
              </a:r>
            </a:p>
          </p:txBody>
        </p:sp>
      </p:grpSp>
      <p:grpSp>
        <p:nvGrpSpPr>
          <p:cNvPr id="13" name="组合 12">
            <a:extLst>
              <a:ext uri="{FF2B5EF4-FFF2-40B4-BE49-F238E27FC236}">
                <a16:creationId xmlns:a16="http://schemas.microsoft.com/office/drawing/2014/main" id="{360AB620-5950-4C7D-AA60-5D1582783929}"/>
              </a:ext>
            </a:extLst>
          </p:cNvPr>
          <p:cNvGrpSpPr/>
          <p:nvPr/>
        </p:nvGrpSpPr>
        <p:grpSpPr>
          <a:xfrm>
            <a:off x="116220" y="3996710"/>
            <a:ext cx="5910709" cy="1456342"/>
            <a:chOff x="219974" y="2044323"/>
            <a:chExt cx="8704052" cy="995987"/>
          </a:xfrm>
        </p:grpSpPr>
        <p:sp>
          <p:nvSpPr>
            <p:cNvPr id="14" name="矩形: 圆顶角 13">
              <a:extLst>
                <a:ext uri="{FF2B5EF4-FFF2-40B4-BE49-F238E27FC236}">
                  <a16:creationId xmlns:a16="http://schemas.microsoft.com/office/drawing/2014/main" id="{A0901B00-115C-4919-9DCD-0391DE900A2F}"/>
                </a:ext>
              </a:extLst>
            </p:cNvPr>
            <p:cNvSpPr/>
            <p:nvPr/>
          </p:nvSpPr>
          <p:spPr>
            <a:xfrm>
              <a:off x="219974" y="2044323"/>
              <a:ext cx="8704052" cy="350307"/>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kumimoji="0" lang="en-US" altLang="zh-CN" sz="2000" b="0" i="0" u="none" strike="noStrike" kern="1200" cap="none" spc="0" normalizeH="0" baseline="0" noProof="0" dirty="0" err="1">
                  <a:ln>
                    <a:noFill/>
                  </a:ln>
                  <a:solidFill>
                    <a:prstClr val="white"/>
                  </a:solidFill>
                  <a:effectLst/>
                  <a:uLnTx/>
                  <a:uFillTx/>
                  <a:latin typeface="Consolas" panose="020B0609020204030204" pitchFamily="49" charset="0"/>
                  <a:ea typeface="微软雅黑"/>
                  <a:cs typeface="+mn-cs"/>
                </a:rPr>
                <a:t>unique_ptr</a:t>
              </a:r>
              <a:r>
                <a:rPr lang="zh-CN" altLang="en-US" sz="2000" dirty="0">
                  <a:solidFill>
                    <a:prstClr val="white"/>
                  </a:solidFill>
                  <a:latin typeface="Consolas" panose="020B0609020204030204" pitchFamily="49" charset="0"/>
                </a:rPr>
                <a:t>对象调用 </a:t>
              </a:r>
              <a:r>
                <a:rPr lang="en-US" altLang="zh-CN" sz="2000" dirty="0">
                  <a:solidFill>
                    <a:prstClr val="white"/>
                  </a:solidFill>
                  <a:latin typeface="Consolas" panose="020B0609020204030204" pitchFamily="49" charset="0"/>
                </a:rPr>
                <a:t>reset </a:t>
              </a:r>
              <a:r>
                <a:rPr lang="zh-CN" altLang="en-US" sz="2000" dirty="0">
                  <a:solidFill>
                    <a:prstClr val="white"/>
                  </a:solidFill>
                  <a:latin typeface="Consolas" panose="020B0609020204030204" pitchFamily="49" charset="0"/>
                </a:rPr>
                <a:t>成员函数</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5" name="矩形: 圆角 17">
              <a:extLst>
                <a:ext uri="{FF2B5EF4-FFF2-40B4-BE49-F238E27FC236}">
                  <a16:creationId xmlns:a16="http://schemas.microsoft.com/office/drawing/2014/main" id="{022F6C56-1643-4A56-88A6-6437FCF25E7E}"/>
                </a:ext>
              </a:extLst>
            </p:cNvPr>
            <p:cNvSpPr/>
            <p:nvPr/>
          </p:nvSpPr>
          <p:spPr>
            <a:xfrm>
              <a:off x="219974" y="2394630"/>
              <a:ext cx="8704052" cy="64568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600"/>
                </a:spcBef>
                <a:spcAft>
                  <a:spcPts val="0"/>
                </a:spcAft>
                <a:buClr>
                  <a:srgbClr val="151DC1"/>
                </a:buClr>
                <a:buSzPct val="80000"/>
                <a:buFontTx/>
                <a:buNone/>
                <a:tabLst/>
                <a:defRPr/>
              </a:pPr>
              <a:r>
                <a:rPr kumimoji="0" lang="en-US" altLang="zh-CN" sz="1800" b="0" i="0" u="none" strike="noStrike" kern="1200" cap="none" spc="0" normalizeH="0" baseline="0" noProof="0" dirty="0" err="1">
                  <a:ln>
                    <a:noFill/>
                  </a:ln>
                  <a:solidFill>
                    <a:srgbClr val="08764C"/>
                  </a:solidFill>
                  <a:effectLst/>
                  <a:uLnTx/>
                  <a:uFillTx/>
                  <a:latin typeface="Consolas" panose="020B0609020204030204" pitchFamily="49" charset="0"/>
                  <a:ea typeface="微软雅黑"/>
                  <a:cs typeface="+mn-cs"/>
                </a:rPr>
                <a:t>unique_ptr</a:t>
              </a:r>
              <a:r>
                <a:rPr kumimoji="0" lang="en-US" altLang="zh-CN" sz="1800" b="0" i="0" u="none" strike="noStrike" kern="1200" cap="none" spc="0" normalizeH="0" baseline="0" noProof="0" dirty="0">
                  <a:ln>
                    <a:noFill/>
                  </a:ln>
                  <a:solidFill>
                    <a:srgbClr val="08764C"/>
                  </a:solidFill>
                  <a:effectLst/>
                  <a:uLnTx/>
                  <a:uFillTx/>
                  <a:latin typeface="Consolas" panose="020B0609020204030204" pitchFamily="49" charset="0"/>
                  <a:ea typeface="微软雅黑"/>
                  <a:cs typeface="+mn-cs"/>
                </a:rPr>
                <a:t> </a:t>
              </a:r>
              <a:r>
                <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&lt;</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微软雅黑"/>
                  <a:cs typeface="+mn-cs"/>
                </a:rPr>
                <a:t>int</a:t>
              </a:r>
              <a:r>
                <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&gt;</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微软雅黑"/>
                  <a:cs typeface="+mn-cs"/>
                </a:rPr>
                <a:t> </a:t>
              </a:r>
              <a:r>
                <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p3(</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微软雅黑"/>
                  <a:cs typeface="+mn-cs"/>
                </a:rPr>
                <a:t>new int</a:t>
              </a:r>
              <a:r>
                <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(105));</a:t>
              </a:r>
            </a:p>
            <a:p>
              <a:pPr lvl="0">
                <a:spcBef>
                  <a:spcPts val="600"/>
                </a:spcBef>
                <a:buClr>
                  <a:srgbClr val="151DC1"/>
                </a:buClr>
                <a:buSzPct val="80000"/>
              </a:pPr>
              <a:r>
                <a:rPr lang="en-US" altLang="zh-CN" dirty="0">
                  <a:solidFill>
                    <a:prstClr val="black"/>
                  </a:solidFill>
                  <a:latin typeface="Consolas" panose="020B0609020204030204" pitchFamily="49" charset="0"/>
                </a:rPr>
                <a:t>p3.reset(p2.release()); </a:t>
              </a:r>
              <a:endPar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endParaRPr>
            </a:p>
          </p:txBody>
        </p:sp>
      </p:grpSp>
      <p:grpSp>
        <p:nvGrpSpPr>
          <p:cNvPr id="16" name="组合 15">
            <a:extLst>
              <a:ext uri="{FF2B5EF4-FFF2-40B4-BE49-F238E27FC236}">
                <a16:creationId xmlns:a16="http://schemas.microsoft.com/office/drawing/2014/main" id="{D21BD52F-5F57-4D5D-B1E2-A1047C3B4D40}"/>
              </a:ext>
            </a:extLst>
          </p:cNvPr>
          <p:cNvGrpSpPr/>
          <p:nvPr/>
        </p:nvGrpSpPr>
        <p:grpSpPr>
          <a:xfrm>
            <a:off x="6186334" y="3996710"/>
            <a:ext cx="2710015" cy="1553029"/>
            <a:chOff x="219974" y="2029680"/>
            <a:chExt cx="8704052" cy="621738"/>
          </a:xfrm>
        </p:grpSpPr>
        <p:sp>
          <p:nvSpPr>
            <p:cNvPr id="17" name="矩形: 圆顶角 16">
              <a:extLst>
                <a:ext uri="{FF2B5EF4-FFF2-40B4-BE49-F238E27FC236}">
                  <a16:creationId xmlns:a16="http://schemas.microsoft.com/office/drawing/2014/main" id="{FDB651E4-7E45-4649-948A-CB6E5BABAEB5}"/>
                </a:ext>
              </a:extLst>
            </p:cNvPr>
            <p:cNvSpPr/>
            <p:nvPr/>
          </p:nvSpPr>
          <p:spPr>
            <a:xfrm>
              <a:off x="219974" y="2029680"/>
              <a:ext cx="8704052" cy="205063"/>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21" name="矩形: 圆角 17">
              <a:extLst>
                <a:ext uri="{FF2B5EF4-FFF2-40B4-BE49-F238E27FC236}">
                  <a16:creationId xmlns:a16="http://schemas.microsoft.com/office/drawing/2014/main" id="{3831809C-E636-4FD1-98F6-22BB7FFDBC7B}"/>
                </a:ext>
              </a:extLst>
            </p:cNvPr>
            <p:cNvSpPr/>
            <p:nvPr/>
          </p:nvSpPr>
          <p:spPr>
            <a:xfrm>
              <a:off x="219974" y="2223990"/>
              <a:ext cx="8704052" cy="427428"/>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600"/>
                </a:lnSpc>
                <a:buClr>
                  <a:srgbClr val="151DC1"/>
                </a:buClr>
              </a:pPr>
              <a:r>
                <a:rPr lang="en-US" altLang="zh-CN" dirty="0">
                  <a:solidFill>
                    <a:prstClr val="black"/>
                  </a:solidFill>
                  <a:latin typeface="Consolas" panose="020B0609020204030204" pitchFamily="49" charset="0"/>
                </a:rPr>
                <a:t>reset </a:t>
              </a:r>
              <a:r>
                <a:rPr lang="zh-CN" altLang="en-US" dirty="0">
                  <a:solidFill>
                    <a:prstClr val="black"/>
                  </a:solidFill>
                  <a:latin typeface="Consolas" panose="020B0609020204030204" pitchFamily="49" charset="0"/>
                </a:rPr>
                <a:t>函数释放 </a:t>
              </a:r>
              <a:r>
                <a:rPr lang="en-US" altLang="zh-CN" dirty="0">
                  <a:solidFill>
                    <a:prstClr val="black"/>
                  </a:solidFill>
                  <a:latin typeface="Consolas" panose="020B0609020204030204" pitchFamily="49" charset="0"/>
                </a:rPr>
                <a:t>p3 </a:t>
              </a:r>
              <a:r>
                <a:rPr lang="zh-CN" altLang="en-US" dirty="0">
                  <a:solidFill>
                    <a:prstClr val="black"/>
                  </a:solidFill>
                  <a:latin typeface="Consolas" panose="020B0609020204030204" pitchFamily="49" charset="0"/>
                </a:rPr>
                <a:t>原来的动态内存，并指向 </a:t>
              </a:r>
              <a:r>
                <a:rPr lang="en-US" altLang="zh-CN" dirty="0">
                  <a:solidFill>
                    <a:prstClr val="black"/>
                  </a:solidFill>
                  <a:latin typeface="Consolas" panose="020B0609020204030204" pitchFamily="49" charset="0"/>
                </a:rPr>
                <a:t>p2</a:t>
              </a:r>
              <a:r>
                <a:rPr lang="zh-CN" altLang="en-US" dirty="0">
                  <a:solidFill>
                    <a:prstClr val="black"/>
                  </a:solidFill>
                  <a:latin typeface="Consolas" panose="020B0609020204030204" pitchFamily="49" charset="0"/>
                </a:rPr>
                <a:t>释放出来的内存</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p:txBody>
        </p:sp>
      </p:grpSp>
    </p:spTree>
    <p:extLst>
      <p:ext uri="{BB962C8B-B14F-4D97-AF65-F5344CB8AC3E}">
        <p14:creationId xmlns:p14="http://schemas.microsoft.com/office/powerpoint/2010/main" val="1354640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838950" y="6383729"/>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lvl="0"/>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8.1.3  </a:t>
            </a:r>
            <a:r>
              <a:rPr kumimoji="0" lang="zh-CN" altLang="en-US" sz="3200" b="0" i="0" u="none" strike="noStrike" kern="1200" cap="none" spc="0" normalizeH="0" baseline="0" noProof="0" dirty="0">
                <a:ln>
                  <a:noFill/>
                </a:ln>
                <a:solidFill>
                  <a:prstClr val="white"/>
                </a:solidFill>
                <a:effectLst/>
                <a:uLnTx/>
                <a:uFillTx/>
                <a:latin typeface="微软雅黑"/>
                <a:ea typeface="微软雅黑"/>
                <a:cs typeface="+mn-cs"/>
              </a:rPr>
              <a:t>智能指针 </a:t>
            </a:r>
            <a:r>
              <a:rPr kumimoji="0" lang="en-US" altLang="zh-CN" sz="2400" b="0" i="0" u="none" strike="noStrike" kern="1200" cap="none" spc="0" normalizeH="0" baseline="0" noProof="0" dirty="0">
                <a:ln>
                  <a:noFill/>
                </a:ln>
                <a:solidFill>
                  <a:prstClr val="white"/>
                </a:solidFill>
                <a:effectLst/>
                <a:uLnTx/>
                <a:uFillTx/>
                <a:latin typeface="微软雅黑"/>
                <a:ea typeface="微软雅黑"/>
                <a:cs typeface="+mn-cs"/>
              </a:rPr>
              <a:t>— </a:t>
            </a:r>
            <a:r>
              <a:rPr lang="en-US" altLang="zh-CN" sz="2800" dirty="0" err="1">
                <a:solidFill>
                  <a:prstClr val="white"/>
                </a:solidFill>
                <a:latin typeface="Consolas" panose="020B0609020204030204" pitchFamily="49" charset="0"/>
              </a:rPr>
              <a:t>shared_ptr</a:t>
            </a:r>
            <a:endParaRPr kumimoji="0" lang="zh-CN" altLang="en-US" sz="1800" b="0" i="0" u="none" strike="noStrike" kern="1200" cap="none" spc="0" normalizeH="0" baseline="0" noProof="0" dirty="0">
              <a:ln>
                <a:noFill/>
              </a:ln>
              <a:solidFill>
                <a:prstClr val="white"/>
              </a:solidFill>
              <a:effectLst/>
              <a:uLnTx/>
              <a:uFillTx/>
              <a:latin typeface="Consolas" panose="020B0609020204030204" pitchFamily="49" charset="0"/>
              <a:ea typeface="微软雅黑"/>
              <a:cs typeface="+mn-cs"/>
            </a:endParaRPr>
          </a:p>
        </p:txBody>
      </p:sp>
      <p:sp>
        <p:nvSpPr>
          <p:cNvPr id="12" name="矩形 11">
            <a:extLst>
              <a:ext uri="{FF2B5EF4-FFF2-40B4-BE49-F238E27FC236}">
                <a16:creationId xmlns:a16="http://schemas.microsoft.com/office/drawing/2014/main" id="{7D864B83-9801-49D7-9965-12E20F5E4D72}"/>
              </a:ext>
            </a:extLst>
          </p:cNvPr>
          <p:cNvSpPr/>
          <p:nvPr/>
        </p:nvSpPr>
        <p:spPr>
          <a:xfrm>
            <a:off x="293298" y="1734728"/>
            <a:ext cx="4572000" cy="461665"/>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FFFF"/>
                </a:solidFill>
                <a:effectLst/>
                <a:uLnTx/>
                <a:uFillTx/>
                <a:latin typeface="MicrosoftYaHei"/>
                <a:ea typeface="微软雅黑"/>
                <a:cs typeface="+mn-cs"/>
              </a:rPr>
              <a:t>学习目标</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p>
        </p:txBody>
      </p:sp>
      <p:sp>
        <p:nvSpPr>
          <p:cNvPr id="2" name="矩形 1">
            <a:extLst>
              <a:ext uri="{FF2B5EF4-FFF2-40B4-BE49-F238E27FC236}">
                <a16:creationId xmlns:a16="http://schemas.microsoft.com/office/drawing/2014/main" id="{2A4B7D20-6B21-457D-B6BF-C3F76ACBB2EE}"/>
              </a:ext>
            </a:extLst>
          </p:cNvPr>
          <p:cNvSpPr/>
          <p:nvPr/>
        </p:nvSpPr>
        <p:spPr>
          <a:xfrm>
            <a:off x="170687" y="1021952"/>
            <a:ext cx="8802625" cy="400110"/>
          </a:xfrm>
          <a:prstGeom prst="rect">
            <a:avLst/>
          </a:prstGeom>
        </p:spPr>
        <p:txBody>
          <a:bodyPr wrap="square">
            <a:spAutoFit/>
          </a:bodyPr>
          <a:lstStyle/>
          <a:p>
            <a:pPr lvl="0"/>
            <a:r>
              <a:rPr lang="zh-CN" altLang="en-US" sz="2000" dirty="0">
                <a:solidFill>
                  <a:prstClr val="black"/>
                </a:solidFill>
              </a:rPr>
              <a:t>同 </a:t>
            </a:r>
            <a:r>
              <a:rPr lang="en-US" altLang="zh-CN" sz="2000" dirty="0" err="1">
                <a:solidFill>
                  <a:prstClr val="black"/>
                </a:solidFill>
                <a:latin typeface="Consolas" panose="020B0609020204030204" pitchFamily="49" charset="0"/>
              </a:rPr>
              <a:t>unique_ptr</a:t>
            </a:r>
            <a:r>
              <a:rPr lang="zh-CN" altLang="en-US" sz="2000" dirty="0">
                <a:solidFill>
                  <a:prstClr val="black"/>
                </a:solidFill>
              </a:rPr>
              <a:t>，必须使用直接初始化的形式来初始化一个 </a:t>
            </a:r>
            <a:r>
              <a:rPr lang="en-US" altLang="zh-CN" sz="2000" dirty="0" err="1">
                <a:solidFill>
                  <a:prstClr val="black"/>
                </a:solidFill>
                <a:latin typeface="Consolas" panose="020B0609020204030204" pitchFamily="49" charset="0"/>
              </a:rPr>
              <a:t>shared_ptr</a:t>
            </a:r>
            <a:r>
              <a:rPr lang="zh-CN" altLang="en-US" sz="2000" dirty="0">
                <a:solidFill>
                  <a:prstClr val="black"/>
                </a:solidFill>
              </a:rPr>
              <a:t>：</a:t>
            </a:r>
            <a:endPar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18" name="组合 17">
            <a:extLst>
              <a:ext uri="{FF2B5EF4-FFF2-40B4-BE49-F238E27FC236}">
                <a16:creationId xmlns:a16="http://schemas.microsoft.com/office/drawing/2014/main" id="{7B70A02A-81F7-4686-90DB-896B055703D6}"/>
              </a:ext>
            </a:extLst>
          </p:cNvPr>
          <p:cNvGrpSpPr/>
          <p:nvPr/>
        </p:nvGrpSpPr>
        <p:grpSpPr>
          <a:xfrm>
            <a:off x="170687" y="1693802"/>
            <a:ext cx="5910710" cy="1456342"/>
            <a:chOff x="219974" y="2044323"/>
            <a:chExt cx="8704052" cy="995987"/>
          </a:xfrm>
        </p:grpSpPr>
        <p:sp>
          <p:nvSpPr>
            <p:cNvPr id="19" name="矩形: 圆顶角 18">
              <a:extLst>
                <a:ext uri="{FF2B5EF4-FFF2-40B4-BE49-F238E27FC236}">
                  <a16:creationId xmlns:a16="http://schemas.microsoft.com/office/drawing/2014/main" id="{F12DAE25-93EF-485C-BCD4-BCA880E725BB}"/>
                </a:ext>
              </a:extLst>
            </p:cNvPr>
            <p:cNvSpPr/>
            <p:nvPr/>
          </p:nvSpPr>
          <p:spPr>
            <a:xfrm>
              <a:off x="219974" y="2044323"/>
              <a:ext cx="8704052" cy="350307"/>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2000" dirty="0" err="1">
                  <a:solidFill>
                    <a:prstClr val="white"/>
                  </a:solidFill>
                  <a:latin typeface="Consolas" panose="020B0609020204030204" pitchFamily="49" charset="0"/>
                </a:rPr>
                <a:t>shared_ptr</a:t>
              </a:r>
              <a:r>
                <a:rPr lang="en-US" altLang="zh-CN" sz="2000" dirty="0">
                  <a:solidFill>
                    <a:prstClr val="white"/>
                  </a:solidFill>
                  <a:latin typeface="Consolas" panose="020B0609020204030204" pitchFamily="49" charset="0"/>
                </a:rPr>
                <a:t> </a:t>
              </a:r>
              <a:r>
                <a:rPr lang="zh-CN" altLang="en-US" sz="2000" dirty="0">
                  <a:solidFill>
                    <a:prstClr val="white"/>
                  </a:solidFill>
                  <a:latin typeface="Consolas" panose="020B0609020204030204" pitchFamily="49" charset="0"/>
                </a:rPr>
                <a:t>初始化一</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0" name="矩形: 圆角 17">
              <a:extLst>
                <a:ext uri="{FF2B5EF4-FFF2-40B4-BE49-F238E27FC236}">
                  <a16:creationId xmlns:a16="http://schemas.microsoft.com/office/drawing/2014/main" id="{E52808AA-DE58-4A83-9D58-F481181120C2}"/>
                </a:ext>
              </a:extLst>
            </p:cNvPr>
            <p:cNvSpPr/>
            <p:nvPr/>
          </p:nvSpPr>
          <p:spPr>
            <a:xfrm>
              <a:off x="219974" y="2394630"/>
              <a:ext cx="8704052" cy="64568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spcBef>
                  <a:spcPts val="600"/>
                </a:spcBef>
                <a:buClr>
                  <a:srgbClr val="151DC1"/>
                </a:buClr>
                <a:buSzPct val="80000"/>
              </a:pPr>
              <a:r>
                <a:rPr kumimoji="0" lang="en-US" altLang="zh-CN" sz="1800" b="0" i="0" u="none" strike="noStrike" kern="1200" cap="none" spc="0" normalizeH="0" baseline="0" noProof="0" dirty="0" err="1">
                  <a:ln>
                    <a:noFill/>
                  </a:ln>
                  <a:solidFill>
                    <a:srgbClr val="08764C"/>
                  </a:solidFill>
                  <a:effectLst/>
                  <a:uLnTx/>
                  <a:uFillTx/>
                  <a:latin typeface="Consolas" panose="020B0609020204030204" pitchFamily="49" charset="0"/>
                  <a:ea typeface="微软雅黑"/>
                  <a:cs typeface="+mn-cs"/>
                </a:rPr>
                <a:t>shared_ptr</a:t>
              </a:r>
              <a:r>
                <a:rPr kumimoji="0" lang="en-US" altLang="zh-CN" sz="1800" b="0" i="0" u="none" strike="noStrike" kern="1200" cap="none" spc="0" normalizeH="0" baseline="0" noProof="0" dirty="0">
                  <a:ln>
                    <a:noFill/>
                  </a:ln>
                  <a:solidFill>
                    <a:srgbClr val="08764C"/>
                  </a:solidFill>
                  <a:effectLst/>
                  <a:uLnTx/>
                  <a:uFillTx/>
                  <a:latin typeface="Consolas" panose="020B0609020204030204" pitchFamily="49" charset="0"/>
                  <a:ea typeface="微软雅黑"/>
                  <a:cs typeface="+mn-cs"/>
                </a:rPr>
                <a:t> </a:t>
              </a:r>
              <a:r>
                <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&lt;</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微软雅黑"/>
                  <a:cs typeface="+mn-cs"/>
                </a:rPr>
                <a:t>int</a:t>
              </a:r>
              <a:r>
                <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&gt;</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微软雅黑"/>
                  <a:cs typeface="+mn-cs"/>
                </a:rPr>
                <a:t> </a:t>
              </a:r>
              <a:r>
                <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p1(</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微软雅黑"/>
                  <a:cs typeface="+mn-cs"/>
                </a:rPr>
                <a:t>new int</a:t>
              </a:r>
              <a:r>
                <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a:t>
              </a:r>
              <a:r>
                <a:rPr lang="en-US" altLang="zh-CN" dirty="0">
                  <a:solidFill>
                    <a:prstClr val="black"/>
                  </a:solidFill>
                  <a:latin typeface="Consolas" panose="020B0609020204030204" pitchFamily="49" charset="0"/>
                </a:rPr>
                <a:t>105));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错误</a:t>
              </a:r>
              <a:endParaRPr kumimoji="0" lang="en-US" altLang="zh-CN" sz="1800" b="0" i="0" u="none" strike="noStrike" kern="1200" cap="none" spc="0" normalizeH="0" baseline="0" noProof="0" dirty="0">
                <a:ln>
                  <a:noFill/>
                </a:ln>
                <a:solidFill>
                  <a:schemeClr val="accent6"/>
                </a:solidFill>
                <a:effectLst/>
                <a:uLnTx/>
                <a:uFillTx/>
                <a:latin typeface="Consolas" panose="020B0609020204030204" pitchFamily="49" charset="0"/>
                <a:ea typeface="微软雅黑"/>
              </a:endParaRPr>
            </a:p>
            <a:p>
              <a:pPr lvl="0">
                <a:spcBef>
                  <a:spcPts val="600"/>
                </a:spcBef>
                <a:buClr>
                  <a:srgbClr val="151DC1"/>
                </a:buClr>
                <a:buSzPct val="80000"/>
              </a:pPr>
              <a:r>
                <a:rPr lang="en-US" altLang="zh-CN" dirty="0">
                  <a:solidFill>
                    <a:srgbClr val="08764C"/>
                  </a:solidFill>
                  <a:latin typeface="Consolas" panose="020B0609020204030204" pitchFamily="49" charset="0"/>
                </a:rPr>
                <a:t>shared_</a:t>
              </a:r>
              <a:r>
                <a:rPr kumimoji="0" lang="en-US" altLang="zh-CN" sz="1800" b="0" i="0" u="none" strike="noStrike" kern="1200" cap="none" spc="0" normalizeH="0" baseline="0" noProof="0" dirty="0" err="1">
                  <a:ln>
                    <a:noFill/>
                  </a:ln>
                  <a:solidFill>
                    <a:srgbClr val="08764C"/>
                  </a:solidFill>
                  <a:effectLst/>
                  <a:uLnTx/>
                  <a:uFillTx/>
                  <a:latin typeface="Consolas" panose="020B0609020204030204" pitchFamily="49" charset="0"/>
                  <a:ea typeface="微软雅黑"/>
                  <a:cs typeface="+mn-cs"/>
                </a:rPr>
                <a:t>ptr</a:t>
              </a:r>
              <a:r>
                <a:rPr kumimoji="0" lang="en-US" altLang="zh-CN" sz="1800" b="0" i="0" u="none" strike="noStrike" kern="1200" cap="none" spc="0" normalizeH="0" baseline="0" noProof="0" dirty="0">
                  <a:ln>
                    <a:noFill/>
                  </a:ln>
                  <a:solidFill>
                    <a:srgbClr val="08764C"/>
                  </a:solidFill>
                  <a:effectLst/>
                  <a:uLnTx/>
                  <a:uFillTx/>
                  <a:latin typeface="Consolas" panose="020B0609020204030204" pitchFamily="49" charset="0"/>
                  <a:ea typeface="微软雅黑"/>
                  <a:cs typeface="+mn-cs"/>
                </a:rPr>
                <a:t> </a:t>
              </a:r>
              <a:r>
                <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&lt;</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微软雅黑"/>
                  <a:cs typeface="+mn-cs"/>
                </a:rPr>
                <a:t>int</a:t>
              </a:r>
              <a:r>
                <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&gt; p2(</a:t>
              </a:r>
              <a:r>
                <a:rPr lang="en-US" altLang="zh-CN" dirty="0">
                  <a:solidFill>
                    <a:srgbClr val="0000FF"/>
                  </a:solidFill>
                  <a:latin typeface="Consolas" panose="020B0609020204030204" pitchFamily="49" charset="0"/>
                </a:rPr>
                <a:t>new int</a:t>
              </a:r>
              <a:r>
                <a:rPr lang="en-US" altLang="zh-CN" dirty="0">
                  <a:solidFill>
                    <a:prstClr val="black"/>
                  </a:solidFill>
                  <a:latin typeface="Consolas" panose="020B0609020204030204" pitchFamily="49" charset="0"/>
                </a:rPr>
                <a:t>(614)); </a:t>
              </a:r>
              <a:r>
                <a:rPr lang="en-US" altLang="zh-CN" dirty="0">
                  <a:solidFill>
                    <a:schemeClr val="accent6"/>
                  </a:solidFill>
                  <a:latin typeface="Consolas" panose="020B0609020204030204" pitchFamily="49" charset="0"/>
                </a:rPr>
                <a:t>//</a:t>
              </a:r>
              <a:r>
                <a:rPr lang="zh-CN" altLang="en-US" dirty="0">
                  <a:solidFill>
                    <a:schemeClr val="accent6"/>
                  </a:solidFill>
                  <a:latin typeface="Consolas" panose="020B0609020204030204" pitchFamily="49" charset="0"/>
                </a:rPr>
                <a:t>正确</a:t>
              </a:r>
              <a:endPar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endParaRPr>
            </a:p>
          </p:txBody>
        </p:sp>
      </p:grpSp>
      <p:grpSp>
        <p:nvGrpSpPr>
          <p:cNvPr id="13" name="组合 12">
            <a:extLst>
              <a:ext uri="{FF2B5EF4-FFF2-40B4-BE49-F238E27FC236}">
                <a16:creationId xmlns:a16="http://schemas.microsoft.com/office/drawing/2014/main" id="{360AB620-5950-4C7D-AA60-5D1582783929}"/>
              </a:ext>
            </a:extLst>
          </p:cNvPr>
          <p:cNvGrpSpPr/>
          <p:nvPr/>
        </p:nvGrpSpPr>
        <p:grpSpPr>
          <a:xfrm>
            <a:off x="81952" y="4003880"/>
            <a:ext cx="5910709" cy="1739941"/>
            <a:chOff x="219974" y="2044323"/>
            <a:chExt cx="8704052" cy="1189939"/>
          </a:xfrm>
        </p:grpSpPr>
        <p:sp>
          <p:nvSpPr>
            <p:cNvPr id="14" name="矩形: 圆顶角 13">
              <a:extLst>
                <a:ext uri="{FF2B5EF4-FFF2-40B4-BE49-F238E27FC236}">
                  <a16:creationId xmlns:a16="http://schemas.microsoft.com/office/drawing/2014/main" id="{A0901B00-115C-4919-9DCD-0391DE900A2F}"/>
                </a:ext>
              </a:extLst>
            </p:cNvPr>
            <p:cNvSpPr/>
            <p:nvPr/>
          </p:nvSpPr>
          <p:spPr>
            <a:xfrm>
              <a:off x="219974" y="2044323"/>
              <a:ext cx="8704052" cy="350307"/>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2000" dirty="0" err="1">
                  <a:solidFill>
                    <a:prstClr val="white"/>
                  </a:solidFill>
                  <a:latin typeface="Consolas" panose="020B0609020204030204" pitchFamily="49" charset="0"/>
                </a:rPr>
                <a:t>shared_ptr</a:t>
              </a:r>
              <a:r>
                <a:rPr lang="en-US" altLang="zh-CN" sz="2000" dirty="0">
                  <a:solidFill>
                    <a:prstClr val="white"/>
                  </a:solidFill>
                  <a:latin typeface="Consolas" panose="020B0609020204030204" pitchFamily="49" charset="0"/>
                </a:rPr>
                <a:t> </a:t>
              </a:r>
              <a:r>
                <a:rPr lang="zh-CN" altLang="en-US" sz="2000" dirty="0">
                  <a:solidFill>
                    <a:prstClr val="white"/>
                  </a:solidFill>
                  <a:latin typeface="Consolas" panose="020B0609020204030204" pitchFamily="49" charset="0"/>
                </a:rPr>
                <a:t>初始化二</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5" name="矩形: 圆角 17">
              <a:extLst>
                <a:ext uri="{FF2B5EF4-FFF2-40B4-BE49-F238E27FC236}">
                  <a16:creationId xmlns:a16="http://schemas.microsoft.com/office/drawing/2014/main" id="{022F6C56-1643-4A56-88A6-6437FCF25E7E}"/>
                </a:ext>
              </a:extLst>
            </p:cNvPr>
            <p:cNvSpPr/>
            <p:nvPr/>
          </p:nvSpPr>
          <p:spPr>
            <a:xfrm>
              <a:off x="219974" y="2394630"/>
              <a:ext cx="8704052" cy="83963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spcBef>
                  <a:spcPts val="600"/>
                </a:spcBef>
                <a:buClr>
                  <a:srgbClr val="151DC1"/>
                </a:buClr>
                <a:buSzPct val="80000"/>
              </a:pPr>
              <a:r>
                <a:rPr lang="en-US" altLang="zh-CN" dirty="0">
                  <a:solidFill>
                    <a:srgbClr val="08764C"/>
                  </a:solidFill>
                  <a:latin typeface="Consolas" panose="020B0609020204030204" pitchFamily="49" charset="0"/>
                </a:rPr>
                <a:t>shared</a:t>
              </a:r>
              <a:r>
                <a:rPr kumimoji="0" lang="en-US" altLang="zh-CN" sz="1800" b="0" i="0" u="none" strike="noStrike" kern="1200" cap="none" spc="0" normalizeH="0" baseline="0" noProof="0" dirty="0">
                  <a:ln>
                    <a:noFill/>
                  </a:ln>
                  <a:solidFill>
                    <a:srgbClr val="08764C"/>
                  </a:solidFill>
                  <a:effectLst/>
                  <a:uLnTx/>
                  <a:uFillTx/>
                  <a:latin typeface="Consolas" panose="020B0609020204030204" pitchFamily="49" charset="0"/>
                  <a:ea typeface="微软雅黑"/>
                  <a:cs typeface="+mn-cs"/>
                </a:rPr>
                <a:t>_</a:t>
              </a:r>
              <a:r>
                <a:rPr kumimoji="0" lang="en-US" altLang="zh-CN" sz="1800" b="0" i="0" u="none" strike="noStrike" kern="1200" cap="none" spc="0" normalizeH="0" baseline="0" noProof="0" dirty="0" err="1">
                  <a:ln>
                    <a:noFill/>
                  </a:ln>
                  <a:solidFill>
                    <a:srgbClr val="08764C"/>
                  </a:solidFill>
                  <a:effectLst/>
                  <a:uLnTx/>
                  <a:uFillTx/>
                  <a:latin typeface="Consolas" panose="020B0609020204030204" pitchFamily="49" charset="0"/>
                  <a:ea typeface="微软雅黑"/>
                  <a:cs typeface="+mn-cs"/>
                </a:rPr>
                <a:t>ptr</a:t>
              </a:r>
              <a:r>
                <a:rPr kumimoji="0" lang="en-US" altLang="zh-CN" sz="1800" b="0" i="0" u="none" strike="noStrike" kern="1200" cap="none" spc="0" normalizeH="0" baseline="0" noProof="0" dirty="0">
                  <a:ln>
                    <a:noFill/>
                  </a:ln>
                  <a:solidFill>
                    <a:srgbClr val="08764C"/>
                  </a:solidFill>
                  <a:effectLst/>
                  <a:uLnTx/>
                  <a:uFillTx/>
                  <a:latin typeface="Consolas" panose="020B0609020204030204" pitchFamily="49" charset="0"/>
                  <a:ea typeface="微软雅黑"/>
                  <a:cs typeface="+mn-cs"/>
                </a:rPr>
                <a:t> </a:t>
              </a:r>
              <a:r>
                <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&lt;</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微软雅黑"/>
                  <a:cs typeface="+mn-cs"/>
                </a:rPr>
                <a:t>int</a:t>
              </a:r>
              <a:r>
                <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&gt;</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微软雅黑"/>
                  <a:cs typeface="+mn-cs"/>
                </a:rPr>
                <a:t> </a:t>
              </a:r>
              <a:r>
                <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pi = </a:t>
              </a:r>
              <a:r>
                <a:rPr kumimoji="0" lang="en-US" altLang="zh-CN" sz="1800" b="0" i="0" u="none" strike="noStrike" kern="1200" cap="none" spc="0" normalizeH="0" baseline="0" noProof="0" dirty="0" err="1">
                  <a:ln>
                    <a:noFill/>
                  </a:ln>
                  <a:solidFill>
                    <a:prstClr val="black"/>
                  </a:solidFill>
                  <a:effectLst/>
                  <a:uLnTx/>
                  <a:uFillTx/>
                  <a:latin typeface="Consolas" panose="020B0609020204030204" pitchFamily="49" charset="0"/>
                  <a:ea typeface="微软雅黑"/>
                  <a:cs typeface="+mn-cs"/>
                </a:rPr>
                <a:t>make_shared</a:t>
              </a:r>
              <a:r>
                <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&lt;</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微软雅黑"/>
                  <a:cs typeface="+mn-cs"/>
                </a:rPr>
                <a:t>int&gt;</a:t>
              </a:r>
              <a:r>
                <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(10);</a:t>
              </a:r>
            </a:p>
            <a:p>
              <a:pPr lvl="0">
                <a:spcBef>
                  <a:spcPts val="600"/>
                </a:spcBef>
                <a:buClr>
                  <a:srgbClr val="151DC1"/>
                </a:buClr>
                <a:buSzPct val="80000"/>
              </a:pPr>
              <a:r>
                <a:rPr lang="en-US" altLang="zh-CN" dirty="0">
                  <a:solidFill>
                    <a:schemeClr val="accent6"/>
                  </a:solidFill>
                  <a:latin typeface="Consolas" panose="020B0609020204030204" pitchFamily="49" charset="0"/>
                </a:rPr>
                <a:t>// </a:t>
              </a:r>
              <a:r>
                <a:rPr lang="zh-CN" altLang="en-US" dirty="0">
                  <a:solidFill>
                    <a:schemeClr val="accent6"/>
                  </a:solidFill>
                  <a:latin typeface="Consolas" panose="020B0609020204030204" pitchFamily="49" charset="0"/>
                </a:rPr>
                <a:t>或者利用 </a:t>
              </a:r>
              <a:r>
                <a:rPr lang="en-US" altLang="zh-CN" dirty="0">
                  <a:solidFill>
                    <a:schemeClr val="accent6"/>
                  </a:solidFill>
                  <a:latin typeface="Consolas" panose="020B0609020204030204" pitchFamily="49" charset="0"/>
                </a:rPr>
                <a:t>auto </a:t>
              </a:r>
              <a:r>
                <a:rPr lang="zh-CN" altLang="en-US" dirty="0">
                  <a:solidFill>
                    <a:schemeClr val="accent6"/>
                  </a:solidFill>
                  <a:latin typeface="Consolas" panose="020B0609020204030204" pitchFamily="49" charset="0"/>
                </a:rPr>
                <a:t>进行类型自动推导，简化书写：</a:t>
              </a:r>
              <a:endParaRPr lang="en-US" altLang="zh-CN" dirty="0">
                <a:solidFill>
                  <a:schemeClr val="accent6"/>
                </a:solidFill>
                <a:latin typeface="Consolas" panose="020B0609020204030204" pitchFamily="49" charset="0"/>
              </a:endParaRPr>
            </a:p>
            <a:p>
              <a:pPr lvl="0">
                <a:spcBef>
                  <a:spcPts val="600"/>
                </a:spcBef>
                <a:buClr>
                  <a:srgbClr val="151DC1"/>
                </a:buClr>
                <a:buSzPct val="80000"/>
              </a:pPr>
              <a:r>
                <a:rPr lang="en-US" altLang="zh-CN" dirty="0">
                  <a:solidFill>
                    <a:srgbClr val="0000FF"/>
                  </a:solidFill>
                  <a:latin typeface="Consolas" panose="020B0609020204030204" pitchFamily="49" charset="0"/>
                </a:rPr>
                <a:t>auto</a:t>
              </a:r>
              <a:r>
                <a:rPr lang="en-US" altLang="zh-CN" dirty="0">
                  <a:solidFill>
                    <a:prstClr val="black"/>
                  </a:solidFill>
                  <a:latin typeface="Consolas" panose="020B0609020204030204" pitchFamily="49" charset="0"/>
                </a:rPr>
                <a:t> pi = </a:t>
              </a:r>
              <a:r>
                <a:rPr lang="en-US" altLang="zh-CN" dirty="0" err="1">
                  <a:solidFill>
                    <a:prstClr val="black"/>
                  </a:solidFill>
                  <a:latin typeface="Consolas" panose="020B0609020204030204" pitchFamily="49" charset="0"/>
                </a:rPr>
                <a:t>make_shared</a:t>
              </a:r>
              <a:r>
                <a:rPr lang="en-US" altLang="zh-CN" dirty="0">
                  <a:solidFill>
                    <a:prstClr val="black"/>
                  </a:solidFill>
                  <a:latin typeface="Consolas" panose="020B0609020204030204" pitchFamily="49" charset="0"/>
                </a:rPr>
                <a:t>&lt;</a:t>
              </a:r>
              <a:r>
                <a:rPr lang="en-US" altLang="zh-CN" dirty="0">
                  <a:solidFill>
                    <a:srgbClr val="0000FF"/>
                  </a:solidFill>
                  <a:latin typeface="Consolas" panose="020B0609020204030204" pitchFamily="49" charset="0"/>
                </a:rPr>
                <a:t>int&gt;</a:t>
              </a:r>
              <a:r>
                <a:rPr lang="en-US" altLang="zh-CN" dirty="0">
                  <a:solidFill>
                    <a:prstClr val="black"/>
                  </a:solidFill>
                  <a:latin typeface="Consolas" panose="020B0609020204030204" pitchFamily="49" charset="0"/>
                </a:rPr>
                <a:t>(10);</a:t>
              </a:r>
              <a:endPar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endParaRPr>
            </a:p>
          </p:txBody>
        </p:sp>
      </p:grpSp>
      <p:grpSp>
        <p:nvGrpSpPr>
          <p:cNvPr id="16" name="组合 15">
            <a:extLst>
              <a:ext uri="{FF2B5EF4-FFF2-40B4-BE49-F238E27FC236}">
                <a16:creationId xmlns:a16="http://schemas.microsoft.com/office/drawing/2014/main" id="{D21BD52F-5F57-4D5D-B1E2-A1047C3B4D40}"/>
              </a:ext>
            </a:extLst>
          </p:cNvPr>
          <p:cNvGrpSpPr/>
          <p:nvPr/>
        </p:nvGrpSpPr>
        <p:grpSpPr>
          <a:xfrm>
            <a:off x="6147146" y="3980366"/>
            <a:ext cx="2710015" cy="1886452"/>
            <a:chOff x="219974" y="2029680"/>
            <a:chExt cx="8704052" cy="755220"/>
          </a:xfrm>
        </p:grpSpPr>
        <p:sp>
          <p:nvSpPr>
            <p:cNvPr id="17" name="矩形: 圆顶角 16">
              <a:extLst>
                <a:ext uri="{FF2B5EF4-FFF2-40B4-BE49-F238E27FC236}">
                  <a16:creationId xmlns:a16="http://schemas.microsoft.com/office/drawing/2014/main" id="{FDB651E4-7E45-4649-948A-CB6E5BABAEB5}"/>
                </a:ext>
              </a:extLst>
            </p:cNvPr>
            <p:cNvSpPr/>
            <p:nvPr/>
          </p:nvSpPr>
          <p:spPr>
            <a:xfrm>
              <a:off x="219974" y="2029680"/>
              <a:ext cx="8704052" cy="205063"/>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21" name="矩形: 圆角 17">
              <a:extLst>
                <a:ext uri="{FF2B5EF4-FFF2-40B4-BE49-F238E27FC236}">
                  <a16:creationId xmlns:a16="http://schemas.microsoft.com/office/drawing/2014/main" id="{3831809C-E636-4FD1-98F6-22BB7FFDBC7B}"/>
                </a:ext>
              </a:extLst>
            </p:cNvPr>
            <p:cNvSpPr/>
            <p:nvPr/>
          </p:nvSpPr>
          <p:spPr>
            <a:xfrm>
              <a:off x="219974" y="2223990"/>
              <a:ext cx="8704052" cy="56091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600"/>
                </a:lnSpc>
                <a:buClr>
                  <a:srgbClr val="151DC1"/>
                </a:buClr>
              </a:pPr>
              <a:r>
                <a:rPr lang="en-US" altLang="zh-CN" dirty="0" err="1">
                  <a:solidFill>
                    <a:prstClr val="black"/>
                  </a:solidFill>
                  <a:latin typeface="Consolas" panose="020B0609020204030204" pitchFamily="49" charset="0"/>
                </a:rPr>
                <a:t>make_shared</a:t>
              </a:r>
              <a:r>
                <a:rPr lang="en-US" altLang="zh-CN" dirty="0">
                  <a:solidFill>
                    <a:prstClr val="black"/>
                  </a:solidFill>
                  <a:latin typeface="Consolas" panose="020B0609020204030204" pitchFamily="49" charset="0"/>
                </a:rPr>
                <a:t> </a:t>
              </a:r>
              <a:r>
                <a:rPr lang="zh-CN" altLang="en-US" dirty="0">
                  <a:solidFill>
                    <a:prstClr val="black"/>
                  </a:solidFill>
                  <a:latin typeface="Consolas" panose="020B0609020204030204" pitchFamily="49" charset="0"/>
                </a:rPr>
                <a:t>是函数模板，在使用时必须要在尖括号中指定想要创建的对象类型</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p:txBody>
        </p:sp>
      </p:grpSp>
      <p:sp>
        <p:nvSpPr>
          <p:cNvPr id="3" name="矩形 2">
            <a:extLst>
              <a:ext uri="{FF2B5EF4-FFF2-40B4-BE49-F238E27FC236}">
                <a16:creationId xmlns:a16="http://schemas.microsoft.com/office/drawing/2014/main" id="{3AACFC25-5B22-440B-B049-0DE41EEA83F8}"/>
              </a:ext>
            </a:extLst>
          </p:cNvPr>
          <p:cNvSpPr/>
          <p:nvPr/>
        </p:nvSpPr>
        <p:spPr>
          <a:xfrm>
            <a:off x="81952" y="3496005"/>
            <a:ext cx="8515948" cy="400110"/>
          </a:xfrm>
          <a:prstGeom prst="rect">
            <a:avLst/>
          </a:prstGeom>
        </p:spPr>
        <p:txBody>
          <a:bodyPr wrap="square">
            <a:spAutoFit/>
          </a:bodyPr>
          <a:lstStyle/>
          <a:p>
            <a:r>
              <a:rPr lang="zh-CN" altLang="en-US" sz="2000" dirty="0"/>
              <a:t>更安全的分配和使用动态内存的方法是调用 </a:t>
            </a:r>
            <a:r>
              <a:rPr lang="zh-CN" altLang="en-US" sz="2000" dirty="0">
                <a:latin typeface="Consolas" panose="020B0609020204030204" pitchFamily="49" charset="0"/>
              </a:rPr>
              <a:t>make_shared </a:t>
            </a:r>
            <a:r>
              <a:rPr lang="zh-CN" altLang="en-US" sz="2000" dirty="0"/>
              <a:t>标准库函数：</a:t>
            </a:r>
          </a:p>
        </p:txBody>
      </p:sp>
    </p:spTree>
    <p:extLst>
      <p:ext uri="{BB962C8B-B14F-4D97-AF65-F5344CB8AC3E}">
        <p14:creationId xmlns:p14="http://schemas.microsoft.com/office/powerpoint/2010/main" val="4261584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838950" y="6383729"/>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8.1.3  </a:t>
            </a:r>
            <a:r>
              <a:rPr kumimoji="0" lang="zh-CN" altLang="en-US" sz="3200" b="0" i="0" u="none" strike="noStrike" kern="1200" cap="none" spc="0" normalizeH="0" baseline="0" noProof="0" dirty="0">
                <a:ln>
                  <a:noFill/>
                </a:ln>
                <a:solidFill>
                  <a:prstClr val="white"/>
                </a:solidFill>
                <a:effectLst/>
                <a:uLnTx/>
                <a:uFillTx/>
                <a:latin typeface="微软雅黑"/>
                <a:ea typeface="微软雅黑"/>
                <a:cs typeface="+mn-cs"/>
              </a:rPr>
              <a:t>智能指针 </a:t>
            </a:r>
            <a:r>
              <a:rPr kumimoji="0" lang="en-US" altLang="zh-CN" sz="2400" b="0" i="0" u="none" strike="noStrike" kern="1200" cap="none" spc="0" normalizeH="0" baseline="0" noProof="0" dirty="0">
                <a:ln>
                  <a:noFill/>
                </a:ln>
                <a:solidFill>
                  <a:prstClr val="white"/>
                </a:solidFill>
                <a:effectLst/>
                <a:uLnTx/>
                <a:uFillTx/>
                <a:latin typeface="微软雅黑"/>
                <a:ea typeface="微软雅黑"/>
                <a:cs typeface="+mn-cs"/>
              </a:rPr>
              <a:t>— </a:t>
            </a:r>
            <a:r>
              <a:rPr kumimoji="0" lang="en-US" altLang="zh-CN" sz="2800" b="0" i="0" u="none" strike="noStrike" kern="1200" cap="none" spc="0" normalizeH="0" baseline="0" noProof="0" dirty="0" err="1">
                <a:ln>
                  <a:noFill/>
                </a:ln>
                <a:solidFill>
                  <a:prstClr val="white"/>
                </a:solidFill>
                <a:effectLst/>
                <a:uLnTx/>
                <a:uFillTx/>
                <a:latin typeface="Consolas" panose="020B0609020204030204" pitchFamily="49" charset="0"/>
                <a:ea typeface="微软雅黑"/>
                <a:cs typeface="+mn-cs"/>
              </a:rPr>
              <a:t>shared_ptr</a:t>
            </a:r>
            <a:endParaRPr kumimoji="0" lang="zh-CN" altLang="en-US" sz="1800" b="0" i="0" u="none" strike="noStrike" kern="1200" cap="none" spc="0" normalizeH="0" baseline="0" noProof="0" dirty="0">
              <a:ln>
                <a:noFill/>
              </a:ln>
              <a:solidFill>
                <a:prstClr val="white"/>
              </a:solidFill>
              <a:effectLst/>
              <a:uLnTx/>
              <a:uFillTx/>
              <a:latin typeface="Consolas" panose="020B0609020204030204" pitchFamily="49" charset="0"/>
              <a:ea typeface="微软雅黑"/>
              <a:cs typeface="+mn-cs"/>
            </a:endParaRPr>
          </a:p>
        </p:txBody>
      </p:sp>
      <p:sp>
        <p:nvSpPr>
          <p:cNvPr id="12" name="矩形 11">
            <a:extLst>
              <a:ext uri="{FF2B5EF4-FFF2-40B4-BE49-F238E27FC236}">
                <a16:creationId xmlns:a16="http://schemas.microsoft.com/office/drawing/2014/main" id="{7D864B83-9801-49D7-9965-12E20F5E4D72}"/>
              </a:ext>
            </a:extLst>
          </p:cNvPr>
          <p:cNvSpPr/>
          <p:nvPr/>
        </p:nvSpPr>
        <p:spPr>
          <a:xfrm>
            <a:off x="293298" y="1734728"/>
            <a:ext cx="4572000" cy="461665"/>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FFFF"/>
                </a:solidFill>
                <a:effectLst/>
                <a:uLnTx/>
                <a:uFillTx/>
                <a:latin typeface="MicrosoftYaHei"/>
                <a:ea typeface="微软雅黑"/>
                <a:cs typeface="+mn-cs"/>
              </a:rPr>
              <a:t>学习目标</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p>
        </p:txBody>
      </p:sp>
      <p:sp>
        <p:nvSpPr>
          <p:cNvPr id="2" name="矩形 1">
            <a:extLst>
              <a:ext uri="{FF2B5EF4-FFF2-40B4-BE49-F238E27FC236}">
                <a16:creationId xmlns:a16="http://schemas.microsoft.com/office/drawing/2014/main" id="{2A4B7D20-6B21-457D-B6BF-C3F76ACBB2EE}"/>
              </a:ext>
            </a:extLst>
          </p:cNvPr>
          <p:cNvSpPr/>
          <p:nvPr/>
        </p:nvSpPr>
        <p:spPr>
          <a:xfrm>
            <a:off x="170687" y="1021952"/>
            <a:ext cx="8802625" cy="400110"/>
          </a:xfrm>
          <a:prstGeom prst="rect">
            <a:avLst/>
          </a:prstGeom>
        </p:spPr>
        <p:txBody>
          <a:bodyPr wrap="square">
            <a:spAutoFit/>
          </a:bodyPr>
          <a:lstStyle/>
          <a:p>
            <a:pPr lvl="0"/>
            <a:r>
              <a:rPr lang="zh-CN" altLang="en-US" sz="2000" dirty="0">
                <a:solidFill>
                  <a:prstClr val="black"/>
                </a:solidFill>
              </a:rPr>
              <a:t>与 </a:t>
            </a:r>
            <a:r>
              <a:rPr lang="en-US" altLang="zh-CN" sz="2000" dirty="0" err="1">
                <a:solidFill>
                  <a:prstClr val="black"/>
                </a:solidFill>
                <a:latin typeface="Consolas" panose="020B0609020204030204" pitchFamily="49" charset="0"/>
              </a:rPr>
              <a:t>unique_ptr</a:t>
            </a:r>
            <a:r>
              <a:rPr lang="en-US" altLang="zh-CN" sz="2000" dirty="0">
                <a:solidFill>
                  <a:prstClr val="black"/>
                </a:solidFill>
                <a:latin typeface="Consolas" panose="020B0609020204030204" pitchFamily="49" charset="0"/>
              </a:rPr>
              <a:t> </a:t>
            </a:r>
            <a:r>
              <a:rPr lang="zh-CN" altLang="en-US" sz="2000" dirty="0">
                <a:solidFill>
                  <a:prstClr val="black"/>
                </a:solidFill>
              </a:rPr>
              <a:t>不同，</a:t>
            </a:r>
            <a:r>
              <a:rPr lang="en-US" altLang="zh-CN" sz="2000" dirty="0" err="1">
                <a:solidFill>
                  <a:prstClr val="black"/>
                </a:solidFill>
                <a:latin typeface="Consolas" panose="020B0609020204030204" pitchFamily="49" charset="0"/>
              </a:rPr>
              <a:t>shared_ptr</a:t>
            </a:r>
            <a:r>
              <a:rPr lang="en-US" altLang="zh-CN" sz="2000" dirty="0">
                <a:solidFill>
                  <a:prstClr val="black"/>
                </a:solidFill>
                <a:latin typeface="Consolas" panose="020B0609020204030204" pitchFamily="49" charset="0"/>
              </a:rPr>
              <a:t> </a:t>
            </a:r>
            <a:r>
              <a:rPr lang="zh-CN" altLang="en-US" sz="2000" dirty="0">
                <a:solidFill>
                  <a:prstClr val="black"/>
                </a:solidFill>
              </a:rPr>
              <a:t>允许复制或赋值：</a:t>
            </a:r>
            <a:endPar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18" name="组合 17">
            <a:extLst>
              <a:ext uri="{FF2B5EF4-FFF2-40B4-BE49-F238E27FC236}">
                <a16:creationId xmlns:a16="http://schemas.microsoft.com/office/drawing/2014/main" id="{7B70A02A-81F7-4686-90DB-896B055703D6}"/>
              </a:ext>
            </a:extLst>
          </p:cNvPr>
          <p:cNvGrpSpPr/>
          <p:nvPr/>
        </p:nvGrpSpPr>
        <p:grpSpPr>
          <a:xfrm>
            <a:off x="170686" y="1586689"/>
            <a:ext cx="5998466" cy="2488114"/>
            <a:chOff x="219974" y="2044323"/>
            <a:chExt cx="8704052" cy="1701612"/>
          </a:xfrm>
        </p:grpSpPr>
        <p:sp>
          <p:nvSpPr>
            <p:cNvPr id="19" name="矩形: 圆顶角 18">
              <a:extLst>
                <a:ext uri="{FF2B5EF4-FFF2-40B4-BE49-F238E27FC236}">
                  <a16:creationId xmlns:a16="http://schemas.microsoft.com/office/drawing/2014/main" id="{F12DAE25-93EF-485C-BCD4-BCA880E725BB}"/>
                </a:ext>
              </a:extLst>
            </p:cNvPr>
            <p:cNvSpPr/>
            <p:nvPr/>
          </p:nvSpPr>
          <p:spPr>
            <a:xfrm>
              <a:off x="219974" y="2044323"/>
              <a:ext cx="8704052" cy="350307"/>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2000" dirty="0" err="1">
                  <a:solidFill>
                    <a:prstClr val="white"/>
                  </a:solidFill>
                  <a:latin typeface="Consolas" panose="020B0609020204030204" pitchFamily="49" charset="0"/>
                </a:rPr>
                <a:t>shared_ptr</a:t>
              </a:r>
              <a:r>
                <a:rPr lang="en-US" altLang="zh-CN" sz="2000" dirty="0">
                  <a:solidFill>
                    <a:prstClr val="white"/>
                  </a:solidFill>
                  <a:latin typeface="Consolas" panose="020B0609020204030204" pitchFamily="49" charset="0"/>
                </a:rPr>
                <a:t> </a:t>
              </a:r>
              <a:r>
                <a:rPr lang="zh-CN" altLang="en-US" sz="2000" dirty="0">
                  <a:solidFill>
                    <a:prstClr val="white"/>
                  </a:solidFill>
                  <a:latin typeface="Consolas" panose="020B0609020204030204" pitchFamily="49" charset="0"/>
                </a:rPr>
                <a:t>对象调用成员函数 </a:t>
              </a:r>
              <a:r>
                <a:rPr lang="en-US" altLang="zh-CN" sz="2000" dirty="0" err="1">
                  <a:solidFill>
                    <a:prstClr val="white"/>
                  </a:solidFill>
                  <a:latin typeface="Consolas" panose="020B0609020204030204" pitchFamily="49" charset="0"/>
                </a:rPr>
                <a:t>use_count</a:t>
              </a:r>
              <a:r>
                <a:rPr lang="en-US" altLang="zh-CN" sz="2000" dirty="0">
                  <a:solidFill>
                    <a:prstClr val="white"/>
                  </a:solidFill>
                  <a:latin typeface="Consolas" panose="020B0609020204030204" pitchFamily="49" charset="0"/>
                </a:rPr>
                <a:t> </a:t>
              </a:r>
              <a:r>
                <a:rPr lang="zh-CN" altLang="en-US" sz="2000" dirty="0">
                  <a:solidFill>
                    <a:prstClr val="white"/>
                  </a:solidFill>
                  <a:latin typeface="Consolas" panose="020B0609020204030204" pitchFamily="49" charset="0"/>
                </a:rPr>
                <a:t>一</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0" name="矩形: 圆角 17">
              <a:extLst>
                <a:ext uri="{FF2B5EF4-FFF2-40B4-BE49-F238E27FC236}">
                  <a16:creationId xmlns:a16="http://schemas.microsoft.com/office/drawing/2014/main" id="{E52808AA-DE58-4A83-9D58-F481181120C2}"/>
                </a:ext>
              </a:extLst>
            </p:cNvPr>
            <p:cNvSpPr/>
            <p:nvPr/>
          </p:nvSpPr>
          <p:spPr>
            <a:xfrm>
              <a:off x="219974" y="2394630"/>
              <a:ext cx="8704052" cy="135130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spcBef>
                  <a:spcPts val="600"/>
                </a:spcBef>
                <a:buClr>
                  <a:srgbClr val="151DC1"/>
                </a:buClr>
                <a:buSzPct val="80000"/>
              </a:pPr>
              <a:r>
                <a:rPr lang="en-US" altLang="zh-CN" dirty="0">
                  <a:solidFill>
                    <a:srgbClr val="0000FF"/>
                  </a:solidFill>
                  <a:latin typeface="Consolas" panose="020B0609020204030204" pitchFamily="49" charset="0"/>
                </a:rPr>
                <a:t>auto</a:t>
              </a:r>
              <a:r>
                <a:rPr lang="en-US" altLang="zh-CN" dirty="0">
                  <a:solidFill>
                    <a:schemeClr val="tx1"/>
                  </a:solidFill>
                  <a:latin typeface="Consolas" panose="020B0609020204030204" pitchFamily="49" charset="0"/>
                </a:rPr>
                <a:t> p1 = </a:t>
              </a:r>
              <a:r>
                <a:rPr lang="en-US" altLang="zh-CN" dirty="0" err="1">
                  <a:solidFill>
                    <a:schemeClr val="tx1"/>
                  </a:solidFill>
                  <a:latin typeface="Consolas" panose="020B0609020204030204" pitchFamily="49" charset="0"/>
                </a:rPr>
                <a:t>make_shared</a:t>
              </a:r>
              <a:r>
                <a:rPr lang="en-US" altLang="zh-CN" dirty="0">
                  <a:solidFill>
                    <a:schemeClr val="tx1"/>
                  </a:solidFill>
                  <a:latin typeface="Consolas" panose="020B0609020204030204" pitchFamily="49" charset="0"/>
                </a:rPr>
                <a:t>&lt;</a:t>
              </a:r>
              <a:r>
                <a:rPr lang="en-US" altLang="zh-CN" dirty="0">
                  <a:solidFill>
                    <a:srgbClr val="0000FF"/>
                  </a:solidFill>
                  <a:latin typeface="Consolas" panose="020B0609020204030204" pitchFamily="49" charset="0"/>
                </a:rPr>
                <a:t>int</a:t>
              </a:r>
              <a:r>
                <a:rPr lang="en-US" altLang="zh-CN" dirty="0">
                  <a:solidFill>
                    <a:schemeClr val="tx1"/>
                  </a:solidFill>
                  <a:latin typeface="Consolas" panose="020B0609020204030204" pitchFamily="49" charset="0"/>
                </a:rPr>
                <a:t>&gt;(10); </a:t>
              </a:r>
            </a:p>
            <a:p>
              <a:pPr lvl="0">
                <a:spcBef>
                  <a:spcPts val="600"/>
                </a:spcBef>
                <a:buClr>
                  <a:srgbClr val="151DC1"/>
                </a:buClr>
                <a:buSzPct val="80000"/>
              </a:pPr>
              <a:r>
                <a:rPr lang="en-US" altLang="zh-CN" sz="1600" dirty="0">
                  <a:solidFill>
                    <a:schemeClr val="accent6"/>
                  </a:solidFill>
                  <a:latin typeface="Consolas" panose="020B0609020204030204" pitchFamily="49" charset="0"/>
                </a:rPr>
                <a:t>// p1</a:t>
              </a:r>
              <a:r>
                <a:rPr lang="zh-CN" altLang="en-US" sz="1600" dirty="0">
                  <a:solidFill>
                    <a:schemeClr val="accent6"/>
                  </a:solidFill>
                  <a:latin typeface="Consolas" panose="020B0609020204030204" pitchFamily="49" charset="0"/>
                </a:rPr>
                <a:t>指向的对象只有</a:t>
              </a:r>
              <a:r>
                <a:rPr lang="en-US" altLang="zh-CN" sz="1600" dirty="0">
                  <a:solidFill>
                    <a:schemeClr val="accent6"/>
                  </a:solidFill>
                  <a:latin typeface="Consolas" panose="020B0609020204030204" pitchFamily="49" charset="0"/>
                </a:rPr>
                <a:t>p1</a:t>
              </a:r>
              <a:r>
                <a:rPr lang="zh-CN" altLang="en-US" sz="1600" dirty="0">
                  <a:solidFill>
                    <a:schemeClr val="accent6"/>
                  </a:solidFill>
                  <a:latin typeface="Consolas" panose="020B0609020204030204" pitchFamily="49" charset="0"/>
                </a:rPr>
                <a:t>一个引用者</a:t>
              </a:r>
            </a:p>
            <a:p>
              <a:pPr lvl="0">
                <a:spcBef>
                  <a:spcPts val="600"/>
                </a:spcBef>
                <a:buClr>
                  <a:srgbClr val="151DC1"/>
                </a:buClr>
                <a:buSzPct val="80000"/>
              </a:pPr>
              <a:r>
                <a:rPr lang="en-US" altLang="zh-CN" dirty="0" err="1">
                  <a:solidFill>
                    <a:schemeClr val="tx1"/>
                  </a:solidFill>
                  <a:latin typeface="Consolas" panose="020B0609020204030204" pitchFamily="49" charset="0"/>
                </a:rPr>
                <a:t>cout</a:t>
              </a:r>
              <a:r>
                <a:rPr lang="en-US" altLang="zh-CN" dirty="0">
                  <a:solidFill>
                    <a:schemeClr val="tx1"/>
                  </a:solidFill>
                  <a:latin typeface="Consolas" panose="020B0609020204030204" pitchFamily="49" charset="0"/>
                </a:rPr>
                <a:t> &lt;&lt; p1.use_count() &lt;&lt; </a:t>
              </a:r>
              <a:r>
                <a:rPr lang="en-US" altLang="zh-CN" dirty="0" err="1">
                  <a:solidFill>
                    <a:schemeClr val="tx1"/>
                  </a:solidFill>
                  <a:latin typeface="Consolas" panose="020B0609020204030204" pitchFamily="49" charset="0"/>
                </a:rPr>
                <a:t>endl</a:t>
              </a:r>
              <a:r>
                <a:rPr lang="en-US" altLang="zh-CN" dirty="0">
                  <a:solidFill>
                    <a:schemeClr val="tx1"/>
                  </a:solidFill>
                  <a:latin typeface="Consolas" panose="020B0609020204030204" pitchFamily="49" charset="0"/>
                </a:rPr>
                <a:t>; </a:t>
              </a:r>
              <a:r>
                <a:rPr lang="en-US" altLang="zh-CN" sz="1600" dirty="0">
                  <a:solidFill>
                    <a:schemeClr val="accent6"/>
                  </a:solidFill>
                  <a:latin typeface="Consolas" panose="020B0609020204030204" pitchFamily="49" charset="0"/>
                </a:rPr>
                <a:t>// </a:t>
              </a:r>
              <a:r>
                <a:rPr lang="zh-CN" altLang="en-US" sz="1600" dirty="0">
                  <a:solidFill>
                    <a:schemeClr val="accent6"/>
                  </a:solidFill>
                  <a:latin typeface="Consolas" panose="020B0609020204030204" pitchFamily="49" charset="0"/>
                </a:rPr>
                <a:t>输出</a:t>
              </a:r>
              <a:r>
                <a:rPr lang="en-US" altLang="zh-CN" sz="1600" dirty="0">
                  <a:solidFill>
                    <a:schemeClr val="accent6"/>
                  </a:solidFill>
                  <a:latin typeface="Consolas" panose="020B0609020204030204" pitchFamily="49" charset="0"/>
                </a:rPr>
                <a:t>1</a:t>
              </a:r>
            </a:p>
            <a:p>
              <a:pPr lvl="0">
                <a:spcBef>
                  <a:spcPts val="600"/>
                </a:spcBef>
                <a:buClr>
                  <a:srgbClr val="151DC1"/>
                </a:buClr>
                <a:buSzPct val="80000"/>
              </a:pPr>
              <a:r>
                <a:rPr lang="en-US" altLang="zh-CN" dirty="0">
                  <a:solidFill>
                    <a:srgbClr val="0000FF"/>
                  </a:solidFill>
                  <a:latin typeface="Consolas" panose="020B0609020204030204" pitchFamily="49" charset="0"/>
                </a:rPr>
                <a:t>auto</a:t>
              </a:r>
              <a:r>
                <a:rPr lang="en-US" altLang="zh-CN" dirty="0">
                  <a:solidFill>
                    <a:schemeClr val="tx1"/>
                  </a:solidFill>
                  <a:latin typeface="Consolas" panose="020B0609020204030204" pitchFamily="49" charset="0"/>
                </a:rPr>
                <a:t> p2(p1); </a:t>
              </a:r>
              <a:r>
                <a:rPr lang="en-US" altLang="zh-CN" sz="1600" dirty="0">
                  <a:solidFill>
                    <a:schemeClr val="accent6"/>
                  </a:solidFill>
                  <a:latin typeface="Consolas" panose="020B0609020204030204" pitchFamily="49" charset="0"/>
                </a:rPr>
                <a:t>// p1</a:t>
              </a:r>
              <a:r>
                <a:rPr lang="zh-CN" altLang="en-US" sz="1600" dirty="0">
                  <a:solidFill>
                    <a:schemeClr val="accent6"/>
                  </a:solidFill>
                  <a:latin typeface="Consolas" panose="020B0609020204030204" pitchFamily="49" charset="0"/>
                </a:rPr>
                <a:t>和</a:t>
              </a:r>
              <a:r>
                <a:rPr lang="en-US" altLang="zh-CN" sz="1600" dirty="0">
                  <a:solidFill>
                    <a:schemeClr val="accent6"/>
                  </a:solidFill>
                  <a:latin typeface="Consolas" panose="020B0609020204030204" pitchFamily="49" charset="0"/>
                </a:rPr>
                <a:t>p2</a:t>
              </a:r>
              <a:r>
                <a:rPr lang="zh-CN" altLang="en-US" sz="1600" dirty="0">
                  <a:solidFill>
                    <a:schemeClr val="accent6"/>
                  </a:solidFill>
                  <a:latin typeface="Consolas" panose="020B0609020204030204" pitchFamily="49" charset="0"/>
                </a:rPr>
                <a:t>共同指向同一个对象</a:t>
              </a:r>
            </a:p>
            <a:p>
              <a:pPr lvl="0">
                <a:spcBef>
                  <a:spcPts val="600"/>
                </a:spcBef>
                <a:buClr>
                  <a:srgbClr val="151DC1"/>
                </a:buClr>
                <a:buSzPct val="80000"/>
              </a:pPr>
              <a:r>
                <a:rPr lang="en-US" altLang="zh-CN" dirty="0" err="1">
                  <a:solidFill>
                    <a:schemeClr val="tx1"/>
                  </a:solidFill>
                  <a:latin typeface="Consolas" panose="020B0609020204030204" pitchFamily="49" charset="0"/>
                </a:rPr>
                <a:t>cout</a:t>
              </a:r>
              <a:r>
                <a:rPr lang="en-US" altLang="zh-CN" dirty="0">
                  <a:solidFill>
                    <a:schemeClr val="tx1"/>
                  </a:solidFill>
                  <a:latin typeface="Consolas" panose="020B0609020204030204" pitchFamily="49" charset="0"/>
                </a:rPr>
                <a:t> &lt;&lt; p1.use_count() &lt;&lt; </a:t>
              </a:r>
              <a:r>
                <a:rPr lang="en-US" altLang="zh-CN" dirty="0" err="1">
                  <a:solidFill>
                    <a:schemeClr val="tx1"/>
                  </a:solidFill>
                  <a:latin typeface="Consolas" panose="020B0609020204030204" pitchFamily="49" charset="0"/>
                </a:rPr>
                <a:t>endl</a:t>
              </a:r>
              <a:r>
                <a:rPr lang="en-US" altLang="zh-CN" dirty="0">
                  <a:solidFill>
                    <a:schemeClr val="tx1"/>
                  </a:solidFill>
                  <a:latin typeface="Consolas" panose="020B0609020204030204" pitchFamily="49" charset="0"/>
                </a:rPr>
                <a:t>; </a:t>
              </a:r>
              <a:r>
                <a:rPr lang="en-US" altLang="zh-CN" sz="1600" dirty="0">
                  <a:solidFill>
                    <a:schemeClr val="accent6"/>
                  </a:solidFill>
                  <a:latin typeface="Consolas" panose="020B0609020204030204" pitchFamily="49" charset="0"/>
                </a:rPr>
                <a:t>// </a:t>
              </a:r>
              <a:r>
                <a:rPr lang="zh-CN" altLang="en-US" sz="1600" dirty="0">
                  <a:solidFill>
                    <a:schemeClr val="accent6"/>
                  </a:solidFill>
                  <a:latin typeface="Consolas" panose="020B0609020204030204" pitchFamily="49" charset="0"/>
                </a:rPr>
                <a:t>输出</a:t>
              </a:r>
              <a:r>
                <a:rPr lang="en-US" altLang="zh-CN" sz="1600" dirty="0">
                  <a:solidFill>
                    <a:schemeClr val="accent6"/>
                  </a:solidFill>
                  <a:latin typeface="Consolas" panose="020B0609020204030204" pitchFamily="49" charset="0"/>
                </a:rPr>
                <a:t>2</a:t>
              </a:r>
              <a:endParaRPr kumimoji="0" lang="en-US" altLang="zh-CN" sz="1800" b="0" i="0" u="none" strike="noStrike" kern="1200" cap="none" spc="0" normalizeH="0" baseline="0" noProof="0" dirty="0">
                <a:ln>
                  <a:noFill/>
                </a:ln>
                <a:solidFill>
                  <a:schemeClr val="accent6"/>
                </a:solidFill>
                <a:effectLst/>
                <a:uLnTx/>
                <a:uFillTx/>
                <a:latin typeface="Consolas" panose="020B0609020204030204" pitchFamily="49" charset="0"/>
                <a:ea typeface="微软雅黑"/>
              </a:endParaRPr>
            </a:p>
          </p:txBody>
        </p:sp>
      </p:grpSp>
      <p:grpSp>
        <p:nvGrpSpPr>
          <p:cNvPr id="13" name="组合 12">
            <a:extLst>
              <a:ext uri="{FF2B5EF4-FFF2-40B4-BE49-F238E27FC236}">
                <a16:creationId xmlns:a16="http://schemas.microsoft.com/office/drawing/2014/main" id="{360AB620-5950-4C7D-AA60-5D1582783929}"/>
              </a:ext>
            </a:extLst>
          </p:cNvPr>
          <p:cNvGrpSpPr/>
          <p:nvPr/>
        </p:nvGrpSpPr>
        <p:grpSpPr>
          <a:xfrm>
            <a:off x="170686" y="4167895"/>
            <a:ext cx="5998466" cy="2398396"/>
            <a:chOff x="219974" y="2044323"/>
            <a:chExt cx="8704052" cy="1640254"/>
          </a:xfrm>
        </p:grpSpPr>
        <p:sp>
          <p:nvSpPr>
            <p:cNvPr id="14" name="矩形: 圆顶角 13">
              <a:extLst>
                <a:ext uri="{FF2B5EF4-FFF2-40B4-BE49-F238E27FC236}">
                  <a16:creationId xmlns:a16="http://schemas.microsoft.com/office/drawing/2014/main" id="{A0901B00-115C-4919-9DCD-0391DE900A2F}"/>
                </a:ext>
              </a:extLst>
            </p:cNvPr>
            <p:cNvSpPr/>
            <p:nvPr/>
          </p:nvSpPr>
          <p:spPr>
            <a:xfrm>
              <a:off x="219974" y="2044323"/>
              <a:ext cx="8704052" cy="350307"/>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2000" dirty="0" err="1">
                  <a:solidFill>
                    <a:prstClr val="white"/>
                  </a:solidFill>
                  <a:latin typeface="Consolas" panose="020B0609020204030204" pitchFamily="49" charset="0"/>
                </a:rPr>
                <a:t>shared_ptr</a:t>
              </a:r>
              <a:r>
                <a:rPr lang="en-US" altLang="zh-CN" sz="2000" dirty="0">
                  <a:solidFill>
                    <a:prstClr val="white"/>
                  </a:solidFill>
                  <a:latin typeface="Consolas" panose="020B0609020204030204" pitchFamily="49" charset="0"/>
                </a:rPr>
                <a:t> </a:t>
              </a:r>
              <a:r>
                <a:rPr lang="zh-CN" altLang="en-US" sz="2000" dirty="0">
                  <a:solidFill>
                    <a:prstClr val="white"/>
                  </a:solidFill>
                  <a:latin typeface="Consolas" panose="020B0609020204030204" pitchFamily="49" charset="0"/>
                </a:rPr>
                <a:t>对象调用成员函数 </a:t>
              </a:r>
              <a:r>
                <a:rPr lang="en-US" altLang="zh-CN" sz="2000" dirty="0" err="1">
                  <a:solidFill>
                    <a:prstClr val="white"/>
                  </a:solidFill>
                  <a:latin typeface="Consolas" panose="020B0609020204030204" pitchFamily="49" charset="0"/>
                </a:rPr>
                <a:t>use_count</a:t>
              </a:r>
              <a:r>
                <a:rPr lang="en-US" altLang="zh-CN" sz="2000" dirty="0">
                  <a:solidFill>
                    <a:prstClr val="white"/>
                  </a:solidFill>
                  <a:latin typeface="Consolas" panose="020B0609020204030204" pitchFamily="49" charset="0"/>
                </a:rPr>
                <a:t> </a:t>
              </a:r>
              <a:r>
                <a:rPr lang="zh-CN" altLang="en-US" sz="2000" dirty="0">
                  <a:solidFill>
                    <a:prstClr val="white"/>
                  </a:solidFill>
                  <a:latin typeface="Consolas" panose="020B0609020204030204" pitchFamily="49" charset="0"/>
                </a:rPr>
                <a:t>二</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5" name="矩形: 圆角 17">
              <a:extLst>
                <a:ext uri="{FF2B5EF4-FFF2-40B4-BE49-F238E27FC236}">
                  <a16:creationId xmlns:a16="http://schemas.microsoft.com/office/drawing/2014/main" id="{022F6C56-1643-4A56-88A6-6437FCF25E7E}"/>
                </a:ext>
              </a:extLst>
            </p:cNvPr>
            <p:cNvSpPr/>
            <p:nvPr/>
          </p:nvSpPr>
          <p:spPr>
            <a:xfrm>
              <a:off x="219974" y="2394630"/>
              <a:ext cx="8704052" cy="128994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spcBef>
                  <a:spcPts val="600"/>
                </a:spcBef>
                <a:buClr>
                  <a:srgbClr val="151DC1"/>
                </a:buClr>
                <a:buSzPct val="80000"/>
              </a:pPr>
              <a:r>
                <a:rPr lang="en-US" altLang="zh-CN" dirty="0">
                  <a:solidFill>
                    <a:srgbClr val="0000FF"/>
                  </a:solidFill>
                  <a:latin typeface="Consolas" panose="020B0609020204030204" pitchFamily="49" charset="0"/>
                </a:rPr>
                <a:t>auto</a:t>
              </a:r>
              <a:r>
                <a:rPr lang="en-US" altLang="zh-CN" dirty="0">
                  <a:solidFill>
                    <a:schemeClr val="tx1"/>
                  </a:solidFill>
                  <a:latin typeface="Consolas" panose="020B0609020204030204" pitchFamily="49" charset="0"/>
                </a:rPr>
                <a:t> p3 = </a:t>
              </a:r>
              <a:r>
                <a:rPr lang="en-US" altLang="zh-CN" dirty="0" err="1">
                  <a:solidFill>
                    <a:schemeClr val="tx1"/>
                  </a:solidFill>
                  <a:latin typeface="Consolas" panose="020B0609020204030204" pitchFamily="49" charset="0"/>
                </a:rPr>
                <a:t>make_shared</a:t>
              </a:r>
              <a:r>
                <a:rPr lang="en-US" altLang="zh-CN" dirty="0">
                  <a:solidFill>
                    <a:schemeClr val="tx1"/>
                  </a:solidFill>
                  <a:latin typeface="Consolas" panose="020B0609020204030204" pitchFamily="49" charset="0"/>
                </a:rPr>
                <a:t>&lt;</a:t>
              </a:r>
              <a:r>
                <a:rPr lang="en-US" altLang="zh-CN" dirty="0">
                  <a:solidFill>
                    <a:srgbClr val="0000FF"/>
                  </a:solidFill>
                  <a:latin typeface="Consolas" panose="020B0609020204030204" pitchFamily="49" charset="0"/>
                </a:rPr>
                <a:t>int</a:t>
              </a:r>
              <a:r>
                <a:rPr lang="en-US" altLang="zh-CN" dirty="0">
                  <a:solidFill>
                    <a:schemeClr val="tx1"/>
                  </a:solidFill>
                  <a:latin typeface="Consolas" panose="020B0609020204030204" pitchFamily="49" charset="0"/>
                </a:rPr>
                <a:t>&gt;(11), p4(p3);</a:t>
              </a:r>
            </a:p>
            <a:p>
              <a:pPr lvl="0">
                <a:spcBef>
                  <a:spcPts val="600"/>
                </a:spcBef>
                <a:buClr>
                  <a:srgbClr val="151DC1"/>
                </a:buClr>
                <a:buSzPct val="80000"/>
              </a:pPr>
              <a:r>
                <a:rPr lang="en-US" altLang="zh-CN" dirty="0" err="1">
                  <a:solidFill>
                    <a:schemeClr val="tx1"/>
                  </a:solidFill>
                  <a:latin typeface="Consolas" panose="020B0609020204030204" pitchFamily="49" charset="0"/>
                </a:rPr>
                <a:t>cout</a:t>
              </a:r>
              <a:r>
                <a:rPr lang="en-US" altLang="zh-CN" dirty="0">
                  <a:solidFill>
                    <a:schemeClr val="tx1"/>
                  </a:solidFill>
                  <a:latin typeface="Consolas" panose="020B0609020204030204" pitchFamily="49" charset="0"/>
                </a:rPr>
                <a:t> &lt;&lt; p4.use_count() &lt;&lt; </a:t>
              </a:r>
              <a:r>
                <a:rPr lang="en-US" altLang="zh-CN" dirty="0" err="1">
                  <a:solidFill>
                    <a:schemeClr val="tx1"/>
                  </a:solidFill>
                  <a:latin typeface="Consolas" panose="020B0609020204030204" pitchFamily="49" charset="0"/>
                </a:rPr>
                <a:t>endl</a:t>
              </a:r>
              <a:r>
                <a:rPr lang="en-US" altLang="zh-CN" dirty="0">
                  <a:solidFill>
                    <a:schemeClr val="tx1"/>
                  </a:solidFill>
                  <a:latin typeface="Consolas" panose="020B0609020204030204" pitchFamily="49" charset="0"/>
                </a:rPr>
                <a:t>; </a:t>
              </a:r>
              <a:r>
                <a:rPr lang="en-US" altLang="zh-CN" sz="1600" dirty="0">
                  <a:solidFill>
                    <a:schemeClr val="accent6"/>
                  </a:solidFill>
                  <a:latin typeface="Consolas" panose="020B0609020204030204" pitchFamily="49" charset="0"/>
                </a:rPr>
                <a:t>// </a:t>
              </a:r>
              <a:r>
                <a:rPr lang="zh-CN" altLang="en-US" sz="1600" dirty="0">
                  <a:solidFill>
                    <a:schemeClr val="accent6"/>
                  </a:solidFill>
                  <a:latin typeface="Consolas" panose="020B0609020204030204" pitchFamily="49" charset="0"/>
                </a:rPr>
                <a:t>输出</a:t>
              </a:r>
              <a:r>
                <a:rPr lang="en-US" altLang="zh-CN" sz="1600" dirty="0">
                  <a:solidFill>
                    <a:schemeClr val="accent6"/>
                  </a:solidFill>
                  <a:latin typeface="Consolas" panose="020B0609020204030204" pitchFamily="49" charset="0"/>
                </a:rPr>
                <a:t>2</a:t>
              </a:r>
              <a:endParaRPr lang="en-US" altLang="zh-CN" dirty="0">
                <a:solidFill>
                  <a:schemeClr val="tx1"/>
                </a:solidFill>
                <a:latin typeface="Consolas" panose="020B0609020204030204" pitchFamily="49" charset="0"/>
              </a:endParaRPr>
            </a:p>
            <a:p>
              <a:pPr lvl="0">
                <a:spcBef>
                  <a:spcPts val="600"/>
                </a:spcBef>
                <a:buClr>
                  <a:srgbClr val="151DC1"/>
                </a:buClr>
                <a:buSzPct val="80000"/>
              </a:pPr>
              <a:r>
                <a:rPr lang="en-US" altLang="zh-CN" dirty="0">
                  <a:solidFill>
                    <a:schemeClr val="tx1"/>
                  </a:solidFill>
                  <a:latin typeface="Consolas" panose="020B0609020204030204" pitchFamily="49" charset="0"/>
                </a:rPr>
                <a:t>p3 = p1;</a:t>
              </a:r>
            </a:p>
            <a:p>
              <a:pPr lvl="0">
                <a:spcBef>
                  <a:spcPts val="600"/>
                </a:spcBef>
                <a:buClr>
                  <a:srgbClr val="151DC1"/>
                </a:buClr>
                <a:buSzPct val="80000"/>
              </a:pPr>
              <a:r>
                <a:rPr lang="en-US" altLang="zh-CN" dirty="0" err="1">
                  <a:solidFill>
                    <a:schemeClr val="tx1"/>
                  </a:solidFill>
                  <a:latin typeface="Consolas" panose="020B0609020204030204" pitchFamily="49" charset="0"/>
                </a:rPr>
                <a:t>cout</a:t>
              </a:r>
              <a:r>
                <a:rPr lang="en-US" altLang="zh-CN" dirty="0">
                  <a:solidFill>
                    <a:schemeClr val="tx1"/>
                  </a:solidFill>
                  <a:latin typeface="Consolas" panose="020B0609020204030204" pitchFamily="49" charset="0"/>
                </a:rPr>
                <a:t> &lt;&lt; p4.use_count() &lt;&lt; </a:t>
              </a:r>
              <a:r>
                <a:rPr lang="en-US" altLang="zh-CN" dirty="0">
                  <a:solidFill>
                    <a:srgbClr val="E0AB5B"/>
                  </a:solidFill>
                  <a:latin typeface="Consolas" panose="020B0609020204030204" pitchFamily="49" charset="0"/>
                </a:rPr>
                <a:t>" "</a:t>
              </a:r>
              <a:r>
                <a:rPr lang="en-US" altLang="zh-CN" dirty="0">
                  <a:solidFill>
                    <a:schemeClr val="tx1"/>
                  </a:solidFill>
                  <a:latin typeface="Consolas" panose="020B0609020204030204" pitchFamily="49" charset="0"/>
                </a:rPr>
                <a:t> &lt;&lt; p1.use_count() 	&lt;&lt;</a:t>
              </a:r>
              <a:r>
                <a:rPr lang="en-US" altLang="zh-CN" dirty="0" err="1">
                  <a:solidFill>
                    <a:schemeClr val="tx1"/>
                  </a:solidFill>
                  <a:latin typeface="Consolas" panose="020B0609020204030204" pitchFamily="49" charset="0"/>
                </a:rPr>
                <a:t>endl</a:t>
              </a:r>
              <a:r>
                <a:rPr lang="en-US" altLang="zh-CN" dirty="0">
                  <a:solidFill>
                    <a:schemeClr val="tx1"/>
                  </a:solidFill>
                  <a:latin typeface="Consolas" panose="020B0609020204030204" pitchFamily="49" charset="0"/>
                </a:rPr>
                <a:t>; </a:t>
              </a:r>
              <a:r>
                <a:rPr lang="en-US" altLang="zh-CN" sz="1600" dirty="0">
                  <a:solidFill>
                    <a:schemeClr val="accent6"/>
                  </a:solidFill>
                  <a:latin typeface="Consolas" panose="020B0609020204030204" pitchFamily="49" charset="0"/>
                </a:rPr>
                <a:t>// </a:t>
              </a:r>
              <a:r>
                <a:rPr lang="zh-CN" altLang="en-US" sz="1600" dirty="0">
                  <a:solidFill>
                    <a:schemeClr val="accent6"/>
                  </a:solidFill>
                  <a:latin typeface="Consolas" panose="020B0609020204030204" pitchFamily="49" charset="0"/>
                </a:rPr>
                <a:t>输出</a:t>
              </a:r>
              <a:r>
                <a:rPr lang="en-US" altLang="zh-CN" sz="1600" dirty="0">
                  <a:solidFill>
                    <a:schemeClr val="accent6"/>
                  </a:solidFill>
                  <a:latin typeface="Consolas" panose="020B0609020204030204" pitchFamily="49" charset="0"/>
                </a:rPr>
                <a:t>1 3</a:t>
              </a:r>
            </a:p>
          </p:txBody>
        </p:sp>
      </p:grpSp>
      <p:grpSp>
        <p:nvGrpSpPr>
          <p:cNvPr id="16" name="组合 15">
            <a:extLst>
              <a:ext uri="{FF2B5EF4-FFF2-40B4-BE49-F238E27FC236}">
                <a16:creationId xmlns:a16="http://schemas.microsoft.com/office/drawing/2014/main" id="{D21BD52F-5F57-4D5D-B1E2-A1047C3B4D40}"/>
              </a:ext>
            </a:extLst>
          </p:cNvPr>
          <p:cNvGrpSpPr/>
          <p:nvPr/>
        </p:nvGrpSpPr>
        <p:grpSpPr>
          <a:xfrm>
            <a:off x="6266688" y="1586688"/>
            <a:ext cx="2832627" cy="1553029"/>
            <a:chOff x="219974" y="2029680"/>
            <a:chExt cx="8704052" cy="621738"/>
          </a:xfrm>
        </p:grpSpPr>
        <p:sp>
          <p:nvSpPr>
            <p:cNvPr id="17" name="矩形: 圆顶角 16">
              <a:extLst>
                <a:ext uri="{FF2B5EF4-FFF2-40B4-BE49-F238E27FC236}">
                  <a16:creationId xmlns:a16="http://schemas.microsoft.com/office/drawing/2014/main" id="{FDB651E4-7E45-4649-948A-CB6E5BABAEB5}"/>
                </a:ext>
              </a:extLst>
            </p:cNvPr>
            <p:cNvSpPr/>
            <p:nvPr/>
          </p:nvSpPr>
          <p:spPr>
            <a:xfrm>
              <a:off x="219974" y="2029680"/>
              <a:ext cx="8704052" cy="205063"/>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21" name="矩形: 圆角 17">
              <a:extLst>
                <a:ext uri="{FF2B5EF4-FFF2-40B4-BE49-F238E27FC236}">
                  <a16:creationId xmlns:a16="http://schemas.microsoft.com/office/drawing/2014/main" id="{3831809C-E636-4FD1-98F6-22BB7FFDBC7B}"/>
                </a:ext>
              </a:extLst>
            </p:cNvPr>
            <p:cNvSpPr/>
            <p:nvPr/>
          </p:nvSpPr>
          <p:spPr>
            <a:xfrm>
              <a:off x="219974" y="2223990"/>
              <a:ext cx="8704052" cy="427428"/>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600"/>
                </a:lnSpc>
                <a:buClr>
                  <a:srgbClr val="151DC1"/>
                </a:buClr>
              </a:pPr>
              <a:r>
                <a:rPr lang="zh-CN" altLang="en-US" dirty="0">
                  <a:solidFill>
                    <a:prstClr val="black"/>
                  </a:solidFill>
                  <a:latin typeface="Consolas" panose="020B0609020204030204" pitchFamily="49" charset="0"/>
                </a:rPr>
                <a:t>成员函数 </a:t>
              </a:r>
              <a:r>
                <a:rPr lang="en-US" altLang="zh-CN" dirty="0" err="1">
                  <a:solidFill>
                    <a:prstClr val="black"/>
                  </a:solidFill>
                  <a:latin typeface="Consolas" panose="020B0609020204030204" pitchFamily="49" charset="0"/>
                </a:rPr>
                <a:t>use_count</a:t>
              </a:r>
              <a:r>
                <a:rPr lang="en-US" altLang="zh-CN" dirty="0">
                  <a:solidFill>
                    <a:prstClr val="black"/>
                  </a:solidFill>
                  <a:latin typeface="Consolas" panose="020B0609020204030204" pitchFamily="49" charset="0"/>
                </a:rPr>
                <a:t> </a:t>
              </a:r>
              <a:r>
                <a:rPr lang="zh-CN" altLang="en-US" dirty="0">
                  <a:solidFill>
                    <a:prstClr val="black"/>
                  </a:solidFill>
                  <a:latin typeface="Consolas" panose="020B0609020204030204" pitchFamily="49" charset="0"/>
                </a:rPr>
                <a:t>返回与当前 </a:t>
              </a:r>
              <a:r>
                <a:rPr lang="en-US" altLang="zh-CN" dirty="0" err="1">
                  <a:solidFill>
                    <a:prstClr val="black"/>
                  </a:solidFill>
                  <a:latin typeface="Consolas" panose="020B0609020204030204" pitchFamily="49" charset="0"/>
                </a:rPr>
                <a:t>shared_ptr</a:t>
              </a:r>
              <a:r>
                <a:rPr lang="en-US" altLang="zh-CN" dirty="0">
                  <a:solidFill>
                    <a:prstClr val="black"/>
                  </a:solidFill>
                  <a:latin typeface="Consolas" panose="020B0609020204030204" pitchFamily="49" charset="0"/>
                </a:rPr>
                <a:t> </a:t>
              </a:r>
              <a:r>
                <a:rPr lang="zh-CN" altLang="en-US" dirty="0">
                  <a:solidFill>
                    <a:prstClr val="black"/>
                  </a:solidFill>
                  <a:latin typeface="Consolas" panose="020B0609020204030204" pitchFamily="49" charset="0"/>
                </a:rPr>
                <a:t>共享内存的智能指针的数量</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p:txBody>
        </p:sp>
      </p:grpSp>
      <p:grpSp>
        <p:nvGrpSpPr>
          <p:cNvPr id="22" name="组合 21">
            <a:extLst>
              <a:ext uri="{FF2B5EF4-FFF2-40B4-BE49-F238E27FC236}">
                <a16:creationId xmlns:a16="http://schemas.microsoft.com/office/drawing/2014/main" id="{4BF89D6A-7976-46C0-9F45-F6B546D26333}"/>
              </a:ext>
            </a:extLst>
          </p:cNvPr>
          <p:cNvGrpSpPr/>
          <p:nvPr/>
        </p:nvGrpSpPr>
        <p:grpSpPr>
          <a:xfrm>
            <a:off x="6266688" y="3208097"/>
            <a:ext cx="2832628" cy="3220152"/>
            <a:chOff x="219974" y="2029680"/>
            <a:chExt cx="8704052" cy="1289152"/>
          </a:xfrm>
        </p:grpSpPr>
        <p:sp>
          <p:nvSpPr>
            <p:cNvPr id="23" name="矩形: 圆顶角 22">
              <a:extLst>
                <a:ext uri="{FF2B5EF4-FFF2-40B4-BE49-F238E27FC236}">
                  <a16:creationId xmlns:a16="http://schemas.microsoft.com/office/drawing/2014/main" id="{31CDF0C3-D286-43A6-840C-CFC15FA0BDBC}"/>
                </a:ext>
              </a:extLst>
            </p:cNvPr>
            <p:cNvSpPr/>
            <p:nvPr/>
          </p:nvSpPr>
          <p:spPr>
            <a:xfrm>
              <a:off x="219974" y="2029680"/>
              <a:ext cx="8704052" cy="205063"/>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24" name="矩形: 圆角 17">
              <a:extLst>
                <a:ext uri="{FF2B5EF4-FFF2-40B4-BE49-F238E27FC236}">
                  <a16:creationId xmlns:a16="http://schemas.microsoft.com/office/drawing/2014/main" id="{8DE4C32C-19D6-42A8-AA71-0AF1FCD451C9}"/>
                </a:ext>
              </a:extLst>
            </p:cNvPr>
            <p:cNvSpPr/>
            <p:nvPr/>
          </p:nvSpPr>
          <p:spPr>
            <a:xfrm>
              <a:off x="219974" y="2223990"/>
              <a:ext cx="8704052" cy="109484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600"/>
                </a:lnSpc>
                <a:buClr>
                  <a:srgbClr val="151DC1"/>
                </a:buClr>
              </a:pPr>
              <a:r>
                <a:rPr lang="zh-CN" altLang="en-US" dirty="0">
                  <a:solidFill>
                    <a:prstClr val="black"/>
                  </a:solidFill>
                  <a:latin typeface="Consolas" panose="020B0609020204030204" pitchFamily="49" charset="0"/>
                </a:rPr>
                <a:t>对一个 </a:t>
              </a:r>
              <a:r>
                <a:rPr lang="en-US" altLang="zh-CN" dirty="0" err="1">
                  <a:solidFill>
                    <a:prstClr val="black"/>
                  </a:solidFill>
                  <a:latin typeface="Consolas" panose="020B0609020204030204" pitchFamily="49" charset="0"/>
                </a:rPr>
                <a:t>shared_ptr</a:t>
              </a:r>
              <a:r>
                <a:rPr lang="en-US" altLang="zh-CN" dirty="0">
                  <a:solidFill>
                    <a:prstClr val="black"/>
                  </a:solidFill>
                  <a:latin typeface="Consolas" panose="020B0609020204030204" pitchFamily="49" charset="0"/>
                </a:rPr>
                <a:t> </a:t>
              </a:r>
              <a:r>
                <a:rPr lang="zh-CN" altLang="en-US" dirty="0">
                  <a:solidFill>
                    <a:prstClr val="black"/>
                  </a:solidFill>
                  <a:latin typeface="Consolas" panose="020B0609020204030204" pitchFamily="49" charset="0"/>
                </a:rPr>
                <a:t>类型对象进行赋值时，赋值操作符将左操作数所指对象的引用计数减 </a:t>
              </a:r>
              <a:r>
                <a:rPr lang="en-US" altLang="zh-CN" dirty="0">
                  <a:solidFill>
                    <a:prstClr val="black"/>
                  </a:solidFill>
                  <a:latin typeface="Consolas" panose="020B0609020204030204" pitchFamily="49" charset="0"/>
                </a:rPr>
                <a:t>1</a:t>
              </a:r>
              <a:r>
                <a:rPr lang="zh-CN" altLang="en-US" dirty="0">
                  <a:solidFill>
                    <a:prstClr val="black"/>
                  </a:solidFill>
                  <a:latin typeface="Consolas" panose="020B0609020204030204" pitchFamily="49" charset="0"/>
                </a:rPr>
                <a:t>（如果引用计数减至为 </a:t>
              </a:r>
              <a:r>
                <a:rPr lang="en-US" altLang="zh-CN" dirty="0">
                  <a:solidFill>
                    <a:prstClr val="black"/>
                  </a:solidFill>
                  <a:latin typeface="Consolas" panose="020B0609020204030204" pitchFamily="49" charset="0"/>
                </a:rPr>
                <a:t>0</a:t>
              </a:r>
              <a:r>
                <a:rPr lang="zh-CN" altLang="en-US" dirty="0">
                  <a:solidFill>
                    <a:prstClr val="black"/>
                  </a:solidFill>
                  <a:latin typeface="Consolas" panose="020B0609020204030204" pitchFamily="49" charset="0"/>
                </a:rPr>
                <a:t>，则消亡其指向的对象），并将右操作数所指对象的引用计数加 </a:t>
              </a:r>
              <a:r>
                <a:rPr lang="en-US" altLang="zh-CN" dirty="0">
                  <a:solidFill>
                    <a:prstClr val="black"/>
                  </a:solidFill>
                  <a:latin typeface="Consolas" panose="020B0609020204030204" pitchFamily="49" charset="0"/>
                </a:rPr>
                <a:t>1</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p:txBody>
        </p:sp>
      </p:grpSp>
    </p:spTree>
    <p:extLst>
      <p:ext uri="{BB962C8B-B14F-4D97-AF65-F5344CB8AC3E}">
        <p14:creationId xmlns:p14="http://schemas.microsoft.com/office/powerpoint/2010/main" val="4101056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838950" y="6383729"/>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8.1.3  </a:t>
            </a:r>
            <a:r>
              <a:rPr kumimoji="0" lang="zh-CN" altLang="en-US" sz="3200" b="0" i="0" u="none" strike="noStrike" kern="1200" cap="none" spc="0" normalizeH="0" baseline="0" noProof="0" dirty="0">
                <a:ln>
                  <a:noFill/>
                </a:ln>
                <a:solidFill>
                  <a:prstClr val="white"/>
                </a:solidFill>
                <a:effectLst/>
                <a:uLnTx/>
                <a:uFillTx/>
                <a:latin typeface="微软雅黑"/>
                <a:ea typeface="微软雅黑"/>
                <a:cs typeface="+mn-cs"/>
              </a:rPr>
              <a:t>智能指针 </a:t>
            </a:r>
            <a:r>
              <a:rPr kumimoji="0" lang="en-US" altLang="zh-CN" sz="2400" b="0" i="0" u="none" strike="noStrike" kern="1200" cap="none" spc="0" normalizeH="0" baseline="0" noProof="0" dirty="0">
                <a:ln>
                  <a:noFill/>
                </a:ln>
                <a:solidFill>
                  <a:prstClr val="white"/>
                </a:solidFill>
                <a:effectLst/>
                <a:uLnTx/>
                <a:uFillTx/>
                <a:latin typeface="微软雅黑"/>
                <a:ea typeface="微软雅黑"/>
                <a:cs typeface="+mn-cs"/>
              </a:rPr>
              <a:t>— </a:t>
            </a:r>
            <a:r>
              <a:rPr lang="en-US" altLang="zh-CN" sz="2800" dirty="0" err="1">
                <a:solidFill>
                  <a:prstClr val="white"/>
                </a:solidFill>
                <a:latin typeface="Consolas" panose="020B0609020204030204" pitchFamily="49" charset="0"/>
                <a:ea typeface="微软雅黑"/>
              </a:rPr>
              <a:t>weak_ptr</a:t>
            </a:r>
            <a:endParaRPr kumimoji="0" lang="zh-CN" altLang="en-US" sz="1800" b="0" i="0" u="none" strike="noStrike" kern="1200" cap="none" spc="0" normalizeH="0" baseline="0" noProof="0" dirty="0">
              <a:ln>
                <a:noFill/>
              </a:ln>
              <a:solidFill>
                <a:prstClr val="white"/>
              </a:solidFill>
              <a:effectLst/>
              <a:uLnTx/>
              <a:uFillTx/>
              <a:latin typeface="Consolas" panose="020B0609020204030204" pitchFamily="49" charset="0"/>
              <a:ea typeface="微软雅黑"/>
              <a:cs typeface="+mn-cs"/>
            </a:endParaRPr>
          </a:p>
        </p:txBody>
      </p:sp>
      <p:sp>
        <p:nvSpPr>
          <p:cNvPr id="12" name="矩形 11">
            <a:extLst>
              <a:ext uri="{FF2B5EF4-FFF2-40B4-BE49-F238E27FC236}">
                <a16:creationId xmlns:a16="http://schemas.microsoft.com/office/drawing/2014/main" id="{7D864B83-9801-49D7-9965-12E20F5E4D72}"/>
              </a:ext>
            </a:extLst>
          </p:cNvPr>
          <p:cNvSpPr/>
          <p:nvPr/>
        </p:nvSpPr>
        <p:spPr>
          <a:xfrm>
            <a:off x="293298" y="1734728"/>
            <a:ext cx="4572000" cy="461665"/>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FFFF"/>
                </a:solidFill>
                <a:effectLst/>
                <a:uLnTx/>
                <a:uFillTx/>
                <a:latin typeface="MicrosoftYaHei"/>
                <a:ea typeface="微软雅黑"/>
                <a:cs typeface="+mn-cs"/>
              </a:rPr>
              <a:t>学习目标</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p>
        </p:txBody>
      </p:sp>
      <p:sp>
        <p:nvSpPr>
          <p:cNvPr id="2" name="矩形 1">
            <a:extLst>
              <a:ext uri="{FF2B5EF4-FFF2-40B4-BE49-F238E27FC236}">
                <a16:creationId xmlns:a16="http://schemas.microsoft.com/office/drawing/2014/main" id="{2A4B7D20-6B21-457D-B6BF-C3F76ACBB2EE}"/>
              </a:ext>
            </a:extLst>
          </p:cNvPr>
          <p:cNvSpPr/>
          <p:nvPr/>
        </p:nvSpPr>
        <p:spPr>
          <a:xfrm>
            <a:off x="170687" y="887840"/>
            <a:ext cx="8802625" cy="707886"/>
          </a:xfrm>
          <a:prstGeom prst="rect">
            <a:avLst/>
          </a:prstGeom>
        </p:spPr>
        <p:txBody>
          <a:bodyPr wrap="square">
            <a:spAutoFit/>
          </a:bodyPr>
          <a:lstStyle/>
          <a:p>
            <a:pPr lvl="0"/>
            <a:r>
              <a:rPr lang="en-US" altLang="zh-CN" sz="2000" dirty="0" err="1">
                <a:solidFill>
                  <a:prstClr val="black"/>
                </a:solidFill>
                <a:latin typeface="Consolas" panose="020B0609020204030204" pitchFamily="49" charset="0"/>
              </a:rPr>
              <a:t>weak_ptr</a:t>
            </a:r>
            <a:r>
              <a:rPr lang="en-US" altLang="zh-CN" sz="2000" dirty="0">
                <a:solidFill>
                  <a:prstClr val="black"/>
                </a:solidFill>
                <a:latin typeface="Consolas" panose="020B0609020204030204" pitchFamily="49" charset="0"/>
              </a:rPr>
              <a:t> </a:t>
            </a:r>
            <a:r>
              <a:rPr lang="zh-CN" altLang="en-US" sz="2000" dirty="0">
                <a:solidFill>
                  <a:prstClr val="black"/>
                </a:solidFill>
              </a:rPr>
              <a:t>是一种指向由 </a:t>
            </a:r>
            <a:r>
              <a:rPr lang="en-US" altLang="zh-CN" sz="2000" dirty="0" err="1">
                <a:solidFill>
                  <a:prstClr val="black"/>
                </a:solidFill>
                <a:latin typeface="Consolas" panose="020B0609020204030204" pitchFamily="49" charset="0"/>
              </a:rPr>
              <a:t>shared_ptr</a:t>
            </a:r>
            <a:r>
              <a:rPr lang="en-US" altLang="zh-CN" sz="2000" dirty="0">
                <a:solidFill>
                  <a:prstClr val="black"/>
                </a:solidFill>
                <a:latin typeface="Consolas" panose="020B0609020204030204" pitchFamily="49" charset="0"/>
              </a:rPr>
              <a:t> </a:t>
            </a:r>
            <a:r>
              <a:rPr lang="zh-CN" altLang="en-US" sz="2000" dirty="0">
                <a:solidFill>
                  <a:prstClr val="black"/>
                </a:solidFill>
              </a:rPr>
              <a:t>管理的对象的智能指针，它的使用和析构都不会改变 </a:t>
            </a:r>
            <a:r>
              <a:rPr lang="en-US" altLang="zh-CN" sz="2000" dirty="0" err="1">
                <a:solidFill>
                  <a:prstClr val="black"/>
                </a:solidFill>
                <a:latin typeface="Consolas" panose="020B0609020204030204" pitchFamily="49" charset="0"/>
              </a:rPr>
              <a:t>shared_ptr</a:t>
            </a:r>
            <a:r>
              <a:rPr lang="en-US" altLang="zh-CN" sz="2000" dirty="0">
                <a:solidFill>
                  <a:prstClr val="black"/>
                </a:solidFill>
                <a:latin typeface="Consolas" panose="020B0609020204030204" pitchFamily="49" charset="0"/>
              </a:rPr>
              <a:t> </a:t>
            </a:r>
            <a:r>
              <a:rPr lang="zh-CN" altLang="en-US" sz="2000" dirty="0">
                <a:solidFill>
                  <a:prstClr val="black"/>
                </a:solidFill>
              </a:rPr>
              <a:t>的引用计数</a:t>
            </a:r>
            <a:endPar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18" name="组合 17">
            <a:extLst>
              <a:ext uri="{FF2B5EF4-FFF2-40B4-BE49-F238E27FC236}">
                <a16:creationId xmlns:a16="http://schemas.microsoft.com/office/drawing/2014/main" id="{7B70A02A-81F7-4686-90DB-896B055703D6}"/>
              </a:ext>
            </a:extLst>
          </p:cNvPr>
          <p:cNvGrpSpPr/>
          <p:nvPr/>
        </p:nvGrpSpPr>
        <p:grpSpPr>
          <a:xfrm>
            <a:off x="170686" y="1635457"/>
            <a:ext cx="5998466" cy="1358861"/>
            <a:chOff x="219974" y="2044323"/>
            <a:chExt cx="8704052" cy="929320"/>
          </a:xfrm>
        </p:grpSpPr>
        <p:sp>
          <p:nvSpPr>
            <p:cNvPr id="19" name="矩形: 圆顶角 18">
              <a:extLst>
                <a:ext uri="{FF2B5EF4-FFF2-40B4-BE49-F238E27FC236}">
                  <a16:creationId xmlns:a16="http://schemas.microsoft.com/office/drawing/2014/main" id="{F12DAE25-93EF-485C-BCD4-BCA880E725BB}"/>
                </a:ext>
              </a:extLst>
            </p:cNvPr>
            <p:cNvSpPr/>
            <p:nvPr/>
          </p:nvSpPr>
          <p:spPr>
            <a:xfrm>
              <a:off x="219974" y="2044323"/>
              <a:ext cx="8704052" cy="350307"/>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2000" dirty="0" err="1">
                  <a:solidFill>
                    <a:prstClr val="white"/>
                  </a:solidFill>
                  <a:latin typeface="Consolas" panose="020B0609020204030204" pitchFamily="49" charset="0"/>
                </a:rPr>
                <a:t>weak_ptr</a:t>
              </a:r>
              <a:r>
                <a:rPr lang="en-US" altLang="zh-CN" sz="2000" dirty="0">
                  <a:solidFill>
                    <a:prstClr val="white"/>
                  </a:solidFill>
                  <a:latin typeface="Consolas" panose="020B0609020204030204" pitchFamily="49" charset="0"/>
                </a:rPr>
                <a:t> </a:t>
              </a:r>
              <a:r>
                <a:rPr lang="zh-CN" altLang="en-US" sz="2000" dirty="0">
                  <a:solidFill>
                    <a:prstClr val="white"/>
                  </a:solidFill>
                  <a:latin typeface="Consolas" panose="020B0609020204030204" pitchFamily="49" charset="0"/>
                </a:rPr>
                <a:t>使用一</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0" name="矩形: 圆角 17">
              <a:extLst>
                <a:ext uri="{FF2B5EF4-FFF2-40B4-BE49-F238E27FC236}">
                  <a16:creationId xmlns:a16="http://schemas.microsoft.com/office/drawing/2014/main" id="{E52808AA-DE58-4A83-9D58-F481181120C2}"/>
                </a:ext>
              </a:extLst>
            </p:cNvPr>
            <p:cNvSpPr/>
            <p:nvPr/>
          </p:nvSpPr>
          <p:spPr>
            <a:xfrm>
              <a:off x="219974" y="2394630"/>
              <a:ext cx="8704052" cy="57901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spcBef>
                  <a:spcPts val="600"/>
                </a:spcBef>
                <a:buClr>
                  <a:srgbClr val="151DC1"/>
                </a:buClr>
                <a:buSzPct val="80000"/>
              </a:pPr>
              <a:r>
                <a:rPr lang="en-US" altLang="zh-CN" dirty="0">
                  <a:solidFill>
                    <a:srgbClr val="151DC1"/>
                  </a:solidFill>
                  <a:latin typeface="Consolas" panose="020B0609020204030204" pitchFamily="49" charset="0"/>
                </a:rPr>
                <a:t>auto</a:t>
              </a:r>
              <a:r>
                <a:rPr lang="en-US" altLang="zh-CN" dirty="0">
                  <a:solidFill>
                    <a:schemeClr val="tx1"/>
                  </a:solidFill>
                  <a:latin typeface="Consolas" panose="020B0609020204030204" pitchFamily="49" charset="0"/>
                </a:rPr>
                <a:t> </a:t>
              </a:r>
              <a:r>
                <a:rPr lang="en-US" altLang="zh-CN" dirty="0" err="1">
                  <a:solidFill>
                    <a:schemeClr val="tx1"/>
                  </a:solidFill>
                  <a:latin typeface="Consolas" panose="020B0609020204030204" pitchFamily="49" charset="0"/>
                </a:rPr>
                <a:t>ps</a:t>
              </a:r>
              <a:r>
                <a:rPr lang="en-US" altLang="zh-CN" dirty="0">
                  <a:solidFill>
                    <a:schemeClr val="tx1"/>
                  </a:solidFill>
                  <a:latin typeface="Consolas" panose="020B0609020204030204" pitchFamily="49" charset="0"/>
                </a:rPr>
                <a:t> = </a:t>
              </a:r>
              <a:r>
                <a:rPr lang="en-US" altLang="zh-CN" dirty="0" err="1">
                  <a:solidFill>
                    <a:schemeClr val="tx1"/>
                  </a:solidFill>
                  <a:latin typeface="Consolas" panose="020B0609020204030204" pitchFamily="49" charset="0"/>
                </a:rPr>
                <a:t>make_shared</a:t>
              </a:r>
              <a:r>
                <a:rPr lang="en-US" altLang="zh-CN" dirty="0">
                  <a:solidFill>
                    <a:schemeClr val="tx1"/>
                  </a:solidFill>
                  <a:latin typeface="Consolas" panose="020B0609020204030204" pitchFamily="49" charset="0"/>
                </a:rPr>
                <a:t>&lt;</a:t>
              </a:r>
              <a:r>
                <a:rPr lang="en-US" altLang="zh-CN" dirty="0">
                  <a:solidFill>
                    <a:srgbClr val="151DC1"/>
                  </a:solidFill>
                  <a:latin typeface="Consolas" panose="020B0609020204030204" pitchFamily="49" charset="0"/>
                </a:rPr>
                <a:t>int</a:t>
              </a:r>
              <a:r>
                <a:rPr lang="en-US" altLang="zh-CN" dirty="0">
                  <a:solidFill>
                    <a:schemeClr val="tx1"/>
                  </a:solidFill>
                  <a:latin typeface="Consolas" panose="020B0609020204030204" pitchFamily="49" charset="0"/>
                </a:rPr>
                <a:t>&gt;(10);</a:t>
              </a:r>
            </a:p>
            <a:p>
              <a:pPr lvl="0">
                <a:spcBef>
                  <a:spcPts val="600"/>
                </a:spcBef>
                <a:buClr>
                  <a:srgbClr val="151DC1"/>
                </a:buClr>
                <a:buSzPct val="80000"/>
              </a:pPr>
              <a:r>
                <a:rPr lang="en-US" altLang="zh-CN" dirty="0" err="1">
                  <a:solidFill>
                    <a:srgbClr val="08764C"/>
                  </a:solidFill>
                  <a:latin typeface="Consolas" panose="020B0609020204030204" pitchFamily="49" charset="0"/>
                </a:rPr>
                <a:t>weak_ptr</a:t>
              </a:r>
              <a:r>
                <a:rPr lang="en-US" altLang="zh-CN" dirty="0">
                  <a:solidFill>
                    <a:schemeClr val="tx1"/>
                  </a:solidFill>
                  <a:latin typeface="Consolas" panose="020B0609020204030204" pitchFamily="49" charset="0"/>
                </a:rPr>
                <a:t>&lt;</a:t>
              </a:r>
              <a:r>
                <a:rPr lang="en-US" altLang="zh-CN" dirty="0">
                  <a:solidFill>
                    <a:srgbClr val="151DC1"/>
                  </a:solidFill>
                  <a:latin typeface="Consolas" panose="020B0609020204030204" pitchFamily="49" charset="0"/>
                </a:rPr>
                <a:t>int</a:t>
              </a:r>
              <a:r>
                <a:rPr lang="en-US" altLang="zh-CN" dirty="0">
                  <a:solidFill>
                    <a:schemeClr val="tx1"/>
                  </a:solidFill>
                  <a:latin typeface="Consolas" panose="020B0609020204030204" pitchFamily="49" charset="0"/>
                </a:rPr>
                <a:t>&gt; pw(</a:t>
              </a:r>
              <a:r>
                <a:rPr lang="en-US" altLang="zh-CN" dirty="0" err="1">
                  <a:solidFill>
                    <a:schemeClr val="tx1"/>
                  </a:solidFill>
                  <a:latin typeface="Consolas" panose="020B0609020204030204" pitchFamily="49" charset="0"/>
                </a:rPr>
                <a:t>ps</a:t>
              </a:r>
              <a:r>
                <a:rPr lang="en-US" altLang="zh-CN" dirty="0">
                  <a:solidFill>
                    <a:schemeClr val="tx1"/>
                  </a:solidFill>
                  <a:latin typeface="Consolas" panose="020B0609020204030204" pitchFamily="49" charset="0"/>
                </a:rPr>
                <a:t>);</a:t>
              </a:r>
              <a:endParaRPr kumimoji="0" lang="en-US" altLang="zh-CN" sz="1800" b="0" i="0" u="none" strike="noStrike" kern="1200" cap="none" spc="0" normalizeH="0" baseline="0" noProof="0" dirty="0">
                <a:ln>
                  <a:noFill/>
                </a:ln>
                <a:solidFill>
                  <a:schemeClr val="tx1"/>
                </a:solidFill>
                <a:effectLst/>
                <a:uLnTx/>
                <a:uFillTx/>
                <a:latin typeface="Consolas" panose="020B0609020204030204" pitchFamily="49" charset="0"/>
                <a:ea typeface="微软雅黑"/>
              </a:endParaRPr>
            </a:p>
          </p:txBody>
        </p:sp>
      </p:grpSp>
      <p:grpSp>
        <p:nvGrpSpPr>
          <p:cNvPr id="13" name="组合 12">
            <a:extLst>
              <a:ext uri="{FF2B5EF4-FFF2-40B4-BE49-F238E27FC236}">
                <a16:creationId xmlns:a16="http://schemas.microsoft.com/office/drawing/2014/main" id="{360AB620-5950-4C7D-AA60-5D1582783929}"/>
              </a:ext>
            </a:extLst>
          </p:cNvPr>
          <p:cNvGrpSpPr/>
          <p:nvPr/>
        </p:nvGrpSpPr>
        <p:grpSpPr>
          <a:xfrm>
            <a:off x="170685" y="3909255"/>
            <a:ext cx="5998466" cy="1525769"/>
            <a:chOff x="219974" y="2044323"/>
            <a:chExt cx="8704052" cy="1043468"/>
          </a:xfrm>
        </p:grpSpPr>
        <p:sp>
          <p:nvSpPr>
            <p:cNvPr id="14" name="矩形: 圆顶角 13">
              <a:extLst>
                <a:ext uri="{FF2B5EF4-FFF2-40B4-BE49-F238E27FC236}">
                  <a16:creationId xmlns:a16="http://schemas.microsoft.com/office/drawing/2014/main" id="{A0901B00-115C-4919-9DCD-0391DE900A2F}"/>
                </a:ext>
              </a:extLst>
            </p:cNvPr>
            <p:cNvSpPr/>
            <p:nvPr/>
          </p:nvSpPr>
          <p:spPr>
            <a:xfrm>
              <a:off x="219974" y="2044323"/>
              <a:ext cx="8704052" cy="350307"/>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2000" dirty="0" err="1">
                  <a:solidFill>
                    <a:prstClr val="white"/>
                  </a:solidFill>
                  <a:latin typeface="Consolas" panose="020B0609020204030204" pitchFamily="49" charset="0"/>
                </a:rPr>
                <a:t>weak_ptr</a:t>
              </a:r>
              <a:r>
                <a:rPr lang="en-US" altLang="zh-CN" sz="2000" dirty="0">
                  <a:solidFill>
                    <a:prstClr val="white"/>
                  </a:solidFill>
                  <a:latin typeface="Consolas" panose="020B0609020204030204" pitchFamily="49" charset="0"/>
                </a:rPr>
                <a:t> </a:t>
              </a:r>
              <a:r>
                <a:rPr lang="zh-CN" altLang="en-US" sz="2000" dirty="0">
                  <a:solidFill>
                    <a:prstClr val="white"/>
                  </a:solidFill>
                  <a:latin typeface="Consolas" panose="020B0609020204030204" pitchFamily="49" charset="0"/>
                </a:rPr>
                <a:t>使用二</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5" name="矩形: 圆角 17">
              <a:extLst>
                <a:ext uri="{FF2B5EF4-FFF2-40B4-BE49-F238E27FC236}">
                  <a16:creationId xmlns:a16="http://schemas.microsoft.com/office/drawing/2014/main" id="{022F6C56-1643-4A56-88A6-6437FCF25E7E}"/>
                </a:ext>
              </a:extLst>
            </p:cNvPr>
            <p:cNvSpPr/>
            <p:nvPr/>
          </p:nvSpPr>
          <p:spPr>
            <a:xfrm>
              <a:off x="219974" y="2394630"/>
              <a:ext cx="8704052" cy="69316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spcBef>
                  <a:spcPts val="600"/>
                </a:spcBef>
                <a:buClr>
                  <a:srgbClr val="151DC1"/>
                </a:buClr>
                <a:buSzPct val="80000"/>
              </a:pPr>
              <a:r>
                <a:rPr lang="en-US" altLang="zh-CN" dirty="0">
                  <a:solidFill>
                    <a:srgbClr val="151DC1"/>
                  </a:solidFill>
                  <a:latin typeface="Consolas" panose="020B0609020204030204" pitchFamily="49" charset="0"/>
                </a:rPr>
                <a:t>if</a:t>
              </a:r>
              <a:r>
                <a:rPr lang="en-US" altLang="zh-CN" dirty="0">
                  <a:solidFill>
                    <a:schemeClr val="tx1"/>
                  </a:solidFill>
                  <a:latin typeface="Consolas" panose="020B0609020204030204" pitchFamily="49" charset="0"/>
                </a:rPr>
                <a:t>(</a:t>
              </a:r>
              <a:r>
                <a:rPr lang="en-US" altLang="zh-CN" dirty="0">
                  <a:solidFill>
                    <a:srgbClr val="151DC1"/>
                  </a:solidFill>
                  <a:latin typeface="Consolas" panose="020B0609020204030204" pitchFamily="49" charset="0"/>
                </a:rPr>
                <a:t>auto</a:t>
              </a:r>
              <a:r>
                <a:rPr lang="en-US" altLang="zh-CN" dirty="0">
                  <a:solidFill>
                    <a:schemeClr val="tx1"/>
                  </a:solidFill>
                  <a:latin typeface="Consolas" panose="020B0609020204030204" pitchFamily="49" charset="0"/>
                </a:rPr>
                <a:t> p = </a:t>
              </a:r>
              <a:r>
                <a:rPr lang="en-US" altLang="zh-CN" dirty="0" err="1">
                  <a:solidFill>
                    <a:schemeClr val="tx1"/>
                  </a:solidFill>
                  <a:latin typeface="Consolas" panose="020B0609020204030204" pitchFamily="49" charset="0"/>
                </a:rPr>
                <a:t>pw.lock</a:t>
              </a:r>
              <a:r>
                <a:rPr lang="en-US" altLang="zh-CN" dirty="0">
                  <a:solidFill>
                    <a:schemeClr val="tx1"/>
                  </a:solidFill>
                  <a:latin typeface="Consolas" panose="020B0609020204030204" pitchFamily="49" charset="0"/>
                </a:rPr>
                <a:t>())</a:t>
              </a:r>
            </a:p>
            <a:p>
              <a:pPr lvl="0">
                <a:spcBef>
                  <a:spcPts val="600"/>
                </a:spcBef>
                <a:buClr>
                  <a:srgbClr val="151DC1"/>
                </a:buClr>
                <a:buSzPct val="80000"/>
              </a:pPr>
              <a:r>
                <a:rPr lang="en-US" altLang="zh-CN" dirty="0" err="1">
                  <a:solidFill>
                    <a:schemeClr val="tx1"/>
                  </a:solidFill>
                  <a:latin typeface="Consolas" panose="020B0609020204030204" pitchFamily="49" charset="0"/>
                </a:rPr>
                <a:t>cout</a:t>
              </a:r>
              <a:r>
                <a:rPr lang="en-US" altLang="zh-CN" dirty="0">
                  <a:solidFill>
                    <a:schemeClr val="tx1"/>
                  </a:solidFill>
                  <a:latin typeface="Consolas" panose="020B0609020204030204" pitchFamily="49" charset="0"/>
                </a:rPr>
                <a:t> &lt;&lt; *p;</a:t>
              </a:r>
              <a:endParaRPr kumimoji="0" lang="en-US" altLang="zh-CN" sz="1600" b="0" i="0" u="none" strike="noStrike" kern="1200" cap="none" spc="0" normalizeH="0" baseline="0" noProof="0" dirty="0">
                <a:ln>
                  <a:noFill/>
                </a:ln>
                <a:solidFill>
                  <a:schemeClr val="tx1"/>
                </a:solidFill>
                <a:effectLst/>
                <a:uLnTx/>
                <a:uFillTx/>
                <a:latin typeface="Consolas" panose="020B0609020204030204" pitchFamily="49" charset="0"/>
                <a:ea typeface="微软雅黑"/>
              </a:endParaRPr>
            </a:p>
          </p:txBody>
        </p:sp>
      </p:grpSp>
      <p:grpSp>
        <p:nvGrpSpPr>
          <p:cNvPr id="16" name="组合 15">
            <a:extLst>
              <a:ext uri="{FF2B5EF4-FFF2-40B4-BE49-F238E27FC236}">
                <a16:creationId xmlns:a16="http://schemas.microsoft.com/office/drawing/2014/main" id="{D21BD52F-5F57-4D5D-B1E2-A1047C3B4D40}"/>
              </a:ext>
            </a:extLst>
          </p:cNvPr>
          <p:cNvGrpSpPr/>
          <p:nvPr/>
        </p:nvGrpSpPr>
        <p:grpSpPr>
          <a:xfrm>
            <a:off x="6266688" y="1684224"/>
            <a:ext cx="2832627" cy="886179"/>
            <a:chOff x="219974" y="2029680"/>
            <a:chExt cx="8704052" cy="354772"/>
          </a:xfrm>
        </p:grpSpPr>
        <p:sp>
          <p:nvSpPr>
            <p:cNvPr id="17" name="矩形: 圆顶角 16">
              <a:extLst>
                <a:ext uri="{FF2B5EF4-FFF2-40B4-BE49-F238E27FC236}">
                  <a16:creationId xmlns:a16="http://schemas.microsoft.com/office/drawing/2014/main" id="{FDB651E4-7E45-4649-948A-CB6E5BABAEB5}"/>
                </a:ext>
              </a:extLst>
            </p:cNvPr>
            <p:cNvSpPr/>
            <p:nvPr/>
          </p:nvSpPr>
          <p:spPr>
            <a:xfrm>
              <a:off x="219974" y="2029680"/>
              <a:ext cx="8704052" cy="205063"/>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21" name="矩形: 圆角 17">
              <a:extLst>
                <a:ext uri="{FF2B5EF4-FFF2-40B4-BE49-F238E27FC236}">
                  <a16:creationId xmlns:a16="http://schemas.microsoft.com/office/drawing/2014/main" id="{3831809C-E636-4FD1-98F6-22BB7FFDBC7B}"/>
                </a:ext>
              </a:extLst>
            </p:cNvPr>
            <p:cNvSpPr/>
            <p:nvPr/>
          </p:nvSpPr>
          <p:spPr>
            <a:xfrm>
              <a:off x="219974" y="2223990"/>
              <a:ext cx="8704052" cy="16046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600"/>
                </a:lnSpc>
                <a:buClr>
                  <a:srgbClr val="151DC1"/>
                </a:buClr>
              </a:pPr>
              <a:r>
                <a:rPr lang="en-US" altLang="zh-CN" dirty="0" err="1">
                  <a:solidFill>
                    <a:prstClr val="black"/>
                  </a:solidFill>
                  <a:latin typeface="Consolas" panose="020B0609020204030204" pitchFamily="49" charset="0"/>
                </a:rPr>
                <a:t>ps</a:t>
              </a:r>
              <a:r>
                <a:rPr lang="en-US" altLang="zh-CN" dirty="0">
                  <a:solidFill>
                    <a:prstClr val="black"/>
                  </a:solidFill>
                  <a:latin typeface="Consolas" panose="020B0609020204030204" pitchFamily="49" charset="0"/>
                </a:rPr>
                <a:t> </a:t>
              </a:r>
              <a:r>
                <a:rPr lang="zh-CN" altLang="en-US" dirty="0">
                  <a:solidFill>
                    <a:prstClr val="black"/>
                  </a:solidFill>
                  <a:latin typeface="Consolas" panose="020B0609020204030204" pitchFamily="49" charset="0"/>
                </a:rPr>
                <a:t>的引用计数不会改变</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p:txBody>
        </p:sp>
      </p:grpSp>
      <p:grpSp>
        <p:nvGrpSpPr>
          <p:cNvPr id="22" name="组合 21">
            <a:extLst>
              <a:ext uri="{FF2B5EF4-FFF2-40B4-BE49-F238E27FC236}">
                <a16:creationId xmlns:a16="http://schemas.microsoft.com/office/drawing/2014/main" id="{4BF89D6A-7976-46C0-9F45-F6B546D26333}"/>
              </a:ext>
            </a:extLst>
          </p:cNvPr>
          <p:cNvGrpSpPr/>
          <p:nvPr/>
        </p:nvGrpSpPr>
        <p:grpSpPr>
          <a:xfrm>
            <a:off x="6266688" y="3904804"/>
            <a:ext cx="2832628" cy="2554264"/>
            <a:chOff x="219974" y="2029680"/>
            <a:chExt cx="8704052" cy="1022571"/>
          </a:xfrm>
        </p:grpSpPr>
        <p:sp>
          <p:nvSpPr>
            <p:cNvPr id="23" name="矩形: 圆顶角 22">
              <a:extLst>
                <a:ext uri="{FF2B5EF4-FFF2-40B4-BE49-F238E27FC236}">
                  <a16:creationId xmlns:a16="http://schemas.microsoft.com/office/drawing/2014/main" id="{31CDF0C3-D286-43A6-840C-CFC15FA0BDBC}"/>
                </a:ext>
              </a:extLst>
            </p:cNvPr>
            <p:cNvSpPr/>
            <p:nvPr/>
          </p:nvSpPr>
          <p:spPr>
            <a:xfrm>
              <a:off x="219974" y="2029680"/>
              <a:ext cx="8704052" cy="205063"/>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24" name="矩形: 圆角 17">
              <a:extLst>
                <a:ext uri="{FF2B5EF4-FFF2-40B4-BE49-F238E27FC236}">
                  <a16:creationId xmlns:a16="http://schemas.microsoft.com/office/drawing/2014/main" id="{8DE4C32C-19D6-42A8-AA71-0AF1FCD451C9}"/>
                </a:ext>
              </a:extLst>
            </p:cNvPr>
            <p:cNvSpPr/>
            <p:nvPr/>
          </p:nvSpPr>
          <p:spPr>
            <a:xfrm>
              <a:off x="219974" y="2223990"/>
              <a:ext cx="8704052" cy="82826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600"/>
                </a:lnSpc>
                <a:buClr>
                  <a:srgbClr val="151DC1"/>
                </a:buClr>
              </a:pPr>
              <a:r>
                <a:rPr lang="en-US" altLang="zh-CN" dirty="0">
                  <a:solidFill>
                    <a:prstClr val="black"/>
                  </a:solidFill>
                  <a:latin typeface="Consolas" panose="020B0609020204030204" pitchFamily="49" charset="0"/>
                </a:rPr>
                <a:t>lock </a:t>
              </a:r>
              <a:r>
                <a:rPr lang="zh-CN" altLang="en-US" dirty="0">
                  <a:solidFill>
                    <a:prstClr val="black"/>
                  </a:solidFill>
                  <a:latin typeface="Consolas" panose="020B0609020204030204" pitchFamily="49" charset="0"/>
                </a:rPr>
                <a:t>函数检查指向的对象是否存在，如果对象存在则返回一个可用的</a:t>
              </a:r>
            </a:p>
            <a:p>
              <a:pPr lvl="0">
                <a:lnSpc>
                  <a:spcPts val="2600"/>
                </a:lnSpc>
                <a:buClr>
                  <a:srgbClr val="151DC1"/>
                </a:buClr>
              </a:pPr>
              <a:r>
                <a:rPr lang="en-US" altLang="zh-CN" dirty="0" err="1">
                  <a:solidFill>
                    <a:prstClr val="black"/>
                  </a:solidFill>
                  <a:latin typeface="Consolas" panose="020B0609020204030204" pitchFamily="49" charset="0"/>
                </a:rPr>
                <a:t>shared_ptr</a:t>
              </a:r>
              <a:r>
                <a:rPr lang="zh-CN" altLang="en-US" dirty="0">
                  <a:solidFill>
                    <a:prstClr val="black"/>
                  </a:solidFill>
                  <a:latin typeface="Consolas" panose="020B0609020204030204" pitchFamily="49" charset="0"/>
                </a:rPr>
                <a:t>，否则返回一</a:t>
              </a:r>
            </a:p>
            <a:p>
              <a:pPr lvl="0">
                <a:lnSpc>
                  <a:spcPts val="2600"/>
                </a:lnSpc>
                <a:buClr>
                  <a:srgbClr val="151DC1"/>
                </a:buClr>
              </a:pPr>
              <a:r>
                <a:rPr lang="zh-CN" altLang="en-US" dirty="0">
                  <a:solidFill>
                    <a:prstClr val="black"/>
                  </a:solidFill>
                  <a:latin typeface="Consolas" panose="020B0609020204030204" pitchFamily="49" charset="0"/>
                </a:rPr>
                <a:t>个存储 </a:t>
              </a:r>
              <a:r>
                <a:rPr lang="en-US" altLang="zh-CN" dirty="0" err="1">
                  <a:solidFill>
                    <a:prstClr val="black"/>
                  </a:solidFill>
                  <a:latin typeface="Consolas" panose="020B0609020204030204" pitchFamily="49" charset="0"/>
                </a:rPr>
                <a:t>nullptr</a:t>
              </a:r>
              <a:r>
                <a:rPr lang="en-US" altLang="zh-CN" dirty="0">
                  <a:solidFill>
                    <a:prstClr val="black"/>
                  </a:solidFill>
                  <a:latin typeface="Consolas" panose="020B0609020204030204" pitchFamily="49" charset="0"/>
                </a:rPr>
                <a:t> </a:t>
              </a:r>
              <a:r>
                <a:rPr lang="zh-CN" altLang="en-US" dirty="0">
                  <a:solidFill>
                    <a:prstClr val="black"/>
                  </a:solidFill>
                  <a:latin typeface="Consolas" panose="020B0609020204030204" pitchFamily="49" charset="0"/>
                </a:rPr>
                <a:t>的</a:t>
              </a:r>
            </a:p>
            <a:p>
              <a:pPr lvl="0">
                <a:lnSpc>
                  <a:spcPts val="2600"/>
                </a:lnSpc>
                <a:buClr>
                  <a:srgbClr val="151DC1"/>
                </a:buClr>
              </a:pPr>
              <a:r>
                <a:rPr lang="en-US" altLang="zh-CN" dirty="0" err="1">
                  <a:solidFill>
                    <a:prstClr val="black"/>
                  </a:solidFill>
                  <a:latin typeface="Consolas" panose="020B0609020204030204" pitchFamily="49" charset="0"/>
                </a:rPr>
                <a:t>shared_ptr</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p:txBody>
        </p:sp>
      </p:grpSp>
      <p:sp>
        <p:nvSpPr>
          <p:cNvPr id="3" name="矩形 2">
            <a:extLst>
              <a:ext uri="{FF2B5EF4-FFF2-40B4-BE49-F238E27FC236}">
                <a16:creationId xmlns:a16="http://schemas.microsoft.com/office/drawing/2014/main" id="{147DE0A0-0B26-4F80-96C7-B5B3C19A475F}"/>
              </a:ext>
            </a:extLst>
          </p:cNvPr>
          <p:cNvSpPr/>
          <p:nvPr/>
        </p:nvSpPr>
        <p:spPr>
          <a:xfrm>
            <a:off x="170685" y="3133636"/>
            <a:ext cx="8973315" cy="707886"/>
          </a:xfrm>
          <a:prstGeom prst="rect">
            <a:avLst/>
          </a:prstGeom>
        </p:spPr>
        <p:txBody>
          <a:bodyPr wrap="square">
            <a:spAutoFit/>
          </a:bodyPr>
          <a:lstStyle/>
          <a:p>
            <a:r>
              <a:rPr lang="zh-CN" altLang="en-US" sz="2000" dirty="0"/>
              <a:t>由于 </a:t>
            </a:r>
            <a:r>
              <a:rPr lang="zh-CN" altLang="en-US" sz="2000" dirty="0">
                <a:latin typeface="Consolas" panose="020B0609020204030204" pitchFamily="49" charset="0"/>
              </a:rPr>
              <a:t>weak_ptr </a:t>
            </a:r>
            <a:r>
              <a:rPr lang="zh-CN" altLang="en-US" sz="2000" dirty="0"/>
              <a:t>不会管理所指向对象的生命期，它所指向的对象可能是不存在的，因此不能直接使用 </a:t>
            </a:r>
            <a:r>
              <a:rPr lang="zh-CN" altLang="en-US" sz="2000" dirty="0">
                <a:latin typeface="Consolas" panose="020B0609020204030204" pitchFamily="49" charset="0"/>
              </a:rPr>
              <a:t>weak_ptr </a:t>
            </a:r>
            <a:r>
              <a:rPr lang="zh-CN" altLang="en-US" sz="2000" dirty="0"/>
              <a:t>访问对象，而必须调用 </a:t>
            </a:r>
            <a:r>
              <a:rPr lang="zh-CN" altLang="en-US" sz="2000" dirty="0">
                <a:latin typeface="Consolas" panose="020B0609020204030204" pitchFamily="49" charset="0"/>
              </a:rPr>
              <a:t>lock</a:t>
            </a:r>
            <a:r>
              <a:rPr lang="zh-CN" altLang="en-US" sz="2000" dirty="0"/>
              <a:t> 函数</a:t>
            </a:r>
          </a:p>
        </p:txBody>
      </p:sp>
    </p:spTree>
    <p:extLst>
      <p:ext uri="{BB962C8B-B14F-4D97-AF65-F5344CB8AC3E}">
        <p14:creationId xmlns:p14="http://schemas.microsoft.com/office/powerpoint/2010/main" val="2638446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28548" y="6189439"/>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lvl="0">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8.1.4  </a:t>
            </a:r>
            <a:r>
              <a:rPr lang="zh-CN" altLang="en-US" sz="3200" dirty="0">
                <a:solidFill>
                  <a:prstClr val="white"/>
                </a:solidFill>
              </a:rPr>
              <a:t>动态数组</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2" name="矩形 11">
            <a:extLst>
              <a:ext uri="{FF2B5EF4-FFF2-40B4-BE49-F238E27FC236}">
                <a16:creationId xmlns:a16="http://schemas.microsoft.com/office/drawing/2014/main" id="{7D864B83-9801-49D7-9965-12E20F5E4D72}"/>
              </a:ext>
            </a:extLst>
          </p:cNvPr>
          <p:cNvSpPr/>
          <p:nvPr/>
        </p:nvSpPr>
        <p:spPr>
          <a:xfrm>
            <a:off x="293298" y="1734728"/>
            <a:ext cx="4572000" cy="461665"/>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FFFF"/>
                </a:solidFill>
                <a:effectLst/>
                <a:uLnTx/>
                <a:uFillTx/>
                <a:latin typeface="MicrosoftYaHei"/>
                <a:ea typeface="微软雅黑"/>
                <a:cs typeface="+mn-cs"/>
              </a:rPr>
              <a:t>学习目标</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p>
        </p:txBody>
      </p:sp>
      <p:sp>
        <p:nvSpPr>
          <p:cNvPr id="2" name="矩形 1">
            <a:extLst>
              <a:ext uri="{FF2B5EF4-FFF2-40B4-BE49-F238E27FC236}">
                <a16:creationId xmlns:a16="http://schemas.microsoft.com/office/drawing/2014/main" id="{2A4B7D20-6B21-457D-B6BF-C3F76ACBB2EE}"/>
              </a:ext>
            </a:extLst>
          </p:cNvPr>
          <p:cNvSpPr/>
          <p:nvPr/>
        </p:nvSpPr>
        <p:spPr>
          <a:xfrm>
            <a:off x="125105" y="949190"/>
            <a:ext cx="4432624" cy="400110"/>
          </a:xfrm>
          <a:prstGeom prst="rect">
            <a:avLst/>
          </a:prstGeom>
        </p:spPr>
        <p:txBody>
          <a:bodyPr wrap="none">
            <a:spAutoFit/>
          </a:bodyPr>
          <a:lstStyle/>
          <a:p>
            <a:pPr lvl="0">
              <a:defRPr/>
            </a:pPr>
            <a:r>
              <a:rPr lang="zh-CN" altLang="en-US" sz="2000" dirty="0">
                <a:solidFill>
                  <a:prstClr val="black"/>
                </a:solidFill>
              </a:rPr>
              <a:t>使用 </a:t>
            </a:r>
            <a:r>
              <a:rPr lang="en-US" altLang="zh-CN" sz="2000" dirty="0">
                <a:solidFill>
                  <a:prstClr val="black"/>
                </a:solidFill>
              </a:rPr>
              <a:t>new </a:t>
            </a:r>
            <a:r>
              <a:rPr lang="zh-CN" altLang="en-US" sz="2000" dirty="0">
                <a:solidFill>
                  <a:prstClr val="black"/>
                </a:solidFill>
              </a:rPr>
              <a:t>创建一个动态数组，例如：</a:t>
            </a:r>
            <a:endPar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9" name="组合 8">
            <a:extLst>
              <a:ext uri="{FF2B5EF4-FFF2-40B4-BE49-F238E27FC236}">
                <a16:creationId xmlns:a16="http://schemas.microsoft.com/office/drawing/2014/main" id="{E12472E6-AAA9-4465-B2F1-FE656236051F}"/>
              </a:ext>
            </a:extLst>
          </p:cNvPr>
          <p:cNvGrpSpPr/>
          <p:nvPr/>
        </p:nvGrpSpPr>
        <p:grpSpPr>
          <a:xfrm>
            <a:off x="125105" y="1432167"/>
            <a:ext cx="5727055" cy="1144890"/>
            <a:chOff x="219974" y="2044323"/>
            <a:chExt cx="8704052" cy="846411"/>
          </a:xfrm>
        </p:grpSpPr>
        <p:sp>
          <p:nvSpPr>
            <p:cNvPr id="10" name="矩形: 圆顶角 9">
              <a:extLst>
                <a:ext uri="{FF2B5EF4-FFF2-40B4-BE49-F238E27FC236}">
                  <a16:creationId xmlns:a16="http://schemas.microsoft.com/office/drawing/2014/main" id="{E777FE8F-0FFC-4B73-B8C3-1C7048F40222}"/>
                </a:ext>
              </a:extLst>
            </p:cNvPr>
            <p:cNvSpPr/>
            <p:nvPr/>
          </p:nvSpPr>
          <p:spPr>
            <a:xfrm>
              <a:off x="219974" y="2044323"/>
              <a:ext cx="8704052" cy="350307"/>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000" dirty="0">
                  <a:solidFill>
                    <a:prstClr val="white"/>
                  </a:solidFill>
                  <a:latin typeface="Consolas" panose="020B0609020204030204" pitchFamily="49" charset="0"/>
                </a:rPr>
                <a:t>创建动态数组</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4" name="矩形: 圆角 17">
              <a:extLst>
                <a:ext uri="{FF2B5EF4-FFF2-40B4-BE49-F238E27FC236}">
                  <a16:creationId xmlns:a16="http://schemas.microsoft.com/office/drawing/2014/main" id="{6FCD9DBD-1CB7-494E-8E5E-0AD45E22A125}"/>
                </a:ext>
              </a:extLst>
            </p:cNvPr>
            <p:cNvSpPr/>
            <p:nvPr/>
          </p:nvSpPr>
          <p:spPr>
            <a:xfrm>
              <a:off x="219974" y="2394630"/>
              <a:ext cx="8704052" cy="49610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rgbClr val="151DC1"/>
                </a:buClr>
                <a:buSzPct val="80000"/>
              </a:pPr>
              <a:r>
                <a:rPr lang="en-US" altLang="zh-CN" dirty="0">
                  <a:solidFill>
                    <a:srgbClr val="0000FF"/>
                  </a:solidFill>
                  <a:latin typeface="Consolas" panose="020B0609020204030204" pitchFamily="49" charset="0"/>
                </a:rPr>
                <a:t>int</a:t>
              </a:r>
              <a:r>
                <a:rPr lang="en-US" altLang="zh-CN" dirty="0">
                  <a:solidFill>
                    <a:schemeClr val="tx1"/>
                  </a:solidFill>
                  <a:latin typeface="Consolas" panose="020B0609020204030204" pitchFamily="49" charset="0"/>
                </a:rPr>
                <a:t> n = 5;</a:t>
              </a:r>
            </a:p>
            <a:p>
              <a:pPr lvl="0">
                <a:buClr>
                  <a:srgbClr val="151DC1"/>
                </a:buClr>
                <a:buSzPct val="80000"/>
              </a:pPr>
              <a:r>
                <a:rPr lang="en-US" altLang="zh-CN" dirty="0">
                  <a:solidFill>
                    <a:srgbClr val="0000FF"/>
                  </a:solidFill>
                  <a:latin typeface="Consolas" panose="020B0609020204030204" pitchFamily="49" charset="0"/>
                </a:rPr>
                <a:t>int</a:t>
              </a:r>
              <a:r>
                <a:rPr lang="en-US" altLang="zh-CN" dirty="0">
                  <a:solidFill>
                    <a:schemeClr val="tx1"/>
                  </a:solidFill>
                  <a:latin typeface="Consolas" panose="020B0609020204030204" pitchFamily="49" charset="0"/>
                </a:rPr>
                <a:t> *pa = </a:t>
              </a:r>
              <a:r>
                <a:rPr lang="en-US" altLang="zh-CN" dirty="0">
                  <a:solidFill>
                    <a:srgbClr val="0000FF"/>
                  </a:solidFill>
                  <a:latin typeface="Consolas" panose="020B0609020204030204" pitchFamily="49" charset="0"/>
                </a:rPr>
                <a:t>new </a:t>
              </a:r>
              <a:r>
                <a:rPr lang="en-US" altLang="zh-CN" dirty="0">
                  <a:solidFill>
                    <a:schemeClr val="tx1"/>
                  </a:solidFill>
                  <a:latin typeface="Consolas" panose="020B0609020204030204" pitchFamily="49" charset="0"/>
                </a:rPr>
                <a:t>int[n];</a:t>
              </a:r>
              <a:endParaRPr kumimoji="0" lang="en-US" altLang="zh-CN" sz="1800" b="0" i="0" u="none" strike="noStrike" kern="1200" cap="none" spc="0" normalizeH="0" baseline="0" noProof="0" dirty="0">
                <a:ln>
                  <a:noFill/>
                </a:ln>
                <a:solidFill>
                  <a:schemeClr val="tx1"/>
                </a:solidFill>
                <a:effectLst/>
                <a:uLnTx/>
                <a:uFillTx/>
                <a:latin typeface="Consolas" panose="020B0609020204030204" pitchFamily="49" charset="0"/>
                <a:ea typeface="微软雅黑"/>
              </a:endParaRPr>
            </a:p>
          </p:txBody>
        </p:sp>
      </p:grpSp>
      <p:grpSp>
        <p:nvGrpSpPr>
          <p:cNvPr id="15" name="组合 14">
            <a:extLst>
              <a:ext uri="{FF2B5EF4-FFF2-40B4-BE49-F238E27FC236}">
                <a16:creationId xmlns:a16="http://schemas.microsoft.com/office/drawing/2014/main" id="{D5E235F3-4BD6-4952-8820-DC8F7BD57FA8}"/>
              </a:ext>
            </a:extLst>
          </p:cNvPr>
          <p:cNvGrpSpPr/>
          <p:nvPr/>
        </p:nvGrpSpPr>
        <p:grpSpPr>
          <a:xfrm>
            <a:off x="6020351" y="1406998"/>
            <a:ext cx="2765595" cy="1435037"/>
            <a:chOff x="219974" y="2044323"/>
            <a:chExt cx="8704052" cy="574501"/>
          </a:xfrm>
        </p:grpSpPr>
        <p:sp>
          <p:nvSpPr>
            <p:cNvPr id="16" name="矩形: 圆顶角 15">
              <a:extLst>
                <a:ext uri="{FF2B5EF4-FFF2-40B4-BE49-F238E27FC236}">
                  <a16:creationId xmlns:a16="http://schemas.microsoft.com/office/drawing/2014/main" id="{0223AD11-2A32-4DD3-BF26-AE14116C927F}"/>
                </a:ext>
              </a:extLst>
            </p:cNvPr>
            <p:cNvSpPr/>
            <p:nvPr/>
          </p:nvSpPr>
          <p:spPr>
            <a:xfrm>
              <a:off x="219974" y="2044323"/>
              <a:ext cx="8704052" cy="189697"/>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说明</a:t>
              </a:r>
            </a:p>
          </p:txBody>
        </p:sp>
        <p:sp>
          <p:nvSpPr>
            <p:cNvPr id="17" name="矩形: 圆角 17">
              <a:extLst>
                <a:ext uri="{FF2B5EF4-FFF2-40B4-BE49-F238E27FC236}">
                  <a16:creationId xmlns:a16="http://schemas.microsoft.com/office/drawing/2014/main" id="{AE602E01-6150-43D5-B843-EEEAC467C220}"/>
                </a:ext>
              </a:extLst>
            </p:cNvPr>
            <p:cNvSpPr/>
            <p:nvPr/>
          </p:nvSpPr>
          <p:spPr>
            <a:xfrm>
              <a:off x="219974" y="2233752"/>
              <a:ext cx="8704052" cy="38507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ts val="2300"/>
                </a:lnSpc>
                <a:buClr>
                  <a:srgbClr val="151DC1"/>
                </a:buClr>
              </a:pPr>
              <a:r>
                <a:rPr lang="en-US" altLang="zh-CN" dirty="0">
                  <a:solidFill>
                    <a:schemeClr val="tx1"/>
                  </a:solidFill>
                  <a:latin typeface="Consolas" panose="020B0609020204030204" pitchFamily="49" charset="0"/>
                </a:rPr>
                <a:t>new </a:t>
              </a:r>
              <a:r>
                <a:rPr lang="zh-CN" altLang="en-US" dirty="0">
                  <a:solidFill>
                    <a:schemeClr val="tx1"/>
                  </a:solidFill>
                  <a:latin typeface="Consolas" panose="020B0609020204030204" pitchFamily="49" charset="0"/>
                </a:rPr>
                <a:t>为动态数组分配指定大小的内存，并返回第一个元素的地址</a:t>
              </a:r>
              <a:endParaRPr lang="en-US" dirty="0">
                <a:solidFill>
                  <a:srgbClr val="000000"/>
                </a:solidFill>
                <a:latin typeface="Consolas" panose="020B0609020204030204" pitchFamily="49" charset="0"/>
              </a:endParaRPr>
            </a:p>
          </p:txBody>
        </p:sp>
      </p:grpSp>
      <p:grpSp>
        <p:nvGrpSpPr>
          <p:cNvPr id="13" name="组合 12">
            <a:extLst>
              <a:ext uri="{FF2B5EF4-FFF2-40B4-BE49-F238E27FC236}">
                <a16:creationId xmlns:a16="http://schemas.microsoft.com/office/drawing/2014/main" id="{7CBF48A2-FEE4-4AE6-B3D3-6829BBDD26F9}"/>
              </a:ext>
            </a:extLst>
          </p:cNvPr>
          <p:cNvGrpSpPr/>
          <p:nvPr/>
        </p:nvGrpSpPr>
        <p:grpSpPr>
          <a:xfrm>
            <a:off x="81953" y="2847993"/>
            <a:ext cx="5770208" cy="1456341"/>
            <a:chOff x="219974" y="2044323"/>
            <a:chExt cx="8704052" cy="1076665"/>
          </a:xfrm>
        </p:grpSpPr>
        <p:sp>
          <p:nvSpPr>
            <p:cNvPr id="18" name="矩形: 圆顶角 17">
              <a:extLst>
                <a:ext uri="{FF2B5EF4-FFF2-40B4-BE49-F238E27FC236}">
                  <a16:creationId xmlns:a16="http://schemas.microsoft.com/office/drawing/2014/main" id="{237BC40B-6177-46E3-B805-6A14BBCACF97}"/>
                </a:ext>
              </a:extLst>
            </p:cNvPr>
            <p:cNvSpPr/>
            <p:nvPr/>
          </p:nvSpPr>
          <p:spPr>
            <a:xfrm>
              <a:off x="219974" y="2044323"/>
              <a:ext cx="8704052" cy="350307"/>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000" dirty="0">
                  <a:solidFill>
                    <a:prstClr val="white"/>
                  </a:solidFill>
                  <a:latin typeface="Consolas" panose="020B0609020204030204" pitchFamily="49" charset="0"/>
                </a:rPr>
                <a:t>创建并初始化动态数组</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9" name="矩形: 圆角 17">
              <a:extLst>
                <a:ext uri="{FF2B5EF4-FFF2-40B4-BE49-F238E27FC236}">
                  <a16:creationId xmlns:a16="http://schemas.microsoft.com/office/drawing/2014/main" id="{6D0B273D-FADF-41AA-A4D1-AF5266C9C094}"/>
                </a:ext>
              </a:extLst>
            </p:cNvPr>
            <p:cNvSpPr/>
            <p:nvPr/>
          </p:nvSpPr>
          <p:spPr>
            <a:xfrm>
              <a:off x="219974" y="2394630"/>
              <a:ext cx="8704052" cy="726358"/>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rgbClr val="151DC1"/>
                </a:buClr>
                <a:buSzPct val="80000"/>
              </a:pPr>
              <a:r>
                <a:rPr lang="en-US" altLang="zh-CN" dirty="0">
                  <a:solidFill>
                    <a:srgbClr val="0000FF"/>
                  </a:solidFill>
                  <a:latin typeface="Consolas" panose="020B0609020204030204" pitchFamily="49" charset="0"/>
                </a:rPr>
                <a:t>int</a:t>
              </a:r>
              <a:r>
                <a:rPr lang="en-US" altLang="zh-CN" dirty="0">
                  <a:solidFill>
                    <a:schemeClr val="tx1"/>
                  </a:solidFill>
                  <a:latin typeface="Consolas" panose="020B0609020204030204" pitchFamily="49" charset="0"/>
                </a:rPr>
                <a:t> *pa1 = </a:t>
              </a:r>
              <a:r>
                <a:rPr lang="en-US" altLang="zh-CN" dirty="0">
                  <a:solidFill>
                    <a:srgbClr val="0000FF"/>
                  </a:solidFill>
                  <a:latin typeface="Consolas" panose="020B0609020204030204" pitchFamily="49" charset="0"/>
                </a:rPr>
                <a:t>new</a:t>
              </a:r>
              <a:r>
                <a:rPr lang="en-US" altLang="zh-CN" dirty="0">
                  <a:solidFill>
                    <a:schemeClr val="tx1"/>
                  </a:solidFill>
                  <a:latin typeface="Consolas" panose="020B0609020204030204" pitchFamily="49" charset="0"/>
                </a:rPr>
                <a:t> </a:t>
              </a:r>
              <a:r>
                <a:rPr lang="en-US" altLang="zh-CN" dirty="0">
                  <a:solidFill>
                    <a:srgbClr val="0000FF"/>
                  </a:solidFill>
                  <a:latin typeface="Consolas" panose="020B0609020204030204" pitchFamily="49" charset="0"/>
                </a:rPr>
                <a:t>int</a:t>
              </a:r>
              <a:r>
                <a:rPr lang="en-US" altLang="zh-CN" dirty="0">
                  <a:solidFill>
                    <a:schemeClr val="tx1"/>
                  </a:solidFill>
                  <a:latin typeface="Consolas" panose="020B0609020204030204" pitchFamily="49" charset="0"/>
                </a:rPr>
                <a:t>[5]; </a:t>
              </a:r>
              <a:r>
                <a:rPr lang="en-US" altLang="zh-CN" sz="1600" dirty="0">
                  <a:solidFill>
                    <a:schemeClr val="accent6"/>
                  </a:solidFill>
                  <a:latin typeface="Consolas" panose="020B0609020204030204" pitchFamily="49" charset="0"/>
                </a:rPr>
                <a:t>// 5</a:t>
              </a:r>
              <a:r>
                <a:rPr lang="zh-CN" altLang="en-US" sz="1600" dirty="0">
                  <a:solidFill>
                    <a:schemeClr val="accent6"/>
                  </a:solidFill>
                  <a:latin typeface="Consolas" panose="020B0609020204030204" pitchFamily="49" charset="0"/>
                </a:rPr>
                <a:t>个未初始化的 </a:t>
              </a:r>
              <a:r>
                <a:rPr lang="en-US" altLang="zh-CN" sz="1600" dirty="0">
                  <a:solidFill>
                    <a:schemeClr val="accent6"/>
                  </a:solidFill>
                  <a:latin typeface="Consolas" panose="020B0609020204030204" pitchFamily="49" charset="0"/>
                </a:rPr>
                <a:t>int</a:t>
              </a:r>
              <a:endParaRPr lang="en-US" altLang="zh-CN" dirty="0">
                <a:solidFill>
                  <a:schemeClr val="accent6"/>
                </a:solidFill>
                <a:latin typeface="Consolas" panose="020B0609020204030204" pitchFamily="49" charset="0"/>
              </a:endParaRPr>
            </a:p>
            <a:p>
              <a:pPr lvl="0">
                <a:buClr>
                  <a:srgbClr val="151DC1"/>
                </a:buClr>
                <a:buSzPct val="80000"/>
              </a:pPr>
              <a:r>
                <a:rPr lang="en-US" altLang="zh-CN" dirty="0">
                  <a:solidFill>
                    <a:srgbClr val="0000FF"/>
                  </a:solidFill>
                  <a:latin typeface="Consolas" panose="020B0609020204030204" pitchFamily="49" charset="0"/>
                </a:rPr>
                <a:t>int</a:t>
              </a:r>
              <a:r>
                <a:rPr lang="en-US" altLang="zh-CN" dirty="0">
                  <a:solidFill>
                    <a:schemeClr val="tx1"/>
                  </a:solidFill>
                  <a:latin typeface="Consolas" panose="020B0609020204030204" pitchFamily="49" charset="0"/>
                </a:rPr>
                <a:t> *pa2 = </a:t>
              </a:r>
              <a:r>
                <a:rPr lang="en-US" altLang="zh-CN" dirty="0">
                  <a:solidFill>
                    <a:srgbClr val="0000FF"/>
                  </a:solidFill>
                  <a:latin typeface="Consolas" panose="020B0609020204030204" pitchFamily="49" charset="0"/>
                </a:rPr>
                <a:t>new</a:t>
              </a:r>
              <a:r>
                <a:rPr lang="en-US" altLang="zh-CN" dirty="0">
                  <a:solidFill>
                    <a:schemeClr val="tx1"/>
                  </a:solidFill>
                  <a:latin typeface="Consolas" panose="020B0609020204030204" pitchFamily="49" charset="0"/>
                </a:rPr>
                <a:t> </a:t>
              </a:r>
              <a:r>
                <a:rPr lang="en-US" altLang="zh-CN" dirty="0">
                  <a:solidFill>
                    <a:srgbClr val="0000FF"/>
                  </a:solidFill>
                  <a:latin typeface="Consolas" panose="020B0609020204030204" pitchFamily="49" charset="0"/>
                </a:rPr>
                <a:t>int</a:t>
              </a:r>
              <a:r>
                <a:rPr lang="en-US" altLang="zh-CN" dirty="0">
                  <a:solidFill>
                    <a:schemeClr val="tx1"/>
                  </a:solidFill>
                  <a:latin typeface="Consolas" panose="020B0609020204030204" pitchFamily="49" charset="0"/>
                </a:rPr>
                <a:t>[5](); </a:t>
              </a:r>
              <a:r>
                <a:rPr lang="en-US" altLang="zh-CN" sz="1600" dirty="0">
                  <a:solidFill>
                    <a:schemeClr val="accent6"/>
                  </a:solidFill>
                  <a:latin typeface="Consolas" panose="020B0609020204030204" pitchFamily="49" charset="0"/>
                </a:rPr>
                <a:t>// 5</a:t>
              </a:r>
              <a:r>
                <a:rPr lang="zh-CN" altLang="en-US" sz="1600" dirty="0">
                  <a:solidFill>
                    <a:schemeClr val="accent6"/>
                  </a:solidFill>
                  <a:latin typeface="Consolas" panose="020B0609020204030204" pitchFamily="49" charset="0"/>
                </a:rPr>
                <a:t>个值为</a:t>
              </a:r>
              <a:r>
                <a:rPr lang="en-US" altLang="zh-CN" sz="1600" dirty="0">
                  <a:solidFill>
                    <a:schemeClr val="accent6"/>
                  </a:solidFill>
                  <a:latin typeface="Consolas" panose="020B0609020204030204" pitchFamily="49" charset="0"/>
                </a:rPr>
                <a:t>0</a:t>
              </a:r>
              <a:r>
                <a:rPr lang="zh-CN" altLang="en-US" sz="1600" dirty="0">
                  <a:solidFill>
                    <a:schemeClr val="accent6"/>
                  </a:solidFill>
                  <a:latin typeface="Consolas" panose="020B0609020204030204" pitchFamily="49" charset="0"/>
                </a:rPr>
                <a:t>的 </a:t>
              </a:r>
              <a:r>
                <a:rPr lang="en-US" altLang="zh-CN" sz="1600" dirty="0">
                  <a:solidFill>
                    <a:schemeClr val="accent6"/>
                  </a:solidFill>
                  <a:latin typeface="Consolas" panose="020B0609020204030204" pitchFamily="49" charset="0"/>
                </a:rPr>
                <a:t>int</a:t>
              </a:r>
            </a:p>
            <a:p>
              <a:pPr lvl="0">
                <a:buClr>
                  <a:srgbClr val="151DC1"/>
                </a:buClr>
                <a:buSzPct val="80000"/>
              </a:pPr>
              <a:r>
                <a:rPr lang="en-US" altLang="zh-CN" dirty="0">
                  <a:solidFill>
                    <a:srgbClr val="0000FF"/>
                  </a:solidFill>
                  <a:latin typeface="Consolas" panose="020B0609020204030204" pitchFamily="49" charset="0"/>
                </a:rPr>
                <a:t>int</a:t>
              </a:r>
              <a:r>
                <a:rPr lang="en-US" altLang="zh-CN" dirty="0">
                  <a:solidFill>
                    <a:schemeClr val="tx1"/>
                  </a:solidFill>
                  <a:latin typeface="Consolas" panose="020B0609020204030204" pitchFamily="49" charset="0"/>
                </a:rPr>
                <a:t> *pa3 = </a:t>
              </a:r>
              <a:r>
                <a:rPr lang="en-US" altLang="zh-CN" dirty="0">
                  <a:solidFill>
                    <a:srgbClr val="0000FF"/>
                  </a:solidFill>
                  <a:latin typeface="Consolas" panose="020B0609020204030204" pitchFamily="49" charset="0"/>
                </a:rPr>
                <a:t>new</a:t>
              </a:r>
              <a:r>
                <a:rPr lang="en-US" altLang="zh-CN" dirty="0">
                  <a:solidFill>
                    <a:schemeClr val="tx1"/>
                  </a:solidFill>
                  <a:latin typeface="Consolas" panose="020B0609020204030204" pitchFamily="49" charset="0"/>
                </a:rPr>
                <a:t> </a:t>
              </a:r>
              <a:r>
                <a:rPr lang="en-US" altLang="zh-CN" dirty="0">
                  <a:solidFill>
                    <a:srgbClr val="0000FF"/>
                  </a:solidFill>
                  <a:latin typeface="Consolas" panose="020B0609020204030204" pitchFamily="49" charset="0"/>
                </a:rPr>
                <a:t>int</a:t>
              </a:r>
              <a:r>
                <a:rPr lang="en-US" altLang="zh-CN" dirty="0">
                  <a:solidFill>
                    <a:schemeClr val="tx1"/>
                  </a:solidFill>
                  <a:latin typeface="Consolas" panose="020B0609020204030204" pitchFamily="49" charset="0"/>
                </a:rPr>
                <a:t>[5]{1,2,3,4,5};</a:t>
              </a:r>
              <a:endParaRPr kumimoji="0" lang="en-US" altLang="zh-CN" sz="1800" b="0" i="0" u="none" strike="noStrike" kern="1200" cap="none" spc="0" normalizeH="0" baseline="0" noProof="0" dirty="0">
                <a:ln>
                  <a:noFill/>
                </a:ln>
                <a:solidFill>
                  <a:schemeClr val="tx1"/>
                </a:solidFill>
                <a:effectLst/>
                <a:uLnTx/>
                <a:uFillTx/>
                <a:latin typeface="Consolas" panose="020B0609020204030204" pitchFamily="49" charset="0"/>
                <a:ea typeface="微软雅黑"/>
              </a:endParaRPr>
            </a:p>
          </p:txBody>
        </p:sp>
      </p:grpSp>
      <p:grpSp>
        <p:nvGrpSpPr>
          <p:cNvPr id="20" name="组合 19">
            <a:extLst>
              <a:ext uri="{FF2B5EF4-FFF2-40B4-BE49-F238E27FC236}">
                <a16:creationId xmlns:a16="http://schemas.microsoft.com/office/drawing/2014/main" id="{C6C3462F-5FFA-4DA8-BD80-C821099F9F92}"/>
              </a:ext>
            </a:extLst>
          </p:cNvPr>
          <p:cNvGrpSpPr/>
          <p:nvPr/>
        </p:nvGrpSpPr>
        <p:grpSpPr>
          <a:xfrm>
            <a:off x="125105" y="5175389"/>
            <a:ext cx="5727055" cy="947679"/>
            <a:chOff x="219974" y="2044323"/>
            <a:chExt cx="8704052" cy="700614"/>
          </a:xfrm>
        </p:grpSpPr>
        <p:sp>
          <p:nvSpPr>
            <p:cNvPr id="21" name="矩形: 圆顶角 20">
              <a:extLst>
                <a:ext uri="{FF2B5EF4-FFF2-40B4-BE49-F238E27FC236}">
                  <a16:creationId xmlns:a16="http://schemas.microsoft.com/office/drawing/2014/main" id="{DE2A24EF-75CA-405A-BAC0-89C446E9F178}"/>
                </a:ext>
              </a:extLst>
            </p:cNvPr>
            <p:cNvSpPr/>
            <p:nvPr/>
          </p:nvSpPr>
          <p:spPr>
            <a:xfrm>
              <a:off x="219974" y="2044323"/>
              <a:ext cx="8704052" cy="350307"/>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000" dirty="0">
                  <a:solidFill>
                    <a:prstClr val="white"/>
                  </a:solidFill>
                  <a:latin typeface="Consolas" panose="020B0609020204030204" pitchFamily="49" charset="0"/>
                </a:rPr>
                <a:t>释放动态数组</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2" name="矩形: 圆角 17">
              <a:extLst>
                <a:ext uri="{FF2B5EF4-FFF2-40B4-BE49-F238E27FC236}">
                  <a16:creationId xmlns:a16="http://schemas.microsoft.com/office/drawing/2014/main" id="{4C11BA79-2597-497A-A61C-B7027CFCA941}"/>
                </a:ext>
              </a:extLst>
            </p:cNvPr>
            <p:cNvSpPr/>
            <p:nvPr/>
          </p:nvSpPr>
          <p:spPr>
            <a:xfrm>
              <a:off x="219974" y="2394630"/>
              <a:ext cx="8704052" cy="35030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rgbClr val="151DC1"/>
                </a:buClr>
                <a:buSzPct val="80000"/>
              </a:pPr>
              <a:r>
                <a:rPr lang="en-US" altLang="zh-CN" dirty="0">
                  <a:solidFill>
                    <a:srgbClr val="0000FF"/>
                  </a:solidFill>
                  <a:latin typeface="Consolas" panose="020B0609020204030204" pitchFamily="49" charset="0"/>
                </a:rPr>
                <a:t>delete</a:t>
              </a:r>
              <a:r>
                <a:rPr lang="en-US" altLang="zh-CN" dirty="0">
                  <a:solidFill>
                    <a:schemeClr val="tx1"/>
                  </a:solidFill>
                  <a:latin typeface="Consolas" panose="020B0609020204030204" pitchFamily="49" charset="0"/>
                </a:rPr>
                <a:t> [] pa1;</a:t>
              </a:r>
              <a:endParaRPr kumimoji="0" lang="en-US" altLang="zh-CN" sz="1800" b="0" i="0" u="none" strike="noStrike" kern="1200" cap="none" spc="0" normalizeH="0" baseline="0" noProof="0" dirty="0">
                <a:ln>
                  <a:noFill/>
                </a:ln>
                <a:solidFill>
                  <a:schemeClr val="tx1"/>
                </a:solidFill>
                <a:effectLst/>
                <a:uLnTx/>
                <a:uFillTx/>
                <a:latin typeface="Consolas" panose="020B0609020204030204" pitchFamily="49" charset="0"/>
                <a:ea typeface="微软雅黑"/>
              </a:endParaRPr>
            </a:p>
          </p:txBody>
        </p:sp>
      </p:grpSp>
      <p:grpSp>
        <p:nvGrpSpPr>
          <p:cNvPr id="23" name="组合 22">
            <a:extLst>
              <a:ext uri="{FF2B5EF4-FFF2-40B4-BE49-F238E27FC236}">
                <a16:creationId xmlns:a16="http://schemas.microsoft.com/office/drawing/2014/main" id="{DF8387C8-3102-44D6-872C-92E5559518A6}"/>
              </a:ext>
            </a:extLst>
          </p:cNvPr>
          <p:cNvGrpSpPr/>
          <p:nvPr/>
        </p:nvGrpSpPr>
        <p:grpSpPr>
          <a:xfrm>
            <a:off x="6020351" y="2977201"/>
            <a:ext cx="2765595" cy="1140087"/>
            <a:chOff x="219974" y="2044323"/>
            <a:chExt cx="8704052" cy="456421"/>
          </a:xfrm>
        </p:grpSpPr>
        <p:sp>
          <p:nvSpPr>
            <p:cNvPr id="24" name="矩形: 圆顶角 23">
              <a:extLst>
                <a:ext uri="{FF2B5EF4-FFF2-40B4-BE49-F238E27FC236}">
                  <a16:creationId xmlns:a16="http://schemas.microsoft.com/office/drawing/2014/main" id="{EF2C396F-75D7-4A61-A232-889ED1F58DFD}"/>
                </a:ext>
              </a:extLst>
            </p:cNvPr>
            <p:cNvSpPr/>
            <p:nvPr/>
          </p:nvSpPr>
          <p:spPr>
            <a:xfrm>
              <a:off x="219974" y="2044323"/>
              <a:ext cx="8704052" cy="189697"/>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说明</a:t>
              </a:r>
            </a:p>
          </p:txBody>
        </p:sp>
        <p:sp>
          <p:nvSpPr>
            <p:cNvPr id="25" name="矩形: 圆角 17">
              <a:extLst>
                <a:ext uri="{FF2B5EF4-FFF2-40B4-BE49-F238E27FC236}">
                  <a16:creationId xmlns:a16="http://schemas.microsoft.com/office/drawing/2014/main" id="{8B4C5F5D-E141-4837-9C57-954340D9CC15}"/>
                </a:ext>
              </a:extLst>
            </p:cNvPr>
            <p:cNvSpPr/>
            <p:nvPr/>
          </p:nvSpPr>
          <p:spPr>
            <a:xfrm>
              <a:off x="219974" y="2233752"/>
              <a:ext cx="8704052" cy="26699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ts val="2300"/>
                </a:lnSpc>
                <a:buClr>
                  <a:srgbClr val="151DC1"/>
                </a:buClr>
              </a:pPr>
              <a:r>
                <a:rPr lang="zh-CN" altLang="en-US" dirty="0">
                  <a:solidFill>
                    <a:schemeClr val="tx1"/>
                  </a:solidFill>
                  <a:latin typeface="Consolas" panose="020B0609020204030204" pitchFamily="49" charset="0"/>
                </a:rPr>
                <a:t>新标准下可以使用花括号</a:t>
              </a:r>
              <a:endParaRPr lang="en-US" altLang="zh-CN" dirty="0">
                <a:solidFill>
                  <a:schemeClr val="tx1"/>
                </a:solidFill>
                <a:latin typeface="Consolas" panose="020B0609020204030204" pitchFamily="49" charset="0"/>
              </a:endParaRPr>
            </a:p>
            <a:p>
              <a:pPr>
                <a:lnSpc>
                  <a:spcPts val="2300"/>
                </a:lnSpc>
                <a:buClr>
                  <a:srgbClr val="151DC1"/>
                </a:buClr>
              </a:pPr>
              <a:r>
                <a:rPr lang="zh-CN" altLang="en-US" dirty="0">
                  <a:solidFill>
                    <a:schemeClr val="tx1"/>
                  </a:solidFill>
                  <a:latin typeface="Consolas" panose="020B0609020204030204" pitchFamily="49" charset="0"/>
                </a:rPr>
                <a:t>来执行数组元素的初始化</a:t>
              </a:r>
              <a:endParaRPr lang="en-US" dirty="0">
                <a:solidFill>
                  <a:srgbClr val="000000"/>
                </a:solidFill>
                <a:latin typeface="Consolas" panose="020B0609020204030204" pitchFamily="49" charset="0"/>
              </a:endParaRPr>
            </a:p>
          </p:txBody>
        </p:sp>
      </p:grpSp>
      <p:grpSp>
        <p:nvGrpSpPr>
          <p:cNvPr id="26" name="组合 25">
            <a:extLst>
              <a:ext uri="{FF2B5EF4-FFF2-40B4-BE49-F238E27FC236}">
                <a16:creationId xmlns:a16="http://schemas.microsoft.com/office/drawing/2014/main" id="{1278CD1A-5345-4E66-9B9B-73A9675A5BBD}"/>
              </a:ext>
            </a:extLst>
          </p:cNvPr>
          <p:cNvGrpSpPr/>
          <p:nvPr/>
        </p:nvGrpSpPr>
        <p:grpSpPr>
          <a:xfrm>
            <a:off x="6020352" y="5079185"/>
            <a:ext cx="2765595" cy="1140087"/>
            <a:chOff x="219974" y="2044323"/>
            <a:chExt cx="8704052" cy="456421"/>
          </a:xfrm>
        </p:grpSpPr>
        <p:sp>
          <p:nvSpPr>
            <p:cNvPr id="27" name="矩形: 圆顶角 26">
              <a:extLst>
                <a:ext uri="{FF2B5EF4-FFF2-40B4-BE49-F238E27FC236}">
                  <a16:creationId xmlns:a16="http://schemas.microsoft.com/office/drawing/2014/main" id="{E75C252F-094A-4726-8579-754C269BEF41}"/>
                </a:ext>
              </a:extLst>
            </p:cNvPr>
            <p:cNvSpPr/>
            <p:nvPr/>
          </p:nvSpPr>
          <p:spPr>
            <a:xfrm>
              <a:off x="219974" y="2044323"/>
              <a:ext cx="8704052" cy="189697"/>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说明</a:t>
              </a:r>
            </a:p>
          </p:txBody>
        </p:sp>
        <p:sp>
          <p:nvSpPr>
            <p:cNvPr id="28" name="矩形: 圆角 17">
              <a:extLst>
                <a:ext uri="{FF2B5EF4-FFF2-40B4-BE49-F238E27FC236}">
                  <a16:creationId xmlns:a16="http://schemas.microsoft.com/office/drawing/2014/main" id="{9A2CF305-F7A0-4960-9D32-E1ADCEAC5E33}"/>
                </a:ext>
              </a:extLst>
            </p:cNvPr>
            <p:cNvSpPr/>
            <p:nvPr/>
          </p:nvSpPr>
          <p:spPr>
            <a:xfrm>
              <a:off x="219974" y="2233752"/>
              <a:ext cx="8704052" cy="26699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ts val="2300"/>
                </a:lnSpc>
                <a:buClr>
                  <a:srgbClr val="151DC1"/>
                </a:buClr>
              </a:pPr>
              <a:r>
                <a:rPr lang="zh-CN" altLang="en-US" dirty="0">
                  <a:solidFill>
                    <a:schemeClr val="tx1"/>
                  </a:solidFill>
                  <a:latin typeface="Consolas" panose="020B0609020204030204" pitchFamily="49" charset="0"/>
                </a:rPr>
                <a:t>将逆序释放 </a:t>
              </a:r>
              <a:r>
                <a:rPr lang="en-US" altLang="zh-CN" dirty="0">
                  <a:solidFill>
                    <a:schemeClr val="tx1"/>
                  </a:solidFill>
                  <a:latin typeface="Consolas" panose="020B0609020204030204" pitchFamily="49" charset="0"/>
                </a:rPr>
                <a:t>pa1 </a:t>
              </a:r>
              <a:r>
                <a:rPr lang="zh-CN" altLang="en-US" dirty="0">
                  <a:solidFill>
                    <a:schemeClr val="tx1"/>
                  </a:solidFill>
                  <a:latin typeface="Consolas" panose="020B0609020204030204" pitchFamily="49" charset="0"/>
                </a:rPr>
                <a:t>指向的动态数组的每一个元素</a:t>
              </a:r>
              <a:endParaRPr lang="en-US" dirty="0">
                <a:solidFill>
                  <a:srgbClr val="000000"/>
                </a:solidFill>
                <a:latin typeface="Consolas" panose="020B0609020204030204" pitchFamily="49" charset="0"/>
              </a:endParaRPr>
            </a:p>
          </p:txBody>
        </p:sp>
      </p:grpSp>
      <p:sp>
        <p:nvSpPr>
          <p:cNvPr id="3" name="矩形 2">
            <a:extLst>
              <a:ext uri="{FF2B5EF4-FFF2-40B4-BE49-F238E27FC236}">
                <a16:creationId xmlns:a16="http://schemas.microsoft.com/office/drawing/2014/main" id="{791196B5-C3F8-466A-9335-4895DD478564}"/>
              </a:ext>
            </a:extLst>
          </p:cNvPr>
          <p:cNvSpPr/>
          <p:nvPr/>
        </p:nvSpPr>
        <p:spPr>
          <a:xfrm>
            <a:off x="115824" y="4556683"/>
            <a:ext cx="7626096" cy="400110"/>
          </a:xfrm>
          <a:prstGeom prst="rect">
            <a:avLst/>
          </a:prstGeom>
        </p:spPr>
        <p:txBody>
          <a:bodyPr wrap="square">
            <a:spAutoFit/>
          </a:bodyPr>
          <a:lstStyle/>
          <a:p>
            <a:r>
              <a:rPr lang="zh-CN" altLang="en-US" sz="2000" dirty="0"/>
              <a:t>动态数组的释放需要在 delete 前面加上一个空方括号：</a:t>
            </a:r>
          </a:p>
        </p:txBody>
      </p:sp>
    </p:spTree>
    <p:extLst>
      <p:ext uri="{BB962C8B-B14F-4D97-AF65-F5344CB8AC3E}">
        <p14:creationId xmlns:p14="http://schemas.microsoft.com/office/powerpoint/2010/main" val="1650871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28548" y="6189439"/>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lvl="0">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8.2  </a:t>
            </a:r>
            <a:r>
              <a:rPr lang="zh-CN" altLang="en-US" sz="3200" dirty="0">
                <a:solidFill>
                  <a:prstClr val="white"/>
                </a:solidFill>
              </a:rPr>
              <a:t>拷贝控制</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2A4B7D20-6B21-457D-B6BF-C3F76ACBB2EE}"/>
              </a:ext>
            </a:extLst>
          </p:cNvPr>
          <p:cNvSpPr/>
          <p:nvPr/>
        </p:nvSpPr>
        <p:spPr>
          <a:xfrm>
            <a:off x="125105" y="864354"/>
            <a:ext cx="8515948" cy="707886"/>
          </a:xfrm>
          <a:prstGeom prst="rect">
            <a:avLst/>
          </a:prstGeom>
        </p:spPr>
        <p:txBody>
          <a:bodyPr wrap="square">
            <a:spAutoFit/>
          </a:bodyPr>
          <a:lstStyle/>
          <a:p>
            <a:pPr lvl="0">
              <a:spcAft>
                <a:spcPts val="600"/>
              </a:spcAft>
              <a:defRPr/>
            </a:pPr>
            <a:r>
              <a:rPr lang="zh-CN" altLang="en-US" sz="2000" dirty="0">
                <a:solidFill>
                  <a:prstClr val="black"/>
                </a:solidFill>
              </a:rPr>
              <a:t>当定义一个类时，编译器将为我们自动合成</a:t>
            </a:r>
            <a:r>
              <a:rPr lang="zh-CN" altLang="en-US" sz="2000" dirty="0">
                <a:solidFill>
                  <a:srgbClr val="FF0000"/>
                </a:solidFill>
              </a:rPr>
              <a:t>默认</a:t>
            </a:r>
            <a:r>
              <a:rPr lang="zh-CN" altLang="en-US" sz="2000" dirty="0">
                <a:solidFill>
                  <a:prstClr val="black"/>
                </a:solidFill>
              </a:rPr>
              <a:t>的复制构造函数、赋值运算符和析构函数。</a:t>
            </a:r>
          </a:p>
        </p:txBody>
      </p:sp>
      <p:grpSp>
        <p:nvGrpSpPr>
          <p:cNvPr id="9" name="组合 8">
            <a:extLst>
              <a:ext uri="{FF2B5EF4-FFF2-40B4-BE49-F238E27FC236}">
                <a16:creationId xmlns:a16="http://schemas.microsoft.com/office/drawing/2014/main" id="{E12472E6-AAA9-4465-B2F1-FE656236051F}"/>
              </a:ext>
            </a:extLst>
          </p:cNvPr>
          <p:cNvGrpSpPr/>
          <p:nvPr/>
        </p:nvGrpSpPr>
        <p:grpSpPr>
          <a:xfrm>
            <a:off x="125104" y="2004320"/>
            <a:ext cx="5946716" cy="2469375"/>
            <a:chOff x="219973" y="2044323"/>
            <a:chExt cx="8704053" cy="1825596"/>
          </a:xfrm>
        </p:grpSpPr>
        <p:sp>
          <p:nvSpPr>
            <p:cNvPr id="10" name="矩形: 圆顶角 9">
              <a:extLst>
                <a:ext uri="{FF2B5EF4-FFF2-40B4-BE49-F238E27FC236}">
                  <a16:creationId xmlns:a16="http://schemas.microsoft.com/office/drawing/2014/main" id="{E777FE8F-0FFC-4B73-B8C3-1C7048F40222}"/>
                </a:ext>
              </a:extLst>
            </p:cNvPr>
            <p:cNvSpPr/>
            <p:nvPr/>
          </p:nvSpPr>
          <p:spPr>
            <a:xfrm>
              <a:off x="219973" y="2044323"/>
              <a:ext cx="8704052" cy="350307"/>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sz="2000" dirty="0">
                  <a:solidFill>
                    <a:prstClr val="white"/>
                  </a:solidFill>
                  <a:latin typeface="Consolas" panose="020B0609020204030204" pitchFamily="49" charset="0"/>
                </a:rPr>
                <a:t>A </a:t>
              </a:r>
              <a:r>
                <a:rPr lang="zh-CN" altLang="en-US" sz="2000" dirty="0">
                  <a:solidFill>
                    <a:prstClr val="white"/>
                  </a:solidFill>
                  <a:latin typeface="Consolas" panose="020B0609020204030204" pitchFamily="49" charset="0"/>
                </a:rPr>
                <a:t>类型定义</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4" name="矩形: 圆角 17">
              <a:extLst>
                <a:ext uri="{FF2B5EF4-FFF2-40B4-BE49-F238E27FC236}">
                  <a16:creationId xmlns:a16="http://schemas.microsoft.com/office/drawing/2014/main" id="{6FCD9DBD-1CB7-494E-8E5E-0AD45E22A125}"/>
                </a:ext>
              </a:extLst>
            </p:cNvPr>
            <p:cNvSpPr/>
            <p:nvPr/>
          </p:nvSpPr>
          <p:spPr>
            <a:xfrm>
              <a:off x="219974" y="2394630"/>
              <a:ext cx="8704052" cy="147528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rgbClr val="151DC1"/>
                </a:buClr>
                <a:buSzPct val="80000"/>
                <a:defRPr/>
              </a:pPr>
              <a:r>
                <a:rPr lang="fr-FR" altLang="zh-CN" dirty="0">
                  <a:solidFill>
                    <a:srgbClr val="0000FF"/>
                  </a:solidFill>
                  <a:latin typeface="Consolas" panose="020B0609020204030204" pitchFamily="49" charset="0"/>
                </a:rPr>
                <a:t>class</a:t>
              </a:r>
              <a:r>
                <a:rPr lang="fr-FR" altLang="zh-CN" dirty="0">
                  <a:solidFill>
                    <a:schemeClr val="tx1"/>
                  </a:solidFill>
                  <a:latin typeface="Consolas" panose="020B0609020204030204" pitchFamily="49" charset="0"/>
                </a:rPr>
                <a:t> </a:t>
              </a:r>
              <a:r>
                <a:rPr lang="fr-FR" altLang="zh-CN" dirty="0">
                  <a:solidFill>
                    <a:srgbClr val="08764C"/>
                  </a:solidFill>
                  <a:latin typeface="Consolas" panose="020B0609020204030204" pitchFamily="49" charset="0"/>
                </a:rPr>
                <a:t>A</a:t>
              </a:r>
              <a:r>
                <a:rPr lang="fr-FR" altLang="zh-CN" dirty="0">
                  <a:solidFill>
                    <a:schemeClr val="tx1"/>
                  </a:solidFill>
                  <a:latin typeface="Consolas" panose="020B0609020204030204" pitchFamily="49" charset="0"/>
                </a:rPr>
                <a:t> {</a:t>
              </a:r>
            </a:p>
            <a:p>
              <a:pPr lvl="0">
                <a:buClr>
                  <a:srgbClr val="151DC1"/>
                </a:buClr>
                <a:buSzPct val="80000"/>
                <a:defRPr/>
              </a:pPr>
              <a:r>
                <a:rPr lang="fr-FR" altLang="zh-CN" dirty="0">
                  <a:solidFill>
                    <a:schemeClr val="tx1"/>
                  </a:solidFill>
                  <a:latin typeface="Consolas" panose="020B0609020204030204" pitchFamily="49" charset="0"/>
                </a:rPr>
                <a:t>	</a:t>
              </a:r>
              <a:r>
                <a:rPr lang="fr-FR" altLang="zh-CN" dirty="0">
                  <a:solidFill>
                    <a:srgbClr val="0000FF"/>
                  </a:solidFill>
                  <a:latin typeface="Consolas" panose="020B0609020204030204" pitchFamily="49" charset="0"/>
                </a:rPr>
                <a:t>int</a:t>
              </a:r>
              <a:r>
                <a:rPr lang="fr-FR" altLang="zh-CN" dirty="0">
                  <a:solidFill>
                    <a:schemeClr val="tx1"/>
                  </a:solidFill>
                  <a:latin typeface="Consolas" panose="020B0609020204030204" pitchFamily="49" charset="0"/>
                </a:rPr>
                <a:t> *m_array; </a:t>
              </a:r>
              <a:r>
                <a:rPr lang="fr-FR" altLang="zh-CN" sz="1600" dirty="0">
                  <a:solidFill>
                    <a:schemeClr val="accent6"/>
                  </a:solidFill>
                  <a:latin typeface="Consolas" panose="020B0609020204030204" pitchFamily="49" charset="0"/>
                </a:rPr>
                <a:t>// </a:t>
              </a:r>
              <a:r>
                <a:rPr lang="zh-CN" altLang="en-US" sz="1600" dirty="0">
                  <a:solidFill>
                    <a:schemeClr val="accent6"/>
                  </a:solidFill>
                  <a:latin typeface="Consolas" panose="020B0609020204030204" pitchFamily="49" charset="0"/>
                </a:rPr>
                <a:t>指向动态整型数组</a:t>
              </a:r>
            </a:p>
            <a:p>
              <a:pPr lvl="0">
                <a:buClr>
                  <a:srgbClr val="151DC1"/>
                </a:buClr>
                <a:buSzPct val="80000"/>
                <a:defRPr/>
              </a:pPr>
              <a:r>
                <a:rPr lang="fr-FR" altLang="zh-CN" dirty="0">
                  <a:solidFill>
                    <a:srgbClr val="0000FF"/>
                  </a:solidFill>
                  <a:latin typeface="Consolas" panose="020B0609020204030204" pitchFamily="49" charset="0"/>
                </a:rPr>
                <a:t>public</a:t>
              </a:r>
              <a:r>
                <a:rPr lang="fr-FR" altLang="zh-CN" dirty="0">
                  <a:solidFill>
                    <a:schemeClr val="tx1"/>
                  </a:solidFill>
                  <a:latin typeface="Consolas" panose="020B0609020204030204" pitchFamily="49" charset="0"/>
                </a:rPr>
                <a:t>:</a:t>
              </a:r>
            </a:p>
            <a:p>
              <a:pPr lvl="0">
                <a:buClr>
                  <a:srgbClr val="151DC1"/>
                </a:buClr>
                <a:buSzPct val="80000"/>
                <a:defRPr/>
              </a:pPr>
              <a:r>
                <a:rPr lang="fr-FR" altLang="zh-CN" dirty="0">
                  <a:solidFill>
                    <a:schemeClr val="tx1"/>
                  </a:solidFill>
                  <a:latin typeface="Consolas" panose="020B0609020204030204" pitchFamily="49" charset="0"/>
                </a:rPr>
                <a:t>	</a:t>
              </a:r>
              <a:r>
                <a:rPr lang="fr-FR" altLang="zh-CN" dirty="0">
                  <a:solidFill>
                    <a:srgbClr val="08764C"/>
                  </a:solidFill>
                  <a:latin typeface="Consolas" panose="020B0609020204030204" pitchFamily="49" charset="0"/>
                </a:rPr>
                <a:t>A</a:t>
              </a:r>
              <a:r>
                <a:rPr lang="fr-FR" altLang="zh-CN" dirty="0">
                  <a:solidFill>
                    <a:schemeClr val="tx1"/>
                  </a:solidFill>
                  <a:latin typeface="Consolas" panose="020B0609020204030204" pitchFamily="49" charset="0"/>
                </a:rPr>
                <a:t>(</a:t>
              </a:r>
              <a:r>
                <a:rPr lang="fr-FR" altLang="zh-CN" dirty="0">
                  <a:solidFill>
                    <a:srgbClr val="08764C"/>
                  </a:solidFill>
                  <a:latin typeface="Consolas" panose="020B0609020204030204" pitchFamily="49" charset="0"/>
                </a:rPr>
                <a:t>size_t</a:t>
              </a:r>
              <a:r>
                <a:rPr lang="fr-FR" altLang="zh-CN" dirty="0">
                  <a:solidFill>
                    <a:schemeClr val="tx1"/>
                  </a:solidFill>
                  <a:latin typeface="Consolas" panose="020B0609020204030204" pitchFamily="49" charset="0"/>
                </a:rPr>
                <a:t> size) : m_array(</a:t>
              </a:r>
              <a:r>
                <a:rPr lang="fr-FR" altLang="zh-CN" dirty="0">
                  <a:solidFill>
                    <a:srgbClr val="0000FF"/>
                  </a:solidFill>
                  <a:latin typeface="Consolas" panose="020B0609020204030204" pitchFamily="49" charset="0"/>
                </a:rPr>
                <a:t>new int</a:t>
              </a:r>
              <a:r>
                <a:rPr lang="fr-FR" altLang="zh-CN" dirty="0">
                  <a:solidFill>
                    <a:schemeClr val="tx1"/>
                  </a:solidFill>
                  <a:latin typeface="Consolas" panose="020B0609020204030204" pitchFamily="49" charset="0"/>
                </a:rPr>
                <a:t>[size]) {}</a:t>
              </a:r>
            </a:p>
            <a:p>
              <a:pPr lvl="0">
                <a:buClr>
                  <a:srgbClr val="151DC1"/>
                </a:buClr>
                <a:buSzPct val="80000"/>
                <a:defRPr/>
              </a:pPr>
              <a:r>
                <a:rPr lang="fr-FR" altLang="zh-CN" dirty="0">
                  <a:solidFill>
                    <a:schemeClr val="tx1"/>
                  </a:solidFill>
                  <a:latin typeface="Consolas" panose="020B0609020204030204" pitchFamily="49" charset="0"/>
                </a:rPr>
                <a:t>	</a:t>
              </a:r>
              <a:r>
                <a:rPr lang="fr-FR" altLang="zh-CN" dirty="0">
                  <a:solidFill>
                    <a:srgbClr val="08764C"/>
                  </a:solidFill>
                  <a:latin typeface="Consolas" panose="020B0609020204030204" pitchFamily="49" charset="0"/>
                </a:rPr>
                <a:t>A</a:t>
              </a:r>
              <a:r>
                <a:rPr lang="fr-FR" altLang="zh-CN" dirty="0">
                  <a:solidFill>
                    <a:schemeClr val="tx1"/>
                  </a:solidFill>
                  <a:latin typeface="Consolas" panose="020B0609020204030204" pitchFamily="49" charset="0"/>
                </a:rPr>
                <a:t>(</a:t>
              </a:r>
              <a:r>
                <a:rPr lang="fr-FR" altLang="zh-CN" dirty="0">
                  <a:solidFill>
                    <a:srgbClr val="0000FF"/>
                  </a:solidFill>
                  <a:latin typeface="Consolas" panose="020B0609020204030204" pitchFamily="49" charset="0"/>
                </a:rPr>
                <a:t>const</a:t>
              </a:r>
              <a:r>
                <a:rPr lang="fr-FR" altLang="zh-CN" dirty="0">
                  <a:solidFill>
                    <a:schemeClr val="tx1"/>
                  </a:solidFill>
                  <a:latin typeface="Consolas" panose="020B0609020204030204" pitchFamily="49" charset="0"/>
                </a:rPr>
                <a:t> </a:t>
              </a:r>
              <a:r>
                <a:rPr lang="fr-FR" altLang="zh-CN" dirty="0">
                  <a:solidFill>
                    <a:srgbClr val="08764C"/>
                  </a:solidFill>
                  <a:latin typeface="Consolas" panose="020B0609020204030204" pitchFamily="49" charset="0"/>
                </a:rPr>
                <a:t>A</a:t>
              </a:r>
              <a:r>
                <a:rPr lang="fr-FR" altLang="zh-CN" dirty="0">
                  <a:solidFill>
                    <a:schemeClr val="tx1"/>
                  </a:solidFill>
                  <a:latin typeface="Consolas" panose="020B0609020204030204" pitchFamily="49" charset="0"/>
                </a:rPr>
                <a:t>&amp; rhs) : m_array(rhs.m_array) {}</a:t>
              </a:r>
            </a:p>
            <a:p>
              <a:pPr lvl="0">
                <a:buClr>
                  <a:srgbClr val="151DC1"/>
                </a:buClr>
                <a:buSzPct val="80000"/>
                <a:defRPr/>
              </a:pPr>
              <a:r>
                <a:rPr lang="fr-FR" altLang="zh-CN" dirty="0">
                  <a:solidFill>
                    <a:schemeClr val="tx1"/>
                  </a:solidFill>
                  <a:latin typeface="Consolas" panose="020B0609020204030204" pitchFamily="49" charset="0"/>
                </a:rPr>
                <a:t>	~</a:t>
              </a:r>
              <a:r>
                <a:rPr lang="fr-FR" altLang="zh-CN" dirty="0">
                  <a:solidFill>
                    <a:srgbClr val="08764C"/>
                  </a:solidFill>
                  <a:latin typeface="Consolas" panose="020B0609020204030204" pitchFamily="49" charset="0"/>
                </a:rPr>
                <a:t>A</a:t>
              </a:r>
              <a:r>
                <a:rPr lang="fr-FR" altLang="zh-CN" dirty="0">
                  <a:solidFill>
                    <a:schemeClr val="tx1"/>
                  </a:solidFill>
                  <a:latin typeface="Consolas" panose="020B0609020204030204" pitchFamily="49" charset="0"/>
                </a:rPr>
                <a:t>() {}</a:t>
              </a:r>
            </a:p>
            <a:p>
              <a:pPr lvl="0">
                <a:buClr>
                  <a:srgbClr val="151DC1"/>
                </a:buClr>
                <a:buSzPct val="80000"/>
                <a:defRPr/>
              </a:pPr>
              <a:r>
                <a:rPr lang="fr-FR" altLang="zh-CN" dirty="0">
                  <a:solidFill>
                    <a:schemeClr val="tx1"/>
                  </a:solidFill>
                  <a:latin typeface="Consolas" panose="020B0609020204030204" pitchFamily="49" charset="0"/>
                </a:rPr>
                <a:t>};</a:t>
              </a:r>
              <a:endParaRPr kumimoji="0" lang="en-US" altLang="zh-CN" sz="1800" b="0" i="0" u="none" strike="noStrike" kern="1200" cap="none" spc="0" normalizeH="0" baseline="0" noProof="0" dirty="0">
                <a:ln>
                  <a:noFill/>
                </a:ln>
                <a:solidFill>
                  <a:schemeClr val="tx1"/>
                </a:solidFill>
                <a:effectLst/>
                <a:uLnTx/>
                <a:uFillTx/>
                <a:latin typeface="Consolas" panose="020B0609020204030204" pitchFamily="49" charset="0"/>
                <a:ea typeface="微软雅黑"/>
              </a:endParaRPr>
            </a:p>
          </p:txBody>
        </p:sp>
      </p:grpSp>
      <p:grpSp>
        <p:nvGrpSpPr>
          <p:cNvPr id="13" name="组合 12">
            <a:extLst>
              <a:ext uri="{FF2B5EF4-FFF2-40B4-BE49-F238E27FC236}">
                <a16:creationId xmlns:a16="http://schemas.microsoft.com/office/drawing/2014/main" id="{D09D85D5-038A-4BF3-A625-95D934A21058}"/>
              </a:ext>
            </a:extLst>
          </p:cNvPr>
          <p:cNvGrpSpPr/>
          <p:nvPr/>
        </p:nvGrpSpPr>
        <p:grpSpPr>
          <a:xfrm>
            <a:off x="125105" y="4645600"/>
            <a:ext cx="5946715" cy="1726401"/>
            <a:chOff x="219974" y="2044323"/>
            <a:chExt cx="8704052" cy="1276319"/>
          </a:xfrm>
        </p:grpSpPr>
        <p:sp>
          <p:nvSpPr>
            <p:cNvPr id="18" name="矩形: 圆顶角 17">
              <a:extLst>
                <a:ext uri="{FF2B5EF4-FFF2-40B4-BE49-F238E27FC236}">
                  <a16:creationId xmlns:a16="http://schemas.microsoft.com/office/drawing/2014/main" id="{1BE027AF-BB67-49A0-86D0-4408EC9D6ADB}"/>
                </a:ext>
              </a:extLst>
            </p:cNvPr>
            <p:cNvSpPr/>
            <p:nvPr/>
          </p:nvSpPr>
          <p:spPr>
            <a:xfrm>
              <a:off x="219974" y="2044323"/>
              <a:ext cx="8704052" cy="350307"/>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latin typeface="Consolas" panose="020B0609020204030204" pitchFamily="49" charset="0"/>
                </a:rPr>
                <a:t>复制 </a:t>
              </a:r>
              <a:r>
                <a:rPr lang="en-US" altLang="zh-CN" sz="2000" dirty="0">
                  <a:solidFill>
                    <a:prstClr val="white"/>
                  </a:solidFill>
                  <a:latin typeface="Consolas" panose="020B0609020204030204" pitchFamily="49" charset="0"/>
                </a:rPr>
                <a:t>A </a:t>
              </a:r>
              <a:r>
                <a:rPr lang="zh-CN" altLang="en-US" sz="2000" dirty="0">
                  <a:solidFill>
                    <a:prstClr val="white"/>
                  </a:solidFill>
                  <a:latin typeface="Consolas" panose="020B0609020204030204" pitchFamily="49" charset="0"/>
                </a:rPr>
                <a:t>类型对象</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9" name="矩形: 圆角 17">
              <a:extLst>
                <a:ext uri="{FF2B5EF4-FFF2-40B4-BE49-F238E27FC236}">
                  <a16:creationId xmlns:a16="http://schemas.microsoft.com/office/drawing/2014/main" id="{DCD5AFA7-7B71-40FD-B504-0C9920E0FC1D}"/>
                </a:ext>
              </a:extLst>
            </p:cNvPr>
            <p:cNvSpPr/>
            <p:nvPr/>
          </p:nvSpPr>
          <p:spPr>
            <a:xfrm>
              <a:off x="219974" y="2394630"/>
              <a:ext cx="8704052" cy="92601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rgbClr val="151DC1"/>
                </a:buClr>
                <a:buSzPct val="80000"/>
                <a:defRPr/>
              </a:pPr>
              <a:r>
                <a:rPr lang="fr-FR" altLang="zh-CN" dirty="0">
                  <a:solidFill>
                    <a:srgbClr val="08764C"/>
                  </a:solidFill>
                  <a:latin typeface="Consolas" panose="020B0609020204030204" pitchFamily="49" charset="0"/>
                </a:rPr>
                <a:t>A</a:t>
              </a:r>
              <a:r>
                <a:rPr lang="fr-FR" altLang="zh-CN" dirty="0">
                  <a:solidFill>
                    <a:schemeClr val="tx1"/>
                  </a:solidFill>
                  <a:latin typeface="Consolas" panose="020B0609020204030204" pitchFamily="49" charset="0"/>
                </a:rPr>
                <a:t> a1(10); </a:t>
              </a:r>
              <a:r>
                <a:rPr lang="fr-FR" altLang="zh-CN" sz="1600" dirty="0">
                  <a:solidFill>
                    <a:schemeClr val="accent6"/>
                  </a:solidFill>
                  <a:latin typeface="Consolas" panose="020B0609020204030204" pitchFamily="49" charset="0"/>
                </a:rPr>
                <a:t>// </a:t>
              </a:r>
              <a:r>
                <a:rPr lang="zh-CN" altLang="en-US" sz="1600" dirty="0">
                  <a:solidFill>
                    <a:schemeClr val="accent6"/>
                  </a:solidFill>
                  <a:latin typeface="Consolas" panose="020B0609020204030204" pitchFamily="49" charset="0"/>
                </a:rPr>
                <a:t>创建并初始化</a:t>
              </a:r>
              <a:r>
                <a:rPr lang="fr-FR" altLang="zh-CN" sz="1600" dirty="0">
                  <a:solidFill>
                    <a:schemeClr val="accent6"/>
                  </a:solidFill>
                  <a:latin typeface="Consolas" panose="020B0609020204030204" pitchFamily="49" charset="0"/>
                </a:rPr>
                <a:t>A</a:t>
              </a:r>
              <a:r>
                <a:rPr lang="zh-CN" altLang="en-US" sz="1600" dirty="0">
                  <a:solidFill>
                    <a:schemeClr val="accent6"/>
                  </a:solidFill>
                  <a:latin typeface="Consolas" panose="020B0609020204030204" pitchFamily="49" charset="0"/>
                </a:rPr>
                <a:t>类型对象</a:t>
              </a:r>
              <a:r>
                <a:rPr lang="fr-FR" altLang="zh-CN" sz="1600" dirty="0">
                  <a:solidFill>
                    <a:schemeClr val="accent6"/>
                  </a:solidFill>
                  <a:latin typeface="Consolas" panose="020B0609020204030204" pitchFamily="49" charset="0"/>
                </a:rPr>
                <a:t>a1</a:t>
              </a:r>
            </a:p>
            <a:p>
              <a:pPr lvl="0">
                <a:buClr>
                  <a:srgbClr val="151DC1"/>
                </a:buClr>
                <a:buSzPct val="80000"/>
                <a:defRPr/>
              </a:pPr>
              <a:r>
                <a:rPr lang="fr-FR" altLang="zh-CN" dirty="0">
                  <a:solidFill>
                    <a:schemeClr val="tx1"/>
                  </a:solidFill>
                  <a:latin typeface="Consolas" panose="020B0609020204030204" pitchFamily="49" charset="0"/>
                </a:rPr>
                <a:t>{</a:t>
              </a:r>
            </a:p>
            <a:p>
              <a:pPr lvl="0">
                <a:buClr>
                  <a:srgbClr val="151DC1"/>
                </a:buClr>
                <a:buSzPct val="80000"/>
                <a:defRPr/>
              </a:pPr>
              <a:r>
                <a:rPr lang="fr-FR" altLang="zh-CN" dirty="0">
                  <a:solidFill>
                    <a:schemeClr val="tx1"/>
                  </a:solidFill>
                  <a:latin typeface="Consolas" panose="020B0609020204030204" pitchFamily="49" charset="0"/>
                </a:rPr>
                <a:t>	</a:t>
              </a:r>
              <a:r>
                <a:rPr lang="fr-FR" altLang="zh-CN" dirty="0">
                  <a:solidFill>
                    <a:srgbClr val="08764C"/>
                  </a:solidFill>
                  <a:latin typeface="Consolas" panose="020B0609020204030204" pitchFamily="49" charset="0"/>
                </a:rPr>
                <a:t>A</a:t>
              </a:r>
              <a:r>
                <a:rPr lang="fr-FR" altLang="zh-CN" dirty="0">
                  <a:solidFill>
                    <a:schemeClr val="tx1"/>
                  </a:solidFill>
                  <a:latin typeface="Consolas" panose="020B0609020204030204" pitchFamily="49" charset="0"/>
                </a:rPr>
                <a:t> a2(a1); </a:t>
              </a:r>
              <a:r>
                <a:rPr lang="fr-FR" altLang="zh-CN" sz="1600" dirty="0">
                  <a:solidFill>
                    <a:schemeClr val="accent6"/>
                  </a:solidFill>
                  <a:latin typeface="Consolas" panose="020B0609020204030204" pitchFamily="49" charset="0"/>
                </a:rPr>
                <a:t>// </a:t>
              </a:r>
              <a:r>
                <a:rPr lang="zh-CN" altLang="en-US" sz="1600" dirty="0">
                  <a:solidFill>
                    <a:schemeClr val="accent6"/>
                  </a:solidFill>
                  <a:latin typeface="Consolas" panose="020B0609020204030204" pitchFamily="49" charset="0"/>
                </a:rPr>
                <a:t>用</a:t>
              </a:r>
              <a:r>
                <a:rPr lang="fr-FR" altLang="zh-CN" sz="1600" dirty="0">
                  <a:solidFill>
                    <a:schemeClr val="accent6"/>
                  </a:solidFill>
                  <a:latin typeface="Consolas" panose="020B0609020204030204" pitchFamily="49" charset="0"/>
                </a:rPr>
                <a:t>a1</a:t>
              </a:r>
              <a:r>
                <a:rPr lang="zh-CN" altLang="en-US" sz="1600" dirty="0">
                  <a:solidFill>
                    <a:schemeClr val="accent6"/>
                  </a:solidFill>
                  <a:latin typeface="Consolas" panose="020B0609020204030204" pitchFamily="49" charset="0"/>
                </a:rPr>
                <a:t>复制构造</a:t>
              </a:r>
              <a:r>
                <a:rPr lang="fr-FR" altLang="zh-CN" sz="1600" dirty="0">
                  <a:solidFill>
                    <a:schemeClr val="accent6"/>
                  </a:solidFill>
                  <a:latin typeface="Consolas" panose="020B0609020204030204" pitchFamily="49" charset="0"/>
                </a:rPr>
                <a:t>a2</a:t>
              </a:r>
            </a:p>
            <a:p>
              <a:pPr lvl="0">
                <a:buClr>
                  <a:srgbClr val="151DC1"/>
                </a:buClr>
                <a:buSzPct val="80000"/>
                <a:defRPr/>
              </a:pPr>
              <a:r>
                <a:rPr lang="fr-FR" altLang="zh-CN" dirty="0">
                  <a:solidFill>
                    <a:schemeClr val="tx1"/>
                  </a:solidFill>
                  <a:latin typeface="Consolas" panose="020B0609020204030204" pitchFamily="49" charset="0"/>
                </a:rPr>
                <a:t>}</a:t>
              </a:r>
              <a:r>
                <a:rPr lang="fr-FR" altLang="zh-CN" dirty="0">
                  <a:solidFill>
                    <a:srgbClr val="212AE7"/>
                  </a:solidFill>
                  <a:latin typeface="Consolas" panose="020B0609020204030204" pitchFamily="49" charset="0"/>
                </a:rPr>
                <a:t> </a:t>
              </a:r>
              <a:r>
                <a:rPr lang="fr-FR" altLang="zh-CN" sz="1600" dirty="0">
                  <a:solidFill>
                    <a:schemeClr val="accent6"/>
                  </a:solidFill>
                  <a:latin typeface="Consolas" panose="020B0609020204030204" pitchFamily="49" charset="0"/>
                </a:rPr>
                <a:t>// </a:t>
              </a:r>
              <a:r>
                <a:rPr lang="zh-CN" altLang="en-US" sz="1600" dirty="0">
                  <a:solidFill>
                    <a:schemeClr val="accent6"/>
                  </a:solidFill>
                  <a:latin typeface="Consolas" panose="020B0609020204030204" pitchFamily="49" charset="0"/>
                </a:rPr>
                <a:t>出现错误</a:t>
              </a:r>
              <a:endParaRPr lang="en-US" altLang="zh-CN" sz="1600" dirty="0">
                <a:solidFill>
                  <a:schemeClr val="accent6"/>
                </a:solidFill>
                <a:latin typeface="Consolas" panose="020B0609020204030204" pitchFamily="49" charset="0"/>
              </a:endParaRPr>
            </a:p>
          </p:txBody>
        </p:sp>
      </p:grpSp>
      <p:grpSp>
        <p:nvGrpSpPr>
          <p:cNvPr id="29" name="组合 28">
            <a:extLst>
              <a:ext uri="{FF2B5EF4-FFF2-40B4-BE49-F238E27FC236}">
                <a16:creationId xmlns:a16="http://schemas.microsoft.com/office/drawing/2014/main" id="{F4F1080D-F5DB-41A2-A60D-1491E51BB0FC}"/>
              </a:ext>
            </a:extLst>
          </p:cNvPr>
          <p:cNvGrpSpPr/>
          <p:nvPr/>
        </p:nvGrpSpPr>
        <p:grpSpPr>
          <a:xfrm>
            <a:off x="6175293" y="1988173"/>
            <a:ext cx="2968707" cy="4685026"/>
            <a:chOff x="219974" y="2129661"/>
            <a:chExt cx="8704052" cy="4685046"/>
          </a:xfrm>
        </p:grpSpPr>
        <p:sp>
          <p:nvSpPr>
            <p:cNvPr id="30" name="矩形: 圆顶角 29">
              <a:extLst>
                <a:ext uri="{FF2B5EF4-FFF2-40B4-BE49-F238E27FC236}">
                  <a16:creationId xmlns:a16="http://schemas.microsoft.com/office/drawing/2014/main" id="{32FC92D5-2B80-4F90-BE2A-72687E485385}"/>
                </a:ext>
              </a:extLst>
            </p:cNvPr>
            <p:cNvSpPr/>
            <p:nvPr/>
          </p:nvSpPr>
          <p:spPr>
            <a:xfrm>
              <a:off x="219974" y="2129661"/>
              <a:ext cx="8704052" cy="473841"/>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答案</a:t>
              </a:r>
            </a:p>
          </p:txBody>
        </p:sp>
        <p:sp>
          <p:nvSpPr>
            <p:cNvPr id="31" name="矩形: 圆角 17">
              <a:extLst>
                <a:ext uri="{FF2B5EF4-FFF2-40B4-BE49-F238E27FC236}">
                  <a16:creationId xmlns:a16="http://schemas.microsoft.com/office/drawing/2014/main" id="{20BF8B60-F3F5-4ECF-B8EB-AFDEA533DE4C}"/>
                </a:ext>
              </a:extLst>
            </p:cNvPr>
            <p:cNvSpPr/>
            <p:nvPr/>
          </p:nvSpPr>
          <p:spPr>
            <a:xfrm>
              <a:off x="219974" y="2612833"/>
              <a:ext cx="8704052" cy="420187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285750" indent="-285750">
                <a:lnSpc>
                  <a:spcPct val="150000"/>
                </a:lnSpc>
                <a:buClr>
                  <a:srgbClr val="212AE7"/>
                </a:buClr>
                <a:buSzPct val="80000"/>
                <a:buFont typeface="Wingdings" panose="05000000000000000000" pitchFamily="2" charset="2"/>
                <a:buChar char="l"/>
              </a:pPr>
              <a:r>
                <a:rPr lang="en-US" altLang="zh-CN" dirty="0">
                  <a:solidFill>
                    <a:schemeClr val="tx1"/>
                  </a:solidFill>
                  <a:latin typeface="Consolas" panose="020B0609020204030204" pitchFamily="49" charset="0"/>
                </a:rPr>
                <a:t>a2 </a:t>
              </a:r>
              <a:r>
                <a:rPr lang="zh-CN" altLang="en-US" dirty="0">
                  <a:solidFill>
                    <a:schemeClr val="tx1"/>
                  </a:solidFill>
                  <a:latin typeface="Consolas" panose="020B0609020204030204" pitchFamily="49" charset="0"/>
                </a:rPr>
                <a:t>执行默认的析构函数</a:t>
              </a:r>
            </a:p>
            <a:p>
              <a:pPr>
                <a:lnSpc>
                  <a:spcPct val="150000"/>
                </a:lnSpc>
                <a:buClr>
                  <a:srgbClr val="212AE7"/>
                </a:buClr>
                <a:buSzPct val="80000"/>
              </a:pPr>
              <a:r>
                <a:rPr lang="zh-CN" altLang="en-US" dirty="0">
                  <a:solidFill>
                    <a:schemeClr val="tx1"/>
                  </a:solidFill>
                  <a:latin typeface="Consolas" panose="020B0609020204030204" pitchFamily="49" charset="0"/>
                </a:rPr>
                <a:t>不会释放动态内存</a:t>
              </a:r>
            </a:p>
            <a:p>
              <a:pPr marL="285750" indent="-285750">
                <a:lnSpc>
                  <a:spcPct val="150000"/>
                </a:lnSpc>
                <a:buClr>
                  <a:srgbClr val="212AE7"/>
                </a:buClr>
                <a:buSzPct val="80000"/>
                <a:buFont typeface="Wingdings" panose="05000000000000000000" pitchFamily="2" charset="2"/>
                <a:buChar char="l"/>
              </a:pPr>
              <a:r>
                <a:rPr lang="zh-CN" altLang="en-US" dirty="0">
                  <a:solidFill>
                    <a:schemeClr val="tx1"/>
                  </a:solidFill>
                  <a:latin typeface="Consolas" panose="020B0609020204030204" pitchFamily="49" charset="0"/>
                </a:rPr>
                <a:t>执行默认复制构造后，</a:t>
              </a:r>
              <a:endParaRPr lang="en-US" altLang="zh-CN" dirty="0">
                <a:solidFill>
                  <a:schemeClr val="tx1"/>
                </a:solidFill>
                <a:latin typeface="Consolas" panose="020B0609020204030204" pitchFamily="49" charset="0"/>
              </a:endParaRPr>
            </a:p>
            <a:p>
              <a:pPr>
                <a:lnSpc>
                  <a:spcPct val="150000"/>
                </a:lnSpc>
                <a:buClr>
                  <a:srgbClr val="212AE7"/>
                </a:buClr>
                <a:buSzPct val="80000"/>
              </a:pPr>
              <a:r>
                <a:rPr lang="en-US" altLang="zh-CN" dirty="0">
                  <a:solidFill>
                    <a:schemeClr val="tx1"/>
                  </a:solidFill>
                  <a:latin typeface="Consolas" panose="020B0609020204030204" pitchFamily="49" charset="0"/>
                </a:rPr>
                <a:t>a2 </a:t>
              </a:r>
              <a:r>
                <a:rPr lang="zh-CN" altLang="en-US" dirty="0">
                  <a:solidFill>
                    <a:schemeClr val="tx1"/>
                  </a:solidFill>
                  <a:latin typeface="Consolas" panose="020B0609020204030204" pitchFamily="49" charset="0"/>
                </a:rPr>
                <a:t>和 </a:t>
              </a:r>
              <a:r>
                <a:rPr lang="en-US" altLang="zh-CN" dirty="0">
                  <a:solidFill>
                    <a:schemeClr val="tx1"/>
                  </a:solidFill>
                  <a:latin typeface="Consolas" panose="020B0609020204030204" pitchFamily="49" charset="0"/>
                </a:rPr>
                <a:t>a1 </a:t>
              </a:r>
              <a:r>
                <a:rPr lang="zh-CN" altLang="en-US" dirty="0">
                  <a:solidFill>
                    <a:schemeClr val="tx1"/>
                  </a:solidFill>
                  <a:latin typeface="Consolas" panose="020B0609020204030204" pitchFamily="49" charset="0"/>
                </a:rPr>
                <a:t>的 </a:t>
              </a:r>
              <a:r>
                <a:rPr lang="en-US" altLang="zh-CN" dirty="0" err="1">
                  <a:solidFill>
                    <a:schemeClr val="tx1"/>
                  </a:solidFill>
                  <a:latin typeface="Consolas" panose="020B0609020204030204" pitchFamily="49" charset="0"/>
                </a:rPr>
                <a:t>m_array</a:t>
              </a:r>
              <a:r>
                <a:rPr lang="en-US" altLang="zh-CN" dirty="0">
                  <a:solidFill>
                    <a:schemeClr val="tx1"/>
                  </a:solidFill>
                  <a:latin typeface="Consolas" panose="020B0609020204030204" pitchFamily="49" charset="0"/>
                </a:rPr>
                <a:t> </a:t>
              </a:r>
              <a:r>
                <a:rPr lang="zh-CN" altLang="en-US" dirty="0">
                  <a:solidFill>
                    <a:schemeClr val="tx1"/>
                  </a:solidFill>
                  <a:latin typeface="Consolas" panose="020B0609020204030204" pitchFamily="49" charset="0"/>
                </a:rPr>
                <a:t>指</a:t>
              </a:r>
            </a:p>
            <a:p>
              <a:pPr>
                <a:lnSpc>
                  <a:spcPct val="150000"/>
                </a:lnSpc>
                <a:buClr>
                  <a:srgbClr val="212AE7"/>
                </a:buClr>
                <a:buSzPct val="80000"/>
              </a:pPr>
              <a:r>
                <a:rPr lang="zh-CN" altLang="en-US" dirty="0">
                  <a:solidFill>
                    <a:schemeClr val="tx1"/>
                  </a:solidFill>
                  <a:latin typeface="Consolas" panose="020B0609020204030204" pitchFamily="49" charset="0"/>
                </a:rPr>
                <a:t>向同一个内存单元，若 </a:t>
              </a:r>
              <a:r>
                <a:rPr lang="en-US" altLang="zh-CN" dirty="0">
                  <a:solidFill>
                    <a:schemeClr val="tx1"/>
                  </a:solidFill>
                  <a:latin typeface="Consolas" panose="020B0609020204030204" pitchFamily="49" charset="0"/>
                </a:rPr>
                <a:t>a2 </a:t>
              </a:r>
              <a:r>
                <a:rPr lang="zh-CN" altLang="en-US" dirty="0">
                  <a:solidFill>
                    <a:schemeClr val="tx1"/>
                  </a:solidFill>
                  <a:latin typeface="Consolas" panose="020B0609020204030204" pitchFamily="49" charset="0"/>
                </a:rPr>
                <a:t>的析构函数正确，成功释放动态内存，则 </a:t>
              </a:r>
              <a:r>
                <a:rPr lang="en-US" altLang="zh-CN" dirty="0">
                  <a:solidFill>
                    <a:schemeClr val="tx1"/>
                  </a:solidFill>
                  <a:latin typeface="Consolas" panose="020B0609020204030204" pitchFamily="49" charset="0"/>
                </a:rPr>
                <a:t>a1 </a:t>
              </a:r>
              <a:r>
                <a:rPr lang="zh-CN" altLang="en-US" dirty="0">
                  <a:solidFill>
                    <a:schemeClr val="tx1"/>
                  </a:solidFill>
                  <a:latin typeface="Consolas" panose="020B0609020204030204" pitchFamily="49" charset="0"/>
                </a:rPr>
                <a:t>的</a:t>
              </a:r>
              <a:r>
                <a:rPr lang="en-US" altLang="zh-CN" dirty="0" err="1">
                  <a:solidFill>
                    <a:schemeClr val="tx1"/>
                  </a:solidFill>
                  <a:latin typeface="Consolas" panose="020B0609020204030204" pitchFamily="49" charset="0"/>
                </a:rPr>
                <a:t>m_array</a:t>
              </a:r>
              <a:r>
                <a:rPr lang="en-US" altLang="zh-CN" dirty="0">
                  <a:solidFill>
                    <a:schemeClr val="tx1"/>
                  </a:solidFill>
                  <a:latin typeface="Consolas" panose="020B0609020204030204" pitchFamily="49" charset="0"/>
                </a:rPr>
                <a:t> </a:t>
              </a:r>
              <a:r>
                <a:rPr lang="zh-CN" altLang="en-US" dirty="0">
                  <a:solidFill>
                    <a:schemeClr val="tx1"/>
                  </a:solidFill>
                  <a:latin typeface="Consolas" panose="020B0609020204030204" pitchFamily="49" charset="0"/>
                </a:rPr>
                <a:t>成为野指针，</a:t>
              </a:r>
              <a:r>
                <a:rPr lang="en-US" altLang="zh-CN" dirty="0">
                  <a:solidFill>
                    <a:schemeClr val="tx1"/>
                  </a:solidFill>
                  <a:latin typeface="Consolas" panose="020B0609020204030204" pitchFamily="49" charset="0"/>
                </a:rPr>
                <a:t>a1</a:t>
              </a:r>
            </a:p>
            <a:p>
              <a:pPr>
                <a:lnSpc>
                  <a:spcPct val="150000"/>
                </a:lnSpc>
                <a:buClr>
                  <a:srgbClr val="212AE7"/>
                </a:buClr>
                <a:buSzPct val="80000"/>
              </a:pPr>
              <a:r>
                <a:rPr lang="zh-CN" altLang="en-US" dirty="0">
                  <a:solidFill>
                    <a:schemeClr val="tx1"/>
                  </a:solidFill>
                  <a:latin typeface="Consolas" panose="020B0609020204030204" pitchFamily="49" charset="0"/>
                </a:rPr>
                <a:t>析构时无法再次释放该内</a:t>
              </a:r>
            </a:p>
            <a:p>
              <a:pPr>
                <a:lnSpc>
                  <a:spcPct val="150000"/>
                </a:lnSpc>
                <a:buClr>
                  <a:srgbClr val="212AE7"/>
                </a:buClr>
                <a:buSzPct val="80000"/>
              </a:pPr>
              <a:r>
                <a:rPr lang="zh-CN" altLang="en-US" dirty="0">
                  <a:solidFill>
                    <a:schemeClr val="tx1"/>
                  </a:solidFill>
                  <a:latin typeface="Consolas" panose="020B0609020204030204" pitchFamily="49" charset="0"/>
                </a:rPr>
                <a:t>存地址</a:t>
              </a:r>
              <a:endParaRPr lang="en-US" altLang="zh-CN" dirty="0">
                <a:solidFill>
                  <a:schemeClr val="tx1"/>
                </a:solidFill>
                <a:latin typeface="Consolas" panose="020B0609020204030204" pitchFamily="49" charset="0"/>
              </a:endParaRPr>
            </a:p>
          </p:txBody>
        </p:sp>
      </p:grpSp>
      <p:sp>
        <p:nvSpPr>
          <p:cNvPr id="3" name="矩形 2">
            <a:extLst>
              <a:ext uri="{FF2B5EF4-FFF2-40B4-BE49-F238E27FC236}">
                <a16:creationId xmlns:a16="http://schemas.microsoft.com/office/drawing/2014/main" id="{8920631D-A7D5-4C01-A55A-D52B340C26CE}"/>
              </a:ext>
            </a:extLst>
          </p:cNvPr>
          <p:cNvSpPr/>
          <p:nvPr/>
        </p:nvSpPr>
        <p:spPr>
          <a:xfrm>
            <a:off x="143689" y="1590544"/>
            <a:ext cx="8515947" cy="369332"/>
          </a:xfrm>
          <a:prstGeom prst="rect">
            <a:avLst/>
          </a:prstGeom>
        </p:spPr>
        <p:txBody>
          <a:bodyPr wrap="square">
            <a:spAutoFit/>
          </a:bodyPr>
          <a:lstStyle/>
          <a:p>
            <a:pPr lvl="0">
              <a:defRPr/>
            </a:pPr>
            <a:r>
              <a:rPr lang="zh-CN" altLang="en-US" dirty="0">
                <a:solidFill>
                  <a:prstClr val="black"/>
                </a:solidFill>
              </a:rPr>
              <a:t>如果类的数据成员含有</a:t>
            </a:r>
            <a:r>
              <a:rPr lang="zh-CN" altLang="en-US" dirty="0">
                <a:solidFill>
                  <a:srgbClr val="FF0000"/>
                </a:solidFill>
              </a:rPr>
              <a:t>动态对象</a:t>
            </a:r>
            <a:r>
              <a:rPr lang="zh-CN" altLang="en-US" dirty="0">
                <a:solidFill>
                  <a:prstClr val="black"/>
                </a:solidFill>
              </a:rPr>
              <a:t>，使用这些</a:t>
            </a:r>
            <a:r>
              <a:rPr lang="zh-CN" altLang="en-US" dirty="0">
                <a:solidFill>
                  <a:srgbClr val="FF0000"/>
                </a:solidFill>
              </a:rPr>
              <a:t>默认</a:t>
            </a:r>
            <a:r>
              <a:rPr lang="zh-CN" altLang="en-US" dirty="0">
                <a:solidFill>
                  <a:prstClr val="black"/>
                </a:solidFill>
              </a:rPr>
              <a:t>成员函数会有什么问题？</a:t>
            </a:r>
          </a:p>
        </p:txBody>
      </p:sp>
    </p:spTree>
    <p:extLst>
      <p:ext uri="{BB962C8B-B14F-4D97-AF65-F5344CB8AC3E}">
        <p14:creationId xmlns:p14="http://schemas.microsoft.com/office/powerpoint/2010/main" val="2360454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66648" y="6430739"/>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lvl="0"/>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8.2.1  </a:t>
            </a:r>
            <a:r>
              <a:rPr lang="zh-CN" altLang="en-US" sz="3200" dirty="0">
                <a:solidFill>
                  <a:prstClr val="white"/>
                </a:solidFill>
              </a:rPr>
              <a:t>简单字符串类</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2" name="矩形 11">
            <a:extLst>
              <a:ext uri="{FF2B5EF4-FFF2-40B4-BE49-F238E27FC236}">
                <a16:creationId xmlns:a16="http://schemas.microsoft.com/office/drawing/2014/main" id="{7D864B83-9801-49D7-9965-12E20F5E4D72}"/>
              </a:ext>
            </a:extLst>
          </p:cNvPr>
          <p:cNvSpPr/>
          <p:nvPr/>
        </p:nvSpPr>
        <p:spPr>
          <a:xfrm>
            <a:off x="293298" y="1734728"/>
            <a:ext cx="4572000" cy="461665"/>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FFFF"/>
                </a:solidFill>
                <a:effectLst/>
                <a:uLnTx/>
                <a:uFillTx/>
                <a:latin typeface="MicrosoftYaHei"/>
                <a:ea typeface="微软雅黑"/>
                <a:cs typeface="+mn-cs"/>
              </a:rPr>
              <a:t>学习目标</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p>
        </p:txBody>
      </p:sp>
      <p:sp>
        <p:nvSpPr>
          <p:cNvPr id="2" name="矩形 1">
            <a:extLst>
              <a:ext uri="{FF2B5EF4-FFF2-40B4-BE49-F238E27FC236}">
                <a16:creationId xmlns:a16="http://schemas.microsoft.com/office/drawing/2014/main" id="{2A4B7D20-6B21-457D-B6BF-C3F76ACBB2EE}"/>
              </a:ext>
            </a:extLst>
          </p:cNvPr>
          <p:cNvSpPr/>
          <p:nvPr/>
        </p:nvSpPr>
        <p:spPr>
          <a:xfrm>
            <a:off x="176412" y="961890"/>
            <a:ext cx="7211940" cy="400110"/>
          </a:xfrm>
          <a:prstGeom prst="rect">
            <a:avLst/>
          </a:prstGeom>
        </p:spPr>
        <p:txBody>
          <a:bodyPr wrap="square">
            <a:spAutoFit/>
          </a:bodyPr>
          <a:lstStyle/>
          <a:p>
            <a:pPr lvl="0"/>
            <a:r>
              <a:rPr lang="zh-CN" altLang="en-US" sz="2000" dirty="0">
                <a:solidFill>
                  <a:prstClr val="black"/>
                </a:solidFill>
              </a:rPr>
              <a:t>定义一个简单的字符串类 </a:t>
            </a:r>
            <a:r>
              <a:rPr lang="en-US" altLang="zh-CN" sz="2000" dirty="0" err="1">
                <a:solidFill>
                  <a:prstClr val="black"/>
                </a:solidFill>
                <a:latin typeface="Consolas" panose="020B0609020204030204" pitchFamily="49" charset="0"/>
              </a:rPr>
              <a:t>MyStr</a:t>
            </a:r>
            <a:r>
              <a:rPr lang="zh-CN" altLang="en-US" sz="2000" dirty="0">
                <a:solidFill>
                  <a:prstClr val="black"/>
                </a:solidFill>
                <a:latin typeface="Consolas" panose="020B0609020204030204" pitchFamily="49" charset="0"/>
              </a:rPr>
              <a:t>：</a:t>
            </a:r>
            <a:endParaRPr kumimoji="0" lang="zh-CN" altLang="en-US" sz="2000" b="0" i="0" u="none" strike="noStrike" kern="1200" cap="none" spc="0" normalizeH="0" baseline="0" noProof="0" dirty="0">
              <a:ln>
                <a:noFill/>
              </a:ln>
              <a:solidFill>
                <a:prstClr val="black"/>
              </a:solidFill>
              <a:effectLst/>
              <a:uLnTx/>
              <a:uFillTx/>
              <a:latin typeface="Consolas" panose="020B0609020204030204" pitchFamily="49" charset="0"/>
              <a:ea typeface="微软雅黑"/>
            </a:endParaRPr>
          </a:p>
        </p:txBody>
      </p:sp>
      <p:grpSp>
        <p:nvGrpSpPr>
          <p:cNvPr id="13" name="组合 12">
            <a:extLst>
              <a:ext uri="{FF2B5EF4-FFF2-40B4-BE49-F238E27FC236}">
                <a16:creationId xmlns:a16="http://schemas.microsoft.com/office/drawing/2014/main" id="{D09D85D5-038A-4BF3-A625-95D934A21058}"/>
              </a:ext>
            </a:extLst>
          </p:cNvPr>
          <p:cNvGrpSpPr/>
          <p:nvPr/>
        </p:nvGrpSpPr>
        <p:grpSpPr>
          <a:xfrm>
            <a:off x="127644" y="1466236"/>
            <a:ext cx="6468228" cy="5041415"/>
            <a:chOff x="219974" y="2044323"/>
            <a:chExt cx="7742668" cy="3727093"/>
          </a:xfrm>
        </p:grpSpPr>
        <p:sp>
          <p:nvSpPr>
            <p:cNvPr id="18" name="矩形: 圆顶角 17">
              <a:extLst>
                <a:ext uri="{FF2B5EF4-FFF2-40B4-BE49-F238E27FC236}">
                  <a16:creationId xmlns:a16="http://schemas.microsoft.com/office/drawing/2014/main" id="{1BE027AF-BB67-49A0-86D0-4408EC9D6ADB}"/>
                </a:ext>
              </a:extLst>
            </p:cNvPr>
            <p:cNvSpPr/>
            <p:nvPr/>
          </p:nvSpPr>
          <p:spPr>
            <a:xfrm>
              <a:off x="219974" y="2044323"/>
              <a:ext cx="7742668" cy="350307"/>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2000" dirty="0" err="1">
                  <a:solidFill>
                    <a:prstClr val="white"/>
                  </a:solidFill>
                  <a:latin typeface="Consolas" panose="020B0609020204030204" pitchFamily="49" charset="0"/>
                </a:rPr>
                <a:t>MyStr</a:t>
              </a:r>
              <a:r>
                <a:rPr lang="en-US" altLang="zh-CN" sz="2000" dirty="0">
                  <a:solidFill>
                    <a:prstClr val="white"/>
                  </a:solidFill>
                  <a:latin typeface="Consolas" panose="020B0609020204030204" pitchFamily="49" charset="0"/>
                </a:rPr>
                <a:t> </a:t>
              </a:r>
              <a:r>
                <a:rPr lang="zh-CN" altLang="en-US" sz="2000" dirty="0">
                  <a:solidFill>
                    <a:prstClr val="white"/>
                  </a:solidFill>
                  <a:latin typeface="Consolas" panose="020B0609020204030204" pitchFamily="49" charset="0"/>
                </a:rPr>
                <a:t>类定义</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9" name="矩形: 圆角 17">
              <a:extLst>
                <a:ext uri="{FF2B5EF4-FFF2-40B4-BE49-F238E27FC236}">
                  <a16:creationId xmlns:a16="http://schemas.microsoft.com/office/drawing/2014/main" id="{DCD5AFA7-7B71-40FD-B504-0C9920E0FC1D}"/>
                </a:ext>
              </a:extLst>
            </p:cNvPr>
            <p:cNvSpPr/>
            <p:nvPr/>
          </p:nvSpPr>
          <p:spPr>
            <a:xfrm>
              <a:off x="219974" y="2394631"/>
              <a:ext cx="7742668" cy="337678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rgbClr val="151DC1"/>
                </a:buClr>
                <a:buSzPct val="80000"/>
              </a:pPr>
              <a:r>
                <a:rPr lang="en-US" altLang="zh-CN" dirty="0">
                  <a:solidFill>
                    <a:srgbClr val="0000FF"/>
                  </a:solidFill>
                  <a:latin typeface="Consolas" panose="020B0609020204030204" pitchFamily="49" charset="0"/>
                </a:rPr>
                <a:t>class</a:t>
              </a:r>
              <a:r>
                <a:rPr lang="en-US" altLang="zh-CN" dirty="0">
                  <a:solidFill>
                    <a:schemeClr val="tx1"/>
                  </a:solidFill>
                  <a:latin typeface="Consolas" panose="020B0609020204030204" pitchFamily="49" charset="0"/>
                </a:rPr>
                <a:t> </a:t>
              </a:r>
              <a:r>
                <a:rPr lang="en-US" altLang="zh-CN" dirty="0" err="1">
                  <a:solidFill>
                    <a:srgbClr val="08764C"/>
                  </a:solidFill>
                  <a:latin typeface="Consolas" panose="020B0609020204030204" pitchFamily="49" charset="0"/>
                </a:rPr>
                <a:t>MyStr</a:t>
              </a:r>
              <a:r>
                <a:rPr lang="en-US" altLang="zh-CN" dirty="0">
                  <a:solidFill>
                    <a:schemeClr val="tx1"/>
                  </a:solidFill>
                  <a:latin typeface="Consolas" panose="020B0609020204030204" pitchFamily="49" charset="0"/>
                </a:rPr>
                <a:t> {</a:t>
              </a:r>
            </a:p>
            <a:p>
              <a:pPr lvl="0">
                <a:buClr>
                  <a:srgbClr val="151DC1"/>
                </a:buClr>
                <a:buSzPct val="80000"/>
              </a:pPr>
              <a:r>
                <a:rPr lang="en-US" altLang="zh-CN" dirty="0">
                  <a:solidFill>
                    <a:srgbClr val="0000FF"/>
                  </a:solidFill>
                  <a:latin typeface="Consolas" panose="020B0609020204030204" pitchFamily="49" charset="0"/>
                </a:rPr>
                <a:t>int</a:t>
              </a:r>
              <a:r>
                <a:rPr lang="en-US" altLang="zh-CN" dirty="0">
                  <a:solidFill>
                    <a:schemeClr val="tx1"/>
                  </a:solidFill>
                  <a:latin typeface="Consolas" panose="020B0609020204030204" pitchFamily="49" charset="0"/>
                </a:rPr>
                <a:t> </a:t>
              </a:r>
              <a:r>
                <a:rPr lang="en-US" altLang="zh-CN" dirty="0" err="1">
                  <a:solidFill>
                    <a:schemeClr val="tx1"/>
                  </a:solidFill>
                  <a:latin typeface="Consolas" panose="020B0609020204030204" pitchFamily="49" charset="0"/>
                </a:rPr>
                <a:t>m_length</a:t>
              </a:r>
              <a:r>
                <a:rPr lang="en-US" altLang="zh-CN" dirty="0">
                  <a:solidFill>
                    <a:schemeClr val="tx1"/>
                  </a:solidFill>
                  <a:latin typeface="Consolas" panose="020B0609020204030204" pitchFamily="49" charset="0"/>
                </a:rPr>
                <a:t>; </a:t>
              </a:r>
              <a:r>
                <a:rPr lang="en-US" altLang="zh-CN" sz="1600" dirty="0">
                  <a:solidFill>
                    <a:schemeClr val="accent6"/>
                  </a:solidFill>
                  <a:latin typeface="Consolas" panose="020B0609020204030204" pitchFamily="49" charset="0"/>
                </a:rPr>
                <a:t>// </a:t>
              </a:r>
              <a:r>
                <a:rPr lang="zh-CN" altLang="en-US" sz="1600" dirty="0">
                  <a:solidFill>
                    <a:schemeClr val="accent6"/>
                  </a:solidFill>
                  <a:latin typeface="Consolas" panose="020B0609020204030204" pitchFamily="49" charset="0"/>
                </a:rPr>
                <a:t>字符数组的长度</a:t>
              </a:r>
              <a:endParaRPr lang="zh-CN" altLang="en-US" dirty="0">
                <a:solidFill>
                  <a:schemeClr val="accent6"/>
                </a:solidFill>
                <a:latin typeface="Consolas" panose="020B0609020204030204" pitchFamily="49" charset="0"/>
              </a:endParaRPr>
            </a:p>
            <a:p>
              <a:pPr lvl="0">
                <a:buClr>
                  <a:srgbClr val="151DC1"/>
                </a:buClr>
                <a:buSzPct val="80000"/>
              </a:pPr>
              <a:r>
                <a:rPr lang="en-US" altLang="zh-CN" dirty="0">
                  <a:solidFill>
                    <a:srgbClr val="0000FF"/>
                  </a:solidFill>
                  <a:latin typeface="Consolas" panose="020B0609020204030204" pitchFamily="49" charset="0"/>
                </a:rPr>
                <a:t>char</a:t>
              </a:r>
              <a:r>
                <a:rPr lang="en-US" altLang="zh-CN" dirty="0">
                  <a:solidFill>
                    <a:schemeClr val="tx1"/>
                  </a:solidFill>
                  <a:latin typeface="Consolas" panose="020B0609020204030204" pitchFamily="49" charset="0"/>
                </a:rPr>
                <a:t> *</a:t>
              </a:r>
              <a:r>
                <a:rPr lang="en-US" altLang="zh-CN" dirty="0" err="1">
                  <a:solidFill>
                    <a:schemeClr val="tx1"/>
                  </a:solidFill>
                  <a:latin typeface="Consolas" panose="020B0609020204030204" pitchFamily="49" charset="0"/>
                </a:rPr>
                <a:t>m_buff</a:t>
              </a:r>
              <a:r>
                <a:rPr lang="en-US" altLang="zh-CN" dirty="0">
                  <a:solidFill>
                    <a:schemeClr val="tx1"/>
                  </a:solidFill>
                  <a:latin typeface="Consolas" panose="020B0609020204030204" pitchFamily="49" charset="0"/>
                </a:rPr>
                <a:t>; </a:t>
              </a:r>
              <a:r>
                <a:rPr lang="en-US" altLang="zh-CN" sz="1600" dirty="0">
                  <a:solidFill>
                    <a:schemeClr val="accent6"/>
                  </a:solidFill>
                  <a:latin typeface="Consolas" panose="020B0609020204030204" pitchFamily="49" charset="0"/>
                </a:rPr>
                <a:t>// </a:t>
              </a:r>
              <a:r>
                <a:rPr lang="zh-CN" altLang="en-US" sz="1600" dirty="0">
                  <a:solidFill>
                    <a:schemeClr val="accent6"/>
                  </a:solidFill>
                  <a:latin typeface="Consolas" panose="020B0609020204030204" pitchFamily="49" charset="0"/>
                </a:rPr>
                <a:t>指向动态字符数组</a:t>
              </a:r>
            </a:p>
            <a:p>
              <a:pPr lvl="0">
                <a:buClr>
                  <a:srgbClr val="151DC1"/>
                </a:buClr>
                <a:buSzPct val="80000"/>
              </a:pPr>
              <a:r>
                <a:rPr lang="en-US" altLang="zh-CN" dirty="0">
                  <a:solidFill>
                    <a:srgbClr val="0000FF"/>
                  </a:solidFill>
                  <a:latin typeface="Consolas" panose="020B0609020204030204" pitchFamily="49" charset="0"/>
                </a:rPr>
                <a:t>private</a:t>
              </a:r>
              <a:r>
                <a:rPr lang="en-US" altLang="zh-CN" dirty="0">
                  <a:solidFill>
                    <a:schemeClr val="tx1"/>
                  </a:solidFill>
                  <a:latin typeface="Consolas" panose="020B0609020204030204" pitchFamily="49" charset="0"/>
                </a:rPr>
                <a:t>:</a:t>
              </a:r>
            </a:p>
            <a:p>
              <a:pPr lvl="0">
                <a:buClr>
                  <a:srgbClr val="151DC1"/>
                </a:buClr>
                <a:buSzPct val="80000"/>
              </a:pPr>
              <a:r>
                <a:rPr lang="en-US" altLang="zh-CN" sz="1600" dirty="0">
                  <a:solidFill>
                    <a:schemeClr val="accent6"/>
                  </a:solidFill>
                  <a:latin typeface="Consolas" panose="020B0609020204030204" pitchFamily="49" charset="0"/>
                </a:rPr>
                <a:t>// </a:t>
              </a:r>
              <a:r>
                <a:rPr lang="zh-CN" altLang="en-US" sz="1600" dirty="0">
                  <a:solidFill>
                    <a:schemeClr val="accent6"/>
                  </a:solidFill>
                  <a:latin typeface="Consolas" panose="020B0609020204030204" pitchFamily="49" charset="0"/>
                </a:rPr>
                <a:t>私有静态成员函数</a:t>
              </a:r>
            </a:p>
            <a:p>
              <a:pPr lvl="0">
                <a:buClr>
                  <a:srgbClr val="151DC1"/>
                </a:buClr>
                <a:buSzPct val="80000"/>
              </a:pPr>
              <a:r>
                <a:rPr lang="en-US" altLang="zh-CN" dirty="0">
                  <a:solidFill>
                    <a:srgbClr val="0000FF"/>
                  </a:solidFill>
                  <a:latin typeface="Consolas" panose="020B0609020204030204" pitchFamily="49" charset="0"/>
                </a:rPr>
                <a:t>	static int </a:t>
              </a:r>
              <a:r>
                <a:rPr lang="en-US" altLang="zh-CN" dirty="0" err="1">
                  <a:solidFill>
                    <a:schemeClr val="tx1"/>
                  </a:solidFill>
                  <a:latin typeface="Consolas" panose="020B0609020204030204" pitchFamily="49" charset="0"/>
                </a:rPr>
                <a:t>strlen</a:t>
              </a:r>
              <a:r>
                <a:rPr lang="en-US" altLang="zh-CN" dirty="0">
                  <a:solidFill>
                    <a:schemeClr val="tx1"/>
                  </a:solidFill>
                  <a:latin typeface="Consolas" panose="020B0609020204030204" pitchFamily="49" charset="0"/>
                </a:rPr>
                <a:t>(</a:t>
              </a:r>
              <a:r>
                <a:rPr lang="en-US" altLang="zh-CN" dirty="0">
                  <a:solidFill>
                    <a:srgbClr val="0000FF"/>
                  </a:solidFill>
                  <a:latin typeface="Consolas" panose="020B0609020204030204" pitchFamily="49" charset="0"/>
                </a:rPr>
                <a:t>const char </a:t>
              </a:r>
              <a:r>
                <a:rPr lang="en-US" altLang="zh-CN" dirty="0">
                  <a:solidFill>
                    <a:schemeClr val="tx1"/>
                  </a:solidFill>
                  <a:latin typeface="Consolas" panose="020B0609020204030204" pitchFamily="49" charset="0"/>
                </a:rPr>
                <a:t>*</a:t>
              </a:r>
              <a:r>
                <a:rPr lang="en-US" altLang="zh-CN" dirty="0" err="1">
                  <a:solidFill>
                    <a:schemeClr val="tx1"/>
                  </a:solidFill>
                  <a:latin typeface="Consolas" panose="020B0609020204030204" pitchFamily="49" charset="0"/>
                </a:rPr>
                <a:t>ptr</a:t>
              </a:r>
              <a:r>
                <a:rPr lang="en-US" altLang="zh-CN" dirty="0">
                  <a:solidFill>
                    <a:schemeClr val="tx1"/>
                  </a:solidFill>
                  <a:latin typeface="Consolas" panose="020B0609020204030204" pitchFamily="49" charset="0"/>
                </a:rPr>
                <a:t>);</a:t>
              </a:r>
            </a:p>
            <a:p>
              <a:pPr lvl="0">
                <a:buClr>
                  <a:srgbClr val="151DC1"/>
                </a:buClr>
                <a:buSzPct val="80000"/>
              </a:pPr>
              <a:r>
                <a:rPr lang="en-US" altLang="zh-CN" dirty="0">
                  <a:solidFill>
                    <a:srgbClr val="0000FF"/>
                  </a:solidFill>
                  <a:latin typeface="Consolas" panose="020B0609020204030204" pitchFamily="49" charset="0"/>
                </a:rPr>
                <a:t>	static void </a:t>
              </a:r>
              <a:r>
                <a:rPr lang="en-US" altLang="zh-CN" dirty="0" err="1">
                  <a:solidFill>
                    <a:schemeClr val="tx1"/>
                  </a:solidFill>
                  <a:latin typeface="Consolas" panose="020B0609020204030204" pitchFamily="49" charset="0"/>
                </a:rPr>
                <a:t>strncpy</a:t>
              </a:r>
              <a:r>
                <a:rPr lang="en-US" altLang="zh-CN" dirty="0">
                  <a:solidFill>
                    <a:schemeClr val="tx1"/>
                  </a:solidFill>
                  <a:latin typeface="Consolas" panose="020B0609020204030204" pitchFamily="49" charset="0"/>
                </a:rPr>
                <a:t>(</a:t>
              </a:r>
              <a:r>
                <a:rPr lang="en-US" altLang="zh-CN" dirty="0">
                  <a:solidFill>
                    <a:srgbClr val="0000FF"/>
                  </a:solidFill>
                  <a:latin typeface="Consolas" panose="020B0609020204030204" pitchFamily="49" charset="0"/>
                </a:rPr>
                <a:t>char</a:t>
              </a:r>
              <a:r>
                <a:rPr lang="en-US" altLang="zh-CN" dirty="0">
                  <a:solidFill>
                    <a:schemeClr val="tx1"/>
                  </a:solidFill>
                  <a:latin typeface="Consolas" panose="020B0609020204030204" pitchFamily="49" charset="0"/>
                </a:rPr>
                <a:t> *</a:t>
              </a:r>
              <a:r>
                <a:rPr lang="en-US" altLang="zh-CN" dirty="0" err="1">
                  <a:solidFill>
                    <a:schemeClr val="tx1"/>
                  </a:solidFill>
                  <a:latin typeface="Consolas" panose="020B0609020204030204" pitchFamily="49" charset="0"/>
                </a:rPr>
                <a:t>dest</a:t>
              </a:r>
              <a:r>
                <a:rPr lang="en-US" altLang="zh-CN" dirty="0">
                  <a:solidFill>
                    <a:schemeClr val="tx1"/>
                  </a:solidFill>
                  <a:latin typeface="Consolas" panose="020B0609020204030204" pitchFamily="49" charset="0"/>
                </a:rPr>
                <a:t>, </a:t>
              </a:r>
              <a:r>
                <a:rPr lang="en-US" altLang="zh-CN" dirty="0">
                  <a:solidFill>
                    <a:srgbClr val="0000FF"/>
                  </a:solidFill>
                  <a:latin typeface="Consolas" panose="020B0609020204030204" pitchFamily="49" charset="0"/>
                </a:rPr>
                <a:t>const char 			</a:t>
              </a:r>
              <a:r>
                <a:rPr lang="en-US" altLang="zh-CN" dirty="0">
                  <a:solidFill>
                    <a:schemeClr val="tx1"/>
                  </a:solidFill>
                  <a:latin typeface="Consolas" panose="020B0609020204030204" pitchFamily="49" charset="0"/>
                </a:rPr>
                <a:t>*</a:t>
              </a:r>
              <a:r>
                <a:rPr lang="en-US" altLang="zh-CN" dirty="0" err="1">
                  <a:solidFill>
                    <a:schemeClr val="tx1"/>
                  </a:solidFill>
                  <a:latin typeface="Consolas" panose="020B0609020204030204" pitchFamily="49" charset="0"/>
                </a:rPr>
                <a:t>src,</a:t>
              </a:r>
              <a:r>
                <a:rPr lang="en-US" altLang="zh-CN" dirty="0" err="1">
                  <a:solidFill>
                    <a:srgbClr val="0000FF"/>
                  </a:solidFill>
                  <a:latin typeface="Consolas" panose="020B0609020204030204" pitchFamily="49" charset="0"/>
                </a:rPr>
                <a:t>int</a:t>
              </a:r>
              <a:r>
                <a:rPr lang="en-US" altLang="zh-CN" dirty="0">
                  <a:solidFill>
                    <a:schemeClr val="tx1"/>
                  </a:solidFill>
                  <a:latin typeface="Consolas" panose="020B0609020204030204" pitchFamily="49" charset="0"/>
                </a:rPr>
                <a:t> n);</a:t>
              </a:r>
            </a:p>
            <a:p>
              <a:pPr lvl="0">
                <a:buClr>
                  <a:srgbClr val="151DC1"/>
                </a:buClr>
                <a:buSzPct val="80000"/>
              </a:pPr>
              <a:r>
                <a:rPr lang="en-US" altLang="zh-CN" dirty="0">
                  <a:solidFill>
                    <a:srgbClr val="0000FF"/>
                  </a:solidFill>
                  <a:latin typeface="Consolas" panose="020B0609020204030204" pitchFamily="49" charset="0"/>
                </a:rPr>
                <a:t>public:</a:t>
              </a:r>
            </a:p>
            <a:p>
              <a:pPr lvl="0">
                <a:buClr>
                  <a:srgbClr val="151DC1"/>
                </a:buClr>
                <a:buSzPct val="80000"/>
              </a:pPr>
              <a:r>
                <a:rPr lang="en-US" altLang="zh-CN" dirty="0">
                  <a:solidFill>
                    <a:schemeClr val="tx1"/>
                  </a:solidFill>
                  <a:latin typeface="Consolas" panose="020B0609020204030204" pitchFamily="49" charset="0"/>
                </a:rPr>
                <a:t>	</a:t>
              </a:r>
              <a:r>
                <a:rPr lang="en-US" altLang="zh-CN" dirty="0" err="1">
                  <a:solidFill>
                    <a:srgbClr val="08764C"/>
                  </a:solidFill>
                  <a:latin typeface="Consolas" panose="020B0609020204030204" pitchFamily="49" charset="0"/>
                </a:rPr>
                <a:t>MyStr</a:t>
              </a:r>
              <a:r>
                <a:rPr lang="en-US" altLang="zh-CN" dirty="0">
                  <a:solidFill>
                    <a:schemeClr val="tx1"/>
                  </a:solidFill>
                  <a:latin typeface="Consolas" panose="020B0609020204030204" pitchFamily="49" charset="0"/>
                </a:rPr>
                <a:t>(</a:t>
              </a:r>
              <a:r>
                <a:rPr lang="en-US" altLang="zh-CN" dirty="0">
                  <a:solidFill>
                    <a:srgbClr val="0000FF"/>
                  </a:solidFill>
                  <a:latin typeface="Consolas" panose="020B0609020204030204" pitchFamily="49" charset="0"/>
                </a:rPr>
                <a:t>const char </a:t>
              </a:r>
              <a:r>
                <a:rPr lang="en-US" altLang="zh-CN" dirty="0">
                  <a:solidFill>
                    <a:schemeClr val="tx1"/>
                  </a:solidFill>
                  <a:latin typeface="Consolas" panose="020B0609020204030204" pitchFamily="49" charset="0"/>
                </a:rPr>
                <a:t>*</a:t>
              </a:r>
              <a:r>
                <a:rPr lang="en-US" altLang="zh-CN" dirty="0" err="1">
                  <a:solidFill>
                    <a:schemeClr val="tx1"/>
                  </a:solidFill>
                  <a:latin typeface="Consolas" panose="020B0609020204030204" pitchFamily="49" charset="0"/>
                </a:rPr>
                <a:t>val</a:t>
              </a:r>
              <a:r>
                <a:rPr lang="en-US" altLang="zh-CN" dirty="0">
                  <a:solidFill>
                    <a:schemeClr val="tx1"/>
                  </a:solidFill>
                  <a:latin typeface="Consolas" panose="020B0609020204030204" pitchFamily="49" charset="0"/>
                </a:rPr>
                <a:t>=</a:t>
              </a:r>
              <a:r>
                <a:rPr lang="en-US" altLang="zh-CN" dirty="0" err="1">
                  <a:solidFill>
                    <a:schemeClr val="tx1"/>
                  </a:solidFill>
                  <a:latin typeface="Consolas" panose="020B0609020204030204" pitchFamily="49" charset="0"/>
                </a:rPr>
                <a:t>nullptr</a:t>
              </a:r>
              <a:r>
                <a:rPr lang="en-US" altLang="zh-CN" dirty="0">
                  <a:solidFill>
                    <a:schemeClr val="tx1"/>
                  </a:solidFill>
                  <a:latin typeface="Consolas" panose="020B0609020204030204" pitchFamily="49" charset="0"/>
                </a:rPr>
                <a:t>); </a:t>
              </a:r>
              <a:r>
                <a:rPr lang="en-US" altLang="zh-CN" sz="1600" dirty="0">
                  <a:solidFill>
                    <a:schemeClr val="accent6"/>
                  </a:solidFill>
                  <a:latin typeface="Consolas" panose="020B0609020204030204" pitchFamily="49" charset="0"/>
                </a:rPr>
                <a:t>// </a:t>
              </a:r>
              <a:r>
                <a:rPr lang="zh-CN" altLang="en-US" sz="1600" dirty="0">
                  <a:solidFill>
                    <a:schemeClr val="accent6"/>
                  </a:solidFill>
                  <a:latin typeface="Consolas" panose="020B0609020204030204" pitchFamily="49" charset="0"/>
                </a:rPr>
                <a:t>默认构造函数</a:t>
              </a:r>
            </a:p>
            <a:p>
              <a:pPr lvl="0">
                <a:buClr>
                  <a:srgbClr val="151DC1"/>
                </a:buClr>
                <a:buSzPct val="80000"/>
              </a:pPr>
              <a:r>
                <a:rPr lang="en-US" altLang="zh-CN" dirty="0">
                  <a:solidFill>
                    <a:schemeClr val="tx1"/>
                  </a:solidFill>
                  <a:latin typeface="Consolas" panose="020B0609020204030204" pitchFamily="49" charset="0"/>
                </a:rPr>
                <a:t>	~</a:t>
              </a:r>
              <a:r>
                <a:rPr lang="en-US" altLang="zh-CN" dirty="0" err="1">
                  <a:solidFill>
                    <a:srgbClr val="08764C"/>
                  </a:solidFill>
                  <a:latin typeface="Consolas" panose="020B0609020204030204" pitchFamily="49" charset="0"/>
                </a:rPr>
                <a:t>MyStr</a:t>
              </a:r>
              <a:r>
                <a:rPr lang="en-US" altLang="zh-CN" dirty="0">
                  <a:solidFill>
                    <a:schemeClr val="tx1"/>
                  </a:solidFill>
                  <a:latin typeface="Consolas" panose="020B0609020204030204" pitchFamily="49" charset="0"/>
                </a:rPr>
                <a:t>() { </a:t>
              </a:r>
              <a:r>
                <a:rPr lang="en-US" altLang="zh-CN" dirty="0">
                  <a:solidFill>
                    <a:srgbClr val="0000FF"/>
                  </a:solidFill>
                  <a:latin typeface="Consolas" panose="020B0609020204030204" pitchFamily="49" charset="0"/>
                </a:rPr>
                <a:t>delete</a:t>
              </a:r>
              <a:r>
                <a:rPr lang="en-US" altLang="zh-CN" dirty="0">
                  <a:solidFill>
                    <a:schemeClr val="tx1"/>
                  </a:solidFill>
                  <a:latin typeface="Consolas" panose="020B0609020204030204" pitchFamily="49" charset="0"/>
                </a:rPr>
                <a:t>[] </a:t>
              </a:r>
              <a:r>
                <a:rPr lang="en-US" altLang="zh-CN" dirty="0" err="1">
                  <a:solidFill>
                    <a:schemeClr val="tx1"/>
                  </a:solidFill>
                  <a:latin typeface="Consolas" panose="020B0609020204030204" pitchFamily="49" charset="0"/>
                </a:rPr>
                <a:t>m_buff</a:t>
              </a:r>
              <a:r>
                <a:rPr lang="en-US" altLang="zh-CN" dirty="0">
                  <a:solidFill>
                    <a:schemeClr val="tx1"/>
                  </a:solidFill>
                  <a:latin typeface="Consolas" panose="020B0609020204030204" pitchFamily="49" charset="0"/>
                </a:rPr>
                <a:t>; }</a:t>
              </a:r>
            </a:p>
            <a:p>
              <a:pPr lvl="0">
                <a:buClr>
                  <a:srgbClr val="151DC1"/>
                </a:buClr>
                <a:buSzPct val="80000"/>
              </a:pPr>
              <a:r>
                <a:rPr lang="en-US" altLang="zh-CN" dirty="0">
                  <a:solidFill>
                    <a:srgbClr val="0000FF"/>
                  </a:solidFill>
                  <a:latin typeface="Consolas" panose="020B0609020204030204" pitchFamily="49" charset="0"/>
                </a:rPr>
                <a:t>	int</a:t>
              </a:r>
              <a:r>
                <a:rPr lang="en-US" altLang="zh-CN" dirty="0">
                  <a:solidFill>
                    <a:schemeClr val="tx1"/>
                  </a:solidFill>
                  <a:latin typeface="Consolas" panose="020B0609020204030204" pitchFamily="49" charset="0"/>
                </a:rPr>
                <a:t> size() { </a:t>
              </a:r>
              <a:r>
                <a:rPr lang="en-US" altLang="zh-CN" dirty="0">
                  <a:solidFill>
                    <a:srgbClr val="0000FF"/>
                  </a:solidFill>
                  <a:latin typeface="Consolas" panose="020B0609020204030204" pitchFamily="49" charset="0"/>
                </a:rPr>
                <a:t>return</a:t>
              </a:r>
              <a:r>
                <a:rPr lang="en-US" altLang="zh-CN" dirty="0">
                  <a:solidFill>
                    <a:schemeClr val="tx1"/>
                  </a:solidFill>
                  <a:latin typeface="Consolas" panose="020B0609020204030204" pitchFamily="49" charset="0"/>
                </a:rPr>
                <a:t> </a:t>
              </a:r>
              <a:r>
                <a:rPr lang="en-US" altLang="zh-CN" dirty="0" err="1">
                  <a:solidFill>
                    <a:schemeClr val="tx1"/>
                  </a:solidFill>
                  <a:latin typeface="Consolas" panose="020B0609020204030204" pitchFamily="49" charset="0"/>
                </a:rPr>
                <a:t>m_length</a:t>
              </a:r>
              <a:r>
                <a:rPr lang="en-US" altLang="zh-CN" dirty="0">
                  <a:solidFill>
                    <a:schemeClr val="tx1"/>
                  </a:solidFill>
                  <a:latin typeface="Consolas" panose="020B0609020204030204" pitchFamily="49" charset="0"/>
                </a:rPr>
                <a:t>; };</a:t>
              </a:r>
            </a:p>
            <a:p>
              <a:pPr lvl="0">
                <a:buClr>
                  <a:srgbClr val="151DC1"/>
                </a:buClr>
                <a:buSzPct val="80000"/>
              </a:pPr>
              <a:r>
                <a:rPr lang="en-US" altLang="zh-CN" sz="1600" dirty="0">
                  <a:solidFill>
                    <a:schemeClr val="accent6"/>
                  </a:solidFill>
                  <a:latin typeface="Consolas" panose="020B0609020204030204" pitchFamily="49" charset="0"/>
                </a:rPr>
                <a:t>// </a:t>
              </a:r>
              <a:r>
                <a:rPr lang="zh-CN" altLang="en-US" sz="1600" dirty="0">
                  <a:solidFill>
                    <a:schemeClr val="accent6"/>
                  </a:solidFill>
                  <a:latin typeface="Consolas" panose="020B0609020204030204" pitchFamily="49" charset="0"/>
                </a:rPr>
                <a:t>辅助函数声明</a:t>
              </a:r>
            </a:p>
            <a:p>
              <a:pPr lvl="0">
                <a:buClr>
                  <a:srgbClr val="151DC1"/>
                </a:buClr>
                <a:buSzPct val="80000"/>
              </a:pPr>
              <a:r>
                <a:rPr lang="en-US" altLang="zh-CN" dirty="0">
                  <a:solidFill>
                    <a:srgbClr val="0000FF"/>
                  </a:solidFill>
                  <a:latin typeface="Consolas" panose="020B0609020204030204" pitchFamily="49" charset="0"/>
                </a:rPr>
                <a:t>friend</a:t>
              </a:r>
              <a:r>
                <a:rPr lang="en-US" altLang="zh-CN" dirty="0">
                  <a:solidFill>
                    <a:schemeClr val="tx1"/>
                  </a:solidFill>
                  <a:latin typeface="Consolas" panose="020B0609020204030204" pitchFamily="49" charset="0"/>
                </a:rPr>
                <a:t> </a:t>
              </a:r>
              <a:r>
                <a:rPr lang="en-US" altLang="zh-CN" dirty="0" err="1">
                  <a:solidFill>
                    <a:srgbClr val="08764C"/>
                  </a:solidFill>
                  <a:latin typeface="Consolas" panose="020B0609020204030204" pitchFamily="49" charset="0"/>
                </a:rPr>
                <a:t>ostream</a:t>
              </a:r>
              <a:r>
                <a:rPr lang="en-US" altLang="zh-CN" dirty="0">
                  <a:solidFill>
                    <a:schemeClr val="tx1"/>
                  </a:solidFill>
                  <a:latin typeface="Consolas" panose="020B0609020204030204" pitchFamily="49" charset="0"/>
                </a:rPr>
                <a:t>&amp; </a:t>
              </a:r>
              <a:r>
                <a:rPr lang="en-US" altLang="zh-CN" dirty="0">
                  <a:solidFill>
                    <a:srgbClr val="0000FF"/>
                  </a:solidFill>
                  <a:latin typeface="Consolas" panose="020B0609020204030204" pitchFamily="49" charset="0"/>
                </a:rPr>
                <a:t>operator</a:t>
              </a:r>
              <a:r>
                <a:rPr lang="en-US" altLang="zh-CN" dirty="0">
                  <a:solidFill>
                    <a:schemeClr val="tx1"/>
                  </a:solidFill>
                  <a:latin typeface="Consolas" panose="020B0609020204030204" pitchFamily="49" charset="0"/>
                </a:rPr>
                <a:t>&lt;&lt;(</a:t>
              </a:r>
              <a:r>
                <a:rPr lang="en-US" altLang="zh-CN" dirty="0" err="1">
                  <a:solidFill>
                    <a:srgbClr val="08764C"/>
                  </a:solidFill>
                  <a:latin typeface="Consolas" panose="020B0609020204030204" pitchFamily="49" charset="0"/>
                </a:rPr>
                <a:t>ostream</a:t>
              </a:r>
              <a:r>
                <a:rPr lang="en-US" altLang="zh-CN" dirty="0">
                  <a:solidFill>
                    <a:schemeClr val="tx1"/>
                  </a:solidFill>
                  <a:latin typeface="Consolas" panose="020B0609020204030204" pitchFamily="49" charset="0"/>
                </a:rPr>
                <a:t>&amp;, </a:t>
              </a:r>
              <a:r>
                <a:rPr lang="en-US" altLang="zh-CN" dirty="0">
                  <a:solidFill>
                    <a:srgbClr val="0000FF"/>
                  </a:solidFill>
                  <a:latin typeface="Consolas" panose="020B0609020204030204" pitchFamily="49" charset="0"/>
                </a:rPr>
                <a:t>const</a:t>
              </a:r>
              <a:r>
                <a:rPr lang="en-US" altLang="zh-CN" dirty="0">
                  <a:solidFill>
                    <a:schemeClr val="tx1"/>
                  </a:solidFill>
                  <a:latin typeface="Consolas" panose="020B0609020204030204" pitchFamily="49" charset="0"/>
                </a:rPr>
                <a:t> </a:t>
              </a:r>
              <a:r>
                <a:rPr lang="en-US" altLang="zh-CN" dirty="0" err="1">
                  <a:solidFill>
                    <a:srgbClr val="08764C"/>
                  </a:solidFill>
                  <a:latin typeface="Consolas" panose="020B0609020204030204" pitchFamily="49" charset="0"/>
                </a:rPr>
                <a:t>MyStr</a:t>
              </a:r>
              <a:r>
                <a:rPr lang="en-US" altLang="zh-CN" dirty="0">
                  <a:solidFill>
                    <a:schemeClr val="tx1"/>
                  </a:solidFill>
                  <a:latin typeface="Consolas" panose="020B0609020204030204" pitchFamily="49" charset="0"/>
                </a:rPr>
                <a:t>&amp;);</a:t>
              </a:r>
            </a:p>
            <a:p>
              <a:pPr lvl="0">
                <a:buClr>
                  <a:srgbClr val="151DC1"/>
                </a:buClr>
                <a:buSzPct val="80000"/>
              </a:pPr>
              <a:r>
                <a:rPr lang="en-US" altLang="zh-CN" dirty="0">
                  <a:solidFill>
                    <a:srgbClr val="0000FF"/>
                  </a:solidFill>
                  <a:latin typeface="Consolas" panose="020B0609020204030204" pitchFamily="49" charset="0"/>
                </a:rPr>
                <a:t>friend</a:t>
              </a:r>
              <a:r>
                <a:rPr lang="en-US" altLang="zh-CN" dirty="0">
                  <a:solidFill>
                    <a:schemeClr val="tx1"/>
                  </a:solidFill>
                  <a:latin typeface="Consolas" panose="020B0609020204030204" pitchFamily="49" charset="0"/>
                </a:rPr>
                <a:t> </a:t>
              </a:r>
              <a:r>
                <a:rPr lang="en-US" altLang="zh-CN" dirty="0" err="1">
                  <a:solidFill>
                    <a:srgbClr val="08764C"/>
                  </a:solidFill>
                  <a:latin typeface="Consolas" panose="020B0609020204030204" pitchFamily="49" charset="0"/>
                </a:rPr>
                <a:t>MyStr</a:t>
              </a:r>
              <a:r>
                <a:rPr lang="en-US" altLang="zh-CN" dirty="0">
                  <a:solidFill>
                    <a:schemeClr val="tx1"/>
                  </a:solidFill>
                  <a:latin typeface="Consolas" panose="020B0609020204030204" pitchFamily="49" charset="0"/>
                </a:rPr>
                <a:t> </a:t>
              </a:r>
              <a:r>
                <a:rPr lang="en-US" altLang="zh-CN" dirty="0">
                  <a:solidFill>
                    <a:srgbClr val="0000FF"/>
                  </a:solidFill>
                  <a:latin typeface="Consolas" panose="020B0609020204030204" pitchFamily="49" charset="0"/>
                </a:rPr>
                <a:t>operator</a:t>
              </a:r>
              <a:r>
                <a:rPr lang="en-US" altLang="zh-CN" dirty="0">
                  <a:solidFill>
                    <a:schemeClr val="tx1"/>
                  </a:solidFill>
                  <a:latin typeface="Consolas" panose="020B0609020204030204" pitchFamily="49" charset="0"/>
                </a:rPr>
                <a:t>+(</a:t>
              </a:r>
              <a:r>
                <a:rPr lang="en-US" altLang="zh-CN" dirty="0">
                  <a:solidFill>
                    <a:srgbClr val="0000FF"/>
                  </a:solidFill>
                  <a:latin typeface="Consolas" panose="020B0609020204030204" pitchFamily="49" charset="0"/>
                </a:rPr>
                <a:t>const</a:t>
              </a:r>
              <a:r>
                <a:rPr lang="en-US" altLang="zh-CN" dirty="0">
                  <a:solidFill>
                    <a:schemeClr val="tx1"/>
                  </a:solidFill>
                  <a:latin typeface="Consolas" panose="020B0609020204030204" pitchFamily="49" charset="0"/>
                </a:rPr>
                <a:t> </a:t>
              </a:r>
              <a:r>
                <a:rPr lang="en-US" altLang="zh-CN" dirty="0" err="1">
                  <a:solidFill>
                    <a:srgbClr val="08764C"/>
                  </a:solidFill>
                  <a:latin typeface="Consolas" panose="020B0609020204030204" pitchFamily="49" charset="0"/>
                </a:rPr>
                <a:t>MyStr</a:t>
              </a:r>
              <a:r>
                <a:rPr lang="en-US" altLang="zh-CN" dirty="0">
                  <a:solidFill>
                    <a:schemeClr val="tx1"/>
                  </a:solidFill>
                  <a:latin typeface="Consolas" panose="020B0609020204030204" pitchFamily="49" charset="0"/>
                </a:rPr>
                <a:t>&amp;, </a:t>
              </a:r>
              <a:r>
                <a:rPr lang="en-US" altLang="zh-CN" dirty="0">
                  <a:solidFill>
                    <a:srgbClr val="0000FF"/>
                  </a:solidFill>
                  <a:latin typeface="Consolas" panose="020B0609020204030204" pitchFamily="49" charset="0"/>
                </a:rPr>
                <a:t>const</a:t>
              </a:r>
              <a:r>
                <a:rPr lang="en-US" altLang="zh-CN" dirty="0">
                  <a:solidFill>
                    <a:schemeClr val="tx1"/>
                  </a:solidFill>
                  <a:latin typeface="Consolas" panose="020B0609020204030204" pitchFamily="49" charset="0"/>
                </a:rPr>
                <a:t> </a:t>
              </a:r>
              <a:r>
                <a:rPr lang="en-US" altLang="zh-CN" dirty="0" err="1">
                  <a:solidFill>
                    <a:srgbClr val="08764C"/>
                  </a:solidFill>
                  <a:latin typeface="Consolas" panose="020B0609020204030204" pitchFamily="49" charset="0"/>
                </a:rPr>
                <a:t>MyStr</a:t>
              </a:r>
              <a:r>
                <a:rPr lang="en-US" altLang="zh-CN" dirty="0">
                  <a:solidFill>
                    <a:schemeClr val="tx1"/>
                  </a:solidFill>
                  <a:latin typeface="Consolas" panose="020B0609020204030204" pitchFamily="49" charset="0"/>
                </a:rPr>
                <a:t>&amp;);</a:t>
              </a:r>
            </a:p>
            <a:p>
              <a:pPr lvl="0">
                <a:buClr>
                  <a:srgbClr val="151DC1"/>
                </a:buClr>
                <a:buSzPct val="80000"/>
              </a:pPr>
              <a:r>
                <a:rPr lang="en-US" altLang="zh-CN" dirty="0">
                  <a:solidFill>
                    <a:schemeClr val="tx1"/>
                  </a:solidFill>
                  <a:latin typeface="Consolas" panose="020B0609020204030204" pitchFamily="49" charset="0"/>
                </a:rPr>
                <a:t>};</a:t>
              </a:r>
              <a:endParaRPr kumimoji="0" lang="en-US" altLang="zh-CN" sz="1800" b="0" i="0" u="none" strike="noStrike" kern="1200" cap="none" spc="0" normalizeH="0" baseline="0" noProof="0" dirty="0">
                <a:ln>
                  <a:noFill/>
                </a:ln>
                <a:solidFill>
                  <a:schemeClr val="tx1"/>
                </a:solidFill>
                <a:effectLst/>
                <a:uLnTx/>
                <a:uFillTx/>
                <a:latin typeface="Consolas" panose="020B0609020204030204" pitchFamily="49" charset="0"/>
                <a:ea typeface="微软雅黑"/>
              </a:endParaRPr>
            </a:p>
          </p:txBody>
        </p:sp>
      </p:grpSp>
      <p:grpSp>
        <p:nvGrpSpPr>
          <p:cNvPr id="22" name="组合 21">
            <a:extLst>
              <a:ext uri="{FF2B5EF4-FFF2-40B4-BE49-F238E27FC236}">
                <a16:creationId xmlns:a16="http://schemas.microsoft.com/office/drawing/2014/main" id="{AC722C79-EE01-416F-A8DF-136F881C79D5}"/>
              </a:ext>
            </a:extLst>
          </p:cNvPr>
          <p:cNvGrpSpPr/>
          <p:nvPr/>
        </p:nvGrpSpPr>
        <p:grpSpPr>
          <a:xfrm>
            <a:off x="6676182" y="1478695"/>
            <a:ext cx="2382474" cy="4548779"/>
            <a:chOff x="219974" y="2044323"/>
            <a:chExt cx="8704052" cy="1821052"/>
          </a:xfrm>
        </p:grpSpPr>
        <p:sp>
          <p:nvSpPr>
            <p:cNvPr id="23" name="矩形: 圆顶角 22">
              <a:extLst>
                <a:ext uri="{FF2B5EF4-FFF2-40B4-BE49-F238E27FC236}">
                  <a16:creationId xmlns:a16="http://schemas.microsoft.com/office/drawing/2014/main" id="{E37953A6-291A-4071-9576-0DFC6436D516}"/>
                </a:ext>
              </a:extLst>
            </p:cNvPr>
            <p:cNvSpPr/>
            <p:nvPr/>
          </p:nvSpPr>
          <p:spPr>
            <a:xfrm>
              <a:off x="219974" y="2044323"/>
              <a:ext cx="8704052" cy="189567"/>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说明</a:t>
              </a:r>
            </a:p>
          </p:txBody>
        </p:sp>
        <p:sp>
          <p:nvSpPr>
            <p:cNvPr id="24" name="矩形: 圆角 17">
              <a:extLst>
                <a:ext uri="{FF2B5EF4-FFF2-40B4-BE49-F238E27FC236}">
                  <a16:creationId xmlns:a16="http://schemas.microsoft.com/office/drawing/2014/main" id="{45ACB41F-48CE-4D1C-8546-BFC7B81FD21C}"/>
                </a:ext>
              </a:extLst>
            </p:cNvPr>
            <p:cNvSpPr/>
            <p:nvPr/>
          </p:nvSpPr>
          <p:spPr>
            <a:xfrm>
              <a:off x="219974" y="2236603"/>
              <a:ext cx="8704052" cy="162877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285750" indent="-285750">
                <a:lnSpc>
                  <a:spcPts val="2600"/>
                </a:lnSpc>
                <a:buClr>
                  <a:srgbClr val="151DC1"/>
                </a:buClr>
                <a:buFont typeface="Wingdings" panose="05000000000000000000" pitchFamily="2" charset="2"/>
                <a:buChar char="l"/>
              </a:pPr>
              <a:r>
                <a:rPr lang="en-US" altLang="zh-CN" dirty="0" err="1">
                  <a:solidFill>
                    <a:schemeClr val="tx1"/>
                  </a:solidFill>
                  <a:latin typeface="Consolas" panose="020B0609020204030204" pitchFamily="49" charset="0"/>
                </a:rPr>
                <a:t>strlen</a:t>
              </a:r>
              <a:r>
                <a:rPr lang="en-US" altLang="zh-CN" dirty="0">
                  <a:solidFill>
                    <a:schemeClr val="tx1"/>
                  </a:solidFill>
                  <a:latin typeface="Consolas" panose="020B0609020204030204" pitchFamily="49" charset="0"/>
                </a:rPr>
                <a:t> </a:t>
              </a:r>
              <a:r>
                <a:rPr lang="zh-CN" altLang="en-US" dirty="0">
                  <a:solidFill>
                    <a:schemeClr val="tx1"/>
                  </a:solidFill>
                  <a:latin typeface="Consolas" panose="020B0609020204030204" pitchFamily="49" charset="0"/>
                </a:rPr>
                <a:t>获取 </a:t>
              </a:r>
              <a:r>
                <a:rPr lang="en-US" altLang="zh-CN" dirty="0">
                  <a:solidFill>
                    <a:schemeClr val="tx1"/>
                  </a:solidFill>
                  <a:latin typeface="Consolas" panose="020B0609020204030204" pitchFamily="49" charset="0"/>
                </a:rPr>
                <a:t>c </a:t>
              </a:r>
            </a:p>
            <a:p>
              <a:pPr>
                <a:lnSpc>
                  <a:spcPts val="2600"/>
                </a:lnSpc>
                <a:buClr>
                  <a:srgbClr val="151DC1"/>
                </a:buClr>
              </a:pPr>
              <a:r>
                <a:rPr lang="zh-CN" altLang="en-US" dirty="0">
                  <a:solidFill>
                    <a:schemeClr val="tx1"/>
                  </a:solidFill>
                  <a:latin typeface="Consolas" panose="020B0609020204030204" pitchFamily="49" charset="0"/>
                </a:rPr>
                <a:t>风格字符串长度</a:t>
              </a:r>
            </a:p>
            <a:p>
              <a:pPr marL="285750" indent="-285750">
                <a:lnSpc>
                  <a:spcPts val="2600"/>
                </a:lnSpc>
                <a:buClr>
                  <a:srgbClr val="151DC1"/>
                </a:buClr>
                <a:buFont typeface="Wingdings" panose="05000000000000000000" pitchFamily="2" charset="2"/>
                <a:buChar char="l"/>
              </a:pPr>
              <a:r>
                <a:rPr lang="en-US" altLang="zh-CN" dirty="0" err="1">
                  <a:solidFill>
                    <a:schemeClr val="tx1"/>
                  </a:solidFill>
                  <a:latin typeface="Consolas" panose="020B0609020204030204" pitchFamily="49" charset="0"/>
                </a:rPr>
                <a:t>strncpy</a:t>
              </a:r>
              <a:r>
                <a:rPr lang="en-US" altLang="zh-CN" dirty="0">
                  <a:solidFill>
                    <a:schemeClr val="tx1"/>
                  </a:solidFill>
                  <a:latin typeface="Consolas" panose="020B0609020204030204" pitchFamily="49" charset="0"/>
                </a:rPr>
                <a:t> </a:t>
              </a:r>
              <a:r>
                <a:rPr lang="zh-CN" altLang="en-US" dirty="0">
                  <a:solidFill>
                    <a:schemeClr val="tx1"/>
                  </a:solidFill>
                  <a:latin typeface="Consolas" panose="020B0609020204030204" pitchFamily="49" charset="0"/>
                </a:rPr>
                <a:t>复制 </a:t>
              </a:r>
              <a:endParaRPr lang="en-US" altLang="zh-CN" dirty="0">
                <a:solidFill>
                  <a:schemeClr val="tx1"/>
                </a:solidFill>
                <a:latin typeface="Consolas" panose="020B0609020204030204" pitchFamily="49" charset="0"/>
              </a:endParaRPr>
            </a:p>
            <a:p>
              <a:pPr>
                <a:lnSpc>
                  <a:spcPts val="2600"/>
                </a:lnSpc>
                <a:buClr>
                  <a:srgbClr val="151DC1"/>
                </a:buClr>
              </a:pPr>
              <a:r>
                <a:rPr lang="en-US" altLang="zh-CN" dirty="0" err="1">
                  <a:solidFill>
                    <a:schemeClr val="tx1"/>
                  </a:solidFill>
                  <a:latin typeface="Consolas" panose="020B0609020204030204" pitchFamily="49" charset="0"/>
                </a:rPr>
                <a:t>src</a:t>
              </a:r>
              <a:r>
                <a:rPr lang="en-US" altLang="zh-CN" dirty="0">
                  <a:solidFill>
                    <a:schemeClr val="tx1"/>
                  </a:solidFill>
                  <a:latin typeface="Consolas" panose="020B0609020204030204" pitchFamily="49" charset="0"/>
                </a:rPr>
                <a:t> </a:t>
              </a:r>
              <a:r>
                <a:rPr lang="zh-CN" altLang="en-US" dirty="0">
                  <a:solidFill>
                    <a:schemeClr val="tx1"/>
                  </a:solidFill>
                  <a:latin typeface="Consolas" panose="020B0609020204030204" pitchFamily="49" charset="0"/>
                </a:rPr>
                <a:t>指向的数组中前 </a:t>
              </a:r>
              <a:r>
                <a:rPr lang="en-US" altLang="zh-CN" dirty="0">
                  <a:solidFill>
                    <a:schemeClr val="tx1"/>
                  </a:solidFill>
                  <a:latin typeface="Consolas" panose="020B0609020204030204" pitchFamily="49" charset="0"/>
                </a:rPr>
                <a:t>n </a:t>
              </a:r>
              <a:r>
                <a:rPr lang="zh-CN" altLang="en-US" dirty="0">
                  <a:solidFill>
                    <a:schemeClr val="tx1"/>
                  </a:solidFill>
                  <a:latin typeface="Consolas" panose="020B0609020204030204" pitchFamily="49" charset="0"/>
                </a:rPr>
                <a:t>个字符到 </a:t>
              </a:r>
              <a:r>
                <a:rPr lang="en-US" altLang="zh-CN" dirty="0" err="1">
                  <a:solidFill>
                    <a:schemeClr val="tx1"/>
                  </a:solidFill>
                  <a:latin typeface="Consolas" panose="020B0609020204030204" pitchFamily="49" charset="0"/>
                </a:rPr>
                <a:t>dest</a:t>
              </a:r>
              <a:r>
                <a:rPr lang="en-US" altLang="zh-CN" dirty="0">
                  <a:solidFill>
                    <a:schemeClr val="tx1"/>
                  </a:solidFill>
                  <a:latin typeface="Consolas" panose="020B0609020204030204" pitchFamily="49" charset="0"/>
                </a:rPr>
                <a:t> </a:t>
              </a:r>
              <a:r>
                <a:rPr lang="zh-CN" altLang="en-US" dirty="0">
                  <a:solidFill>
                    <a:schemeClr val="tx1"/>
                  </a:solidFill>
                  <a:latin typeface="Consolas" panose="020B0609020204030204" pitchFamily="49" charset="0"/>
                </a:rPr>
                <a:t>指向的数组中</a:t>
              </a:r>
            </a:p>
            <a:p>
              <a:pPr marL="285750" indent="-285750">
                <a:lnSpc>
                  <a:spcPts val="2600"/>
                </a:lnSpc>
                <a:buClr>
                  <a:srgbClr val="151DC1"/>
                </a:buClr>
                <a:buFont typeface="Wingdings" panose="05000000000000000000" pitchFamily="2" charset="2"/>
                <a:buChar char="l"/>
              </a:pPr>
              <a:r>
                <a:rPr lang="en-US" altLang="zh-CN" dirty="0">
                  <a:solidFill>
                    <a:schemeClr val="tx1"/>
                  </a:solidFill>
                  <a:latin typeface="Consolas" panose="020B0609020204030204" pitchFamily="49" charset="0"/>
                </a:rPr>
                <a:t>operator&lt;&lt; </a:t>
              </a:r>
              <a:r>
                <a:rPr lang="zh-CN" altLang="en-US" dirty="0">
                  <a:solidFill>
                    <a:schemeClr val="tx1"/>
                  </a:solidFill>
                  <a:latin typeface="Consolas" panose="020B0609020204030204" pitchFamily="49" charset="0"/>
                </a:rPr>
                <a:t>打印</a:t>
              </a:r>
              <a:endParaRPr lang="en-US" altLang="zh-CN" dirty="0">
                <a:solidFill>
                  <a:schemeClr val="tx1"/>
                </a:solidFill>
                <a:latin typeface="Consolas" panose="020B0609020204030204" pitchFamily="49" charset="0"/>
              </a:endParaRPr>
            </a:p>
            <a:p>
              <a:pPr>
                <a:lnSpc>
                  <a:spcPts val="2600"/>
                </a:lnSpc>
                <a:buClr>
                  <a:srgbClr val="151DC1"/>
                </a:buClr>
              </a:pPr>
              <a:r>
                <a:rPr lang="zh-CN" altLang="en-US" dirty="0">
                  <a:solidFill>
                    <a:schemeClr val="tx1"/>
                  </a:solidFill>
                  <a:latin typeface="Consolas" panose="020B0609020204030204" pitchFamily="49" charset="0"/>
                </a:rPr>
                <a:t>字符串</a:t>
              </a:r>
              <a:endParaRPr lang="en-US" altLang="zh-CN" dirty="0">
                <a:solidFill>
                  <a:schemeClr val="tx1"/>
                </a:solidFill>
                <a:latin typeface="Consolas" panose="020B0609020204030204" pitchFamily="49" charset="0"/>
              </a:endParaRPr>
            </a:p>
            <a:p>
              <a:pPr marL="285750" indent="-285750">
                <a:lnSpc>
                  <a:spcPts val="2600"/>
                </a:lnSpc>
                <a:buClr>
                  <a:srgbClr val="151DC1"/>
                </a:buClr>
                <a:buFont typeface="Wingdings" panose="05000000000000000000" pitchFamily="2" charset="2"/>
                <a:buChar char="l"/>
              </a:pPr>
              <a:r>
                <a:rPr lang="en-US" altLang="zh-CN" dirty="0">
                  <a:solidFill>
                    <a:schemeClr val="tx1"/>
                  </a:solidFill>
                  <a:latin typeface="Consolas" panose="020B0609020204030204" pitchFamily="49" charset="0"/>
                </a:rPr>
                <a:t>operator+ </a:t>
              </a:r>
              <a:r>
                <a:rPr lang="zh-CN" altLang="en-US" dirty="0">
                  <a:solidFill>
                    <a:schemeClr val="tx1"/>
                  </a:solidFill>
                  <a:latin typeface="Consolas" panose="020B0609020204030204" pitchFamily="49" charset="0"/>
                </a:rPr>
                <a:t>重载</a:t>
              </a:r>
              <a:endParaRPr lang="en-US" altLang="zh-CN" dirty="0">
                <a:solidFill>
                  <a:schemeClr val="tx1"/>
                </a:solidFill>
                <a:latin typeface="Consolas" panose="020B0609020204030204" pitchFamily="49" charset="0"/>
              </a:endParaRPr>
            </a:p>
            <a:p>
              <a:pPr>
                <a:lnSpc>
                  <a:spcPts val="2600"/>
                </a:lnSpc>
                <a:buClr>
                  <a:srgbClr val="151DC1"/>
                </a:buClr>
              </a:pPr>
              <a:r>
                <a:rPr lang="zh-CN" altLang="en-US" dirty="0">
                  <a:solidFill>
                    <a:schemeClr val="tx1"/>
                  </a:solidFill>
                  <a:latin typeface="Consolas" panose="020B0609020204030204" pitchFamily="49" charset="0"/>
                </a:rPr>
                <a:t>字符串相加运算</a:t>
              </a:r>
            </a:p>
            <a:p>
              <a:pPr marL="285750" indent="-285750">
                <a:lnSpc>
                  <a:spcPts val="2600"/>
                </a:lnSpc>
                <a:buClr>
                  <a:srgbClr val="151DC1"/>
                </a:buClr>
                <a:buFont typeface="Wingdings" panose="05000000000000000000" pitchFamily="2" charset="2"/>
                <a:buChar char="l"/>
              </a:pPr>
              <a:r>
                <a:rPr lang="zh-CN" altLang="en-US" dirty="0">
                  <a:solidFill>
                    <a:schemeClr val="tx1"/>
                  </a:solidFill>
                  <a:latin typeface="Consolas" panose="020B0609020204030204" pitchFamily="49" charset="0"/>
                </a:rPr>
                <a:t>析构函数将动态数</a:t>
              </a:r>
              <a:endParaRPr lang="en-US" altLang="zh-CN" dirty="0">
                <a:solidFill>
                  <a:schemeClr val="tx1"/>
                </a:solidFill>
                <a:latin typeface="Consolas" panose="020B0609020204030204" pitchFamily="49" charset="0"/>
              </a:endParaRPr>
            </a:p>
            <a:p>
              <a:pPr>
                <a:lnSpc>
                  <a:spcPts val="2600"/>
                </a:lnSpc>
                <a:buClr>
                  <a:srgbClr val="151DC1"/>
                </a:buClr>
              </a:pPr>
              <a:r>
                <a:rPr lang="zh-CN" altLang="en-US" dirty="0">
                  <a:solidFill>
                    <a:schemeClr val="tx1"/>
                  </a:solidFill>
                  <a:latin typeface="Consolas" panose="020B0609020204030204" pitchFamily="49" charset="0"/>
                </a:rPr>
                <a:t>组</a:t>
              </a:r>
              <a:r>
                <a:rPr lang="en-US" altLang="zh-CN" dirty="0" err="1">
                  <a:solidFill>
                    <a:schemeClr val="tx1"/>
                  </a:solidFill>
                  <a:latin typeface="Consolas" panose="020B0609020204030204" pitchFamily="49" charset="0"/>
                </a:rPr>
                <a:t>m_buff</a:t>
              </a:r>
              <a:r>
                <a:rPr lang="en-US" altLang="zh-CN" dirty="0">
                  <a:solidFill>
                    <a:schemeClr val="tx1"/>
                  </a:solidFill>
                  <a:latin typeface="Consolas" panose="020B0609020204030204" pitchFamily="49" charset="0"/>
                </a:rPr>
                <a:t> </a:t>
              </a:r>
              <a:r>
                <a:rPr lang="zh-CN" altLang="en-US" dirty="0">
                  <a:solidFill>
                    <a:schemeClr val="tx1"/>
                  </a:solidFill>
                  <a:latin typeface="Consolas" panose="020B0609020204030204" pitchFamily="49" charset="0"/>
                </a:rPr>
                <a:t>释放</a:t>
              </a:r>
              <a:endParaRPr lang="en-US" dirty="0">
                <a:solidFill>
                  <a:srgbClr val="000000"/>
                </a:solidFill>
                <a:latin typeface="Consolas" panose="020B0609020204030204" pitchFamily="49" charset="0"/>
              </a:endParaRPr>
            </a:p>
          </p:txBody>
        </p:sp>
      </p:grpSp>
    </p:spTree>
    <p:extLst>
      <p:ext uri="{BB962C8B-B14F-4D97-AF65-F5344CB8AC3E}">
        <p14:creationId xmlns:p14="http://schemas.microsoft.com/office/powerpoint/2010/main" val="1400843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66648" y="6430739"/>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lvl="0">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8.2.1  </a:t>
            </a:r>
            <a:r>
              <a:rPr lang="zh-CN" altLang="en-US" sz="3200" dirty="0">
                <a:solidFill>
                  <a:prstClr val="white"/>
                </a:solidFill>
              </a:rPr>
              <a:t>简单字符串类</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2" name="矩形 11">
            <a:extLst>
              <a:ext uri="{FF2B5EF4-FFF2-40B4-BE49-F238E27FC236}">
                <a16:creationId xmlns:a16="http://schemas.microsoft.com/office/drawing/2014/main" id="{7D864B83-9801-49D7-9965-12E20F5E4D72}"/>
              </a:ext>
            </a:extLst>
          </p:cNvPr>
          <p:cNvSpPr/>
          <p:nvPr/>
        </p:nvSpPr>
        <p:spPr>
          <a:xfrm>
            <a:off x="293298" y="1734728"/>
            <a:ext cx="4572000" cy="461665"/>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FFFF"/>
                </a:solidFill>
                <a:effectLst/>
                <a:uLnTx/>
                <a:uFillTx/>
                <a:latin typeface="MicrosoftYaHei"/>
                <a:ea typeface="微软雅黑"/>
                <a:cs typeface="+mn-cs"/>
              </a:rPr>
              <a:t>学习目标</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p>
        </p:txBody>
      </p:sp>
      <p:sp>
        <p:nvSpPr>
          <p:cNvPr id="2" name="矩形 1">
            <a:extLst>
              <a:ext uri="{FF2B5EF4-FFF2-40B4-BE49-F238E27FC236}">
                <a16:creationId xmlns:a16="http://schemas.microsoft.com/office/drawing/2014/main" id="{2A4B7D20-6B21-457D-B6BF-C3F76ACBB2EE}"/>
              </a:ext>
            </a:extLst>
          </p:cNvPr>
          <p:cNvSpPr/>
          <p:nvPr/>
        </p:nvSpPr>
        <p:spPr>
          <a:xfrm>
            <a:off x="188604" y="902962"/>
            <a:ext cx="5767696" cy="400110"/>
          </a:xfrm>
          <a:prstGeom prst="rect">
            <a:avLst/>
          </a:prstGeom>
        </p:spPr>
        <p:txBody>
          <a:bodyPr wrap="square">
            <a:spAutoFit/>
          </a:bodyPr>
          <a:lstStyle/>
          <a:p>
            <a:pPr lvl="0"/>
            <a:r>
              <a:rPr lang="en-US" altLang="zh-CN" sz="2000" dirty="0" err="1">
                <a:solidFill>
                  <a:prstClr val="black"/>
                </a:solidFill>
                <a:latin typeface="Consolas" panose="020B0609020204030204" pitchFamily="49" charset="0"/>
              </a:rPr>
              <a:t>MyStr</a:t>
            </a:r>
            <a:r>
              <a:rPr lang="en-US" altLang="zh-CN" sz="2000" dirty="0">
                <a:solidFill>
                  <a:prstClr val="black"/>
                </a:solidFill>
              </a:rPr>
              <a:t> </a:t>
            </a:r>
            <a:r>
              <a:rPr lang="zh-CN" altLang="en-US" sz="2000" dirty="0">
                <a:solidFill>
                  <a:prstClr val="black"/>
                </a:solidFill>
              </a:rPr>
              <a:t>类的默认构造函数定义如下：</a:t>
            </a:r>
            <a:endPar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22" name="组合 21">
            <a:extLst>
              <a:ext uri="{FF2B5EF4-FFF2-40B4-BE49-F238E27FC236}">
                <a16:creationId xmlns:a16="http://schemas.microsoft.com/office/drawing/2014/main" id="{AC722C79-EE01-416F-A8DF-136F881C79D5}"/>
              </a:ext>
            </a:extLst>
          </p:cNvPr>
          <p:cNvGrpSpPr/>
          <p:nvPr/>
        </p:nvGrpSpPr>
        <p:grpSpPr>
          <a:xfrm>
            <a:off x="6121954" y="1327615"/>
            <a:ext cx="2833442" cy="4491072"/>
            <a:chOff x="219974" y="2044323"/>
            <a:chExt cx="8704052" cy="1797949"/>
          </a:xfrm>
        </p:grpSpPr>
        <p:sp>
          <p:nvSpPr>
            <p:cNvPr id="23" name="矩形: 圆顶角 22">
              <a:extLst>
                <a:ext uri="{FF2B5EF4-FFF2-40B4-BE49-F238E27FC236}">
                  <a16:creationId xmlns:a16="http://schemas.microsoft.com/office/drawing/2014/main" id="{E37953A6-291A-4071-9576-0DFC6436D516}"/>
                </a:ext>
              </a:extLst>
            </p:cNvPr>
            <p:cNvSpPr/>
            <p:nvPr/>
          </p:nvSpPr>
          <p:spPr>
            <a:xfrm>
              <a:off x="219974" y="2044323"/>
              <a:ext cx="8704052" cy="189567"/>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24" name="矩形: 圆角 17">
              <a:extLst>
                <a:ext uri="{FF2B5EF4-FFF2-40B4-BE49-F238E27FC236}">
                  <a16:creationId xmlns:a16="http://schemas.microsoft.com/office/drawing/2014/main" id="{45ACB41F-48CE-4D1C-8546-BFC7B81FD21C}"/>
                </a:ext>
              </a:extLst>
            </p:cNvPr>
            <p:cNvSpPr/>
            <p:nvPr/>
          </p:nvSpPr>
          <p:spPr>
            <a:xfrm>
              <a:off x="219974" y="2236603"/>
              <a:ext cx="8704052" cy="160566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285750" lvl="0" indent="-285750">
                <a:lnSpc>
                  <a:spcPts val="2800"/>
                </a:lnSpc>
                <a:buClr>
                  <a:srgbClr val="151DC1"/>
                </a:buClr>
                <a:buFont typeface="Wingdings" panose="05000000000000000000" pitchFamily="2" charset="2"/>
                <a:buChar char="l"/>
              </a:pPr>
              <a:r>
                <a:rPr lang="zh-CN" altLang="en-US" dirty="0">
                  <a:solidFill>
                    <a:prstClr val="black"/>
                  </a:solidFill>
                  <a:latin typeface="Consolas" panose="020B0609020204030204" pitchFamily="49" charset="0"/>
                </a:rPr>
                <a:t>通过 </a:t>
              </a:r>
              <a:r>
                <a:rPr lang="en-US" altLang="zh-CN" dirty="0" err="1">
                  <a:solidFill>
                    <a:prstClr val="black"/>
                  </a:solidFill>
                  <a:latin typeface="Consolas" panose="020B0609020204030204" pitchFamily="49" charset="0"/>
                </a:rPr>
                <a:t>strlen</a:t>
              </a:r>
              <a:r>
                <a:rPr lang="en-US" altLang="zh-CN" dirty="0">
                  <a:solidFill>
                    <a:prstClr val="black"/>
                  </a:solidFill>
                  <a:latin typeface="Consolas" panose="020B0609020204030204" pitchFamily="49" charset="0"/>
                </a:rPr>
                <a:t> </a:t>
              </a:r>
              <a:r>
                <a:rPr lang="zh-CN" altLang="en-US" dirty="0">
                  <a:solidFill>
                    <a:prstClr val="black"/>
                  </a:solidFill>
                  <a:latin typeface="Consolas" panose="020B0609020204030204" pitchFamily="49" charset="0"/>
                </a:rPr>
                <a:t>函数获</a:t>
              </a:r>
              <a:endParaRPr lang="en-US" altLang="zh-CN" dirty="0">
                <a:solidFill>
                  <a:prstClr val="black"/>
                </a:solidFill>
                <a:latin typeface="Consolas" panose="020B0609020204030204" pitchFamily="49" charset="0"/>
              </a:endParaRPr>
            </a:p>
            <a:p>
              <a:pPr lvl="0">
                <a:lnSpc>
                  <a:spcPts val="2800"/>
                </a:lnSpc>
                <a:buClr>
                  <a:srgbClr val="151DC1"/>
                </a:buClr>
              </a:pPr>
              <a:r>
                <a:rPr lang="zh-CN" altLang="en-US" dirty="0">
                  <a:solidFill>
                    <a:prstClr val="black"/>
                  </a:solidFill>
                  <a:latin typeface="Consolas" panose="020B0609020204030204" pitchFamily="49" charset="0"/>
                </a:rPr>
                <a:t>取形参 </a:t>
              </a:r>
              <a:r>
                <a:rPr lang="en-US" altLang="zh-CN" dirty="0" err="1">
                  <a:solidFill>
                    <a:prstClr val="black"/>
                  </a:solidFill>
                  <a:latin typeface="Consolas" panose="020B0609020204030204" pitchFamily="49" charset="0"/>
                </a:rPr>
                <a:t>val</a:t>
              </a:r>
              <a:r>
                <a:rPr lang="en-US" altLang="zh-CN" dirty="0">
                  <a:solidFill>
                    <a:prstClr val="black"/>
                  </a:solidFill>
                  <a:latin typeface="Consolas" panose="020B0609020204030204" pitchFamily="49" charset="0"/>
                </a:rPr>
                <a:t> </a:t>
              </a:r>
              <a:r>
                <a:rPr lang="zh-CN" altLang="en-US" dirty="0">
                  <a:solidFill>
                    <a:prstClr val="black"/>
                  </a:solidFill>
                  <a:latin typeface="Consolas" panose="020B0609020204030204" pitchFamily="49" charset="0"/>
                </a:rPr>
                <a:t>指针指向的字符串中字符的个数</a:t>
              </a:r>
            </a:p>
            <a:p>
              <a:pPr marL="285750" lvl="0" indent="-285750">
                <a:lnSpc>
                  <a:spcPts val="2800"/>
                </a:lnSpc>
                <a:buClr>
                  <a:srgbClr val="151DC1"/>
                </a:buClr>
                <a:buFont typeface="Wingdings" panose="05000000000000000000" pitchFamily="2" charset="2"/>
                <a:buChar char="l"/>
              </a:pPr>
              <a:r>
                <a:rPr lang="zh-CN" altLang="en-US" dirty="0">
                  <a:solidFill>
                    <a:prstClr val="black"/>
                  </a:solidFill>
                  <a:latin typeface="Consolas" panose="020B0609020204030204" pitchFamily="49" charset="0"/>
                </a:rPr>
                <a:t>如果 </a:t>
              </a:r>
              <a:r>
                <a:rPr lang="en-US" altLang="zh-CN" dirty="0" err="1">
                  <a:solidFill>
                    <a:prstClr val="black"/>
                  </a:solidFill>
                  <a:latin typeface="Consolas" panose="020B0609020204030204" pitchFamily="49" charset="0"/>
                </a:rPr>
                <a:t>val</a:t>
              </a:r>
              <a:r>
                <a:rPr lang="en-US" altLang="zh-CN" dirty="0">
                  <a:solidFill>
                    <a:prstClr val="black"/>
                  </a:solidFill>
                  <a:latin typeface="Consolas" panose="020B0609020204030204" pitchFamily="49" charset="0"/>
                </a:rPr>
                <a:t> </a:t>
              </a:r>
              <a:r>
                <a:rPr lang="zh-CN" altLang="en-US" dirty="0">
                  <a:solidFill>
                    <a:prstClr val="black"/>
                  </a:solidFill>
                  <a:latin typeface="Consolas" panose="020B0609020204030204" pitchFamily="49" charset="0"/>
                </a:rPr>
                <a:t>指向非空字</a:t>
              </a:r>
              <a:endParaRPr lang="en-US" altLang="zh-CN" dirty="0">
                <a:solidFill>
                  <a:prstClr val="black"/>
                </a:solidFill>
                <a:latin typeface="Consolas" panose="020B0609020204030204" pitchFamily="49" charset="0"/>
              </a:endParaRPr>
            </a:p>
            <a:p>
              <a:pPr lvl="0">
                <a:lnSpc>
                  <a:spcPts val="2800"/>
                </a:lnSpc>
                <a:buClr>
                  <a:srgbClr val="151DC1"/>
                </a:buClr>
              </a:pPr>
              <a:r>
                <a:rPr lang="zh-CN" altLang="en-US" dirty="0">
                  <a:solidFill>
                    <a:prstClr val="black"/>
                  </a:solidFill>
                  <a:latin typeface="Consolas" panose="020B0609020204030204" pitchFamily="49" charset="0"/>
                </a:rPr>
                <a:t>符串，则利用 </a:t>
              </a:r>
              <a:r>
                <a:rPr lang="en-US" altLang="zh-CN" dirty="0">
                  <a:solidFill>
                    <a:prstClr val="black"/>
                  </a:solidFill>
                  <a:latin typeface="Consolas" panose="020B0609020204030204" pitchFamily="49" charset="0"/>
                </a:rPr>
                <a:t>new </a:t>
              </a:r>
              <a:r>
                <a:rPr lang="zh-CN" altLang="en-US" dirty="0">
                  <a:solidFill>
                    <a:prstClr val="black"/>
                  </a:solidFill>
                  <a:latin typeface="Consolas" panose="020B0609020204030204" pitchFamily="49" charset="0"/>
                </a:rPr>
                <a:t>函数分配相应大小的内存</a:t>
              </a:r>
            </a:p>
            <a:p>
              <a:pPr marL="285750" lvl="0" indent="-285750">
                <a:lnSpc>
                  <a:spcPts val="2800"/>
                </a:lnSpc>
                <a:buClr>
                  <a:srgbClr val="151DC1"/>
                </a:buClr>
                <a:buFont typeface="Wingdings" panose="05000000000000000000" pitchFamily="2" charset="2"/>
                <a:buChar char="l"/>
              </a:pPr>
              <a:r>
                <a:rPr lang="zh-CN" altLang="en-US" dirty="0">
                  <a:solidFill>
                    <a:prstClr val="black"/>
                  </a:solidFill>
                  <a:latin typeface="Consolas" panose="020B0609020204030204" pitchFamily="49" charset="0"/>
                </a:rPr>
                <a:t>如果 </a:t>
              </a:r>
              <a:r>
                <a:rPr lang="en-US" altLang="zh-CN" dirty="0" err="1">
                  <a:solidFill>
                    <a:prstClr val="black"/>
                  </a:solidFill>
                  <a:latin typeface="Consolas" panose="020B0609020204030204" pitchFamily="49" charset="0"/>
                </a:rPr>
                <a:t>val</a:t>
              </a:r>
              <a:r>
                <a:rPr lang="en-US" altLang="zh-CN" dirty="0">
                  <a:solidFill>
                    <a:prstClr val="black"/>
                  </a:solidFill>
                  <a:latin typeface="Consolas" panose="020B0609020204030204" pitchFamily="49" charset="0"/>
                </a:rPr>
                <a:t> </a:t>
              </a:r>
              <a:r>
                <a:rPr lang="zh-CN" altLang="en-US" dirty="0">
                  <a:solidFill>
                    <a:prstClr val="black"/>
                  </a:solidFill>
                  <a:latin typeface="Consolas" panose="020B0609020204030204" pitchFamily="49" charset="0"/>
                </a:rPr>
                <a:t>为空指针，</a:t>
              </a:r>
              <a:endParaRPr lang="en-US" altLang="zh-CN" dirty="0">
                <a:solidFill>
                  <a:prstClr val="black"/>
                </a:solidFill>
                <a:latin typeface="Consolas" panose="020B0609020204030204" pitchFamily="49" charset="0"/>
              </a:endParaRPr>
            </a:p>
            <a:p>
              <a:pPr lvl="0">
                <a:lnSpc>
                  <a:spcPts val="2800"/>
                </a:lnSpc>
                <a:buClr>
                  <a:srgbClr val="151DC1"/>
                </a:buClr>
              </a:pPr>
              <a:r>
                <a:rPr lang="en-US" altLang="zh-CN" dirty="0" err="1">
                  <a:solidFill>
                    <a:prstClr val="black"/>
                  </a:solidFill>
                  <a:latin typeface="Consolas" panose="020B0609020204030204" pitchFamily="49" charset="0"/>
                </a:rPr>
                <a:t>m_buff</a:t>
              </a:r>
              <a:r>
                <a:rPr lang="en-US" altLang="zh-CN" dirty="0">
                  <a:solidFill>
                    <a:prstClr val="black"/>
                  </a:solidFill>
                  <a:latin typeface="Consolas" panose="020B0609020204030204" pitchFamily="49" charset="0"/>
                </a:rPr>
                <a:t> </a:t>
              </a:r>
              <a:r>
                <a:rPr lang="zh-CN" altLang="en-US" dirty="0">
                  <a:solidFill>
                    <a:prstClr val="black"/>
                  </a:solidFill>
                  <a:latin typeface="Consolas" panose="020B0609020204030204" pitchFamily="49" charset="0"/>
                </a:rPr>
                <a:t>则为空，将不执行动态内存分配</a:t>
              </a:r>
            </a:p>
            <a:p>
              <a:pPr marL="285750" lvl="0" indent="-285750">
                <a:lnSpc>
                  <a:spcPts val="2800"/>
                </a:lnSpc>
                <a:buClr>
                  <a:srgbClr val="151DC1"/>
                </a:buClr>
                <a:buFont typeface="Wingdings" panose="05000000000000000000" pitchFamily="2" charset="2"/>
                <a:buChar char="l"/>
              </a:pPr>
              <a:r>
                <a:rPr lang="zh-CN" altLang="en-US" dirty="0">
                  <a:solidFill>
                    <a:prstClr val="black"/>
                  </a:solidFill>
                  <a:latin typeface="Consolas" panose="020B0609020204030204" pitchFamily="49" charset="0"/>
                </a:rPr>
                <a:t>利用函数 </a:t>
              </a:r>
              <a:r>
                <a:rPr lang="en-US" altLang="zh-CN" dirty="0" err="1">
                  <a:solidFill>
                    <a:prstClr val="black"/>
                  </a:solidFill>
                  <a:latin typeface="Consolas" panose="020B0609020204030204" pitchFamily="49" charset="0"/>
                </a:rPr>
                <a:t>strncpy</a:t>
              </a:r>
              <a:r>
                <a:rPr lang="en-US" altLang="zh-CN" dirty="0">
                  <a:solidFill>
                    <a:prstClr val="black"/>
                  </a:solidFill>
                  <a:latin typeface="Consolas" panose="020B0609020204030204" pitchFamily="49" charset="0"/>
                </a:rPr>
                <a:t> </a:t>
              </a:r>
              <a:r>
                <a:rPr lang="zh-CN" altLang="en-US" dirty="0">
                  <a:solidFill>
                    <a:prstClr val="black"/>
                  </a:solidFill>
                  <a:latin typeface="Consolas" panose="020B0609020204030204" pitchFamily="49" charset="0"/>
                </a:rPr>
                <a:t>完</a:t>
              </a:r>
              <a:endParaRPr lang="en-US" altLang="zh-CN" dirty="0">
                <a:solidFill>
                  <a:prstClr val="black"/>
                </a:solidFill>
                <a:latin typeface="Consolas" panose="020B0609020204030204" pitchFamily="49" charset="0"/>
              </a:endParaRPr>
            </a:p>
            <a:p>
              <a:pPr lvl="0">
                <a:lnSpc>
                  <a:spcPts val="2800"/>
                </a:lnSpc>
                <a:buClr>
                  <a:srgbClr val="151DC1"/>
                </a:buClr>
              </a:pPr>
              <a:r>
                <a:rPr lang="zh-CN" altLang="en-US" dirty="0">
                  <a:solidFill>
                    <a:prstClr val="black"/>
                  </a:solidFill>
                  <a:latin typeface="Consolas" panose="020B0609020204030204" pitchFamily="49" charset="0"/>
                </a:rPr>
                <a:t>成字符串的复制</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p:txBody>
        </p:sp>
      </p:grpSp>
      <p:grpSp>
        <p:nvGrpSpPr>
          <p:cNvPr id="15" name="组合 14">
            <a:extLst>
              <a:ext uri="{FF2B5EF4-FFF2-40B4-BE49-F238E27FC236}">
                <a16:creationId xmlns:a16="http://schemas.microsoft.com/office/drawing/2014/main" id="{59B67341-8E00-4EE9-9F8D-3FF1B9F8BEBC}"/>
              </a:ext>
            </a:extLst>
          </p:cNvPr>
          <p:cNvGrpSpPr/>
          <p:nvPr/>
        </p:nvGrpSpPr>
        <p:grpSpPr>
          <a:xfrm>
            <a:off x="127644" y="1327615"/>
            <a:ext cx="5828656" cy="1915457"/>
            <a:chOff x="219974" y="2044324"/>
            <a:chExt cx="7742668" cy="1416088"/>
          </a:xfrm>
        </p:grpSpPr>
        <p:sp>
          <p:nvSpPr>
            <p:cNvPr id="16" name="矩形: 圆顶角 15">
              <a:extLst>
                <a:ext uri="{FF2B5EF4-FFF2-40B4-BE49-F238E27FC236}">
                  <a16:creationId xmlns:a16="http://schemas.microsoft.com/office/drawing/2014/main" id="{6845212F-8618-48FE-8D82-82915AE619F0}"/>
                </a:ext>
              </a:extLst>
            </p:cNvPr>
            <p:cNvSpPr/>
            <p:nvPr/>
          </p:nvSpPr>
          <p:spPr>
            <a:xfrm>
              <a:off x="219974" y="2044324"/>
              <a:ext cx="7742668" cy="295799"/>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2000" dirty="0" err="1">
                  <a:solidFill>
                    <a:prstClr val="white"/>
                  </a:solidFill>
                  <a:latin typeface="Consolas" panose="020B0609020204030204" pitchFamily="49" charset="0"/>
                </a:rPr>
                <a:t>MyStr</a:t>
              </a:r>
              <a:r>
                <a:rPr lang="en-US" altLang="zh-CN" sz="2000" dirty="0">
                  <a:solidFill>
                    <a:prstClr val="white"/>
                  </a:solidFill>
                  <a:latin typeface="Consolas" panose="020B0609020204030204" pitchFamily="49" charset="0"/>
                </a:rPr>
                <a:t> </a:t>
              </a:r>
              <a:r>
                <a:rPr lang="zh-CN" altLang="en-US" sz="2000" dirty="0">
                  <a:solidFill>
                    <a:prstClr val="white"/>
                  </a:solidFill>
                  <a:latin typeface="Consolas" panose="020B0609020204030204" pitchFamily="49" charset="0"/>
                </a:rPr>
                <a:t>类默认构造函数定义</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5" name="矩形: 圆角 17">
              <a:extLst>
                <a:ext uri="{FF2B5EF4-FFF2-40B4-BE49-F238E27FC236}">
                  <a16:creationId xmlns:a16="http://schemas.microsoft.com/office/drawing/2014/main" id="{F69FC6E1-03DF-462C-BBBB-D94B7C9A3389}"/>
                </a:ext>
              </a:extLst>
            </p:cNvPr>
            <p:cNvSpPr/>
            <p:nvPr/>
          </p:nvSpPr>
          <p:spPr>
            <a:xfrm>
              <a:off x="219974" y="2340549"/>
              <a:ext cx="7742668" cy="111986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ts val="2000"/>
                </a:lnSpc>
                <a:buClr>
                  <a:srgbClr val="151DC1"/>
                </a:buClr>
                <a:buSzPct val="80000"/>
              </a:pPr>
              <a:r>
                <a:rPr lang="en-US" altLang="zh-CN" dirty="0" err="1">
                  <a:solidFill>
                    <a:srgbClr val="08764C"/>
                  </a:solidFill>
                  <a:latin typeface="Consolas" panose="020B0609020204030204" pitchFamily="49" charset="0"/>
                </a:rPr>
                <a:t>MyStr</a:t>
              </a:r>
              <a:r>
                <a:rPr lang="en-US" altLang="zh-CN" dirty="0">
                  <a:solidFill>
                    <a:srgbClr val="08764C"/>
                  </a:solidFill>
                  <a:latin typeface="Consolas" panose="020B0609020204030204" pitchFamily="49" charset="0"/>
                </a:rPr>
                <a:t>::</a:t>
              </a:r>
              <a:r>
                <a:rPr lang="en-US" altLang="zh-CN" dirty="0" err="1">
                  <a:solidFill>
                    <a:srgbClr val="08764C"/>
                  </a:solidFill>
                  <a:latin typeface="Consolas" panose="020B0609020204030204" pitchFamily="49" charset="0"/>
                </a:rPr>
                <a:t>MyStr</a:t>
              </a:r>
              <a:r>
                <a:rPr lang="en-US" altLang="zh-CN" dirty="0">
                  <a:solidFill>
                    <a:schemeClr val="tx1"/>
                  </a:solidFill>
                  <a:latin typeface="Consolas" panose="020B0609020204030204" pitchFamily="49" charset="0"/>
                </a:rPr>
                <a:t> (</a:t>
              </a:r>
              <a:r>
                <a:rPr lang="en-US" altLang="zh-CN" dirty="0">
                  <a:solidFill>
                    <a:srgbClr val="151DC1"/>
                  </a:solidFill>
                  <a:latin typeface="Consolas" panose="020B0609020204030204" pitchFamily="49" charset="0"/>
                </a:rPr>
                <a:t>const char </a:t>
              </a:r>
              <a:r>
                <a:rPr lang="en-US" altLang="zh-CN" dirty="0">
                  <a:solidFill>
                    <a:schemeClr val="tx1"/>
                  </a:solidFill>
                  <a:latin typeface="Consolas" panose="020B0609020204030204" pitchFamily="49" charset="0"/>
                </a:rPr>
                <a:t>*</a:t>
              </a:r>
              <a:r>
                <a:rPr lang="en-US" altLang="zh-CN" dirty="0" err="1">
                  <a:solidFill>
                    <a:schemeClr val="tx1"/>
                  </a:solidFill>
                  <a:latin typeface="Consolas" panose="020B0609020204030204" pitchFamily="49" charset="0"/>
                </a:rPr>
                <a:t>val</a:t>
              </a:r>
              <a:r>
                <a:rPr lang="en-US" altLang="zh-CN" dirty="0">
                  <a:solidFill>
                    <a:schemeClr val="tx1"/>
                  </a:solidFill>
                  <a:latin typeface="Consolas" panose="020B0609020204030204" pitchFamily="49" charset="0"/>
                </a:rPr>
                <a:t>):</a:t>
              </a:r>
            </a:p>
            <a:p>
              <a:pPr lvl="0">
                <a:lnSpc>
                  <a:spcPts val="2000"/>
                </a:lnSpc>
                <a:buClr>
                  <a:srgbClr val="151DC1"/>
                </a:buClr>
                <a:buSzPct val="80000"/>
              </a:pPr>
              <a:r>
                <a:rPr lang="en-US" altLang="zh-CN" dirty="0">
                  <a:solidFill>
                    <a:schemeClr val="tx1"/>
                  </a:solidFill>
                  <a:latin typeface="Consolas" panose="020B0609020204030204" pitchFamily="49" charset="0"/>
                </a:rPr>
                <a:t>	</a:t>
              </a:r>
              <a:r>
                <a:rPr lang="en-US" altLang="zh-CN" dirty="0" err="1">
                  <a:solidFill>
                    <a:schemeClr val="tx1"/>
                  </a:solidFill>
                  <a:latin typeface="Consolas" panose="020B0609020204030204" pitchFamily="49" charset="0"/>
                </a:rPr>
                <a:t>m_length</a:t>
              </a:r>
              <a:r>
                <a:rPr lang="en-US" altLang="zh-CN" dirty="0">
                  <a:solidFill>
                    <a:schemeClr val="tx1"/>
                  </a:solidFill>
                  <a:latin typeface="Consolas" panose="020B0609020204030204" pitchFamily="49" charset="0"/>
                </a:rPr>
                <a:t>(</a:t>
              </a:r>
              <a:r>
                <a:rPr lang="en-US" altLang="zh-CN" dirty="0" err="1">
                  <a:solidFill>
                    <a:schemeClr val="tx1"/>
                  </a:solidFill>
                  <a:latin typeface="Consolas" panose="020B0609020204030204" pitchFamily="49" charset="0"/>
                </a:rPr>
                <a:t>strlen</a:t>
              </a:r>
              <a:r>
                <a:rPr lang="en-US" altLang="zh-CN" dirty="0">
                  <a:solidFill>
                    <a:schemeClr val="tx1"/>
                  </a:solidFill>
                  <a:latin typeface="Consolas" panose="020B0609020204030204" pitchFamily="49" charset="0"/>
                </a:rPr>
                <a:t>(</a:t>
              </a:r>
              <a:r>
                <a:rPr lang="en-US" altLang="zh-CN" dirty="0" err="1">
                  <a:solidFill>
                    <a:schemeClr val="tx1"/>
                  </a:solidFill>
                  <a:latin typeface="Consolas" panose="020B0609020204030204" pitchFamily="49" charset="0"/>
                </a:rPr>
                <a:t>val</a:t>
              </a:r>
              <a:r>
                <a:rPr lang="en-US" altLang="zh-CN" dirty="0">
                  <a:solidFill>
                    <a:schemeClr val="tx1"/>
                  </a:solidFill>
                  <a:latin typeface="Consolas" panose="020B0609020204030204" pitchFamily="49" charset="0"/>
                </a:rPr>
                <a:t>)),</a:t>
              </a:r>
              <a:r>
                <a:rPr lang="en-US" altLang="zh-CN" dirty="0" err="1">
                  <a:solidFill>
                    <a:schemeClr val="tx1"/>
                  </a:solidFill>
                  <a:latin typeface="Consolas" panose="020B0609020204030204" pitchFamily="49" charset="0"/>
                </a:rPr>
                <a:t>m_buff</a:t>
              </a:r>
              <a:r>
                <a:rPr lang="en-US" altLang="zh-CN" dirty="0">
                  <a:solidFill>
                    <a:schemeClr val="tx1"/>
                  </a:solidFill>
                  <a:latin typeface="Consolas" panose="020B0609020204030204" pitchFamily="49" charset="0"/>
                </a:rPr>
                <a:t>(</a:t>
              </a:r>
              <a:r>
                <a:rPr lang="en-US" altLang="zh-CN" dirty="0" err="1">
                  <a:solidFill>
                    <a:schemeClr val="tx1"/>
                  </a:solidFill>
                  <a:latin typeface="Consolas" panose="020B0609020204030204" pitchFamily="49" charset="0"/>
                </a:rPr>
                <a:t>m_length</a:t>
              </a:r>
              <a:r>
                <a:rPr lang="en-US" altLang="zh-CN" dirty="0">
                  <a:solidFill>
                    <a:schemeClr val="tx1"/>
                  </a:solidFill>
                  <a:latin typeface="Consolas" panose="020B0609020204030204" pitchFamily="49" charset="0"/>
                </a:rPr>
                <a:t>&gt;0?</a:t>
              </a:r>
            </a:p>
            <a:p>
              <a:pPr lvl="0">
                <a:lnSpc>
                  <a:spcPts val="2000"/>
                </a:lnSpc>
                <a:buClr>
                  <a:srgbClr val="151DC1"/>
                </a:buClr>
                <a:buSzPct val="80000"/>
              </a:pPr>
              <a:r>
                <a:rPr lang="en-US" altLang="zh-CN" dirty="0">
                  <a:solidFill>
                    <a:schemeClr val="tx1"/>
                  </a:solidFill>
                  <a:latin typeface="Consolas" panose="020B0609020204030204" pitchFamily="49" charset="0"/>
                </a:rPr>
                <a:t>	</a:t>
              </a:r>
              <a:r>
                <a:rPr lang="en-US" altLang="zh-CN" dirty="0">
                  <a:solidFill>
                    <a:srgbClr val="151DC1"/>
                  </a:solidFill>
                  <a:latin typeface="Consolas" panose="020B0609020204030204" pitchFamily="49" charset="0"/>
                </a:rPr>
                <a:t>new char</a:t>
              </a:r>
              <a:r>
                <a:rPr lang="en-US" altLang="zh-CN" dirty="0">
                  <a:solidFill>
                    <a:schemeClr val="tx1"/>
                  </a:solidFill>
                  <a:latin typeface="Consolas" panose="020B0609020204030204" pitchFamily="49" charset="0"/>
                </a:rPr>
                <a:t>[</a:t>
              </a:r>
              <a:r>
                <a:rPr lang="en-US" altLang="zh-CN" dirty="0" err="1">
                  <a:solidFill>
                    <a:schemeClr val="tx1"/>
                  </a:solidFill>
                  <a:latin typeface="Consolas" panose="020B0609020204030204" pitchFamily="49" charset="0"/>
                </a:rPr>
                <a:t>m_length</a:t>
              </a:r>
              <a:r>
                <a:rPr lang="en-US" altLang="zh-CN" dirty="0">
                  <a:solidFill>
                    <a:schemeClr val="tx1"/>
                  </a:solidFill>
                  <a:latin typeface="Consolas" panose="020B0609020204030204" pitchFamily="49" charset="0"/>
                </a:rPr>
                <a:t>]:</a:t>
              </a:r>
              <a:r>
                <a:rPr lang="en-US" altLang="zh-CN" dirty="0" err="1">
                  <a:solidFill>
                    <a:schemeClr val="tx1"/>
                  </a:solidFill>
                  <a:latin typeface="Consolas" panose="020B0609020204030204" pitchFamily="49" charset="0"/>
                </a:rPr>
                <a:t>nullptr</a:t>
              </a:r>
              <a:r>
                <a:rPr lang="en-US" altLang="zh-CN" dirty="0">
                  <a:solidFill>
                    <a:schemeClr val="tx1"/>
                  </a:solidFill>
                  <a:latin typeface="Consolas" panose="020B0609020204030204" pitchFamily="49" charset="0"/>
                </a:rPr>
                <a:t>){</a:t>
              </a:r>
            </a:p>
            <a:p>
              <a:pPr lvl="0">
                <a:lnSpc>
                  <a:spcPts val="2000"/>
                </a:lnSpc>
                <a:buClr>
                  <a:srgbClr val="151DC1"/>
                </a:buClr>
                <a:buSzPct val="80000"/>
              </a:pPr>
              <a:r>
                <a:rPr lang="en-US" altLang="zh-CN" dirty="0">
                  <a:solidFill>
                    <a:schemeClr val="tx1"/>
                  </a:solidFill>
                  <a:latin typeface="Consolas" panose="020B0609020204030204" pitchFamily="49" charset="0"/>
                </a:rPr>
                <a:t>	</a:t>
              </a:r>
              <a:r>
                <a:rPr lang="en-US" altLang="zh-CN" dirty="0" err="1">
                  <a:solidFill>
                    <a:schemeClr val="tx1"/>
                  </a:solidFill>
                  <a:latin typeface="Consolas" panose="020B0609020204030204" pitchFamily="49" charset="0"/>
                </a:rPr>
                <a:t>strncpy</a:t>
              </a:r>
              <a:r>
                <a:rPr lang="en-US" altLang="zh-CN" dirty="0">
                  <a:solidFill>
                    <a:schemeClr val="tx1"/>
                  </a:solidFill>
                  <a:latin typeface="Consolas" panose="020B0609020204030204" pitchFamily="49" charset="0"/>
                </a:rPr>
                <a:t>(</a:t>
              </a:r>
              <a:r>
                <a:rPr lang="en-US" altLang="zh-CN" dirty="0" err="1">
                  <a:solidFill>
                    <a:schemeClr val="tx1"/>
                  </a:solidFill>
                  <a:latin typeface="Consolas" panose="020B0609020204030204" pitchFamily="49" charset="0"/>
                </a:rPr>
                <a:t>m_buff,val,m_length</a:t>
              </a:r>
              <a:r>
                <a:rPr lang="en-US" altLang="zh-CN" dirty="0">
                  <a:solidFill>
                    <a:schemeClr val="tx1"/>
                  </a:solidFill>
                  <a:latin typeface="Consolas" panose="020B0609020204030204" pitchFamily="49" charset="0"/>
                </a:rPr>
                <a:t>);</a:t>
              </a:r>
            </a:p>
            <a:p>
              <a:pPr lvl="0">
                <a:lnSpc>
                  <a:spcPts val="2000"/>
                </a:lnSpc>
                <a:buClr>
                  <a:srgbClr val="151DC1"/>
                </a:buClr>
                <a:buSzPct val="80000"/>
              </a:pPr>
              <a:r>
                <a:rPr lang="en-US" altLang="zh-CN" dirty="0">
                  <a:solidFill>
                    <a:schemeClr val="tx1"/>
                  </a:solidFill>
                  <a:latin typeface="Consolas" panose="020B0609020204030204" pitchFamily="49" charset="0"/>
                </a:rPr>
                <a:t>}</a:t>
              </a:r>
              <a:endParaRPr kumimoji="0" lang="en-US" altLang="zh-CN" sz="1800" b="0" i="0" u="none" strike="noStrike" kern="1200" cap="none" spc="0" normalizeH="0" baseline="0" noProof="0" dirty="0">
                <a:ln>
                  <a:noFill/>
                </a:ln>
                <a:solidFill>
                  <a:schemeClr val="tx1"/>
                </a:solidFill>
                <a:effectLst/>
                <a:uLnTx/>
                <a:uFillTx/>
                <a:latin typeface="Consolas" panose="020B0609020204030204" pitchFamily="49" charset="0"/>
                <a:ea typeface="微软雅黑"/>
              </a:endParaRPr>
            </a:p>
          </p:txBody>
        </p:sp>
      </p:grpSp>
      <p:grpSp>
        <p:nvGrpSpPr>
          <p:cNvPr id="26" name="组合 25">
            <a:extLst>
              <a:ext uri="{FF2B5EF4-FFF2-40B4-BE49-F238E27FC236}">
                <a16:creationId xmlns:a16="http://schemas.microsoft.com/office/drawing/2014/main" id="{45EB522D-A877-408F-9DEF-FA8A62A2DDA1}"/>
              </a:ext>
            </a:extLst>
          </p:cNvPr>
          <p:cNvGrpSpPr/>
          <p:nvPr/>
        </p:nvGrpSpPr>
        <p:grpSpPr>
          <a:xfrm>
            <a:off x="127644" y="3326834"/>
            <a:ext cx="5828656" cy="3347110"/>
            <a:chOff x="219974" y="2044323"/>
            <a:chExt cx="7742668" cy="2474502"/>
          </a:xfrm>
        </p:grpSpPr>
        <p:sp>
          <p:nvSpPr>
            <p:cNvPr id="27" name="矩形: 圆顶角 26">
              <a:extLst>
                <a:ext uri="{FF2B5EF4-FFF2-40B4-BE49-F238E27FC236}">
                  <a16:creationId xmlns:a16="http://schemas.microsoft.com/office/drawing/2014/main" id="{4CD7C5EF-8988-4575-B3CC-661F91FDF917}"/>
                </a:ext>
              </a:extLst>
            </p:cNvPr>
            <p:cNvSpPr/>
            <p:nvPr/>
          </p:nvSpPr>
          <p:spPr>
            <a:xfrm>
              <a:off x="219974" y="2044323"/>
              <a:ext cx="7742668" cy="341307"/>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2000" dirty="0" err="1">
                  <a:solidFill>
                    <a:prstClr val="white"/>
                  </a:solidFill>
                  <a:latin typeface="Consolas" panose="020B0609020204030204" pitchFamily="49" charset="0"/>
                </a:rPr>
                <a:t>strlen</a:t>
              </a:r>
              <a:r>
                <a:rPr lang="en-US" altLang="zh-CN" sz="2000" dirty="0">
                  <a:solidFill>
                    <a:prstClr val="white"/>
                  </a:solidFill>
                  <a:latin typeface="Consolas" panose="020B0609020204030204" pitchFamily="49" charset="0"/>
                </a:rPr>
                <a:t> </a:t>
              </a:r>
              <a:r>
                <a:rPr lang="zh-CN" altLang="en-US" sz="2000" dirty="0">
                  <a:solidFill>
                    <a:prstClr val="white"/>
                  </a:solidFill>
                  <a:latin typeface="Consolas" panose="020B0609020204030204" pitchFamily="49" charset="0"/>
                </a:rPr>
                <a:t>和 </a:t>
              </a:r>
              <a:r>
                <a:rPr lang="en-US" altLang="zh-CN" sz="2000" dirty="0" err="1">
                  <a:solidFill>
                    <a:prstClr val="white"/>
                  </a:solidFill>
                  <a:latin typeface="Consolas" panose="020B0609020204030204" pitchFamily="49" charset="0"/>
                </a:rPr>
                <a:t>strncpy</a:t>
              </a:r>
              <a:r>
                <a:rPr lang="en-US" altLang="zh-CN" sz="2000" dirty="0">
                  <a:solidFill>
                    <a:prstClr val="white"/>
                  </a:solidFill>
                  <a:latin typeface="Consolas" panose="020B0609020204030204" pitchFamily="49" charset="0"/>
                </a:rPr>
                <a:t> </a:t>
              </a:r>
              <a:r>
                <a:rPr lang="zh-CN" altLang="en-US" sz="2000" dirty="0">
                  <a:solidFill>
                    <a:prstClr val="white"/>
                  </a:solidFill>
                  <a:latin typeface="Consolas" panose="020B0609020204030204" pitchFamily="49" charset="0"/>
                </a:rPr>
                <a:t>函数定义</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8" name="矩形: 圆角 17">
              <a:extLst>
                <a:ext uri="{FF2B5EF4-FFF2-40B4-BE49-F238E27FC236}">
                  <a16:creationId xmlns:a16="http://schemas.microsoft.com/office/drawing/2014/main" id="{E404E160-4BD9-42D1-819F-B26BEA8D359A}"/>
                </a:ext>
              </a:extLst>
            </p:cNvPr>
            <p:cNvSpPr/>
            <p:nvPr/>
          </p:nvSpPr>
          <p:spPr>
            <a:xfrm>
              <a:off x="219974" y="2376616"/>
              <a:ext cx="7742668" cy="214220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ts val="2000"/>
                </a:lnSpc>
                <a:buClr>
                  <a:srgbClr val="151DC1"/>
                </a:buClr>
                <a:buSzPct val="80000"/>
              </a:pPr>
              <a:r>
                <a:rPr lang="en-US" altLang="zh-CN" dirty="0">
                  <a:solidFill>
                    <a:srgbClr val="151DC1"/>
                  </a:solidFill>
                  <a:latin typeface="Consolas" panose="020B0609020204030204" pitchFamily="49" charset="0"/>
                </a:rPr>
                <a:t>int</a:t>
              </a:r>
              <a:r>
                <a:rPr lang="en-US" altLang="zh-CN" dirty="0">
                  <a:solidFill>
                    <a:srgbClr val="08764C"/>
                  </a:solidFill>
                  <a:latin typeface="Consolas" panose="020B0609020204030204" pitchFamily="49" charset="0"/>
                </a:rPr>
                <a:t> </a:t>
              </a:r>
              <a:r>
                <a:rPr lang="en-US" altLang="zh-CN" dirty="0" err="1">
                  <a:solidFill>
                    <a:srgbClr val="08764C"/>
                  </a:solidFill>
                  <a:latin typeface="Consolas" panose="020B0609020204030204" pitchFamily="49" charset="0"/>
                </a:rPr>
                <a:t>MyStr</a:t>
              </a:r>
              <a:r>
                <a:rPr lang="en-US" altLang="zh-CN" dirty="0">
                  <a:solidFill>
                    <a:schemeClr val="tx1"/>
                  </a:solidFill>
                  <a:latin typeface="Consolas" panose="020B0609020204030204" pitchFamily="49" charset="0"/>
                </a:rPr>
                <a:t>::</a:t>
              </a:r>
              <a:r>
                <a:rPr lang="en-US" altLang="zh-CN" dirty="0" err="1">
                  <a:solidFill>
                    <a:schemeClr val="tx1"/>
                  </a:solidFill>
                  <a:latin typeface="Consolas" panose="020B0609020204030204" pitchFamily="49" charset="0"/>
                </a:rPr>
                <a:t>strlen</a:t>
              </a:r>
              <a:r>
                <a:rPr lang="en-US" altLang="zh-CN" dirty="0">
                  <a:solidFill>
                    <a:schemeClr val="tx1"/>
                  </a:solidFill>
                  <a:latin typeface="Consolas" panose="020B0609020204030204" pitchFamily="49" charset="0"/>
                </a:rPr>
                <a:t>(</a:t>
              </a:r>
              <a:r>
                <a:rPr lang="en-US" altLang="zh-CN" dirty="0">
                  <a:solidFill>
                    <a:srgbClr val="151DC1"/>
                  </a:solidFill>
                  <a:latin typeface="Consolas" panose="020B0609020204030204" pitchFamily="49" charset="0"/>
                </a:rPr>
                <a:t>const char </a:t>
              </a:r>
              <a:r>
                <a:rPr lang="en-US" altLang="zh-CN" dirty="0">
                  <a:solidFill>
                    <a:schemeClr val="tx1"/>
                  </a:solidFill>
                  <a:latin typeface="Consolas" panose="020B0609020204030204" pitchFamily="49" charset="0"/>
                </a:rPr>
                <a:t>*</a:t>
              </a:r>
              <a:r>
                <a:rPr lang="en-US" altLang="zh-CN" dirty="0" err="1">
                  <a:solidFill>
                    <a:schemeClr val="tx1"/>
                  </a:solidFill>
                  <a:latin typeface="Consolas" panose="020B0609020204030204" pitchFamily="49" charset="0"/>
                </a:rPr>
                <a:t>ptr</a:t>
              </a:r>
              <a:r>
                <a:rPr lang="en-US" altLang="zh-CN" dirty="0">
                  <a:solidFill>
                    <a:schemeClr val="tx1"/>
                  </a:solidFill>
                  <a:latin typeface="Consolas" panose="020B0609020204030204" pitchFamily="49" charset="0"/>
                </a:rPr>
                <a:t>) {</a:t>
              </a:r>
            </a:p>
            <a:p>
              <a:pPr lvl="0">
                <a:lnSpc>
                  <a:spcPts val="2000"/>
                </a:lnSpc>
                <a:buClr>
                  <a:srgbClr val="151DC1"/>
                </a:buClr>
                <a:buSzPct val="80000"/>
              </a:pPr>
              <a:r>
                <a:rPr lang="en-US" altLang="zh-CN" dirty="0">
                  <a:solidFill>
                    <a:schemeClr val="tx1"/>
                  </a:solidFill>
                  <a:latin typeface="Consolas" panose="020B0609020204030204" pitchFamily="49" charset="0"/>
                </a:rPr>
                <a:t>	</a:t>
              </a:r>
              <a:r>
                <a:rPr lang="en-US" altLang="zh-CN" dirty="0">
                  <a:solidFill>
                    <a:srgbClr val="151DC1"/>
                  </a:solidFill>
                  <a:latin typeface="Consolas" panose="020B0609020204030204" pitchFamily="49" charset="0"/>
                </a:rPr>
                <a:t>int</a:t>
              </a:r>
              <a:r>
                <a:rPr lang="en-US" altLang="zh-CN" dirty="0">
                  <a:solidFill>
                    <a:schemeClr val="tx1"/>
                  </a:solidFill>
                  <a:latin typeface="Consolas" panose="020B0609020204030204" pitchFamily="49" charset="0"/>
                </a:rPr>
                <a:t> </a:t>
              </a:r>
              <a:r>
                <a:rPr lang="en-US" altLang="zh-CN" dirty="0" err="1">
                  <a:solidFill>
                    <a:schemeClr val="tx1"/>
                  </a:solidFill>
                  <a:latin typeface="Consolas" panose="020B0609020204030204" pitchFamily="49" charset="0"/>
                </a:rPr>
                <a:t>len</a:t>
              </a:r>
              <a:r>
                <a:rPr lang="en-US" altLang="zh-CN" dirty="0">
                  <a:solidFill>
                    <a:schemeClr val="tx1"/>
                  </a:solidFill>
                  <a:latin typeface="Consolas" panose="020B0609020204030204" pitchFamily="49" charset="0"/>
                </a:rPr>
                <a:t> = 0;</a:t>
              </a:r>
            </a:p>
            <a:p>
              <a:pPr lvl="0">
                <a:lnSpc>
                  <a:spcPts val="2000"/>
                </a:lnSpc>
                <a:buClr>
                  <a:srgbClr val="151DC1"/>
                </a:buClr>
                <a:buSzPct val="80000"/>
              </a:pPr>
              <a:r>
                <a:rPr lang="en-US" altLang="zh-CN" dirty="0">
                  <a:solidFill>
                    <a:schemeClr val="tx1"/>
                  </a:solidFill>
                  <a:latin typeface="Consolas" panose="020B0609020204030204" pitchFamily="49" charset="0"/>
                </a:rPr>
                <a:t>	</a:t>
              </a:r>
              <a:r>
                <a:rPr lang="en-US" altLang="zh-CN" dirty="0">
                  <a:solidFill>
                    <a:srgbClr val="151DC1"/>
                  </a:solidFill>
                  <a:latin typeface="Consolas" panose="020B0609020204030204" pitchFamily="49" charset="0"/>
                </a:rPr>
                <a:t>while</a:t>
              </a:r>
              <a:r>
                <a:rPr lang="en-US" altLang="zh-CN" dirty="0">
                  <a:solidFill>
                    <a:schemeClr val="tx1"/>
                  </a:solidFill>
                  <a:latin typeface="Consolas" panose="020B0609020204030204" pitchFamily="49" charset="0"/>
                </a:rPr>
                <a:t> (</a:t>
              </a:r>
              <a:r>
                <a:rPr lang="en-US" altLang="zh-CN" dirty="0" err="1">
                  <a:solidFill>
                    <a:schemeClr val="tx1"/>
                  </a:solidFill>
                  <a:latin typeface="Consolas" panose="020B0609020204030204" pitchFamily="49" charset="0"/>
                </a:rPr>
                <a:t>ptr</a:t>
              </a:r>
              <a:r>
                <a:rPr lang="en-US" altLang="zh-CN" dirty="0">
                  <a:solidFill>
                    <a:schemeClr val="tx1"/>
                  </a:solidFill>
                  <a:latin typeface="Consolas" panose="020B0609020204030204" pitchFamily="49" charset="0"/>
                </a:rPr>
                <a:t> &amp;&amp; *</a:t>
              </a:r>
              <a:r>
                <a:rPr lang="en-US" altLang="zh-CN" dirty="0" err="1">
                  <a:solidFill>
                    <a:schemeClr val="tx1"/>
                  </a:solidFill>
                  <a:latin typeface="Consolas" panose="020B0609020204030204" pitchFamily="49" charset="0"/>
                </a:rPr>
                <a:t>ptr</a:t>
              </a:r>
              <a:r>
                <a:rPr lang="en-US" altLang="zh-CN" dirty="0">
                  <a:solidFill>
                    <a:schemeClr val="tx1"/>
                  </a:solidFill>
                  <a:latin typeface="Consolas" panose="020B0609020204030204" pitchFamily="49" charset="0"/>
                </a:rPr>
                <a:t>++ != '\0’)</a:t>
              </a:r>
            </a:p>
            <a:p>
              <a:pPr lvl="0">
                <a:lnSpc>
                  <a:spcPts val="2000"/>
                </a:lnSpc>
                <a:buClr>
                  <a:srgbClr val="151DC1"/>
                </a:buClr>
                <a:buSzPct val="80000"/>
              </a:pPr>
              <a:r>
                <a:rPr lang="en-US" altLang="zh-CN" dirty="0">
                  <a:solidFill>
                    <a:schemeClr val="tx1"/>
                  </a:solidFill>
                  <a:latin typeface="Consolas" panose="020B0609020204030204" pitchFamily="49" charset="0"/>
                </a:rPr>
                <a:t>	++</a:t>
              </a:r>
              <a:r>
                <a:rPr lang="en-US" altLang="zh-CN" dirty="0" err="1">
                  <a:solidFill>
                    <a:schemeClr val="tx1"/>
                  </a:solidFill>
                  <a:latin typeface="Consolas" panose="020B0609020204030204" pitchFamily="49" charset="0"/>
                </a:rPr>
                <a:t>len</a:t>
              </a:r>
              <a:r>
                <a:rPr lang="en-US" altLang="zh-CN" dirty="0">
                  <a:solidFill>
                    <a:schemeClr val="tx1"/>
                  </a:solidFill>
                  <a:latin typeface="Consolas" panose="020B0609020204030204" pitchFamily="49" charset="0"/>
                </a:rPr>
                <a:t>;</a:t>
              </a:r>
            </a:p>
            <a:p>
              <a:pPr lvl="0">
                <a:lnSpc>
                  <a:spcPts val="2000"/>
                </a:lnSpc>
                <a:buClr>
                  <a:srgbClr val="151DC1"/>
                </a:buClr>
                <a:buSzPct val="80000"/>
              </a:pPr>
              <a:r>
                <a:rPr lang="en-US" altLang="zh-CN" dirty="0">
                  <a:solidFill>
                    <a:schemeClr val="tx1"/>
                  </a:solidFill>
                  <a:latin typeface="Consolas" panose="020B0609020204030204" pitchFamily="49" charset="0"/>
                </a:rPr>
                <a:t>	</a:t>
              </a:r>
              <a:r>
                <a:rPr lang="en-US" altLang="zh-CN" dirty="0">
                  <a:solidFill>
                    <a:srgbClr val="151DC1"/>
                  </a:solidFill>
                  <a:latin typeface="Consolas" panose="020B0609020204030204" pitchFamily="49" charset="0"/>
                </a:rPr>
                <a:t>return </a:t>
              </a:r>
              <a:r>
                <a:rPr lang="en-US" altLang="zh-CN" dirty="0" err="1">
                  <a:solidFill>
                    <a:schemeClr val="tx1"/>
                  </a:solidFill>
                  <a:latin typeface="Consolas" panose="020B0609020204030204" pitchFamily="49" charset="0"/>
                </a:rPr>
                <a:t>len</a:t>
              </a:r>
              <a:r>
                <a:rPr lang="en-US" altLang="zh-CN" dirty="0">
                  <a:solidFill>
                    <a:schemeClr val="tx1"/>
                  </a:solidFill>
                  <a:latin typeface="Consolas" panose="020B0609020204030204" pitchFamily="49" charset="0"/>
                </a:rPr>
                <a:t>;</a:t>
              </a:r>
            </a:p>
            <a:p>
              <a:pPr lvl="0">
                <a:lnSpc>
                  <a:spcPts val="2000"/>
                </a:lnSpc>
                <a:buClr>
                  <a:srgbClr val="151DC1"/>
                </a:buClr>
                <a:buSzPct val="80000"/>
              </a:pPr>
              <a:r>
                <a:rPr lang="en-US" altLang="zh-CN" dirty="0">
                  <a:solidFill>
                    <a:schemeClr val="tx1"/>
                  </a:solidFill>
                  <a:latin typeface="Consolas" panose="020B0609020204030204" pitchFamily="49" charset="0"/>
                </a:rPr>
                <a:t>}</a:t>
              </a:r>
            </a:p>
            <a:p>
              <a:pPr lvl="0">
                <a:lnSpc>
                  <a:spcPts val="2000"/>
                </a:lnSpc>
                <a:buClr>
                  <a:srgbClr val="151DC1"/>
                </a:buClr>
                <a:buSzPct val="80000"/>
              </a:pPr>
              <a:r>
                <a:rPr lang="en-US" altLang="zh-CN" dirty="0">
                  <a:solidFill>
                    <a:srgbClr val="151DC1"/>
                  </a:solidFill>
                  <a:latin typeface="Consolas" panose="020B0609020204030204" pitchFamily="49" charset="0"/>
                </a:rPr>
                <a:t>void</a:t>
              </a:r>
              <a:r>
                <a:rPr lang="en-US" altLang="zh-CN" dirty="0">
                  <a:solidFill>
                    <a:schemeClr val="tx1"/>
                  </a:solidFill>
                  <a:latin typeface="Consolas" panose="020B0609020204030204" pitchFamily="49" charset="0"/>
                </a:rPr>
                <a:t> </a:t>
              </a:r>
              <a:r>
                <a:rPr lang="en-US" altLang="zh-CN" dirty="0" err="1">
                  <a:solidFill>
                    <a:srgbClr val="08764C"/>
                  </a:solidFill>
                  <a:latin typeface="Consolas" panose="020B0609020204030204" pitchFamily="49" charset="0"/>
                </a:rPr>
                <a:t>MyStr</a:t>
              </a:r>
              <a:r>
                <a:rPr lang="en-US" altLang="zh-CN" dirty="0">
                  <a:solidFill>
                    <a:schemeClr val="tx1"/>
                  </a:solidFill>
                  <a:latin typeface="Consolas" panose="020B0609020204030204" pitchFamily="49" charset="0"/>
                </a:rPr>
                <a:t>::</a:t>
              </a:r>
              <a:r>
                <a:rPr lang="en-US" altLang="zh-CN" dirty="0" err="1">
                  <a:solidFill>
                    <a:schemeClr val="tx1"/>
                  </a:solidFill>
                  <a:latin typeface="Consolas" panose="020B0609020204030204" pitchFamily="49" charset="0"/>
                </a:rPr>
                <a:t>strncpy</a:t>
              </a:r>
              <a:r>
                <a:rPr lang="en-US" altLang="zh-CN" dirty="0">
                  <a:solidFill>
                    <a:schemeClr val="tx1"/>
                  </a:solidFill>
                  <a:latin typeface="Consolas" panose="020B0609020204030204" pitchFamily="49" charset="0"/>
                </a:rPr>
                <a:t>(</a:t>
              </a:r>
              <a:r>
                <a:rPr lang="en-US" altLang="zh-CN" dirty="0">
                  <a:solidFill>
                    <a:srgbClr val="151DC1"/>
                  </a:solidFill>
                  <a:latin typeface="Consolas" panose="020B0609020204030204" pitchFamily="49" charset="0"/>
                </a:rPr>
                <a:t>char</a:t>
              </a:r>
              <a:r>
                <a:rPr lang="en-US" altLang="zh-CN" dirty="0">
                  <a:solidFill>
                    <a:schemeClr val="tx1"/>
                  </a:solidFill>
                  <a:latin typeface="Consolas" panose="020B0609020204030204" pitchFamily="49" charset="0"/>
                </a:rPr>
                <a:t> *</a:t>
              </a:r>
              <a:r>
                <a:rPr lang="en-US" altLang="zh-CN" dirty="0" err="1">
                  <a:solidFill>
                    <a:schemeClr val="tx1"/>
                  </a:solidFill>
                  <a:latin typeface="Consolas" panose="020B0609020204030204" pitchFamily="49" charset="0"/>
                </a:rPr>
                <a:t>dest</a:t>
              </a:r>
              <a:r>
                <a:rPr lang="en-US" altLang="zh-CN" dirty="0">
                  <a:solidFill>
                    <a:schemeClr val="tx1"/>
                  </a:solidFill>
                  <a:latin typeface="Consolas" panose="020B0609020204030204" pitchFamily="49" charset="0"/>
                </a:rPr>
                <a:t>, </a:t>
              </a:r>
              <a:r>
                <a:rPr lang="en-US" altLang="zh-CN" dirty="0">
                  <a:solidFill>
                    <a:srgbClr val="151DC1"/>
                  </a:solidFill>
                  <a:latin typeface="Consolas" panose="020B0609020204030204" pitchFamily="49" charset="0"/>
                </a:rPr>
                <a:t>const char </a:t>
              </a:r>
              <a:r>
                <a:rPr lang="en-US" altLang="zh-CN" dirty="0">
                  <a:solidFill>
                    <a:schemeClr val="tx1"/>
                  </a:solidFill>
                  <a:latin typeface="Consolas" panose="020B0609020204030204" pitchFamily="49" charset="0"/>
                </a:rPr>
                <a:t>	*</a:t>
              </a:r>
              <a:r>
                <a:rPr lang="en-US" altLang="zh-CN" dirty="0" err="1">
                  <a:solidFill>
                    <a:schemeClr val="tx1"/>
                  </a:solidFill>
                  <a:latin typeface="Consolas" panose="020B0609020204030204" pitchFamily="49" charset="0"/>
                </a:rPr>
                <a:t>src</a:t>
              </a:r>
              <a:r>
                <a:rPr lang="en-US" altLang="zh-CN" dirty="0">
                  <a:solidFill>
                    <a:schemeClr val="tx1"/>
                  </a:solidFill>
                  <a:latin typeface="Consolas" panose="020B0609020204030204" pitchFamily="49" charset="0"/>
                </a:rPr>
                <a:t>, </a:t>
              </a:r>
              <a:r>
                <a:rPr lang="en-US" altLang="zh-CN" dirty="0">
                  <a:solidFill>
                    <a:srgbClr val="151DC1"/>
                  </a:solidFill>
                  <a:latin typeface="Consolas" panose="020B0609020204030204" pitchFamily="49" charset="0"/>
                </a:rPr>
                <a:t>int</a:t>
              </a:r>
              <a:r>
                <a:rPr lang="en-US" altLang="zh-CN" dirty="0">
                  <a:solidFill>
                    <a:schemeClr val="tx1"/>
                  </a:solidFill>
                  <a:latin typeface="Consolas" panose="020B0609020204030204" pitchFamily="49" charset="0"/>
                </a:rPr>
                <a:t> n) {</a:t>
              </a:r>
            </a:p>
            <a:p>
              <a:pPr lvl="0">
                <a:lnSpc>
                  <a:spcPts val="2000"/>
                </a:lnSpc>
                <a:buClr>
                  <a:srgbClr val="151DC1"/>
                </a:buClr>
                <a:buSzPct val="80000"/>
              </a:pPr>
              <a:r>
                <a:rPr lang="en-US" altLang="zh-CN" dirty="0">
                  <a:solidFill>
                    <a:schemeClr val="tx1"/>
                  </a:solidFill>
                  <a:latin typeface="Consolas" panose="020B0609020204030204" pitchFamily="49" charset="0"/>
                </a:rPr>
                <a:t>	</a:t>
              </a:r>
              <a:r>
                <a:rPr lang="en-US" altLang="zh-CN" dirty="0">
                  <a:solidFill>
                    <a:srgbClr val="151DC1"/>
                  </a:solidFill>
                  <a:latin typeface="Consolas" panose="020B0609020204030204" pitchFamily="49" charset="0"/>
                </a:rPr>
                <a:t>for</a:t>
              </a:r>
              <a:r>
                <a:rPr lang="en-US" altLang="zh-CN" dirty="0">
                  <a:solidFill>
                    <a:schemeClr val="tx1"/>
                  </a:solidFill>
                  <a:latin typeface="Consolas" panose="020B0609020204030204" pitchFamily="49" charset="0"/>
                </a:rPr>
                <a:t> (</a:t>
              </a:r>
              <a:r>
                <a:rPr lang="en-US" altLang="zh-CN" dirty="0">
                  <a:solidFill>
                    <a:srgbClr val="151DC1"/>
                  </a:solidFill>
                  <a:latin typeface="Consolas" panose="020B0609020204030204" pitchFamily="49" charset="0"/>
                </a:rPr>
                <a:t>int</a:t>
              </a:r>
              <a:r>
                <a:rPr lang="en-US" altLang="zh-CN" dirty="0">
                  <a:solidFill>
                    <a:schemeClr val="tx1"/>
                  </a:solidFill>
                  <a:latin typeface="Consolas" panose="020B0609020204030204" pitchFamily="49" charset="0"/>
                </a:rPr>
                <a:t> </a:t>
              </a:r>
              <a:r>
                <a:rPr lang="en-US" altLang="zh-CN" dirty="0" err="1">
                  <a:solidFill>
                    <a:schemeClr val="tx1"/>
                  </a:solidFill>
                  <a:latin typeface="Consolas" panose="020B0609020204030204" pitchFamily="49" charset="0"/>
                </a:rPr>
                <a:t>i</a:t>
              </a:r>
              <a:r>
                <a:rPr lang="en-US" altLang="zh-CN" dirty="0">
                  <a:solidFill>
                    <a:schemeClr val="tx1"/>
                  </a:solidFill>
                  <a:latin typeface="Consolas" panose="020B0609020204030204" pitchFamily="49" charset="0"/>
                </a:rPr>
                <a:t> = 0; </a:t>
              </a:r>
              <a:r>
                <a:rPr lang="en-US" altLang="zh-CN" dirty="0" err="1">
                  <a:solidFill>
                    <a:schemeClr val="tx1"/>
                  </a:solidFill>
                  <a:latin typeface="Consolas" panose="020B0609020204030204" pitchFamily="49" charset="0"/>
                </a:rPr>
                <a:t>i</a:t>
              </a:r>
              <a:r>
                <a:rPr lang="en-US" altLang="zh-CN" dirty="0">
                  <a:solidFill>
                    <a:schemeClr val="tx1"/>
                  </a:solidFill>
                  <a:latin typeface="Consolas" panose="020B0609020204030204" pitchFamily="49" charset="0"/>
                </a:rPr>
                <a:t> &lt; n; ++</a:t>
              </a:r>
              <a:r>
                <a:rPr lang="en-US" altLang="zh-CN" dirty="0" err="1">
                  <a:solidFill>
                    <a:schemeClr val="tx1"/>
                  </a:solidFill>
                  <a:latin typeface="Consolas" panose="020B0609020204030204" pitchFamily="49" charset="0"/>
                </a:rPr>
                <a:t>i</a:t>
              </a:r>
              <a:r>
                <a:rPr lang="en-US" altLang="zh-CN" dirty="0">
                  <a:solidFill>
                    <a:schemeClr val="tx1"/>
                  </a:solidFill>
                  <a:latin typeface="Consolas" panose="020B0609020204030204" pitchFamily="49" charset="0"/>
                </a:rPr>
                <a:t>)</a:t>
              </a:r>
            </a:p>
            <a:p>
              <a:pPr lvl="0">
                <a:lnSpc>
                  <a:spcPts val="2000"/>
                </a:lnSpc>
                <a:buClr>
                  <a:srgbClr val="151DC1"/>
                </a:buClr>
                <a:buSzPct val="80000"/>
              </a:pPr>
              <a:r>
                <a:rPr lang="en-US" altLang="zh-CN" dirty="0">
                  <a:solidFill>
                    <a:schemeClr val="tx1"/>
                  </a:solidFill>
                  <a:latin typeface="Consolas" panose="020B0609020204030204" pitchFamily="49" charset="0"/>
                </a:rPr>
                <a:t>		</a:t>
              </a:r>
              <a:r>
                <a:rPr lang="en-US" altLang="zh-CN" dirty="0" err="1">
                  <a:solidFill>
                    <a:schemeClr val="tx1"/>
                  </a:solidFill>
                  <a:latin typeface="Consolas" panose="020B0609020204030204" pitchFamily="49" charset="0"/>
                </a:rPr>
                <a:t>dest</a:t>
              </a:r>
              <a:r>
                <a:rPr lang="en-US" altLang="zh-CN" dirty="0">
                  <a:solidFill>
                    <a:schemeClr val="tx1"/>
                  </a:solidFill>
                  <a:latin typeface="Consolas" panose="020B0609020204030204" pitchFamily="49" charset="0"/>
                </a:rPr>
                <a:t>[</a:t>
              </a:r>
              <a:r>
                <a:rPr lang="en-US" altLang="zh-CN" dirty="0" err="1">
                  <a:solidFill>
                    <a:schemeClr val="tx1"/>
                  </a:solidFill>
                  <a:latin typeface="Consolas" panose="020B0609020204030204" pitchFamily="49" charset="0"/>
                </a:rPr>
                <a:t>i</a:t>
              </a:r>
              <a:r>
                <a:rPr lang="en-US" altLang="zh-CN" dirty="0">
                  <a:solidFill>
                    <a:schemeClr val="tx1"/>
                  </a:solidFill>
                  <a:latin typeface="Consolas" panose="020B0609020204030204" pitchFamily="49" charset="0"/>
                </a:rPr>
                <a:t>] = </a:t>
              </a:r>
              <a:r>
                <a:rPr lang="en-US" altLang="zh-CN" dirty="0" err="1">
                  <a:solidFill>
                    <a:schemeClr val="tx1"/>
                  </a:solidFill>
                  <a:latin typeface="Consolas" panose="020B0609020204030204" pitchFamily="49" charset="0"/>
                </a:rPr>
                <a:t>src</a:t>
              </a:r>
              <a:r>
                <a:rPr lang="en-US" altLang="zh-CN" dirty="0">
                  <a:solidFill>
                    <a:schemeClr val="tx1"/>
                  </a:solidFill>
                  <a:latin typeface="Consolas" panose="020B0609020204030204" pitchFamily="49" charset="0"/>
                </a:rPr>
                <a:t>[</a:t>
              </a:r>
              <a:r>
                <a:rPr lang="en-US" altLang="zh-CN" dirty="0" err="1">
                  <a:solidFill>
                    <a:schemeClr val="tx1"/>
                  </a:solidFill>
                  <a:latin typeface="Consolas" panose="020B0609020204030204" pitchFamily="49" charset="0"/>
                </a:rPr>
                <a:t>i</a:t>
              </a:r>
              <a:r>
                <a:rPr lang="en-US" altLang="zh-CN" dirty="0">
                  <a:solidFill>
                    <a:schemeClr val="tx1"/>
                  </a:solidFill>
                  <a:latin typeface="Consolas" panose="020B0609020204030204" pitchFamily="49" charset="0"/>
                </a:rPr>
                <a:t>];</a:t>
              </a:r>
            </a:p>
            <a:p>
              <a:pPr lvl="0">
                <a:lnSpc>
                  <a:spcPts val="2000"/>
                </a:lnSpc>
                <a:buClr>
                  <a:srgbClr val="151DC1"/>
                </a:buClr>
                <a:buSzPct val="80000"/>
              </a:pPr>
              <a:r>
                <a:rPr lang="en-US" altLang="zh-CN" dirty="0">
                  <a:solidFill>
                    <a:schemeClr val="tx1"/>
                  </a:solidFill>
                  <a:latin typeface="Consolas" panose="020B0609020204030204" pitchFamily="49" charset="0"/>
                </a:rPr>
                <a:t>}</a:t>
              </a:r>
              <a:endParaRPr kumimoji="0" lang="en-US" altLang="zh-CN" sz="1800" b="0" i="0" u="none" strike="noStrike" kern="1200" cap="none" spc="0" normalizeH="0" baseline="0" noProof="0" dirty="0">
                <a:ln>
                  <a:noFill/>
                </a:ln>
                <a:solidFill>
                  <a:schemeClr val="tx1"/>
                </a:solidFill>
                <a:effectLst/>
                <a:uLnTx/>
                <a:uFillTx/>
                <a:latin typeface="Consolas" panose="020B0609020204030204" pitchFamily="49" charset="0"/>
                <a:ea typeface="微软雅黑"/>
              </a:endParaRPr>
            </a:p>
          </p:txBody>
        </p:sp>
      </p:grpSp>
    </p:spTree>
    <p:extLst>
      <p:ext uri="{BB962C8B-B14F-4D97-AF65-F5344CB8AC3E}">
        <p14:creationId xmlns:p14="http://schemas.microsoft.com/office/powerpoint/2010/main" val="4010972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BDAE11C7-AE26-48A8-8680-9487D66292A0}"/>
              </a:ext>
            </a:extLst>
          </p:cNvPr>
          <p:cNvSpPr>
            <a:spLocks noGrp="1"/>
          </p:cNvSpPr>
          <p:nvPr>
            <p:ph type="sldNum" sz="quarter" idx="12"/>
          </p:nvPr>
        </p:nvSpPr>
        <p:spPr/>
        <p:txBody>
          <a:bodyPr/>
          <a:lstStyle/>
          <a:p>
            <a:fld id="{6AD33FD5-61D2-4238-98DB-DB8C208BC919}" type="slidenum">
              <a:rPr lang="zh-CN" altLang="en-US" smtClean="0"/>
              <a:t>2</a:t>
            </a:fld>
            <a:endParaRPr lang="zh-CN" altLang="en-US"/>
          </a:p>
        </p:txBody>
      </p:sp>
      <p:sp>
        <p:nvSpPr>
          <p:cNvPr id="5" name="文本框 4">
            <a:extLst>
              <a:ext uri="{FF2B5EF4-FFF2-40B4-BE49-F238E27FC236}">
                <a16:creationId xmlns:a16="http://schemas.microsoft.com/office/drawing/2014/main" id="{D439CF73-6F96-4557-80B0-3EF1BBAE0B5C}"/>
              </a:ext>
            </a:extLst>
          </p:cNvPr>
          <p:cNvSpPr txBox="1"/>
          <p:nvPr/>
        </p:nvSpPr>
        <p:spPr>
          <a:xfrm>
            <a:off x="81952" y="155276"/>
            <a:ext cx="4270075" cy="584775"/>
          </a:xfrm>
          <a:prstGeom prst="rect">
            <a:avLst/>
          </a:prstGeom>
          <a:noFill/>
        </p:spPr>
        <p:txBody>
          <a:bodyPr wrap="square" rtlCol="0">
            <a:spAutoFit/>
          </a:bodyPr>
          <a:lstStyle/>
          <a:p>
            <a:r>
              <a:rPr lang="zh-CN" altLang="en-US" sz="3200" dirty="0">
                <a:solidFill>
                  <a:schemeClr val="bg1"/>
                </a:solidFill>
              </a:rPr>
              <a:t>目录</a:t>
            </a:r>
          </a:p>
        </p:txBody>
      </p:sp>
      <p:grpSp>
        <p:nvGrpSpPr>
          <p:cNvPr id="21" name="组合 20">
            <a:extLst>
              <a:ext uri="{FF2B5EF4-FFF2-40B4-BE49-F238E27FC236}">
                <a16:creationId xmlns:a16="http://schemas.microsoft.com/office/drawing/2014/main" id="{F950A48F-4883-4512-A82A-06892F388C6C}"/>
              </a:ext>
            </a:extLst>
          </p:cNvPr>
          <p:cNvGrpSpPr/>
          <p:nvPr/>
        </p:nvGrpSpPr>
        <p:grpSpPr>
          <a:xfrm>
            <a:off x="552090" y="1193599"/>
            <a:ext cx="4891179" cy="1538185"/>
            <a:chOff x="552090" y="1303327"/>
            <a:chExt cx="4891179" cy="1538185"/>
          </a:xfrm>
        </p:grpSpPr>
        <p:sp>
          <p:nvSpPr>
            <p:cNvPr id="12" name="文本框 11">
              <a:extLst>
                <a:ext uri="{FF2B5EF4-FFF2-40B4-BE49-F238E27FC236}">
                  <a16:creationId xmlns:a16="http://schemas.microsoft.com/office/drawing/2014/main" id="{0D457661-DE2D-47EB-8971-C3F7DD422B01}"/>
                </a:ext>
              </a:extLst>
            </p:cNvPr>
            <p:cNvSpPr txBox="1"/>
            <p:nvPr/>
          </p:nvSpPr>
          <p:spPr>
            <a:xfrm>
              <a:off x="552090" y="1303327"/>
              <a:ext cx="2958861" cy="369332"/>
            </a:xfrm>
            <a:prstGeom prst="rect">
              <a:avLst/>
            </a:prstGeom>
            <a:noFill/>
          </p:spPr>
          <p:txBody>
            <a:bodyPr wrap="square" rtlCol="0">
              <a:spAutoFit/>
            </a:bodyPr>
            <a:lstStyle/>
            <a:p>
              <a:pPr>
                <a:buClr>
                  <a:srgbClr val="151DC1"/>
                </a:buClr>
                <a:buSzPct val="100000"/>
              </a:pPr>
              <a:r>
                <a:rPr lang="en-US" altLang="zh-CN" dirty="0">
                  <a:solidFill>
                    <a:srgbClr val="151DC1"/>
                  </a:solidFill>
                </a:rPr>
                <a:t>1. </a:t>
              </a:r>
              <a:r>
                <a:rPr lang="zh-CN" altLang="en-US" dirty="0">
                  <a:solidFill>
                    <a:srgbClr val="151DC1"/>
                  </a:solidFill>
                </a:rPr>
                <a:t>动态内存</a:t>
              </a:r>
            </a:p>
          </p:txBody>
        </p:sp>
        <p:sp>
          <p:nvSpPr>
            <p:cNvPr id="13" name="文本框 12">
              <a:extLst>
                <a:ext uri="{FF2B5EF4-FFF2-40B4-BE49-F238E27FC236}">
                  <a16:creationId xmlns:a16="http://schemas.microsoft.com/office/drawing/2014/main" id="{C2565614-773A-42A3-BC7B-494B56ADB8C8}"/>
                </a:ext>
              </a:extLst>
            </p:cNvPr>
            <p:cNvSpPr txBox="1"/>
            <p:nvPr/>
          </p:nvSpPr>
          <p:spPr>
            <a:xfrm>
              <a:off x="928777" y="1641183"/>
              <a:ext cx="4514492" cy="1200329"/>
            </a:xfrm>
            <a:prstGeom prst="rect">
              <a:avLst/>
            </a:prstGeom>
            <a:noFill/>
          </p:spPr>
          <p:txBody>
            <a:bodyPr wrap="square" rtlCol="0">
              <a:spAutoFit/>
            </a:bodyPr>
            <a:lstStyle/>
            <a:p>
              <a:pPr marL="457200" indent="-457200">
                <a:buClr>
                  <a:srgbClr val="151DC1"/>
                </a:buClr>
                <a:buSzPct val="80000"/>
                <a:buFont typeface="Wingdings" panose="05000000000000000000" pitchFamily="2" charset="2"/>
                <a:buChar char="l"/>
              </a:pPr>
              <a:r>
                <a:rPr lang="zh-CN" altLang="en-US" dirty="0"/>
                <a:t>创建动态对象</a:t>
              </a:r>
            </a:p>
            <a:p>
              <a:pPr marL="457200" indent="-457200">
                <a:buClr>
                  <a:srgbClr val="151DC1"/>
                </a:buClr>
                <a:buSzPct val="80000"/>
                <a:buFont typeface="Wingdings" panose="05000000000000000000" pitchFamily="2" charset="2"/>
                <a:buChar char="l"/>
              </a:pPr>
              <a:r>
                <a:rPr lang="zh-CN" altLang="en-US" dirty="0"/>
                <a:t>释放动态内存</a:t>
              </a:r>
            </a:p>
            <a:p>
              <a:pPr marL="457200" indent="-457200">
                <a:buClr>
                  <a:srgbClr val="151DC1"/>
                </a:buClr>
                <a:buSzPct val="80000"/>
                <a:buFont typeface="Wingdings" panose="05000000000000000000" pitchFamily="2" charset="2"/>
                <a:buChar char="l"/>
              </a:pPr>
              <a:r>
                <a:rPr lang="zh-CN" altLang="en-US" dirty="0"/>
                <a:t>智能指针</a:t>
              </a:r>
            </a:p>
            <a:p>
              <a:pPr marL="457200" indent="-457200">
                <a:buClr>
                  <a:srgbClr val="151DC1"/>
                </a:buClr>
                <a:buSzPct val="80000"/>
                <a:buFont typeface="Wingdings" panose="05000000000000000000" pitchFamily="2" charset="2"/>
                <a:buChar char="l"/>
              </a:pPr>
              <a:r>
                <a:rPr lang="zh-CN" altLang="en-US" dirty="0"/>
                <a:t>动态数组</a:t>
              </a:r>
            </a:p>
          </p:txBody>
        </p:sp>
      </p:grpSp>
      <p:grpSp>
        <p:nvGrpSpPr>
          <p:cNvPr id="22" name="组合 21">
            <a:extLst>
              <a:ext uri="{FF2B5EF4-FFF2-40B4-BE49-F238E27FC236}">
                <a16:creationId xmlns:a16="http://schemas.microsoft.com/office/drawing/2014/main" id="{9D4C2E15-74B0-4D1D-8683-ADF38850CF4F}"/>
              </a:ext>
            </a:extLst>
          </p:cNvPr>
          <p:cNvGrpSpPr/>
          <p:nvPr/>
        </p:nvGrpSpPr>
        <p:grpSpPr>
          <a:xfrm>
            <a:off x="552090" y="2866673"/>
            <a:ext cx="4891179" cy="1261186"/>
            <a:chOff x="552090" y="1303327"/>
            <a:chExt cx="4891179" cy="1261186"/>
          </a:xfrm>
        </p:grpSpPr>
        <p:sp>
          <p:nvSpPr>
            <p:cNvPr id="23" name="文本框 22">
              <a:extLst>
                <a:ext uri="{FF2B5EF4-FFF2-40B4-BE49-F238E27FC236}">
                  <a16:creationId xmlns:a16="http://schemas.microsoft.com/office/drawing/2014/main" id="{0B0323AE-F773-4A2D-8453-B1D827560059}"/>
                </a:ext>
              </a:extLst>
            </p:cNvPr>
            <p:cNvSpPr txBox="1"/>
            <p:nvPr/>
          </p:nvSpPr>
          <p:spPr>
            <a:xfrm>
              <a:off x="552090" y="1303327"/>
              <a:ext cx="2958861" cy="369332"/>
            </a:xfrm>
            <a:prstGeom prst="rect">
              <a:avLst/>
            </a:prstGeom>
            <a:noFill/>
          </p:spPr>
          <p:txBody>
            <a:bodyPr wrap="square" rtlCol="0">
              <a:spAutoFit/>
            </a:bodyPr>
            <a:lstStyle/>
            <a:p>
              <a:pPr>
                <a:buClr>
                  <a:srgbClr val="151DC1"/>
                </a:buClr>
                <a:buSzPct val="100000"/>
              </a:pPr>
              <a:r>
                <a:rPr lang="en-US" altLang="zh-CN" dirty="0">
                  <a:solidFill>
                    <a:srgbClr val="151DC1"/>
                  </a:solidFill>
                </a:rPr>
                <a:t>2. </a:t>
              </a:r>
              <a:r>
                <a:rPr lang="zh-CN" altLang="en-US" dirty="0">
                  <a:solidFill>
                    <a:srgbClr val="151DC1"/>
                  </a:solidFill>
                </a:rPr>
                <a:t>拷贝控制</a:t>
              </a:r>
            </a:p>
          </p:txBody>
        </p:sp>
        <p:sp>
          <p:nvSpPr>
            <p:cNvPr id="24" name="文本框 23">
              <a:extLst>
                <a:ext uri="{FF2B5EF4-FFF2-40B4-BE49-F238E27FC236}">
                  <a16:creationId xmlns:a16="http://schemas.microsoft.com/office/drawing/2014/main" id="{76ABE7D3-E36A-48D5-B057-5CBE6956C298}"/>
                </a:ext>
              </a:extLst>
            </p:cNvPr>
            <p:cNvSpPr txBox="1"/>
            <p:nvPr/>
          </p:nvSpPr>
          <p:spPr>
            <a:xfrm>
              <a:off x="928777" y="1641183"/>
              <a:ext cx="4514492" cy="923330"/>
            </a:xfrm>
            <a:prstGeom prst="rect">
              <a:avLst/>
            </a:prstGeom>
            <a:noFill/>
          </p:spPr>
          <p:txBody>
            <a:bodyPr wrap="square" rtlCol="0">
              <a:spAutoFit/>
            </a:bodyPr>
            <a:lstStyle/>
            <a:p>
              <a:pPr marL="457200" indent="-457200">
                <a:buClr>
                  <a:srgbClr val="151DC1"/>
                </a:buClr>
                <a:buSzPct val="80000"/>
                <a:buFont typeface="Wingdings" panose="05000000000000000000" pitchFamily="2" charset="2"/>
                <a:buChar char="l"/>
              </a:pPr>
              <a:r>
                <a:rPr lang="zh-CN" altLang="en-US" dirty="0"/>
                <a:t>简单字符串类</a:t>
              </a:r>
            </a:p>
            <a:p>
              <a:pPr marL="457200" indent="-457200">
                <a:buClr>
                  <a:srgbClr val="151DC1"/>
                </a:buClr>
                <a:buSzPct val="80000"/>
                <a:buFont typeface="Wingdings" panose="05000000000000000000" pitchFamily="2" charset="2"/>
                <a:buChar char="l"/>
              </a:pPr>
              <a:r>
                <a:rPr lang="zh-CN" altLang="en-US" dirty="0"/>
                <a:t>复制与赋值</a:t>
              </a:r>
            </a:p>
            <a:p>
              <a:pPr marL="457200" indent="-457200">
                <a:buClr>
                  <a:srgbClr val="151DC1"/>
                </a:buClr>
                <a:buSzPct val="80000"/>
                <a:buFont typeface="Wingdings" panose="05000000000000000000" pitchFamily="2" charset="2"/>
                <a:buChar char="l"/>
              </a:pPr>
              <a:r>
                <a:rPr lang="zh-CN" altLang="en-US" dirty="0"/>
                <a:t>移动对象</a:t>
              </a:r>
            </a:p>
          </p:txBody>
        </p:sp>
      </p:grpSp>
      <p:grpSp>
        <p:nvGrpSpPr>
          <p:cNvPr id="25" name="组合 24">
            <a:extLst>
              <a:ext uri="{FF2B5EF4-FFF2-40B4-BE49-F238E27FC236}">
                <a16:creationId xmlns:a16="http://schemas.microsoft.com/office/drawing/2014/main" id="{61EF2BC9-407D-4E28-81BE-6C4CD7E97C4B}"/>
              </a:ext>
            </a:extLst>
          </p:cNvPr>
          <p:cNvGrpSpPr/>
          <p:nvPr/>
        </p:nvGrpSpPr>
        <p:grpSpPr>
          <a:xfrm>
            <a:off x="552090" y="4262748"/>
            <a:ext cx="4891179" cy="2092182"/>
            <a:chOff x="552090" y="1303327"/>
            <a:chExt cx="4891179" cy="2092182"/>
          </a:xfrm>
        </p:grpSpPr>
        <p:sp>
          <p:nvSpPr>
            <p:cNvPr id="26" name="文本框 25">
              <a:extLst>
                <a:ext uri="{FF2B5EF4-FFF2-40B4-BE49-F238E27FC236}">
                  <a16:creationId xmlns:a16="http://schemas.microsoft.com/office/drawing/2014/main" id="{C9B81C02-15F2-481C-9EE9-5612B3F21040}"/>
                </a:ext>
              </a:extLst>
            </p:cNvPr>
            <p:cNvSpPr txBox="1"/>
            <p:nvPr/>
          </p:nvSpPr>
          <p:spPr>
            <a:xfrm>
              <a:off x="552090" y="1303327"/>
              <a:ext cx="2958861" cy="369332"/>
            </a:xfrm>
            <a:prstGeom prst="rect">
              <a:avLst/>
            </a:prstGeom>
            <a:noFill/>
          </p:spPr>
          <p:txBody>
            <a:bodyPr wrap="square" rtlCol="0">
              <a:spAutoFit/>
            </a:bodyPr>
            <a:lstStyle/>
            <a:p>
              <a:pPr>
                <a:buClr>
                  <a:srgbClr val="151DC1"/>
                </a:buClr>
                <a:buSzPct val="100000"/>
              </a:pPr>
              <a:r>
                <a:rPr lang="en-US" altLang="zh-CN" dirty="0">
                  <a:solidFill>
                    <a:srgbClr val="151DC1"/>
                  </a:solidFill>
                </a:rPr>
                <a:t>3.  </a:t>
              </a:r>
              <a:r>
                <a:rPr lang="zh-CN" altLang="en-US" dirty="0">
                  <a:solidFill>
                    <a:srgbClr val="151DC1"/>
                  </a:solidFill>
                </a:rPr>
                <a:t>线性链表</a:t>
              </a:r>
            </a:p>
          </p:txBody>
        </p:sp>
        <p:sp>
          <p:nvSpPr>
            <p:cNvPr id="27" name="文本框 26">
              <a:extLst>
                <a:ext uri="{FF2B5EF4-FFF2-40B4-BE49-F238E27FC236}">
                  <a16:creationId xmlns:a16="http://schemas.microsoft.com/office/drawing/2014/main" id="{E2C256E6-B231-4967-9F83-0BE1AADBE604}"/>
                </a:ext>
              </a:extLst>
            </p:cNvPr>
            <p:cNvSpPr txBox="1"/>
            <p:nvPr/>
          </p:nvSpPr>
          <p:spPr>
            <a:xfrm>
              <a:off x="928777" y="1641183"/>
              <a:ext cx="4514492" cy="1754326"/>
            </a:xfrm>
            <a:prstGeom prst="rect">
              <a:avLst/>
            </a:prstGeom>
            <a:noFill/>
          </p:spPr>
          <p:txBody>
            <a:bodyPr wrap="square" rtlCol="0">
              <a:spAutoFit/>
            </a:bodyPr>
            <a:lstStyle/>
            <a:p>
              <a:pPr marL="457200" indent="-457200">
                <a:buClr>
                  <a:srgbClr val="151DC1"/>
                </a:buClr>
                <a:buSzPct val="80000"/>
                <a:buFont typeface="Wingdings" panose="05000000000000000000" pitchFamily="2" charset="2"/>
                <a:buChar char="l"/>
              </a:pPr>
              <a:r>
                <a:rPr lang="zh-CN" altLang="en-US" dirty="0"/>
                <a:t>链表表示</a:t>
              </a:r>
            </a:p>
            <a:p>
              <a:pPr marL="457200" indent="-457200">
                <a:buClr>
                  <a:srgbClr val="151DC1"/>
                </a:buClr>
                <a:buSzPct val="80000"/>
                <a:buFont typeface="Wingdings" panose="05000000000000000000" pitchFamily="2" charset="2"/>
                <a:buChar char="l"/>
              </a:pPr>
              <a:r>
                <a:rPr lang="zh-CN" altLang="en-US" dirty="0"/>
                <a:t>插入操作</a:t>
              </a:r>
            </a:p>
            <a:p>
              <a:pPr marL="457200" indent="-457200">
                <a:buClr>
                  <a:srgbClr val="151DC1"/>
                </a:buClr>
                <a:buSzPct val="80000"/>
                <a:buFont typeface="Wingdings" panose="05000000000000000000" pitchFamily="2" charset="2"/>
                <a:buChar char="l"/>
              </a:pPr>
              <a:r>
                <a:rPr lang="zh-CN" altLang="en-US" dirty="0"/>
                <a:t>删除操作</a:t>
              </a:r>
            </a:p>
            <a:p>
              <a:pPr marL="457200" indent="-457200">
                <a:buClr>
                  <a:srgbClr val="151DC1"/>
                </a:buClr>
                <a:buSzPct val="80000"/>
                <a:buFont typeface="Wingdings" panose="05000000000000000000" pitchFamily="2" charset="2"/>
                <a:buChar char="l"/>
              </a:pPr>
              <a:r>
                <a:rPr lang="zh-CN" altLang="en-US" dirty="0"/>
                <a:t>清空链表</a:t>
              </a:r>
            </a:p>
            <a:p>
              <a:pPr marL="457200" indent="-457200">
                <a:buClr>
                  <a:srgbClr val="151DC1"/>
                </a:buClr>
                <a:buSzPct val="80000"/>
                <a:buFont typeface="Wingdings" panose="05000000000000000000" pitchFamily="2" charset="2"/>
                <a:buChar char="l"/>
              </a:pPr>
              <a:r>
                <a:rPr lang="zh-CN" altLang="en-US" dirty="0"/>
                <a:t>打印链表</a:t>
              </a:r>
            </a:p>
            <a:p>
              <a:pPr marL="457200" indent="-457200">
                <a:buClr>
                  <a:srgbClr val="151DC1"/>
                </a:buClr>
                <a:buSzPct val="80000"/>
                <a:buFont typeface="Wingdings" panose="05000000000000000000" pitchFamily="2" charset="2"/>
                <a:buChar char="l"/>
              </a:pPr>
              <a:r>
                <a:rPr lang="zh-CN" altLang="en-US" dirty="0"/>
                <a:t>拷贝控制与友元声明</a:t>
              </a:r>
            </a:p>
          </p:txBody>
        </p:sp>
      </p:grpSp>
      <p:grpSp>
        <p:nvGrpSpPr>
          <p:cNvPr id="14" name="组合 13">
            <a:extLst>
              <a:ext uri="{FF2B5EF4-FFF2-40B4-BE49-F238E27FC236}">
                <a16:creationId xmlns:a16="http://schemas.microsoft.com/office/drawing/2014/main" id="{6551B2AF-13AC-462D-BA1B-E902D66F230C}"/>
              </a:ext>
            </a:extLst>
          </p:cNvPr>
          <p:cNvGrpSpPr/>
          <p:nvPr/>
        </p:nvGrpSpPr>
        <p:grpSpPr>
          <a:xfrm>
            <a:off x="3797922" y="1193599"/>
            <a:ext cx="4891179" cy="984187"/>
            <a:chOff x="552090" y="1303327"/>
            <a:chExt cx="4891179" cy="984187"/>
          </a:xfrm>
        </p:grpSpPr>
        <p:sp>
          <p:nvSpPr>
            <p:cNvPr id="15" name="文本框 14">
              <a:extLst>
                <a:ext uri="{FF2B5EF4-FFF2-40B4-BE49-F238E27FC236}">
                  <a16:creationId xmlns:a16="http://schemas.microsoft.com/office/drawing/2014/main" id="{FF6A280D-9592-44B9-A210-BE853582091C}"/>
                </a:ext>
              </a:extLst>
            </p:cNvPr>
            <p:cNvSpPr txBox="1"/>
            <p:nvPr/>
          </p:nvSpPr>
          <p:spPr>
            <a:xfrm>
              <a:off x="552090" y="1303327"/>
              <a:ext cx="2958861" cy="369332"/>
            </a:xfrm>
            <a:prstGeom prst="rect">
              <a:avLst/>
            </a:prstGeom>
            <a:noFill/>
          </p:spPr>
          <p:txBody>
            <a:bodyPr wrap="square" rtlCol="0">
              <a:spAutoFit/>
            </a:bodyPr>
            <a:lstStyle/>
            <a:p>
              <a:pPr>
                <a:buClr>
                  <a:srgbClr val="151DC1"/>
                </a:buClr>
                <a:buSzPct val="100000"/>
              </a:pPr>
              <a:r>
                <a:rPr lang="en-US" altLang="zh-CN" dirty="0">
                  <a:solidFill>
                    <a:srgbClr val="151DC1"/>
                  </a:solidFill>
                </a:rPr>
                <a:t>4. </a:t>
              </a:r>
              <a:r>
                <a:rPr lang="zh-CN" altLang="en-US" dirty="0">
                  <a:solidFill>
                    <a:srgbClr val="151DC1"/>
                  </a:solidFill>
                </a:rPr>
                <a:t>链栈</a:t>
              </a:r>
            </a:p>
          </p:txBody>
        </p:sp>
        <p:sp>
          <p:nvSpPr>
            <p:cNvPr id="16" name="文本框 15">
              <a:extLst>
                <a:ext uri="{FF2B5EF4-FFF2-40B4-BE49-F238E27FC236}">
                  <a16:creationId xmlns:a16="http://schemas.microsoft.com/office/drawing/2014/main" id="{3AA1EF63-4D93-4423-89C1-BFFC0985F135}"/>
                </a:ext>
              </a:extLst>
            </p:cNvPr>
            <p:cNvSpPr txBox="1"/>
            <p:nvPr/>
          </p:nvSpPr>
          <p:spPr>
            <a:xfrm>
              <a:off x="928777" y="1641183"/>
              <a:ext cx="4514492" cy="646331"/>
            </a:xfrm>
            <a:prstGeom prst="rect">
              <a:avLst/>
            </a:prstGeom>
            <a:noFill/>
          </p:spPr>
          <p:txBody>
            <a:bodyPr wrap="square" rtlCol="0">
              <a:spAutoFit/>
            </a:bodyPr>
            <a:lstStyle/>
            <a:p>
              <a:pPr marL="457200" indent="-457200">
                <a:buClr>
                  <a:srgbClr val="151DC1"/>
                </a:buClr>
                <a:buSzPct val="80000"/>
                <a:buFont typeface="Wingdings" panose="05000000000000000000" pitchFamily="2" charset="2"/>
                <a:buChar char="l"/>
              </a:pPr>
              <a:r>
                <a:rPr lang="zh-CN" altLang="en-US" dirty="0"/>
                <a:t>链栈表示与操作</a:t>
              </a:r>
            </a:p>
            <a:p>
              <a:pPr marL="457200" indent="-457200">
                <a:buClr>
                  <a:srgbClr val="151DC1"/>
                </a:buClr>
                <a:buSzPct val="80000"/>
                <a:buFont typeface="Wingdings" panose="05000000000000000000" pitchFamily="2" charset="2"/>
                <a:buChar char="l"/>
              </a:pPr>
              <a:r>
                <a:rPr lang="zh-CN" altLang="en-US" dirty="0"/>
                <a:t>简单计算器</a:t>
              </a:r>
            </a:p>
          </p:txBody>
        </p:sp>
      </p:grpSp>
      <p:grpSp>
        <p:nvGrpSpPr>
          <p:cNvPr id="17" name="组合 16">
            <a:extLst>
              <a:ext uri="{FF2B5EF4-FFF2-40B4-BE49-F238E27FC236}">
                <a16:creationId xmlns:a16="http://schemas.microsoft.com/office/drawing/2014/main" id="{8114B897-52E7-4512-9694-9AA2004FC1D2}"/>
              </a:ext>
            </a:extLst>
          </p:cNvPr>
          <p:cNvGrpSpPr/>
          <p:nvPr/>
        </p:nvGrpSpPr>
        <p:grpSpPr>
          <a:xfrm>
            <a:off x="3797922" y="2342417"/>
            <a:ext cx="4891179" cy="2092182"/>
            <a:chOff x="552090" y="1303327"/>
            <a:chExt cx="4891179" cy="2092182"/>
          </a:xfrm>
        </p:grpSpPr>
        <p:sp>
          <p:nvSpPr>
            <p:cNvPr id="18" name="文本框 17">
              <a:extLst>
                <a:ext uri="{FF2B5EF4-FFF2-40B4-BE49-F238E27FC236}">
                  <a16:creationId xmlns:a16="http://schemas.microsoft.com/office/drawing/2014/main" id="{3D19B7BA-C3AC-4A1E-AD81-2F9385F19D5C}"/>
                </a:ext>
              </a:extLst>
            </p:cNvPr>
            <p:cNvSpPr txBox="1"/>
            <p:nvPr/>
          </p:nvSpPr>
          <p:spPr>
            <a:xfrm>
              <a:off x="552090" y="1303327"/>
              <a:ext cx="2958861" cy="369332"/>
            </a:xfrm>
            <a:prstGeom prst="rect">
              <a:avLst/>
            </a:prstGeom>
            <a:noFill/>
          </p:spPr>
          <p:txBody>
            <a:bodyPr wrap="square" rtlCol="0">
              <a:spAutoFit/>
            </a:bodyPr>
            <a:lstStyle/>
            <a:p>
              <a:pPr>
                <a:buClr>
                  <a:srgbClr val="151DC1"/>
                </a:buClr>
                <a:buSzPct val="100000"/>
              </a:pPr>
              <a:r>
                <a:rPr lang="en-US" altLang="zh-CN" dirty="0">
                  <a:solidFill>
                    <a:srgbClr val="151DC1"/>
                  </a:solidFill>
                </a:rPr>
                <a:t>5. </a:t>
              </a:r>
              <a:r>
                <a:rPr lang="zh-CN" altLang="en-US" dirty="0">
                  <a:solidFill>
                    <a:srgbClr val="151DC1"/>
                  </a:solidFill>
                </a:rPr>
                <a:t>二叉树</a:t>
              </a:r>
            </a:p>
          </p:txBody>
        </p:sp>
        <p:sp>
          <p:nvSpPr>
            <p:cNvPr id="19" name="文本框 18">
              <a:extLst>
                <a:ext uri="{FF2B5EF4-FFF2-40B4-BE49-F238E27FC236}">
                  <a16:creationId xmlns:a16="http://schemas.microsoft.com/office/drawing/2014/main" id="{3D8DB89F-0D35-4272-A66A-F314B66C1F6F}"/>
                </a:ext>
              </a:extLst>
            </p:cNvPr>
            <p:cNvSpPr txBox="1"/>
            <p:nvPr/>
          </p:nvSpPr>
          <p:spPr>
            <a:xfrm>
              <a:off x="928777" y="1641183"/>
              <a:ext cx="4514492" cy="1754326"/>
            </a:xfrm>
            <a:prstGeom prst="rect">
              <a:avLst/>
            </a:prstGeom>
            <a:noFill/>
          </p:spPr>
          <p:txBody>
            <a:bodyPr wrap="square" rtlCol="0">
              <a:spAutoFit/>
            </a:bodyPr>
            <a:lstStyle/>
            <a:p>
              <a:pPr marL="457200" indent="-457200">
                <a:buClr>
                  <a:srgbClr val="151DC1"/>
                </a:buClr>
                <a:buSzPct val="80000"/>
                <a:buFont typeface="Wingdings" panose="05000000000000000000" pitchFamily="2" charset="2"/>
                <a:buChar char="l"/>
              </a:pPr>
              <a:r>
                <a:rPr lang="zh-CN" altLang="en-US" dirty="0"/>
                <a:t>二叉树的概念和表示</a:t>
              </a:r>
            </a:p>
            <a:p>
              <a:pPr marL="457200" indent="-457200">
                <a:buClr>
                  <a:srgbClr val="151DC1"/>
                </a:buClr>
                <a:buSzPct val="80000"/>
                <a:buFont typeface="Wingdings" panose="05000000000000000000" pitchFamily="2" charset="2"/>
                <a:buChar char="l"/>
              </a:pPr>
              <a:r>
                <a:rPr lang="zh-CN" altLang="en-US" dirty="0"/>
                <a:t>创建二叉搜索树</a:t>
              </a:r>
            </a:p>
            <a:p>
              <a:pPr marL="457200" indent="-457200">
                <a:buClr>
                  <a:srgbClr val="151DC1"/>
                </a:buClr>
                <a:buSzPct val="80000"/>
                <a:buFont typeface="Wingdings" panose="05000000000000000000" pitchFamily="2" charset="2"/>
                <a:buChar char="l"/>
              </a:pPr>
              <a:r>
                <a:rPr lang="zh-CN" altLang="en-US" dirty="0"/>
                <a:t>遍历操作</a:t>
              </a:r>
            </a:p>
            <a:p>
              <a:pPr marL="457200" indent="-457200">
                <a:buClr>
                  <a:srgbClr val="151DC1"/>
                </a:buClr>
                <a:buSzPct val="80000"/>
                <a:buFont typeface="Wingdings" panose="05000000000000000000" pitchFamily="2" charset="2"/>
                <a:buChar char="l"/>
              </a:pPr>
              <a:r>
                <a:rPr lang="zh-CN" altLang="en-US" dirty="0"/>
                <a:t>搜索操作</a:t>
              </a:r>
            </a:p>
            <a:p>
              <a:pPr marL="457200" indent="-457200">
                <a:buClr>
                  <a:srgbClr val="151DC1"/>
                </a:buClr>
                <a:buSzPct val="80000"/>
                <a:buFont typeface="Wingdings" panose="05000000000000000000" pitchFamily="2" charset="2"/>
                <a:buChar char="l"/>
              </a:pPr>
              <a:r>
                <a:rPr lang="zh-CN" altLang="en-US" dirty="0"/>
                <a:t>销毁操作</a:t>
              </a:r>
            </a:p>
            <a:p>
              <a:pPr marL="457200" indent="-457200">
                <a:buClr>
                  <a:srgbClr val="151DC1"/>
                </a:buClr>
                <a:buSzPct val="80000"/>
                <a:buFont typeface="Wingdings" panose="05000000000000000000" pitchFamily="2" charset="2"/>
                <a:buChar char="l"/>
              </a:pPr>
              <a:r>
                <a:rPr lang="zh-CN" altLang="en-US" dirty="0"/>
                <a:t>拷贝控制及友元声明</a:t>
              </a:r>
            </a:p>
          </p:txBody>
        </p:sp>
      </p:grpSp>
    </p:spTree>
    <p:extLst>
      <p:ext uri="{BB962C8B-B14F-4D97-AF65-F5344CB8AC3E}">
        <p14:creationId xmlns:p14="http://schemas.microsoft.com/office/powerpoint/2010/main" val="22159208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78840" y="652827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8.2.1  </a:t>
            </a:r>
            <a:r>
              <a:rPr kumimoji="0" lang="zh-CN" altLang="en-US" sz="3200" b="0" i="0" u="none" strike="noStrike" kern="1200" cap="none" spc="0" normalizeH="0" baseline="0" noProof="0" dirty="0">
                <a:ln>
                  <a:noFill/>
                </a:ln>
                <a:solidFill>
                  <a:prstClr val="white"/>
                </a:solidFill>
                <a:effectLst/>
                <a:uLnTx/>
                <a:uFillTx/>
                <a:latin typeface="微软雅黑"/>
                <a:ea typeface="微软雅黑"/>
                <a:cs typeface="+mn-cs"/>
              </a:rPr>
              <a:t>简单字符串类</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2" name="矩形 11">
            <a:extLst>
              <a:ext uri="{FF2B5EF4-FFF2-40B4-BE49-F238E27FC236}">
                <a16:creationId xmlns:a16="http://schemas.microsoft.com/office/drawing/2014/main" id="{7D864B83-9801-49D7-9965-12E20F5E4D72}"/>
              </a:ext>
            </a:extLst>
          </p:cNvPr>
          <p:cNvSpPr/>
          <p:nvPr/>
        </p:nvSpPr>
        <p:spPr>
          <a:xfrm>
            <a:off x="293298" y="1734728"/>
            <a:ext cx="4572000" cy="461665"/>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FFFF"/>
                </a:solidFill>
                <a:effectLst/>
                <a:uLnTx/>
                <a:uFillTx/>
                <a:latin typeface="MicrosoftYaHei"/>
                <a:ea typeface="微软雅黑"/>
                <a:cs typeface="+mn-cs"/>
              </a:rPr>
              <a:t>学习目标</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p>
        </p:txBody>
      </p:sp>
      <p:sp>
        <p:nvSpPr>
          <p:cNvPr id="2" name="矩形 1">
            <a:extLst>
              <a:ext uri="{FF2B5EF4-FFF2-40B4-BE49-F238E27FC236}">
                <a16:creationId xmlns:a16="http://schemas.microsoft.com/office/drawing/2014/main" id="{2A4B7D20-6B21-457D-B6BF-C3F76ACBB2EE}"/>
              </a:ext>
            </a:extLst>
          </p:cNvPr>
          <p:cNvSpPr/>
          <p:nvPr/>
        </p:nvSpPr>
        <p:spPr>
          <a:xfrm>
            <a:off x="188604" y="902962"/>
            <a:ext cx="5767696" cy="400110"/>
          </a:xfrm>
          <a:prstGeom prst="rect">
            <a:avLst/>
          </a:prstGeom>
        </p:spPr>
        <p:txBody>
          <a:bodyPr wrap="square">
            <a:spAutoFit/>
          </a:bodyPr>
          <a:lstStyle/>
          <a:p>
            <a:pPr lvl="0"/>
            <a:r>
              <a:rPr kumimoji="0" lang="en-US" altLang="zh-CN" sz="2000" b="0" i="0" u="none" strike="noStrike" kern="1200" cap="none" spc="0" normalizeH="0" baseline="0" noProof="0" dirty="0" err="1">
                <a:ln>
                  <a:noFill/>
                </a:ln>
                <a:solidFill>
                  <a:prstClr val="black"/>
                </a:solidFill>
                <a:effectLst/>
                <a:uLnTx/>
                <a:uFillTx/>
                <a:latin typeface="Consolas" panose="020B0609020204030204" pitchFamily="49" charset="0"/>
                <a:ea typeface="微软雅黑"/>
                <a:cs typeface="+mn-cs"/>
              </a:rPr>
              <a:t>MyStr</a:t>
            </a: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 </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类</a:t>
            </a:r>
            <a:r>
              <a:rPr lang="zh-CN" altLang="en-US" sz="2000" dirty="0">
                <a:solidFill>
                  <a:prstClr val="black"/>
                </a:solidFill>
              </a:rPr>
              <a:t>的辅助函数定义如下：</a:t>
            </a:r>
            <a:endPar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22" name="组合 21">
            <a:extLst>
              <a:ext uri="{FF2B5EF4-FFF2-40B4-BE49-F238E27FC236}">
                <a16:creationId xmlns:a16="http://schemas.microsoft.com/office/drawing/2014/main" id="{AC722C79-EE01-416F-A8DF-136F881C79D5}"/>
              </a:ext>
            </a:extLst>
          </p:cNvPr>
          <p:cNvGrpSpPr/>
          <p:nvPr/>
        </p:nvGrpSpPr>
        <p:grpSpPr>
          <a:xfrm>
            <a:off x="6656832" y="1312647"/>
            <a:ext cx="2359524" cy="4718697"/>
            <a:chOff x="219974" y="2044323"/>
            <a:chExt cx="8704052" cy="1889076"/>
          </a:xfrm>
        </p:grpSpPr>
        <p:sp>
          <p:nvSpPr>
            <p:cNvPr id="23" name="矩形: 圆顶角 22">
              <a:extLst>
                <a:ext uri="{FF2B5EF4-FFF2-40B4-BE49-F238E27FC236}">
                  <a16:creationId xmlns:a16="http://schemas.microsoft.com/office/drawing/2014/main" id="{E37953A6-291A-4071-9576-0DFC6436D516}"/>
                </a:ext>
              </a:extLst>
            </p:cNvPr>
            <p:cNvSpPr/>
            <p:nvPr/>
          </p:nvSpPr>
          <p:spPr>
            <a:xfrm>
              <a:off x="219974" y="2044323"/>
              <a:ext cx="8704052" cy="189567"/>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24" name="矩形: 圆角 17">
              <a:extLst>
                <a:ext uri="{FF2B5EF4-FFF2-40B4-BE49-F238E27FC236}">
                  <a16:creationId xmlns:a16="http://schemas.microsoft.com/office/drawing/2014/main" id="{45ACB41F-48CE-4D1C-8546-BFC7B81FD21C}"/>
                </a:ext>
              </a:extLst>
            </p:cNvPr>
            <p:cNvSpPr/>
            <p:nvPr/>
          </p:nvSpPr>
          <p:spPr>
            <a:xfrm>
              <a:off x="219974" y="2236603"/>
              <a:ext cx="8704052" cy="169679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285750" lvl="0" indent="-285750">
                <a:lnSpc>
                  <a:spcPts val="2500"/>
                </a:lnSpc>
                <a:buClr>
                  <a:srgbClr val="151DC1"/>
                </a:buClr>
                <a:buFont typeface="Wingdings" panose="05000000000000000000" pitchFamily="2" charset="2"/>
                <a:buChar char="l"/>
              </a:pPr>
              <a:r>
                <a:rPr lang="zh-CN" altLang="en-US" dirty="0">
                  <a:solidFill>
                    <a:prstClr val="black"/>
                  </a:solidFill>
                  <a:latin typeface="Consolas" panose="020B0609020204030204" pitchFamily="49" charset="0"/>
                </a:rPr>
                <a:t>在输出运算符</a:t>
              </a:r>
              <a:r>
                <a:rPr lang="en-US" altLang="zh-CN" dirty="0">
                  <a:solidFill>
                    <a:prstClr val="black"/>
                  </a:solidFill>
                  <a:latin typeface="Consolas" panose="020B0609020204030204" pitchFamily="49" charset="0"/>
                </a:rPr>
                <a:t>&lt;&lt; </a:t>
              </a:r>
            </a:p>
            <a:p>
              <a:pPr lvl="0">
                <a:lnSpc>
                  <a:spcPts val="2500"/>
                </a:lnSpc>
                <a:buClr>
                  <a:srgbClr val="151DC1"/>
                </a:buClr>
              </a:pPr>
              <a:r>
                <a:rPr lang="zh-CN" altLang="en-US" dirty="0">
                  <a:solidFill>
                    <a:prstClr val="black"/>
                  </a:solidFill>
                  <a:latin typeface="Consolas" panose="020B0609020204030204" pitchFamily="49" charset="0"/>
                </a:rPr>
                <a:t>函数体内，动态字符数组中的字符逐个写入到输出流对象</a:t>
              </a:r>
              <a:r>
                <a:rPr lang="en-US" altLang="zh-CN" dirty="0" err="1">
                  <a:solidFill>
                    <a:prstClr val="black"/>
                  </a:solidFill>
                  <a:latin typeface="Consolas" panose="020B0609020204030204" pitchFamily="49" charset="0"/>
                </a:rPr>
                <a:t>os</a:t>
              </a:r>
              <a:r>
                <a:rPr lang="zh-CN" altLang="en-US" dirty="0">
                  <a:solidFill>
                    <a:prstClr val="black"/>
                  </a:solidFill>
                  <a:latin typeface="Consolas" panose="020B0609020204030204" pitchFamily="49" charset="0"/>
                </a:rPr>
                <a:t>中，并返回 </a:t>
              </a:r>
              <a:r>
                <a:rPr lang="en-US" altLang="zh-CN" dirty="0" err="1">
                  <a:solidFill>
                    <a:srgbClr val="FF0000"/>
                  </a:solidFill>
                  <a:latin typeface="Consolas" panose="020B0609020204030204" pitchFamily="49" charset="0"/>
                </a:rPr>
                <a:t>os</a:t>
              </a:r>
              <a:r>
                <a:rPr lang="en-US" altLang="zh-CN" dirty="0">
                  <a:solidFill>
                    <a:srgbClr val="FF0000"/>
                  </a:solidFill>
                  <a:latin typeface="Consolas" panose="020B0609020204030204" pitchFamily="49" charset="0"/>
                </a:rPr>
                <a:t> </a:t>
              </a:r>
              <a:r>
                <a:rPr lang="zh-CN" altLang="en-US" dirty="0">
                  <a:solidFill>
                    <a:srgbClr val="FF0000"/>
                  </a:solidFill>
                  <a:latin typeface="Consolas" panose="020B0609020204030204" pitchFamily="49" charset="0"/>
                </a:rPr>
                <a:t>的引用</a:t>
              </a:r>
            </a:p>
            <a:p>
              <a:pPr marL="285750" lvl="0" indent="-285750">
                <a:lnSpc>
                  <a:spcPts val="2500"/>
                </a:lnSpc>
                <a:buClr>
                  <a:srgbClr val="151DC1"/>
                </a:buClr>
                <a:buFont typeface="Wingdings" panose="05000000000000000000" pitchFamily="2" charset="2"/>
                <a:buChar char="l"/>
              </a:pPr>
              <a:r>
                <a:rPr lang="zh-CN" altLang="en-US" dirty="0">
                  <a:solidFill>
                    <a:prstClr val="black"/>
                  </a:solidFill>
                  <a:latin typeface="Consolas" panose="020B0609020204030204" pitchFamily="49" charset="0"/>
                </a:rPr>
                <a:t>重载的 </a:t>
              </a:r>
              <a:r>
                <a:rPr lang="en-US" altLang="zh-CN" dirty="0" err="1">
                  <a:solidFill>
                    <a:prstClr val="black"/>
                  </a:solidFill>
                  <a:latin typeface="Consolas" panose="020B0609020204030204" pitchFamily="49" charset="0"/>
                </a:rPr>
                <a:t>MyStr</a:t>
              </a:r>
              <a:r>
                <a:rPr lang="zh-CN" altLang="en-US" dirty="0">
                  <a:solidFill>
                    <a:prstClr val="black"/>
                  </a:solidFill>
                  <a:latin typeface="Consolas" panose="020B0609020204030204" pitchFamily="49" charset="0"/>
                </a:rPr>
                <a:t>类</a:t>
              </a:r>
              <a:endParaRPr lang="en-US" altLang="zh-CN" dirty="0">
                <a:solidFill>
                  <a:prstClr val="black"/>
                </a:solidFill>
                <a:latin typeface="Consolas" panose="020B0609020204030204" pitchFamily="49" charset="0"/>
              </a:endParaRPr>
            </a:p>
            <a:p>
              <a:pPr lvl="0">
                <a:lnSpc>
                  <a:spcPts val="2500"/>
                </a:lnSpc>
                <a:buClr>
                  <a:srgbClr val="151DC1"/>
                </a:buClr>
              </a:pPr>
              <a:r>
                <a:rPr lang="zh-CN" altLang="en-US" dirty="0">
                  <a:solidFill>
                    <a:prstClr val="black"/>
                  </a:solidFill>
                  <a:latin typeface="Consolas" panose="020B0609020204030204" pitchFamily="49" charset="0"/>
                </a:rPr>
                <a:t>运算符 </a:t>
              </a:r>
              <a:r>
                <a:rPr lang="en-US" altLang="zh-CN" dirty="0">
                  <a:solidFill>
                    <a:prstClr val="black"/>
                  </a:solidFill>
                  <a:latin typeface="Consolas" panose="020B0609020204030204" pitchFamily="49" charset="0"/>
                </a:rPr>
                <a:t>+</a:t>
              </a:r>
              <a:r>
                <a:rPr lang="zh-CN" altLang="en-US" dirty="0">
                  <a:solidFill>
                    <a:prstClr val="black"/>
                  </a:solidFill>
                  <a:latin typeface="Consolas" panose="020B0609020204030204" pitchFamily="49" charset="0"/>
                </a:rPr>
                <a:t>，将两个形参 </a:t>
              </a:r>
              <a:r>
                <a:rPr lang="en-US" altLang="zh-CN" dirty="0" err="1">
                  <a:solidFill>
                    <a:prstClr val="black"/>
                  </a:solidFill>
                  <a:latin typeface="Consolas" panose="020B0609020204030204" pitchFamily="49" charset="0"/>
                </a:rPr>
                <a:t>MyStr</a:t>
              </a:r>
              <a:r>
                <a:rPr lang="en-US" altLang="zh-CN" dirty="0">
                  <a:solidFill>
                    <a:prstClr val="black"/>
                  </a:solidFill>
                  <a:latin typeface="Consolas" panose="020B0609020204030204" pitchFamily="49" charset="0"/>
                </a:rPr>
                <a:t> </a:t>
              </a:r>
              <a:r>
                <a:rPr lang="zh-CN" altLang="en-US" dirty="0">
                  <a:solidFill>
                    <a:prstClr val="black"/>
                  </a:solidFill>
                  <a:latin typeface="Consolas" panose="020B0609020204030204" pitchFamily="49" charset="0"/>
                </a:rPr>
                <a:t>类对象中的字符连接起来，形成一个新的 </a:t>
              </a:r>
              <a:r>
                <a:rPr lang="en-US" altLang="zh-CN" dirty="0" err="1">
                  <a:solidFill>
                    <a:prstClr val="black"/>
                  </a:solidFill>
                  <a:latin typeface="Consolas" panose="020B0609020204030204" pitchFamily="49" charset="0"/>
                </a:rPr>
                <a:t>MyStr</a:t>
              </a:r>
              <a:r>
                <a:rPr lang="en-US" altLang="zh-CN" dirty="0">
                  <a:solidFill>
                    <a:prstClr val="black"/>
                  </a:solidFill>
                  <a:latin typeface="Consolas" panose="020B0609020204030204" pitchFamily="49" charset="0"/>
                </a:rPr>
                <a:t> </a:t>
              </a:r>
              <a:r>
                <a:rPr lang="zh-CN" altLang="en-US" dirty="0">
                  <a:solidFill>
                    <a:prstClr val="black"/>
                  </a:solidFill>
                  <a:latin typeface="Consolas" panose="020B0609020204030204" pitchFamily="49" charset="0"/>
                </a:rPr>
                <a:t>类对象 </a:t>
              </a:r>
              <a:r>
                <a:rPr lang="en-US" altLang="zh-CN" dirty="0">
                  <a:solidFill>
                    <a:prstClr val="black"/>
                  </a:solidFill>
                  <a:latin typeface="Consolas" panose="020B0609020204030204" pitchFamily="49" charset="0"/>
                </a:rPr>
                <a:t>res</a:t>
              </a:r>
              <a:r>
                <a:rPr lang="zh-CN" altLang="en-US" dirty="0">
                  <a:solidFill>
                    <a:prstClr val="black"/>
                  </a:solidFill>
                  <a:latin typeface="Consolas" panose="020B0609020204030204" pitchFamily="49" charset="0"/>
                </a:rPr>
                <a:t>，并以值的形式返回 </a:t>
              </a:r>
              <a:r>
                <a:rPr lang="en-US" altLang="zh-CN" dirty="0">
                  <a:solidFill>
                    <a:srgbClr val="FF0000"/>
                  </a:solidFill>
                  <a:latin typeface="Consolas" panose="020B0609020204030204" pitchFamily="49" charset="0"/>
                </a:rPr>
                <a:t>res </a:t>
              </a:r>
              <a:r>
                <a:rPr lang="zh-CN" altLang="en-US" dirty="0">
                  <a:solidFill>
                    <a:srgbClr val="FF0000"/>
                  </a:solidFill>
                  <a:latin typeface="Consolas" panose="020B0609020204030204" pitchFamily="49" charset="0"/>
                </a:rPr>
                <a:t>的副本</a:t>
              </a:r>
              <a:endParaRPr kumimoji="0" lang="en-US" sz="1800" b="0" i="0" u="none" strike="noStrike" kern="1200" cap="none" spc="0" normalizeH="0" baseline="0" noProof="0" dirty="0">
                <a:ln>
                  <a:noFill/>
                </a:ln>
                <a:solidFill>
                  <a:srgbClr val="FF0000"/>
                </a:solidFill>
                <a:effectLst/>
                <a:uLnTx/>
                <a:uFillTx/>
                <a:latin typeface="Consolas" panose="020B0609020204030204" pitchFamily="49" charset="0"/>
                <a:ea typeface="微软雅黑"/>
              </a:endParaRPr>
            </a:p>
          </p:txBody>
        </p:sp>
      </p:grpSp>
      <p:grpSp>
        <p:nvGrpSpPr>
          <p:cNvPr id="15" name="组合 14">
            <a:extLst>
              <a:ext uri="{FF2B5EF4-FFF2-40B4-BE49-F238E27FC236}">
                <a16:creationId xmlns:a16="http://schemas.microsoft.com/office/drawing/2014/main" id="{59B67341-8E00-4EE9-9F8D-3FF1B9F8BEBC}"/>
              </a:ext>
            </a:extLst>
          </p:cNvPr>
          <p:cNvGrpSpPr/>
          <p:nvPr/>
        </p:nvGrpSpPr>
        <p:grpSpPr>
          <a:xfrm>
            <a:off x="127644" y="1327615"/>
            <a:ext cx="6468228" cy="5036608"/>
            <a:chOff x="219974" y="2044324"/>
            <a:chExt cx="7742668" cy="3723540"/>
          </a:xfrm>
        </p:grpSpPr>
        <p:sp>
          <p:nvSpPr>
            <p:cNvPr id="16" name="矩形: 圆顶角 15">
              <a:extLst>
                <a:ext uri="{FF2B5EF4-FFF2-40B4-BE49-F238E27FC236}">
                  <a16:creationId xmlns:a16="http://schemas.microsoft.com/office/drawing/2014/main" id="{6845212F-8618-48FE-8D82-82915AE619F0}"/>
                </a:ext>
              </a:extLst>
            </p:cNvPr>
            <p:cNvSpPr/>
            <p:nvPr/>
          </p:nvSpPr>
          <p:spPr>
            <a:xfrm>
              <a:off x="219974" y="2044324"/>
              <a:ext cx="7742668" cy="295799"/>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kumimoji="0" lang="en-US" altLang="zh-CN" sz="2000" b="0" i="0" u="none" strike="noStrike" kern="1200" cap="none" spc="0" normalizeH="0" baseline="0" noProof="0" dirty="0" err="1">
                  <a:ln>
                    <a:noFill/>
                  </a:ln>
                  <a:solidFill>
                    <a:prstClr val="white"/>
                  </a:solidFill>
                  <a:effectLst/>
                  <a:uLnTx/>
                  <a:uFillTx/>
                  <a:latin typeface="Consolas" panose="020B0609020204030204" pitchFamily="49" charset="0"/>
                  <a:ea typeface="微软雅黑"/>
                  <a:cs typeface="+mn-cs"/>
                </a:rPr>
                <a:t>MyStr</a:t>
              </a:r>
              <a:r>
                <a:rPr kumimoji="0" lang="en-US" altLang="zh-CN" sz="2000" b="0" i="0" u="none" strike="noStrike" kern="1200" cap="none" spc="0" normalizeH="0" baseline="0" noProof="0" dirty="0">
                  <a:ln>
                    <a:noFill/>
                  </a:ln>
                  <a:solidFill>
                    <a:prstClr val="white"/>
                  </a:solidFill>
                  <a:effectLst/>
                  <a:uLnTx/>
                  <a:uFillTx/>
                  <a:latin typeface="Consolas" panose="020B0609020204030204" pitchFamily="49" charset="0"/>
                  <a:ea typeface="微软雅黑"/>
                  <a:cs typeface="+mn-cs"/>
                </a:rPr>
                <a:t> </a:t>
              </a:r>
              <a:r>
                <a:rPr lang="zh-CN" altLang="en-US" sz="2000" dirty="0">
                  <a:solidFill>
                    <a:prstClr val="white"/>
                  </a:solidFill>
                  <a:latin typeface="Consolas" panose="020B0609020204030204" pitchFamily="49" charset="0"/>
                </a:rPr>
                <a:t>类辅助函数定义</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5" name="矩形: 圆角 17">
              <a:extLst>
                <a:ext uri="{FF2B5EF4-FFF2-40B4-BE49-F238E27FC236}">
                  <a16:creationId xmlns:a16="http://schemas.microsoft.com/office/drawing/2014/main" id="{F69FC6E1-03DF-462C-BBBB-D94B7C9A3389}"/>
                </a:ext>
              </a:extLst>
            </p:cNvPr>
            <p:cNvSpPr/>
            <p:nvPr/>
          </p:nvSpPr>
          <p:spPr>
            <a:xfrm>
              <a:off x="219974" y="2340549"/>
              <a:ext cx="7742668" cy="342731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ts val="2000"/>
                </a:lnSpc>
                <a:buClr>
                  <a:srgbClr val="151DC1"/>
                </a:buClr>
                <a:buSzPct val="80000"/>
              </a:pPr>
              <a:r>
                <a:rPr lang="en-US" altLang="zh-CN" dirty="0" err="1">
                  <a:solidFill>
                    <a:srgbClr val="08764C"/>
                  </a:solidFill>
                  <a:latin typeface="Consolas" panose="020B0609020204030204" pitchFamily="49" charset="0"/>
                </a:rPr>
                <a:t>ostream</a:t>
              </a:r>
              <a:r>
                <a:rPr lang="en-US" altLang="zh-CN" dirty="0">
                  <a:solidFill>
                    <a:schemeClr val="tx1"/>
                  </a:solidFill>
                  <a:latin typeface="Consolas" panose="020B0609020204030204" pitchFamily="49" charset="0"/>
                </a:rPr>
                <a:t>&amp; </a:t>
              </a:r>
              <a:r>
                <a:rPr lang="en-US" altLang="zh-CN" dirty="0">
                  <a:solidFill>
                    <a:srgbClr val="0000FF"/>
                  </a:solidFill>
                  <a:latin typeface="Consolas" panose="020B0609020204030204" pitchFamily="49" charset="0"/>
                </a:rPr>
                <a:t>operator</a:t>
              </a:r>
              <a:r>
                <a:rPr lang="en-US" altLang="zh-CN" dirty="0">
                  <a:solidFill>
                    <a:schemeClr val="tx1"/>
                  </a:solidFill>
                  <a:latin typeface="Consolas" panose="020B0609020204030204" pitchFamily="49" charset="0"/>
                </a:rPr>
                <a:t>&lt;&lt;(</a:t>
              </a:r>
              <a:r>
                <a:rPr lang="en-US" altLang="zh-CN" dirty="0" err="1">
                  <a:solidFill>
                    <a:srgbClr val="08764C"/>
                  </a:solidFill>
                  <a:latin typeface="Consolas" panose="020B0609020204030204" pitchFamily="49" charset="0"/>
                </a:rPr>
                <a:t>ostream</a:t>
              </a:r>
              <a:r>
                <a:rPr lang="en-US" altLang="zh-CN" dirty="0">
                  <a:solidFill>
                    <a:schemeClr val="tx1"/>
                  </a:solidFill>
                  <a:latin typeface="Consolas" panose="020B0609020204030204" pitchFamily="49" charset="0"/>
                </a:rPr>
                <a:t>&amp; </a:t>
              </a:r>
              <a:r>
                <a:rPr lang="en-US" altLang="zh-CN" dirty="0" err="1">
                  <a:solidFill>
                    <a:schemeClr val="tx1"/>
                  </a:solidFill>
                  <a:latin typeface="Consolas" panose="020B0609020204030204" pitchFamily="49" charset="0"/>
                </a:rPr>
                <a:t>os</a:t>
              </a:r>
              <a:r>
                <a:rPr lang="en-US" altLang="zh-CN" dirty="0">
                  <a:solidFill>
                    <a:schemeClr val="tx1"/>
                  </a:solidFill>
                  <a:latin typeface="Consolas" panose="020B0609020204030204" pitchFamily="49" charset="0"/>
                </a:rPr>
                <a:t>, </a:t>
              </a:r>
              <a:r>
                <a:rPr lang="en-US" altLang="zh-CN" dirty="0">
                  <a:solidFill>
                    <a:srgbClr val="0000FF"/>
                  </a:solidFill>
                  <a:latin typeface="Consolas" panose="020B0609020204030204" pitchFamily="49" charset="0"/>
                </a:rPr>
                <a:t>const</a:t>
              </a:r>
              <a:r>
                <a:rPr lang="en-US" altLang="zh-CN" dirty="0">
                  <a:solidFill>
                    <a:schemeClr val="tx1"/>
                  </a:solidFill>
                  <a:latin typeface="Consolas" panose="020B0609020204030204" pitchFamily="49" charset="0"/>
                </a:rPr>
                <a:t> </a:t>
              </a:r>
              <a:r>
                <a:rPr lang="en-US" altLang="zh-CN" dirty="0" err="1">
                  <a:solidFill>
                    <a:srgbClr val="08764C"/>
                  </a:solidFill>
                  <a:latin typeface="Consolas" panose="020B0609020204030204" pitchFamily="49" charset="0"/>
                </a:rPr>
                <a:t>MyStr</a:t>
              </a:r>
              <a:r>
                <a:rPr lang="en-US" altLang="zh-CN" dirty="0">
                  <a:solidFill>
                    <a:schemeClr val="tx1"/>
                  </a:solidFill>
                  <a:latin typeface="Consolas" panose="020B0609020204030204" pitchFamily="49" charset="0"/>
                </a:rPr>
                <a:t>&amp; s){</a:t>
              </a:r>
            </a:p>
            <a:p>
              <a:pPr lvl="0">
                <a:lnSpc>
                  <a:spcPts val="2000"/>
                </a:lnSpc>
                <a:buClr>
                  <a:srgbClr val="151DC1"/>
                </a:buClr>
                <a:buSzPct val="80000"/>
              </a:pPr>
              <a:r>
                <a:rPr lang="en-US" altLang="zh-CN" dirty="0">
                  <a:solidFill>
                    <a:schemeClr val="tx1"/>
                  </a:solidFill>
                  <a:latin typeface="Consolas" panose="020B0609020204030204" pitchFamily="49" charset="0"/>
                </a:rPr>
                <a:t>	</a:t>
              </a:r>
              <a:r>
                <a:rPr lang="en-US" altLang="zh-CN" dirty="0">
                  <a:solidFill>
                    <a:srgbClr val="0000FF"/>
                  </a:solidFill>
                  <a:latin typeface="Consolas" panose="020B0609020204030204" pitchFamily="49" charset="0"/>
                </a:rPr>
                <a:t>for</a:t>
              </a:r>
              <a:r>
                <a:rPr lang="en-US" altLang="zh-CN" dirty="0">
                  <a:solidFill>
                    <a:schemeClr val="tx1"/>
                  </a:solidFill>
                  <a:latin typeface="Consolas" panose="020B0609020204030204" pitchFamily="49" charset="0"/>
                </a:rPr>
                <a:t> (</a:t>
              </a:r>
              <a:r>
                <a:rPr lang="en-US" altLang="zh-CN" dirty="0">
                  <a:solidFill>
                    <a:srgbClr val="0000FF"/>
                  </a:solidFill>
                  <a:latin typeface="Consolas" panose="020B0609020204030204" pitchFamily="49" charset="0"/>
                </a:rPr>
                <a:t>int</a:t>
              </a:r>
              <a:r>
                <a:rPr lang="en-US" altLang="zh-CN" dirty="0">
                  <a:solidFill>
                    <a:schemeClr val="tx1"/>
                  </a:solidFill>
                  <a:latin typeface="Consolas" panose="020B0609020204030204" pitchFamily="49" charset="0"/>
                </a:rPr>
                <a:t> </a:t>
              </a:r>
              <a:r>
                <a:rPr lang="en-US" altLang="zh-CN" dirty="0" err="1">
                  <a:solidFill>
                    <a:schemeClr val="tx1"/>
                  </a:solidFill>
                  <a:latin typeface="Consolas" panose="020B0609020204030204" pitchFamily="49" charset="0"/>
                </a:rPr>
                <a:t>i</a:t>
              </a:r>
              <a:r>
                <a:rPr lang="en-US" altLang="zh-CN" dirty="0">
                  <a:solidFill>
                    <a:schemeClr val="tx1"/>
                  </a:solidFill>
                  <a:latin typeface="Consolas" panose="020B0609020204030204" pitchFamily="49" charset="0"/>
                </a:rPr>
                <a:t> = 0; </a:t>
              </a:r>
              <a:r>
                <a:rPr lang="en-US" altLang="zh-CN" dirty="0" err="1">
                  <a:solidFill>
                    <a:schemeClr val="tx1"/>
                  </a:solidFill>
                  <a:latin typeface="Consolas" panose="020B0609020204030204" pitchFamily="49" charset="0"/>
                </a:rPr>
                <a:t>i</a:t>
              </a:r>
              <a:r>
                <a:rPr lang="en-US" altLang="zh-CN" dirty="0">
                  <a:solidFill>
                    <a:schemeClr val="tx1"/>
                  </a:solidFill>
                  <a:latin typeface="Consolas" panose="020B0609020204030204" pitchFamily="49" charset="0"/>
                </a:rPr>
                <a:t> &lt; </a:t>
              </a:r>
              <a:r>
                <a:rPr lang="en-US" altLang="zh-CN" dirty="0" err="1">
                  <a:solidFill>
                    <a:schemeClr val="tx1"/>
                  </a:solidFill>
                  <a:latin typeface="Consolas" panose="020B0609020204030204" pitchFamily="49" charset="0"/>
                </a:rPr>
                <a:t>s.m_length</a:t>
              </a:r>
              <a:r>
                <a:rPr lang="en-US" altLang="zh-CN" dirty="0">
                  <a:solidFill>
                    <a:schemeClr val="tx1"/>
                  </a:solidFill>
                  <a:latin typeface="Consolas" panose="020B0609020204030204" pitchFamily="49" charset="0"/>
                </a:rPr>
                <a:t>; ++</a:t>
              </a:r>
              <a:r>
                <a:rPr lang="en-US" altLang="zh-CN" dirty="0" err="1">
                  <a:solidFill>
                    <a:schemeClr val="tx1"/>
                  </a:solidFill>
                  <a:latin typeface="Consolas" panose="020B0609020204030204" pitchFamily="49" charset="0"/>
                </a:rPr>
                <a:t>i</a:t>
              </a:r>
              <a:r>
                <a:rPr lang="en-US" altLang="zh-CN" dirty="0">
                  <a:solidFill>
                    <a:schemeClr val="tx1"/>
                  </a:solidFill>
                  <a:latin typeface="Consolas" panose="020B0609020204030204" pitchFamily="49" charset="0"/>
                </a:rPr>
                <a:t>)</a:t>
              </a:r>
            </a:p>
            <a:p>
              <a:pPr lvl="0">
                <a:lnSpc>
                  <a:spcPts val="2000"/>
                </a:lnSpc>
                <a:buClr>
                  <a:srgbClr val="151DC1"/>
                </a:buClr>
                <a:buSzPct val="80000"/>
              </a:pPr>
              <a:r>
                <a:rPr lang="en-US" altLang="zh-CN" dirty="0">
                  <a:solidFill>
                    <a:schemeClr val="tx1"/>
                  </a:solidFill>
                  <a:latin typeface="Consolas" panose="020B0609020204030204" pitchFamily="49" charset="0"/>
                </a:rPr>
                <a:t>	</a:t>
              </a:r>
              <a:r>
                <a:rPr lang="en-US" altLang="zh-CN" dirty="0" err="1">
                  <a:solidFill>
                    <a:schemeClr val="tx1"/>
                  </a:solidFill>
                  <a:latin typeface="Consolas" panose="020B0609020204030204" pitchFamily="49" charset="0"/>
                </a:rPr>
                <a:t>os</a:t>
              </a:r>
              <a:r>
                <a:rPr lang="en-US" altLang="zh-CN" dirty="0">
                  <a:solidFill>
                    <a:schemeClr val="tx1"/>
                  </a:solidFill>
                  <a:latin typeface="Consolas" panose="020B0609020204030204" pitchFamily="49" charset="0"/>
                </a:rPr>
                <a:t> &lt;&lt; </a:t>
              </a:r>
              <a:r>
                <a:rPr lang="en-US" altLang="zh-CN" dirty="0" err="1">
                  <a:solidFill>
                    <a:schemeClr val="tx1"/>
                  </a:solidFill>
                  <a:latin typeface="Consolas" panose="020B0609020204030204" pitchFamily="49" charset="0"/>
                </a:rPr>
                <a:t>s.m_buff</a:t>
              </a:r>
              <a:r>
                <a:rPr lang="en-US" altLang="zh-CN" dirty="0">
                  <a:solidFill>
                    <a:schemeClr val="tx1"/>
                  </a:solidFill>
                  <a:latin typeface="Consolas" panose="020B0609020204030204" pitchFamily="49" charset="0"/>
                </a:rPr>
                <a:t>[</a:t>
              </a:r>
              <a:r>
                <a:rPr lang="en-US" altLang="zh-CN" dirty="0" err="1">
                  <a:solidFill>
                    <a:schemeClr val="tx1"/>
                  </a:solidFill>
                  <a:latin typeface="Consolas" panose="020B0609020204030204" pitchFamily="49" charset="0"/>
                </a:rPr>
                <a:t>i</a:t>
              </a:r>
              <a:r>
                <a:rPr lang="en-US" altLang="zh-CN" dirty="0">
                  <a:solidFill>
                    <a:schemeClr val="tx1"/>
                  </a:solidFill>
                  <a:latin typeface="Consolas" panose="020B0609020204030204" pitchFamily="49" charset="0"/>
                </a:rPr>
                <a:t>];</a:t>
              </a:r>
            </a:p>
            <a:p>
              <a:pPr lvl="0">
                <a:lnSpc>
                  <a:spcPts val="2000"/>
                </a:lnSpc>
                <a:buClr>
                  <a:srgbClr val="151DC1"/>
                </a:buClr>
                <a:buSzPct val="80000"/>
              </a:pPr>
              <a:r>
                <a:rPr lang="en-US" altLang="zh-CN" dirty="0">
                  <a:solidFill>
                    <a:schemeClr val="tx1"/>
                  </a:solidFill>
                  <a:latin typeface="Consolas" panose="020B0609020204030204" pitchFamily="49" charset="0"/>
                </a:rPr>
                <a:t>	</a:t>
              </a:r>
              <a:r>
                <a:rPr lang="en-US" altLang="zh-CN" dirty="0">
                  <a:solidFill>
                    <a:srgbClr val="0000FF"/>
                  </a:solidFill>
                  <a:latin typeface="Consolas" panose="020B0609020204030204" pitchFamily="49" charset="0"/>
                </a:rPr>
                <a:t>return </a:t>
              </a:r>
              <a:r>
                <a:rPr lang="en-US" altLang="zh-CN" dirty="0" err="1">
                  <a:solidFill>
                    <a:schemeClr val="tx1"/>
                  </a:solidFill>
                  <a:latin typeface="Consolas" panose="020B0609020204030204" pitchFamily="49" charset="0"/>
                </a:rPr>
                <a:t>os</a:t>
              </a:r>
              <a:r>
                <a:rPr lang="en-US" altLang="zh-CN" dirty="0">
                  <a:solidFill>
                    <a:schemeClr val="tx1"/>
                  </a:solidFill>
                  <a:latin typeface="Consolas" panose="020B0609020204030204" pitchFamily="49" charset="0"/>
                </a:rPr>
                <a:t>;</a:t>
              </a:r>
            </a:p>
            <a:p>
              <a:pPr lvl="0">
                <a:lnSpc>
                  <a:spcPts val="2000"/>
                </a:lnSpc>
                <a:buClr>
                  <a:srgbClr val="151DC1"/>
                </a:buClr>
                <a:buSzPct val="80000"/>
              </a:pPr>
              <a:r>
                <a:rPr lang="en-US" altLang="zh-CN" dirty="0">
                  <a:solidFill>
                    <a:schemeClr val="tx1"/>
                  </a:solidFill>
                  <a:latin typeface="Consolas" panose="020B0609020204030204" pitchFamily="49" charset="0"/>
                </a:rPr>
                <a:t>}</a:t>
              </a:r>
            </a:p>
            <a:p>
              <a:pPr lvl="0">
                <a:lnSpc>
                  <a:spcPts val="2000"/>
                </a:lnSpc>
                <a:buClr>
                  <a:srgbClr val="151DC1"/>
                </a:buClr>
                <a:buSzPct val="80000"/>
              </a:pPr>
              <a:r>
                <a:rPr lang="en-US" altLang="zh-CN" dirty="0" err="1">
                  <a:solidFill>
                    <a:srgbClr val="08764C"/>
                  </a:solidFill>
                  <a:latin typeface="Consolas" panose="020B0609020204030204" pitchFamily="49" charset="0"/>
                </a:rPr>
                <a:t>MyStr</a:t>
              </a:r>
              <a:r>
                <a:rPr lang="en-US" altLang="zh-CN" dirty="0">
                  <a:solidFill>
                    <a:schemeClr val="tx1"/>
                  </a:solidFill>
                  <a:latin typeface="Consolas" panose="020B0609020204030204" pitchFamily="49" charset="0"/>
                </a:rPr>
                <a:t> </a:t>
              </a:r>
              <a:r>
                <a:rPr lang="en-US" altLang="zh-CN" dirty="0">
                  <a:solidFill>
                    <a:srgbClr val="0000FF"/>
                  </a:solidFill>
                  <a:latin typeface="Consolas" panose="020B0609020204030204" pitchFamily="49" charset="0"/>
                </a:rPr>
                <a:t>operator</a:t>
              </a:r>
              <a:r>
                <a:rPr lang="en-US" altLang="zh-CN" dirty="0">
                  <a:solidFill>
                    <a:schemeClr val="tx1"/>
                  </a:solidFill>
                  <a:latin typeface="Consolas" panose="020B0609020204030204" pitchFamily="49" charset="0"/>
                </a:rPr>
                <a:t>+(</a:t>
              </a:r>
              <a:r>
                <a:rPr lang="en-US" altLang="zh-CN" dirty="0">
                  <a:solidFill>
                    <a:srgbClr val="0000FF"/>
                  </a:solidFill>
                  <a:latin typeface="Consolas" panose="020B0609020204030204" pitchFamily="49" charset="0"/>
                </a:rPr>
                <a:t>const</a:t>
              </a:r>
              <a:r>
                <a:rPr lang="en-US" altLang="zh-CN" dirty="0">
                  <a:solidFill>
                    <a:schemeClr val="tx1"/>
                  </a:solidFill>
                  <a:latin typeface="Consolas" panose="020B0609020204030204" pitchFamily="49" charset="0"/>
                </a:rPr>
                <a:t> </a:t>
              </a:r>
              <a:r>
                <a:rPr lang="en-US" altLang="zh-CN" dirty="0" err="1">
                  <a:solidFill>
                    <a:srgbClr val="08764C"/>
                  </a:solidFill>
                  <a:latin typeface="Consolas" panose="020B0609020204030204" pitchFamily="49" charset="0"/>
                </a:rPr>
                <a:t>MyStr</a:t>
              </a:r>
              <a:r>
                <a:rPr lang="en-US" altLang="zh-CN" dirty="0">
                  <a:solidFill>
                    <a:schemeClr val="tx1"/>
                  </a:solidFill>
                  <a:latin typeface="Consolas" panose="020B0609020204030204" pitchFamily="49" charset="0"/>
                </a:rPr>
                <a:t> &amp;s1, </a:t>
              </a:r>
              <a:r>
                <a:rPr lang="en-US" altLang="zh-CN" dirty="0">
                  <a:solidFill>
                    <a:srgbClr val="0000FF"/>
                  </a:solidFill>
                  <a:latin typeface="Consolas" panose="020B0609020204030204" pitchFamily="49" charset="0"/>
                </a:rPr>
                <a:t>const</a:t>
              </a:r>
              <a:r>
                <a:rPr lang="en-US" altLang="zh-CN" dirty="0">
                  <a:solidFill>
                    <a:schemeClr val="tx1"/>
                  </a:solidFill>
                  <a:latin typeface="Consolas" panose="020B0609020204030204" pitchFamily="49" charset="0"/>
                </a:rPr>
                <a:t> </a:t>
              </a:r>
              <a:r>
                <a:rPr lang="en-US" altLang="zh-CN" dirty="0" err="1">
                  <a:solidFill>
                    <a:srgbClr val="08764C"/>
                  </a:solidFill>
                  <a:latin typeface="Consolas" panose="020B0609020204030204" pitchFamily="49" charset="0"/>
                </a:rPr>
                <a:t>MyStr</a:t>
              </a:r>
              <a:r>
                <a:rPr lang="en-US" altLang="zh-CN" dirty="0">
                  <a:solidFill>
                    <a:schemeClr val="tx1"/>
                  </a:solidFill>
                  <a:latin typeface="Consolas" panose="020B0609020204030204" pitchFamily="49" charset="0"/>
                </a:rPr>
                <a:t> &amp;s2){</a:t>
              </a:r>
            </a:p>
            <a:p>
              <a:pPr lvl="0">
                <a:lnSpc>
                  <a:spcPts val="2000"/>
                </a:lnSpc>
                <a:buClr>
                  <a:srgbClr val="151DC1"/>
                </a:buClr>
                <a:buSzPct val="80000"/>
              </a:pPr>
              <a:r>
                <a:rPr lang="en-US" altLang="zh-CN" dirty="0">
                  <a:solidFill>
                    <a:schemeClr val="tx1"/>
                  </a:solidFill>
                  <a:latin typeface="Consolas" panose="020B0609020204030204" pitchFamily="49" charset="0"/>
                </a:rPr>
                <a:t>	</a:t>
              </a:r>
              <a:r>
                <a:rPr lang="en-US" altLang="zh-CN" dirty="0" err="1">
                  <a:solidFill>
                    <a:srgbClr val="08764C"/>
                  </a:solidFill>
                  <a:latin typeface="Consolas" panose="020B0609020204030204" pitchFamily="49" charset="0"/>
                </a:rPr>
                <a:t>MyStr</a:t>
              </a:r>
              <a:r>
                <a:rPr lang="en-US" altLang="zh-CN" dirty="0">
                  <a:solidFill>
                    <a:schemeClr val="tx1"/>
                  </a:solidFill>
                  <a:latin typeface="Consolas" panose="020B0609020204030204" pitchFamily="49" charset="0"/>
                </a:rPr>
                <a:t> res;</a:t>
              </a:r>
            </a:p>
            <a:p>
              <a:pPr lvl="0">
                <a:lnSpc>
                  <a:spcPts val="2000"/>
                </a:lnSpc>
                <a:buClr>
                  <a:srgbClr val="151DC1"/>
                </a:buClr>
                <a:buSzPct val="80000"/>
              </a:pPr>
              <a:r>
                <a:rPr lang="en-US" altLang="zh-CN" dirty="0">
                  <a:solidFill>
                    <a:schemeClr val="tx1"/>
                  </a:solidFill>
                  <a:latin typeface="Consolas" panose="020B0609020204030204" pitchFamily="49" charset="0"/>
                </a:rPr>
                <a:t>	</a:t>
              </a:r>
              <a:r>
                <a:rPr lang="en-US" altLang="zh-CN" dirty="0" err="1">
                  <a:solidFill>
                    <a:schemeClr val="tx1"/>
                  </a:solidFill>
                  <a:latin typeface="Consolas" panose="020B0609020204030204" pitchFamily="49" charset="0"/>
                </a:rPr>
                <a:t>res.m_length</a:t>
              </a:r>
              <a:r>
                <a:rPr lang="en-US" altLang="zh-CN" dirty="0">
                  <a:solidFill>
                    <a:schemeClr val="tx1"/>
                  </a:solidFill>
                  <a:latin typeface="Consolas" panose="020B0609020204030204" pitchFamily="49" charset="0"/>
                </a:rPr>
                <a:t> = s1.m_length + s2.m_length;</a:t>
              </a:r>
            </a:p>
            <a:p>
              <a:pPr lvl="0">
                <a:lnSpc>
                  <a:spcPts val="2000"/>
                </a:lnSpc>
                <a:buClr>
                  <a:srgbClr val="151DC1"/>
                </a:buClr>
                <a:buSzPct val="80000"/>
              </a:pPr>
              <a:r>
                <a:rPr lang="en-US" altLang="zh-CN" dirty="0">
                  <a:solidFill>
                    <a:schemeClr val="tx1"/>
                  </a:solidFill>
                  <a:latin typeface="Consolas" panose="020B0609020204030204" pitchFamily="49" charset="0"/>
                </a:rPr>
                <a:t>	</a:t>
              </a:r>
              <a:r>
                <a:rPr lang="en-US" altLang="zh-CN" dirty="0" err="1">
                  <a:solidFill>
                    <a:schemeClr val="tx1"/>
                  </a:solidFill>
                  <a:latin typeface="Consolas" panose="020B0609020204030204" pitchFamily="49" charset="0"/>
                </a:rPr>
                <a:t>res.m_buff</a:t>
              </a:r>
              <a:r>
                <a:rPr lang="en-US" altLang="zh-CN" dirty="0">
                  <a:solidFill>
                    <a:schemeClr val="tx1"/>
                  </a:solidFill>
                  <a:latin typeface="Consolas" panose="020B0609020204030204" pitchFamily="49" charset="0"/>
                </a:rPr>
                <a:t> = </a:t>
              </a:r>
              <a:r>
                <a:rPr lang="en-US" altLang="zh-CN" dirty="0">
                  <a:solidFill>
                    <a:srgbClr val="0000FF"/>
                  </a:solidFill>
                  <a:latin typeface="Consolas" panose="020B0609020204030204" pitchFamily="49" charset="0"/>
                </a:rPr>
                <a:t>new char</a:t>
              </a:r>
              <a:r>
                <a:rPr lang="en-US" altLang="zh-CN" dirty="0">
                  <a:solidFill>
                    <a:schemeClr val="tx1"/>
                  </a:solidFill>
                  <a:latin typeface="Consolas" panose="020B0609020204030204" pitchFamily="49" charset="0"/>
                </a:rPr>
                <a:t>[</a:t>
              </a:r>
              <a:r>
                <a:rPr lang="en-US" altLang="zh-CN" dirty="0" err="1">
                  <a:solidFill>
                    <a:schemeClr val="tx1"/>
                  </a:solidFill>
                  <a:latin typeface="Consolas" panose="020B0609020204030204" pitchFamily="49" charset="0"/>
                </a:rPr>
                <a:t>res.m_length</a:t>
              </a:r>
              <a:r>
                <a:rPr lang="en-US" altLang="zh-CN" dirty="0">
                  <a:solidFill>
                    <a:schemeClr val="tx1"/>
                  </a:solidFill>
                  <a:latin typeface="Consolas" panose="020B0609020204030204" pitchFamily="49" charset="0"/>
                </a:rPr>
                <a:t>];</a:t>
              </a:r>
            </a:p>
            <a:p>
              <a:pPr lvl="0">
                <a:lnSpc>
                  <a:spcPts val="2000"/>
                </a:lnSpc>
                <a:buClr>
                  <a:srgbClr val="151DC1"/>
                </a:buClr>
                <a:buSzPct val="80000"/>
              </a:pPr>
              <a:r>
                <a:rPr lang="en-US" altLang="zh-CN" dirty="0">
                  <a:solidFill>
                    <a:schemeClr val="tx1"/>
                  </a:solidFill>
                  <a:latin typeface="Consolas" panose="020B0609020204030204" pitchFamily="49" charset="0"/>
                </a:rPr>
                <a:t>	</a:t>
              </a:r>
              <a:r>
                <a:rPr lang="en-US" altLang="zh-CN" dirty="0" err="1">
                  <a:solidFill>
                    <a:srgbClr val="08764C"/>
                  </a:solidFill>
                  <a:latin typeface="Consolas" panose="020B0609020204030204" pitchFamily="49" charset="0"/>
                </a:rPr>
                <a:t>MyStr</a:t>
              </a:r>
              <a:r>
                <a:rPr lang="en-US" altLang="zh-CN" dirty="0">
                  <a:solidFill>
                    <a:srgbClr val="08764C"/>
                  </a:solidFill>
                  <a:latin typeface="Consolas" panose="020B0609020204030204" pitchFamily="49" charset="0"/>
                </a:rPr>
                <a:t> </a:t>
              </a:r>
              <a:r>
                <a:rPr lang="en-US" altLang="zh-CN" dirty="0">
                  <a:solidFill>
                    <a:schemeClr val="tx1"/>
                  </a:solidFill>
                  <a:latin typeface="Consolas" panose="020B0609020204030204" pitchFamily="49" charset="0"/>
                </a:rPr>
                <a:t>::</a:t>
              </a:r>
              <a:r>
                <a:rPr lang="en-US" altLang="zh-CN" dirty="0" err="1">
                  <a:solidFill>
                    <a:schemeClr val="tx1"/>
                  </a:solidFill>
                  <a:latin typeface="Consolas" panose="020B0609020204030204" pitchFamily="49" charset="0"/>
                </a:rPr>
                <a:t>strncpy</a:t>
              </a:r>
              <a:r>
                <a:rPr lang="en-US" altLang="zh-CN" dirty="0">
                  <a:solidFill>
                    <a:schemeClr val="tx1"/>
                  </a:solidFill>
                  <a:latin typeface="Consolas" panose="020B0609020204030204" pitchFamily="49" charset="0"/>
                </a:rPr>
                <a:t>(</a:t>
              </a:r>
              <a:r>
                <a:rPr lang="en-US" altLang="zh-CN" dirty="0" err="1">
                  <a:solidFill>
                    <a:schemeClr val="tx1"/>
                  </a:solidFill>
                  <a:latin typeface="Consolas" panose="020B0609020204030204" pitchFamily="49" charset="0"/>
                </a:rPr>
                <a:t>res.m_buff</a:t>
              </a:r>
              <a:r>
                <a:rPr lang="en-US" altLang="zh-CN" dirty="0">
                  <a:solidFill>
                    <a:schemeClr val="tx1"/>
                  </a:solidFill>
                  <a:latin typeface="Consolas" panose="020B0609020204030204" pitchFamily="49" charset="0"/>
                </a:rPr>
                <a:t>, s1.m_buff, 	s1.m_length</a:t>
              </a:r>
            </a:p>
            <a:p>
              <a:pPr lvl="0">
                <a:lnSpc>
                  <a:spcPts val="2000"/>
                </a:lnSpc>
                <a:buClr>
                  <a:srgbClr val="151DC1"/>
                </a:buClr>
                <a:buSzPct val="80000"/>
              </a:pPr>
              <a:r>
                <a:rPr lang="en-US" altLang="zh-CN" dirty="0">
                  <a:solidFill>
                    <a:schemeClr val="tx1"/>
                  </a:solidFill>
                  <a:latin typeface="Consolas" panose="020B0609020204030204" pitchFamily="49" charset="0"/>
                </a:rPr>
                <a:t>);</a:t>
              </a:r>
            </a:p>
            <a:p>
              <a:pPr lvl="0">
                <a:lnSpc>
                  <a:spcPts val="2000"/>
                </a:lnSpc>
                <a:buClr>
                  <a:srgbClr val="151DC1"/>
                </a:buClr>
                <a:buSzPct val="80000"/>
              </a:pPr>
              <a:r>
                <a:rPr lang="en-US" altLang="zh-CN" dirty="0">
                  <a:solidFill>
                    <a:schemeClr val="tx1"/>
                  </a:solidFill>
                  <a:latin typeface="Consolas" panose="020B0609020204030204" pitchFamily="49" charset="0"/>
                </a:rPr>
                <a:t>	</a:t>
              </a:r>
              <a:r>
                <a:rPr lang="en-US" altLang="zh-CN" dirty="0" err="1">
                  <a:solidFill>
                    <a:srgbClr val="08764C"/>
                  </a:solidFill>
                  <a:latin typeface="Consolas" panose="020B0609020204030204" pitchFamily="49" charset="0"/>
                </a:rPr>
                <a:t>MyStr</a:t>
              </a:r>
              <a:r>
                <a:rPr lang="en-US" altLang="zh-CN" dirty="0">
                  <a:solidFill>
                    <a:srgbClr val="08764C"/>
                  </a:solidFill>
                  <a:latin typeface="Consolas" panose="020B0609020204030204" pitchFamily="49" charset="0"/>
                </a:rPr>
                <a:t> </a:t>
              </a:r>
              <a:r>
                <a:rPr lang="en-US" altLang="zh-CN" dirty="0">
                  <a:solidFill>
                    <a:schemeClr val="tx1"/>
                  </a:solidFill>
                  <a:latin typeface="Consolas" panose="020B0609020204030204" pitchFamily="49" charset="0"/>
                </a:rPr>
                <a:t>::</a:t>
              </a:r>
              <a:r>
                <a:rPr lang="en-US" altLang="zh-CN" dirty="0" err="1">
                  <a:solidFill>
                    <a:schemeClr val="tx1"/>
                  </a:solidFill>
                  <a:latin typeface="Consolas" panose="020B0609020204030204" pitchFamily="49" charset="0"/>
                </a:rPr>
                <a:t>strncpy</a:t>
              </a:r>
              <a:r>
                <a:rPr lang="en-US" altLang="zh-CN" dirty="0">
                  <a:solidFill>
                    <a:schemeClr val="tx1"/>
                  </a:solidFill>
                  <a:latin typeface="Consolas" panose="020B0609020204030204" pitchFamily="49" charset="0"/>
                </a:rPr>
                <a:t>(</a:t>
              </a:r>
              <a:r>
                <a:rPr lang="en-US" altLang="zh-CN" dirty="0" err="1">
                  <a:solidFill>
                    <a:schemeClr val="tx1"/>
                  </a:solidFill>
                  <a:latin typeface="Consolas" panose="020B0609020204030204" pitchFamily="49" charset="0"/>
                </a:rPr>
                <a:t>res.m_buff</a:t>
              </a:r>
              <a:r>
                <a:rPr lang="en-US" altLang="zh-CN" dirty="0">
                  <a:solidFill>
                    <a:schemeClr val="tx1"/>
                  </a:solidFill>
                  <a:latin typeface="Consolas" panose="020B0609020204030204" pitchFamily="49" charset="0"/>
                </a:rPr>
                <a:t> + s1.m_length, s2.</a:t>
              </a:r>
            </a:p>
            <a:p>
              <a:pPr lvl="0">
                <a:lnSpc>
                  <a:spcPts val="2000"/>
                </a:lnSpc>
                <a:buClr>
                  <a:srgbClr val="151DC1"/>
                </a:buClr>
                <a:buSzPct val="80000"/>
              </a:pPr>
              <a:r>
                <a:rPr lang="en-US" altLang="zh-CN" dirty="0">
                  <a:solidFill>
                    <a:schemeClr val="tx1"/>
                  </a:solidFill>
                  <a:latin typeface="Consolas" panose="020B0609020204030204" pitchFamily="49" charset="0"/>
                </a:rPr>
                <a:t>	</a:t>
              </a:r>
              <a:r>
                <a:rPr lang="en-US" altLang="zh-CN" dirty="0" err="1">
                  <a:solidFill>
                    <a:schemeClr val="tx1"/>
                  </a:solidFill>
                  <a:latin typeface="Consolas" panose="020B0609020204030204" pitchFamily="49" charset="0"/>
                </a:rPr>
                <a:t>m_buff</a:t>
              </a:r>
              <a:r>
                <a:rPr lang="en-US" altLang="zh-CN" dirty="0">
                  <a:solidFill>
                    <a:schemeClr val="tx1"/>
                  </a:solidFill>
                  <a:latin typeface="Consolas" panose="020B0609020204030204" pitchFamily="49" charset="0"/>
                </a:rPr>
                <a:t>, s2.m_length);</a:t>
              </a:r>
            </a:p>
            <a:p>
              <a:pPr lvl="0">
                <a:lnSpc>
                  <a:spcPts val="2000"/>
                </a:lnSpc>
                <a:buClr>
                  <a:srgbClr val="151DC1"/>
                </a:buClr>
                <a:buSzPct val="80000"/>
              </a:pPr>
              <a:r>
                <a:rPr lang="en-US" altLang="zh-CN" dirty="0">
                  <a:solidFill>
                    <a:schemeClr val="tx1"/>
                  </a:solidFill>
                  <a:latin typeface="Consolas" panose="020B0609020204030204" pitchFamily="49" charset="0"/>
                </a:rPr>
                <a:t>	</a:t>
              </a:r>
              <a:r>
                <a:rPr lang="en-US" altLang="zh-CN" dirty="0">
                  <a:solidFill>
                    <a:srgbClr val="0000FF"/>
                  </a:solidFill>
                  <a:latin typeface="Consolas" panose="020B0609020204030204" pitchFamily="49" charset="0"/>
                </a:rPr>
                <a:t>return </a:t>
              </a:r>
              <a:r>
                <a:rPr lang="en-US" altLang="zh-CN" dirty="0">
                  <a:solidFill>
                    <a:schemeClr val="tx1"/>
                  </a:solidFill>
                  <a:latin typeface="Consolas" panose="020B0609020204030204" pitchFamily="49" charset="0"/>
                </a:rPr>
                <a:t>res;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返回局部对象 </a:t>
              </a:r>
              <a:r>
                <a:rPr lang="en-US" altLang="zh-CN" sz="1600" dirty="0">
                  <a:solidFill>
                    <a:schemeClr val="accent6"/>
                  </a:solidFill>
                  <a:latin typeface="Consolas" panose="020B0609020204030204" pitchFamily="49" charset="0"/>
                </a:rPr>
                <a:t>res</a:t>
              </a:r>
            </a:p>
            <a:p>
              <a:pPr lvl="0">
                <a:lnSpc>
                  <a:spcPts val="2000"/>
                </a:lnSpc>
                <a:buClr>
                  <a:srgbClr val="151DC1"/>
                </a:buClr>
                <a:buSzPct val="80000"/>
              </a:pPr>
              <a:r>
                <a:rPr lang="en-US" altLang="zh-CN" dirty="0">
                  <a:solidFill>
                    <a:schemeClr val="tx1"/>
                  </a:solidFill>
                  <a:latin typeface="Consolas" panose="020B0609020204030204" pitchFamily="49" charset="0"/>
                </a:rPr>
                <a:t>}</a:t>
              </a:r>
              <a:endParaRPr kumimoji="0" lang="en-US" altLang="zh-CN" sz="1800" b="0" i="0" u="none" strike="noStrike" kern="1200" cap="none" spc="0" normalizeH="0" baseline="0" noProof="0" dirty="0">
                <a:ln>
                  <a:noFill/>
                </a:ln>
                <a:solidFill>
                  <a:schemeClr val="tx1"/>
                </a:solidFill>
                <a:effectLst/>
                <a:uLnTx/>
                <a:uFillTx/>
                <a:latin typeface="Consolas" panose="020B0609020204030204" pitchFamily="49" charset="0"/>
                <a:ea typeface="微软雅黑"/>
              </a:endParaRPr>
            </a:p>
          </p:txBody>
        </p:sp>
      </p:grpSp>
    </p:spTree>
    <p:extLst>
      <p:ext uri="{BB962C8B-B14F-4D97-AF65-F5344CB8AC3E}">
        <p14:creationId xmlns:p14="http://schemas.microsoft.com/office/powerpoint/2010/main" val="25052028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66648" y="6430739"/>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lvl="0">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8.2.2  </a:t>
            </a:r>
            <a:r>
              <a:rPr lang="zh-CN" altLang="en-US" sz="3200" dirty="0">
                <a:solidFill>
                  <a:prstClr val="white"/>
                </a:solidFill>
              </a:rPr>
              <a:t>复制与赋值</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2" name="矩形 11">
            <a:extLst>
              <a:ext uri="{FF2B5EF4-FFF2-40B4-BE49-F238E27FC236}">
                <a16:creationId xmlns:a16="http://schemas.microsoft.com/office/drawing/2014/main" id="{7D864B83-9801-49D7-9965-12E20F5E4D72}"/>
              </a:ext>
            </a:extLst>
          </p:cNvPr>
          <p:cNvSpPr/>
          <p:nvPr/>
        </p:nvSpPr>
        <p:spPr>
          <a:xfrm>
            <a:off x="293298" y="1734728"/>
            <a:ext cx="4572000" cy="461665"/>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FFFF"/>
                </a:solidFill>
                <a:effectLst/>
                <a:uLnTx/>
                <a:uFillTx/>
                <a:latin typeface="MicrosoftYaHei"/>
                <a:ea typeface="微软雅黑"/>
                <a:cs typeface="+mn-cs"/>
              </a:rPr>
              <a:t>学习目标</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p>
        </p:txBody>
      </p:sp>
      <p:sp>
        <p:nvSpPr>
          <p:cNvPr id="2" name="矩形 1">
            <a:extLst>
              <a:ext uri="{FF2B5EF4-FFF2-40B4-BE49-F238E27FC236}">
                <a16:creationId xmlns:a16="http://schemas.microsoft.com/office/drawing/2014/main" id="{2A4B7D20-6B21-457D-B6BF-C3F76ACBB2EE}"/>
              </a:ext>
            </a:extLst>
          </p:cNvPr>
          <p:cNvSpPr/>
          <p:nvPr/>
        </p:nvSpPr>
        <p:spPr>
          <a:xfrm>
            <a:off x="188604" y="1098034"/>
            <a:ext cx="5767696" cy="400110"/>
          </a:xfrm>
          <a:prstGeom prst="rect">
            <a:avLst/>
          </a:prstGeom>
        </p:spPr>
        <p:txBody>
          <a:bodyPr wrap="square">
            <a:spAutoFit/>
          </a:bodyPr>
          <a:lstStyle/>
          <a:p>
            <a:pPr lvl="0">
              <a:defRPr/>
            </a:pPr>
            <a:r>
              <a:rPr lang="zh-CN" altLang="en-US" sz="2000" dirty="0">
                <a:solidFill>
                  <a:prstClr val="black"/>
                </a:solidFill>
              </a:rPr>
              <a:t>回到字符串类 </a:t>
            </a:r>
            <a:r>
              <a:rPr lang="en-US" altLang="zh-CN" sz="2000" dirty="0" err="1">
                <a:solidFill>
                  <a:prstClr val="black"/>
                </a:solidFill>
                <a:latin typeface="Consolas" panose="020B0609020204030204" pitchFamily="49" charset="0"/>
              </a:rPr>
              <a:t>MyStr</a:t>
            </a:r>
            <a:r>
              <a:rPr lang="en-US" altLang="zh-CN" sz="2000" dirty="0">
                <a:solidFill>
                  <a:prstClr val="black"/>
                </a:solidFill>
              </a:rPr>
              <a:t> </a:t>
            </a:r>
            <a:r>
              <a:rPr lang="zh-CN" altLang="en-US" sz="2000" dirty="0">
                <a:solidFill>
                  <a:prstClr val="black"/>
                </a:solidFill>
              </a:rPr>
              <a:t>的定义：</a:t>
            </a:r>
            <a:endPar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13" name="组合 12">
            <a:extLst>
              <a:ext uri="{FF2B5EF4-FFF2-40B4-BE49-F238E27FC236}">
                <a16:creationId xmlns:a16="http://schemas.microsoft.com/office/drawing/2014/main" id="{D09D85D5-038A-4BF3-A625-95D934A21058}"/>
              </a:ext>
            </a:extLst>
          </p:cNvPr>
          <p:cNvGrpSpPr/>
          <p:nvPr/>
        </p:nvGrpSpPr>
        <p:grpSpPr>
          <a:xfrm>
            <a:off x="188604" y="1712107"/>
            <a:ext cx="5273412" cy="2265421"/>
            <a:chOff x="219974" y="2044323"/>
            <a:chExt cx="8704052" cy="1674815"/>
          </a:xfrm>
        </p:grpSpPr>
        <p:sp>
          <p:nvSpPr>
            <p:cNvPr id="18" name="矩形: 圆顶角 17">
              <a:extLst>
                <a:ext uri="{FF2B5EF4-FFF2-40B4-BE49-F238E27FC236}">
                  <a16:creationId xmlns:a16="http://schemas.microsoft.com/office/drawing/2014/main" id="{1BE027AF-BB67-49A0-86D0-4408EC9D6ADB}"/>
                </a:ext>
              </a:extLst>
            </p:cNvPr>
            <p:cNvSpPr/>
            <p:nvPr/>
          </p:nvSpPr>
          <p:spPr>
            <a:xfrm>
              <a:off x="219974" y="2044323"/>
              <a:ext cx="8704052" cy="350307"/>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sz="2000" dirty="0" err="1">
                  <a:solidFill>
                    <a:prstClr val="white"/>
                  </a:solidFill>
                  <a:latin typeface="Consolas" panose="020B0609020204030204" pitchFamily="49" charset="0"/>
                </a:rPr>
                <a:t>MyStr</a:t>
              </a:r>
              <a:r>
                <a:rPr lang="en-US" altLang="zh-CN" sz="2000" dirty="0">
                  <a:solidFill>
                    <a:prstClr val="white"/>
                  </a:solidFill>
                  <a:latin typeface="Consolas" panose="020B0609020204030204" pitchFamily="49" charset="0"/>
                </a:rPr>
                <a:t> </a:t>
              </a:r>
              <a:r>
                <a:rPr lang="zh-CN" altLang="en-US" sz="2000" dirty="0">
                  <a:solidFill>
                    <a:prstClr val="white"/>
                  </a:solidFill>
                  <a:latin typeface="Consolas" panose="020B0609020204030204" pitchFamily="49" charset="0"/>
                </a:rPr>
                <a:t>类定义</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9" name="矩形: 圆角 17">
              <a:extLst>
                <a:ext uri="{FF2B5EF4-FFF2-40B4-BE49-F238E27FC236}">
                  <a16:creationId xmlns:a16="http://schemas.microsoft.com/office/drawing/2014/main" id="{DCD5AFA7-7B71-40FD-B504-0C9920E0FC1D}"/>
                </a:ext>
              </a:extLst>
            </p:cNvPr>
            <p:cNvSpPr/>
            <p:nvPr/>
          </p:nvSpPr>
          <p:spPr>
            <a:xfrm>
              <a:off x="219974" y="2394631"/>
              <a:ext cx="8704052" cy="132450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rgbClr val="151DC1"/>
                </a:buClr>
                <a:buSzPct val="80000"/>
              </a:pPr>
              <a:r>
                <a:rPr lang="en-US" altLang="zh-CN" dirty="0">
                  <a:solidFill>
                    <a:srgbClr val="0000FF"/>
                  </a:solidFill>
                  <a:latin typeface="Consolas" panose="020B0609020204030204" pitchFamily="49" charset="0"/>
                </a:rPr>
                <a:t>class</a:t>
              </a:r>
              <a:r>
                <a:rPr lang="en-US" altLang="zh-CN" dirty="0">
                  <a:solidFill>
                    <a:schemeClr val="tx1"/>
                  </a:solidFill>
                  <a:latin typeface="Consolas" panose="020B0609020204030204" pitchFamily="49" charset="0"/>
                </a:rPr>
                <a:t> </a:t>
              </a:r>
              <a:r>
                <a:rPr lang="en-US" altLang="zh-CN" dirty="0" err="1">
                  <a:solidFill>
                    <a:srgbClr val="08764C"/>
                  </a:solidFill>
                  <a:latin typeface="Consolas" panose="020B0609020204030204" pitchFamily="49" charset="0"/>
                </a:rPr>
                <a:t>MyStr</a:t>
              </a:r>
              <a:r>
                <a:rPr lang="en-US" altLang="zh-CN" dirty="0">
                  <a:solidFill>
                    <a:schemeClr val="tx1"/>
                  </a:solidFill>
                  <a:latin typeface="Consolas" panose="020B0609020204030204" pitchFamily="49" charset="0"/>
                </a:rPr>
                <a:t> {</a:t>
              </a:r>
            </a:p>
            <a:p>
              <a:pPr lvl="0">
                <a:buClr>
                  <a:srgbClr val="151DC1"/>
                </a:buClr>
                <a:buSzPct val="80000"/>
              </a:pPr>
              <a:r>
                <a:rPr lang="en-US" altLang="zh-CN" dirty="0">
                  <a:solidFill>
                    <a:schemeClr val="tx1"/>
                  </a:solidFill>
                  <a:latin typeface="Consolas" panose="020B0609020204030204" pitchFamily="49" charset="0"/>
                </a:rPr>
                <a:t>	</a:t>
              </a:r>
              <a:r>
                <a:rPr lang="en-US" altLang="zh-CN" dirty="0">
                  <a:solidFill>
                    <a:srgbClr val="0000FF"/>
                  </a:solidFill>
                  <a:latin typeface="Consolas" panose="020B0609020204030204" pitchFamily="49" charset="0"/>
                </a:rPr>
                <a:t>int</a:t>
              </a:r>
              <a:r>
                <a:rPr lang="en-US" altLang="zh-CN" dirty="0">
                  <a:solidFill>
                    <a:schemeClr val="tx1"/>
                  </a:solidFill>
                  <a:latin typeface="Consolas" panose="020B0609020204030204" pitchFamily="49" charset="0"/>
                </a:rPr>
                <a:t> </a:t>
              </a:r>
              <a:r>
                <a:rPr lang="en-US" altLang="zh-CN" dirty="0" err="1">
                  <a:solidFill>
                    <a:schemeClr val="tx1"/>
                  </a:solidFill>
                  <a:latin typeface="Consolas" panose="020B0609020204030204" pitchFamily="49" charset="0"/>
                </a:rPr>
                <a:t>m_length</a:t>
              </a:r>
              <a:r>
                <a:rPr lang="en-US" altLang="zh-CN" dirty="0">
                  <a:solidFill>
                    <a:schemeClr val="tx1"/>
                  </a:solidFill>
                  <a:latin typeface="Consolas" panose="020B0609020204030204" pitchFamily="49" charset="0"/>
                </a:rPr>
                <a:t>; </a:t>
              </a:r>
              <a:r>
                <a:rPr lang="en-US" altLang="zh-CN" sz="1600" dirty="0">
                  <a:solidFill>
                    <a:schemeClr val="accent6"/>
                  </a:solidFill>
                  <a:latin typeface="Consolas" panose="020B0609020204030204" pitchFamily="49" charset="0"/>
                </a:rPr>
                <a:t>// </a:t>
              </a:r>
              <a:r>
                <a:rPr lang="zh-CN" altLang="en-US" sz="1600" dirty="0">
                  <a:solidFill>
                    <a:schemeClr val="accent6"/>
                  </a:solidFill>
                  <a:latin typeface="Consolas" panose="020B0609020204030204" pitchFamily="49" charset="0"/>
                </a:rPr>
                <a:t>字符数组的长度</a:t>
              </a:r>
              <a:endParaRPr lang="zh-CN" altLang="en-US" dirty="0">
                <a:solidFill>
                  <a:schemeClr val="accent6"/>
                </a:solidFill>
                <a:latin typeface="Consolas" panose="020B0609020204030204" pitchFamily="49" charset="0"/>
              </a:endParaRPr>
            </a:p>
            <a:p>
              <a:pPr lvl="0">
                <a:buClr>
                  <a:srgbClr val="151DC1"/>
                </a:buClr>
                <a:buSzPct val="80000"/>
              </a:pPr>
              <a:r>
                <a:rPr lang="en-US" altLang="zh-CN" dirty="0">
                  <a:solidFill>
                    <a:schemeClr val="tx1"/>
                  </a:solidFill>
                  <a:latin typeface="Consolas" panose="020B0609020204030204" pitchFamily="49" charset="0"/>
                </a:rPr>
                <a:t>	</a:t>
              </a:r>
              <a:r>
                <a:rPr lang="en-US" altLang="zh-CN" dirty="0">
                  <a:solidFill>
                    <a:srgbClr val="0000FF"/>
                  </a:solidFill>
                  <a:latin typeface="Consolas" panose="020B0609020204030204" pitchFamily="49" charset="0"/>
                </a:rPr>
                <a:t>char</a:t>
              </a:r>
              <a:r>
                <a:rPr lang="en-US" altLang="zh-CN" dirty="0">
                  <a:solidFill>
                    <a:schemeClr val="tx1"/>
                  </a:solidFill>
                  <a:latin typeface="Consolas" panose="020B0609020204030204" pitchFamily="49" charset="0"/>
                </a:rPr>
                <a:t> *</a:t>
              </a:r>
              <a:r>
                <a:rPr lang="en-US" altLang="zh-CN" dirty="0" err="1">
                  <a:solidFill>
                    <a:schemeClr val="tx1"/>
                  </a:solidFill>
                  <a:latin typeface="Consolas" panose="020B0609020204030204" pitchFamily="49" charset="0"/>
                </a:rPr>
                <a:t>m_buff</a:t>
              </a:r>
              <a:r>
                <a:rPr lang="en-US" altLang="zh-CN" dirty="0">
                  <a:solidFill>
                    <a:schemeClr val="tx1"/>
                  </a:solidFill>
                  <a:latin typeface="Consolas" panose="020B0609020204030204" pitchFamily="49" charset="0"/>
                </a:rPr>
                <a:t>; </a:t>
              </a:r>
              <a:r>
                <a:rPr lang="en-US" altLang="zh-CN" sz="1600" dirty="0">
                  <a:solidFill>
                    <a:schemeClr val="accent6"/>
                  </a:solidFill>
                  <a:latin typeface="Consolas" panose="020B0609020204030204" pitchFamily="49" charset="0"/>
                </a:rPr>
                <a:t>// </a:t>
              </a:r>
              <a:r>
                <a:rPr lang="zh-CN" altLang="en-US" sz="1600" dirty="0">
                  <a:solidFill>
                    <a:schemeClr val="accent6"/>
                  </a:solidFill>
                  <a:latin typeface="Consolas" panose="020B0609020204030204" pitchFamily="49" charset="0"/>
                </a:rPr>
                <a:t>指向动态字符数组</a:t>
              </a:r>
              <a:endParaRPr lang="zh-CN" altLang="en-US" dirty="0">
                <a:solidFill>
                  <a:schemeClr val="accent6"/>
                </a:solidFill>
                <a:latin typeface="Consolas" panose="020B0609020204030204" pitchFamily="49" charset="0"/>
              </a:endParaRPr>
            </a:p>
            <a:p>
              <a:pPr lvl="0">
                <a:buClr>
                  <a:srgbClr val="151DC1"/>
                </a:buClr>
                <a:buSzPct val="80000"/>
              </a:pPr>
              <a:r>
                <a:rPr lang="en-US" altLang="zh-CN" dirty="0">
                  <a:solidFill>
                    <a:schemeClr val="tx1"/>
                  </a:solidFill>
                  <a:latin typeface="Consolas" panose="020B0609020204030204" pitchFamily="49" charset="0"/>
                </a:rPr>
                <a:t>	</a:t>
              </a:r>
              <a:r>
                <a:rPr lang="en-US" altLang="zh-CN" sz="1600" dirty="0">
                  <a:solidFill>
                    <a:schemeClr val="accent6"/>
                  </a:solidFill>
                  <a:latin typeface="Consolas" panose="020B0609020204030204" pitchFamily="49" charset="0"/>
                </a:rPr>
                <a:t>// </a:t>
              </a:r>
              <a:r>
                <a:rPr lang="zh-CN" altLang="en-US" sz="1600" dirty="0">
                  <a:solidFill>
                    <a:schemeClr val="accent6"/>
                  </a:solidFill>
                  <a:latin typeface="Consolas" panose="020B0609020204030204" pitchFamily="49" charset="0"/>
                </a:rPr>
                <a:t>其他成员</a:t>
              </a:r>
              <a:endParaRPr lang="zh-CN" altLang="en-US" dirty="0">
                <a:solidFill>
                  <a:schemeClr val="accent6"/>
                </a:solidFill>
                <a:latin typeface="Consolas" panose="020B0609020204030204" pitchFamily="49" charset="0"/>
              </a:endParaRPr>
            </a:p>
            <a:p>
              <a:pPr lvl="0">
                <a:buClr>
                  <a:srgbClr val="151DC1"/>
                </a:buClr>
                <a:buSzPct val="80000"/>
              </a:pPr>
              <a:r>
                <a:rPr lang="en-US" altLang="zh-CN" dirty="0">
                  <a:solidFill>
                    <a:schemeClr val="tx1"/>
                  </a:solidFill>
                  <a:latin typeface="Consolas" panose="020B0609020204030204" pitchFamily="49" charset="0"/>
                </a:rPr>
                <a:t>	...</a:t>
              </a:r>
            </a:p>
            <a:p>
              <a:pPr lvl="0">
                <a:buClr>
                  <a:srgbClr val="151DC1"/>
                </a:buClr>
                <a:buSzPct val="80000"/>
              </a:pPr>
              <a:r>
                <a:rPr lang="en-US" altLang="zh-CN" dirty="0">
                  <a:solidFill>
                    <a:schemeClr val="tx1"/>
                  </a:solidFill>
                  <a:latin typeface="Consolas" panose="020B0609020204030204" pitchFamily="49" charset="0"/>
                </a:rPr>
                <a:t>};</a:t>
              </a:r>
              <a:endParaRPr kumimoji="0" lang="en-US" altLang="zh-CN" sz="1800" b="0" i="0" u="none" strike="noStrike" kern="1200" cap="none" spc="0" normalizeH="0" baseline="0" noProof="0" dirty="0">
                <a:ln>
                  <a:noFill/>
                </a:ln>
                <a:solidFill>
                  <a:schemeClr val="tx1"/>
                </a:solidFill>
                <a:effectLst/>
                <a:uLnTx/>
                <a:uFillTx/>
                <a:latin typeface="Consolas" panose="020B0609020204030204" pitchFamily="49" charset="0"/>
                <a:ea typeface="微软雅黑"/>
              </a:endParaRPr>
            </a:p>
          </p:txBody>
        </p:sp>
      </p:grpSp>
      <p:grpSp>
        <p:nvGrpSpPr>
          <p:cNvPr id="17" name="组合 16">
            <a:extLst>
              <a:ext uri="{FF2B5EF4-FFF2-40B4-BE49-F238E27FC236}">
                <a16:creationId xmlns:a16="http://schemas.microsoft.com/office/drawing/2014/main" id="{76733C3F-182E-43C9-82CC-E5840619D6D8}"/>
              </a:ext>
            </a:extLst>
          </p:cNvPr>
          <p:cNvGrpSpPr/>
          <p:nvPr/>
        </p:nvGrpSpPr>
        <p:grpSpPr>
          <a:xfrm>
            <a:off x="188604" y="4252277"/>
            <a:ext cx="5273412" cy="1787232"/>
            <a:chOff x="219974" y="2044323"/>
            <a:chExt cx="8704052" cy="1321291"/>
          </a:xfrm>
        </p:grpSpPr>
        <p:sp>
          <p:nvSpPr>
            <p:cNvPr id="20" name="矩形: 圆顶角 19">
              <a:extLst>
                <a:ext uri="{FF2B5EF4-FFF2-40B4-BE49-F238E27FC236}">
                  <a16:creationId xmlns:a16="http://schemas.microsoft.com/office/drawing/2014/main" id="{9B8E665A-6009-4D79-91AA-753C5A1F0EDD}"/>
                </a:ext>
              </a:extLst>
            </p:cNvPr>
            <p:cNvSpPr/>
            <p:nvPr/>
          </p:nvSpPr>
          <p:spPr>
            <a:xfrm>
              <a:off x="219974" y="2044323"/>
              <a:ext cx="8704052" cy="350307"/>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2000" dirty="0" err="1">
                  <a:solidFill>
                    <a:prstClr val="white"/>
                  </a:solidFill>
                  <a:latin typeface="Consolas" panose="020B0609020204030204" pitchFamily="49" charset="0"/>
                </a:rPr>
                <a:t>MyStr</a:t>
              </a:r>
              <a:r>
                <a:rPr lang="en-US" altLang="zh-CN" sz="2000" dirty="0">
                  <a:solidFill>
                    <a:prstClr val="white"/>
                  </a:solidFill>
                  <a:latin typeface="Consolas" panose="020B0609020204030204" pitchFamily="49" charset="0"/>
                </a:rPr>
                <a:t> </a:t>
              </a:r>
              <a:r>
                <a:rPr lang="zh-CN" altLang="en-US" sz="2000" dirty="0">
                  <a:solidFill>
                    <a:prstClr val="white"/>
                  </a:solidFill>
                  <a:latin typeface="Consolas" panose="020B0609020204030204" pitchFamily="49" charset="0"/>
                </a:rPr>
                <a:t>类对象复制</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1" name="矩形: 圆角 17">
              <a:extLst>
                <a:ext uri="{FF2B5EF4-FFF2-40B4-BE49-F238E27FC236}">
                  <a16:creationId xmlns:a16="http://schemas.microsoft.com/office/drawing/2014/main" id="{6BA66DA0-E9CD-4F22-ABE3-A9DDD8FBF662}"/>
                </a:ext>
              </a:extLst>
            </p:cNvPr>
            <p:cNvSpPr/>
            <p:nvPr/>
          </p:nvSpPr>
          <p:spPr>
            <a:xfrm>
              <a:off x="219974" y="2394631"/>
              <a:ext cx="8704052" cy="97098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rgbClr val="151DC1"/>
                </a:buClr>
                <a:buSzPct val="80000"/>
              </a:pPr>
              <a:r>
                <a:rPr lang="en-US" altLang="zh-CN" dirty="0">
                  <a:solidFill>
                    <a:schemeClr val="tx1"/>
                  </a:solidFill>
                  <a:latin typeface="Consolas" panose="020B0609020204030204" pitchFamily="49" charset="0"/>
                </a:rPr>
                <a:t>{</a:t>
              </a:r>
            </a:p>
            <a:p>
              <a:pPr lvl="0">
                <a:buClr>
                  <a:srgbClr val="151DC1"/>
                </a:buClr>
                <a:buSzPct val="80000"/>
              </a:pPr>
              <a:r>
                <a:rPr lang="en-US" altLang="zh-CN" dirty="0">
                  <a:solidFill>
                    <a:schemeClr val="tx1"/>
                  </a:solidFill>
                  <a:latin typeface="Consolas" panose="020B0609020204030204" pitchFamily="49" charset="0"/>
                </a:rPr>
                <a:t>	</a:t>
              </a:r>
              <a:r>
                <a:rPr lang="en-US" altLang="zh-CN" dirty="0" err="1">
                  <a:solidFill>
                    <a:srgbClr val="08764C"/>
                  </a:solidFill>
                  <a:latin typeface="Consolas" panose="020B0609020204030204" pitchFamily="49" charset="0"/>
                </a:rPr>
                <a:t>MyStr</a:t>
              </a:r>
              <a:r>
                <a:rPr lang="en-US" altLang="zh-CN" dirty="0">
                  <a:solidFill>
                    <a:schemeClr val="tx1"/>
                  </a:solidFill>
                  <a:latin typeface="Consolas" panose="020B0609020204030204" pitchFamily="49" charset="0"/>
                </a:rPr>
                <a:t> s1("dynamic"), s2(s1), s3;</a:t>
              </a:r>
            </a:p>
            <a:p>
              <a:pPr lvl="0">
                <a:buClr>
                  <a:srgbClr val="151DC1"/>
                </a:buClr>
                <a:buSzPct val="80000"/>
              </a:pPr>
              <a:r>
                <a:rPr lang="en-US" altLang="zh-CN" dirty="0">
                  <a:solidFill>
                    <a:schemeClr val="tx1"/>
                  </a:solidFill>
                  <a:latin typeface="Consolas" panose="020B0609020204030204" pitchFamily="49" charset="0"/>
                </a:rPr>
                <a:t>	s3 = s1;</a:t>
              </a:r>
            </a:p>
            <a:p>
              <a:pPr lvl="0">
                <a:buClr>
                  <a:srgbClr val="151DC1"/>
                </a:buClr>
                <a:buSzPct val="80000"/>
              </a:pPr>
              <a:r>
                <a:rPr lang="en-US" altLang="zh-CN" dirty="0">
                  <a:solidFill>
                    <a:schemeClr val="tx1"/>
                  </a:solidFill>
                  <a:latin typeface="Consolas" panose="020B0609020204030204" pitchFamily="49" charset="0"/>
                </a:rPr>
                <a:t>} </a:t>
              </a:r>
              <a:r>
                <a:rPr lang="en-US" altLang="zh-CN" sz="1600" dirty="0">
                  <a:solidFill>
                    <a:schemeClr val="accent6"/>
                  </a:solidFill>
                  <a:latin typeface="Consolas" panose="020B0609020204030204" pitchFamily="49" charset="0"/>
                </a:rPr>
                <a:t>// </a:t>
              </a:r>
              <a:r>
                <a:rPr lang="zh-CN" altLang="en-US" sz="1600" dirty="0">
                  <a:solidFill>
                    <a:schemeClr val="accent6"/>
                  </a:solidFill>
                  <a:latin typeface="Consolas" panose="020B0609020204030204" pitchFamily="49" charset="0"/>
                </a:rPr>
                <a:t>错误</a:t>
              </a:r>
              <a:endParaRPr kumimoji="0" lang="en-US" altLang="zh-CN" sz="1800" b="0" i="0" u="none" strike="noStrike" kern="1200" cap="none" spc="0" normalizeH="0" baseline="0" noProof="0" dirty="0">
                <a:ln>
                  <a:noFill/>
                </a:ln>
                <a:solidFill>
                  <a:schemeClr val="accent6"/>
                </a:solidFill>
                <a:effectLst/>
                <a:uLnTx/>
                <a:uFillTx/>
                <a:latin typeface="Consolas" panose="020B0609020204030204" pitchFamily="49" charset="0"/>
                <a:ea typeface="微软雅黑"/>
              </a:endParaRPr>
            </a:p>
          </p:txBody>
        </p:sp>
      </p:grpSp>
      <p:grpSp>
        <p:nvGrpSpPr>
          <p:cNvPr id="22" name="组合 21">
            <a:extLst>
              <a:ext uri="{FF2B5EF4-FFF2-40B4-BE49-F238E27FC236}">
                <a16:creationId xmlns:a16="http://schemas.microsoft.com/office/drawing/2014/main" id="{AC722C79-EE01-416F-A8DF-136F881C79D5}"/>
              </a:ext>
            </a:extLst>
          </p:cNvPr>
          <p:cNvGrpSpPr/>
          <p:nvPr/>
        </p:nvGrpSpPr>
        <p:grpSpPr>
          <a:xfrm>
            <a:off x="5566710" y="3806035"/>
            <a:ext cx="3486222" cy="2474494"/>
            <a:chOff x="219974" y="2044323"/>
            <a:chExt cx="8704052" cy="990635"/>
          </a:xfrm>
        </p:grpSpPr>
        <p:sp>
          <p:nvSpPr>
            <p:cNvPr id="23" name="矩形: 圆顶角 22">
              <a:extLst>
                <a:ext uri="{FF2B5EF4-FFF2-40B4-BE49-F238E27FC236}">
                  <a16:creationId xmlns:a16="http://schemas.microsoft.com/office/drawing/2014/main" id="{E37953A6-291A-4071-9576-0DFC6436D516}"/>
                </a:ext>
              </a:extLst>
            </p:cNvPr>
            <p:cNvSpPr/>
            <p:nvPr/>
          </p:nvSpPr>
          <p:spPr>
            <a:xfrm>
              <a:off x="219974" y="2044323"/>
              <a:ext cx="8704052" cy="189567"/>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24" name="矩形: 圆角 17">
              <a:extLst>
                <a:ext uri="{FF2B5EF4-FFF2-40B4-BE49-F238E27FC236}">
                  <a16:creationId xmlns:a16="http://schemas.microsoft.com/office/drawing/2014/main" id="{45ACB41F-48CE-4D1C-8546-BFC7B81FD21C}"/>
                </a:ext>
              </a:extLst>
            </p:cNvPr>
            <p:cNvSpPr/>
            <p:nvPr/>
          </p:nvSpPr>
          <p:spPr>
            <a:xfrm>
              <a:off x="219974" y="2236603"/>
              <a:ext cx="8704052" cy="79835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285750" lvl="0" indent="-285750">
                <a:lnSpc>
                  <a:spcPts val="2500"/>
                </a:lnSpc>
                <a:buClr>
                  <a:srgbClr val="151DC1"/>
                </a:buClr>
                <a:buFont typeface="Wingdings" panose="05000000000000000000" pitchFamily="2" charset="2"/>
                <a:buChar char="l"/>
              </a:pPr>
              <a:r>
                <a:rPr lang="zh-CN" altLang="en-US" dirty="0">
                  <a:solidFill>
                    <a:prstClr val="black"/>
                  </a:solidFill>
                  <a:latin typeface="Consolas" panose="020B0609020204030204" pitchFamily="49" charset="0"/>
                </a:rPr>
                <a:t>对于指针成员 </a:t>
              </a:r>
              <a:r>
                <a:rPr lang="en-US" altLang="zh-CN" dirty="0" err="1">
                  <a:solidFill>
                    <a:prstClr val="black"/>
                  </a:solidFill>
                  <a:latin typeface="Consolas" panose="020B0609020204030204" pitchFamily="49" charset="0"/>
                </a:rPr>
                <a:t>m_buff</a:t>
              </a:r>
              <a:r>
                <a:rPr lang="zh-CN" altLang="en-US" dirty="0">
                  <a:solidFill>
                    <a:prstClr val="black"/>
                  </a:solidFill>
                  <a:latin typeface="Consolas" panose="020B0609020204030204" pitchFamily="49" charset="0"/>
                </a:rPr>
                <a:t>，将复</a:t>
              </a:r>
              <a:endParaRPr lang="en-US" altLang="zh-CN" dirty="0">
                <a:solidFill>
                  <a:prstClr val="black"/>
                </a:solidFill>
                <a:latin typeface="Consolas" panose="020B0609020204030204" pitchFamily="49" charset="0"/>
              </a:endParaRPr>
            </a:p>
            <a:p>
              <a:pPr lvl="0">
                <a:lnSpc>
                  <a:spcPts val="2500"/>
                </a:lnSpc>
                <a:buClr>
                  <a:srgbClr val="151DC1"/>
                </a:buClr>
              </a:pPr>
              <a:r>
                <a:rPr lang="zh-CN" altLang="en-US" dirty="0">
                  <a:solidFill>
                    <a:prstClr val="black"/>
                  </a:solidFill>
                  <a:latin typeface="Consolas" panose="020B0609020204030204" pitchFamily="49" charset="0"/>
                </a:rPr>
                <a:t>制指针本身的值，而非指针所指向的对象的值</a:t>
              </a:r>
            </a:p>
            <a:p>
              <a:pPr marL="285750" lvl="0" indent="-285750">
                <a:lnSpc>
                  <a:spcPts val="2500"/>
                </a:lnSpc>
                <a:buClr>
                  <a:srgbClr val="151DC1"/>
                </a:buClr>
                <a:buFont typeface="Wingdings" panose="05000000000000000000" pitchFamily="2" charset="2"/>
                <a:buChar char="l"/>
              </a:pPr>
              <a:r>
                <a:rPr lang="en-US" altLang="zh-CN" dirty="0">
                  <a:solidFill>
                    <a:prstClr val="black"/>
                  </a:solidFill>
                  <a:latin typeface="Consolas" panose="020B0609020204030204" pitchFamily="49" charset="0"/>
                </a:rPr>
                <a:t>s1</a:t>
              </a:r>
              <a:r>
                <a:rPr lang="zh-CN" altLang="en-US" dirty="0">
                  <a:solidFill>
                    <a:prstClr val="black"/>
                  </a:solidFill>
                  <a:latin typeface="Consolas" panose="020B0609020204030204" pitchFamily="49" charset="0"/>
                </a:rPr>
                <a:t>、</a:t>
              </a:r>
              <a:r>
                <a:rPr lang="en-US" altLang="zh-CN" dirty="0">
                  <a:solidFill>
                    <a:prstClr val="black"/>
                  </a:solidFill>
                  <a:latin typeface="Consolas" panose="020B0609020204030204" pitchFamily="49" charset="0"/>
                </a:rPr>
                <a:t>s2 </a:t>
              </a:r>
              <a:r>
                <a:rPr lang="zh-CN" altLang="en-US" dirty="0">
                  <a:solidFill>
                    <a:prstClr val="black"/>
                  </a:solidFill>
                  <a:latin typeface="Consolas" panose="020B0609020204030204" pitchFamily="49" charset="0"/>
                </a:rPr>
                <a:t>和 </a:t>
              </a:r>
              <a:r>
                <a:rPr lang="en-US" altLang="zh-CN" dirty="0">
                  <a:solidFill>
                    <a:prstClr val="black"/>
                  </a:solidFill>
                  <a:latin typeface="Consolas" panose="020B0609020204030204" pitchFamily="49" charset="0"/>
                </a:rPr>
                <a:t>s3 </a:t>
              </a:r>
              <a:r>
                <a:rPr lang="zh-CN" altLang="en-US" dirty="0">
                  <a:solidFill>
                    <a:prstClr val="black"/>
                  </a:solidFill>
                  <a:latin typeface="Consolas" panose="020B0609020204030204" pitchFamily="49" charset="0"/>
                </a:rPr>
                <a:t>的</a:t>
              </a:r>
              <a:r>
                <a:rPr lang="en-US" altLang="zh-CN" dirty="0" err="1">
                  <a:solidFill>
                    <a:prstClr val="black"/>
                  </a:solidFill>
                  <a:latin typeface="Consolas" panose="020B0609020204030204" pitchFamily="49" charset="0"/>
                </a:rPr>
                <a:t>m_buff</a:t>
              </a:r>
              <a:r>
                <a:rPr lang="en-US" altLang="zh-CN" dirty="0">
                  <a:solidFill>
                    <a:prstClr val="black"/>
                  </a:solidFill>
                  <a:latin typeface="Consolas" panose="020B0609020204030204" pitchFamily="49" charset="0"/>
                </a:rPr>
                <a:t> </a:t>
              </a:r>
              <a:r>
                <a:rPr lang="zh-CN" altLang="en-US" dirty="0">
                  <a:solidFill>
                    <a:prstClr val="black"/>
                  </a:solidFill>
                  <a:latin typeface="Consolas" panose="020B0609020204030204" pitchFamily="49" charset="0"/>
                </a:rPr>
                <a:t>指</a:t>
              </a:r>
              <a:endParaRPr lang="en-US" altLang="zh-CN" dirty="0">
                <a:solidFill>
                  <a:prstClr val="black"/>
                </a:solidFill>
                <a:latin typeface="Consolas" panose="020B0609020204030204" pitchFamily="49" charset="0"/>
              </a:endParaRPr>
            </a:p>
            <a:p>
              <a:pPr lvl="0">
                <a:lnSpc>
                  <a:spcPts val="2500"/>
                </a:lnSpc>
                <a:buClr>
                  <a:srgbClr val="151DC1"/>
                </a:buClr>
              </a:pPr>
              <a:r>
                <a:rPr lang="zh-CN" altLang="en-US" dirty="0">
                  <a:solidFill>
                    <a:prstClr val="black"/>
                  </a:solidFill>
                  <a:latin typeface="Consolas" panose="020B0609020204030204" pitchFamily="49" charset="0"/>
                </a:rPr>
                <a:t>向同一个内存地址，析构时重复释放</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p:txBody>
        </p:sp>
      </p:grpSp>
      <p:grpSp>
        <p:nvGrpSpPr>
          <p:cNvPr id="15" name="组合 14">
            <a:extLst>
              <a:ext uri="{FF2B5EF4-FFF2-40B4-BE49-F238E27FC236}">
                <a16:creationId xmlns:a16="http://schemas.microsoft.com/office/drawing/2014/main" id="{17637544-0C47-49B5-851A-59EEF941B21F}"/>
              </a:ext>
            </a:extLst>
          </p:cNvPr>
          <p:cNvGrpSpPr/>
          <p:nvPr/>
        </p:nvGrpSpPr>
        <p:grpSpPr>
          <a:xfrm>
            <a:off x="5566710" y="1712107"/>
            <a:ext cx="3486222" cy="1921512"/>
            <a:chOff x="219974" y="2044317"/>
            <a:chExt cx="8704052" cy="1921520"/>
          </a:xfrm>
        </p:grpSpPr>
        <p:sp>
          <p:nvSpPr>
            <p:cNvPr id="16" name="矩形: 圆顶角 15">
              <a:extLst>
                <a:ext uri="{FF2B5EF4-FFF2-40B4-BE49-F238E27FC236}">
                  <a16:creationId xmlns:a16="http://schemas.microsoft.com/office/drawing/2014/main" id="{9F552BD1-BA54-4213-B302-245B26DCE441}"/>
                </a:ext>
              </a:extLst>
            </p:cNvPr>
            <p:cNvSpPr/>
            <p:nvPr/>
          </p:nvSpPr>
          <p:spPr>
            <a:xfrm>
              <a:off x="219974" y="2044317"/>
              <a:ext cx="8704052" cy="577650"/>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问题</a:t>
              </a:r>
            </a:p>
          </p:txBody>
        </p:sp>
        <p:sp>
          <p:nvSpPr>
            <p:cNvPr id="25" name="矩形: 圆角 17">
              <a:extLst>
                <a:ext uri="{FF2B5EF4-FFF2-40B4-BE49-F238E27FC236}">
                  <a16:creationId xmlns:a16="http://schemas.microsoft.com/office/drawing/2014/main" id="{4D6ED764-79EF-4616-9CAC-531AA002870A}"/>
                </a:ext>
              </a:extLst>
            </p:cNvPr>
            <p:cNvSpPr/>
            <p:nvPr/>
          </p:nvSpPr>
          <p:spPr>
            <a:xfrm>
              <a:off x="219974" y="2612833"/>
              <a:ext cx="8704052" cy="135300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500"/>
                </a:lnSpc>
                <a:buClr>
                  <a:srgbClr val="212AE7"/>
                </a:buClr>
                <a:buSzPct val="80000"/>
              </a:pPr>
              <a:r>
                <a:rPr lang="en-US" altLang="zh-CN" dirty="0" err="1">
                  <a:solidFill>
                    <a:prstClr val="black"/>
                  </a:solidFill>
                  <a:latin typeface="Consolas" panose="020B0609020204030204" pitchFamily="49" charset="0"/>
                </a:rPr>
                <a:t>MyStr</a:t>
              </a:r>
              <a:r>
                <a:rPr lang="en-US" altLang="zh-CN" dirty="0">
                  <a:solidFill>
                    <a:prstClr val="black"/>
                  </a:solidFill>
                  <a:latin typeface="Consolas" panose="020B0609020204030204" pitchFamily="49" charset="0"/>
                </a:rPr>
                <a:t> </a:t>
              </a:r>
              <a:r>
                <a:rPr lang="zh-CN" altLang="en-US" dirty="0">
                  <a:solidFill>
                    <a:prstClr val="black"/>
                  </a:solidFill>
                  <a:latin typeface="Consolas" panose="020B0609020204030204" pitchFamily="49" charset="0"/>
                </a:rPr>
                <a:t>类含有动态对象数据成员 </a:t>
              </a:r>
              <a:r>
                <a:rPr lang="en-US" altLang="zh-CN" dirty="0" err="1">
                  <a:solidFill>
                    <a:prstClr val="black"/>
                  </a:solidFill>
                  <a:latin typeface="Consolas" panose="020B0609020204030204" pitchFamily="49" charset="0"/>
                </a:rPr>
                <a:t>m_buff</a:t>
              </a:r>
              <a:r>
                <a:rPr lang="zh-CN" altLang="en-US" dirty="0">
                  <a:solidFill>
                    <a:prstClr val="black"/>
                  </a:solidFill>
                  <a:latin typeface="Consolas" panose="020B0609020204030204" pitchFamily="49" charset="0"/>
                </a:rPr>
                <a:t>，默认的复制构造将如之前 </a:t>
              </a:r>
              <a:r>
                <a:rPr lang="en-US" altLang="zh-CN" dirty="0">
                  <a:solidFill>
                    <a:prstClr val="black"/>
                  </a:solidFill>
                  <a:latin typeface="Consolas" panose="020B0609020204030204" pitchFamily="49" charset="0"/>
                </a:rPr>
                <a:t>A </a:t>
              </a:r>
              <a:r>
                <a:rPr lang="zh-CN" altLang="en-US" dirty="0">
                  <a:solidFill>
                    <a:prstClr val="black"/>
                  </a:solidFill>
                  <a:latin typeface="Consolas" panose="020B0609020204030204" pitchFamily="49" charset="0"/>
                </a:rPr>
                <a:t>类型对象的复制构造一样出现问题</a:t>
              </a:r>
              <a:endPar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endParaRPr>
            </a:p>
          </p:txBody>
        </p:sp>
      </p:grpSp>
    </p:spTree>
    <p:extLst>
      <p:ext uri="{BB962C8B-B14F-4D97-AF65-F5344CB8AC3E}">
        <p14:creationId xmlns:p14="http://schemas.microsoft.com/office/powerpoint/2010/main" val="3814594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66648" y="6430739"/>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8.2.2  </a:t>
            </a:r>
            <a:r>
              <a:rPr kumimoji="0" lang="zh-CN" altLang="en-US" sz="3200" b="0" i="0" u="none" strike="noStrike" kern="1200" cap="none" spc="0" normalizeH="0" baseline="0" noProof="0" dirty="0">
                <a:ln>
                  <a:noFill/>
                </a:ln>
                <a:solidFill>
                  <a:prstClr val="white"/>
                </a:solidFill>
                <a:effectLst/>
                <a:uLnTx/>
                <a:uFillTx/>
                <a:latin typeface="微软雅黑"/>
                <a:ea typeface="微软雅黑"/>
                <a:cs typeface="+mn-cs"/>
              </a:rPr>
              <a:t>复制与赋值</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2" name="矩形 11">
            <a:extLst>
              <a:ext uri="{FF2B5EF4-FFF2-40B4-BE49-F238E27FC236}">
                <a16:creationId xmlns:a16="http://schemas.microsoft.com/office/drawing/2014/main" id="{7D864B83-9801-49D7-9965-12E20F5E4D72}"/>
              </a:ext>
            </a:extLst>
          </p:cNvPr>
          <p:cNvSpPr/>
          <p:nvPr/>
        </p:nvSpPr>
        <p:spPr>
          <a:xfrm>
            <a:off x="293298" y="1734728"/>
            <a:ext cx="4572000" cy="461665"/>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FFFF"/>
                </a:solidFill>
                <a:effectLst/>
                <a:uLnTx/>
                <a:uFillTx/>
                <a:latin typeface="MicrosoftYaHei"/>
                <a:ea typeface="微软雅黑"/>
                <a:cs typeface="+mn-cs"/>
              </a:rPr>
              <a:t>学习目标</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p>
        </p:txBody>
      </p:sp>
      <p:sp>
        <p:nvSpPr>
          <p:cNvPr id="2" name="矩形 1">
            <a:extLst>
              <a:ext uri="{FF2B5EF4-FFF2-40B4-BE49-F238E27FC236}">
                <a16:creationId xmlns:a16="http://schemas.microsoft.com/office/drawing/2014/main" id="{2A4B7D20-6B21-457D-B6BF-C3F76ACBB2EE}"/>
              </a:ext>
            </a:extLst>
          </p:cNvPr>
          <p:cNvSpPr/>
          <p:nvPr/>
        </p:nvSpPr>
        <p:spPr>
          <a:xfrm>
            <a:off x="66684" y="854194"/>
            <a:ext cx="8955396" cy="461665"/>
          </a:xfrm>
          <a:prstGeom prst="rect">
            <a:avLst/>
          </a:prstGeom>
        </p:spPr>
        <p:txBody>
          <a:bodyPr wrap="square">
            <a:spAutoFit/>
          </a:bodyPr>
          <a:lstStyle/>
          <a:p>
            <a:pPr lvl="0">
              <a:defRPr/>
            </a:pPr>
            <a:r>
              <a:rPr lang="zh-CN" altLang="en-US" sz="2000" dirty="0">
                <a:solidFill>
                  <a:prstClr val="black"/>
                </a:solidFill>
              </a:rPr>
              <a:t>为了解决上述问题，需要</a:t>
            </a:r>
            <a:r>
              <a:rPr lang="zh-CN" altLang="en-US" sz="2000" dirty="0">
                <a:solidFill>
                  <a:srgbClr val="FF0000"/>
                </a:solidFill>
              </a:rPr>
              <a:t>显式</a:t>
            </a:r>
            <a:r>
              <a:rPr lang="zh-CN" altLang="en-US" sz="2000" dirty="0">
                <a:solidFill>
                  <a:prstClr val="black"/>
                </a:solidFill>
              </a:rPr>
              <a:t>定义 </a:t>
            </a:r>
            <a:r>
              <a:rPr lang="en-US" altLang="zh-CN" sz="2000" dirty="0" err="1">
                <a:solidFill>
                  <a:prstClr val="black"/>
                </a:solidFill>
                <a:latin typeface="Consolas" panose="020B0609020204030204" pitchFamily="49" charset="0"/>
              </a:rPr>
              <a:t>MyStr</a:t>
            </a:r>
            <a:r>
              <a:rPr lang="en-US" altLang="zh-CN" sz="2000" dirty="0">
                <a:solidFill>
                  <a:prstClr val="black"/>
                </a:solidFill>
                <a:latin typeface="Consolas" panose="020B0609020204030204" pitchFamily="49" charset="0"/>
              </a:rPr>
              <a:t> </a:t>
            </a:r>
            <a:r>
              <a:rPr lang="zh-CN" altLang="en-US" sz="2000" dirty="0">
                <a:solidFill>
                  <a:prstClr val="black"/>
                </a:solidFill>
              </a:rPr>
              <a:t>类复制构造函数和赋值运算符重载</a:t>
            </a:r>
            <a:r>
              <a:rPr lang="zh-CN" altLang="en-US" sz="2400" dirty="0">
                <a:solidFill>
                  <a:prstClr val="black"/>
                </a:solidFill>
              </a:rPr>
              <a:t>：</a:t>
            </a:r>
            <a:endPar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13" name="组合 12">
            <a:extLst>
              <a:ext uri="{FF2B5EF4-FFF2-40B4-BE49-F238E27FC236}">
                <a16:creationId xmlns:a16="http://schemas.microsoft.com/office/drawing/2014/main" id="{D09D85D5-038A-4BF3-A625-95D934A21058}"/>
              </a:ext>
            </a:extLst>
          </p:cNvPr>
          <p:cNvGrpSpPr/>
          <p:nvPr/>
        </p:nvGrpSpPr>
        <p:grpSpPr>
          <a:xfrm>
            <a:off x="143971" y="1370925"/>
            <a:ext cx="6175620" cy="1918824"/>
            <a:chOff x="219974" y="2021249"/>
            <a:chExt cx="8704052" cy="1418576"/>
          </a:xfrm>
        </p:grpSpPr>
        <p:sp>
          <p:nvSpPr>
            <p:cNvPr id="18" name="矩形: 圆顶角 17">
              <a:extLst>
                <a:ext uri="{FF2B5EF4-FFF2-40B4-BE49-F238E27FC236}">
                  <a16:creationId xmlns:a16="http://schemas.microsoft.com/office/drawing/2014/main" id="{1BE027AF-BB67-49A0-86D0-4408EC9D6ADB}"/>
                </a:ext>
              </a:extLst>
            </p:cNvPr>
            <p:cNvSpPr/>
            <p:nvPr/>
          </p:nvSpPr>
          <p:spPr>
            <a:xfrm>
              <a:off x="219974" y="2021249"/>
              <a:ext cx="8704052" cy="408569"/>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sz="2000" dirty="0" err="1">
                  <a:solidFill>
                    <a:prstClr val="white"/>
                  </a:solidFill>
                  <a:latin typeface="Consolas" panose="020B0609020204030204" pitchFamily="49" charset="0"/>
                </a:rPr>
                <a:t>MyStr</a:t>
              </a:r>
              <a:r>
                <a:rPr lang="en-US" altLang="zh-CN" sz="2000" dirty="0">
                  <a:solidFill>
                    <a:prstClr val="white"/>
                  </a:solidFill>
                  <a:latin typeface="Consolas" panose="020B0609020204030204" pitchFamily="49" charset="0"/>
                </a:rPr>
                <a:t> </a:t>
              </a:r>
              <a:r>
                <a:rPr lang="zh-CN" altLang="en-US" sz="2000" dirty="0">
                  <a:solidFill>
                    <a:prstClr val="white"/>
                  </a:solidFill>
                  <a:latin typeface="Consolas" panose="020B0609020204030204" pitchFamily="49" charset="0"/>
                </a:rPr>
                <a:t>类复制构造函数定义</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9" name="矩形: 圆角 17">
              <a:extLst>
                <a:ext uri="{FF2B5EF4-FFF2-40B4-BE49-F238E27FC236}">
                  <a16:creationId xmlns:a16="http://schemas.microsoft.com/office/drawing/2014/main" id="{DCD5AFA7-7B71-40FD-B504-0C9920E0FC1D}"/>
                </a:ext>
              </a:extLst>
            </p:cNvPr>
            <p:cNvSpPr/>
            <p:nvPr/>
          </p:nvSpPr>
          <p:spPr>
            <a:xfrm>
              <a:off x="219974" y="2376601"/>
              <a:ext cx="8704052" cy="106322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rgbClr val="151DC1"/>
                </a:buClr>
                <a:buSzPct val="80000"/>
              </a:pPr>
              <a:r>
                <a:rPr lang="en-US" altLang="zh-CN" sz="1600" dirty="0" err="1">
                  <a:solidFill>
                    <a:srgbClr val="08764C"/>
                  </a:solidFill>
                  <a:latin typeface="Consolas" panose="020B0609020204030204" pitchFamily="49" charset="0"/>
                </a:rPr>
                <a:t>MyStr</a:t>
              </a:r>
              <a:r>
                <a:rPr lang="en-US" altLang="zh-CN" sz="1600" dirty="0">
                  <a:solidFill>
                    <a:schemeClr val="tx1"/>
                  </a:solidFill>
                  <a:latin typeface="Consolas" panose="020B0609020204030204" pitchFamily="49" charset="0"/>
                </a:rPr>
                <a:t>::</a:t>
              </a:r>
              <a:r>
                <a:rPr lang="en-US" altLang="zh-CN" sz="1600" dirty="0" err="1">
                  <a:solidFill>
                    <a:srgbClr val="08764C"/>
                  </a:solidFill>
                  <a:latin typeface="Consolas" panose="020B0609020204030204" pitchFamily="49" charset="0"/>
                </a:rPr>
                <a:t>MyStr</a:t>
              </a:r>
              <a:r>
                <a:rPr lang="en-US" altLang="zh-CN" sz="1600" dirty="0">
                  <a:solidFill>
                    <a:schemeClr val="tx1"/>
                  </a:solidFill>
                  <a:latin typeface="Consolas" panose="020B0609020204030204" pitchFamily="49" charset="0"/>
                </a:rPr>
                <a:t>(</a:t>
              </a:r>
              <a:r>
                <a:rPr lang="en-US" altLang="zh-CN" sz="1600" dirty="0">
                  <a:solidFill>
                    <a:srgbClr val="0000FF"/>
                  </a:solidFill>
                  <a:latin typeface="Consolas" panose="020B0609020204030204" pitchFamily="49" charset="0"/>
                </a:rPr>
                <a:t>const</a:t>
              </a:r>
              <a:r>
                <a:rPr lang="en-US" altLang="zh-CN" sz="1600" dirty="0">
                  <a:solidFill>
                    <a:schemeClr val="tx1"/>
                  </a:solidFill>
                  <a:latin typeface="Consolas" panose="020B0609020204030204" pitchFamily="49" charset="0"/>
                </a:rPr>
                <a:t> </a:t>
              </a:r>
              <a:r>
                <a:rPr lang="en-US" altLang="zh-CN" sz="1600" dirty="0" err="1">
                  <a:solidFill>
                    <a:srgbClr val="08764C"/>
                  </a:solidFill>
                  <a:latin typeface="Consolas" panose="020B0609020204030204" pitchFamily="49" charset="0"/>
                </a:rPr>
                <a:t>MyStr</a:t>
              </a:r>
              <a:r>
                <a:rPr lang="en-US" altLang="zh-CN" sz="1600" dirty="0">
                  <a:solidFill>
                    <a:schemeClr val="tx1"/>
                  </a:solidFill>
                  <a:latin typeface="Consolas" panose="020B0609020204030204" pitchFamily="49" charset="0"/>
                </a:rPr>
                <a:t> &amp;</a:t>
              </a:r>
              <a:r>
                <a:rPr lang="en-US" altLang="zh-CN" sz="1600" dirty="0" err="1">
                  <a:solidFill>
                    <a:schemeClr val="tx1"/>
                  </a:solidFill>
                  <a:latin typeface="Consolas" panose="020B0609020204030204" pitchFamily="49" charset="0"/>
                </a:rPr>
                <a:t>rhs</a:t>
              </a:r>
              <a:r>
                <a:rPr lang="en-US" altLang="zh-CN" sz="1600" dirty="0">
                  <a:solidFill>
                    <a:schemeClr val="tx1"/>
                  </a:solidFill>
                  <a:latin typeface="Consolas" panose="020B0609020204030204" pitchFamily="49" charset="0"/>
                </a:rPr>
                <a:t>):</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m_length</a:t>
              </a:r>
              <a:r>
                <a:rPr lang="en-US" altLang="zh-CN" sz="1600" dirty="0">
                  <a:solidFill>
                    <a:schemeClr val="tx1"/>
                  </a:solidFill>
                  <a:latin typeface="Consolas" panose="020B0609020204030204" pitchFamily="49" charset="0"/>
                </a:rPr>
                <a:t>(</a:t>
              </a:r>
              <a:r>
                <a:rPr lang="en-US" altLang="zh-CN" sz="1600" dirty="0" err="1">
                  <a:solidFill>
                    <a:schemeClr val="tx1"/>
                  </a:solidFill>
                  <a:latin typeface="Consolas" panose="020B0609020204030204" pitchFamily="49" charset="0"/>
                </a:rPr>
                <a:t>rhs.m_length</a:t>
              </a:r>
              <a:r>
                <a:rPr lang="en-US" altLang="zh-CN" sz="1600" dirty="0">
                  <a:solidFill>
                    <a:schemeClr val="tx1"/>
                  </a:solidFill>
                  <a:latin typeface="Consolas" panose="020B0609020204030204" pitchFamily="49" charset="0"/>
                </a:rPr>
                <a:t>),</a:t>
              </a:r>
              <a:r>
                <a:rPr lang="en-US" altLang="zh-CN" sz="1600" dirty="0" err="1">
                  <a:solidFill>
                    <a:schemeClr val="tx1"/>
                  </a:solidFill>
                  <a:latin typeface="Consolas" panose="020B0609020204030204" pitchFamily="49" charset="0"/>
                </a:rPr>
                <a:t>m_buff</a:t>
              </a:r>
              <a:r>
                <a:rPr lang="en-US" altLang="zh-CN" sz="1600" dirty="0">
                  <a:solidFill>
                    <a:schemeClr val="tx1"/>
                  </a:solidFill>
                  <a:latin typeface="Consolas" panose="020B0609020204030204" pitchFamily="49" charset="0"/>
                </a:rPr>
                <a:t>(</a:t>
              </a:r>
              <a:r>
                <a:rPr lang="en-US" altLang="zh-CN" sz="1600" dirty="0" err="1">
                  <a:solidFill>
                    <a:schemeClr val="tx1"/>
                  </a:solidFill>
                  <a:latin typeface="Consolas" panose="020B0609020204030204" pitchFamily="49" charset="0"/>
                </a:rPr>
                <a:t>m_length</a:t>
              </a:r>
              <a:r>
                <a:rPr lang="en-US" altLang="zh-CN" sz="1600" dirty="0">
                  <a:solidFill>
                    <a:schemeClr val="tx1"/>
                  </a:solidFill>
                  <a:latin typeface="Consolas" panose="020B0609020204030204" pitchFamily="49" charset="0"/>
                </a:rPr>
                <a:t>&gt;0 ? </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new char</a:t>
              </a:r>
              <a:r>
                <a:rPr lang="en-US" altLang="zh-CN" sz="1600" dirty="0">
                  <a:solidFill>
                    <a:schemeClr val="tx1"/>
                  </a:solidFill>
                  <a:latin typeface="Consolas" panose="020B0609020204030204" pitchFamily="49" charset="0"/>
                </a:rPr>
                <a:t>[</a:t>
              </a:r>
              <a:r>
                <a:rPr lang="en-US" altLang="zh-CN" sz="1600" dirty="0" err="1">
                  <a:solidFill>
                    <a:schemeClr val="tx1"/>
                  </a:solidFill>
                  <a:latin typeface="Consolas" panose="020B0609020204030204" pitchFamily="49" charset="0"/>
                </a:rPr>
                <a:t>m_length</a:t>
              </a:r>
              <a:r>
                <a:rPr lang="en-US" altLang="zh-CN" sz="1600" dirty="0">
                  <a:solidFill>
                    <a:schemeClr val="tx1"/>
                  </a:solidFill>
                  <a:latin typeface="Consolas" panose="020B0609020204030204" pitchFamily="49" charset="0"/>
                </a:rPr>
                <a:t>] : </a:t>
              </a:r>
              <a:r>
                <a:rPr lang="en-US" altLang="zh-CN" sz="1600" dirty="0" err="1">
                  <a:solidFill>
                    <a:schemeClr val="tx1"/>
                  </a:solidFill>
                  <a:latin typeface="Consolas" panose="020B0609020204030204" pitchFamily="49" charset="0"/>
                </a:rPr>
                <a:t>nullptr</a:t>
              </a:r>
              <a:r>
                <a:rPr lang="en-US" altLang="zh-CN" sz="1600" dirty="0">
                  <a:solidFill>
                    <a:schemeClr val="tx1"/>
                  </a:solidFill>
                  <a:latin typeface="Consolas" panose="020B0609020204030204" pitchFamily="49" charset="0"/>
                </a:rPr>
                <a:t>){</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strncpy</a:t>
              </a:r>
              <a:r>
                <a:rPr lang="en-US" altLang="zh-CN" sz="1600" dirty="0">
                  <a:solidFill>
                    <a:schemeClr val="tx1"/>
                  </a:solidFill>
                  <a:latin typeface="Consolas" panose="020B0609020204030204" pitchFamily="49" charset="0"/>
                </a:rPr>
                <a:t>(</a:t>
              </a:r>
              <a:r>
                <a:rPr lang="en-US" altLang="zh-CN" sz="1600" dirty="0" err="1">
                  <a:solidFill>
                    <a:schemeClr val="tx1"/>
                  </a:solidFill>
                  <a:latin typeface="Consolas" panose="020B0609020204030204" pitchFamily="49" charset="0"/>
                </a:rPr>
                <a:t>m_buff</a:t>
              </a: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rhs.m_buff</a:t>
              </a: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m_length</a:t>
              </a:r>
              <a:r>
                <a:rPr lang="en-US" altLang="zh-CN" sz="1600" dirty="0">
                  <a:solidFill>
                    <a:schemeClr val="tx1"/>
                  </a:solidFill>
                  <a:latin typeface="Consolas" panose="020B0609020204030204" pitchFamily="49" charset="0"/>
                </a:rPr>
                <a:t>); </a:t>
              </a:r>
            </a:p>
            <a:p>
              <a:pPr lvl="0">
                <a:buClr>
                  <a:srgbClr val="151DC1"/>
                </a:buClr>
                <a:buSzPct val="80000"/>
              </a:pPr>
              <a:r>
                <a:rPr lang="en-US" altLang="zh-CN" sz="1400" dirty="0">
                  <a:solidFill>
                    <a:schemeClr val="tx1"/>
                  </a:solidFill>
                  <a:latin typeface="Consolas" panose="020B0609020204030204" pitchFamily="49" charset="0"/>
                </a:rPr>
                <a:t>	</a:t>
              </a:r>
              <a:r>
                <a:rPr lang="en-US" altLang="zh-CN" sz="1400" dirty="0">
                  <a:solidFill>
                    <a:schemeClr val="accent6"/>
                  </a:solidFill>
                  <a:latin typeface="Consolas" panose="020B0609020204030204" pitchFamily="49" charset="0"/>
                </a:rPr>
                <a:t>//</a:t>
              </a:r>
              <a:r>
                <a:rPr lang="zh-CN" altLang="en-US" sz="1400" dirty="0">
                  <a:solidFill>
                    <a:schemeClr val="accent6"/>
                  </a:solidFill>
                  <a:latin typeface="Consolas" panose="020B0609020204030204" pitchFamily="49" charset="0"/>
                </a:rPr>
                <a:t>复制数据</a:t>
              </a:r>
            </a:p>
            <a:p>
              <a:pPr lvl="0">
                <a:buClr>
                  <a:srgbClr val="151DC1"/>
                </a:buClr>
                <a:buSzPct val="80000"/>
              </a:pPr>
              <a:r>
                <a:rPr lang="en-US" altLang="zh-CN" sz="1600" dirty="0">
                  <a:solidFill>
                    <a:schemeClr val="tx1"/>
                  </a:solidFill>
                  <a:latin typeface="Consolas" panose="020B0609020204030204" pitchFamily="49" charset="0"/>
                </a:rPr>
                <a:t>}</a:t>
              </a:r>
              <a:endParaRPr kumimoji="0" lang="en-US" altLang="zh-CN" sz="1600" b="0" i="0" u="none" strike="noStrike" kern="1200" cap="none" spc="0" normalizeH="0" baseline="0" noProof="0" dirty="0">
                <a:ln>
                  <a:noFill/>
                </a:ln>
                <a:solidFill>
                  <a:schemeClr val="tx1"/>
                </a:solidFill>
                <a:effectLst/>
                <a:uLnTx/>
                <a:uFillTx/>
                <a:latin typeface="Consolas" panose="020B0609020204030204" pitchFamily="49" charset="0"/>
                <a:ea typeface="微软雅黑"/>
              </a:endParaRPr>
            </a:p>
          </p:txBody>
        </p:sp>
      </p:grpSp>
      <p:grpSp>
        <p:nvGrpSpPr>
          <p:cNvPr id="17" name="组合 16">
            <a:extLst>
              <a:ext uri="{FF2B5EF4-FFF2-40B4-BE49-F238E27FC236}">
                <a16:creationId xmlns:a16="http://schemas.microsoft.com/office/drawing/2014/main" id="{76733C3F-182E-43C9-82CC-E5840619D6D8}"/>
              </a:ext>
            </a:extLst>
          </p:cNvPr>
          <p:cNvGrpSpPr/>
          <p:nvPr/>
        </p:nvGrpSpPr>
        <p:grpSpPr>
          <a:xfrm>
            <a:off x="143971" y="3385787"/>
            <a:ext cx="6175620" cy="3024964"/>
            <a:chOff x="219974" y="1944202"/>
            <a:chExt cx="8704052" cy="2070088"/>
          </a:xfrm>
        </p:grpSpPr>
        <p:sp>
          <p:nvSpPr>
            <p:cNvPr id="20" name="矩形: 圆顶角 19">
              <a:extLst>
                <a:ext uri="{FF2B5EF4-FFF2-40B4-BE49-F238E27FC236}">
                  <a16:creationId xmlns:a16="http://schemas.microsoft.com/office/drawing/2014/main" id="{9B8E665A-6009-4D79-91AA-753C5A1F0EDD}"/>
                </a:ext>
              </a:extLst>
            </p:cNvPr>
            <p:cNvSpPr/>
            <p:nvPr/>
          </p:nvSpPr>
          <p:spPr>
            <a:xfrm>
              <a:off x="219974" y="1944202"/>
              <a:ext cx="8704052" cy="385590"/>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altLang="zh-CN" sz="2000" dirty="0" err="1">
                  <a:solidFill>
                    <a:prstClr val="white"/>
                  </a:solidFill>
                  <a:latin typeface="Consolas" panose="020B0609020204030204" pitchFamily="49" charset="0"/>
                </a:rPr>
                <a:t>MyStr</a:t>
              </a:r>
              <a:r>
                <a:rPr lang="en-US" altLang="zh-CN" sz="2000" dirty="0">
                  <a:solidFill>
                    <a:prstClr val="white"/>
                  </a:solidFill>
                  <a:latin typeface="Consolas" panose="020B0609020204030204" pitchFamily="49" charset="0"/>
                </a:rPr>
                <a:t> </a:t>
              </a:r>
              <a:r>
                <a:rPr lang="zh-CN" altLang="en-US" sz="2000" dirty="0">
                  <a:solidFill>
                    <a:prstClr val="white"/>
                  </a:solidFill>
                  <a:latin typeface="Consolas" panose="020B0609020204030204" pitchFamily="49" charset="0"/>
                </a:rPr>
                <a:t>类 </a:t>
              </a:r>
              <a:r>
                <a:rPr lang="en-US" altLang="zh-CN" sz="2000" dirty="0">
                  <a:solidFill>
                    <a:prstClr val="white"/>
                  </a:solidFill>
                  <a:latin typeface="Consolas" panose="020B0609020204030204" pitchFamily="49" charset="0"/>
                </a:rPr>
                <a:t>operator= </a:t>
              </a:r>
              <a:r>
                <a:rPr lang="zh-CN" altLang="en-US" sz="2000" dirty="0">
                  <a:solidFill>
                    <a:prstClr val="white"/>
                  </a:solidFill>
                  <a:latin typeface="Consolas" panose="020B0609020204030204" pitchFamily="49" charset="0"/>
                </a:rPr>
                <a:t>运算符重载</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1" name="矩形: 圆角 17">
              <a:extLst>
                <a:ext uri="{FF2B5EF4-FFF2-40B4-BE49-F238E27FC236}">
                  <a16:creationId xmlns:a16="http://schemas.microsoft.com/office/drawing/2014/main" id="{6BA66DA0-E9CD-4F22-ABE3-A9DDD8FBF662}"/>
                </a:ext>
              </a:extLst>
            </p:cNvPr>
            <p:cNvSpPr/>
            <p:nvPr/>
          </p:nvSpPr>
          <p:spPr>
            <a:xfrm>
              <a:off x="219974" y="2287002"/>
              <a:ext cx="8704052" cy="1727288"/>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rgbClr val="151DC1"/>
                </a:buClr>
                <a:buSzPct val="80000"/>
              </a:pPr>
              <a:r>
                <a:rPr lang="en-US" altLang="zh-CN" sz="1600" dirty="0" err="1">
                  <a:solidFill>
                    <a:srgbClr val="08764C"/>
                  </a:solidFill>
                  <a:latin typeface="Consolas" panose="020B0609020204030204" pitchFamily="49" charset="0"/>
                </a:rPr>
                <a:t>MyStr</a:t>
              </a:r>
              <a:r>
                <a:rPr lang="en-US" altLang="zh-CN" sz="1600" dirty="0">
                  <a:solidFill>
                    <a:prstClr val="black"/>
                  </a:solidFill>
                  <a:latin typeface="Consolas" panose="020B0609020204030204" pitchFamily="49" charset="0"/>
                </a:rPr>
                <a:t>&amp; </a:t>
              </a:r>
              <a:r>
                <a:rPr lang="en-US" altLang="zh-CN" sz="1600" dirty="0" err="1">
                  <a:solidFill>
                    <a:srgbClr val="08764C"/>
                  </a:solidFill>
                  <a:latin typeface="Consolas" panose="020B0609020204030204" pitchFamily="49" charset="0"/>
                </a:rPr>
                <a:t>MyStr</a:t>
              </a:r>
              <a:r>
                <a:rPr lang="en-US" altLang="zh-CN" sz="1600" dirty="0">
                  <a:solidFill>
                    <a:prstClr val="black"/>
                  </a:solidFill>
                  <a:latin typeface="Consolas" panose="020B0609020204030204" pitchFamily="49" charset="0"/>
                </a:rPr>
                <a:t>::</a:t>
              </a:r>
              <a:r>
                <a:rPr lang="en-US" altLang="zh-CN" sz="1600" dirty="0">
                  <a:solidFill>
                    <a:srgbClr val="0000FF"/>
                  </a:solidFill>
                  <a:latin typeface="Consolas" panose="020B0609020204030204" pitchFamily="49" charset="0"/>
                </a:rPr>
                <a:t>operator</a:t>
              </a:r>
              <a:r>
                <a:rPr lang="en-US" altLang="zh-CN" sz="1600" dirty="0">
                  <a:solidFill>
                    <a:prstClr val="black"/>
                  </a:solidFill>
                  <a:latin typeface="Consolas" panose="020B0609020204030204" pitchFamily="49" charset="0"/>
                </a:rPr>
                <a:t>=(</a:t>
              </a:r>
              <a:r>
                <a:rPr lang="en-US" altLang="zh-CN" sz="1600" dirty="0">
                  <a:solidFill>
                    <a:srgbClr val="0000FF"/>
                  </a:solidFill>
                  <a:latin typeface="Consolas" panose="020B0609020204030204" pitchFamily="49" charset="0"/>
                </a:rPr>
                <a:t>const</a:t>
              </a: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MyStr</a:t>
              </a:r>
              <a:r>
                <a:rPr lang="en-US" altLang="zh-CN" sz="1600" dirty="0">
                  <a:solidFill>
                    <a:prstClr val="black"/>
                  </a:solidFill>
                  <a:latin typeface="Consolas" panose="020B0609020204030204" pitchFamily="49" charset="0"/>
                </a:rPr>
                <a:t> 	&amp;</a:t>
              </a:r>
              <a:r>
                <a:rPr lang="en-US" altLang="zh-CN" sz="1600" dirty="0" err="1">
                  <a:solidFill>
                    <a:prstClr val="black"/>
                  </a:solidFill>
                  <a:latin typeface="Consolas" panose="020B0609020204030204" pitchFamily="49" charset="0"/>
                </a:rPr>
                <a:t>rhs</a:t>
              </a:r>
              <a:r>
                <a:rPr lang="en-US" altLang="zh-CN" sz="1600" dirty="0">
                  <a:solidFill>
                    <a:prstClr val="black"/>
                  </a:solidFill>
                  <a:latin typeface="Consolas" panose="020B0609020204030204" pitchFamily="49" charset="0"/>
                </a:rPr>
                <a:t>){</a:t>
              </a: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a:solidFill>
                    <a:srgbClr val="0000FF"/>
                  </a:solidFill>
                  <a:latin typeface="Consolas" panose="020B0609020204030204" pitchFamily="49" charset="0"/>
                </a:rPr>
                <a:t>if</a:t>
              </a:r>
              <a:r>
                <a:rPr lang="en-US" altLang="zh-CN" sz="1600" dirty="0">
                  <a:solidFill>
                    <a:prstClr val="black"/>
                  </a:solidFill>
                  <a:latin typeface="Consolas" panose="020B0609020204030204" pitchFamily="49" charset="0"/>
                </a:rPr>
                <a:t> (</a:t>
              </a:r>
              <a:r>
                <a:rPr lang="en-US" altLang="zh-CN" sz="1600" dirty="0">
                  <a:solidFill>
                    <a:srgbClr val="0000FF"/>
                  </a:solidFill>
                  <a:latin typeface="Consolas" panose="020B0609020204030204" pitchFamily="49" charset="0"/>
                </a:rPr>
                <a:t>this</a:t>
              </a:r>
              <a:r>
                <a:rPr lang="en-US" altLang="zh-CN" sz="1600" dirty="0">
                  <a:solidFill>
                    <a:prstClr val="black"/>
                  </a:solidFill>
                  <a:latin typeface="Consolas" panose="020B0609020204030204" pitchFamily="49" charset="0"/>
                </a:rPr>
                <a:t> != &amp;</a:t>
              </a:r>
              <a:r>
                <a:rPr lang="en-US" altLang="zh-CN" sz="1600" dirty="0" err="1">
                  <a:solidFill>
                    <a:prstClr val="black"/>
                  </a:solidFill>
                  <a:latin typeface="Consolas" panose="020B0609020204030204" pitchFamily="49" charset="0"/>
                </a:rPr>
                <a:t>rhs</a:t>
              </a:r>
              <a:r>
                <a:rPr lang="en-US" altLang="zh-CN" sz="1600" dirty="0">
                  <a:solidFill>
                    <a:prstClr val="black"/>
                  </a:solidFill>
                  <a:latin typeface="Consolas" panose="020B0609020204030204" pitchFamily="49" charset="0"/>
                </a:rPr>
                <a:t>){ </a:t>
              </a:r>
              <a:r>
                <a:rPr lang="en-US" altLang="zh-CN" sz="1400" dirty="0">
                  <a:solidFill>
                    <a:schemeClr val="accent6"/>
                  </a:solidFill>
                  <a:latin typeface="Consolas" panose="020B0609020204030204" pitchFamily="49" charset="0"/>
                </a:rPr>
                <a:t>//</a:t>
              </a:r>
              <a:r>
                <a:rPr lang="zh-CN" altLang="en-US" sz="1400" dirty="0">
                  <a:solidFill>
                    <a:schemeClr val="accent6"/>
                  </a:solidFill>
                  <a:latin typeface="Consolas" panose="020B0609020204030204" pitchFamily="49" charset="0"/>
                </a:rPr>
                <a:t>此判断不能缺少</a:t>
              </a: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a:solidFill>
                    <a:srgbClr val="0000FF"/>
                  </a:solidFill>
                  <a:latin typeface="Consolas" panose="020B0609020204030204" pitchFamily="49" charset="0"/>
                </a:rPr>
                <a:t>delete</a:t>
              </a:r>
              <a:r>
                <a:rPr lang="en-US" altLang="zh-CN" sz="1600" dirty="0">
                  <a:solidFill>
                    <a:prstClr val="black"/>
                  </a:solidFill>
                  <a:latin typeface="Consolas" panose="020B0609020204030204" pitchFamily="49" charset="0"/>
                </a:rPr>
                <a:t> [] </a:t>
              </a:r>
              <a:r>
                <a:rPr lang="en-US" altLang="zh-CN" sz="1600" dirty="0" err="1">
                  <a:solidFill>
                    <a:prstClr val="black"/>
                  </a:solidFill>
                  <a:latin typeface="Consolas" panose="020B0609020204030204" pitchFamily="49" charset="0"/>
                </a:rPr>
                <a:t>m_buff</a:t>
              </a:r>
              <a:r>
                <a:rPr lang="en-US" altLang="zh-CN" sz="1600" dirty="0">
                  <a:solidFill>
                    <a:prstClr val="black"/>
                  </a:solidFill>
                  <a:latin typeface="Consolas" panose="020B0609020204030204" pitchFamily="49" charset="0"/>
                </a:rPr>
                <a:t>; </a:t>
              </a:r>
              <a:r>
                <a:rPr lang="en-US" altLang="zh-CN" sz="1400" dirty="0">
                  <a:solidFill>
                    <a:schemeClr val="accent6"/>
                  </a:solidFill>
                  <a:latin typeface="Consolas" panose="020B0609020204030204" pitchFamily="49" charset="0"/>
                </a:rPr>
                <a:t>//</a:t>
              </a:r>
              <a:r>
                <a:rPr lang="zh-CN" altLang="en-US" sz="1400" dirty="0">
                  <a:solidFill>
                    <a:schemeClr val="accent6"/>
                  </a:solidFill>
                  <a:latin typeface="Consolas" panose="020B0609020204030204" pitchFamily="49" charset="0"/>
                </a:rPr>
                <a:t>释放原来的内存</a:t>
              </a: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m_length</a:t>
              </a:r>
              <a:r>
                <a:rPr lang="en-US" altLang="zh-CN" sz="1600" dirty="0">
                  <a:solidFill>
                    <a:prstClr val="black"/>
                  </a:solidFill>
                  <a:latin typeface="Consolas" panose="020B0609020204030204" pitchFamily="49" charset="0"/>
                </a:rPr>
                <a:t> = </a:t>
              </a:r>
              <a:r>
                <a:rPr lang="en-US" altLang="zh-CN" sz="1600" dirty="0" err="1">
                  <a:solidFill>
                    <a:prstClr val="black"/>
                  </a:solidFill>
                  <a:latin typeface="Consolas" panose="020B0609020204030204" pitchFamily="49" charset="0"/>
                </a:rPr>
                <a:t>rhs.m_length</a:t>
              </a:r>
              <a:r>
                <a:rPr lang="en-US" altLang="zh-CN" sz="1600" dirty="0">
                  <a:solidFill>
                    <a:prstClr val="black"/>
                  </a:solidFill>
                  <a:latin typeface="Consolas" panose="020B0609020204030204" pitchFamily="49" charset="0"/>
                </a:rPr>
                <a:t>;</a:t>
              </a: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m_buff</a:t>
              </a:r>
              <a:r>
                <a:rPr lang="en-US" altLang="zh-CN" sz="1600" dirty="0">
                  <a:solidFill>
                    <a:prstClr val="black"/>
                  </a:solidFill>
                  <a:latin typeface="Consolas" panose="020B0609020204030204" pitchFamily="49" charset="0"/>
                </a:rPr>
                <a:t> = </a:t>
              </a:r>
              <a:r>
                <a:rPr lang="en-US" altLang="zh-CN" sz="1600" dirty="0">
                  <a:solidFill>
                    <a:srgbClr val="0000FF"/>
                  </a:solidFill>
                  <a:latin typeface="Consolas" panose="020B0609020204030204" pitchFamily="49" charset="0"/>
                </a:rPr>
                <a:t>new char</a:t>
              </a:r>
              <a:r>
                <a:rPr lang="en-US" altLang="zh-CN" sz="1600" dirty="0">
                  <a:solidFill>
                    <a:prstClr val="black"/>
                  </a:solidFill>
                  <a:latin typeface="Consolas" panose="020B0609020204030204" pitchFamily="49" charset="0"/>
                </a:rPr>
                <a:t>[</a:t>
              </a:r>
              <a:r>
                <a:rPr lang="en-US" altLang="zh-CN" sz="1600" dirty="0" err="1">
                  <a:solidFill>
                    <a:prstClr val="black"/>
                  </a:solidFill>
                  <a:latin typeface="Consolas" panose="020B0609020204030204" pitchFamily="49" charset="0"/>
                </a:rPr>
                <a:t>m_length</a:t>
              </a:r>
              <a:r>
                <a:rPr lang="en-US" altLang="zh-CN" sz="1600" dirty="0">
                  <a:solidFill>
                    <a:prstClr val="black"/>
                  </a:solidFill>
                  <a:latin typeface="Consolas" panose="020B0609020204030204" pitchFamily="49" charset="0"/>
                </a:rPr>
                <a:t>];</a:t>
              </a:r>
              <a:r>
                <a:rPr lang="en-US" altLang="zh-CN" sz="1400" dirty="0">
                  <a:solidFill>
                    <a:schemeClr val="accent6"/>
                  </a:solidFill>
                  <a:latin typeface="Consolas" panose="020B0609020204030204" pitchFamily="49" charset="0"/>
                </a:rPr>
                <a:t>//</a:t>
              </a:r>
              <a:r>
                <a:rPr lang="zh-CN" altLang="en-US" sz="1400" dirty="0">
                  <a:solidFill>
                    <a:schemeClr val="accent6"/>
                  </a:solidFill>
                  <a:latin typeface="Consolas" panose="020B0609020204030204" pitchFamily="49" charset="0"/>
                </a:rPr>
                <a:t>重新分配内存</a:t>
              </a: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strncpy</a:t>
              </a:r>
              <a:r>
                <a:rPr lang="en-US" altLang="zh-CN" sz="1600" dirty="0">
                  <a:solidFill>
                    <a:prstClr val="black"/>
                  </a:solidFill>
                  <a:latin typeface="Consolas" panose="020B0609020204030204" pitchFamily="49" charset="0"/>
                </a:rPr>
                <a:t>(</a:t>
              </a:r>
              <a:r>
                <a:rPr lang="en-US" altLang="zh-CN" sz="1600" dirty="0" err="1">
                  <a:solidFill>
                    <a:prstClr val="black"/>
                  </a:solidFill>
                  <a:latin typeface="Consolas" panose="020B0609020204030204" pitchFamily="49" charset="0"/>
                </a:rPr>
                <a:t>m_buff</a:t>
              </a: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rhs.m_buff</a:t>
              </a: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m_length</a:t>
              </a:r>
              <a:r>
                <a:rPr lang="en-US" altLang="zh-CN" sz="1400" dirty="0">
                  <a:solidFill>
                    <a:schemeClr val="tx1"/>
                  </a:solidFill>
                  <a:latin typeface="Consolas" panose="020B0609020204030204" pitchFamily="49" charset="0"/>
                </a:rPr>
                <a:t>);</a:t>
              </a:r>
            </a:p>
            <a:p>
              <a:pPr lvl="0">
                <a:buClr>
                  <a:srgbClr val="151DC1"/>
                </a:buClr>
                <a:buSzPct val="80000"/>
              </a:pPr>
              <a:r>
                <a:rPr lang="en-US" altLang="zh-CN" sz="1400" dirty="0">
                  <a:solidFill>
                    <a:schemeClr val="accent6"/>
                  </a:solidFill>
                  <a:latin typeface="Consolas" panose="020B0609020204030204" pitchFamily="49" charset="0"/>
                </a:rPr>
                <a:t>		//</a:t>
              </a:r>
              <a:r>
                <a:rPr lang="zh-CN" altLang="en-US" sz="1400" dirty="0">
                  <a:solidFill>
                    <a:schemeClr val="accent6"/>
                  </a:solidFill>
                  <a:latin typeface="Consolas" panose="020B0609020204030204" pitchFamily="49" charset="0"/>
                </a:rPr>
                <a:t>复制数据</a:t>
              </a:r>
              <a:endParaRPr lang="zh-CN" altLang="en-US" sz="1600" dirty="0">
                <a:solidFill>
                  <a:schemeClr val="accent6"/>
                </a:solidFill>
                <a:latin typeface="Consolas" panose="020B0609020204030204" pitchFamily="49" charset="0"/>
              </a:endParaRPr>
            </a:p>
            <a:p>
              <a:pPr lvl="0">
                <a:buClr>
                  <a:srgbClr val="151DC1"/>
                </a:buClr>
                <a:buSzPct val="80000"/>
              </a:pPr>
              <a:r>
                <a:rPr lang="en-US" altLang="zh-CN" sz="1600" dirty="0">
                  <a:solidFill>
                    <a:prstClr val="black"/>
                  </a:solidFill>
                  <a:latin typeface="Consolas" panose="020B0609020204030204" pitchFamily="49" charset="0"/>
                </a:rPr>
                <a:t>	}</a:t>
              </a: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a:solidFill>
                    <a:srgbClr val="0000FF"/>
                  </a:solidFill>
                  <a:latin typeface="Consolas" panose="020B0609020204030204" pitchFamily="49" charset="0"/>
                </a:rPr>
                <a:t>return</a:t>
              </a:r>
              <a:r>
                <a:rPr lang="en-US" altLang="zh-CN" sz="1600" dirty="0">
                  <a:solidFill>
                    <a:prstClr val="black"/>
                  </a:solidFill>
                  <a:latin typeface="Consolas" panose="020B0609020204030204" pitchFamily="49" charset="0"/>
                </a:rPr>
                <a:t> *</a:t>
              </a:r>
              <a:r>
                <a:rPr lang="en-US" altLang="zh-CN" sz="1600" dirty="0">
                  <a:solidFill>
                    <a:srgbClr val="0000FF"/>
                  </a:solidFill>
                  <a:latin typeface="Consolas" panose="020B0609020204030204" pitchFamily="49" charset="0"/>
                </a:rPr>
                <a:t>this</a:t>
              </a:r>
              <a:r>
                <a:rPr lang="en-US" altLang="zh-CN" sz="1600" dirty="0">
                  <a:solidFill>
                    <a:prstClr val="black"/>
                  </a:solidFill>
                  <a:latin typeface="Consolas" panose="020B0609020204030204" pitchFamily="49" charset="0"/>
                </a:rPr>
                <a:t>;</a:t>
              </a:r>
            </a:p>
            <a:p>
              <a:pPr lvl="0">
                <a:buClr>
                  <a:srgbClr val="151DC1"/>
                </a:buClr>
                <a:buSzPct val="80000"/>
              </a:pPr>
              <a:r>
                <a:rPr lang="en-US" altLang="zh-CN" sz="1600" dirty="0">
                  <a:solidFill>
                    <a:prstClr val="black"/>
                  </a:solidFill>
                  <a:latin typeface="Consolas" panose="020B0609020204030204" pitchFamily="49" charset="0"/>
                </a:rPr>
                <a:t>}</a:t>
              </a:r>
              <a:endParaRPr kumimoji="0" lang="en-US" altLang="zh-CN" sz="1600" b="0" i="0" u="none" strike="noStrike" kern="1200" cap="none" spc="0" normalizeH="0" baseline="0" noProof="0" dirty="0">
                <a:ln>
                  <a:noFill/>
                </a:ln>
                <a:solidFill>
                  <a:srgbClr val="70AD47"/>
                </a:solidFill>
                <a:effectLst/>
                <a:uLnTx/>
                <a:uFillTx/>
                <a:latin typeface="Consolas" panose="020B0609020204030204" pitchFamily="49" charset="0"/>
                <a:ea typeface="微软雅黑"/>
                <a:cs typeface="+mn-cs"/>
              </a:endParaRPr>
            </a:p>
          </p:txBody>
        </p:sp>
      </p:grpSp>
      <p:grpSp>
        <p:nvGrpSpPr>
          <p:cNvPr id="22" name="组合 21">
            <a:extLst>
              <a:ext uri="{FF2B5EF4-FFF2-40B4-BE49-F238E27FC236}">
                <a16:creationId xmlns:a16="http://schemas.microsoft.com/office/drawing/2014/main" id="{AC722C79-EE01-416F-A8DF-136F881C79D5}"/>
              </a:ext>
            </a:extLst>
          </p:cNvPr>
          <p:cNvGrpSpPr/>
          <p:nvPr/>
        </p:nvGrpSpPr>
        <p:grpSpPr>
          <a:xfrm>
            <a:off x="6441512" y="1370925"/>
            <a:ext cx="2611419" cy="1812349"/>
            <a:chOff x="219974" y="2044323"/>
            <a:chExt cx="8704052" cy="552977"/>
          </a:xfrm>
        </p:grpSpPr>
        <p:sp>
          <p:nvSpPr>
            <p:cNvPr id="23" name="矩形: 圆顶角 22">
              <a:extLst>
                <a:ext uri="{FF2B5EF4-FFF2-40B4-BE49-F238E27FC236}">
                  <a16:creationId xmlns:a16="http://schemas.microsoft.com/office/drawing/2014/main" id="{E37953A6-291A-4071-9576-0DFC6436D516}"/>
                </a:ext>
              </a:extLst>
            </p:cNvPr>
            <p:cNvSpPr/>
            <p:nvPr/>
          </p:nvSpPr>
          <p:spPr>
            <a:xfrm>
              <a:off x="219974" y="2044323"/>
              <a:ext cx="8704052" cy="140862"/>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24" name="矩形: 圆角 17">
              <a:extLst>
                <a:ext uri="{FF2B5EF4-FFF2-40B4-BE49-F238E27FC236}">
                  <a16:creationId xmlns:a16="http://schemas.microsoft.com/office/drawing/2014/main" id="{45ACB41F-48CE-4D1C-8546-BFC7B81FD21C}"/>
                </a:ext>
              </a:extLst>
            </p:cNvPr>
            <p:cNvSpPr/>
            <p:nvPr/>
          </p:nvSpPr>
          <p:spPr>
            <a:xfrm>
              <a:off x="219974" y="2183991"/>
              <a:ext cx="8704052" cy="41330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500"/>
                </a:lnSpc>
                <a:buClr>
                  <a:srgbClr val="151DC1"/>
                </a:buClr>
              </a:pPr>
              <a:r>
                <a:rPr lang="zh-CN" altLang="en-US" dirty="0">
                  <a:solidFill>
                    <a:prstClr val="black"/>
                  </a:solidFill>
                  <a:latin typeface="Consolas" panose="020B0609020204030204" pitchFamily="49" charset="0"/>
                </a:rPr>
                <a:t>首先要为待创建对象分配内存空间，然后将目标对象的内容复制到待创建对象中</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p:txBody>
        </p:sp>
      </p:grpSp>
      <p:grpSp>
        <p:nvGrpSpPr>
          <p:cNvPr id="15" name="组合 14">
            <a:extLst>
              <a:ext uri="{FF2B5EF4-FFF2-40B4-BE49-F238E27FC236}">
                <a16:creationId xmlns:a16="http://schemas.microsoft.com/office/drawing/2014/main" id="{17637544-0C47-49B5-851A-59EEF941B21F}"/>
              </a:ext>
            </a:extLst>
          </p:cNvPr>
          <p:cNvGrpSpPr/>
          <p:nvPr/>
        </p:nvGrpSpPr>
        <p:grpSpPr>
          <a:xfrm>
            <a:off x="6441512" y="3330954"/>
            <a:ext cx="2611419" cy="857096"/>
            <a:chOff x="219974" y="2044317"/>
            <a:chExt cx="8704052" cy="627653"/>
          </a:xfrm>
        </p:grpSpPr>
        <p:sp>
          <p:nvSpPr>
            <p:cNvPr id="16" name="矩形: 圆顶角 15">
              <a:extLst>
                <a:ext uri="{FF2B5EF4-FFF2-40B4-BE49-F238E27FC236}">
                  <a16:creationId xmlns:a16="http://schemas.microsoft.com/office/drawing/2014/main" id="{9F552BD1-BA54-4213-B302-245B26DCE441}"/>
                </a:ext>
              </a:extLst>
            </p:cNvPr>
            <p:cNvSpPr/>
            <p:nvPr/>
          </p:nvSpPr>
          <p:spPr>
            <a:xfrm>
              <a:off x="219974" y="2044317"/>
              <a:ext cx="8704052" cy="356436"/>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问题</a:t>
              </a:r>
            </a:p>
          </p:txBody>
        </p:sp>
        <p:sp>
          <p:nvSpPr>
            <p:cNvPr id="25" name="矩形: 圆角 17">
              <a:extLst>
                <a:ext uri="{FF2B5EF4-FFF2-40B4-BE49-F238E27FC236}">
                  <a16:creationId xmlns:a16="http://schemas.microsoft.com/office/drawing/2014/main" id="{4D6ED764-79EF-4616-9CAC-531AA002870A}"/>
                </a:ext>
              </a:extLst>
            </p:cNvPr>
            <p:cNvSpPr/>
            <p:nvPr/>
          </p:nvSpPr>
          <p:spPr>
            <a:xfrm>
              <a:off x="219974" y="2385496"/>
              <a:ext cx="8704052" cy="28647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500"/>
                </a:lnSpc>
                <a:buClr>
                  <a:srgbClr val="212AE7"/>
                </a:buClr>
                <a:buSzPct val="80000"/>
              </a:pPr>
              <a:r>
                <a:rPr lang="zh-CN" altLang="en-US" dirty="0">
                  <a:solidFill>
                    <a:prstClr val="black"/>
                  </a:solidFill>
                  <a:latin typeface="Consolas" panose="020B0609020204030204" pitchFamily="49" charset="0"/>
                </a:rPr>
                <a:t>为什么不能缺少</a:t>
              </a:r>
              <a:r>
                <a:rPr lang="en-US" altLang="zh-CN" dirty="0">
                  <a:solidFill>
                    <a:prstClr val="black"/>
                  </a:solidFill>
                  <a:latin typeface="Consolas" panose="020B0609020204030204" pitchFamily="49" charset="0"/>
                </a:rPr>
                <a:t>if</a:t>
              </a:r>
              <a:r>
                <a:rPr lang="zh-CN" altLang="en-US" dirty="0">
                  <a:solidFill>
                    <a:prstClr val="black"/>
                  </a:solidFill>
                  <a:latin typeface="Consolas" panose="020B0609020204030204" pitchFamily="49" charset="0"/>
                </a:rPr>
                <a:t>语句？</a:t>
              </a:r>
              <a:endPar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endParaRPr>
            </a:p>
          </p:txBody>
        </p:sp>
      </p:grpSp>
      <p:grpSp>
        <p:nvGrpSpPr>
          <p:cNvPr id="26" name="组合 25">
            <a:extLst>
              <a:ext uri="{FF2B5EF4-FFF2-40B4-BE49-F238E27FC236}">
                <a16:creationId xmlns:a16="http://schemas.microsoft.com/office/drawing/2014/main" id="{9F7DE6CE-A365-44AD-B6A4-4344363CF6C3}"/>
              </a:ext>
            </a:extLst>
          </p:cNvPr>
          <p:cNvGrpSpPr/>
          <p:nvPr/>
        </p:nvGrpSpPr>
        <p:grpSpPr>
          <a:xfrm>
            <a:off x="6441513" y="4334421"/>
            <a:ext cx="2611419" cy="1950012"/>
            <a:chOff x="219974" y="2044318"/>
            <a:chExt cx="8704052" cy="1343600"/>
          </a:xfrm>
        </p:grpSpPr>
        <p:sp>
          <p:nvSpPr>
            <p:cNvPr id="27" name="矩形: 圆顶角 26">
              <a:extLst>
                <a:ext uri="{FF2B5EF4-FFF2-40B4-BE49-F238E27FC236}">
                  <a16:creationId xmlns:a16="http://schemas.microsoft.com/office/drawing/2014/main" id="{6CF16718-6C66-4ED1-9BAA-08F93F2A5C64}"/>
                </a:ext>
              </a:extLst>
            </p:cNvPr>
            <p:cNvSpPr/>
            <p:nvPr/>
          </p:nvSpPr>
          <p:spPr>
            <a:xfrm>
              <a:off x="219974" y="2044318"/>
              <a:ext cx="8704052" cy="318099"/>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000" dirty="0">
                  <a:solidFill>
                    <a:prstClr val="white"/>
                  </a:solidFill>
                  <a:latin typeface="微软雅黑"/>
                  <a:ea typeface="微软雅黑"/>
                </a:rPr>
                <a:t>答案</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8" name="矩形: 圆角 17">
              <a:extLst>
                <a:ext uri="{FF2B5EF4-FFF2-40B4-BE49-F238E27FC236}">
                  <a16:creationId xmlns:a16="http://schemas.microsoft.com/office/drawing/2014/main" id="{64391894-79DD-4AAC-BDA9-D770A83585B4}"/>
                </a:ext>
              </a:extLst>
            </p:cNvPr>
            <p:cNvSpPr/>
            <p:nvPr/>
          </p:nvSpPr>
          <p:spPr>
            <a:xfrm>
              <a:off x="219974" y="2355515"/>
              <a:ext cx="8704052" cy="103240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500"/>
                </a:lnSpc>
                <a:buClr>
                  <a:srgbClr val="212AE7"/>
                </a:buClr>
                <a:buSzPct val="80000"/>
              </a:pPr>
              <a:r>
                <a:rPr lang="zh-CN" altLang="en-US" dirty="0">
                  <a:solidFill>
                    <a:prstClr val="black"/>
                  </a:solidFill>
                  <a:latin typeface="Consolas" panose="020B0609020204030204" pitchFamily="49" charset="0"/>
                </a:rPr>
                <a:t>避免对自己的复制，否则此情况下会对已被释放的动态内存进行复制，引发错误</a:t>
              </a:r>
              <a:endParaRPr kumimoji="0" lang="en-US" altLang="zh-CN" sz="18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endParaRPr>
            </a:p>
          </p:txBody>
        </p:sp>
      </p:grpSp>
    </p:spTree>
    <p:extLst>
      <p:ext uri="{BB962C8B-B14F-4D97-AF65-F5344CB8AC3E}">
        <p14:creationId xmlns:p14="http://schemas.microsoft.com/office/powerpoint/2010/main" val="671140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66648" y="6430739"/>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lvl="0">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8.2.3 </a:t>
            </a:r>
            <a:r>
              <a:rPr lang="zh-CN" altLang="en-US" sz="3200" dirty="0">
                <a:solidFill>
                  <a:prstClr val="white"/>
                </a:solidFill>
              </a:rPr>
              <a:t>移动对象</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2" name="矩形 11">
            <a:extLst>
              <a:ext uri="{FF2B5EF4-FFF2-40B4-BE49-F238E27FC236}">
                <a16:creationId xmlns:a16="http://schemas.microsoft.com/office/drawing/2014/main" id="{7D864B83-9801-49D7-9965-12E20F5E4D72}"/>
              </a:ext>
            </a:extLst>
          </p:cNvPr>
          <p:cNvSpPr/>
          <p:nvPr/>
        </p:nvSpPr>
        <p:spPr>
          <a:xfrm>
            <a:off x="293298" y="1734728"/>
            <a:ext cx="4572000" cy="461665"/>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FFFF"/>
                </a:solidFill>
                <a:effectLst/>
                <a:uLnTx/>
                <a:uFillTx/>
                <a:latin typeface="MicrosoftYaHei"/>
                <a:ea typeface="微软雅黑"/>
                <a:cs typeface="+mn-cs"/>
              </a:rPr>
              <a:t>学习目标</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p>
        </p:txBody>
      </p:sp>
      <p:sp>
        <p:nvSpPr>
          <p:cNvPr id="2" name="矩形 1">
            <a:extLst>
              <a:ext uri="{FF2B5EF4-FFF2-40B4-BE49-F238E27FC236}">
                <a16:creationId xmlns:a16="http://schemas.microsoft.com/office/drawing/2014/main" id="{2A4B7D20-6B21-457D-B6BF-C3F76ACBB2EE}"/>
              </a:ext>
            </a:extLst>
          </p:cNvPr>
          <p:cNvSpPr/>
          <p:nvPr/>
        </p:nvSpPr>
        <p:spPr>
          <a:xfrm>
            <a:off x="78876" y="939538"/>
            <a:ext cx="8955396" cy="400110"/>
          </a:xfrm>
          <a:prstGeom prst="rect">
            <a:avLst/>
          </a:prstGeom>
        </p:spPr>
        <p:txBody>
          <a:bodyPr wrap="square">
            <a:spAutoFit/>
          </a:bodyPr>
          <a:lstStyle/>
          <a:p>
            <a:pPr lvl="0">
              <a:defRPr/>
            </a:pPr>
            <a:r>
              <a:rPr lang="zh-CN" altLang="en-US" sz="2000" dirty="0">
                <a:solidFill>
                  <a:prstClr val="black"/>
                </a:solidFill>
              </a:rPr>
              <a:t>从代码性能角度考虑，创建 </a:t>
            </a:r>
            <a:r>
              <a:rPr lang="en-US" altLang="zh-CN" sz="2000" dirty="0">
                <a:solidFill>
                  <a:prstClr val="black"/>
                </a:solidFill>
              </a:rPr>
              <a:t>s3 </a:t>
            </a:r>
            <a:r>
              <a:rPr lang="zh-CN" altLang="en-US" sz="2000" dirty="0">
                <a:solidFill>
                  <a:prstClr val="black"/>
                </a:solidFill>
              </a:rPr>
              <a:t>的过程有什么不足？</a:t>
            </a:r>
            <a:endPar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13" name="组合 12">
            <a:extLst>
              <a:ext uri="{FF2B5EF4-FFF2-40B4-BE49-F238E27FC236}">
                <a16:creationId xmlns:a16="http://schemas.microsoft.com/office/drawing/2014/main" id="{D09D85D5-038A-4BF3-A625-95D934A21058}"/>
              </a:ext>
            </a:extLst>
          </p:cNvPr>
          <p:cNvGrpSpPr/>
          <p:nvPr/>
        </p:nvGrpSpPr>
        <p:grpSpPr>
          <a:xfrm>
            <a:off x="136815" y="1491506"/>
            <a:ext cx="6175620" cy="1204590"/>
            <a:chOff x="219974" y="2021250"/>
            <a:chExt cx="8704052" cy="890547"/>
          </a:xfrm>
        </p:grpSpPr>
        <p:sp>
          <p:nvSpPr>
            <p:cNvPr id="18" name="矩形: 圆顶角 17">
              <a:extLst>
                <a:ext uri="{FF2B5EF4-FFF2-40B4-BE49-F238E27FC236}">
                  <a16:creationId xmlns:a16="http://schemas.microsoft.com/office/drawing/2014/main" id="{1BE027AF-BB67-49A0-86D0-4408EC9D6ADB}"/>
                </a:ext>
              </a:extLst>
            </p:cNvPr>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latin typeface="Consolas" panose="020B0609020204030204" pitchFamily="49" charset="0"/>
                </a:rPr>
                <a:t>创建 </a:t>
              </a:r>
              <a:r>
                <a:rPr lang="en-US" altLang="zh-CN" sz="2000" dirty="0" err="1">
                  <a:solidFill>
                    <a:prstClr val="white"/>
                  </a:solidFill>
                  <a:latin typeface="Consolas" panose="020B0609020204030204" pitchFamily="49" charset="0"/>
                </a:rPr>
                <a:t>MyStr</a:t>
              </a:r>
              <a:r>
                <a:rPr lang="en-US" altLang="zh-CN" sz="2000" dirty="0">
                  <a:solidFill>
                    <a:prstClr val="white"/>
                  </a:solidFill>
                  <a:latin typeface="Consolas" panose="020B0609020204030204" pitchFamily="49" charset="0"/>
                </a:rPr>
                <a:t> </a:t>
              </a:r>
              <a:r>
                <a:rPr lang="zh-CN" altLang="en-US" sz="2000" dirty="0">
                  <a:solidFill>
                    <a:prstClr val="white"/>
                  </a:solidFill>
                  <a:latin typeface="Consolas" panose="020B0609020204030204" pitchFamily="49" charset="0"/>
                </a:rPr>
                <a:t>类对象</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9" name="矩形: 圆角 17">
              <a:extLst>
                <a:ext uri="{FF2B5EF4-FFF2-40B4-BE49-F238E27FC236}">
                  <a16:creationId xmlns:a16="http://schemas.microsoft.com/office/drawing/2014/main" id="{DCD5AFA7-7B71-40FD-B504-0C9920E0FC1D}"/>
                </a:ext>
              </a:extLst>
            </p:cNvPr>
            <p:cNvSpPr/>
            <p:nvPr/>
          </p:nvSpPr>
          <p:spPr>
            <a:xfrm>
              <a:off x="219974" y="2376601"/>
              <a:ext cx="8704052" cy="53519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rgbClr val="151DC1"/>
                </a:buClr>
                <a:buSzPct val="80000"/>
              </a:pPr>
              <a:r>
                <a:rPr kumimoji="0" lang="en-US" altLang="zh-CN" sz="1600" b="0" i="0" u="none" strike="noStrike" kern="1200" cap="none" spc="0" normalizeH="0" baseline="0" noProof="0" dirty="0" err="1">
                  <a:ln>
                    <a:noFill/>
                  </a:ln>
                  <a:solidFill>
                    <a:srgbClr val="08764C"/>
                  </a:solidFill>
                  <a:effectLst/>
                  <a:uLnTx/>
                  <a:uFillTx/>
                  <a:latin typeface="Consolas" panose="020B0609020204030204" pitchFamily="49" charset="0"/>
                  <a:ea typeface="微软雅黑"/>
                  <a:cs typeface="+mn-cs"/>
                </a:rPr>
                <a:t>MyStr</a:t>
              </a:r>
              <a:r>
                <a:rPr kumimoji="0" lang="en-US" altLang="zh-CN" sz="1600" b="0" i="0" u="none" strike="noStrike" kern="1200" cap="none" spc="0" normalizeH="0" baseline="0" noProof="0" dirty="0">
                  <a:ln>
                    <a:noFill/>
                  </a:ln>
                  <a:solidFill>
                    <a:srgbClr val="08764C"/>
                  </a:solidFill>
                  <a:effectLst/>
                  <a:uLnTx/>
                  <a:uFillTx/>
                  <a:latin typeface="Consolas" panose="020B0609020204030204" pitchFamily="49" charset="0"/>
                  <a:ea typeface="微软雅黑"/>
                  <a:cs typeface="+mn-cs"/>
                </a:rPr>
                <a:t> </a:t>
              </a:r>
              <a:r>
                <a:rPr lang="en-US" altLang="zh-CN" sz="1600" dirty="0">
                  <a:solidFill>
                    <a:prstClr val="black"/>
                  </a:solidFill>
                  <a:latin typeface="Consolas" panose="020B0609020204030204" pitchFamily="49" charset="0"/>
                </a:rPr>
                <a:t>s1(</a:t>
              </a:r>
              <a:r>
                <a:rPr lang="en-US" altLang="zh-CN" sz="1600" dirty="0">
                  <a:solidFill>
                    <a:srgbClr val="E0AB5B"/>
                  </a:solidFill>
                  <a:latin typeface="Consolas" panose="020B0609020204030204" pitchFamily="49" charset="0"/>
                </a:rPr>
                <a:t>"move "</a:t>
              </a:r>
              <a:r>
                <a:rPr lang="en-US" altLang="zh-CN" sz="1600" dirty="0">
                  <a:solidFill>
                    <a:prstClr val="black"/>
                  </a:solidFill>
                  <a:latin typeface="Consolas" panose="020B0609020204030204" pitchFamily="49" charset="0"/>
                </a:rPr>
                <a:t>), s2(</a:t>
              </a:r>
              <a:r>
                <a:rPr lang="en-US" altLang="zh-CN" sz="1600" dirty="0">
                  <a:solidFill>
                    <a:srgbClr val="E0AB5B"/>
                  </a:solidFill>
                  <a:latin typeface="Consolas" panose="020B0609020204030204" pitchFamily="49" charset="0"/>
                </a:rPr>
                <a:t>"constructor"</a:t>
              </a:r>
              <a:r>
                <a:rPr lang="en-US" altLang="zh-CN" sz="1600" dirty="0">
                  <a:solidFill>
                    <a:prstClr val="black"/>
                  </a:solidFill>
                  <a:latin typeface="Consolas" panose="020B0609020204030204" pitchFamily="49" charset="0"/>
                </a:rPr>
                <a:t>);</a:t>
              </a:r>
            </a:p>
            <a:p>
              <a:pPr lvl="0">
                <a:buClr>
                  <a:srgbClr val="151DC1"/>
                </a:buClr>
                <a:buSzPct val="80000"/>
              </a:pPr>
              <a:r>
                <a:rPr lang="en-US" altLang="zh-CN" sz="1600" dirty="0" err="1">
                  <a:solidFill>
                    <a:srgbClr val="08764C"/>
                  </a:solidFill>
                  <a:latin typeface="Consolas" panose="020B0609020204030204" pitchFamily="49" charset="0"/>
                </a:rPr>
                <a:t>MyStr</a:t>
              </a:r>
              <a:r>
                <a:rPr lang="en-US" altLang="zh-CN" sz="1600" dirty="0">
                  <a:solidFill>
                    <a:prstClr val="black"/>
                  </a:solidFill>
                  <a:latin typeface="Consolas" panose="020B0609020204030204" pitchFamily="49" charset="0"/>
                </a:rPr>
                <a:t> s3(s1+s2);}</a:t>
              </a:r>
              <a:endPar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endParaRPr>
            </a:p>
          </p:txBody>
        </p:sp>
      </p:grpSp>
      <p:grpSp>
        <p:nvGrpSpPr>
          <p:cNvPr id="17" name="组合 16">
            <a:extLst>
              <a:ext uri="{FF2B5EF4-FFF2-40B4-BE49-F238E27FC236}">
                <a16:creationId xmlns:a16="http://schemas.microsoft.com/office/drawing/2014/main" id="{76733C3F-182E-43C9-82CC-E5840619D6D8}"/>
              </a:ext>
            </a:extLst>
          </p:cNvPr>
          <p:cNvGrpSpPr/>
          <p:nvPr/>
        </p:nvGrpSpPr>
        <p:grpSpPr>
          <a:xfrm>
            <a:off x="143971" y="2853426"/>
            <a:ext cx="6175620" cy="1791177"/>
            <a:chOff x="219974" y="1944202"/>
            <a:chExt cx="8704052" cy="1225764"/>
          </a:xfrm>
        </p:grpSpPr>
        <p:sp>
          <p:nvSpPr>
            <p:cNvPr id="20" name="矩形: 圆顶角 19">
              <a:extLst>
                <a:ext uri="{FF2B5EF4-FFF2-40B4-BE49-F238E27FC236}">
                  <a16:creationId xmlns:a16="http://schemas.microsoft.com/office/drawing/2014/main" id="{9B8E665A-6009-4D79-91AA-753C5A1F0EDD}"/>
                </a:ext>
              </a:extLst>
            </p:cNvPr>
            <p:cNvSpPr/>
            <p:nvPr/>
          </p:nvSpPr>
          <p:spPr>
            <a:xfrm>
              <a:off x="219974" y="1944202"/>
              <a:ext cx="8704052" cy="333089"/>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kumimoji="0" lang="en-US" altLang="zh-CN" sz="2000" b="0" i="0" u="none" strike="noStrike" kern="1200" cap="none" spc="0" normalizeH="0" baseline="0" noProof="0" dirty="0" err="1">
                  <a:ln>
                    <a:noFill/>
                  </a:ln>
                  <a:solidFill>
                    <a:prstClr val="white"/>
                  </a:solidFill>
                  <a:effectLst/>
                  <a:uLnTx/>
                  <a:uFillTx/>
                  <a:latin typeface="Consolas" panose="020B0609020204030204" pitchFamily="49" charset="0"/>
                  <a:ea typeface="微软雅黑"/>
                  <a:cs typeface="+mn-cs"/>
                </a:rPr>
                <a:t>MyStr</a:t>
              </a:r>
              <a:r>
                <a:rPr kumimoji="0" lang="en-US" altLang="zh-CN" sz="2000" b="0" i="0" u="none" strike="noStrike" kern="1200" cap="none" spc="0" normalizeH="0" baseline="0" noProof="0" dirty="0">
                  <a:ln>
                    <a:noFill/>
                  </a:ln>
                  <a:solidFill>
                    <a:prstClr val="white"/>
                  </a:solidFill>
                  <a:effectLst/>
                  <a:uLnTx/>
                  <a:uFillTx/>
                  <a:latin typeface="Consolas" panose="020B0609020204030204" pitchFamily="49" charset="0"/>
                  <a:ea typeface="微软雅黑"/>
                  <a:cs typeface="+mn-cs"/>
                </a:rPr>
                <a:t> </a:t>
              </a:r>
              <a:r>
                <a:rPr kumimoji="0" lang="zh-CN" altLang="en-US" sz="2000" b="0" i="0" u="none" strike="noStrike" kern="1200" cap="none" spc="0" normalizeH="0" baseline="0" noProof="0" dirty="0">
                  <a:ln>
                    <a:noFill/>
                  </a:ln>
                  <a:solidFill>
                    <a:prstClr val="white"/>
                  </a:solidFill>
                  <a:effectLst/>
                  <a:uLnTx/>
                  <a:uFillTx/>
                  <a:latin typeface="Consolas" panose="020B0609020204030204" pitchFamily="49" charset="0"/>
                  <a:ea typeface="微软雅黑"/>
                  <a:cs typeface="+mn-cs"/>
                </a:rPr>
                <a:t>类 </a:t>
              </a:r>
              <a:r>
                <a:rPr lang="en-US" altLang="zh-CN" sz="2000" dirty="0">
                  <a:solidFill>
                    <a:prstClr val="white"/>
                  </a:solidFill>
                  <a:latin typeface="Consolas" panose="020B0609020204030204" pitchFamily="49" charset="0"/>
                </a:rPr>
                <a:t>operator+ </a:t>
              </a:r>
              <a:r>
                <a:rPr lang="zh-CN" altLang="en-US" sz="2000" dirty="0">
                  <a:solidFill>
                    <a:prstClr val="white"/>
                  </a:solidFill>
                  <a:latin typeface="Consolas" panose="020B0609020204030204" pitchFamily="49" charset="0"/>
                </a:rPr>
                <a:t>运算符重载部分定义</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1" name="矩形: 圆角 17">
              <a:extLst>
                <a:ext uri="{FF2B5EF4-FFF2-40B4-BE49-F238E27FC236}">
                  <a16:creationId xmlns:a16="http://schemas.microsoft.com/office/drawing/2014/main" id="{6BA66DA0-E9CD-4F22-ABE3-A9DDD8FBF662}"/>
                </a:ext>
              </a:extLst>
            </p:cNvPr>
            <p:cNvSpPr/>
            <p:nvPr/>
          </p:nvSpPr>
          <p:spPr>
            <a:xfrm>
              <a:off x="219974" y="2287002"/>
              <a:ext cx="8704052" cy="88296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rgbClr val="151DC1"/>
                </a:buClr>
                <a:buSzPct val="80000"/>
              </a:pPr>
              <a:r>
                <a:rPr kumimoji="0" lang="en-US" altLang="zh-CN" sz="1600" b="0" i="0" u="none" strike="noStrike" kern="1200" cap="none" spc="0" normalizeH="0" baseline="0" noProof="0" dirty="0" err="1">
                  <a:ln>
                    <a:noFill/>
                  </a:ln>
                  <a:solidFill>
                    <a:srgbClr val="08764C"/>
                  </a:solidFill>
                  <a:effectLst/>
                  <a:uLnTx/>
                  <a:uFillTx/>
                  <a:latin typeface="Consolas" panose="020B0609020204030204" pitchFamily="49" charset="0"/>
                  <a:ea typeface="微软雅黑"/>
                  <a:cs typeface="+mn-cs"/>
                </a:rPr>
                <a:t>MyStr</a:t>
              </a:r>
              <a:r>
                <a:rPr lang="en-US" altLang="zh-CN" sz="1600" dirty="0">
                  <a:solidFill>
                    <a:prstClr val="black"/>
                  </a:solidFill>
                  <a:latin typeface="Consolas" panose="020B0609020204030204" pitchFamily="49" charset="0"/>
                </a:rPr>
                <a:t> </a:t>
              </a:r>
              <a:r>
                <a:rPr lang="en-US" altLang="zh-CN" sz="1600" dirty="0">
                  <a:solidFill>
                    <a:srgbClr val="212AE7"/>
                  </a:solidFill>
                  <a:latin typeface="Consolas" panose="020B0609020204030204" pitchFamily="49" charset="0"/>
                </a:rPr>
                <a:t>operator</a:t>
              </a:r>
              <a:r>
                <a:rPr lang="en-US" altLang="zh-CN" sz="1600" dirty="0">
                  <a:solidFill>
                    <a:prstClr val="black"/>
                  </a:solidFill>
                  <a:latin typeface="Consolas" panose="020B0609020204030204" pitchFamily="49" charset="0"/>
                </a:rPr>
                <a:t>+(</a:t>
              </a:r>
              <a:r>
                <a:rPr lang="en-US" altLang="zh-CN" sz="1600" dirty="0">
                  <a:solidFill>
                    <a:srgbClr val="212AE7"/>
                  </a:solidFill>
                  <a:latin typeface="Consolas" panose="020B0609020204030204" pitchFamily="49" charset="0"/>
                </a:rPr>
                <a:t>const</a:t>
              </a:r>
              <a:r>
                <a:rPr lang="en-US" altLang="zh-CN" sz="1600" dirty="0">
                  <a:solidFill>
                    <a:prstClr val="black"/>
                  </a:solidFill>
                  <a:latin typeface="Consolas" panose="020B0609020204030204" pitchFamily="49" charset="0"/>
                </a:rPr>
                <a:t> </a:t>
              </a:r>
              <a:r>
                <a:rPr lang="en-US" altLang="zh-CN" sz="1600" dirty="0" err="1">
                  <a:solidFill>
                    <a:srgbClr val="08764C"/>
                  </a:solidFill>
                  <a:latin typeface="Consolas" panose="020B0609020204030204" pitchFamily="49" charset="0"/>
                </a:rPr>
                <a:t>MyStr</a:t>
              </a:r>
              <a:r>
                <a:rPr lang="en-US" altLang="zh-CN" sz="1600" dirty="0">
                  <a:solidFill>
                    <a:prstClr val="black"/>
                  </a:solidFill>
                  <a:latin typeface="Consolas" panose="020B0609020204030204" pitchFamily="49" charset="0"/>
                </a:rPr>
                <a:t> &amp;s1, </a:t>
              </a:r>
              <a:r>
                <a:rPr lang="en-US" altLang="zh-CN" sz="1600" dirty="0">
                  <a:solidFill>
                    <a:srgbClr val="212AE7"/>
                  </a:solidFill>
                  <a:latin typeface="Consolas" panose="020B0609020204030204" pitchFamily="49" charset="0"/>
                </a:rPr>
                <a:t>const</a:t>
              </a:r>
              <a:r>
                <a:rPr lang="en-US" altLang="zh-CN" sz="1600" dirty="0">
                  <a:solidFill>
                    <a:prstClr val="black"/>
                  </a:solidFill>
                  <a:latin typeface="Consolas" panose="020B0609020204030204" pitchFamily="49" charset="0"/>
                </a:rPr>
                <a:t> </a:t>
              </a:r>
              <a:r>
                <a:rPr lang="en-US" altLang="zh-CN" sz="1600" dirty="0" err="1">
                  <a:solidFill>
                    <a:srgbClr val="08764C"/>
                  </a:solidFill>
                  <a:latin typeface="Consolas" panose="020B0609020204030204" pitchFamily="49" charset="0"/>
                </a:rPr>
                <a:t>MyStr</a:t>
              </a:r>
              <a:r>
                <a:rPr lang="en-US" altLang="zh-CN" sz="1600" dirty="0">
                  <a:solidFill>
                    <a:prstClr val="black"/>
                  </a:solidFill>
                  <a:latin typeface="Consolas" panose="020B0609020204030204" pitchFamily="49" charset="0"/>
                </a:rPr>
                <a:t> &amp;s2){</a:t>
              </a:r>
            </a:p>
            <a:p>
              <a:pPr lvl="0">
                <a:buClr>
                  <a:srgbClr val="151DC1"/>
                </a:buClr>
                <a:buSzPct val="80000"/>
              </a:pPr>
              <a:r>
                <a:rPr lang="en-US" altLang="zh-CN" sz="1600" dirty="0">
                  <a:solidFill>
                    <a:srgbClr val="08764C"/>
                  </a:solidFill>
                  <a:latin typeface="Consolas" panose="020B0609020204030204" pitchFamily="49" charset="0"/>
                </a:rPr>
                <a:t>	</a:t>
              </a:r>
              <a:r>
                <a:rPr lang="en-US" altLang="zh-CN" sz="1600" dirty="0" err="1">
                  <a:solidFill>
                    <a:srgbClr val="08764C"/>
                  </a:solidFill>
                  <a:latin typeface="Consolas" panose="020B0609020204030204" pitchFamily="49" charset="0"/>
                </a:rPr>
                <a:t>MyStr</a:t>
              </a:r>
              <a:r>
                <a:rPr lang="en-US" altLang="zh-CN" sz="1600" dirty="0">
                  <a:solidFill>
                    <a:prstClr val="black"/>
                  </a:solidFill>
                  <a:latin typeface="Consolas" panose="020B0609020204030204" pitchFamily="49" charset="0"/>
                </a:rPr>
                <a:t> res;</a:t>
              </a: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a:solidFill>
                    <a:srgbClr val="08764C"/>
                  </a:solidFill>
                  <a:latin typeface="Consolas" panose="020B0609020204030204" pitchFamily="49" charset="0"/>
                </a:rPr>
                <a:t>/*...*/</a:t>
              </a: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a:solidFill>
                    <a:srgbClr val="212AE7"/>
                  </a:solidFill>
                  <a:latin typeface="Consolas" panose="020B0609020204030204" pitchFamily="49" charset="0"/>
                </a:rPr>
                <a:t>return</a:t>
              </a:r>
              <a:r>
                <a:rPr lang="en-US" altLang="zh-CN" sz="1600" dirty="0">
                  <a:solidFill>
                    <a:prstClr val="black"/>
                  </a:solidFill>
                  <a:latin typeface="Consolas" panose="020B0609020204030204" pitchFamily="49" charset="0"/>
                </a:rPr>
                <a:t> res;</a:t>
              </a:r>
            </a:p>
            <a:p>
              <a:pPr lvl="0">
                <a:buClr>
                  <a:srgbClr val="151DC1"/>
                </a:buClr>
                <a:buSzPct val="80000"/>
              </a:pPr>
              <a:r>
                <a:rPr lang="en-US" altLang="zh-CN" sz="1600" dirty="0">
                  <a:solidFill>
                    <a:prstClr val="black"/>
                  </a:solidFill>
                  <a:latin typeface="Consolas" panose="020B0609020204030204" pitchFamily="49" charset="0"/>
                </a:rPr>
                <a:t>}</a:t>
              </a:r>
              <a:endParaRPr kumimoji="0" lang="en-US" altLang="zh-CN" sz="1600" b="0" i="0" u="none" strike="noStrike" kern="1200" cap="none" spc="0" normalizeH="0" baseline="0" noProof="0" dirty="0">
                <a:ln>
                  <a:noFill/>
                </a:ln>
                <a:solidFill>
                  <a:srgbClr val="70AD47"/>
                </a:solidFill>
                <a:effectLst/>
                <a:uLnTx/>
                <a:uFillTx/>
                <a:latin typeface="Consolas" panose="020B0609020204030204" pitchFamily="49" charset="0"/>
                <a:ea typeface="微软雅黑"/>
                <a:cs typeface="+mn-cs"/>
              </a:endParaRPr>
            </a:p>
          </p:txBody>
        </p:sp>
      </p:grpSp>
      <p:grpSp>
        <p:nvGrpSpPr>
          <p:cNvPr id="26" name="组合 25">
            <a:extLst>
              <a:ext uri="{FF2B5EF4-FFF2-40B4-BE49-F238E27FC236}">
                <a16:creationId xmlns:a16="http://schemas.microsoft.com/office/drawing/2014/main" id="{9F7DE6CE-A365-44AD-B6A4-4344363CF6C3}"/>
              </a:ext>
            </a:extLst>
          </p:cNvPr>
          <p:cNvGrpSpPr/>
          <p:nvPr/>
        </p:nvGrpSpPr>
        <p:grpSpPr>
          <a:xfrm>
            <a:off x="6393910" y="1491506"/>
            <a:ext cx="2611419" cy="3888440"/>
            <a:chOff x="219974" y="2044318"/>
            <a:chExt cx="8704052" cy="2633792"/>
          </a:xfrm>
        </p:grpSpPr>
        <p:sp>
          <p:nvSpPr>
            <p:cNvPr id="27" name="矩形: 圆顶角 26">
              <a:extLst>
                <a:ext uri="{FF2B5EF4-FFF2-40B4-BE49-F238E27FC236}">
                  <a16:creationId xmlns:a16="http://schemas.microsoft.com/office/drawing/2014/main" id="{6CF16718-6C66-4ED1-9BAA-08F93F2A5C64}"/>
                </a:ext>
              </a:extLst>
            </p:cNvPr>
            <p:cNvSpPr/>
            <p:nvPr/>
          </p:nvSpPr>
          <p:spPr>
            <a:xfrm>
              <a:off x="219974" y="2044318"/>
              <a:ext cx="8704052" cy="318099"/>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答案</a:t>
              </a:r>
            </a:p>
          </p:txBody>
        </p:sp>
        <p:sp>
          <p:nvSpPr>
            <p:cNvPr id="28" name="矩形: 圆角 17">
              <a:extLst>
                <a:ext uri="{FF2B5EF4-FFF2-40B4-BE49-F238E27FC236}">
                  <a16:creationId xmlns:a16="http://schemas.microsoft.com/office/drawing/2014/main" id="{64391894-79DD-4AAC-BDA9-D770A83585B4}"/>
                </a:ext>
              </a:extLst>
            </p:cNvPr>
            <p:cNvSpPr/>
            <p:nvPr/>
          </p:nvSpPr>
          <p:spPr>
            <a:xfrm>
              <a:off x="219974" y="2355515"/>
              <a:ext cx="8704052" cy="232259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285750" lvl="0" indent="-285750">
                <a:lnSpc>
                  <a:spcPct val="150000"/>
                </a:lnSpc>
                <a:buClr>
                  <a:srgbClr val="212AE7"/>
                </a:buClr>
                <a:buSzPct val="80000"/>
                <a:buFont typeface="Wingdings" panose="05000000000000000000" pitchFamily="2" charset="2"/>
                <a:buChar char="l"/>
              </a:pPr>
              <a:r>
                <a:rPr lang="en-US" altLang="zh-CN" dirty="0">
                  <a:solidFill>
                    <a:prstClr val="black"/>
                  </a:solidFill>
                  <a:latin typeface="Consolas" panose="020B0609020204030204" pitchFamily="49" charset="0"/>
                </a:rPr>
                <a:t>s1+s2 </a:t>
              </a:r>
              <a:r>
                <a:rPr lang="zh-CN" altLang="en-US" dirty="0">
                  <a:solidFill>
                    <a:prstClr val="black"/>
                  </a:solidFill>
                  <a:latin typeface="Consolas" panose="020B0609020204030204" pitchFamily="49" charset="0"/>
                </a:rPr>
                <a:t>返回的是一个</a:t>
              </a:r>
            </a:p>
            <a:p>
              <a:pPr lvl="0">
                <a:lnSpc>
                  <a:spcPct val="150000"/>
                </a:lnSpc>
                <a:buClr>
                  <a:srgbClr val="212AE7"/>
                </a:buClr>
                <a:buSzPct val="80000"/>
              </a:pPr>
              <a:r>
                <a:rPr lang="zh-CN" altLang="en-US" dirty="0">
                  <a:solidFill>
                    <a:prstClr val="black"/>
                  </a:solidFill>
                  <a:latin typeface="Consolas" panose="020B0609020204030204" pitchFamily="49" charset="0"/>
                </a:rPr>
                <a:t>临时对象，属于右值</a:t>
              </a:r>
            </a:p>
            <a:p>
              <a:pPr marL="285750" lvl="0" indent="-285750">
                <a:lnSpc>
                  <a:spcPct val="150000"/>
                </a:lnSpc>
                <a:buClr>
                  <a:srgbClr val="212AE7"/>
                </a:buClr>
                <a:buSzPct val="80000"/>
                <a:buFont typeface="Wingdings" panose="05000000000000000000" pitchFamily="2" charset="2"/>
                <a:buChar char="l"/>
              </a:pPr>
              <a:r>
                <a:rPr lang="zh-CN" altLang="en-US" dirty="0">
                  <a:solidFill>
                    <a:prstClr val="black"/>
                  </a:solidFill>
                  <a:latin typeface="Consolas" panose="020B0609020204030204" pitchFamily="49" charset="0"/>
                </a:rPr>
                <a:t>在复制构造中，</a:t>
              </a:r>
              <a:r>
                <a:rPr lang="en-US" altLang="zh-CN" dirty="0">
                  <a:solidFill>
                    <a:prstClr val="black"/>
                  </a:solidFill>
                  <a:latin typeface="Consolas" panose="020B0609020204030204" pitchFamily="49" charset="0"/>
                </a:rPr>
                <a:t>s3 </a:t>
              </a:r>
            </a:p>
            <a:p>
              <a:pPr lvl="0">
                <a:lnSpc>
                  <a:spcPct val="150000"/>
                </a:lnSpc>
                <a:buClr>
                  <a:srgbClr val="212AE7"/>
                </a:buClr>
                <a:buSzPct val="80000"/>
              </a:pPr>
              <a:r>
                <a:rPr lang="zh-CN" altLang="en-US" dirty="0">
                  <a:solidFill>
                    <a:srgbClr val="FF0000"/>
                  </a:solidFill>
                  <a:latin typeface="Consolas" panose="020B0609020204030204" pitchFamily="49" charset="0"/>
                </a:rPr>
                <a:t>新开辟</a:t>
              </a:r>
              <a:r>
                <a:rPr lang="zh-CN" altLang="en-US" dirty="0">
                  <a:solidFill>
                    <a:prstClr val="black"/>
                  </a:solidFill>
                  <a:latin typeface="Consolas" panose="020B0609020204030204" pitchFamily="49" charset="0"/>
                </a:rPr>
                <a:t>了动态内存空间，复制临时对象申请的动态内存中的内容，而临时对象申请的动态内存又马上</a:t>
              </a:r>
              <a:r>
                <a:rPr lang="zh-CN" altLang="en-US" dirty="0">
                  <a:solidFill>
                    <a:srgbClr val="FF0000"/>
                  </a:solidFill>
                  <a:latin typeface="Consolas" panose="020B0609020204030204" pitchFamily="49" charset="0"/>
                </a:rPr>
                <a:t>被释放</a:t>
              </a:r>
              <a:endPar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微软雅黑"/>
              </a:endParaRPr>
            </a:p>
          </p:txBody>
        </p:sp>
      </p:grpSp>
      <p:grpSp>
        <p:nvGrpSpPr>
          <p:cNvPr id="29" name="组合 28">
            <a:extLst>
              <a:ext uri="{FF2B5EF4-FFF2-40B4-BE49-F238E27FC236}">
                <a16:creationId xmlns:a16="http://schemas.microsoft.com/office/drawing/2014/main" id="{405D487F-C711-4F7D-9188-AFDF61893A52}"/>
              </a:ext>
            </a:extLst>
          </p:cNvPr>
          <p:cNvGrpSpPr/>
          <p:nvPr/>
        </p:nvGrpSpPr>
        <p:grpSpPr>
          <a:xfrm>
            <a:off x="143971" y="4841554"/>
            <a:ext cx="6251796" cy="1644590"/>
            <a:chOff x="219974" y="1944202"/>
            <a:chExt cx="8704052" cy="1125450"/>
          </a:xfrm>
        </p:grpSpPr>
        <p:sp>
          <p:nvSpPr>
            <p:cNvPr id="30" name="矩形: 圆顶角 29">
              <a:extLst>
                <a:ext uri="{FF2B5EF4-FFF2-40B4-BE49-F238E27FC236}">
                  <a16:creationId xmlns:a16="http://schemas.microsoft.com/office/drawing/2014/main" id="{649DDC2F-1A13-4B6C-8506-0F5679AA97B7}"/>
                </a:ext>
              </a:extLst>
            </p:cNvPr>
            <p:cNvSpPr/>
            <p:nvPr/>
          </p:nvSpPr>
          <p:spPr>
            <a:xfrm>
              <a:off x="219974" y="1944202"/>
              <a:ext cx="8704052" cy="333089"/>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kumimoji="0" lang="en-US" altLang="zh-CN" sz="2000" b="0" i="0" u="none" strike="noStrike" kern="1200" cap="none" spc="0" normalizeH="0" baseline="0" noProof="0" dirty="0" err="1">
                  <a:ln>
                    <a:noFill/>
                  </a:ln>
                  <a:solidFill>
                    <a:prstClr val="white"/>
                  </a:solidFill>
                  <a:effectLst/>
                  <a:uLnTx/>
                  <a:uFillTx/>
                  <a:latin typeface="Consolas" panose="020B0609020204030204" pitchFamily="49" charset="0"/>
                  <a:ea typeface="微软雅黑"/>
                  <a:cs typeface="+mn-cs"/>
                </a:rPr>
                <a:t>MyStr</a:t>
              </a:r>
              <a:r>
                <a:rPr kumimoji="0" lang="en-US" altLang="zh-CN" sz="2000" b="0" i="0" u="none" strike="noStrike" kern="1200" cap="none" spc="0" normalizeH="0" baseline="0" noProof="0" dirty="0">
                  <a:ln>
                    <a:noFill/>
                  </a:ln>
                  <a:solidFill>
                    <a:prstClr val="white"/>
                  </a:solidFill>
                  <a:effectLst/>
                  <a:uLnTx/>
                  <a:uFillTx/>
                  <a:latin typeface="Consolas" panose="020B0609020204030204" pitchFamily="49" charset="0"/>
                  <a:ea typeface="微软雅黑"/>
                  <a:cs typeface="+mn-cs"/>
                </a:rPr>
                <a:t> </a:t>
              </a:r>
              <a:r>
                <a:rPr lang="zh-CN" altLang="en-US" sz="2000" dirty="0">
                  <a:solidFill>
                    <a:prstClr val="white"/>
                  </a:solidFill>
                  <a:latin typeface="Consolas" panose="020B0609020204030204" pitchFamily="49" charset="0"/>
                </a:rPr>
                <a:t>类复制构造函数定义</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31" name="矩形: 圆角 17">
              <a:extLst>
                <a:ext uri="{FF2B5EF4-FFF2-40B4-BE49-F238E27FC236}">
                  <a16:creationId xmlns:a16="http://schemas.microsoft.com/office/drawing/2014/main" id="{F2CEB324-5992-423D-BC66-0F40F8583EC3}"/>
                </a:ext>
              </a:extLst>
            </p:cNvPr>
            <p:cNvSpPr/>
            <p:nvPr/>
          </p:nvSpPr>
          <p:spPr>
            <a:xfrm>
              <a:off x="219974" y="2287002"/>
              <a:ext cx="8704052" cy="78265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rgbClr val="151DC1"/>
                </a:buClr>
                <a:buSzPct val="80000"/>
              </a:pPr>
              <a:r>
                <a:rPr kumimoji="0" lang="en-US" altLang="zh-CN" sz="1600" b="0" i="0" u="none" strike="noStrike" kern="1200" cap="none" spc="0" normalizeH="0" baseline="0" noProof="0" dirty="0" err="1">
                  <a:ln>
                    <a:noFill/>
                  </a:ln>
                  <a:solidFill>
                    <a:srgbClr val="08764C"/>
                  </a:solidFill>
                  <a:effectLst/>
                  <a:uLnTx/>
                  <a:uFillTx/>
                  <a:latin typeface="Consolas" panose="020B0609020204030204" pitchFamily="49" charset="0"/>
                  <a:ea typeface="微软雅黑"/>
                  <a:cs typeface="+mn-cs"/>
                </a:rPr>
                <a:t>MyStr</a:t>
              </a:r>
              <a:r>
                <a:rPr lang="en-US" altLang="zh-CN" sz="1600" dirty="0">
                  <a:solidFill>
                    <a:prstClr val="black"/>
                  </a:solidFill>
                  <a:latin typeface="Consolas" panose="020B0609020204030204" pitchFamily="49" charset="0"/>
                </a:rPr>
                <a:t>::</a:t>
              </a:r>
              <a:r>
                <a:rPr lang="en-US" altLang="zh-CN" sz="1600" dirty="0" err="1">
                  <a:solidFill>
                    <a:srgbClr val="08764C"/>
                  </a:solidFill>
                  <a:latin typeface="Consolas" panose="020B0609020204030204" pitchFamily="49" charset="0"/>
                  <a:ea typeface="微软雅黑"/>
                </a:rPr>
                <a:t>MyStr</a:t>
              </a:r>
              <a:r>
                <a:rPr lang="en-US" altLang="zh-CN" sz="1600" dirty="0">
                  <a:solidFill>
                    <a:prstClr val="black"/>
                  </a:solidFill>
                  <a:latin typeface="Consolas" panose="020B0609020204030204" pitchFamily="49" charset="0"/>
                </a:rPr>
                <a:t>(</a:t>
              </a:r>
              <a:r>
                <a:rPr lang="en-US" altLang="zh-CN" sz="1600" dirty="0">
                  <a:solidFill>
                    <a:srgbClr val="212AE7"/>
                  </a:solidFill>
                  <a:latin typeface="Consolas" panose="020B0609020204030204" pitchFamily="49" charset="0"/>
                </a:rPr>
                <a:t>const</a:t>
              </a:r>
              <a:r>
                <a:rPr lang="en-US" altLang="zh-CN" sz="1600" dirty="0">
                  <a:solidFill>
                    <a:prstClr val="black"/>
                  </a:solidFill>
                  <a:latin typeface="Consolas" panose="020B0609020204030204" pitchFamily="49" charset="0"/>
                </a:rPr>
                <a:t> </a:t>
              </a:r>
              <a:r>
                <a:rPr lang="en-US" altLang="zh-CN" sz="1600" dirty="0" err="1">
                  <a:solidFill>
                    <a:srgbClr val="08764C"/>
                  </a:solidFill>
                  <a:latin typeface="Consolas" panose="020B0609020204030204" pitchFamily="49" charset="0"/>
                </a:rPr>
                <a:t>MyStr</a:t>
              </a:r>
              <a:r>
                <a:rPr lang="en-US" altLang="zh-CN" sz="1600" dirty="0" err="1">
                  <a:solidFill>
                    <a:prstClr val="black"/>
                  </a:solidFill>
                  <a:latin typeface="Consolas" panose="020B0609020204030204" pitchFamily="49" charset="0"/>
                </a:rPr>
                <a:t>&amp;rhs</a:t>
              </a:r>
              <a:r>
                <a:rPr lang="en-US" altLang="zh-CN" sz="1600" dirty="0">
                  <a:solidFill>
                    <a:prstClr val="black"/>
                  </a:solidFill>
                  <a:latin typeface="Consolas" panose="020B0609020204030204" pitchFamily="49" charset="0"/>
                </a:rPr>
                <a:t>):</a:t>
              </a:r>
              <a:r>
                <a:rPr lang="en-US" altLang="zh-CN" sz="1600" dirty="0" err="1">
                  <a:solidFill>
                    <a:prstClr val="black"/>
                  </a:solidFill>
                  <a:latin typeface="Consolas" panose="020B0609020204030204" pitchFamily="49" charset="0"/>
                </a:rPr>
                <a:t>m_length</a:t>
              </a:r>
              <a:r>
                <a:rPr lang="en-US" altLang="zh-CN" sz="1600" dirty="0">
                  <a:solidFill>
                    <a:prstClr val="black"/>
                  </a:solidFill>
                  <a:latin typeface="Consolas" panose="020B0609020204030204" pitchFamily="49" charset="0"/>
                </a:rPr>
                <a:t>(</a:t>
              </a:r>
              <a:r>
                <a:rPr lang="en-US" altLang="zh-CN" sz="1600" dirty="0" err="1">
                  <a:solidFill>
                    <a:prstClr val="black"/>
                  </a:solidFill>
                  <a:latin typeface="Consolas" panose="020B0609020204030204" pitchFamily="49" charset="0"/>
                </a:rPr>
                <a:t>rhs.m_length</a:t>
              </a:r>
              <a:r>
                <a:rPr lang="en-US" altLang="zh-CN" sz="1600" dirty="0">
                  <a:solidFill>
                    <a:prstClr val="black"/>
                  </a:solidFill>
                  <a:latin typeface="Consolas" panose="020B0609020204030204" pitchFamily="49" charset="0"/>
                </a:rPr>
                <a:t>),</a:t>
              </a: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m_buff</a:t>
              </a:r>
              <a:r>
                <a:rPr lang="en-US" altLang="zh-CN" sz="1600" dirty="0">
                  <a:solidFill>
                    <a:prstClr val="black"/>
                  </a:solidFill>
                  <a:latin typeface="Consolas" panose="020B0609020204030204" pitchFamily="49" charset="0"/>
                </a:rPr>
                <a:t>(</a:t>
              </a:r>
              <a:r>
                <a:rPr lang="en-US" altLang="zh-CN" sz="1600" dirty="0" err="1">
                  <a:solidFill>
                    <a:prstClr val="black"/>
                  </a:solidFill>
                  <a:latin typeface="Consolas" panose="020B0609020204030204" pitchFamily="49" charset="0"/>
                </a:rPr>
                <a:t>m_length</a:t>
              </a:r>
              <a:r>
                <a:rPr lang="en-US" altLang="zh-CN" sz="1600" dirty="0">
                  <a:solidFill>
                    <a:prstClr val="black"/>
                  </a:solidFill>
                  <a:latin typeface="Consolas" panose="020B0609020204030204" pitchFamily="49" charset="0"/>
                </a:rPr>
                <a:t>&gt;0 ? </a:t>
              </a:r>
              <a:r>
                <a:rPr lang="en-US" altLang="zh-CN" sz="1600" dirty="0">
                  <a:solidFill>
                    <a:srgbClr val="212AE7"/>
                  </a:solidFill>
                  <a:latin typeface="Consolas" panose="020B0609020204030204" pitchFamily="49" charset="0"/>
                </a:rPr>
                <a:t>new char</a:t>
              </a:r>
              <a:r>
                <a:rPr lang="en-US" altLang="zh-CN" sz="1600" dirty="0">
                  <a:solidFill>
                    <a:prstClr val="black"/>
                  </a:solidFill>
                  <a:latin typeface="Consolas" panose="020B0609020204030204" pitchFamily="49" charset="0"/>
                </a:rPr>
                <a:t>[</a:t>
              </a:r>
              <a:r>
                <a:rPr lang="en-US" altLang="zh-CN" sz="1600" dirty="0" err="1">
                  <a:solidFill>
                    <a:prstClr val="black"/>
                  </a:solidFill>
                  <a:latin typeface="Consolas" panose="020B0609020204030204" pitchFamily="49" charset="0"/>
                </a:rPr>
                <a:t>m_length</a:t>
              </a:r>
              <a:r>
                <a:rPr lang="en-US" altLang="zh-CN" sz="1600" dirty="0">
                  <a:solidFill>
                    <a:prstClr val="black"/>
                  </a:solidFill>
                  <a:latin typeface="Consolas" panose="020B0609020204030204" pitchFamily="49" charset="0"/>
                </a:rPr>
                <a:t>] : </a:t>
              </a:r>
              <a:r>
                <a:rPr lang="en-US" altLang="zh-CN" sz="1600" dirty="0" err="1">
                  <a:solidFill>
                    <a:prstClr val="black"/>
                  </a:solidFill>
                  <a:latin typeface="Consolas" panose="020B0609020204030204" pitchFamily="49" charset="0"/>
                </a:rPr>
                <a:t>nullptr</a:t>
              </a:r>
              <a:r>
                <a:rPr lang="en-US" altLang="zh-CN" sz="1600" dirty="0">
                  <a:solidFill>
                    <a:prstClr val="black"/>
                  </a:solidFill>
                  <a:latin typeface="Consolas" panose="020B0609020204030204" pitchFamily="49" charset="0"/>
                </a:rPr>
                <a:t>){</a:t>
              </a: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strncpy</a:t>
              </a:r>
              <a:r>
                <a:rPr lang="en-US" altLang="zh-CN" sz="1600" dirty="0">
                  <a:solidFill>
                    <a:prstClr val="black"/>
                  </a:solidFill>
                  <a:latin typeface="Consolas" panose="020B0609020204030204" pitchFamily="49" charset="0"/>
                </a:rPr>
                <a:t>(</a:t>
              </a:r>
              <a:r>
                <a:rPr lang="en-US" altLang="zh-CN" sz="1600" dirty="0" err="1">
                  <a:solidFill>
                    <a:prstClr val="black"/>
                  </a:solidFill>
                  <a:latin typeface="Consolas" panose="020B0609020204030204" pitchFamily="49" charset="0"/>
                </a:rPr>
                <a:t>m_buff</a:t>
              </a: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rhs.m_buff</a:t>
              </a: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m_length</a:t>
              </a:r>
              <a:r>
                <a:rPr lang="en-US" altLang="zh-CN" sz="1600" dirty="0">
                  <a:solidFill>
                    <a:prstClr val="black"/>
                  </a:solidFill>
                  <a:latin typeface="Consolas" panose="020B0609020204030204" pitchFamily="49" charset="0"/>
                </a:rPr>
                <a:t>);</a:t>
              </a:r>
            </a:p>
            <a:p>
              <a:pPr lvl="0">
                <a:buClr>
                  <a:srgbClr val="151DC1"/>
                </a:buClr>
                <a:buSzPct val="80000"/>
              </a:pPr>
              <a:r>
                <a:rPr lang="en-US" altLang="zh-CN" sz="1600" dirty="0">
                  <a:solidFill>
                    <a:prstClr val="black"/>
                  </a:solidFill>
                  <a:latin typeface="Consolas" panose="020B0609020204030204" pitchFamily="49" charset="0"/>
                </a:rPr>
                <a:t>}</a:t>
              </a:r>
              <a:endParaRPr kumimoji="0" lang="en-US" altLang="zh-CN" sz="1600" b="0" i="0" u="none" strike="noStrike" kern="1200" cap="none" spc="0" normalizeH="0" baseline="0" noProof="0" dirty="0">
                <a:ln>
                  <a:noFill/>
                </a:ln>
                <a:solidFill>
                  <a:srgbClr val="70AD47"/>
                </a:solidFill>
                <a:effectLst/>
                <a:uLnTx/>
                <a:uFillTx/>
                <a:latin typeface="Consolas" panose="020B0609020204030204" pitchFamily="49" charset="0"/>
                <a:ea typeface="微软雅黑"/>
                <a:cs typeface="+mn-cs"/>
              </a:endParaRPr>
            </a:p>
          </p:txBody>
        </p:sp>
      </p:grpSp>
    </p:spTree>
    <p:extLst>
      <p:ext uri="{BB962C8B-B14F-4D97-AF65-F5344CB8AC3E}">
        <p14:creationId xmlns:p14="http://schemas.microsoft.com/office/powerpoint/2010/main" val="3884766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66648" y="646731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lvl="0">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8.2.3  </a:t>
            </a:r>
            <a:r>
              <a:rPr kumimoji="0" lang="zh-CN" altLang="en-US" sz="3200" b="0" i="0" u="none" strike="noStrike" kern="1200" cap="none" spc="0" normalizeH="0" baseline="0" noProof="0" dirty="0">
                <a:ln>
                  <a:noFill/>
                </a:ln>
                <a:solidFill>
                  <a:prstClr val="white"/>
                </a:solidFill>
                <a:effectLst/>
                <a:uLnTx/>
                <a:uFillTx/>
                <a:latin typeface="微软雅黑"/>
                <a:ea typeface="微软雅黑"/>
                <a:cs typeface="+mn-cs"/>
              </a:rPr>
              <a:t>移动对象 </a:t>
            </a:r>
            <a:r>
              <a:rPr lang="en-US" altLang="zh-CN" sz="2400" dirty="0">
                <a:solidFill>
                  <a:prstClr val="white"/>
                </a:solidFill>
              </a:rPr>
              <a:t>— </a:t>
            </a:r>
            <a:r>
              <a:rPr lang="zh-CN" altLang="en-US" sz="2400" dirty="0">
                <a:solidFill>
                  <a:prstClr val="white"/>
                </a:solidFill>
              </a:rPr>
              <a:t>移动构造函数</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2" name="矩形 11">
            <a:extLst>
              <a:ext uri="{FF2B5EF4-FFF2-40B4-BE49-F238E27FC236}">
                <a16:creationId xmlns:a16="http://schemas.microsoft.com/office/drawing/2014/main" id="{7D864B83-9801-49D7-9965-12E20F5E4D72}"/>
              </a:ext>
            </a:extLst>
          </p:cNvPr>
          <p:cNvSpPr/>
          <p:nvPr/>
        </p:nvSpPr>
        <p:spPr>
          <a:xfrm>
            <a:off x="293298" y="1734728"/>
            <a:ext cx="4572000" cy="461665"/>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FFFF"/>
                </a:solidFill>
                <a:effectLst/>
                <a:uLnTx/>
                <a:uFillTx/>
                <a:latin typeface="MicrosoftYaHei"/>
                <a:ea typeface="微软雅黑"/>
                <a:cs typeface="+mn-cs"/>
              </a:rPr>
              <a:t>学习目标</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p>
        </p:txBody>
      </p:sp>
      <p:sp>
        <p:nvSpPr>
          <p:cNvPr id="2" name="矩形 1">
            <a:extLst>
              <a:ext uri="{FF2B5EF4-FFF2-40B4-BE49-F238E27FC236}">
                <a16:creationId xmlns:a16="http://schemas.microsoft.com/office/drawing/2014/main" id="{2A4B7D20-6B21-457D-B6BF-C3F76ACBB2EE}"/>
              </a:ext>
            </a:extLst>
          </p:cNvPr>
          <p:cNvSpPr/>
          <p:nvPr/>
        </p:nvSpPr>
        <p:spPr>
          <a:xfrm>
            <a:off x="78876" y="939538"/>
            <a:ext cx="8955396" cy="400110"/>
          </a:xfrm>
          <a:prstGeom prst="rect">
            <a:avLst/>
          </a:prstGeom>
        </p:spPr>
        <p:txBody>
          <a:bodyPr wrap="square">
            <a:spAutoFit/>
          </a:bodyPr>
          <a:lstStyle/>
          <a:p>
            <a:pPr lvl="0">
              <a:defRPr/>
            </a:pPr>
            <a:r>
              <a:rPr lang="zh-CN" altLang="en-US" sz="2000" dirty="0">
                <a:solidFill>
                  <a:prstClr val="black"/>
                </a:solidFill>
              </a:rPr>
              <a:t>为了提高性能，应该定义更精准匹配的参数为</a:t>
            </a:r>
            <a:r>
              <a:rPr lang="zh-CN" altLang="en-US" sz="2000" dirty="0">
                <a:solidFill>
                  <a:srgbClr val="FF0000"/>
                </a:solidFill>
              </a:rPr>
              <a:t>右值引用</a:t>
            </a:r>
            <a:r>
              <a:rPr lang="zh-CN" altLang="en-US" sz="2000" dirty="0">
                <a:solidFill>
                  <a:prstClr val="black"/>
                </a:solidFill>
              </a:rPr>
              <a:t>的</a:t>
            </a:r>
            <a:r>
              <a:rPr lang="zh-CN" altLang="en-US" sz="2000" dirty="0">
                <a:solidFill>
                  <a:srgbClr val="FF0000"/>
                </a:solidFill>
              </a:rPr>
              <a:t>移动构造</a:t>
            </a:r>
            <a:r>
              <a:rPr lang="zh-CN" altLang="en-US" sz="2000" dirty="0">
                <a:solidFill>
                  <a:prstClr val="black"/>
                </a:solidFill>
              </a:rPr>
              <a:t>：</a:t>
            </a:r>
            <a:endPar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13" name="组合 12">
            <a:extLst>
              <a:ext uri="{FF2B5EF4-FFF2-40B4-BE49-F238E27FC236}">
                <a16:creationId xmlns:a16="http://schemas.microsoft.com/office/drawing/2014/main" id="{D09D85D5-038A-4BF3-A625-95D934A21058}"/>
              </a:ext>
            </a:extLst>
          </p:cNvPr>
          <p:cNvGrpSpPr/>
          <p:nvPr/>
        </p:nvGrpSpPr>
        <p:grpSpPr>
          <a:xfrm>
            <a:off x="136815" y="1491506"/>
            <a:ext cx="6175620" cy="2056367"/>
            <a:chOff x="219974" y="2021250"/>
            <a:chExt cx="8704052" cy="1520261"/>
          </a:xfrm>
        </p:grpSpPr>
        <p:sp>
          <p:nvSpPr>
            <p:cNvPr id="18" name="矩形: 圆顶角 17">
              <a:extLst>
                <a:ext uri="{FF2B5EF4-FFF2-40B4-BE49-F238E27FC236}">
                  <a16:creationId xmlns:a16="http://schemas.microsoft.com/office/drawing/2014/main" id="{1BE027AF-BB67-49A0-86D0-4408EC9D6ADB}"/>
                </a:ext>
              </a:extLst>
            </p:cNvPr>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sz="2000" dirty="0" err="1">
                  <a:solidFill>
                    <a:prstClr val="white"/>
                  </a:solidFill>
                  <a:latin typeface="Consolas" panose="020B0609020204030204" pitchFamily="49" charset="0"/>
                </a:rPr>
                <a:t>MyStr</a:t>
              </a:r>
              <a:r>
                <a:rPr lang="en-US" altLang="zh-CN" sz="2000" dirty="0">
                  <a:solidFill>
                    <a:prstClr val="white"/>
                  </a:solidFill>
                  <a:latin typeface="Consolas" panose="020B0609020204030204" pitchFamily="49" charset="0"/>
                </a:rPr>
                <a:t> </a:t>
              </a:r>
              <a:r>
                <a:rPr lang="zh-CN" altLang="en-US" sz="2000" dirty="0">
                  <a:solidFill>
                    <a:prstClr val="white"/>
                  </a:solidFill>
                  <a:latin typeface="Consolas" panose="020B0609020204030204" pitchFamily="49" charset="0"/>
                </a:rPr>
                <a:t>类移动构造函数定义</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9" name="矩形: 圆角 17">
              <a:extLst>
                <a:ext uri="{FF2B5EF4-FFF2-40B4-BE49-F238E27FC236}">
                  <a16:creationId xmlns:a16="http://schemas.microsoft.com/office/drawing/2014/main" id="{DCD5AFA7-7B71-40FD-B504-0C9920E0FC1D}"/>
                </a:ext>
              </a:extLst>
            </p:cNvPr>
            <p:cNvSpPr/>
            <p:nvPr/>
          </p:nvSpPr>
          <p:spPr>
            <a:xfrm>
              <a:off x="219974" y="2376601"/>
              <a:ext cx="8704052" cy="116491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rgbClr val="151DC1"/>
                </a:buClr>
                <a:buSzPct val="80000"/>
              </a:pPr>
              <a:r>
                <a:rPr kumimoji="0" lang="en-US" altLang="zh-CN" sz="1600" b="0" i="0" u="none" strike="noStrike" kern="1200" cap="none" spc="0" normalizeH="0" baseline="0" noProof="0" dirty="0" err="1">
                  <a:ln>
                    <a:noFill/>
                  </a:ln>
                  <a:solidFill>
                    <a:srgbClr val="08764C"/>
                  </a:solidFill>
                  <a:effectLst/>
                  <a:uLnTx/>
                  <a:uFillTx/>
                  <a:latin typeface="Consolas" panose="020B0609020204030204" pitchFamily="49" charset="0"/>
                  <a:ea typeface="微软雅黑"/>
                  <a:cs typeface="+mn-cs"/>
                </a:rPr>
                <a:t>MyStr</a:t>
              </a:r>
              <a:r>
                <a:rPr kumimoji="0" lang="en-US" altLang="zh-CN" sz="1600" b="0" i="0" u="none" strike="noStrike" kern="1200" cap="none" spc="0" normalizeH="0" baseline="0" noProof="0" dirty="0">
                  <a:ln>
                    <a:noFill/>
                  </a:ln>
                  <a:solidFill>
                    <a:srgbClr val="08764C"/>
                  </a:solidFill>
                  <a:effectLst/>
                  <a:uLnTx/>
                  <a:uFillTx/>
                  <a:latin typeface="Consolas" panose="020B0609020204030204" pitchFamily="49" charset="0"/>
                  <a:ea typeface="微软雅黑"/>
                  <a:cs typeface="+mn-cs"/>
                </a:rPr>
                <a:t>::</a:t>
              </a:r>
              <a:r>
                <a:rPr kumimoji="0" lang="en-US" altLang="zh-CN" sz="1600" b="0" i="0" u="none" strike="noStrike" kern="1200" cap="none" spc="0" normalizeH="0" baseline="0" noProof="0" dirty="0" err="1">
                  <a:ln>
                    <a:noFill/>
                  </a:ln>
                  <a:solidFill>
                    <a:srgbClr val="08764C"/>
                  </a:solidFill>
                  <a:effectLst/>
                  <a:uLnTx/>
                  <a:uFillTx/>
                  <a:latin typeface="Consolas" panose="020B0609020204030204" pitchFamily="49" charset="0"/>
                  <a:ea typeface="微软雅黑"/>
                  <a:cs typeface="+mn-cs"/>
                </a:rPr>
                <a:t>MyStr</a:t>
              </a:r>
              <a:r>
                <a:rPr lang="en-US" altLang="zh-CN" sz="1600" dirty="0">
                  <a:solidFill>
                    <a:prstClr val="black"/>
                  </a:solidFill>
                  <a:latin typeface="Consolas" panose="020B0609020204030204" pitchFamily="49" charset="0"/>
                </a:rPr>
                <a:t>(</a:t>
              </a:r>
              <a:r>
                <a:rPr lang="en-US" altLang="zh-CN" sz="1600" dirty="0" err="1">
                  <a:solidFill>
                    <a:srgbClr val="08764C"/>
                  </a:solidFill>
                  <a:latin typeface="Consolas" panose="020B0609020204030204" pitchFamily="49" charset="0"/>
                </a:rPr>
                <a:t>MyStr</a:t>
              </a:r>
              <a:r>
                <a:rPr lang="en-US" altLang="zh-CN" sz="1600" dirty="0">
                  <a:solidFill>
                    <a:prstClr val="black"/>
                  </a:solidFill>
                  <a:latin typeface="Consolas" panose="020B0609020204030204" pitchFamily="49" charset="0"/>
                </a:rPr>
                <a:t> &amp;&amp;</a:t>
              </a:r>
              <a:r>
                <a:rPr lang="en-US" altLang="zh-CN" sz="1600" dirty="0" err="1">
                  <a:solidFill>
                    <a:prstClr val="black"/>
                  </a:solidFill>
                  <a:latin typeface="Consolas" panose="020B0609020204030204" pitchFamily="49" charset="0"/>
                </a:rPr>
                <a:t>rhs</a:t>
              </a:r>
              <a:r>
                <a:rPr lang="en-US" altLang="zh-CN" sz="1600" dirty="0">
                  <a:solidFill>
                    <a:prstClr val="black"/>
                  </a:solidFill>
                  <a:latin typeface="Consolas" panose="020B0609020204030204" pitchFamily="49" charset="0"/>
                </a:rPr>
                <a:t>):</a:t>
              </a:r>
              <a:r>
                <a:rPr lang="en-US" altLang="zh-CN" sz="1600" dirty="0" err="1">
                  <a:solidFill>
                    <a:prstClr val="black"/>
                  </a:solidFill>
                  <a:latin typeface="Consolas" panose="020B0609020204030204" pitchFamily="49" charset="0"/>
                </a:rPr>
                <a:t>m_length</a:t>
              </a:r>
              <a:r>
                <a:rPr lang="en-US" altLang="zh-CN" sz="1600" dirty="0">
                  <a:solidFill>
                    <a:prstClr val="black"/>
                  </a:solidFill>
                  <a:latin typeface="Consolas" panose="020B0609020204030204" pitchFamily="49" charset="0"/>
                </a:rPr>
                <a:t>(</a:t>
              </a:r>
              <a:r>
                <a:rPr lang="en-US" altLang="zh-CN" sz="1600" dirty="0" err="1">
                  <a:solidFill>
                    <a:prstClr val="black"/>
                  </a:solidFill>
                  <a:latin typeface="Consolas" panose="020B0609020204030204" pitchFamily="49" charset="0"/>
                </a:rPr>
                <a:t>rhs.m_length</a:t>
              </a:r>
              <a:r>
                <a:rPr lang="en-US" altLang="zh-CN" sz="1600" dirty="0">
                  <a:solidFill>
                    <a:prstClr val="black"/>
                  </a:solidFill>
                  <a:latin typeface="Consolas" panose="020B0609020204030204" pitchFamily="49" charset="0"/>
                </a:rPr>
                <a:t>),</a:t>
              </a: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m_buff</a:t>
              </a:r>
              <a:r>
                <a:rPr lang="en-US" altLang="zh-CN" sz="1600" dirty="0">
                  <a:solidFill>
                    <a:prstClr val="black"/>
                  </a:solidFill>
                  <a:latin typeface="Consolas" panose="020B0609020204030204" pitchFamily="49" charset="0"/>
                </a:rPr>
                <a:t>(</a:t>
              </a:r>
              <a:r>
                <a:rPr lang="en-US" altLang="zh-CN" sz="1600" dirty="0" err="1">
                  <a:solidFill>
                    <a:prstClr val="black"/>
                  </a:solidFill>
                  <a:latin typeface="Consolas" panose="020B0609020204030204" pitchFamily="49" charset="0"/>
                </a:rPr>
                <a:t>rhs.m_buff</a:t>
              </a:r>
              <a:r>
                <a:rPr lang="en-US" altLang="zh-CN" sz="1600" dirty="0">
                  <a:solidFill>
                    <a:prstClr val="black"/>
                  </a:solidFill>
                  <a:latin typeface="Consolas" panose="020B0609020204030204" pitchFamily="49" charset="0"/>
                </a:rPr>
                <a:t>){</a:t>
              </a: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rhs.m_buff</a:t>
              </a:r>
              <a:r>
                <a:rPr lang="en-US" altLang="zh-CN" sz="1600" dirty="0">
                  <a:solidFill>
                    <a:prstClr val="black"/>
                  </a:solidFill>
                  <a:latin typeface="Consolas" panose="020B0609020204030204" pitchFamily="49" charset="0"/>
                </a:rPr>
                <a:t> = </a:t>
              </a:r>
              <a:r>
                <a:rPr lang="en-US" altLang="zh-CN" sz="1600" dirty="0" err="1">
                  <a:solidFill>
                    <a:prstClr val="black"/>
                  </a:solidFill>
                  <a:latin typeface="Consolas" panose="020B0609020204030204" pitchFamily="49" charset="0"/>
                </a:rPr>
                <a:t>nullptr</a:t>
              </a:r>
              <a:r>
                <a:rPr lang="en-US" altLang="zh-CN" sz="1600" dirty="0">
                  <a:solidFill>
                    <a:prstClr val="black"/>
                  </a:solidFill>
                  <a:latin typeface="Consolas" panose="020B0609020204030204" pitchFamily="49" charset="0"/>
                </a:rPr>
                <a:t>; </a:t>
              </a:r>
              <a:r>
                <a:rPr lang="en-US" altLang="zh-CN" sz="1600" dirty="0">
                  <a:solidFill>
                    <a:schemeClr val="accent6"/>
                  </a:solidFill>
                  <a:latin typeface="Consolas" panose="020B0609020204030204" pitchFamily="49" charset="0"/>
                </a:rPr>
                <a:t>// </a:t>
              </a:r>
              <a:r>
                <a:rPr lang="zh-CN" altLang="en-US" sz="1600" dirty="0">
                  <a:solidFill>
                    <a:schemeClr val="accent6"/>
                  </a:solidFill>
                  <a:latin typeface="Consolas" panose="020B0609020204030204" pitchFamily="49" charset="0"/>
                </a:rPr>
                <a:t>置为空指针</a:t>
              </a: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rhs.m_length</a:t>
              </a:r>
              <a:r>
                <a:rPr lang="en-US" altLang="zh-CN" sz="1600" dirty="0">
                  <a:solidFill>
                    <a:prstClr val="black"/>
                  </a:solidFill>
                  <a:latin typeface="Consolas" panose="020B0609020204030204" pitchFamily="49" charset="0"/>
                </a:rPr>
                <a:t> = 0;</a:t>
              </a:r>
            </a:p>
            <a:p>
              <a:pPr lvl="0">
                <a:buClr>
                  <a:srgbClr val="151DC1"/>
                </a:buClr>
                <a:buSzPct val="80000"/>
              </a:pPr>
              <a:r>
                <a:rPr lang="en-US" altLang="zh-CN" sz="1600" dirty="0">
                  <a:solidFill>
                    <a:prstClr val="black"/>
                  </a:solidFill>
                  <a:latin typeface="Consolas" panose="020B0609020204030204" pitchFamily="49" charset="0"/>
                </a:rPr>
                <a:t>}</a:t>
              </a:r>
              <a:endPar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endParaRPr>
            </a:p>
          </p:txBody>
        </p:sp>
      </p:grpSp>
      <p:grpSp>
        <p:nvGrpSpPr>
          <p:cNvPr id="26" name="组合 25">
            <a:extLst>
              <a:ext uri="{FF2B5EF4-FFF2-40B4-BE49-F238E27FC236}">
                <a16:creationId xmlns:a16="http://schemas.microsoft.com/office/drawing/2014/main" id="{9F7DE6CE-A365-44AD-B6A4-4344363CF6C3}"/>
              </a:ext>
            </a:extLst>
          </p:cNvPr>
          <p:cNvGrpSpPr/>
          <p:nvPr/>
        </p:nvGrpSpPr>
        <p:grpSpPr>
          <a:xfrm>
            <a:off x="6422853" y="3728039"/>
            <a:ext cx="2611419" cy="1491840"/>
            <a:chOff x="219974" y="2044318"/>
            <a:chExt cx="8704052" cy="1010481"/>
          </a:xfrm>
        </p:grpSpPr>
        <p:sp>
          <p:nvSpPr>
            <p:cNvPr id="27" name="矩形: 圆顶角 26">
              <a:extLst>
                <a:ext uri="{FF2B5EF4-FFF2-40B4-BE49-F238E27FC236}">
                  <a16:creationId xmlns:a16="http://schemas.microsoft.com/office/drawing/2014/main" id="{6CF16718-6C66-4ED1-9BAA-08F93F2A5C64}"/>
                </a:ext>
              </a:extLst>
            </p:cNvPr>
            <p:cNvSpPr/>
            <p:nvPr/>
          </p:nvSpPr>
          <p:spPr>
            <a:xfrm>
              <a:off x="219974" y="2044318"/>
              <a:ext cx="8704052" cy="318099"/>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000" dirty="0">
                  <a:solidFill>
                    <a:prstClr val="white"/>
                  </a:solidFill>
                  <a:latin typeface="微软雅黑"/>
                  <a:ea typeface="微软雅黑"/>
                </a:rPr>
                <a:t>问题</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8" name="矩形: 圆角 17">
              <a:extLst>
                <a:ext uri="{FF2B5EF4-FFF2-40B4-BE49-F238E27FC236}">
                  <a16:creationId xmlns:a16="http://schemas.microsoft.com/office/drawing/2014/main" id="{64391894-79DD-4AAC-BDA9-D770A83585B4}"/>
                </a:ext>
              </a:extLst>
            </p:cNvPr>
            <p:cNvSpPr/>
            <p:nvPr/>
          </p:nvSpPr>
          <p:spPr>
            <a:xfrm>
              <a:off x="219974" y="2355515"/>
              <a:ext cx="8704052" cy="69928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500"/>
                </a:lnSpc>
                <a:buClr>
                  <a:srgbClr val="212AE7"/>
                </a:buClr>
                <a:buSzPct val="80000"/>
              </a:pPr>
              <a:r>
                <a:rPr lang="zh-CN" altLang="en-US" dirty="0">
                  <a:solidFill>
                    <a:prstClr val="black"/>
                  </a:solidFill>
                  <a:latin typeface="Consolas" panose="020B0609020204030204" pitchFamily="49" charset="0"/>
                </a:rPr>
                <a:t>移动构造中若没有置空</a:t>
              </a:r>
            </a:p>
            <a:p>
              <a:pPr lvl="0">
                <a:lnSpc>
                  <a:spcPts val="2500"/>
                </a:lnSpc>
                <a:buClr>
                  <a:srgbClr val="212AE7"/>
                </a:buClr>
                <a:buSzPct val="80000"/>
              </a:pPr>
              <a:r>
                <a:rPr lang="zh-CN" altLang="en-US" dirty="0">
                  <a:solidFill>
                    <a:prstClr val="black"/>
                  </a:solidFill>
                  <a:latin typeface="Consolas" panose="020B0609020204030204" pitchFamily="49" charset="0"/>
                </a:rPr>
                <a:t>临时对象 </a:t>
              </a:r>
              <a:r>
                <a:rPr lang="en-US" altLang="zh-CN" dirty="0" err="1">
                  <a:solidFill>
                    <a:prstClr val="black"/>
                  </a:solidFill>
                  <a:latin typeface="Consolas" panose="020B0609020204030204" pitchFamily="49" charset="0"/>
                </a:rPr>
                <a:t>rhs</a:t>
              </a:r>
              <a:r>
                <a:rPr lang="en-US" altLang="zh-CN" dirty="0">
                  <a:solidFill>
                    <a:prstClr val="black"/>
                  </a:solidFill>
                  <a:latin typeface="Consolas" panose="020B0609020204030204" pitchFamily="49" charset="0"/>
                </a:rPr>
                <a:t> </a:t>
              </a:r>
              <a:r>
                <a:rPr lang="zh-CN" altLang="en-US" dirty="0">
                  <a:solidFill>
                    <a:prstClr val="black"/>
                  </a:solidFill>
                  <a:latin typeface="Consolas" panose="020B0609020204030204" pitchFamily="49" charset="0"/>
                </a:rPr>
                <a:t>的指针</a:t>
              </a:r>
            </a:p>
            <a:p>
              <a:pPr lvl="0">
                <a:lnSpc>
                  <a:spcPts val="2500"/>
                </a:lnSpc>
                <a:buClr>
                  <a:srgbClr val="212AE7"/>
                </a:buClr>
                <a:buSzPct val="80000"/>
              </a:pPr>
              <a:r>
                <a:rPr lang="zh-CN" altLang="en-US" dirty="0">
                  <a:solidFill>
                    <a:prstClr val="black"/>
                  </a:solidFill>
                  <a:latin typeface="Consolas" panose="020B0609020204030204" pitchFamily="49" charset="0"/>
                </a:rPr>
                <a:t>成员会怎样？</a:t>
              </a:r>
              <a:endPar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微软雅黑"/>
                <a:cs typeface="+mn-cs"/>
              </a:endParaRPr>
            </a:p>
          </p:txBody>
        </p:sp>
      </p:grpSp>
      <p:grpSp>
        <p:nvGrpSpPr>
          <p:cNvPr id="29" name="组合 28">
            <a:extLst>
              <a:ext uri="{FF2B5EF4-FFF2-40B4-BE49-F238E27FC236}">
                <a16:creationId xmlns:a16="http://schemas.microsoft.com/office/drawing/2014/main" id="{405D487F-C711-4F7D-9188-AFDF61893A52}"/>
              </a:ext>
            </a:extLst>
          </p:cNvPr>
          <p:cNvGrpSpPr/>
          <p:nvPr/>
        </p:nvGrpSpPr>
        <p:grpSpPr>
          <a:xfrm>
            <a:off x="136815" y="3743118"/>
            <a:ext cx="6251796" cy="1644590"/>
            <a:chOff x="219974" y="1944202"/>
            <a:chExt cx="8704052" cy="1125450"/>
          </a:xfrm>
        </p:grpSpPr>
        <p:sp>
          <p:nvSpPr>
            <p:cNvPr id="30" name="矩形: 圆顶角 29">
              <a:extLst>
                <a:ext uri="{FF2B5EF4-FFF2-40B4-BE49-F238E27FC236}">
                  <a16:creationId xmlns:a16="http://schemas.microsoft.com/office/drawing/2014/main" id="{649DDC2F-1A13-4B6C-8506-0F5679AA97B7}"/>
                </a:ext>
              </a:extLst>
            </p:cNvPr>
            <p:cNvSpPr/>
            <p:nvPr/>
          </p:nvSpPr>
          <p:spPr>
            <a:xfrm>
              <a:off x="219974" y="1944202"/>
              <a:ext cx="8704052" cy="333089"/>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err="1">
                  <a:ln>
                    <a:noFill/>
                  </a:ln>
                  <a:solidFill>
                    <a:prstClr val="white"/>
                  </a:solidFill>
                  <a:effectLst/>
                  <a:uLnTx/>
                  <a:uFillTx/>
                  <a:latin typeface="Consolas" panose="020B0609020204030204" pitchFamily="49" charset="0"/>
                  <a:ea typeface="微软雅黑"/>
                  <a:cs typeface="+mn-cs"/>
                </a:rPr>
                <a:t>MyStr</a:t>
              </a:r>
              <a:r>
                <a:rPr kumimoji="0" lang="en-US" altLang="zh-CN" sz="2000" b="0" i="0" u="none" strike="noStrike" kern="1200" cap="none" spc="0" normalizeH="0" baseline="0" noProof="0" dirty="0">
                  <a:ln>
                    <a:noFill/>
                  </a:ln>
                  <a:solidFill>
                    <a:prstClr val="white"/>
                  </a:solidFill>
                  <a:effectLst/>
                  <a:uLnTx/>
                  <a:uFillTx/>
                  <a:latin typeface="Consolas" panose="020B0609020204030204" pitchFamily="49" charset="0"/>
                  <a:ea typeface="微软雅黑"/>
                  <a:cs typeface="+mn-cs"/>
                </a:rPr>
                <a:t> </a:t>
              </a:r>
              <a:r>
                <a:rPr kumimoji="0" lang="zh-CN" altLang="en-US" sz="2000" b="0" i="0" u="none" strike="noStrike" kern="1200" cap="none" spc="0" normalizeH="0" baseline="0" noProof="0" dirty="0">
                  <a:ln>
                    <a:noFill/>
                  </a:ln>
                  <a:solidFill>
                    <a:prstClr val="white"/>
                  </a:solidFill>
                  <a:effectLst/>
                  <a:uLnTx/>
                  <a:uFillTx/>
                  <a:latin typeface="Consolas" panose="020B0609020204030204" pitchFamily="49" charset="0"/>
                  <a:ea typeface="微软雅黑"/>
                  <a:cs typeface="+mn-cs"/>
                </a:rPr>
                <a:t>类复制构造函数定义</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31" name="矩形: 圆角 17">
              <a:extLst>
                <a:ext uri="{FF2B5EF4-FFF2-40B4-BE49-F238E27FC236}">
                  <a16:creationId xmlns:a16="http://schemas.microsoft.com/office/drawing/2014/main" id="{F2CEB324-5992-423D-BC66-0F40F8583EC3}"/>
                </a:ext>
              </a:extLst>
            </p:cNvPr>
            <p:cNvSpPr/>
            <p:nvPr/>
          </p:nvSpPr>
          <p:spPr>
            <a:xfrm>
              <a:off x="219974" y="2287002"/>
              <a:ext cx="8704052" cy="78265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
                  <a:srgbClr val="151DC1"/>
                </a:buClr>
                <a:buSzPct val="80000"/>
                <a:buFontTx/>
                <a:buNone/>
                <a:tabLst/>
                <a:defRPr/>
              </a:pPr>
              <a:r>
                <a:rPr kumimoji="0" lang="en-US" altLang="zh-CN" sz="1600" b="0" i="0" u="none" strike="noStrike" kern="1200" cap="none" spc="0" normalizeH="0" baseline="0" noProof="0" dirty="0" err="1">
                  <a:ln>
                    <a:noFill/>
                  </a:ln>
                  <a:solidFill>
                    <a:srgbClr val="08764C"/>
                  </a:solidFill>
                  <a:effectLst/>
                  <a:uLnTx/>
                  <a:uFillTx/>
                  <a:latin typeface="Consolas" panose="020B0609020204030204" pitchFamily="49" charset="0"/>
                  <a:ea typeface="微软雅黑"/>
                  <a:cs typeface="+mn-cs"/>
                </a:rPr>
                <a:t>MyStr</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a:t>
              </a:r>
              <a:r>
                <a:rPr kumimoji="0" lang="en-US" altLang="zh-CN" sz="1600" b="0" i="0" u="none" strike="noStrike" kern="1200" cap="none" spc="0" normalizeH="0" baseline="0" noProof="0" dirty="0" err="1">
                  <a:ln>
                    <a:noFill/>
                  </a:ln>
                  <a:solidFill>
                    <a:srgbClr val="08764C"/>
                  </a:solidFill>
                  <a:effectLst/>
                  <a:uLnTx/>
                  <a:uFillTx/>
                  <a:latin typeface="Consolas" panose="020B0609020204030204" pitchFamily="49" charset="0"/>
                  <a:ea typeface="微软雅黑"/>
                  <a:cs typeface="+mn-cs"/>
                </a:rPr>
                <a:t>MyStr</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a:t>
              </a:r>
              <a:r>
                <a:rPr kumimoji="0" lang="en-US" altLang="zh-CN" sz="1600" b="0" i="0" u="none" strike="noStrike" kern="1200" cap="none" spc="0" normalizeH="0" baseline="0" noProof="0" dirty="0">
                  <a:ln>
                    <a:noFill/>
                  </a:ln>
                  <a:solidFill>
                    <a:srgbClr val="212AE7"/>
                  </a:solidFill>
                  <a:effectLst/>
                  <a:uLnTx/>
                  <a:uFillTx/>
                  <a:latin typeface="Consolas" panose="020B0609020204030204" pitchFamily="49" charset="0"/>
                  <a:ea typeface="微软雅黑"/>
                  <a:cs typeface="+mn-cs"/>
                </a:rPr>
                <a:t>const</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 </a:t>
              </a:r>
              <a:r>
                <a:rPr kumimoji="0" lang="en-US" altLang="zh-CN" sz="1600" b="0" i="0" u="none" strike="noStrike" kern="1200" cap="none" spc="0" normalizeH="0" baseline="0" noProof="0" dirty="0" err="1">
                  <a:ln>
                    <a:noFill/>
                  </a:ln>
                  <a:solidFill>
                    <a:srgbClr val="08764C"/>
                  </a:solidFill>
                  <a:effectLst/>
                  <a:uLnTx/>
                  <a:uFillTx/>
                  <a:latin typeface="Consolas" panose="020B0609020204030204" pitchFamily="49" charset="0"/>
                  <a:ea typeface="微软雅黑"/>
                  <a:cs typeface="+mn-cs"/>
                </a:rPr>
                <a:t>MyStr</a:t>
              </a:r>
              <a:r>
                <a:rPr kumimoji="0" lang="en-US" altLang="zh-CN" sz="1600" b="0" i="0" u="none" strike="noStrike" kern="1200" cap="none" spc="0" normalizeH="0" baseline="0" noProof="0" dirty="0" err="1">
                  <a:ln>
                    <a:noFill/>
                  </a:ln>
                  <a:solidFill>
                    <a:prstClr val="black"/>
                  </a:solidFill>
                  <a:effectLst/>
                  <a:uLnTx/>
                  <a:uFillTx/>
                  <a:latin typeface="Consolas" panose="020B0609020204030204" pitchFamily="49" charset="0"/>
                  <a:ea typeface="微软雅黑"/>
                  <a:cs typeface="+mn-cs"/>
                </a:rPr>
                <a:t>&amp;rhs</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a:t>
              </a:r>
              <a:r>
                <a:rPr kumimoji="0" lang="en-US" altLang="zh-CN" sz="1600" b="0" i="0" u="none" strike="noStrike" kern="1200" cap="none" spc="0" normalizeH="0" baseline="0" noProof="0" dirty="0" err="1">
                  <a:ln>
                    <a:noFill/>
                  </a:ln>
                  <a:solidFill>
                    <a:prstClr val="black"/>
                  </a:solidFill>
                  <a:effectLst/>
                  <a:uLnTx/>
                  <a:uFillTx/>
                  <a:latin typeface="Consolas" panose="020B0609020204030204" pitchFamily="49" charset="0"/>
                  <a:ea typeface="微软雅黑"/>
                  <a:cs typeface="+mn-cs"/>
                </a:rPr>
                <a:t>m_length</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a:t>
              </a:r>
              <a:r>
                <a:rPr kumimoji="0" lang="en-US" altLang="zh-CN" sz="1600" b="0" i="0" u="none" strike="noStrike" kern="1200" cap="none" spc="0" normalizeH="0" baseline="0" noProof="0" dirty="0" err="1">
                  <a:ln>
                    <a:noFill/>
                  </a:ln>
                  <a:solidFill>
                    <a:prstClr val="black"/>
                  </a:solidFill>
                  <a:effectLst/>
                  <a:uLnTx/>
                  <a:uFillTx/>
                  <a:latin typeface="Consolas" panose="020B0609020204030204" pitchFamily="49" charset="0"/>
                  <a:ea typeface="微软雅黑"/>
                  <a:cs typeface="+mn-cs"/>
                </a:rPr>
                <a:t>rhs.m_length</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a:t>
              </a:r>
            </a:p>
            <a:p>
              <a:pPr marL="0" marR="0" lvl="0" indent="0" algn="l" defTabSz="457200" rtl="0" eaLnBrk="1" fontAlgn="auto" latinLnBrk="0" hangingPunct="1">
                <a:lnSpc>
                  <a:spcPct val="100000"/>
                </a:lnSpc>
                <a:spcBef>
                  <a:spcPts val="0"/>
                </a:spcBef>
                <a:spcAft>
                  <a:spcPts val="0"/>
                </a:spcAft>
                <a:buClr>
                  <a:srgbClr val="151DC1"/>
                </a:buClr>
                <a:buSzPct val="80000"/>
                <a:buFontTx/>
                <a:buNone/>
                <a:tabLst/>
                <a:defRPr/>
              </a:pP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	</a:t>
              </a:r>
              <a:r>
                <a:rPr kumimoji="0" lang="en-US" altLang="zh-CN" sz="1600" b="0" i="0" u="none" strike="noStrike" kern="1200" cap="none" spc="0" normalizeH="0" baseline="0" noProof="0" dirty="0" err="1">
                  <a:ln>
                    <a:noFill/>
                  </a:ln>
                  <a:solidFill>
                    <a:prstClr val="black"/>
                  </a:solidFill>
                  <a:effectLst/>
                  <a:uLnTx/>
                  <a:uFillTx/>
                  <a:latin typeface="Consolas" panose="020B0609020204030204" pitchFamily="49" charset="0"/>
                  <a:ea typeface="微软雅黑"/>
                  <a:cs typeface="+mn-cs"/>
                </a:rPr>
                <a:t>m_buff</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a:t>
              </a:r>
              <a:r>
                <a:rPr kumimoji="0" lang="en-US" altLang="zh-CN" sz="1600" b="0" i="0" u="none" strike="noStrike" kern="1200" cap="none" spc="0" normalizeH="0" baseline="0" noProof="0" dirty="0" err="1">
                  <a:ln>
                    <a:noFill/>
                  </a:ln>
                  <a:solidFill>
                    <a:prstClr val="black"/>
                  </a:solidFill>
                  <a:effectLst/>
                  <a:uLnTx/>
                  <a:uFillTx/>
                  <a:latin typeface="Consolas" panose="020B0609020204030204" pitchFamily="49" charset="0"/>
                  <a:ea typeface="微软雅黑"/>
                  <a:cs typeface="+mn-cs"/>
                </a:rPr>
                <a:t>m_length</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&gt;0 ? </a:t>
              </a:r>
              <a:r>
                <a:rPr kumimoji="0" lang="en-US" altLang="zh-CN" sz="1600" b="0" i="0" u="none" strike="noStrike" kern="1200" cap="none" spc="0" normalizeH="0" baseline="0" noProof="0" dirty="0">
                  <a:ln>
                    <a:noFill/>
                  </a:ln>
                  <a:solidFill>
                    <a:srgbClr val="212AE7"/>
                  </a:solidFill>
                  <a:effectLst/>
                  <a:uLnTx/>
                  <a:uFillTx/>
                  <a:latin typeface="Consolas" panose="020B0609020204030204" pitchFamily="49" charset="0"/>
                  <a:ea typeface="微软雅黑"/>
                  <a:cs typeface="+mn-cs"/>
                </a:rPr>
                <a:t>new char</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a:t>
              </a:r>
              <a:r>
                <a:rPr kumimoji="0" lang="en-US" altLang="zh-CN" sz="1600" b="0" i="0" u="none" strike="noStrike" kern="1200" cap="none" spc="0" normalizeH="0" baseline="0" noProof="0" dirty="0" err="1">
                  <a:ln>
                    <a:noFill/>
                  </a:ln>
                  <a:solidFill>
                    <a:prstClr val="black"/>
                  </a:solidFill>
                  <a:effectLst/>
                  <a:uLnTx/>
                  <a:uFillTx/>
                  <a:latin typeface="Consolas" panose="020B0609020204030204" pitchFamily="49" charset="0"/>
                  <a:ea typeface="微软雅黑"/>
                  <a:cs typeface="+mn-cs"/>
                </a:rPr>
                <a:t>m_length</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 : </a:t>
              </a:r>
              <a:r>
                <a:rPr kumimoji="0" lang="en-US" altLang="zh-CN" sz="1600" b="0" i="0" u="none" strike="noStrike" kern="1200" cap="none" spc="0" normalizeH="0" baseline="0" noProof="0" dirty="0" err="1">
                  <a:ln>
                    <a:noFill/>
                  </a:ln>
                  <a:solidFill>
                    <a:prstClr val="black"/>
                  </a:solidFill>
                  <a:effectLst/>
                  <a:uLnTx/>
                  <a:uFillTx/>
                  <a:latin typeface="Consolas" panose="020B0609020204030204" pitchFamily="49" charset="0"/>
                  <a:ea typeface="微软雅黑"/>
                  <a:cs typeface="+mn-cs"/>
                </a:rPr>
                <a:t>nullptr</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a:t>
              </a:r>
            </a:p>
            <a:p>
              <a:pPr marL="0" marR="0" lvl="0" indent="0" algn="l" defTabSz="457200" rtl="0" eaLnBrk="1" fontAlgn="auto" latinLnBrk="0" hangingPunct="1">
                <a:lnSpc>
                  <a:spcPct val="100000"/>
                </a:lnSpc>
                <a:spcBef>
                  <a:spcPts val="0"/>
                </a:spcBef>
                <a:spcAft>
                  <a:spcPts val="0"/>
                </a:spcAft>
                <a:buClr>
                  <a:srgbClr val="151DC1"/>
                </a:buClr>
                <a:buSzPct val="80000"/>
                <a:buFontTx/>
                <a:buNone/>
                <a:tabLst/>
                <a:defRPr/>
              </a:pP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	</a:t>
              </a:r>
              <a:r>
                <a:rPr kumimoji="0" lang="en-US" altLang="zh-CN" sz="1600" b="0" i="0" u="none" strike="noStrike" kern="1200" cap="none" spc="0" normalizeH="0" baseline="0" noProof="0" dirty="0" err="1">
                  <a:ln>
                    <a:noFill/>
                  </a:ln>
                  <a:solidFill>
                    <a:prstClr val="black"/>
                  </a:solidFill>
                  <a:effectLst/>
                  <a:uLnTx/>
                  <a:uFillTx/>
                  <a:latin typeface="Consolas" panose="020B0609020204030204" pitchFamily="49" charset="0"/>
                  <a:ea typeface="微软雅黑"/>
                  <a:cs typeface="+mn-cs"/>
                </a:rPr>
                <a:t>strncpy</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a:t>
              </a:r>
              <a:r>
                <a:rPr kumimoji="0" lang="en-US" altLang="zh-CN" sz="1600" b="0" i="0" u="none" strike="noStrike" kern="1200" cap="none" spc="0" normalizeH="0" baseline="0" noProof="0" dirty="0" err="1">
                  <a:ln>
                    <a:noFill/>
                  </a:ln>
                  <a:solidFill>
                    <a:prstClr val="black"/>
                  </a:solidFill>
                  <a:effectLst/>
                  <a:uLnTx/>
                  <a:uFillTx/>
                  <a:latin typeface="Consolas" panose="020B0609020204030204" pitchFamily="49" charset="0"/>
                  <a:ea typeface="微软雅黑"/>
                  <a:cs typeface="+mn-cs"/>
                </a:rPr>
                <a:t>m_buff</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 </a:t>
              </a:r>
              <a:r>
                <a:rPr kumimoji="0" lang="en-US" altLang="zh-CN" sz="1600" b="0" i="0" u="none" strike="noStrike" kern="1200" cap="none" spc="0" normalizeH="0" baseline="0" noProof="0" dirty="0" err="1">
                  <a:ln>
                    <a:noFill/>
                  </a:ln>
                  <a:solidFill>
                    <a:prstClr val="black"/>
                  </a:solidFill>
                  <a:effectLst/>
                  <a:uLnTx/>
                  <a:uFillTx/>
                  <a:latin typeface="Consolas" panose="020B0609020204030204" pitchFamily="49" charset="0"/>
                  <a:ea typeface="微软雅黑"/>
                  <a:cs typeface="+mn-cs"/>
                </a:rPr>
                <a:t>rhs.m_buff</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 </a:t>
              </a:r>
              <a:r>
                <a:rPr kumimoji="0" lang="en-US" altLang="zh-CN" sz="1600" b="0" i="0" u="none" strike="noStrike" kern="1200" cap="none" spc="0" normalizeH="0" baseline="0" noProof="0" dirty="0" err="1">
                  <a:ln>
                    <a:noFill/>
                  </a:ln>
                  <a:solidFill>
                    <a:prstClr val="black"/>
                  </a:solidFill>
                  <a:effectLst/>
                  <a:uLnTx/>
                  <a:uFillTx/>
                  <a:latin typeface="Consolas" panose="020B0609020204030204" pitchFamily="49" charset="0"/>
                  <a:ea typeface="微软雅黑"/>
                  <a:cs typeface="+mn-cs"/>
                </a:rPr>
                <a:t>m_length</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a:t>
              </a:r>
            </a:p>
            <a:p>
              <a:pPr marL="0" marR="0" lvl="0" indent="0" algn="l" defTabSz="457200" rtl="0" eaLnBrk="1" fontAlgn="auto" latinLnBrk="0" hangingPunct="1">
                <a:lnSpc>
                  <a:spcPct val="100000"/>
                </a:lnSpc>
                <a:spcBef>
                  <a:spcPts val="0"/>
                </a:spcBef>
                <a:spcAft>
                  <a:spcPts val="0"/>
                </a:spcAft>
                <a:buClr>
                  <a:srgbClr val="151DC1"/>
                </a:buClr>
                <a:buSzPct val="80000"/>
                <a:buFontTx/>
                <a:buNone/>
                <a:tabLst/>
                <a:defRPr/>
              </a:pP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a:t>
              </a:r>
              <a:endParaRPr kumimoji="0" lang="en-US" altLang="zh-CN" sz="1600" b="0" i="0" u="none" strike="noStrike" kern="1200" cap="none" spc="0" normalizeH="0" baseline="0" noProof="0" dirty="0">
                <a:ln>
                  <a:noFill/>
                </a:ln>
                <a:solidFill>
                  <a:srgbClr val="70AD47"/>
                </a:solidFill>
                <a:effectLst/>
                <a:uLnTx/>
                <a:uFillTx/>
                <a:latin typeface="Consolas" panose="020B0609020204030204" pitchFamily="49" charset="0"/>
                <a:ea typeface="微软雅黑"/>
                <a:cs typeface="+mn-cs"/>
              </a:endParaRPr>
            </a:p>
          </p:txBody>
        </p:sp>
      </p:grpSp>
      <p:grpSp>
        <p:nvGrpSpPr>
          <p:cNvPr id="22" name="组合 21">
            <a:extLst>
              <a:ext uri="{FF2B5EF4-FFF2-40B4-BE49-F238E27FC236}">
                <a16:creationId xmlns:a16="http://schemas.microsoft.com/office/drawing/2014/main" id="{26F3186B-4F08-45B9-9CDE-FBC711097147}"/>
              </a:ext>
            </a:extLst>
          </p:cNvPr>
          <p:cNvGrpSpPr/>
          <p:nvPr/>
        </p:nvGrpSpPr>
        <p:grpSpPr>
          <a:xfrm>
            <a:off x="6422853" y="1475893"/>
            <a:ext cx="2611419" cy="2131352"/>
            <a:chOff x="219974" y="2044323"/>
            <a:chExt cx="8704052" cy="650310"/>
          </a:xfrm>
        </p:grpSpPr>
        <p:sp>
          <p:nvSpPr>
            <p:cNvPr id="23" name="矩形: 圆顶角 22">
              <a:extLst>
                <a:ext uri="{FF2B5EF4-FFF2-40B4-BE49-F238E27FC236}">
                  <a16:creationId xmlns:a16="http://schemas.microsoft.com/office/drawing/2014/main" id="{5F144F22-E93F-41A0-8C2C-C548C9378742}"/>
                </a:ext>
              </a:extLst>
            </p:cNvPr>
            <p:cNvSpPr/>
            <p:nvPr/>
          </p:nvSpPr>
          <p:spPr>
            <a:xfrm>
              <a:off x="219974" y="2044323"/>
              <a:ext cx="8704052" cy="140862"/>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24" name="矩形: 圆角 17">
              <a:extLst>
                <a:ext uri="{FF2B5EF4-FFF2-40B4-BE49-F238E27FC236}">
                  <a16:creationId xmlns:a16="http://schemas.microsoft.com/office/drawing/2014/main" id="{20ADF0E0-6C80-4367-9B24-E71948F1C158}"/>
                </a:ext>
              </a:extLst>
            </p:cNvPr>
            <p:cNvSpPr/>
            <p:nvPr/>
          </p:nvSpPr>
          <p:spPr>
            <a:xfrm>
              <a:off x="219974" y="2183991"/>
              <a:ext cx="8704052" cy="51064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500"/>
                </a:lnSpc>
                <a:buClr>
                  <a:srgbClr val="151DC1"/>
                </a:buClr>
              </a:pPr>
              <a:r>
                <a:rPr lang="zh-CN" altLang="en-US" dirty="0">
                  <a:solidFill>
                    <a:prstClr val="black"/>
                  </a:solidFill>
                  <a:latin typeface="Consolas" panose="020B0609020204030204" pitchFamily="49" charset="0"/>
                </a:rPr>
                <a:t>相比复制构造函数，</a:t>
              </a:r>
              <a:r>
                <a:rPr lang="zh-CN" altLang="en-US" dirty="0">
                  <a:solidFill>
                    <a:srgbClr val="FF0000"/>
                  </a:solidFill>
                  <a:latin typeface="Consolas" panose="020B0609020204030204" pitchFamily="49" charset="0"/>
                </a:rPr>
                <a:t>直</a:t>
              </a:r>
            </a:p>
            <a:p>
              <a:pPr lvl="0">
                <a:lnSpc>
                  <a:spcPts val="2500"/>
                </a:lnSpc>
                <a:buClr>
                  <a:srgbClr val="151DC1"/>
                </a:buClr>
              </a:pPr>
              <a:r>
                <a:rPr lang="zh-CN" altLang="en-US" dirty="0">
                  <a:solidFill>
                    <a:srgbClr val="FF0000"/>
                  </a:solidFill>
                  <a:latin typeface="Consolas" panose="020B0609020204030204" pitchFamily="49" charset="0"/>
                </a:rPr>
                <a:t>接接管</a:t>
              </a:r>
              <a:r>
                <a:rPr lang="zh-CN" altLang="en-US" dirty="0">
                  <a:solidFill>
                    <a:prstClr val="black"/>
                  </a:solidFill>
                  <a:latin typeface="Consolas" panose="020B0609020204030204" pitchFamily="49" charset="0"/>
                </a:rPr>
                <a:t>给临时对象分配</a:t>
              </a:r>
            </a:p>
            <a:p>
              <a:pPr lvl="0">
                <a:lnSpc>
                  <a:spcPts val="2500"/>
                </a:lnSpc>
                <a:buClr>
                  <a:srgbClr val="151DC1"/>
                </a:buClr>
              </a:pPr>
              <a:r>
                <a:rPr lang="zh-CN" altLang="en-US" dirty="0">
                  <a:solidFill>
                    <a:prstClr val="black"/>
                  </a:solidFill>
                  <a:latin typeface="Consolas" panose="020B0609020204030204" pitchFamily="49" charset="0"/>
                </a:rPr>
                <a:t>的动态内存。没有分配</a:t>
              </a:r>
            </a:p>
            <a:p>
              <a:pPr lvl="0">
                <a:lnSpc>
                  <a:spcPts val="2500"/>
                </a:lnSpc>
                <a:buClr>
                  <a:srgbClr val="151DC1"/>
                </a:buClr>
              </a:pPr>
              <a:r>
                <a:rPr lang="zh-CN" altLang="en-US" dirty="0">
                  <a:solidFill>
                    <a:prstClr val="black"/>
                  </a:solidFill>
                  <a:latin typeface="Consolas" panose="020B0609020204030204" pitchFamily="49" charset="0"/>
                </a:rPr>
                <a:t>新的动态内存，也没有</a:t>
              </a:r>
            </a:p>
            <a:p>
              <a:pPr lvl="0">
                <a:lnSpc>
                  <a:spcPts val="2500"/>
                </a:lnSpc>
                <a:buClr>
                  <a:srgbClr val="151DC1"/>
                </a:buClr>
              </a:pPr>
              <a:r>
                <a:rPr lang="zh-CN" altLang="en-US" dirty="0">
                  <a:solidFill>
                    <a:prstClr val="black"/>
                  </a:solidFill>
                  <a:latin typeface="Consolas" panose="020B0609020204030204" pitchFamily="49" charset="0"/>
                </a:rPr>
                <a:t>对动态内存数据的复制。</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p:txBody>
        </p:sp>
      </p:grpSp>
      <p:grpSp>
        <p:nvGrpSpPr>
          <p:cNvPr id="34" name="组合 33">
            <a:extLst>
              <a:ext uri="{FF2B5EF4-FFF2-40B4-BE49-F238E27FC236}">
                <a16:creationId xmlns:a16="http://schemas.microsoft.com/office/drawing/2014/main" id="{D02E8CB0-8A3C-4E1B-8A9D-AD7395FD9332}"/>
              </a:ext>
            </a:extLst>
          </p:cNvPr>
          <p:cNvGrpSpPr/>
          <p:nvPr/>
        </p:nvGrpSpPr>
        <p:grpSpPr>
          <a:xfrm>
            <a:off x="6422853" y="5332843"/>
            <a:ext cx="2611419" cy="1171238"/>
            <a:chOff x="219974" y="2044318"/>
            <a:chExt cx="8704052" cy="793325"/>
          </a:xfrm>
        </p:grpSpPr>
        <p:sp>
          <p:nvSpPr>
            <p:cNvPr id="35" name="矩形: 圆顶角 34">
              <a:extLst>
                <a:ext uri="{FF2B5EF4-FFF2-40B4-BE49-F238E27FC236}">
                  <a16:creationId xmlns:a16="http://schemas.microsoft.com/office/drawing/2014/main" id="{122B7A7C-9226-48AE-A01A-7F295A1008B6}"/>
                </a:ext>
              </a:extLst>
            </p:cNvPr>
            <p:cNvSpPr/>
            <p:nvPr/>
          </p:nvSpPr>
          <p:spPr>
            <a:xfrm>
              <a:off x="219974" y="2044318"/>
              <a:ext cx="8704052" cy="318099"/>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答案</a:t>
              </a:r>
            </a:p>
          </p:txBody>
        </p:sp>
        <p:sp>
          <p:nvSpPr>
            <p:cNvPr id="36" name="矩形: 圆角 17">
              <a:extLst>
                <a:ext uri="{FF2B5EF4-FFF2-40B4-BE49-F238E27FC236}">
                  <a16:creationId xmlns:a16="http://schemas.microsoft.com/office/drawing/2014/main" id="{02ED3812-0030-4CF9-A0F1-5F85D7A4AF7A}"/>
                </a:ext>
              </a:extLst>
            </p:cNvPr>
            <p:cNvSpPr/>
            <p:nvPr/>
          </p:nvSpPr>
          <p:spPr>
            <a:xfrm>
              <a:off x="219974" y="2355515"/>
              <a:ext cx="8704052" cy="482128"/>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500"/>
                </a:lnSpc>
                <a:buClr>
                  <a:srgbClr val="212AE7"/>
                </a:buClr>
                <a:buSzPct val="80000"/>
              </a:pPr>
              <a:r>
                <a:rPr lang="zh-CN" altLang="en-US" dirty="0">
                  <a:solidFill>
                    <a:prstClr val="black"/>
                  </a:solidFill>
                  <a:latin typeface="Consolas" panose="020B0609020204030204" pitchFamily="49" charset="0"/>
                </a:rPr>
                <a:t>新建对象的 </a:t>
              </a:r>
              <a:r>
                <a:rPr lang="en-US" altLang="zh-CN" dirty="0" err="1">
                  <a:solidFill>
                    <a:prstClr val="black"/>
                  </a:solidFill>
                  <a:latin typeface="Consolas" panose="020B0609020204030204" pitchFamily="49" charset="0"/>
                </a:rPr>
                <a:t>m_buff</a:t>
              </a:r>
              <a:r>
                <a:rPr lang="en-US" altLang="zh-CN" dirty="0">
                  <a:solidFill>
                    <a:prstClr val="black"/>
                  </a:solidFill>
                  <a:latin typeface="Consolas" panose="020B0609020204030204" pitchFamily="49" charset="0"/>
                </a:rPr>
                <a:t> </a:t>
              </a:r>
              <a:r>
                <a:rPr lang="zh-CN" altLang="en-US" dirty="0">
                  <a:solidFill>
                    <a:prstClr val="black"/>
                  </a:solidFill>
                  <a:latin typeface="Consolas" panose="020B0609020204030204" pitchFamily="49" charset="0"/>
                </a:rPr>
                <a:t>成</a:t>
              </a:r>
            </a:p>
            <a:p>
              <a:pPr lvl="0">
                <a:lnSpc>
                  <a:spcPts val="2500"/>
                </a:lnSpc>
                <a:buClr>
                  <a:srgbClr val="212AE7"/>
                </a:buClr>
                <a:buSzPct val="80000"/>
              </a:pPr>
              <a:r>
                <a:rPr lang="zh-CN" altLang="en-US" dirty="0">
                  <a:solidFill>
                    <a:prstClr val="black"/>
                  </a:solidFill>
                  <a:latin typeface="Consolas" panose="020B0609020204030204" pitchFamily="49" charset="0"/>
                </a:rPr>
                <a:t>为野指针</a:t>
              </a:r>
              <a:endPar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微软雅黑"/>
                <a:cs typeface="+mn-cs"/>
              </a:endParaRPr>
            </a:p>
          </p:txBody>
        </p:sp>
      </p:grpSp>
    </p:spTree>
    <p:extLst>
      <p:ext uri="{BB962C8B-B14F-4D97-AF65-F5344CB8AC3E}">
        <p14:creationId xmlns:p14="http://schemas.microsoft.com/office/powerpoint/2010/main" val="1854282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66648" y="646731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lvl="0">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8.2.3  </a:t>
            </a:r>
            <a:r>
              <a:rPr kumimoji="0" lang="zh-CN" altLang="en-US" sz="3200" b="0" i="0" u="none" strike="noStrike" kern="1200" cap="none" spc="0" normalizeH="0" baseline="0" noProof="0" dirty="0">
                <a:ln>
                  <a:noFill/>
                </a:ln>
                <a:solidFill>
                  <a:prstClr val="white"/>
                </a:solidFill>
                <a:effectLst/>
                <a:uLnTx/>
                <a:uFillTx/>
                <a:latin typeface="微软雅黑"/>
                <a:ea typeface="微软雅黑"/>
                <a:cs typeface="+mn-cs"/>
              </a:rPr>
              <a:t>移动对象 </a:t>
            </a:r>
            <a:r>
              <a:rPr kumimoji="0" lang="en-US" altLang="zh-CN" sz="2400" b="0" i="0" u="none" strike="noStrike" kern="1200" cap="none" spc="0" normalizeH="0" baseline="0" noProof="0" dirty="0">
                <a:ln>
                  <a:noFill/>
                </a:ln>
                <a:solidFill>
                  <a:prstClr val="white"/>
                </a:solidFill>
                <a:effectLst/>
                <a:uLnTx/>
                <a:uFillTx/>
                <a:latin typeface="微软雅黑"/>
                <a:ea typeface="微软雅黑"/>
                <a:cs typeface="+mn-cs"/>
              </a:rPr>
              <a:t>— </a:t>
            </a:r>
            <a:r>
              <a:rPr lang="zh-CN" altLang="en-US" sz="2400" dirty="0">
                <a:solidFill>
                  <a:prstClr val="white"/>
                </a:solidFill>
              </a:rPr>
              <a:t>移动赋值运算符</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2" name="矩形 11">
            <a:extLst>
              <a:ext uri="{FF2B5EF4-FFF2-40B4-BE49-F238E27FC236}">
                <a16:creationId xmlns:a16="http://schemas.microsoft.com/office/drawing/2014/main" id="{7D864B83-9801-49D7-9965-12E20F5E4D72}"/>
              </a:ext>
            </a:extLst>
          </p:cNvPr>
          <p:cNvSpPr/>
          <p:nvPr/>
        </p:nvSpPr>
        <p:spPr>
          <a:xfrm>
            <a:off x="293298" y="1734728"/>
            <a:ext cx="4572000" cy="461665"/>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FFFF"/>
                </a:solidFill>
                <a:effectLst/>
                <a:uLnTx/>
                <a:uFillTx/>
                <a:latin typeface="MicrosoftYaHei"/>
                <a:ea typeface="微软雅黑"/>
                <a:cs typeface="+mn-cs"/>
              </a:rPr>
              <a:t>学习目标</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p>
        </p:txBody>
      </p:sp>
      <p:sp>
        <p:nvSpPr>
          <p:cNvPr id="2" name="矩形 1">
            <a:extLst>
              <a:ext uri="{FF2B5EF4-FFF2-40B4-BE49-F238E27FC236}">
                <a16:creationId xmlns:a16="http://schemas.microsoft.com/office/drawing/2014/main" id="{2A4B7D20-6B21-457D-B6BF-C3F76ACBB2EE}"/>
              </a:ext>
            </a:extLst>
          </p:cNvPr>
          <p:cNvSpPr/>
          <p:nvPr/>
        </p:nvSpPr>
        <p:spPr>
          <a:xfrm>
            <a:off x="78876" y="1037688"/>
            <a:ext cx="8955396" cy="400110"/>
          </a:xfrm>
          <a:prstGeom prst="rect">
            <a:avLst/>
          </a:prstGeom>
        </p:spPr>
        <p:txBody>
          <a:bodyPr wrap="square">
            <a:spAutoFit/>
          </a:bodyPr>
          <a:lstStyle/>
          <a:p>
            <a:pPr lvl="0">
              <a:defRPr/>
            </a:pPr>
            <a:r>
              <a:rPr lang="zh-CN" altLang="en-US" sz="2000" dirty="0">
                <a:solidFill>
                  <a:prstClr val="black"/>
                </a:solidFill>
              </a:rPr>
              <a:t>和移动构造函数的思想类似，可以为 </a:t>
            </a:r>
            <a:r>
              <a:rPr lang="en-US" altLang="zh-CN" sz="2000" dirty="0" err="1">
                <a:solidFill>
                  <a:prstClr val="black"/>
                </a:solidFill>
                <a:latin typeface="Consolas" panose="020B0609020204030204" pitchFamily="49" charset="0"/>
              </a:rPr>
              <a:t>MyStr</a:t>
            </a:r>
            <a:r>
              <a:rPr lang="en-US" altLang="zh-CN" sz="2000" dirty="0">
                <a:solidFill>
                  <a:prstClr val="black"/>
                </a:solidFill>
              </a:rPr>
              <a:t> </a:t>
            </a:r>
            <a:r>
              <a:rPr lang="zh-CN" altLang="en-US" sz="2000" dirty="0">
                <a:solidFill>
                  <a:prstClr val="black"/>
                </a:solidFill>
              </a:rPr>
              <a:t>类定义一个移动赋值运算符：</a:t>
            </a:r>
            <a:endPar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13" name="组合 12">
            <a:extLst>
              <a:ext uri="{FF2B5EF4-FFF2-40B4-BE49-F238E27FC236}">
                <a16:creationId xmlns:a16="http://schemas.microsoft.com/office/drawing/2014/main" id="{D09D85D5-038A-4BF3-A625-95D934A21058}"/>
              </a:ext>
            </a:extLst>
          </p:cNvPr>
          <p:cNvGrpSpPr/>
          <p:nvPr/>
        </p:nvGrpSpPr>
        <p:grpSpPr>
          <a:xfrm>
            <a:off x="136815" y="1602411"/>
            <a:ext cx="6175620" cy="3226798"/>
            <a:chOff x="219974" y="2021250"/>
            <a:chExt cx="8704052" cy="2385554"/>
          </a:xfrm>
        </p:grpSpPr>
        <p:sp>
          <p:nvSpPr>
            <p:cNvPr id="18" name="矩形: 圆顶角 17">
              <a:extLst>
                <a:ext uri="{FF2B5EF4-FFF2-40B4-BE49-F238E27FC236}">
                  <a16:creationId xmlns:a16="http://schemas.microsoft.com/office/drawing/2014/main" id="{1BE027AF-BB67-49A0-86D0-4408EC9D6ADB}"/>
                </a:ext>
              </a:extLst>
            </p:cNvPr>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sz="2000" dirty="0" err="1">
                  <a:solidFill>
                    <a:prstClr val="white"/>
                  </a:solidFill>
                  <a:latin typeface="Consolas" panose="020B0609020204030204" pitchFamily="49" charset="0"/>
                </a:rPr>
                <a:t>MyStr</a:t>
              </a:r>
              <a:r>
                <a:rPr lang="en-US" altLang="zh-CN" sz="2000" dirty="0">
                  <a:solidFill>
                    <a:prstClr val="white"/>
                  </a:solidFill>
                  <a:latin typeface="Consolas" panose="020B0609020204030204" pitchFamily="49" charset="0"/>
                </a:rPr>
                <a:t> </a:t>
              </a:r>
              <a:r>
                <a:rPr lang="zh-CN" altLang="en-US" sz="2000" dirty="0">
                  <a:solidFill>
                    <a:prstClr val="white"/>
                  </a:solidFill>
                  <a:latin typeface="Consolas" panose="020B0609020204030204" pitchFamily="49" charset="0"/>
                </a:rPr>
                <a:t>类重载移动赋值运算符</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9" name="矩形: 圆角 17">
              <a:extLst>
                <a:ext uri="{FF2B5EF4-FFF2-40B4-BE49-F238E27FC236}">
                  <a16:creationId xmlns:a16="http://schemas.microsoft.com/office/drawing/2014/main" id="{DCD5AFA7-7B71-40FD-B504-0C9920E0FC1D}"/>
                </a:ext>
              </a:extLst>
            </p:cNvPr>
            <p:cNvSpPr/>
            <p:nvPr/>
          </p:nvSpPr>
          <p:spPr>
            <a:xfrm>
              <a:off x="219974" y="2376601"/>
              <a:ext cx="8704052" cy="203020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rgbClr val="151DC1"/>
                </a:buClr>
                <a:buSzPct val="80000"/>
              </a:pPr>
              <a:r>
                <a:rPr lang="en-US" altLang="zh-CN" sz="1600" dirty="0" err="1">
                  <a:solidFill>
                    <a:srgbClr val="08764C"/>
                  </a:solidFill>
                  <a:latin typeface="Consolas" panose="020B0609020204030204" pitchFamily="49" charset="0"/>
                </a:rPr>
                <a:t>MyStr</a:t>
              </a:r>
              <a:r>
                <a:rPr lang="en-US" altLang="zh-CN" sz="1600" dirty="0">
                  <a:solidFill>
                    <a:schemeClr val="tx1"/>
                  </a:solidFill>
                  <a:latin typeface="Consolas" panose="020B0609020204030204" pitchFamily="49" charset="0"/>
                </a:rPr>
                <a:t>&amp;</a:t>
              </a:r>
              <a:r>
                <a:rPr lang="en-US" altLang="zh-CN" sz="1600" dirty="0">
                  <a:solidFill>
                    <a:srgbClr val="08764C"/>
                  </a:solidFill>
                  <a:latin typeface="Consolas" panose="020B0609020204030204" pitchFamily="49" charset="0"/>
                </a:rPr>
                <a:t> </a:t>
              </a:r>
              <a:r>
                <a:rPr lang="en-US" altLang="zh-CN" sz="1600" dirty="0" err="1">
                  <a:solidFill>
                    <a:srgbClr val="08764C"/>
                  </a:solidFill>
                  <a:latin typeface="Consolas" panose="020B0609020204030204" pitchFamily="49" charset="0"/>
                </a:rPr>
                <a:t>MyStr</a:t>
              </a:r>
              <a:r>
                <a:rPr lang="en-US" altLang="zh-CN" sz="1600" dirty="0">
                  <a:solidFill>
                    <a:schemeClr val="tx1"/>
                  </a:solidFill>
                  <a:latin typeface="Consolas" panose="020B0609020204030204" pitchFamily="49" charset="0"/>
                </a:rPr>
                <a:t>::</a:t>
              </a:r>
              <a:r>
                <a:rPr lang="en-US" altLang="zh-CN" sz="1600" dirty="0">
                  <a:solidFill>
                    <a:srgbClr val="0000FF"/>
                  </a:solidFill>
                  <a:latin typeface="Consolas" panose="020B0609020204030204" pitchFamily="49" charset="0"/>
                </a:rPr>
                <a:t>operator</a:t>
              </a:r>
              <a:r>
                <a:rPr lang="en-US" altLang="zh-CN" sz="1600" dirty="0">
                  <a:solidFill>
                    <a:schemeClr val="tx1"/>
                  </a:solidFill>
                  <a:latin typeface="Consolas" panose="020B0609020204030204" pitchFamily="49" charset="0"/>
                </a:rPr>
                <a:t>=(</a:t>
              </a:r>
              <a:r>
                <a:rPr lang="en-US" altLang="zh-CN" sz="1600" dirty="0" err="1">
                  <a:solidFill>
                    <a:schemeClr val="tx1"/>
                  </a:solidFill>
                  <a:latin typeface="Consolas" panose="020B0609020204030204" pitchFamily="49" charset="0"/>
                </a:rPr>
                <a:t>MyStr</a:t>
              </a:r>
              <a:r>
                <a:rPr lang="en-US" altLang="zh-CN" sz="1600" dirty="0">
                  <a:solidFill>
                    <a:schemeClr val="tx1"/>
                  </a:solidFill>
                  <a:latin typeface="Consolas" panose="020B0609020204030204" pitchFamily="49" charset="0"/>
                </a:rPr>
                <a:t> &amp;&amp;</a:t>
              </a:r>
              <a:r>
                <a:rPr lang="en-US" altLang="zh-CN" sz="1600" dirty="0" err="1">
                  <a:solidFill>
                    <a:schemeClr val="tx1"/>
                  </a:solidFill>
                  <a:latin typeface="Consolas" panose="020B0609020204030204" pitchFamily="49" charset="0"/>
                </a:rPr>
                <a:t>rhs</a:t>
              </a:r>
              <a:r>
                <a:rPr lang="en-US" altLang="zh-CN" sz="1600" dirty="0">
                  <a:solidFill>
                    <a:schemeClr val="tx1"/>
                  </a:solidFill>
                  <a:latin typeface="Consolas" panose="020B0609020204030204" pitchFamily="49" charset="0"/>
                </a:rPr>
                <a:t>) {</a:t>
              </a:r>
            </a:p>
            <a:p>
              <a:pPr lvl="0">
                <a:buClr>
                  <a:srgbClr val="151DC1"/>
                </a:buClr>
                <a:buSzPct val="80000"/>
              </a:pPr>
              <a:r>
                <a:rPr lang="en-US" altLang="zh-CN" sz="1600" dirty="0">
                  <a:solidFill>
                    <a:schemeClr val="tx1"/>
                  </a:solidFill>
                  <a:latin typeface="Consolas" panose="020B0609020204030204" pitchFamily="49" charset="0"/>
                </a:rPr>
                <a:t>	if (</a:t>
              </a:r>
              <a:r>
                <a:rPr lang="en-US" altLang="zh-CN" sz="1600" dirty="0">
                  <a:solidFill>
                    <a:srgbClr val="0000FF"/>
                  </a:solidFill>
                  <a:latin typeface="Consolas" panose="020B0609020204030204" pitchFamily="49" charset="0"/>
                </a:rPr>
                <a:t>this</a:t>
              </a:r>
              <a:r>
                <a:rPr lang="en-US" altLang="zh-CN" sz="1600" dirty="0">
                  <a:solidFill>
                    <a:schemeClr val="tx1"/>
                  </a:solidFill>
                  <a:latin typeface="Consolas" panose="020B0609020204030204" pitchFamily="49" charset="0"/>
                </a:rPr>
                <a:t> != &amp;</a:t>
              </a:r>
              <a:r>
                <a:rPr lang="en-US" altLang="zh-CN" sz="1600" dirty="0" err="1">
                  <a:solidFill>
                    <a:schemeClr val="tx1"/>
                  </a:solidFill>
                  <a:latin typeface="Consolas" panose="020B0609020204030204" pitchFamily="49" charset="0"/>
                </a:rPr>
                <a:t>rhs</a:t>
              </a:r>
              <a:r>
                <a:rPr lang="en-US" altLang="zh-CN" sz="1600" dirty="0">
                  <a:solidFill>
                    <a:schemeClr val="tx1"/>
                  </a:solidFill>
                  <a:latin typeface="Consolas" panose="020B0609020204030204" pitchFamily="49" charset="0"/>
                </a:rPr>
                <a:t>) {</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delete</a:t>
              </a: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m_buff</a:t>
              </a:r>
              <a:r>
                <a:rPr lang="en-US" altLang="zh-CN" sz="1600" dirty="0">
                  <a:solidFill>
                    <a:schemeClr val="tx1"/>
                  </a:solidFill>
                  <a:latin typeface="Consolas" panose="020B0609020204030204" pitchFamily="49" charset="0"/>
                </a:rPr>
                <a:t>;</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m_length</a:t>
              </a:r>
              <a:r>
                <a:rPr lang="en-US" altLang="zh-CN" sz="1600" dirty="0">
                  <a:solidFill>
                    <a:schemeClr val="tx1"/>
                  </a:solidFill>
                  <a:latin typeface="Consolas" panose="020B0609020204030204" pitchFamily="49" charset="0"/>
                </a:rPr>
                <a:t> = </a:t>
              </a:r>
              <a:r>
                <a:rPr lang="en-US" altLang="zh-CN" sz="1600" dirty="0" err="1">
                  <a:solidFill>
                    <a:schemeClr val="tx1"/>
                  </a:solidFill>
                  <a:latin typeface="Consolas" panose="020B0609020204030204" pitchFamily="49" charset="0"/>
                </a:rPr>
                <a:t>rhs.m_length</a:t>
              </a:r>
              <a:r>
                <a:rPr lang="en-US" altLang="zh-CN" sz="1600" dirty="0">
                  <a:solidFill>
                    <a:schemeClr val="tx1"/>
                  </a:solidFill>
                  <a:latin typeface="Consolas" panose="020B0609020204030204" pitchFamily="49" charset="0"/>
                </a:rPr>
                <a:t>;</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m_buff</a:t>
              </a:r>
              <a:r>
                <a:rPr lang="en-US" altLang="zh-CN" sz="1600" dirty="0">
                  <a:solidFill>
                    <a:schemeClr val="tx1"/>
                  </a:solidFill>
                  <a:latin typeface="Consolas" panose="020B0609020204030204" pitchFamily="49" charset="0"/>
                </a:rPr>
                <a:t> = </a:t>
              </a:r>
              <a:r>
                <a:rPr lang="en-US" altLang="zh-CN" sz="1600" dirty="0" err="1">
                  <a:solidFill>
                    <a:schemeClr val="tx1"/>
                  </a:solidFill>
                  <a:latin typeface="Consolas" panose="020B0609020204030204" pitchFamily="49" charset="0"/>
                </a:rPr>
                <a:t>rhs.m_buff</a:t>
              </a:r>
              <a:r>
                <a:rPr lang="en-US" altLang="zh-CN" sz="1600" dirty="0">
                  <a:solidFill>
                    <a:schemeClr val="tx1"/>
                  </a:solidFill>
                  <a:latin typeface="Consolas" panose="020B0609020204030204" pitchFamily="49" charset="0"/>
                </a:rPr>
                <a:t>;</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rhs.m_buff</a:t>
              </a:r>
              <a:r>
                <a:rPr lang="en-US" altLang="zh-CN" sz="1600" dirty="0">
                  <a:solidFill>
                    <a:schemeClr val="tx1"/>
                  </a:solidFill>
                  <a:latin typeface="Consolas" panose="020B0609020204030204" pitchFamily="49" charset="0"/>
                </a:rPr>
                <a:t> = </a:t>
              </a:r>
              <a:r>
                <a:rPr lang="en-US" altLang="zh-CN" sz="1600" dirty="0" err="1">
                  <a:solidFill>
                    <a:schemeClr val="tx1"/>
                  </a:solidFill>
                  <a:latin typeface="Consolas" panose="020B0609020204030204" pitchFamily="49" charset="0"/>
                </a:rPr>
                <a:t>nullptr</a:t>
              </a:r>
              <a:r>
                <a:rPr lang="en-US" altLang="zh-CN" sz="1600" dirty="0">
                  <a:solidFill>
                    <a:schemeClr val="tx1"/>
                  </a:solidFill>
                  <a:latin typeface="Consolas" panose="020B0609020204030204" pitchFamily="49" charset="0"/>
                </a:rPr>
                <a:t>; </a:t>
              </a:r>
              <a:r>
                <a:rPr lang="en-US" altLang="zh-CN" sz="1600" dirty="0">
                  <a:solidFill>
                    <a:schemeClr val="accent6"/>
                  </a:solidFill>
                  <a:latin typeface="Consolas" panose="020B0609020204030204" pitchFamily="49" charset="0"/>
                </a:rPr>
                <a:t>// </a:t>
              </a:r>
              <a:r>
                <a:rPr lang="zh-CN" altLang="en-US" sz="1600" dirty="0">
                  <a:solidFill>
                    <a:schemeClr val="accent6"/>
                  </a:solidFill>
                  <a:latin typeface="Consolas" panose="020B0609020204030204" pitchFamily="49" charset="0"/>
                </a:rPr>
                <a:t>置为空指针</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rhs.m_length</a:t>
              </a:r>
              <a:r>
                <a:rPr lang="en-US" altLang="zh-CN" sz="1600" dirty="0">
                  <a:solidFill>
                    <a:schemeClr val="tx1"/>
                  </a:solidFill>
                  <a:latin typeface="Consolas" panose="020B0609020204030204" pitchFamily="49" charset="0"/>
                </a:rPr>
                <a:t> = 0;</a:t>
              </a:r>
            </a:p>
            <a:p>
              <a:pPr lvl="0">
                <a:buClr>
                  <a:srgbClr val="151DC1"/>
                </a:buClr>
                <a:buSzPct val="80000"/>
              </a:pPr>
              <a:r>
                <a:rPr lang="en-US" altLang="zh-CN" sz="1600" dirty="0">
                  <a:solidFill>
                    <a:schemeClr val="tx1"/>
                  </a:solidFill>
                  <a:latin typeface="Consolas" panose="020B0609020204030204" pitchFamily="49" charset="0"/>
                </a:rPr>
                <a:t>	}</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return</a:t>
              </a: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this</a:t>
              </a:r>
              <a:r>
                <a:rPr lang="en-US" altLang="zh-CN" sz="1600" dirty="0">
                  <a:solidFill>
                    <a:schemeClr val="tx1"/>
                  </a:solidFill>
                  <a:latin typeface="Consolas" panose="020B0609020204030204" pitchFamily="49" charset="0"/>
                </a:rPr>
                <a:t>;</a:t>
              </a:r>
            </a:p>
            <a:p>
              <a:pPr lvl="0">
                <a:buClr>
                  <a:srgbClr val="151DC1"/>
                </a:buClr>
                <a:buSzPct val="80000"/>
              </a:pPr>
              <a:r>
                <a:rPr lang="en-US" altLang="zh-CN" sz="1600" dirty="0">
                  <a:solidFill>
                    <a:schemeClr val="tx1"/>
                  </a:solidFill>
                  <a:latin typeface="Consolas" panose="020B0609020204030204" pitchFamily="49" charset="0"/>
                </a:rPr>
                <a:t>}</a:t>
              </a:r>
              <a:endParaRPr kumimoji="0" lang="en-US" altLang="zh-CN" sz="1600" b="0" i="0" u="none" strike="noStrike" kern="1200" cap="none" spc="0" normalizeH="0" baseline="0" noProof="0" dirty="0">
                <a:ln>
                  <a:noFill/>
                </a:ln>
                <a:solidFill>
                  <a:schemeClr val="tx1"/>
                </a:solidFill>
                <a:effectLst/>
                <a:uLnTx/>
                <a:uFillTx/>
                <a:latin typeface="Consolas" panose="020B0609020204030204" pitchFamily="49" charset="0"/>
                <a:ea typeface="微软雅黑"/>
              </a:endParaRPr>
            </a:p>
          </p:txBody>
        </p:sp>
      </p:grpSp>
      <p:grpSp>
        <p:nvGrpSpPr>
          <p:cNvPr id="29" name="组合 28">
            <a:extLst>
              <a:ext uri="{FF2B5EF4-FFF2-40B4-BE49-F238E27FC236}">
                <a16:creationId xmlns:a16="http://schemas.microsoft.com/office/drawing/2014/main" id="{405D487F-C711-4F7D-9188-AFDF61893A52}"/>
              </a:ext>
            </a:extLst>
          </p:cNvPr>
          <p:cNvGrpSpPr/>
          <p:nvPr/>
        </p:nvGrpSpPr>
        <p:grpSpPr>
          <a:xfrm>
            <a:off x="136815" y="5012287"/>
            <a:ext cx="6251796" cy="1193441"/>
            <a:chOff x="219974" y="1944202"/>
            <a:chExt cx="8704052" cy="816713"/>
          </a:xfrm>
        </p:grpSpPr>
        <p:sp>
          <p:nvSpPr>
            <p:cNvPr id="30" name="矩形: 圆顶角 29">
              <a:extLst>
                <a:ext uri="{FF2B5EF4-FFF2-40B4-BE49-F238E27FC236}">
                  <a16:creationId xmlns:a16="http://schemas.microsoft.com/office/drawing/2014/main" id="{649DDC2F-1A13-4B6C-8506-0F5679AA97B7}"/>
                </a:ext>
              </a:extLst>
            </p:cNvPr>
            <p:cNvSpPr/>
            <p:nvPr/>
          </p:nvSpPr>
          <p:spPr>
            <a:xfrm>
              <a:off x="219974" y="1944202"/>
              <a:ext cx="8704052" cy="333089"/>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000" dirty="0">
                  <a:solidFill>
                    <a:prstClr val="white"/>
                  </a:solidFill>
                  <a:latin typeface="Consolas" panose="020B0609020204030204" pitchFamily="49" charset="0"/>
                </a:rPr>
                <a:t>调用 </a:t>
              </a:r>
              <a:r>
                <a:rPr lang="en-US" altLang="zh-CN" sz="2000" dirty="0" err="1">
                  <a:solidFill>
                    <a:prstClr val="white"/>
                  </a:solidFill>
                  <a:latin typeface="Consolas" panose="020B0609020204030204" pitchFamily="49" charset="0"/>
                </a:rPr>
                <a:t>MyStr</a:t>
              </a:r>
              <a:r>
                <a:rPr lang="en-US" altLang="zh-CN" sz="2000" dirty="0">
                  <a:solidFill>
                    <a:prstClr val="white"/>
                  </a:solidFill>
                  <a:latin typeface="Consolas" panose="020B0609020204030204" pitchFamily="49" charset="0"/>
                </a:rPr>
                <a:t> </a:t>
              </a:r>
              <a:r>
                <a:rPr lang="zh-CN" altLang="en-US" sz="2000" dirty="0">
                  <a:solidFill>
                    <a:prstClr val="white"/>
                  </a:solidFill>
                  <a:latin typeface="Consolas" panose="020B0609020204030204" pitchFamily="49" charset="0"/>
                </a:rPr>
                <a:t>类移动赋值运算符</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31" name="矩形: 圆角 17">
              <a:extLst>
                <a:ext uri="{FF2B5EF4-FFF2-40B4-BE49-F238E27FC236}">
                  <a16:creationId xmlns:a16="http://schemas.microsoft.com/office/drawing/2014/main" id="{F2CEB324-5992-423D-BC66-0F40F8583EC3}"/>
                </a:ext>
              </a:extLst>
            </p:cNvPr>
            <p:cNvSpPr/>
            <p:nvPr/>
          </p:nvSpPr>
          <p:spPr>
            <a:xfrm>
              <a:off x="219974" y="2287002"/>
              <a:ext cx="8704052" cy="47391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rgbClr val="151DC1"/>
                </a:buClr>
                <a:buSzPct val="80000"/>
              </a:pPr>
              <a:r>
                <a:rPr kumimoji="0" lang="en-US" altLang="zh-CN" sz="1600" b="0" i="0" u="none" strike="noStrike" kern="1200" cap="none" spc="0" normalizeH="0" baseline="0" noProof="0" dirty="0" err="1">
                  <a:ln>
                    <a:noFill/>
                  </a:ln>
                  <a:solidFill>
                    <a:srgbClr val="08764C"/>
                  </a:solidFill>
                  <a:effectLst/>
                  <a:uLnTx/>
                  <a:uFillTx/>
                  <a:latin typeface="Consolas" panose="020B0609020204030204" pitchFamily="49" charset="0"/>
                  <a:ea typeface="微软雅黑"/>
                  <a:cs typeface="+mn-cs"/>
                </a:rPr>
                <a:t>MyStr</a:t>
              </a:r>
              <a:r>
                <a:rPr lang="en-US" altLang="zh-CN" sz="1600" dirty="0">
                  <a:solidFill>
                    <a:prstClr val="black"/>
                  </a:solidFill>
                  <a:latin typeface="Consolas" panose="020B0609020204030204" pitchFamily="49" charset="0"/>
                </a:rPr>
                <a:t> s1(</a:t>
              </a:r>
              <a:r>
                <a:rPr lang="en-US" altLang="zh-CN" sz="1600" dirty="0">
                  <a:solidFill>
                    <a:srgbClr val="E0AB5B"/>
                  </a:solidFill>
                  <a:latin typeface="Consolas" panose="020B0609020204030204" pitchFamily="49" charset="0"/>
                </a:rPr>
                <a:t>"move "</a:t>
              </a:r>
              <a:r>
                <a:rPr lang="en-US" altLang="zh-CN" sz="1600" dirty="0">
                  <a:solidFill>
                    <a:prstClr val="black"/>
                  </a:solidFill>
                  <a:latin typeface="Consolas" panose="020B0609020204030204" pitchFamily="49" charset="0"/>
                </a:rPr>
                <a:t>), s2(</a:t>
              </a:r>
              <a:r>
                <a:rPr lang="en-US" altLang="zh-CN" sz="1600" dirty="0">
                  <a:solidFill>
                    <a:srgbClr val="E0AB5B"/>
                  </a:solidFill>
                  <a:latin typeface="Consolas" panose="020B0609020204030204" pitchFamily="49" charset="0"/>
                </a:rPr>
                <a:t>"assignment"</a:t>
              </a:r>
              <a:r>
                <a:rPr lang="en-US" altLang="zh-CN" sz="1600" dirty="0">
                  <a:solidFill>
                    <a:prstClr val="black"/>
                  </a:solidFill>
                  <a:latin typeface="Consolas" panose="020B0609020204030204" pitchFamily="49" charset="0"/>
                </a:rPr>
                <a:t>), s3;</a:t>
              </a:r>
            </a:p>
            <a:p>
              <a:pPr lvl="0">
                <a:buClr>
                  <a:srgbClr val="151DC1"/>
                </a:buClr>
                <a:buSzPct val="80000"/>
              </a:pPr>
              <a:r>
                <a:rPr lang="en-US" altLang="zh-CN" sz="1600" dirty="0">
                  <a:solidFill>
                    <a:prstClr val="black"/>
                  </a:solidFill>
                  <a:latin typeface="Consolas" panose="020B0609020204030204" pitchFamily="49" charset="0"/>
                </a:rPr>
                <a:t>s3 = s1 + s2;</a:t>
              </a:r>
              <a:endParaRPr kumimoji="0" lang="en-US" altLang="zh-CN" sz="1600" b="0" i="0" u="none" strike="noStrike" kern="1200" cap="none" spc="0" normalizeH="0" baseline="0" noProof="0" dirty="0">
                <a:ln>
                  <a:noFill/>
                </a:ln>
                <a:solidFill>
                  <a:srgbClr val="70AD47"/>
                </a:solidFill>
                <a:effectLst/>
                <a:uLnTx/>
                <a:uFillTx/>
                <a:latin typeface="Consolas" panose="020B0609020204030204" pitchFamily="49" charset="0"/>
                <a:ea typeface="微软雅黑"/>
                <a:cs typeface="+mn-cs"/>
              </a:endParaRPr>
            </a:p>
          </p:txBody>
        </p:sp>
      </p:grpSp>
      <p:grpSp>
        <p:nvGrpSpPr>
          <p:cNvPr id="22" name="组合 21">
            <a:extLst>
              <a:ext uri="{FF2B5EF4-FFF2-40B4-BE49-F238E27FC236}">
                <a16:creationId xmlns:a16="http://schemas.microsoft.com/office/drawing/2014/main" id="{26F3186B-4F08-45B9-9CDE-FBC711097147}"/>
              </a:ext>
            </a:extLst>
          </p:cNvPr>
          <p:cNvGrpSpPr/>
          <p:nvPr/>
        </p:nvGrpSpPr>
        <p:grpSpPr>
          <a:xfrm>
            <a:off x="6422853" y="1602411"/>
            <a:ext cx="2611419" cy="2192749"/>
            <a:chOff x="219974" y="2044323"/>
            <a:chExt cx="8704052" cy="669043"/>
          </a:xfrm>
        </p:grpSpPr>
        <p:sp>
          <p:nvSpPr>
            <p:cNvPr id="23" name="矩形: 圆顶角 22">
              <a:extLst>
                <a:ext uri="{FF2B5EF4-FFF2-40B4-BE49-F238E27FC236}">
                  <a16:creationId xmlns:a16="http://schemas.microsoft.com/office/drawing/2014/main" id="{5F144F22-E93F-41A0-8C2C-C548C9378742}"/>
                </a:ext>
              </a:extLst>
            </p:cNvPr>
            <p:cNvSpPr/>
            <p:nvPr/>
          </p:nvSpPr>
          <p:spPr>
            <a:xfrm>
              <a:off x="219974" y="2044323"/>
              <a:ext cx="8704052" cy="140862"/>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24" name="矩形: 圆角 17">
              <a:extLst>
                <a:ext uri="{FF2B5EF4-FFF2-40B4-BE49-F238E27FC236}">
                  <a16:creationId xmlns:a16="http://schemas.microsoft.com/office/drawing/2014/main" id="{20ADF0E0-6C80-4367-9B24-E71948F1C158}"/>
                </a:ext>
              </a:extLst>
            </p:cNvPr>
            <p:cNvSpPr/>
            <p:nvPr/>
          </p:nvSpPr>
          <p:spPr>
            <a:xfrm>
              <a:off x="219974" y="2191963"/>
              <a:ext cx="8704052" cy="52140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ct val="150000"/>
                </a:lnSpc>
                <a:buClr>
                  <a:srgbClr val="151DC1"/>
                </a:buClr>
              </a:pPr>
              <a:r>
                <a:rPr lang="zh-CN" altLang="en-US" dirty="0">
                  <a:solidFill>
                    <a:prstClr val="black"/>
                  </a:solidFill>
                  <a:latin typeface="Consolas" panose="020B0609020204030204" pitchFamily="49" charset="0"/>
                </a:rPr>
                <a:t>和移动构造函数类似，移动赋值运算符也可以避免数据的复制，提高程序的性能</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p:txBody>
        </p:sp>
      </p:grpSp>
    </p:spTree>
    <p:extLst>
      <p:ext uri="{BB962C8B-B14F-4D97-AF65-F5344CB8AC3E}">
        <p14:creationId xmlns:p14="http://schemas.microsoft.com/office/powerpoint/2010/main" val="4242034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66648" y="646731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lvl="0">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8.3  </a:t>
            </a:r>
            <a:r>
              <a:rPr lang="zh-CN" altLang="en-US" sz="3200" dirty="0">
                <a:solidFill>
                  <a:prstClr val="white"/>
                </a:solidFill>
              </a:rPr>
              <a:t>线性链表</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2" name="矩形 11">
            <a:extLst>
              <a:ext uri="{FF2B5EF4-FFF2-40B4-BE49-F238E27FC236}">
                <a16:creationId xmlns:a16="http://schemas.microsoft.com/office/drawing/2014/main" id="{7D864B83-9801-49D7-9965-12E20F5E4D72}"/>
              </a:ext>
            </a:extLst>
          </p:cNvPr>
          <p:cNvSpPr/>
          <p:nvPr/>
        </p:nvSpPr>
        <p:spPr>
          <a:xfrm>
            <a:off x="293298" y="1734728"/>
            <a:ext cx="4572000" cy="461665"/>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FFFF"/>
                </a:solidFill>
                <a:effectLst/>
                <a:uLnTx/>
                <a:uFillTx/>
                <a:latin typeface="MicrosoftYaHei"/>
                <a:ea typeface="微软雅黑"/>
                <a:cs typeface="+mn-cs"/>
              </a:rPr>
              <a:t>学习目标</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p>
        </p:txBody>
      </p:sp>
      <p:sp>
        <p:nvSpPr>
          <p:cNvPr id="2" name="矩形 1">
            <a:extLst>
              <a:ext uri="{FF2B5EF4-FFF2-40B4-BE49-F238E27FC236}">
                <a16:creationId xmlns:a16="http://schemas.microsoft.com/office/drawing/2014/main" id="{2A4B7D20-6B21-457D-B6BF-C3F76ACBB2EE}"/>
              </a:ext>
            </a:extLst>
          </p:cNvPr>
          <p:cNvSpPr/>
          <p:nvPr/>
        </p:nvSpPr>
        <p:spPr>
          <a:xfrm>
            <a:off x="533214" y="2698626"/>
            <a:ext cx="8077572" cy="400110"/>
          </a:xfrm>
          <a:prstGeom prst="rect">
            <a:avLst/>
          </a:prstGeom>
        </p:spPr>
        <p:txBody>
          <a:bodyPr wrap="square">
            <a:spAutoFit/>
          </a:bodyPr>
          <a:lstStyle/>
          <a:p>
            <a:pPr lvl="0">
              <a:defRPr/>
            </a:pPr>
            <a:r>
              <a:rPr lang="zh-CN" altLang="en-US" sz="2000" dirty="0">
                <a:solidFill>
                  <a:prstClr val="black"/>
                </a:solidFill>
              </a:rPr>
              <a:t>数组是一种</a:t>
            </a:r>
            <a:r>
              <a:rPr lang="zh-CN" altLang="en-US" sz="2000" dirty="0">
                <a:solidFill>
                  <a:srgbClr val="FF0000"/>
                </a:solidFill>
              </a:rPr>
              <a:t>线性结构</a:t>
            </a:r>
            <a:r>
              <a:rPr lang="zh-CN" altLang="en-US" sz="2000" dirty="0">
                <a:solidFill>
                  <a:prstClr val="black"/>
                </a:solidFill>
              </a:rPr>
              <a:t>，在逻辑结构上相邻的元素在物理结构上也相邻：</a:t>
            </a:r>
            <a:endPar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15" name="组合 14">
            <a:extLst>
              <a:ext uri="{FF2B5EF4-FFF2-40B4-BE49-F238E27FC236}">
                <a16:creationId xmlns:a16="http://schemas.microsoft.com/office/drawing/2014/main" id="{CD51C0F8-116F-4573-8D87-55E0320010B4}"/>
              </a:ext>
            </a:extLst>
          </p:cNvPr>
          <p:cNvGrpSpPr/>
          <p:nvPr/>
        </p:nvGrpSpPr>
        <p:grpSpPr>
          <a:xfrm>
            <a:off x="219974" y="1081141"/>
            <a:ext cx="8704052" cy="1214840"/>
            <a:chOff x="219974" y="2044323"/>
            <a:chExt cx="8704052" cy="1214840"/>
          </a:xfrm>
        </p:grpSpPr>
        <p:sp>
          <p:nvSpPr>
            <p:cNvPr id="16" name="矩形: 圆顶角 15">
              <a:extLst>
                <a:ext uri="{FF2B5EF4-FFF2-40B4-BE49-F238E27FC236}">
                  <a16:creationId xmlns:a16="http://schemas.microsoft.com/office/drawing/2014/main" id="{785A2ECD-1410-4CCF-A2D1-146AEE761EA3}"/>
                </a:ext>
              </a:extLst>
            </p:cNvPr>
            <p:cNvSpPr/>
            <p:nvPr/>
          </p:nvSpPr>
          <p:spPr>
            <a:xfrm>
              <a:off x="219974" y="2044323"/>
              <a:ext cx="8704052" cy="577651"/>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rPr>
                <a:t>线性链表</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7" name="矩形: 圆角 17">
              <a:extLst>
                <a:ext uri="{FF2B5EF4-FFF2-40B4-BE49-F238E27FC236}">
                  <a16:creationId xmlns:a16="http://schemas.microsoft.com/office/drawing/2014/main" id="{F7CED829-CD70-4822-9F4D-A3FA442615AB}"/>
                </a:ext>
              </a:extLst>
            </p:cNvPr>
            <p:cNvSpPr/>
            <p:nvPr/>
          </p:nvSpPr>
          <p:spPr>
            <a:xfrm>
              <a:off x="219974" y="2612832"/>
              <a:ext cx="8704052" cy="64633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defRPr/>
              </a:pPr>
              <a:r>
                <a:rPr lang="zh-CN" altLang="en-US" dirty="0">
                  <a:solidFill>
                    <a:schemeClr val="tx1"/>
                  </a:solidFill>
                  <a:latin typeface="Consolas" panose="020B0609020204030204" pitchFamily="49" charset="0"/>
                </a:rPr>
                <a:t>也称为单链表，是由有限个元素组成的有序集合，除了第一个元素和最后一个元素外，</a:t>
              </a:r>
            </a:p>
            <a:p>
              <a:pPr lvl="0">
                <a:defRPr/>
              </a:pPr>
              <a:r>
                <a:rPr lang="zh-CN" altLang="en-US" dirty="0">
                  <a:solidFill>
                    <a:schemeClr val="tx1"/>
                  </a:solidFill>
                  <a:latin typeface="Consolas" panose="020B0609020204030204" pitchFamily="49" charset="0"/>
                </a:rPr>
                <a:t>每个元素均有一个前驱和一个后继。</a:t>
              </a:r>
              <a:endParaRPr kumimoji="0" lang="zh-CN" altLang="en-US" sz="1800" b="0" i="0" u="none" strike="noStrike" kern="1200" cap="none" spc="0" normalizeH="0" baseline="0" noProof="0" dirty="0">
                <a:ln>
                  <a:noFill/>
                </a:ln>
                <a:solidFill>
                  <a:schemeClr val="tx1"/>
                </a:solidFill>
                <a:effectLst/>
                <a:uLnTx/>
                <a:uFillTx/>
                <a:latin typeface="Consolas" panose="020B0609020204030204" pitchFamily="49" charset="0"/>
                <a:ea typeface="微软雅黑"/>
              </a:endParaRPr>
            </a:p>
          </p:txBody>
        </p:sp>
      </p:grpSp>
      <p:pic>
        <p:nvPicPr>
          <p:cNvPr id="6" name="图片 5">
            <a:extLst>
              <a:ext uri="{FF2B5EF4-FFF2-40B4-BE49-F238E27FC236}">
                <a16:creationId xmlns:a16="http://schemas.microsoft.com/office/drawing/2014/main" id="{F19E2077-8089-4B42-B83E-BCB8859CD4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0343" y="3348350"/>
            <a:ext cx="6612880" cy="793343"/>
          </a:xfrm>
          <a:prstGeom prst="rect">
            <a:avLst/>
          </a:prstGeom>
        </p:spPr>
      </p:pic>
      <p:pic>
        <p:nvPicPr>
          <p:cNvPr id="8" name="图片 7">
            <a:extLst>
              <a:ext uri="{FF2B5EF4-FFF2-40B4-BE49-F238E27FC236}">
                <a16:creationId xmlns:a16="http://schemas.microsoft.com/office/drawing/2014/main" id="{0FF49E43-F40D-4583-A18F-B505E5801C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629" y="4932398"/>
            <a:ext cx="6766594" cy="1326297"/>
          </a:xfrm>
          <a:prstGeom prst="rect">
            <a:avLst/>
          </a:prstGeom>
        </p:spPr>
      </p:pic>
      <p:sp>
        <p:nvSpPr>
          <p:cNvPr id="9" name="矩形 8">
            <a:extLst>
              <a:ext uri="{FF2B5EF4-FFF2-40B4-BE49-F238E27FC236}">
                <a16:creationId xmlns:a16="http://schemas.microsoft.com/office/drawing/2014/main" id="{9B5EB4AC-BB95-4032-B85F-603DE256BD23}"/>
              </a:ext>
            </a:extLst>
          </p:cNvPr>
          <p:cNvSpPr/>
          <p:nvPr/>
        </p:nvSpPr>
        <p:spPr>
          <a:xfrm>
            <a:off x="533214" y="4532288"/>
            <a:ext cx="8390812" cy="400110"/>
          </a:xfrm>
          <a:prstGeom prst="rect">
            <a:avLst/>
          </a:prstGeom>
        </p:spPr>
        <p:txBody>
          <a:bodyPr wrap="square">
            <a:spAutoFit/>
          </a:bodyPr>
          <a:lstStyle/>
          <a:p>
            <a:r>
              <a:rPr lang="zh-CN" altLang="en-US" sz="2000" dirty="0"/>
              <a:t>线性链表为</a:t>
            </a:r>
            <a:r>
              <a:rPr lang="zh-CN" altLang="en-US" sz="2000" dirty="0">
                <a:solidFill>
                  <a:srgbClr val="FF0000"/>
                </a:solidFill>
              </a:rPr>
              <a:t>链式结构</a:t>
            </a:r>
            <a:r>
              <a:rPr lang="zh-CN" altLang="en-US" sz="2000" dirty="0"/>
              <a:t>，在逻辑结构上相邻的元素在物理结构上</a:t>
            </a:r>
            <a:r>
              <a:rPr lang="zh-CN" altLang="en-US" sz="2000" dirty="0">
                <a:solidFill>
                  <a:srgbClr val="FF0000"/>
                </a:solidFill>
              </a:rPr>
              <a:t>不要求</a:t>
            </a:r>
            <a:r>
              <a:rPr lang="zh-CN" altLang="en-US" sz="2000" dirty="0"/>
              <a:t>相邻：</a:t>
            </a:r>
          </a:p>
        </p:txBody>
      </p:sp>
    </p:spTree>
    <p:extLst>
      <p:ext uri="{BB962C8B-B14F-4D97-AF65-F5344CB8AC3E}">
        <p14:creationId xmlns:p14="http://schemas.microsoft.com/office/powerpoint/2010/main" val="2547431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66648" y="646731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lvl="0">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8.3.1 </a:t>
            </a:r>
            <a:r>
              <a:rPr lang="zh-CN" altLang="en-US" sz="3200" dirty="0">
                <a:solidFill>
                  <a:prstClr val="white"/>
                </a:solidFill>
              </a:rPr>
              <a:t> 链表表示</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2" name="矩形 11">
            <a:extLst>
              <a:ext uri="{FF2B5EF4-FFF2-40B4-BE49-F238E27FC236}">
                <a16:creationId xmlns:a16="http://schemas.microsoft.com/office/drawing/2014/main" id="{7D864B83-9801-49D7-9965-12E20F5E4D72}"/>
              </a:ext>
            </a:extLst>
          </p:cNvPr>
          <p:cNvSpPr/>
          <p:nvPr/>
        </p:nvSpPr>
        <p:spPr>
          <a:xfrm>
            <a:off x="293298" y="1734728"/>
            <a:ext cx="4572000" cy="461665"/>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FFFF"/>
                </a:solidFill>
                <a:effectLst/>
                <a:uLnTx/>
                <a:uFillTx/>
                <a:latin typeface="MicrosoftYaHei"/>
                <a:ea typeface="微软雅黑"/>
                <a:cs typeface="+mn-cs"/>
              </a:rPr>
              <a:t>学习目标</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p>
        </p:txBody>
      </p:sp>
      <p:sp>
        <p:nvSpPr>
          <p:cNvPr id="2" name="矩形 1">
            <a:extLst>
              <a:ext uri="{FF2B5EF4-FFF2-40B4-BE49-F238E27FC236}">
                <a16:creationId xmlns:a16="http://schemas.microsoft.com/office/drawing/2014/main" id="{2A4B7D20-6B21-457D-B6BF-C3F76ACBB2EE}"/>
              </a:ext>
            </a:extLst>
          </p:cNvPr>
          <p:cNvSpPr/>
          <p:nvPr/>
        </p:nvSpPr>
        <p:spPr>
          <a:xfrm>
            <a:off x="244530" y="1025496"/>
            <a:ext cx="8606172" cy="707886"/>
          </a:xfrm>
          <a:prstGeom prst="rect">
            <a:avLst/>
          </a:prstGeom>
        </p:spPr>
        <p:txBody>
          <a:bodyPr wrap="square">
            <a:spAutoFit/>
          </a:bodyPr>
          <a:lstStyle/>
          <a:p>
            <a:pPr lvl="0">
              <a:defRPr/>
            </a:pPr>
            <a:r>
              <a:rPr lang="zh-CN" altLang="en-US" sz="2000" dirty="0">
                <a:solidFill>
                  <a:prstClr val="black"/>
                </a:solidFill>
              </a:rPr>
              <a:t>每个数据元素占用一个结点，一个结点包含一个</a:t>
            </a:r>
            <a:r>
              <a:rPr lang="zh-CN" altLang="en-US" sz="2000" dirty="0">
                <a:solidFill>
                  <a:srgbClr val="FF0000"/>
                </a:solidFill>
              </a:rPr>
              <a:t>数据域</a:t>
            </a:r>
            <a:r>
              <a:rPr lang="zh-CN" altLang="en-US" sz="2000" dirty="0">
                <a:solidFill>
                  <a:prstClr val="black"/>
                </a:solidFill>
              </a:rPr>
              <a:t>和一个</a:t>
            </a:r>
            <a:r>
              <a:rPr lang="zh-CN" altLang="en-US" sz="2000" dirty="0">
                <a:solidFill>
                  <a:srgbClr val="FF0000"/>
                </a:solidFill>
              </a:rPr>
              <a:t>指针域</a:t>
            </a:r>
            <a:r>
              <a:rPr lang="zh-CN" altLang="en-US" sz="2000" dirty="0">
                <a:solidFill>
                  <a:prstClr val="black"/>
                </a:solidFill>
              </a:rPr>
              <a:t>，其中指针域存放下一个结点的地址：</a:t>
            </a:r>
            <a:endPar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13" name="组合 12">
            <a:extLst>
              <a:ext uri="{FF2B5EF4-FFF2-40B4-BE49-F238E27FC236}">
                <a16:creationId xmlns:a16="http://schemas.microsoft.com/office/drawing/2014/main" id="{D09D85D5-038A-4BF3-A625-95D934A21058}"/>
              </a:ext>
            </a:extLst>
          </p:cNvPr>
          <p:cNvGrpSpPr/>
          <p:nvPr/>
        </p:nvGrpSpPr>
        <p:grpSpPr>
          <a:xfrm>
            <a:off x="222849" y="3270504"/>
            <a:ext cx="5592735" cy="2949476"/>
            <a:chOff x="219974" y="2021250"/>
            <a:chExt cx="8704052" cy="2385554"/>
          </a:xfrm>
        </p:grpSpPr>
        <p:sp>
          <p:nvSpPr>
            <p:cNvPr id="18" name="矩形: 圆顶角 17">
              <a:extLst>
                <a:ext uri="{FF2B5EF4-FFF2-40B4-BE49-F238E27FC236}">
                  <a16:creationId xmlns:a16="http://schemas.microsoft.com/office/drawing/2014/main" id="{1BE027AF-BB67-49A0-86D0-4408EC9D6ADB}"/>
                </a:ext>
              </a:extLst>
            </p:cNvPr>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sz="2000" dirty="0">
                  <a:solidFill>
                    <a:prstClr val="white"/>
                  </a:solidFill>
                  <a:latin typeface="Consolas" panose="020B0609020204030204" pitchFamily="49" charset="0"/>
                </a:rPr>
                <a:t>Node </a:t>
              </a:r>
              <a:r>
                <a:rPr lang="zh-CN" altLang="en-US" sz="2000" dirty="0">
                  <a:solidFill>
                    <a:prstClr val="white"/>
                  </a:solidFill>
                  <a:latin typeface="Consolas" panose="020B0609020204030204" pitchFamily="49" charset="0"/>
                </a:rPr>
                <a:t>类模板定义</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9" name="矩形: 圆角 17">
              <a:extLst>
                <a:ext uri="{FF2B5EF4-FFF2-40B4-BE49-F238E27FC236}">
                  <a16:creationId xmlns:a16="http://schemas.microsoft.com/office/drawing/2014/main" id="{DCD5AFA7-7B71-40FD-B504-0C9920E0FC1D}"/>
                </a:ext>
              </a:extLst>
            </p:cNvPr>
            <p:cNvSpPr/>
            <p:nvPr/>
          </p:nvSpPr>
          <p:spPr>
            <a:xfrm>
              <a:off x="219974" y="2376601"/>
              <a:ext cx="8704052" cy="203020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rgbClr val="151DC1"/>
                </a:buClr>
                <a:buSzPct val="80000"/>
              </a:pPr>
              <a:r>
                <a:rPr lang="en-US" altLang="zh-CN" sz="1600" dirty="0">
                  <a:solidFill>
                    <a:srgbClr val="0000FF"/>
                  </a:solidFill>
                  <a:latin typeface="Consolas" panose="020B0609020204030204" pitchFamily="49" charset="0"/>
                </a:rPr>
                <a:t>template</a:t>
              </a:r>
              <a:r>
                <a:rPr lang="en-US" altLang="zh-CN" sz="1600" dirty="0">
                  <a:solidFill>
                    <a:schemeClr val="tx1"/>
                  </a:solidFill>
                  <a:latin typeface="Consolas" panose="020B0609020204030204" pitchFamily="49" charset="0"/>
                </a:rPr>
                <a:t>&lt;</a:t>
              </a:r>
              <a:r>
                <a:rPr lang="en-US" altLang="zh-CN" sz="1600" dirty="0" err="1">
                  <a:solidFill>
                    <a:srgbClr val="0000FF"/>
                  </a:solidFill>
                  <a:latin typeface="Consolas" panose="020B0609020204030204" pitchFamily="49" charset="0"/>
                </a:rPr>
                <a:t>typename</a:t>
              </a: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&gt;</a:t>
              </a:r>
            </a:p>
            <a:p>
              <a:pPr lvl="0">
                <a:buClr>
                  <a:srgbClr val="151DC1"/>
                </a:buClr>
                <a:buSzPct val="80000"/>
              </a:pPr>
              <a:r>
                <a:rPr lang="en-US" altLang="zh-CN" sz="1600" dirty="0">
                  <a:solidFill>
                    <a:srgbClr val="0000FF"/>
                  </a:solidFill>
                  <a:latin typeface="Consolas" panose="020B0609020204030204" pitchFamily="49" charset="0"/>
                </a:rPr>
                <a:t>class</a:t>
              </a: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m_data</a:t>
              </a:r>
              <a:r>
                <a:rPr lang="en-US" altLang="zh-CN" sz="1600" dirty="0">
                  <a:solidFill>
                    <a:schemeClr val="tx1"/>
                  </a:solidFill>
                  <a:latin typeface="Consolas" panose="020B0609020204030204" pitchFamily="49" charset="0"/>
                </a:rPr>
                <a:t>;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数据域</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m_next</a:t>
              </a:r>
              <a:r>
                <a:rPr lang="en-US" altLang="zh-CN" sz="1600" dirty="0">
                  <a:solidFill>
                    <a:schemeClr val="tx1"/>
                  </a:solidFill>
                  <a:latin typeface="Consolas" panose="020B0609020204030204" pitchFamily="49" charset="0"/>
                </a:rPr>
                <a:t> = </a:t>
              </a:r>
              <a:r>
                <a:rPr lang="en-US" altLang="zh-CN" sz="1600" dirty="0" err="1">
                  <a:solidFill>
                    <a:schemeClr val="tx1"/>
                  </a:solidFill>
                  <a:latin typeface="Consolas" panose="020B0609020204030204" pitchFamily="49" charset="0"/>
                </a:rPr>
                <a:t>nullptr</a:t>
              </a:r>
              <a:r>
                <a:rPr lang="en-US" altLang="zh-CN" sz="1600" dirty="0">
                  <a:solidFill>
                    <a:schemeClr val="tx1"/>
                  </a:solidFill>
                  <a:latin typeface="Consolas" panose="020B0609020204030204" pitchFamily="49" charset="0"/>
                </a:rPr>
                <a:t>;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指向下一个结点的指针</a:t>
              </a:r>
            </a:p>
            <a:p>
              <a:pPr lvl="0">
                <a:buClr>
                  <a:srgbClr val="151DC1"/>
                </a:buClr>
                <a:buSzPct val="80000"/>
              </a:pPr>
              <a:r>
                <a:rPr lang="en-US" altLang="zh-CN" sz="1600" dirty="0">
                  <a:solidFill>
                    <a:srgbClr val="0000FF"/>
                  </a:solidFill>
                  <a:latin typeface="Consolas" panose="020B0609020204030204" pitchFamily="49" charset="0"/>
                </a:rPr>
                <a:t>public</a:t>
              </a:r>
              <a:r>
                <a:rPr lang="en-US" altLang="zh-CN" sz="1600" dirty="0">
                  <a:solidFill>
                    <a:schemeClr val="tx1"/>
                  </a:solidFill>
                  <a:latin typeface="Consolas" panose="020B0609020204030204" pitchFamily="49" charset="0"/>
                </a:rPr>
                <a:t>:</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a:t>
              </a:r>
              <a:r>
                <a:rPr lang="en-US" altLang="zh-CN" sz="1600" dirty="0">
                  <a:solidFill>
                    <a:srgbClr val="0000FF"/>
                  </a:solidFill>
                  <a:latin typeface="Consolas" panose="020B0609020204030204" pitchFamily="49" charset="0"/>
                </a:rPr>
                <a:t>const</a:t>
              </a: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 &amp;</a:t>
              </a:r>
              <a:r>
                <a:rPr lang="en-US" altLang="zh-CN" sz="1600" dirty="0" err="1">
                  <a:solidFill>
                    <a:schemeClr val="tx1"/>
                  </a:solidFill>
                  <a:latin typeface="Consolas" panose="020B0609020204030204" pitchFamily="49" charset="0"/>
                </a:rPr>
                <a:t>val</a:t>
              </a: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m_data</a:t>
              </a:r>
              <a:r>
                <a:rPr lang="en-US" altLang="zh-CN" sz="1600" dirty="0">
                  <a:solidFill>
                    <a:schemeClr val="tx1"/>
                  </a:solidFill>
                  <a:latin typeface="Consolas" panose="020B0609020204030204" pitchFamily="49" charset="0"/>
                </a:rPr>
                <a:t>(</a:t>
              </a:r>
              <a:r>
                <a:rPr lang="en-US" altLang="zh-CN" sz="1600" dirty="0" err="1">
                  <a:solidFill>
                    <a:schemeClr val="tx1"/>
                  </a:solidFill>
                  <a:latin typeface="Consolas" panose="020B0609020204030204" pitchFamily="49" charset="0"/>
                </a:rPr>
                <a:t>val</a:t>
              </a:r>
              <a:r>
                <a:rPr lang="en-US" altLang="zh-CN" sz="1600" dirty="0">
                  <a:solidFill>
                    <a:schemeClr val="tx1"/>
                  </a:solidFill>
                  <a:latin typeface="Consolas" panose="020B0609020204030204" pitchFamily="49" charset="0"/>
                </a:rPr>
                <a:t>) { }</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const</a:t>
              </a: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&amp; data() </a:t>
              </a:r>
              <a:r>
                <a:rPr lang="en-US" altLang="zh-CN" sz="1600" dirty="0">
                  <a:solidFill>
                    <a:srgbClr val="0000FF"/>
                  </a:solidFill>
                  <a:latin typeface="Consolas" panose="020B0609020204030204" pitchFamily="49" charset="0"/>
                </a:rPr>
                <a:t>const</a:t>
              </a: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return</a:t>
              </a: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m_data</a:t>
              </a:r>
              <a:r>
                <a:rPr lang="en-US" altLang="zh-CN" sz="1600" dirty="0">
                  <a:solidFill>
                    <a:schemeClr val="tx1"/>
                  </a:solidFill>
                  <a:latin typeface="Consolas" panose="020B0609020204030204" pitchFamily="49" charset="0"/>
                </a:rPr>
                <a:t>; }</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&amp; data() { </a:t>
              </a:r>
              <a:r>
                <a:rPr lang="en-US" altLang="zh-CN" sz="1600" dirty="0">
                  <a:solidFill>
                    <a:srgbClr val="0000FF"/>
                  </a:solidFill>
                  <a:latin typeface="Consolas" panose="020B0609020204030204" pitchFamily="49" charset="0"/>
                </a:rPr>
                <a:t>return</a:t>
              </a: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m_data</a:t>
              </a:r>
              <a:r>
                <a:rPr lang="en-US" altLang="zh-CN" sz="1600" dirty="0">
                  <a:solidFill>
                    <a:schemeClr val="tx1"/>
                  </a:solidFill>
                  <a:latin typeface="Consolas" panose="020B0609020204030204" pitchFamily="49" charset="0"/>
                </a:rPr>
                <a:t>; }</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 next() { </a:t>
              </a:r>
              <a:r>
                <a:rPr lang="en-US" altLang="zh-CN" sz="1600" dirty="0">
                  <a:solidFill>
                    <a:srgbClr val="0000FF"/>
                  </a:solidFill>
                  <a:latin typeface="Consolas" panose="020B0609020204030204" pitchFamily="49" charset="0"/>
                </a:rPr>
                <a:t>return</a:t>
              </a: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m_next</a:t>
              </a:r>
              <a:r>
                <a:rPr lang="en-US" altLang="zh-CN" sz="1600" dirty="0">
                  <a:solidFill>
                    <a:schemeClr val="tx1"/>
                  </a:solidFill>
                  <a:latin typeface="Consolas" panose="020B0609020204030204" pitchFamily="49" charset="0"/>
                </a:rPr>
                <a:t>; }</a:t>
              </a:r>
            </a:p>
            <a:p>
              <a:pPr lvl="0">
                <a:buClr>
                  <a:srgbClr val="151DC1"/>
                </a:buClr>
                <a:buSzPct val="80000"/>
              </a:pPr>
              <a:r>
                <a:rPr lang="en-US" altLang="zh-CN" sz="1600" dirty="0">
                  <a:solidFill>
                    <a:schemeClr val="tx1"/>
                  </a:solidFill>
                  <a:latin typeface="Consolas" panose="020B0609020204030204" pitchFamily="49" charset="0"/>
                </a:rPr>
                <a:t>};</a:t>
              </a:r>
              <a:endParaRPr kumimoji="0" lang="en-US" altLang="zh-CN" sz="1600" b="0" i="0" u="none" strike="noStrike" kern="1200" cap="none" spc="0" normalizeH="0" baseline="0" noProof="0" dirty="0">
                <a:ln>
                  <a:noFill/>
                </a:ln>
                <a:solidFill>
                  <a:schemeClr val="tx1"/>
                </a:solidFill>
                <a:effectLst/>
                <a:uLnTx/>
                <a:uFillTx/>
                <a:latin typeface="Consolas" panose="020B0609020204030204" pitchFamily="49" charset="0"/>
                <a:ea typeface="微软雅黑"/>
              </a:endParaRPr>
            </a:p>
          </p:txBody>
        </p:sp>
      </p:grpSp>
      <p:grpSp>
        <p:nvGrpSpPr>
          <p:cNvPr id="22" name="组合 21">
            <a:extLst>
              <a:ext uri="{FF2B5EF4-FFF2-40B4-BE49-F238E27FC236}">
                <a16:creationId xmlns:a16="http://schemas.microsoft.com/office/drawing/2014/main" id="{26F3186B-4F08-45B9-9CDE-FBC711097147}"/>
              </a:ext>
            </a:extLst>
          </p:cNvPr>
          <p:cNvGrpSpPr/>
          <p:nvPr/>
        </p:nvGrpSpPr>
        <p:grpSpPr>
          <a:xfrm>
            <a:off x="5900928" y="3261807"/>
            <a:ext cx="3157728" cy="2712121"/>
            <a:chOff x="219974" y="2044323"/>
            <a:chExt cx="8704052" cy="827512"/>
          </a:xfrm>
        </p:grpSpPr>
        <p:sp>
          <p:nvSpPr>
            <p:cNvPr id="23" name="矩形: 圆顶角 22">
              <a:extLst>
                <a:ext uri="{FF2B5EF4-FFF2-40B4-BE49-F238E27FC236}">
                  <a16:creationId xmlns:a16="http://schemas.microsoft.com/office/drawing/2014/main" id="{5F144F22-E93F-41A0-8C2C-C548C9378742}"/>
                </a:ext>
              </a:extLst>
            </p:cNvPr>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24" name="矩形: 圆角 17">
              <a:extLst>
                <a:ext uri="{FF2B5EF4-FFF2-40B4-BE49-F238E27FC236}">
                  <a16:creationId xmlns:a16="http://schemas.microsoft.com/office/drawing/2014/main" id="{20ADF0E0-6C80-4367-9B24-E71948F1C158}"/>
                </a:ext>
              </a:extLst>
            </p:cNvPr>
            <p:cNvSpPr/>
            <p:nvPr/>
          </p:nvSpPr>
          <p:spPr>
            <a:xfrm>
              <a:off x="219974" y="2191963"/>
              <a:ext cx="8704052" cy="67987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285750" lvl="0" indent="-285750">
                <a:lnSpc>
                  <a:spcPts val="2400"/>
                </a:lnSpc>
                <a:buClr>
                  <a:srgbClr val="151DC1"/>
                </a:buClr>
                <a:buFont typeface="Wingdings" panose="05000000000000000000" pitchFamily="2" charset="2"/>
                <a:buChar char="l"/>
              </a:pPr>
              <a:r>
                <a:rPr lang="zh-CN" altLang="en-US" dirty="0">
                  <a:solidFill>
                    <a:prstClr val="black"/>
                  </a:solidFill>
                  <a:latin typeface="Consolas" panose="020B0609020204030204" pitchFamily="49" charset="0"/>
                </a:rPr>
                <a:t>成员 </a:t>
              </a:r>
              <a:r>
                <a:rPr lang="en-US" altLang="zh-CN" dirty="0" err="1">
                  <a:solidFill>
                    <a:prstClr val="black"/>
                  </a:solidFill>
                  <a:latin typeface="Consolas" panose="020B0609020204030204" pitchFamily="49" charset="0"/>
                </a:rPr>
                <a:t>m_next</a:t>
              </a:r>
              <a:r>
                <a:rPr lang="en-US" altLang="zh-CN" dirty="0">
                  <a:solidFill>
                    <a:prstClr val="black"/>
                  </a:solidFill>
                  <a:latin typeface="Consolas" panose="020B0609020204030204" pitchFamily="49" charset="0"/>
                </a:rPr>
                <a:t> </a:t>
              </a:r>
              <a:r>
                <a:rPr lang="zh-CN" altLang="en-US" dirty="0">
                  <a:solidFill>
                    <a:prstClr val="black"/>
                  </a:solidFill>
                  <a:latin typeface="Consolas" panose="020B0609020204030204" pitchFamily="49" charset="0"/>
                </a:rPr>
                <a:t>为指</a:t>
              </a:r>
              <a:endParaRPr lang="en-US" altLang="zh-CN" dirty="0">
                <a:solidFill>
                  <a:prstClr val="black"/>
                </a:solidFill>
                <a:latin typeface="Consolas" panose="020B0609020204030204" pitchFamily="49" charset="0"/>
              </a:endParaRPr>
            </a:p>
            <a:p>
              <a:pPr lvl="0">
                <a:lnSpc>
                  <a:spcPts val="2400"/>
                </a:lnSpc>
                <a:buClr>
                  <a:srgbClr val="151DC1"/>
                </a:buClr>
              </a:pPr>
              <a:r>
                <a:rPr lang="zh-CN" altLang="en-US" dirty="0">
                  <a:solidFill>
                    <a:prstClr val="black"/>
                  </a:solidFill>
                  <a:latin typeface="Consolas" panose="020B0609020204030204" pitchFamily="49" charset="0"/>
                </a:rPr>
                <a:t>向</a:t>
              </a:r>
              <a:r>
                <a:rPr lang="en-US" altLang="zh-CN" dirty="0">
                  <a:solidFill>
                    <a:prstClr val="black"/>
                  </a:solidFill>
                  <a:latin typeface="Consolas" panose="020B0609020204030204" pitchFamily="49" charset="0"/>
                </a:rPr>
                <a:t>Node </a:t>
              </a:r>
              <a:r>
                <a:rPr lang="zh-CN" altLang="en-US" dirty="0">
                  <a:solidFill>
                    <a:prstClr val="black"/>
                  </a:solidFill>
                  <a:latin typeface="Consolas" panose="020B0609020204030204" pitchFamily="49" charset="0"/>
                </a:rPr>
                <a:t>类型的指针。类允许包含指向其自身类型的指针或引用</a:t>
              </a:r>
            </a:p>
            <a:p>
              <a:pPr marL="285750" lvl="0" indent="-285750">
                <a:lnSpc>
                  <a:spcPts val="2400"/>
                </a:lnSpc>
                <a:buClr>
                  <a:srgbClr val="151DC1"/>
                </a:buClr>
                <a:buFont typeface="Wingdings" panose="05000000000000000000" pitchFamily="2" charset="2"/>
                <a:buChar char="l"/>
              </a:pPr>
              <a:r>
                <a:rPr lang="zh-CN" altLang="en-US" dirty="0">
                  <a:solidFill>
                    <a:prstClr val="black"/>
                  </a:solidFill>
                  <a:latin typeface="Consolas" panose="020B0609020204030204" pitchFamily="49" charset="0"/>
                </a:rPr>
                <a:t>提供两个版本的 </a:t>
              </a:r>
              <a:r>
                <a:rPr lang="en-US" altLang="zh-CN" dirty="0">
                  <a:solidFill>
                    <a:prstClr val="black"/>
                  </a:solidFill>
                  <a:latin typeface="Consolas" panose="020B0609020204030204" pitchFamily="49" charset="0"/>
                </a:rPr>
                <a:t>data</a:t>
              </a:r>
              <a:r>
                <a:rPr lang="zh-CN" altLang="en-US" dirty="0">
                  <a:solidFill>
                    <a:prstClr val="black"/>
                  </a:solidFill>
                  <a:latin typeface="Consolas" panose="020B0609020204030204" pitchFamily="49" charset="0"/>
                </a:rPr>
                <a:t>函数</a:t>
              </a:r>
              <a:endParaRPr lang="en-US" altLang="zh-CN" dirty="0">
                <a:solidFill>
                  <a:prstClr val="black"/>
                </a:solidFill>
                <a:latin typeface="Consolas" panose="020B0609020204030204" pitchFamily="49" charset="0"/>
              </a:endParaRPr>
            </a:p>
            <a:p>
              <a:pPr lvl="0">
                <a:lnSpc>
                  <a:spcPts val="2400"/>
                </a:lnSpc>
                <a:buClr>
                  <a:srgbClr val="151DC1"/>
                </a:buClr>
              </a:pPr>
              <a:r>
                <a:rPr lang="zh-CN" altLang="en-US" dirty="0">
                  <a:solidFill>
                    <a:prstClr val="black"/>
                  </a:solidFill>
                  <a:latin typeface="Consolas" panose="020B0609020204030204" pitchFamily="49" charset="0"/>
                </a:rPr>
                <a:t>以支持 </a:t>
              </a:r>
              <a:r>
                <a:rPr lang="en-US" altLang="zh-CN" dirty="0">
                  <a:solidFill>
                    <a:prstClr val="black"/>
                  </a:solidFill>
                  <a:latin typeface="Consolas" panose="020B0609020204030204" pitchFamily="49" charset="0"/>
                </a:rPr>
                <a:t>const </a:t>
              </a:r>
              <a:r>
                <a:rPr lang="zh-CN" altLang="en-US" dirty="0">
                  <a:solidFill>
                    <a:prstClr val="black"/>
                  </a:solidFill>
                  <a:latin typeface="Consolas" panose="020B0609020204030204" pitchFamily="49" charset="0"/>
                </a:rPr>
                <a:t>和非</a:t>
              </a:r>
              <a:r>
                <a:rPr lang="en-US" altLang="zh-CN" dirty="0">
                  <a:solidFill>
                    <a:prstClr val="black"/>
                  </a:solidFill>
                  <a:latin typeface="Consolas" panose="020B0609020204030204" pitchFamily="49" charset="0"/>
                </a:rPr>
                <a:t>const </a:t>
              </a:r>
              <a:r>
                <a:rPr lang="zh-CN" altLang="en-US" dirty="0">
                  <a:solidFill>
                    <a:prstClr val="black"/>
                  </a:solidFill>
                  <a:latin typeface="Consolas" panose="020B0609020204030204" pitchFamily="49" charset="0"/>
                </a:rPr>
                <a:t>对象的数据访问</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p:txBody>
        </p:sp>
      </p:grpSp>
      <p:sp>
        <p:nvSpPr>
          <p:cNvPr id="3" name="矩形 2">
            <a:extLst>
              <a:ext uri="{FF2B5EF4-FFF2-40B4-BE49-F238E27FC236}">
                <a16:creationId xmlns:a16="http://schemas.microsoft.com/office/drawing/2014/main" id="{25600D06-DAB9-44CD-8B2C-3B7B1253BD90}"/>
              </a:ext>
            </a:extLst>
          </p:cNvPr>
          <p:cNvSpPr/>
          <p:nvPr/>
        </p:nvSpPr>
        <p:spPr>
          <a:xfrm>
            <a:off x="244530" y="2757237"/>
            <a:ext cx="3518912" cy="400110"/>
          </a:xfrm>
          <a:prstGeom prst="rect">
            <a:avLst/>
          </a:prstGeom>
        </p:spPr>
        <p:txBody>
          <a:bodyPr wrap="none">
            <a:spAutoFit/>
          </a:bodyPr>
          <a:lstStyle/>
          <a:p>
            <a:r>
              <a:rPr lang="zh-CN" altLang="en-US" sz="2000" dirty="0"/>
              <a:t>利用类模板来定义一个结点：</a:t>
            </a:r>
          </a:p>
        </p:txBody>
      </p:sp>
      <p:pic>
        <p:nvPicPr>
          <p:cNvPr id="7" name="图片 6">
            <a:extLst>
              <a:ext uri="{FF2B5EF4-FFF2-40B4-BE49-F238E27FC236}">
                <a16:creationId xmlns:a16="http://schemas.microsoft.com/office/drawing/2014/main" id="{07964323-28B5-497A-A93B-FAAF31C22B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3363" y="1871991"/>
            <a:ext cx="1952221" cy="845148"/>
          </a:xfrm>
          <a:prstGeom prst="rect">
            <a:avLst/>
          </a:prstGeom>
        </p:spPr>
      </p:pic>
    </p:spTree>
    <p:extLst>
      <p:ext uri="{BB962C8B-B14F-4D97-AF65-F5344CB8AC3E}">
        <p14:creationId xmlns:p14="http://schemas.microsoft.com/office/powerpoint/2010/main" val="1081351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66648" y="646731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lvl="0">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8.3.1  </a:t>
            </a:r>
            <a:r>
              <a:rPr lang="zh-CN" altLang="en-US" sz="3200" dirty="0">
                <a:solidFill>
                  <a:prstClr val="white"/>
                </a:solidFill>
              </a:rPr>
              <a:t>链表表示</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2A4B7D20-6B21-457D-B6BF-C3F76ACBB2EE}"/>
              </a:ext>
            </a:extLst>
          </p:cNvPr>
          <p:cNvSpPr/>
          <p:nvPr/>
        </p:nvSpPr>
        <p:spPr>
          <a:xfrm>
            <a:off x="-11502" y="1037688"/>
            <a:ext cx="9155502" cy="400110"/>
          </a:xfrm>
          <a:prstGeom prst="rect">
            <a:avLst/>
          </a:prstGeom>
        </p:spPr>
        <p:txBody>
          <a:bodyPr wrap="square">
            <a:spAutoFit/>
          </a:bodyPr>
          <a:lstStyle/>
          <a:p>
            <a:pPr lvl="0">
              <a:defRPr/>
            </a:pPr>
            <a:r>
              <a:rPr lang="zh-CN" altLang="en-US" sz="2000" dirty="0">
                <a:solidFill>
                  <a:prstClr val="black"/>
                </a:solidFill>
              </a:rPr>
              <a:t>单链表的成员包含两个指针，指针 </a:t>
            </a:r>
            <a:r>
              <a:rPr lang="en-US" altLang="zh-CN" sz="2000" dirty="0">
                <a:solidFill>
                  <a:prstClr val="black"/>
                </a:solidFill>
              </a:rPr>
              <a:t>head </a:t>
            </a:r>
            <a:r>
              <a:rPr lang="zh-CN" altLang="en-US" sz="2000" dirty="0">
                <a:solidFill>
                  <a:prstClr val="black"/>
                </a:solidFill>
              </a:rPr>
              <a:t>指向表头结点，指针 </a:t>
            </a:r>
            <a:r>
              <a:rPr lang="en-US" altLang="zh-CN" sz="2000" dirty="0">
                <a:solidFill>
                  <a:prstClr val="black"/>
                </a:solidFill>
              </a:rPr>
              <a:t>tail </a:t>
            </a:r>
            <a:r>
              <a:rPr lang="zh-CN" altLang="en-US" sz="2000" dirty="0">
                <a:solidFill>
                  <a:prstClr val="black"/>
                </a:solidFill>
              </a:rPr>
              <a:t>指向表尾结点：</a:t>
            </a:r>
            <a:endPar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13" name="组合 12">
            <a:extLst>
              <a:ext uri="{FF2B5EF4-FFF2-40B4-BE49-F238E27FC236}">
                <a16:creationId xmlns:a16="http://schemas.microsoft.com/office/drawing/2014/main" id="{D09D85D5-038A-4BF3-A625-95D934A21058}"/>
              </a:ext>
            </a:extLst>
          </p:cNvPr>
          <p:cNvGrpSpPr/>
          <p:nvPr/>
        </p:nvGrpSpPr>
        <p:grpSpPr>
          <a:xfrm>
            <a:off x="142912" y="2957007"/>
            <a:ext cx="5543967" cy="3437697"/>
            <a:chOff x="219974" y="2021250"/>
            <a:chExt cx="8704052" cy="2780430"/>
          </a:xfrm>
        </p:grpSpPr>
        <p:sp>
          <p:nvSpPr>
            <p:cNvPr id="18" name="矩形: 圆顶角 17">
              <a:extLst>
                <a:ext uri="{FF2B5EF4-FFF2-40B4-BE49-F238E27FC236}">
                  <a16:creationId xmlns:a16="http://schemas.microsoft.com/office/drawing/2014/main" id="{1BE027AF-BB67-49A0-86D0-4408EC9D6ADB}"/>
                </a:ext>
              </a:extLst>
            </p:cNvPr>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sz="2000" dirty="0" err="1">
                  <a:solidFill>
                    <a:prstClr val="white"/>
                  </a:solidFill>
                  <a:latin typeface="Consolas" panose="020B0609020204030204" pitchFamily="49" charset="0"/>
                </a:rPr>
                <a:t>SList</a:t>
              </a:r>
              <a:r>
                <a:rPr lang="en-US" altLang="zh-CN" sz="2000" dirty="0">
                  <a:solidFill>
                    <a:prstClr val="white"/>
                  </a:solidFill>
                  <a:latin typeface="Consolas" panose="020B0609020204030204" pitchFamily="49" charset="0"/>
                </a:rPr>
                <a:t> </a:t>
              </a:r>
              <a:r>
                <a:rPr lang="zh-CN" altLang="en-US" sz="2000" dirty="0">
                  <a:solidFill>
                    <a:prstClr val="white"/>
                  </a:solidFill>
                  <a:latin typeface="Consolas" panose="020B0609020204030204" pitchFamily="49" charset="0"/>
                </a:rPr>
                <a:t>类模板定义</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9" name="矩形: 圆角 17">
              <a:extLst>
                <a:ext uri="{FF2B5EF4-FFF2-40B4-BE49-F238E27FC236}">
                  <a16:creationId xmlns:a16="http://schemas.microsoft.com/office/drawing/2014/main" id="{DCD5AFA7-7B71-40FD-B504-0C9920E0FC1D}"/>
                </a:ext>
              </a:extLst>
            </p:cNvPr>
            <p:cNvSpPr/>
            <p:nvPr/>
          </p:nvSpPr>
          <p:spPr>
            <a:xfrm>
              <a:off x="219974" y="2376601"/>
              <a:ext cx="8704052" cy="242507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rgbClr val="151DC1"/>
                </a:buClr>
                <a:buSzPct val="80000"/>
              </a:pPr>
              <a:r>
                <a:rPr lang="en-US" altLang="zh-CN" sz="1600" dirty="0">
                  <a:solidFill>
                    <a:srgbClr val="0000FF"/>
                  </a:solidFill>
                  <a:latin typeface="Consolas" panose="020B0609020204030204" pitchFamily="49" charset="0"/>
                </a:rPr>
                <a:t>template</a:t>
              </a:r>
              <a:r>
                <a:rPr lang="en-US" altLang="zh-CN" sz="1600" dirty="0">
                  <a:solidFill>
                    <a:prstClr val="black"/>
                  </a:solidFill>
                  <a:latin typeface="Consolas" panose="020B0609020204030204" pitchFamily="49" charset="0"/>
                </a:rPr>
                <a:t>&lt;</a:t>
              </a:r>
              <a:r>
                <a:rPr lang="en-US" altLang="zh-CN" sz="1600" dirty="0" err="1">
                  <a:solidFill>
                    <a:srgbClr val="0000FF"/>
                  </a:solidFill>
                  <a:latin typeface="Consolas" panose="020B0609020204030204" pitchFamily="49" charset="0"/>
                </a:rPr>
                <a:t>typename</a:t>
              </a:r>
              <a:r>
                <a:rPr lang="en-US" altLang="zh-CN" sz="1600" dirty="0">
                  <a:solidFill>
                    <a:prstClr val="black"/>
                  </a:solidFill>
                  <a:latin typeface="Consolas" panose="020B0609020204030204" pitchFamily="49" charset="0"/>
                </a:rPr>
                <a:t> </a:t>
              </a:r>
              <a:r>
                <a:rPr lang="en-US" altLang="zh-CN" sz="1600" dirty="0">
                  <a:solidFill>
                    <a:srgbClr val="08764C"/>
                  </a:solidFill>
                  <a:latin typeface="Consolas" panose="020B0609020204030204" pitchFamily="49" charset="0"/>
                </a:rPr>
                <a:t>T</a:t>
              </a:r>
              <a:r>
                <a:rPr lang="en-US" altLang="zh-CN" sz="1600" dirty="0">
                  <a:solidFill>
                    <a:prstClr val="black"/>
                  </a:solidFill>
                  <a:latin typeface="Consolas" panose="020B0609020204030204" pitchFamily="49" charset="0"/>
                </a:rPr>
                <a:t>&gt;</a:t>
              </a:r>
            </a:p>
            <a:p>
              <a:pPr lvl="0">
                <a:buClr>
                  <a:srgbClr val="151DC1"/>
                </a:buClr>
                <a:buSzPct val="80000"/>
              </a:pPr>
              <a:r>
                <a:rPr lang="en-US" altLang="zh-CN" sz="1600" dirty="0">
                  <a:solidFill>
                    <a:srgbClr val="0000FF"/>
                  </a:solidFill>
                  <a:latin typeface="Consolas" panose="020B0609020204030204" pitchFamily="49" charset="0"/>
                </a:rPr>
                <a:t>class</a:t>
              </a:r>
              <a:r>
                <a:rPr lang="en-US" altLang="zh-CN" sz="1600" dirty="0">
                  <a:solidFill>
                    <a:prstClr val="black"/>
                  </a:solidFill>
                  <a:latin typeface="Consolas" panose="020B0609020204030204" pitchFamily="49" charset="0"/>
                </a:rPr>
                <a:t> </a:t>
              </a:r>
              <a:r>
                <a:rPr lang="en-US" altLang="zh-CN" sz="1600" dirty="0" err="1">
                  <a:solidFill>
                    <a:srgbClr val="08764C"/>
                  </a:solidFill>
                  <a:latin typeface="Consolas" panose="020B0609020204030204" pitchFamily="49" charset="0"/>
                </a:rPr>
                <a:t>SList</a:t>
              </a:r>
              <a:r>
                <a:rPr lang="en-US" altLang="zh-CN" sz="1600" dirty="0">
                  <a:solidFill>
                    <a:prstClr val="black"/>
                  </a:solidFill>
                  <a:latin typeface="Consolas" panose="020B0609020204030204" pitchFamily="49" charset="0"/>
                </a:rPr>
                <a:t> {</a:t>
              </a: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prstClr val="black"/>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prstClr val="black"/>
                  </a:solidFill>
                  <a:latin typeface="Consolas" panose="020B0609020204030204" pitchFamily="49" charset="0"/>
                </a:rPr>
                <a:t>&gt; *</a:t>
              </a:r>
              <a:r>
                <a:rPr lang="en-US" altLang="zh-CN" sz="1600" dirty="0" err="1">
                  <a:solidFill>
                    <a:prstClr val="black"/>
                  </a:solidFill>
                  <a:latin typeface="Consolas" panose="020B0609020204030204" pitchFamily="49" charset="0"/>
                </a:rPr>
                <a:t>m_head</a:t>
              </a: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nullptr</a:t>
              </a: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m_tail</a:t>
              </a: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nullptr</a:t>
              </a:r>
              <a:r>
                <a:rPr lang="en-US" altLang="zh-CN" sz="1600" dirty="0">
                  <a:solidFill>
                    <a:prstClr val="black"/>
                  </a:solidFill>
                  <a:latin typeface="Consolas" panose="020B0609020204030204" pitchFamily="49" charset="0"/>
                </a:rPr>
                <a:t>;</a:t>
              </a:r>
            </a:p>
            <a:p>
              <a:pPr lvl="0">
                <a:buClr>
                  <a:srgbClr val="151DC1"/>
                </a:buClr>
                <a:buSzPct val="80000"/>
              </a:pPr>
              <a:r>
                <a:rPr lang="en-US" altLang="zh-CN" sz="1600" dirty="0">
                  <a:solidFill>
                    <a:srgbClr val="0000FF"/>
                  </a:solidFill>
                  <a:latin typeface="Consolas" panose="020B0609020204030204" pitchFamily="49" charset="0"/>
                </a:rPr>
                <a:t>public</a:t>
              </a:r>
              <a:r>
                <a:rPr lang="en-US" altLang="zh-CN" sz="1600" dirty="0">
                  <a:solidFill>
                    <a:prstClr val="black"/>
                  </a:solidFill>
                  <a:latin typeface="Consolas" panose="020B0609020204030204" pitchFamily="49" charset="0"/>
                </a:rPr>
                <a:t>:</a:t>
              </a: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err="1">
                  <a:solidFill>
                    <a:srgbClr val="08764C"/>
                  </a:solidFill>
                  <a:latin typeface="Consolas" panose="020B0609020204030204" pitchFamily="49" charset="0"/>
                </a:rPr>
                <a:t>SList</a:t>
              </a:r>
              <a:r>
                <a:rPr lang="en-US" altLang="zh-CN" sz="1600" dirty="0">
                  <a:solidFill>
                    <a:prstClr val="black"/>
                  </a:solidFill>
                  <a:latin typeface="Consolas" panose="020B0609020204030204" pitchFamily="49" charset="0"/>
                </a:rPr>
                <a:t>()= </a:t>
              </a:r>
              <a:r>
                <a:rPr lang="en-US" altLang="zh-CN" sz="1600" dirty="0">
                  <a:solidFill>
                    <a:srgbClr val="0000FF"/>
                  </a:solidFill>
                  <a:latin typeface="Consolas" panose="020B0609020204030204" pitchFamily="49" charset="0"/>
                </a:rPr>
                <a:t>default</a:t>
              </a:r>
              <a:r>
                <a:rPr lang="en-US" altLang="zh-CN" sz="1600" dirty="0">
                  <a:solidFill>
                    <a:prstClr val="black"/>
                  </a:solidFill>
                  <a:latin typeface="Consolas" panose="020B0609020204030204" pitchFamily="49" charset="0"/>
                </a:rPr>
                <a:t>; </a:t>
              </a:r>
              <a:r>
                <a:rPr lang="en-US" altLang="zh-CN" sz="1600" dirty="0">
                  <a:solidFill>
                    <a:schemeClr val="accent6"/>
                  </a:solidFill>
                  <a:latin typeface="Consolas" panose="020B0609020204030204" pitchFamily="49" charset="0"/>
                </a:rPr>
                <a:t>// </a:t>
              </a:r>
              <a:r>
                <a:rPr lang="zh-CN" altLang="en-US" sz="1600" dirty="0">
                  <a:solidFill>
                    <a:schemeClr val="accent6"/>
                  </a:solidFill>
                  <a:latin typeface="Consolas" panose="020B0609020204030204" pitchFamily="49" charset="0"/>
                </a:rPr>
                <a:t>使用默认构造函数</a:t>
              </a: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err="1">
                  <a:solidFill>
                    <a:srgbClr val="08764C"/>
                  </a:solidFill>
                  <a:latin typeface="Consolas" panose="020B0609020204030204" pitchFamily="49" charset="0"/>
                </a:rPr>
                <a:t>SList</a:t>
              </a:r>
              <a:r>
                <a:rPr lang="en-US" altLang="zh-CN" sz="1600" dirty="0">
                  <a:solidFill>
                    <a:prstClr val="black"/>
                  </a:solidFill>
                  <a:latin typeface="Consolas" panose="020B0609020204030204" pitchFamily="49" charset="0"/>
                </a:rPr>
                <a:t>();</a:t>
              </a: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a:solidFill>
                    <a:srgbClr val="0000FF"/>
                  </a:solidFill>
                  <a:latin typeface="Consolas" panose="020B0609020204030204" pitchFamily="49" charset="0"/>
                </a:rPr>
                <a:t>void</a:t>
              </a:r>
              <a:r>
                <a:rPr lang="en-US" altLang="zh-CN" sz="1600" dirty="0">
                  <a:solidFill>
                    <a:prstClr val="black"/>
                  </a:solidFill>
                  <a:latin typeface="Consolas" panose="020B0609020204030204" pitchFamily="49" charset="0"/>
                </a:rPr>
                <a:t> clear();</a:t>
              </a: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a:solidFill>
                    <a:srgbClr val="0000FF"/>
                  </a:solidFill>
                  <a:latin typeface="Consolas" panose="020B0609020204030204" pitchFamily="49" charset="0"/>
                </a:rPr>
                <a:t>void</a:t>
              </a: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push_back</a:t>
              </a:r>
              <a:r>
                <a:rPr lang="en-US" altLang="zh-CN" sz="1600" dirty="0">
                  <a:solidFill>
                    <a:prstClr val="black"/>
                  </a:solidFill>
                  <a:latin typeface="Consolas" panose="020B0609020204030204" pitchFamily="49" charset="0"/>
                </a:rPr>
                <a:t>(</a:t>
              </a:r>
              <a:r>
                <a:rPr lang="en-US" altLang="zh-CN" sz="1600" dirty="0">
                  <a:solidFill>
                    <a:srgbClr val="0000FF"/>
                  </a:solidFill>
                  <a:latin typeface="Consolas" panose="020B0609020204030204" pitchFamily="49" charset="0"/>
                </a:rPr>
                <a:t>const</a:t>
              </a:r>
              <a:r>
                <a:rPr lang="en-US" altLang="zh-CN" sz="1600" dirty="0">
                  <a:solidFill>
                    <a:prstClr val="black"/>
                  </a:solidFill>
                  <a:latin typeface="Consolas" panose="020B0609020204030204" pitchFamily="49" charset="0"/>
                </a:rPr>
                <a:t> </a:t>
              </a:r>
              <a:r>
                <a:rPr lang="en-US" altLang="zh-CN" sz="1600" dirty="0">
                  <a:solidFill>
                    <a:srgbClr val="08764C"/>
                  </a:solidFill>
                  <a:latin typeface="Consolas" panose="020B0609020204030204" pitchFamily="49" charset="0"/>
                </a:rPr>
                <a:t>T</a:t>
              </a:r>
              <a:r>
                <a:rPr lang="en-US" altLang="zh-CN" sz="1600" dirty="0">
                  <a:solidFill>
                    <a:prstClr val="black"/>
                  </a:solidFill>
                  <a:latin typeface="Consolas" panose="020B0609020204030204" pitchFamily="49" charset="0"/>
                </a:rPr>
                <a:t> &amp;</a:t>
              </a:r>
              <a:r>
                <a:rPr lang="en-US" altLang="zh-CN" sz="1600" dirty="0" err="1">
                  <a:solidFill>
                    <a:prstClr val="black"/>
                  </a:solidFill>
                  <a:latin typeface="Consolas" panose="020B0609020204030204" pitchFamily="49" charset="0"/>
                </a:rPr>
                <a:t>val</a:t>
              </a:r>
              <a:r>
                <a:rPr lang="en-US" altLang="zh-CN" sz="1600" dirty="0">
                  <a:solidFill>
                    <a:prstClr val="black"/>
                  </a:solidFill>
                  <a:latin typeface="Consolas" panose="020B0609020204030204" pitchFamily="49" charset="0"/>
                </a:rPr>
                <a:t>);</a:t>
              </a: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prstClr val="black"/>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prstClr val="black"/>
                  </a:solidFill>
                  <a:latin typeface="Consolas" panose="020B0609020204030204" pitchFamily="49" charset="0"/>
                </a:rPr>
                <a:t>&gt;* insert(</a:t>
              </a:r>
              <a:r>
                <a:rPr lang="en-US" altLang="zh-CN" sz="1600" dirty="0">
                  <a:solidFill>
                    <a:srgbClr val="08764C"/>
                  </a:solidFill>
                  <a:latin typeface="Consolas" panose="020B0609020204030204" pitchFamily="49" charset="0"/>
                </a:rPr>
                <a:t>Node</a:t>
              </a:r>
              <a:r>
                <a:rPr lang="en-US" altLang="zh-CN" sz="1600" dirty="0">
                  <a:solidFill>
                    <a:prstClr val="black"/>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prstClr val="black"/>
                  </a:solidFill>
                  <a:latin typeface="Consolas" panose="020B0609020204030204" pitchFamily="49" charset="0"/>
                </a:rPr>
                <a:t>&gt; *pos, </a:t>
              </a:r>
              <a:r>
                <a:rPr lang="en-US" altLang="zh-CN" sz="1600" dirty="0">
                  <a:solidFill>
                    <a:srgbClr val="0000FF"/>
                  </a:solidFill>
                  <a:latin typeface="Consolas" panose="020B0609020204030204" pitchFamily="49" charset="0"/>
                </a:rPr>
                <a:t>const</a:t>
              </a:r>
              <a:r>
                <a:rPr lang="en-US" altLang="zh-CN" sz="1600" dirty="0">
                  <a:solidFill>
                    <a:prstClr val="black"/>
                  </a:solidFill>
                  <a:latin typeface="Consolas" panose="020B0609020204030204" pitchFamily="49" charset="0"/>
                </a:rPr>
                <a:t> </a:t>
              </a:r>
              <a:r>
                <a:rPr lang="en-US" altLang="zh-CN" sz="1600" dirty="0">
                  <a:solidFill>
                    <a:srgbClr val="08764C"/>
                  </a:solidFill>
                  <a:latin typeface="Consolas" panose="020B0609020204030204" pitchFamily="49" charset="0"/>
                </a:rPr>
                <a:t>T</a:t>
              </a:r>
              <a:r>
                <a:rPr lang="en-US" altLang="zh-CN" sz="1600" dirty="0">
                  <a:solidFill>
                    <a:prstClr val="black"/>
                  </a:solidFill>
                  <a:latin typeface="Consolas" panose="020B0609020204030204" pitchFamily="49" charset="0"/>
                </a:rPr>
                <a:t> &amp;</a:t>
              </a:r>
              <a:r>
                <a:rPr lang="en-US" altLang="zh-CN" sz="1600" dirty="0" err="1">
                  <a:solidFill>
                    <a:prstClr val="black"/>
                  </a:solidFill>
                  <a:latin typeface="Consolas" panose="020B0609020204030204" pitchFamily="49" charset="0"/>
                </a:rPr>
                <a:t>val</a:t>
              </a:r>
              <a:r>
                <a:rPr lang="en-US" altLang="zh-CN" sz="1600" dirty="0">
                  <a:solidFill>
                    <a:prstClr val="black"/>
                  </a:solidFill>
                  <a:latin typeface="Consolas" panose="020B0609020204030204" pitchFamily="49" charset="0"/>
                </a:rPr>
                <a:t>);</a:t>
              </a: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a:solidFill>
                    <a:srgbClr val="0000FF"/>
                  </a:solidFill>
                  <a:latin typeface="Consolas" panose="020B0609020204030204" pitchFamily="49" charset="0"/>
                </a:rPr>
                <a:t>void</a:t>
              </a:r>
              <a:r>
                <a:rPr lang="en-US" altLang="zh-CN" sz="1600" dirty="0">
                  <a:solidFill>
                    <a:prstClr val="black"/>
                  </a:solidFill>
                  <a:latin typeface="Consolas" panose="020B0609020204030204" pitchFamily="49" charset="0"/>
                </a:rPr>
                <a:t> erase(</a:t>
              </a:r>
              <a:r>
                <a:rPr lang="en-US" altLang="zh-CN" sz="1600" dirty="0">
                  <a:solidFill>
                    <a:srgbClr val="0000FF"/>
                  </a:solidFill>
                  <a:latin typeface="Consolas" panose="020B0609020204030204" pitchFamily="49" charset="0"/>
                </a:rPr>
                <a:t>const</a:t>
              </a:r>
              <a:r>
                <a:rPr lang="en-US" altLang="zh-CN" sz="1600" dirty="0">
                  <a:solidFill>
                    <a:prstClr val="black"/>
                  </a:solidFill>
                  <a:latin typeface="Consolas" panose="020B0609020204030204" pitchFamily="49" charset="0"/>
                </a:rPr>
                <a:t> </a:t>
              </a:r>
              <a:r>
                <a:rPr lang="en-US" altLang="zh-CN" sz="1600" dirty="0">
                  <a:solidFill>
                    <a:srgbClr val="08764C"/>
                  </a:solidFill>
                  <a:latin typeface="Consolas" panose="020B0609020204030204" pitchFamily="49" charset="0"/>
                </a:rPr>
                <a:t>T</a:t>
              </a:r>
              <a:r>
                <a:rPr lang="en-US" altLang="zh-CN" sz="1600" dirty="0">
                  <a:solidFill>
                    <a:prstClr val="black"/>
                  </a:solidFill>
                  <a:latin typeface="Consolas" panose="020B0609020204030204" pitchFamily="49" charset="0"/>
                </a:rPr>
                <a:t> &amp;</a:t>
              </a:r>
              <a:r>
                <a:rPr lang="en-US" altLang="zh-CN" sz="1600" dirty="0" err="1">
                  <a:solidFill>
                    <a:prstClr val="black"/>
                  </a:solidFill>
                  <a:latin typeface="Consolas" panose="020B0609020204030204" pitchFamily="49" charset="0"/>
                </a:rPr>
                <a:t>val</a:t>
              </a:r>
              <a:r>
                <a:rPr lang="en-US" altLang="zh-CN" sz="1600" dirty="0">
                  <a:solidFill>
                    <a:prstClr val="black"/>
                  </a:solidFill>
                  <a:latin typeface="Consolas" panose="020B0609020204030204" pitchFamily="49" charset="0"/>
                </a:rPr>
                <a:t>);</a:t>
              </a: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prstClr val="black"/>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prstClr val="black"/>
                  </a:solidFill>
                  <a:latin typeface="Consolas" panose="020B0609020204030204" pitchFamily="49" charset="0"/>
                </a:rPr>
                <a:t>&gt;* find(</a:t>
              </a:r>
              <a:r>
                <a:rPr lang="en-US" altLang="zh-CN" sz="1600" dirty="0">
                  <a:solidFill>
                    <a:srgbClr val="0000FF"/>
                  </a:solidFill>
                  <a:latin typeface="Consolas" panose="020B0609020204030204" pitchFamily="49" charset="0"/>
                </a:rPr>
                <a:t>const</a:t>
              </a:r>
              <a:r>
                <a:rPr lang="en-US" altLang="zh-CN" sz="1600" dirty="0">
                  <a:solidFill>
                    <a:prstClr val="black"/>
                  </a:solidFill>
                  <a:latin typeface="Consolas" panose="020B0609020204030204" pitchFamily="49" charset="0"/>
                </a:rPr>
                <a:t> </a:t>
              </a:r>
              <a:r>
                <a:rPr lang="en-US" altLang="zh-CN" sz="1600" dirty="0">
                  <a:solidFill>
                    <a:srgbClr val="08764C"/>
                  </a:solidFill>
                  <a:latin typeface="Consolas" panose="020B0609020204030204" pitchFamily="49" charset="0"/>
                </a:rPr>
                <a:t>T</a:t>
              </a:r>
              <a:r>
                <a:rPr lang="en-US" altLang="zh-CN" sz="1600" dirty="0">
                  <a:solidFill>
                    <a:prstClr val="black"/>
                  </a:solidFill>
                  <a:latin typeface="Consolas" panose="020B0609020204030204" pitchFamily="49" charset="0"/>
                </a:rPr>
                <a:t> &amp;</a:t>
              </a:r>
              <a:r>
                <a:rPr lang="en-US" altLang="zh-CN" sz="1600" dirty="0" err="1">
                  <a:solidFill>
                    <a:prstClr val="black"/>
                  </a:solidFill>
                  <a:latin typeface="Consolas" panose="020B0609020204030204" pitchFamily="49" charset="0"/>
                </a:rPr>
                <a:t>val</a:t>
              </a:r>
              <a:r>
                <a:rPr lang="en-US" altLang="zh-CN" sz="1600" dirty="0">
                  <a:solidFill>
                    <a:prstClr val="black"/>
                  </a:solidFill>
                  <a:latin typeface="Consolas" panose="020B0609020204030204" pitchFamily="49" charset="0"/>
                </a:rPr>
                <a:t>);</a:t>
              </a:r>
            </a:p>
            <a:p>
              <a:pPr lvl="0">
                <a:buClr>
                  <a:srgbClr val="151DC1"/>
                </a:buClr>
                <a:buSzPct val="80000"/>
              </a:pPr>
              <a:r>
                <a:rPr lang="en-US" altLang="zh-CN" sz="1600" dirty="0">
                  <a:solidFill>
                    <a:prstClr val="black"/>
                  </a:solidFill>
                  <a:latin typeface="Consolas" panose="020B0609020204030204" pitchFamily="49" charset="0"/>
                </a:rPr>
                <a:t>};</a:t>
              </a:r>
              <a:endPar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endParaRPr>
            </a:p>
          </p:txBody>
        </p:sp>
      </p:grpSp>
      <p:grpSp>
        <p:nvGrpSpPr>
          <p:cNvPr id="22" name="组合 21">
            <a:extLst>
              <a:ext uri="{FF2B5EF4-FFF2-40B4-BE49-F238E27FC236}">
                <a16:creationId xmlns:a16="http://schemas.microsoft.com/office/drawing/2014/main" id="{26F3186B-4F08-45B9-9CDE-FBC711097147}"/>
              </a:ext>
            </a:extLst>
          </p:cNvPr>
          <p:cNvGrpSpPr/>
          <p:nvPr/>
        </p:nvGrpSpPr>
        <p:grpSpPr>
          <a:xfrm>
            <a:off x="5754624" y="2957007"/>
            <a:ext cx="3389376" cy="3288481"/>
            <a:chOff x="219974" y="2044323"/>
            <a:chExt cx="8704052" cy="1003369"/>
          </a:xfrm>
        </p:grpSpPr>
        <p:sp>
          <p:nvSpPr>
            <p:cNvPr id="23" name="矩形: 圆顶角 22">
              <a:extLst>
                <a:ext uri="{FF2B5EF4-FFF2-40B4-BE49-F238E27FC236}">
                  <a16:creationId xmlns:a16="http://schemas.microsoft.com/office/drawing/2014/main" id="{5F144F22-E93F-41A0-8C2C-C548C9378742}"/>
                </a:ext>
              </a:extLst>
            </p:cNvPr>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24" name="矩形: 圆角 17">
              <a:extLst>
                <a:ext uri="{FF2B5EF4-FFF2-40B4-BE49-F238E27FC236}">
                  <a16:creationId xmlns:a16="http://schemas.microsoft.com/office/drawing/2014/main" id="{20ADF0E0-6C80-4367-9B24-E71948F1C158}"/>
                </a:ext>
              </a:extLst>
            </p:cNvPr>
            <p:cNvSpPr/>
            <p:nvPr/>
          </p:nvSpPr>
          <p:spPr>
            <a:xfrm>
              <a:off x="219974" y="2180005"/>
              <a:ext cx="8704052" cy="86768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285750" lvl="0" indent="-285750">
                <a:lnSpc>
                  <a:spcPts val="2400"/>
                </a:lnSpc>
                <a:buClr>
                  <a:srgbClr val="151DC1"/>
                </a:buClr>
                <a:buFont typeface="Wingdings" panose="05000000000000000000" pitchFamily="2" charset="2"/>
                <a:buChar char="l"/>
              </a:pPr>
              <a:r>
                <a:rPr lang="en-US" altLang="zh-CN" dirty="0">
                  <a:solidFill>
                    <a:prstClr val="black"/>
                  </a:solidFill>
                  <a:latin typeface="Consolas" panose="020B0609020204030204" pitchFamily="49" charset="0"/>
                </a:rPr>
                <a:t>clear </a:t>
              </a:r>
              <a:r>
                <a:rPr lang="zh-CN" altLang="en-US" dirty="0">
                  <a:solidFill>
                    <a:prstClr val="black"/>
                  </a:solidFill>
                  <a:latin typeface="Consolas" panose="020B0609020204030204" pitchFamily="49" charset="0"/>
                </a:rPr>
                <a:t>函数用来清空链</a:t>
              </a:r>
            </a:p>
            <a:p>
              <a:pPr lvl="0">
                <a:lnSpc>
                  <a:spcPts val="2400"/>
                </a:lnSpc>
                <a:buClr>
                  <a:srgbClr val="151DC1"/>
                </a:buClr>
              </a:pPr>
              <a:r>
                <a:rPr lang="zh-CN" altLang="en-US" dirty="0">
                  <a:solidFill>
                    <a:prstClr val="black"/>
                  </a:solidFill>
                  <a:latin typeface="Consolas" panose="020B0609020204030204" pitchFamily="49" charset="0"/>
                </a:rPr>
                <a:t>表所有元素</a:t>
              </a:r>
              <a:endParaRPr lang="en-US" altLang="zh-CN" dirty="0">
                <a:solidFill>
                  <a:prstClr val="black"/>
                </a:solidFill>
                <a:latin typeface="Consolas" panose="020B0609020204030204" pitchFamily="49" charset="0"/>
              </a:endParaRPr>
            </a:p>
            <a:p>
              <a:pPr marL="285750" lvl="0" indent="-285750">
                <a:lnSpc>
                  <a:spcPts val="2400"/>
                </a:lnSpc>
                <a:buClr>
                  <a:srgbClr val="151DC1"/>
                </a:buClr>
                <a:buFont typeface="Wingdings" panose="05000000000000000000" pitchFamily="2" charset="2"/>
                <a:buChar char="l"/>
              </a:pPr>
              <a:r>
                <a:rPr lang="en-US" altLang="zh-CN" dirty="0" err="1">
                  <a:solidFill>
                    <a:prstClr val="black"/>
                  </a:solidFill>
                  <a:latin typeface="Consolas" panose="020B0609020204030204" pitchFamily="49" charset="0"/>
                </a:rPr>
                <a:t>push_back</a:t>
              </a:r>
              <a:r>
                <a:rPr lang="en-US" altLang="zh-CN" dirty="0">
                  <a:solidFill>
                    <a:prstClr val="black"/>
                  </a:solidFill>
                  <a:latin typeface="Consolas" panose="020B0609020204030204" pitchFamily="49" charset="0"/>
                </a:rPr>
                <a:t> </a:t>
              </a:r>
              <a:r>
                <a:rPr lang="zh-CN" altLang="en-US" dirty="0">
                  <a:solidFill>
                    <a:prstClr val="black"/>
                  </a:solidFill>
                  <a:latin typeface="Consolas" panose="020B0609020204030204" pitchFamily="49" charset="0"/>
                </a:rPr>
                <a:t>函数为尾插操作</a:t>
              </a:r>
              <a:endParaRPr lang="en-US" altLang="zh-CN" dirty="0">
                <a:solidFill>
                  <a:prstClr val="black"/>
                </a:solidFill>
                <a:latin typeface="Consolas" panose="020B0609020204030204" pitchFamily="49" charset="0"/>
              </a:endParaRPr>
            </a:p>
            <a:p>
              <a:pPr marL="285750" lvl="0" indent="-285750">
                <a:lnSpc>
                  <a:spcPts val="2400"/>
                </a:lnSpc>
                <a:buClr>
                  <a:srgbClr val="151DC1"/>
                </a:buClr>
                <a:buFont typeface="Wingdings" panose="05000000000000000000" pitchFamily="2" charset="2"/>
                <a:buChar char="l"/>
              </a:pPr>
              <a:r>
                <a:rPr lang="en-US" altLang="zh-CN" dirty="0">
                  <a:solidFill>
                    <a:prstClr val="black"/>
                  </a:solidFill>
                  <a:latin typeface="Consolas" panose="020B0609020204030204" pitchFamily="49" charset="0"/>
                </a:rPr>
                <a:t>insert </a:t>
              </a:r>
              <a:r>
                <a:rPr lang="zh-CN" altLang="en-US" dirty="0">
                  <a:solidFill>
                    <a:prstClr val="black"/>
                  </a:solidFill>
                  <a:latin typeface="Consolas" panose="020B0609020204030204" pitchFamily="49" charset="0"/>
                </a:rPr>
                <a:t>函数在位置 </a:t>
              </a:r>
              <a:r>
                <a:rPr lang="en-US" altLang="zh-CN" dirty="0">
                  <a:solidFill>
                    <a:prstClr val="black"/>
                  </a:solidFill>
                  <a:latin typeface="Consolas" panose="020B0609020204030204" pitchFamily="49" charset="0"/>
                </a:rPr>
                <a:t>pos</a:t>
              </a:r>
            </a:p>
            <a:p>
              <a:pPr lvl="0">
                <a:lnSpc>
                  <a:spcPts val="2400"/>
                </a:lnSpc>
                <a:buClr>
                  <a:srgbClr val="151DC1"/>
                </a:buClr>
              </a:pPr>
              <a:r>
                <a:rPr lang="zh-CN" altLang="en-US" dirty="0">
                  <a:solidFill>
                    <a:prstClr val="black"/>
                  </a:solidFill>
                  <a:latin typeface="Consolas" panose="020B0609020204030204" pitchFamily="49" charset="0"/>
                </a:rPr>
                <a:t>后插入一个新结点</a:t>
              </a:r>
            </a:p>
            <a:p>
              <a:pPr marL="285750" lvl="0" indent="-285750">
                <a:lnSpc>
                  <a:spcPts val="2400"/>
                </a:lnSpc>
                <a:buClr>
                  <a:srgbClr val="151DC1"/>
                </a:buClr>
                <a:buFont typeface="Wingdings" panose="05000000000000000000" pitchFamily="2" charset="2"/>
                <a:buChar char="l"/>
              </a:pPr>
              <a:r>
                <a:rPr lang="en-US" altLang="zh-CN" dirty="0">
                  <a:solidFill>
                    <a:prstClr val="black"/>
                  </a:solidFill>
                  <a:latin typeface="Consolas" panose="020B0609020204030204" pitchFamily="49" charset="0"/>
                </a:rPr>
                <a:t>erase </a:t>
              </a:r>
              <a:r>
                <a:rPr lang="zh-CN" altLang="en-US" dirty="0">
                  <a:solidFill>
                    <a:prstClr val="black"/>
                  </a:solidFill>
                  <a:latin typeface="Consolas" panose="020B0609020204030204" pitchFamily="49" charset="0"/>
                </a:rPr>
                <a:t>函数删除第一个</a:t>
              </a:r>
            </a:p>
            <a:p>
              <a:pPr lvl="0">
                <a:lnSpc>
                  <a:spcPts val="2400"/>
                </a:lnSpc>
                <a:buClr>
                  <a:srgbClr val="151DC1"/>
                </a:buClr>
              </a:pPr>
              <a:r>
                <a:rPr lang="zh-CN" altLang="en-US" dirty="0">
                  <a:solidFill>
                    <a:prstClr val="black"/>
                  </a:solidFill>
                  <a:latin typeface="Consolas" panose="020B0609020204030204" pitchFamily="49" charset="0"/>
                </a:rPr>
                <a:t>元素值为 </a:t>
              </a:r>
              <a:r>
                <a:rPr lang="en-US" altLang="zh-CN" dirty="0" err="1">
                  <a:solidFill>
                    <a:prstClr val="black"/>
                  </a:solidFill>
                  <a:latin typeface="Consolas" panose="020B0609020204030204" pitchFamily="49" charset="0"/>
                </a:rPr>
                <a:t>val</a:t>
              </a:r>
              <a:r>
                <a:rPr lang="en-US" altLang="zh-CN" dirty="0">
                  <a:solidFill>
                    <a:prstClr val="black"/>
                  </a:solidFill>
                  <a:latin typeface="Consolas" panose="020B0609020204030204" pitchFamily="49" charset="0"/>
                </a:rPr>
                <a:t> </a:t>
              </a:r>
              <a:r>
                <a:rPr lang="zh-CN" altLang="en-US" dirty="0">
                  <a:solidFill>
                    <a:prstClr val="black"/>
                  </a:solidFill>
                  <a:latin typeface="Consolas" panose="020B0609020204030204" pitchFamily="49" charset="0"/>
                </a:rPr>
                <a:t>的元素</a:t>
              </a:r>
            </a:p>
            <a:p>
              <a:pPr marL="285750" lvl="0" indent="-285750">
                <a:lnSpc>
                  <a:spcPts val="2400"/>
                </a:lnSpc>
                <a:buClr>
                  <a:srgbClr val="151DC1"/>
                </a:buClr>
                <a:buFont typeface="Wingdings" panose="05000000000000000000" pitchFamily="2" charset="2"/>
                <a:buChar char="l"/>
              </a:pPr>
              <a:r>
                <a:rPr lang="en-US" altLang="zh-CN" dirty="0">
                  <a:solidFill>
                    <a:prstClr val="black"/>
                  </a:solidFill>
                  <a:latin typeface="Consolas" panose="020B0609020204030204" pitchFamily="49" charset="0"/>
                </a:rPr>
                <a:t>find </a:t>
              </a:r>
              <a:r>
                <a:rPr lang="zh-CN" altLang="en-US" dirty="0">
                  <a:solidFill>
                    <a:prstClr val="black"/>
                  </a:solidFill>
                  <a:latin typeface="Consolas" panose="020B0609020204030204" pitchFamily="49" charset="0"/>
                </a:rPr>
                <a:t>函数返回第一个值</a:t>
              </a:r>
            </a:p>
            <a:p>
              <a:pPr lvl="0">
                <a:lnSpc>
                  <a:spcPts val="2400"/>
                </a:lnSpc>
                <a:buClr>
                  <a:srgbClr val="151DC1"/>
                </a:buClr>
              </a:pPr>
              <a:r>
                <a:rPr lang="zh-CN" altLang="en-US" dirty="0">
                  <a:solidFill>
                    <a:prstClr val="black"/>
                  </a:solidFill>
                  <a:latin typeface="Consolas" panose="020B0609020204030204" pitchFamily="49" charset="0"/>
                </a:rPr>
                <a:t>为 </a:t>
              </a:r>
              <a:r>
                <a:rPr lang="en-US" altLang="zh-CN" dirty="0" err="1">
                  <a:solidFill>
                    <a:prstClr val="black"/>
                  </a:solidFill>
                  <a:latin typeface="Consolas" panose="020B0609020204030204" pitchFamily="49" charset="0"/>
                </a:rPr>
                <a:t>val</a:t>
              </a:r>
              <a:r>
                <a:rPr lang="en-US" altLang="zh-CN" dirty="0">
                  <a:solidFill>
                    <a:prstClr val="black"/>
                  </a:solidFill>
                  <a:latin typeface="Consolas" panose="020B0609020204030204" pitchFamily="49" charset="0"/>
                </a:rPr>
                <a:t> </a:t>
              </a:r>
              <a:r>
                <a:rPr lang="zh-CN" altLang="en-US" dirty="0">
                  <a:solidFill>
                    <a:prstClr val="black"/>
                  </a:solidFill>
                  <a:latin typeface="Consolas" panose="020B0609020204030204" pitchFamily="49" charset="0"/>
                </a:rPr>
                <a:t>的元素的地址</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p:txBody>
        </p:sp>
      </p:grpSp>
      <p:sp>
        <p:nvSpPr>
          <p:cNvPr id="3" name="矩形 2">
            <a:extLst>
              <a:ext uri="{FF2B5EF4-FFF2-40B4-BE49-F238E27FC236}">
                <a16:creationId xmlns:a16="http://schemas.microsoft.com/office/drawing/2014/main" id="{25600D06-DAB9-44CD-8B2C-3B7B1253BD90}"/>
              </a:ext>
            </a:extLst>
          </p:cNvPr>
          <p:cNvSpPr/>
          <p:nvPr/>
        </p:nvSpPr>
        <p:spPr>
          <a:xfrm>
            <a:off x="81952" y="2495108"/>
            <a:ext cx="3262432" cy="400110"/>
          </a:xfrm>
          <a:prstGeom prst="rect">
            <a:avLst/>
          </a:prstGeom>
        </p:spPr>
        <p:txBody>
          <a:bodyPr wrap="none">
            <a:spAutoFit/>
          </a:bodyPr>
          <a:lstStyle/>
          <a:p>
            <a:pPr lvl="0"/>
            <a:r>
              <a:rPr lang="zh-CN" altLang="en-US" sz="2000" dirty="0">
                <a:solidFill>
                  <a:prstClr val="black"/>
                </a:solidFill>
              </a:rPr>
              <a:t>单链表类模板的定义如下：</a:t>
            </a:r>
            <a:endPar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endParaRPr>
          </a:p>
        </p:txBody>
      </p:sp>
      <p:pic>
        <p:nvPicPr>
          <p:cNvPr id="8" name="图片 7">
            <a:extLst>
              <a:ext uri="{FF2B5EF4-FFF2-40B4-BE49-F238E27FC236}">
                <a16:creationId xmlns:a16="http://schemas.microsoft.com/office/drawing/2014/main" id="{CCBB49EB-002A-4D98-98B4-63CCE155C9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224" y="1585974"/>
            <a:ext cx="8596050" cy="641654"/>
          </a:xfrm>
          <a:prstGeom prst="rect">
            <a:avLst/>
          </a:prstGeom>
        </p:spPr>
      </p:pic>
    </p:spTree>
    <p:extLst>
      <p:ext uri="{BB962C8B-B14F-4D97-AF65-F5344CB8AC3E}">
        <p14:creationId xmlns:p14="http://schemas.microsoft.com/office/powerpoint/2010/main" val="2288826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66648" y="6467315"/>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lvl="0">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8.3.2  </a:t>
            </a:r>
            <a:r>
              <a:rPr lang="zh-CN" altLang="en-US" sz="3200" dirty="0">
                <a:solidFill>
                  <a:prstClr val="white"/>
                </a:solidFill>
              </a:rPr>
              <a:t>插入操作 </a:t>
            </a:r>
            <a:r>
              <a:rPr lang="en-US" altLang="zh-CN" sz="2400" dirty="0">
                <a:solidFill>
                  <a:prstClr val="white"/>
                </a:solidFill>
              </a:rPr>
              <a:t>— </a:t>
            </a:r>
            <a:r>
              <a:rPr lang="zh-CN" altLang="en-US" sz="2400" dirty="0">
                <a:solidFill>
                  <a:prstClr val="white"/>
                </a:solidFill>
              </a:rPr>
              <a:t>尾插</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2A4B7D20-6B21-457D-B6BF-C3F76ACBB2EE}"/>
              </a:ext>
            </a:extLst>
          </p:cNvPr>
          <p:cNvSpPr/>
          <p:nvPr/>
        </p:nvSpPr>
        <p:spPr>
          <a:xfrm>
            <a:off x="207954" y="1037688"/>
            <a:ext cx="6948750" cy="400110"/>
          </a:xfrm>
          <a:prstGeom prst="rect">
            <a:avLst/>
          </a:prstGeom>
        </p:spPr>
        <p:txBody>
          <a:bodyPr wrap="square">
            <a:spAutoFit/>
          </a:bodyPr>
          <a:lstStyle/>
          <a:p>
            <a:pPr lvl="0">
              <a:defRPr/>
            </a:pPr>
            <a:r>
              <a:rPr lang="zh-CN" altLang="en-US" sz="2000" dirty="0">
                <a:solidFill>
                  <a:prstClr val="black"/>
                </a:solidFill>
              </a:rPr>
              <a:t>尾插操作将新结点插入到链表的表尾：</a:t>
            </a:r>
            <a:endPar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13" name="组合 12">
            <a:extLst>
              <a:ext uri="{FF2B5EF4-FFF2-40B4-BE49-F238E27FC236}">
                <a16:creationId xmlns:a16="http://schemas.microsoft.com/office/drawing/2014/main" id="{D09D85D5-038A-4BF3-A625-95D934A21058}"/>
              </a:ext>
            </a:extLst>
          </p:cNvPr>
          <p:cNvGrpSpPr/>
          <p:nvPr/>
        </p:nvGrpSpPr>
        <p:grpSpPr>
          <a:xfrm>
            <a:off x="167296" y="3298383"/>
            <a:ext cx="5343488" cy="3126800"/>
            <a:chOff x="219974" y="2021250"/>
            <a:chExt cx="8704052" cy="2528975"/>
          </a:xfrm>
        </p:grpSpPr>
        <p:sp>
          <p:nvSpPr>
            <p:cNvPr id="18" name="矩形: 圆顶角 17">
              <a:extLst>
                <a:ext uri="{FF2B5EF4-FFF2-40B4-BE49-F238E27FC236}">
                  <a16:creationId xmlns:a16="http://schemas.microsoft.com/office/drawing/2014/main" id="{1BE027AF-BB67-49A0-86D0-4408EC9D6ADB}"/>
                </a:ext>
              </a:extLst>
            </p:cNvPr>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sz="2000" dirty="0" err="1">
                  <a:solidFill>
                    <a:prstClr val="white"/>
                  </a:solidFill>
                  <a:latin typeface="Consolas" panose="020B0609020204030204" pitchFamily="49" charset="0"/>
                </a:rPr>
                <a:t>push_back</a:t>
              </a:r>
              <a:r>
                <a:rPr lang="en-US" altLang="zh-CN" sz="2000" dirty="0">
                  <a:solidFill>
                    <a:prstClr val="white"/>
                  </a:solidFill>
                  <a:latin typeface="Consolas" panose="020B0609020204030204" pitchFamily="49" charset="0"/>
                </a:rPr>
                <a:t> </a:t>
              </a:r>
              <a:r>
                <a:rPr lang="zh-CN" altLang="en-US" sz="2000" dirty="0">
                  <a:solidFill>
                    <a:prstClr val="white"/>
                  </a:solidFill>
                  <a:latin typeface="Consolas" panose="020B0609020204030204" pitchFamily="49" charset="0"/>
                </a:rPr>
                <a:t>函数定义</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9" name="矩形: 圆角 17">
              <a:extLst>
                <a:ext uri="{FF2B5EF4-FFF2-40B4-BE49-F238E27FC236}">
                  <a16:creationId xmlns:a16="http://schemas.microsoft.com/office/drawing/2014/main" id="{DCD5AFA7-7B71-40FD-B504-0C9920E0FC1D}"/>
                </a:ext>
              </a:extLst>
            </p:cNvPr>
            <p:cNvSpPr/>
            <p:nvPr/>
          </p:nvSpPr>
          <p:spPr>
            <a:xfrm>
              <a:off x="219974" y="2376601"/>
              <a:ext cx="8704052" cy="217362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rgbClr val="151DC1"/>
                </a:buClr>
                <a:buSzPct val="80000"/>
              </a:pPr>
              <a:r>
                <a:rPr lang="en-US" altLang="zh-CN" sz="1600" dirty="0">
                  <a:solidFill>
                    <a:srgbClr val="0000FF"/>
                  </a:solidFill>
                  <a:latin typeface="Consolas" panose="020B0609020204030204" pitchFamily="49" charset="0"/>
                </a:rPr>
                <a:t>template</a:t>
              </a:r>
              <a:r>
                <a:rPr lang="en-US" altLang="zh-CN" sz="1600" dirty="0">
                  <a:solidFill>
                    <a:schemeClr val="tx1"/>
                  </a:solidFill>
                  <a:latin typeface="Consolas" panose="020B0609020204030204" pitchFamily="49" charset="0"/>
                </a:rPr>
                <a:t>&lt;</a:t>
              </a:r>
              <a:r>
                <a:rPr lang="en-US" altLang="zh-CN" sz="1600" dirty="0" err="1">
                  <a:solidFill>
                    <a:srgbClr val="0000FF"/>
                  </a:solidFill>
                  <a:latin typeface="Consolas" panose="020B0609020204030204" pitchFamily="49" charset="0"/>
                </a:rPr>
                <a:t>typename</a:t>
              </a:r>
              <a:r>
                <a:rPr lang="en-US" altLang="zh-CN" sz="1600" dirty="0">
                  <a:solidFill>
                    <a:schemeClr val="tx1"/>
                  </a:solidFill>
                  <a:latin typeface="Consolas" panose="020B0609020204030204" pitchFamily="49" charset="0"/>
                </a:rPr>
                <a:t> T&gt;</a:t>
              </a:r>
            </a:p>
            <a:p>
              <a:pPr lvl="0">
                <a:buClr>
                  <a:srgbClr val="151DC1"/>
                </a:buClr>
                <a:buSzPct val="80000"/>
              </a:pPr>
              <a:r>
                <a:rPr lang="en-US" altLang="zh-CN" sz="1600" dirty="0">
                  <a:solidFill>
                    <a:srgbClr val="0000FF"/>
                  </a:solidFill>
                  <a:latin typeface="Consolas" panose="020B0609020204030204" pitchFamily="49" charset="0"/>
                </a:rPr>
                <a:t>void</a:t>
              </a:r>
              <a:r>
                <a:rPr lang="en-US" altLang="zh-CN" sz="1600" dirty="0">
                  <a:solidFill>
                    <a:schemeClr val="tx1"/>
                  </a:solidFill>
                  <a:latin typeface="Consolas" panose="020B0609020204030204" pitchFamily="49" charset="0"/>
                </a:rPr>
                <a:t> </a:t>
              </a:r>
              <a:r>
                <a:rPr lang="en-US" altLang="zh-CN" sz="1600" dirty="0" err="1">
                  <a:solidFill>
                    <a:srgbClr val="08764C"/>
                  </a:solidFill>
                  <a:latin typeface="Consolas" panose="020B0609020204030204" pitchFamily="49" charset="0"/>
                </a:rPr>
                <a:t>SList</a:t>
              </a:r>
              <a:r>
                <a:rPr lang="en-US" altLang="zh-CN" sz="1600" dirty="0">
                  <a:solidFill>
                    <a:schemeClr val="tx1"/>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&gt;::</a:t>
              </a:r>
              <a:r>
                <a:rPr lang="en-US" altLang="zh-CN" sz="1600" dirty="0" err="1">
                  <a:solidFill>
                    <a:schemeClr val="tx1"/>
                  </a:solidFill>
                  <a:latin typeface="Consolas" panose="020B0609020204030204" pitchFamily="49" charset="0"/>
                </a:rPr>
                <a:t>push_back</a:t>
              </a:r>
              <a:r>
                <a:rPr lang="en-US" altLang="zh-CN" sz="1600" dirty="0">
                  <a:solidFill>
                    <a:schemeClr val="tx1"/>
                  </a:solidFill>
                  <a:latin typeface="Consolas" panose="020B0609020204030204" pitchFamily="49" charset="0"/>
                </a:rPr>
                <a:t>(</a:t>
              </a:r>
              <a:r>
                <a:rPr lang="en-US" altLang="zh-CN" sz="1600" dirty="0">
                  <a:solidFill>
                    <a:srgbClr val="0000FF"/>
                  </a:solidFill>
                  <a:latin typeface="Consolas" panose="020B0609020204030204" pitchFamily="49" charset="0"/>
                </a:rPr>
                <a:t>const</a:t>
              </a: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 &amp;</a:t>
              </a:r>
              <a:r>
                <a:rPr lang="en-US" altLang="zh-CN" sz="1600" dirty="0" err="1">
                  <a:solidFill>
                    <a:schemeClr val="tx1"/>
                  </a:solidFill>
                  <a:latin typeface="Consolas" panose="020B0609020204030204" pitchFamily="49" charset="0"/>
                </a:rPr>
                <a:t>val</a:t>
              </a:r>
              <a:r>
                <a:rPr lang="en-US" altLang="zh-CN" sz="1600" dirty="0">
                  <a:solidFill>
                    <a:schemeClr val="tx1"/>
                  </a:solidFill>
                  <a:latin typeface="Consolas" panose="020B0609020204030204" pitchFamily="49" charset="0"/>
                </a:rPr>
                <a:t>) {</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&gt; *node = </a:t>
              </a:r>
              <a:r>
                <a:rPr lang="en-US" altLang="zh-CN" sz="1600" dirty="0">
                  <a:solidFill>
                    <a:srgbClr val="0000FF"/>
                  </a:solidFill>
                  <a:latin typeface="Consolas" panose="020B0609020204030204" pitchFamily="49" charset="0"/>
                </a:rPr>
                <a:t>new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&gt;(</a:t>
              </a:r>
              <a:r>
                <a:rPr lang="en-US" altLang="zh-CN" sz="1600" dirty="0" err="1">
                  <a:solidFill>
                    <a:schemeClr val="tx1"/>
                  </a:solidFill>
                  <a:latin typeface="Consolas" panose="020B0609020204030204" pitchFamily="49" charset="0"/>
                </a:rPr>
                <a:t>val</a:t>
              </a:r>
              <a:r>
                <a:rPr lang="en-US" altLang="zh-CN" sz="1600" dirty="0">
                  <a:solidFill>
                    <a:schemeClr val="tx1"/>
                  </a:solidFill>
                  <a:latin typeface="Consolas" panose="020B0609020204030204" pitchFamily="49" charset="0"/>
                </a:rPr>
                <a:t>);</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创建新结点</a:t>
              </a:r>
              <a:endParaRPr lang="zh-CN" altLang="en-US" dirty="0">
                <a:solidFill>
                  <a:schemeClr val="accent6"/>
                </a:solidFill>
                <a:latin typeface="Consolas" panose="020B0609020204030204" pitchFamily="49" charset="0"/>
              </a:endParaRP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if</a:t>
              </a: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m_head</a:t>
              </a:r>
              <a:r>
                <a:rPr lang="en-US" altLang="zh-CN" sz="1600" dirty="0">
                  <a:solidFill>
                    <a:schemeClr val="tx1"/>
                  </a:solidFill>
                  <a:latin typeface="Consolas" panose="020B0609020204030204" pitchFamily="49" charset="0"/>
                </a:rPr>
                <a:t> == </a:t>
              </a:r>
              <a:r>
                <a:rPr lang="en-US" altLang="zh-CN" sz="1600" dirty="0" err="1">
                  <a:solidFill>
                    <a:schemeClr val="tx1"/>
                  </a:solidFill>
                  <a:latin typeface="Consolas" panose="020B0609020204030204" pitchFamily="49" charset="0"/>
                </a:rPr>
                <a:t>nullptr</a:t>
              </a:r>
              <a:r>
                <a:rPr lang="en-US" altLang="zh-CN" sz="1600" dirty="0">
                  <a:solidFill>
                    <a:schemeClr val="tx1"/>
                  </a:solidFill>
                  <a:latin typeface="Consolas" panose="020B0609020204030204" pitchFamily="49" charset="0"/>
                </a:rPr>
                <a:t>)</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m_head</a:t>
              </a:r>
              <a:r>
                <a:rPr lang="en-US" altLang="zh-CN" sz="1600" dirty="0">
                  <a:solidFill>
                    <a:schemeClr val="tx1"/>
                  </a:solidFill>
                  <a:latin typeface="Consolas" panose="020B0609020204030204" pitchFamily="49" charset="0"/>
                </a:rPr>
                <a:t> = </a:t>
              </a:r>
              <a:r>
                <a:rPr lang="en-US" altLang="zh-CN" sz="1600" dirty="0" err="1">
                  <a:solidFill>
                    <a:schemeClr val="tx1"/>
                  </a:solidFill>
                  <a:latin typeface="Consolas" panose="020B0609020204030204" pitchFamily="49" charset="0"/>
                </a:rPr>
                <a:t>m_tail</a:t>
              </a:r>
              <a:r>
                <a:rPr lang="en-US" altLang="zh-CN" sz="1600" dirty="0">
                  <a:solidFill>
                    <a:schemeClr val="tx1"/>
                  </a:solidFill>
                  <a:latin typeface="Consolas" panose="020B0609020204030204" pitchFamily="49" charset="0"/>
                </a:rPr>
                <a:t>= node;</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else</a:t>
              </a:r>
              <a:r>
                <a:rPr lang="en-US" altLang="zh-CN" sz="1600" dirty="0">
                  <a:solidFill>
                    <a:schemeClr val="tx1"/>
                  </a:solidFill>
                  <a:latin typeface="Consolas" panose="020B0609020204030204" pitchFamily="49" charset="0"/>
                </a:rPr>
                <a:t> {</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m_tail</a:t>
              </a:r>
              <a:r>
                <a:rPr lang="en-US" altLang="zh-CN" sz="1600" dirty="0">
                  <a:solidFill>
                    <a:schemeClr val="tx1"/>
                  </a:solidFill>
                  <a:latin typeface="Consolas" panose="020B0609020204030204" pitchFamily="49" charset="0"/>
                </a:rPr>
                <a:t>-&gt;</a:t>
              </a:r>
              <a:r>
                <a:rPr lang="en-US" altLang="zh-CN" sz="1600" dirty="0" err="1">
                  <a:solidFill>
                    <a:schemeClr val="tx1"/>
                  </a:solidFill>
                  <a:latin typeface="Consolas" panose="020B0609020204030204" pitchFamily="49" charset="0"/>
                </a:rPr>
                <a:t>m_next</a:t>
              </a:r>
              <a:r>
                <a:rPr lang="en-US" altLang="zh-CN" sz="1600" dirty="0">
                  <a:solidFill>
                    <a:schemeClr val="tx1"/>
                  </a:solidFill>
                  <a:latin typeface="Consolas" panose="020B0609020204030204" pitchFamily="49" charset="0"/>
                </a:rPr>
                <a:t> = node;</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m_tail</a:t>
              </a:r>
              <a:r>
                <a:rPr lang="en-US" altLang="zh-CN" sz="1600" dirty="0">
                  <a:solidFill>
                    <a:schemeClr val="tx1"/>
                  </a:solidFill>
                  <a:latin typeface="Consolas" panose="020B0609020204030204" pitchFamily="49" charset="0"/>
                </a:rPr>
                <a:t> = node;</a:t>
              </a:r>
            </a:p>
            <a:p>
              <a:pPr lvl="0">
                <a:buClr>
                  <a:srgbClr val="151DC1"/>
                </a:buClr>
                <a:buSzPct val="80000"/>
              </a:pPr>
              <a:r>
                <a:rPr lang="en-US" altLang="zh-CN" sz="1600" dirty="0">
                  <a:solidFill>
                    <a:schemeClr val="tx1"/>
                  </a:solidFill>
                  <a:latin typeface="Consolas" panose="020B0609020204030204" pitchFamily="49" charset="0"/>
                </a:rPr>
                <a:t>	}</a:t>
              </a:r>
            </a:p>
            <a:p>
              <a:pPr lvl="0">
                <a:buClr>
                  <a:srgbClr val="151DC1"/>
                </a:buClr>
                <a:buSzPct val="80000"/>
              </a:pPr>
              <a:r>
                <a:rPr lang="en-US" altLang="zh-CN" sz="1600" dirty="0">
                  <a:solidFill>
                    <a:schemeClr val="tx1"/>
                  </a:solidFill>
                  <a:latin typeface="Consolas" panose="020B0609020204030204" pitchFamily="49" charset="0"/>
                </a:rPr>
                <a:t>}</a:t>
              </a:r>
              <a:endParaRPr kumimoji="0" lang="en-US" altLang="zh-CN" sz="1600" b="0" i="0" u="none" strike="noStrike" kern="1200" cap="none" spc="0" normalizeH="0" baseline="0" noProof="0" dirty="0">
                <a:ln>
                  <a:noFill/>
                </a:ln>
                <a:solidFill>
                  <a:schemeClr val="tx1"/>
                </a:solidFill>
                <a:effectLst/>
                <a:uLnTx/>
                <a:uFillTx/>
                <a:latin typeface="Consolas" panose="020B0609020204030204" pitchFamily="49" charset="0"/>
                <a:ea typeface="微软雅黑"/>
              </a:endParaRPr>
            </a:p>
          </p:txBody>
        </p:sp>
      </p:grpSp>
      <p:grpSp>
        <p:nvGrpSpPr>
          <p:cNvPr id="22" name="组合 21">
            <a:extLst>
              <a:ext uri="{FF2B5EF4-FFF2-40B4-BE49-F238E27FC236}">
                <a16:creationId xmlns:a16="http://schemas.microsoft.com/office/drawing/2014/main" id="{26F3186B-4F08-45B9-9CDE-FBC711097147}"/>
              </a:ext>
            </a:extLst>
          </p:cNvPr>
          <p:cNvGrpSpPr/>
          <p:nvPr/>
        </p:nvGrpSpPr>
        <p:grpSpPr>
          <a:xfrm>
            <a:off x="5608320" y="3298383"/>
            <a:ext cx="3389376" cy="2647039"/>
            <a:chOff x="219974" y="2044323"/>
            <a:chExt cx="8704052" cy="807655"/>
          </a:xfrm>
        </p:grpSpPr>
        <p:sp>
          <p:nvSpPr>
            <p:cNvPr id="23" name="矩形: 圆顶角 22">
              <a:extLst>
                <a:ext uri="{FF2B5EF4-FFF2-40B4-BE49-F238E27FC236}">
                  <a16:creationId xmlns:a16="http://schemas.microsoft.com/office/drawing/2014/main" id="{5F144F22-E93F-41A0-8C2C-C548C9378742}"/>
                </a:ext>
              </a:extLst>
            </p:cNvPr>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24" name="矩形: 圆角 17">
              <a:extLst>
                <a:ext uri="{FF2B5EF4-FFF2-40B4-BE49-F238E27FC236}">
                  <a16:creationId xmlns:a16="http://schemas.microsoft.com/office/drawing/2014/main" id="{20ADF0E0-6C80-4367-9B24-E71948F1C158}"/>
                </a:ext>
              </a:extLst>
            </p:cNvPr>
            <p:cNvSpPr/>
            <p:nvPr/>
          </p:nvSpPr>
          <p:spPr>
            <a:xfrm>
              <a:off x="219974" y="2176019"/>
              <a:ext cx="8704052" cy="67595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285750" lvl="0" indent="-285750">
                <a:lnSpc>
                  <a:spcPts val="2800"/>
                </a:lnSpc>
                <a:buClr>
                  <a:srgbClr val="151DC1"/>
                </a:buClr>
                <a:buFont typeface="Wingdings" panose="05000000000000000000" pitchFamily="2" charset="2"/>
                <a:buChar char="l"/>
              </a:pPr>
              <a:r>
                <a:rPr lang="zh-CN" altLang="en-US" dirty="0">
                  <a:solidFill>
                    <a:prstClr val="black"/>
                  </a:solidFill>
                  <a:latin typeface="Consolas" panose="020B0609020204030204" pitchFamily="49" charset="0"/>
                </a:rPr>
                <a:t>使用形参的数据创建新结点</a:t>
              </a:r>
            </a:p>
            <a:p>
              <a:pPr marL="285750" lvl="0" indent="-285750">
                <a:lnSpc>
                  <a:spcPts val="2800"/>
                </a:lnSpc>
                <a:buClr>
                  <a:srgbClr val="151DC1"/>
                </a:buClr>
                <a:buFont typeface="Wingdings" panose="05000000000000000000" pitchFamily="2" charset="2"/>
                <a:buChar char="l"/>
              </a:pPr>
              <a:r>
                <a:rPr lang="zh-CN" altLang="en-US" dirty="0">
                  <a:solidFill>
                    <a:prstClr val="black"/>
                  </a:solidFill>
                  <a:latin typeface="Consolas" panose="020B0609020204030204" pitchFamily="49" charset="0"/>
                </a:rPr>
                <a:t>如果为空，将创建的结点作</a:t>
              </a:r>
              <a:endParaRPr lang="en-US" altLang="zh-CN" dirty="0">
                <a:solidFill>
                  <a:prstClr val="black"/>
                </a:solidFill>
                <a:latin typeface="Consolas" panose="020B0609020204030204" pitchFamily="49" charset="0"/>
              </a:endParaRPr>
            </a:p>
            <a:p>
              <a:pPr lvl="0">
                <a:lnSpc>
                  <a:spcPts val="2800"/>
                </a:lnSpc>
                <a:buClr>
                  <a:srgbClr val="151DC1"/>
                </a:buClr>
              </a:pPr>
              <a:r>
                <a:rPr lang="zh-CN" altLang="en-US" dirty="0">
                  <a:solidFill>
                    <a:prstClr val="black"/>
                  </a:solidFill>
                  <a:latin typeface="Consolas" panose="020B0609020204030204" pitchFamily="49" charset="0"/>
                </a:rPr>
                <a:t>为头结点（也是尾结点）</a:t>
              </a:r>
            </a:p>
            <a:p>
              <a:pPr marL="285750" lvl="0" indent="-285750">
                <a:lnSpc>
                  <a:spcPts val="2800"/>
                </a:lnSpc>
                <a:buClr>
                  <a:srgbClr val="151DC1"/>
                </a:buClr>
                <a:buFont typeface="Wingdings" panose="05000000000000000000" pitchFamily="2" charset="2"/>
                <a:buChar char="l"/>
              </a:pPr>
              <a:r>
                <a:rPr lang="zh-CN" altLang="en-US" dirty="0">
                  <a:solidFill>
                    <a:prstClr val="black"/>
                  </a:solidFill>
                  <a:latin typeface="Consolas" panose="020B0609020204030204" pitchFamily="49" charset="0"/>
                </a:rPr>
                <a:t>否则，将尾结点指向该结点，</a:t>
              </a:r>
              <a:endParaRPr lang="en-US" altLang="zh-CN" dirty="0">
                <a:solidFill>
                  <a:prstClr val="black"/>
                </a:solidFill>
                <a:latin typeface="Consolas" panose="020B0609020204030204" pitchFamily="49" charset="0"/>
              </a:endParaRPr>
            </a:p>
            <a:p>
              <a:pPr lvl="0">
                <a:lnSpc>
                  <a:spcPts val="2800"/>
                </a:lnSpc>
                <a:buClr>
                  <a:srgbClr val="151DC1"/>
                </a:buClr>
              </a:pPr>
              <a:r>
                <a:rPr lang="zh-CN" altLang="en-US" dirty="0">
                  <a:solidFill>
                    <a:prstClr val="black"/>
                  </a:solidFill>
                  <a:latin typeface="Consolas" panose="020B0609020204030204" pitchFamily="49" charset="0"/>
                </a:rPr>
                <a:t>并将尾指针后移，使其指向新的尾结点</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p:txBody>
        </p:sp>
      </p:grpSp>
      <p:pic>
        <p:nvPicPr>
          <p:cNvPr id="7" name="图片 6">
            <a:extLst>
              <a:ext uri="{FF2B5EF4-FFF2-40B4-BE49-F238E27FC236}">
                <a16:creationId xmlns:a16="http://schemas.microsoft.com/office/drawing/2014/main" id="{0C7984A6-8B96-4AC9-8E7B-B08710D6DA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753" y="1569634"/>
            <a:ext cx="8119872" cy="1380758"/>
          </a:xfrm>
          <a:prstGeom prst="rect">
            <a:avLst/>
          </a:prstGeom>
        </p:spPr>
      </p:pic>
      <p:sp>
        <p:nvSpPr>
          <p:cNvPr id="3" name="矩形 2">
            <a:extLst>
              <a:ext uri="{FF2B5EF4-FFF2-40B4-BE49-F238E27FC236}">
                <a16:creationId xmlns:a16="http://schemas.microsoft.com/office/drawing/2014/main" id="{25600D06-DAB9-44CD-8B2C-3B7B1253BD90}"/>
              </a:ext>
            </a:extLst>
          </p:cNvPr>
          <p:cNvSpPr/>
          <p:nvPr/>
        </p:nvSpPr>
        <p:spPr>
          <a:xfrm>
            <a:off x="240448" y="2824292"/>
            <a:ext cx="2492990" cy="400110"/>
          </a:xfrm>
          <a:prstGeom prst="rect">
            <a:avLst/>
          </a:prstGeom>
        </p:spPr>
        <p:txBody>
          <a:bodyPr wrap="none">
            <a:spAutoFit/>
          </a:bodyPr>
          <a:lstStyle/>
          <a:p>
            <a:pPr lvl="0"/>
            <a:r>
              <a:rPr lang="zh-CN" altLang="en-US" sz="2000" dirty="0">
                <a:solidFill>
                  <a:prstClr val="black"/>
                </a:solidFill>
              </a:rPr>
              <a:t>尾插操作定义如下：</a:t>
            </a:r>
            <a:endPar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endParaRPr>
          </a:p>
        </p:txBody>
      </p:sp>
    </p:spTree>
    <p:extLst>
      <p:ext uri="{BB962C8B-B14F-4D97-AF65-F5344CB8AC3E}">
        <p14:creationId xmlns:p14="http://schemas.microsoft.com/office/powerpoint/2010/main" val="2199429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457950" y="6383729"/>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4270075"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prstClr val="white"/>
                </a:solidFill>
                <a:effectLst/>
                <a:uLnTx/>
                <a:uFillTx/>
                <a:latin typeface="微软雅黑"/>
                <a:ea typeface="微软雅黑"/>
                <a:cs typeface="+mn-cs"/>
              </a:rPr>
              <a:t>前言</a:t>
            </a:r>
          </a:p>
        </p:txBody>
      </p:sp>
      <p:sp>
        <p:nvSpPr>
          <p:cNvPr id="12" name="矩形 11">
            <a:extLst>
              <a:ext uri="{FF2B5EF4-FFF2-40B4-BE49-F238E27FC236}">
                <a16:creationId xmlns:a16="http://schemas.microsoft.com/office/drawing/2014/main" id="{7D864B83-9801-49D7-9965-12E20F5E4D72}"/>
              </a:ext>
            </a:extLst>
          </p:cNvPr>
          <p:cNvSpPr/>
          <p:nvPr/>
        </p:nvSpPr>
        <p:spPr>
          <a:xfrm>
            <a:off x="293298" y="1734728"/>
            <a:ext cx="4572000" cy="461665"/>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FFFF"/>
                </a:solidFill>
                <a:effectLst/>
                <a:uLnTx/>
                <a:uFillTx/>
                <a:latin typeface="MicrosoftYaHei"/>
                <a:ea typeface="微软雅黑"/>
                <a:cs typeface="+mn-cs"/>
              </a:rPr>
              <a:t>学习目标</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p>
        </p:txBody>
      </p:sp>
      <p:grpSp>
        <p:nvGrpSpPr>
          <p:cNvPr id="11" name="组合 10">
            <a:extLst>
              <a:ext uri="{FF2B5EF4-FFF2-40B4-BE49-F238E27FC236}">
                <a16:creationId xmlns:a16="http://schemas.microsoft.com/office/drawing/2014/main" id="{454CCC20-DA9B-462D-ADB9-2C8E17911EDA}"/>
              </a:ext>
            </a:extLst>
          </p:cNvPr>
          <p:cNvGrpSpPr/>
          <p:nvPr/>
        </p:nvGrpSpPr>
        <p:grpSpPr>
          <a:xfrm>
            <a:off x="219974" y="1265455"/>
            <a:ext cx="8704052" cy="1861876"/>
            <a:chOff x="219974" y="2044323"/>
            <a:chExt cx="8704052" cy="1861876"/>
          </a:xfrm>
        </p:grpSpPr>
        <p:sp>
          <p:nvSpPr>
            <p:cNvPr id="13" name="矩形: 圆顶角 12">
              <a:extLst>
                <a:ext uri="{FF2B5EF4-FFF2-40B4-BE49-F238E27FC236}">
                  <a16:creationId xmlns:a16="http://schemas.microsoft.com/office/drawing/2014/main" id="{F51B7550-383F-43CC-8E75-408D76E34699}"/>
                </a:ext>
              </a:extLst>
            </p:cNvPr>
            <p:cNvSpPr/>
            <p:nvPr/>
          </p:nvSpPr>
          <p:spPr>
            <a:xfrm>
              <a:off x="219974" y="2044323"/>
              <a:ext cx="8704052" cy="577651"/>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学习目标</a:t>
              </a:r>
            </a:p>
          </p:txBody>
        </p:sp>
        <p:sp>
          <p:nvSpPr>
            <p:cNvPr id="18" name="矩形: 圆角 17">
              <a:extLst>
                <a:ext uri="{FF2B5EF4-FFF2-40B4-BE49-F238E27FC236}">
                  <a16:creationId xmlns:a16="http://schemas.microsoft.com/office/drawing/2014/main" id="{A79D4DCA-F19C-4FBD-9D9B-C7F7D995C2D2}"/>
                </a:ext>
              </a:extLst>
            </p:cNvPr>
            <p:cNvSpPr/>
            <p:nvPr/>
          </p:nvSpPr>
          <p:spPr>
            <a:xfrm>
              <a:off x="219974" y="2612832"/>
              <a:ext cx="8704052" cy="129336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285750" indent="-285750">
                <a:lnSpc>
                  <a:spcPct val="150000"/>
                </a:lnSpc>
                <a:buClr>
                  <a:srgbClr val="212AE7"/>
                </a:buClr>
                <a:buSzPct val="80000"/>
                <a:buFont typeface="Wingdings" panose="05000000000000000000" pitchFamily="2" charset="2"/>
                <a:buChar char="l"/>
              </a:pPr>
              <a:r>
                <a:rPr lang="zh-CN" altLang="en-US" dirty="0">
                  <a:solidFill>
                    <a:srgbClr val="000000"/>
                  </a:solidFill>
                  <a:latin typeface="Consolas" panose="020B0609020204030204" pitchFamily="49" charset="0"/>
                </a:rPr>
                <a:t>掌握动态内存分配与回收方法以及智能指针的使用；</a:t>
              </a:r>
            </a:p>
            <a:p>
              <a:pPr marL="285750" indent="-285750">
                <a:lnSpc>
                  <a:spcPct val="150000"/>
                </a:lnSpc>
                <a:buClr>
                  <a:srgbClr val="212AE7"/>
                </a:buClr>
                <a:buSzPct val="80000"/>
                <a:buFont typeface="Wingdings" panose="05000000000000000000" pitchFamily="2" charset="2"/>
                <a:buChar char="l"/>
              </a:pPr>
              <a:r>
                <a:rPr lang="zh-CN" altLang="en-US" dirty="0">
                  <a:solidFill>
                    <a:srgbClr val="000000"/>
                  </a:solidFill>
                  <a:latin typeface="Consolas" panose="020B0609020204030204" pitchFamily="49" charset="0"/>
                </a:rPr>
                <a:t>掌握对象的拷贝控制方法；</a:t>
              </a:r>
            </a:p>
            <a:p>
              <a:pPr marL="285750" indent="-285750">
                <a:lnSpc>
                  <a:spcPct val="150000"/>
                </a:lnSpc>
                <a:buClr>
                  <a:srgbClr val="212AE7"/>
                </a:buClr>
                <a:buSzPct val="80000"/>
                <a:buFont typeface="Wingdings" panose="05000000000000000000" pitchFamily="2" charset="2"/>
                <a:buChar char="l"/>
              </a:pPr>
              <a:r>
                <a:rPr lang="zh-CN" altLang="en-US" dirty="0">
                  <a:solidFill>
                    <a:srgbClr val="000000"/>
                  </a:solidFill>
                  <a:latin typeface="Consolas" panose="020B0609020204030204" pitchFamily="49" charset="0"/>
                </a:rPr>
                <a:t>掌握线性链表、链栈和二叉树的特点及常用操作。</a:t>
              </a:r>
              <a:endParaRPr lang="en-US" altLang="zh-CN" dirty="0">
                <a:solidFill>
                  <a:srgbClr val="000000"/>
                </a:solidFill>
                <a:latin typeface="Consolas" panose="020B0609020204030204" pitchFamily="49" charset="0"/>
              </a:endParaRPr>
            </a:p>
          </p:txBody>
        </p:sp>
      </p:grpSp>
      <p:grpSp>
        <p:nvGrpSpPr>
          <p:cNvPr id="8" name="组合 7">
            <a:extLst>
              <a:ext uri="{FF2B5EF4-FFF2-40B4-BE49-F238E27FC236}">
                <a16:creationId xmlns:a16="http://schemas.microsoft.com/office/drawing/2014/main" id="{A7B045C2-E25A-42A1-82AD-E6D8E8421C68}"/>
              </a:ext>
            </a:extLst>
          </p:cNvPr>
          <p:cNvGrpSpPr/>
          <p:nvPr/>
        </p:nvGrpSpPr>
        <p:grpSpPr>
          <a:xfrm>
            <a:off x="219974" y="3312392"/>
            <a:ext cx="8704052" cy="1442917"/>
            <a:chOff x="219974" y="2044323"/>
            <a:chExt cx="8704052" cy="1442917"/>
          </a:xfrm>
        </p:grpSpPr>
        <p:sp>
          <p:nvSpPr>
            <p:cNvPr id="9" name="矩形: 圆顶角 8">
              <a:extLst>
                <a:ext uri="{FF2B5EF4-FFF2-40B4-BE49-F238E27FC236}">
                  <a16:creationId xmlns:a16="http://schemas.microsoft.com/office/drawing/2014/main" id="{6E7742EA-8949-4608-89B2-E505D9AC7456}"/>
                </a:ext>
              </a:extLst>
            </p:cNvPr>
            <p:cNvSpPr/>
            <p:nvPr/>
          </p:nvSpPr>
          <p:spPr>
            <a:xfrm>
              <a:off x="219974" y="2044323"/>
              <a:ext cx="8704052" cy="577651"/>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rPr>
                <a:t>问题</a:t>
              </a:r>
            </a:p>
          </p:txBody>
        </p:sp>
        <p:sp>
          <p:nvSpPr>
            <p:cNvPr id="10" name="矩形: 圆角 17">
              <a:extLst>
                <a:ext uri="{FF2B5EF4-FFF2-40B4-BE49-F238E27FC236}">
                  <a16:creationId xmlns:a16="http://schemas.microsoft.com/office/drawing/2014/main" id="{7785B121-129B-499A-BEE0-AFF856469D20}"/>
                </a:ext>
              </a:extLst>
            </p:cNvPr>
            <p:cNvSpPr/>
            <p:nvPr/>
          </p:nvSpPr>
          <p:spPr>
            <a:xfrm>
              <a:off x="219974" y="2612833"/>
              <a:ext cx="8704052" cy="87440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ct val="150000"/>
                </a:lnSpc>
                <a:buClr>
                  <a:srgbClr val="212AE7"/>
                </a:buClr>
                <a:buSzPct val="80000"/>
                <a:defRPr/>
              </a:pPr>
              <a:r>
                <a:rPr lang="zh-CN" altLang="en-US" dirty="0">
                  <a:solidFill>
                    <a:schemeClr val="tx1"/>
                  </a:solidFill>
                  <a:latin typeface="Consolas" panose="020B0609020204030204" pitchFamily="49" charset="0"/>
                </a:rPr>
                <a:t>使用</a:t>
              </a:r>
              <a:r>
                <a:rPr lang="zh-CN" altLang="en-US" dirty="0">
                  <a:solidFill>
                    <a:srgbClr val="FF0000"/>
                  </a:solidFill>
                  <a:latin typeface="Consolas" panose="020B0609020204030204" pitchFamily="49" charset="0"/>
                </a:rPr>
                <a:t>数组</a:t>
              </a:r>
              <a:r>
                <a:rPr lang="zh-CN" altLang="en-US" dirty="0">
                  <a:solidFill>
                    <a:schemeClr val="tx1"/>
                  </a:solidFill>
                  <a:latin typeface="Consolas" panose="020B0609020204030204" pitchFamily="49" charset="0"/>
                </a:rPr>
                <a:t>存放</a:t>
              </a:r>
              <a:r>
                <a:rPr lang="zh-CN" altLang="en-US" dirty="0">
                  <a:solidFill>
                    <a:srgbClr val="FF0000"/>
                  </a:solidFill>
                  <a:latin typeface="Consolas" panose="020B0609020204030204" pitchFamily="49" charset="0"/>
                </a:rPr>
                <a:t>数量未知</a:t>
              </a:r>
              <a:r>
                <a:rPr lang="zh-CN" altLang="en-US" dirty="0">
                  <a:solidFill>
                    <a:schemeClr val="tx1"/>
                  </a:solidFill>
                  <a:latin typeface="Consolas" panose="020B0609020204030204" pitchFamily="49" charset="0"/>
                </a:rPr>
                <a:t>的元素时，我们必须采用</a:t>
              </a:r>
              <a:r>
                <a:rPr lang="zh-CN" altLang="en-US" dirty="0">
                  <a:solidFill>
                    <a:srgbClr val="FF0000"/>
                  </a:solidFill>
                  <a:latin typeface="Consolas" panose="020B0609020204030204" pitchFamily="49" charset="0"/>
                </a:rPr>
                <a:t>大开小用</a:t>
              </a:r>
              <a:r>
                <a:rPr lang="zh-CN" altLang="en-US" dirty="0">
                  <a:solidFill>
                    <a:schemeClr val="tx1"/>
                  </a:solidFill>
                  <a:latin typeface="Consolas" panose="020B0609020204030204" pitchFamily="49" charset="0"/>
                </a:rPr>
                <a:t>的策略，这种策略不能实现</a:t>
              </a:r>
              <a:r>
                <a:rPr lang="zh-CN" altLang="en-US" dirty="0">
                  <a:solidFill>
                    <a:srgbClr val="FF0000"/>
                  </a:solidFill>
                  <a:latin typeface="Consolas" panose="020B0609020204030204" pitchFamily="49" charset="0"/>
                </a:rPr>
                <a:t>按需分配</a:t>
              </a:r>
              <a:r>
                <a:rPr lang="zh-CN" altLang="en-US" dirty="0">
                  <a:solidFill>
                    <a:schemeClr val="tx1"/>
                  </a:solidFill>
                  <a:latin typeface="Consolas" panose="020B0609020204030204" pitchFamily="49" charset="0"/>
                </a:rPr>
                <a:t>，会造成存储空间的浪费</a:t>
              </a:r>
              <a:endParaRPr kumimoji="0" lang="en-US" altLang="zh-CN" sz="1800" b="0" i="0" u="none" strike="noStrike" kern="1200" cap="none" spc="0" normalizeH="0" baseline="0" noProof="0" dirty="0">
                <a:ln>
                  <a:noFill/>
                </a:ln>
                <a:solidFill>
                  <a:schemeClr val="tx1"/>
                </a:solidFill>
                <a:effectLst/>
                <a:uLnTx/>
                <a:uFillTx/>
                <a:latin typeface="微软雅黑"/>
                <a:ea typeface="微软雅黑"/>
              </a:endParaRPr>
            </a:p>
          </p:txBody>
        </p:sp>
      </p:grpSp>
      <p:grpSp>
        <p:nvGrpSpPr>
          <p:cNvPr id="14" name="组合 13">
            <a:extLst>
              <a:ext uri="{FF2B5EF4-FFF2-40B4-BE49-F238E27FC236}">
                <a16:creationId xmlns:a16="http://schemas.microsoft.com/office/drawing/2014/main" id="{963D2304-5E23-4131-AC9C-7BB9A9512B47}"/>
              </a:ext>
            </a:extLst>
          </p:cNvPr>
          <p:cNvGrpSpPr/>
          <p:nvPr/>
        </p:nvGrpSpPr>
        <p:grpSpPr>
          <a:xfrm>
            <a:off x="219974" y="4989139"/>
            <a:ext cx="8704052" cy="1027418"/>
            <a:chOff x="219974" y="2044323"/>
            <a:chExt cx="8704052" cy="1027418"/>
          </a:xfrm>
        </p:grpSpPr>
        <p:sp>
          <p:nvSpPr>
            <p:cNvPr id="15" name="矩形: 圆顶角 14">
              <a:extLst>
                <a:ext uri="{FF2B5EF4-FFF2-40B4-BE49-F238E27FC236}">
                  <a16:creationId xmlns:a16="http://schemas.microsoft.com/office/drawing/2014/main" id="{910BA53F-6704-4687-A644-1E2482AB9CFF}"/>
                </a:ext>
              </a:extLst>
            </p:cNvPr>
            <p:cNvSpPr/>
            <p:nvPr/>
          </p:nvSpPr>
          <p:spPr>
            <a:xfrm>
              <a:off x="219974" y="2044323"/>
              <a:ext cx="8704052" cy="577651"/>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rPr>
                <a:t>答案</a:t>
              </a:r>
            </a:p>
          </p:txBody>
        </p:sp>
        <p:sp>
          <p:nvSpPr>
            <p:cNvPr id="16" name="矩形: 圆角 17">
              <a:extLst>
                <a:ext uri="{FF2B5EF4-FFF2-40B4-BE49-F238E27FC236}">
                  <a16:creationId xmlns:a16="http://schemas.microsoft.com/office/drawing/2014/main" id="{44C1EEE2-A9EE-40BF-A608-07771C7C70F5}"/>
                </a:ext>
              </a:extLst>
            </p:cNvPr>
            <p:cNvSpPr/>
            <p:nvPr/>
          </p:nvSpPr>
          <p:spPr>
            <a:xfrm>
              <a:off x="219974" y="2612833"/>
              <a:ext cx="8704052" cy="458908"/>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ct val="150000"/>
                </a:lnSpc>
                <a:buClr>
                  <a:srgbClr val="212AE7"/>
                </a:buClr>
                <a:buSzPct val="80000"/>
                <a:defRPr/>
              </a:pPr>
              <a:r>
                <a:rPr lang="zh-CN" altLang="en-US" dirty="0">
                  <a:solidFill>
                    <a:schemeClr val="tx1"/>
                  </a:solidFill>
                  <a:latin typeface="Consolas" panose="020B0609020204030204" pitchFamily="49" charset="0"/>
                </a:rPr>
                <a:t>本章介绍的</a:t>
              </a:r>
              <a:r>
                <a:rPr lang="zh-CN" altLang="en-US" dirty="0">
                  <a:solidFill>
                    <a:srgbClr val="FF0000"/>
                  </a:solidFill>
                  <a:latin typeface="Consolas" panose="020B0609020204030204" pitchFamily="49" charset="0"/>
                </a:rPr>
                <a:t>动态内存分配</a:t>
              </a:r>
              <a:r>
                <a:rPr lang="zh-CN" altLang="en-US" dirty="0">
                  <a:solidFill>
                    <a:schemeClr val="tx1"/>
                  </a:solidFill>
                  <a:latin typeface="Consolas" panose="020B0609020204030204" pitchFamily="49" charset="0"/>
                </a:rPr>
                <a:t>技术的提出就是了为了解决这个问题</a:t>
              </a:r>
              <a:endParaRPr kumimoji="0" lang="en-US" altLang="zh-CN" sz="1800" b="0" i="0" u="none" strike="noStrike" kern="1200" cap="none" spc="0" normalizeH="0" baseline="0" noProof="0" dirty="0">
                <a:ln>
                  <a:noFill/>
                </a:ln>
                <a:solidFill>
                  <a:schemeClr val="tx1"/>
                </a:solidFill>
                <a:effectLst/>
                <a:uLnTx/>
                <a:uFillTx/>
                <a:latin typeface="微软雅黑"/>
                <a:ea typeface="微软雅黑"/>
              </a:endParaRPr>
            </a:p>
          </p:txBody>
        </p:sp>
      </p:grpSp>
    </p:spTree>
    <p:extLst>
      <p:ext uri="{BB962C8B-B14F-4D97-AF65-F5344CB8AC3E}">
        <p14:creationId xmlns:p14="http://schemas.microsoft.com/office/powerpoint/2010/main" val="4176097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lvl="0">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8.3.2  </a:t>
            </a:r>
            <a:r>
              <a:rPr kumimoji="0" lang="zh-CN" altLang="en-US" sz="3200" b="0" i="0" u="none" strike="noStrike" kern="1200" cap="none" spc="0" normalizeH="0" baseline="0" noProof="0" dirty="0">
                <a:ln>
                  <a:noFill/>
                </a:ln>
                <a:solidFill>
                  <a:prstClr val="white"/>
                </a:solidFill>
                <a:effectLst/>
                <a:uLnTx/>
                <a:uFillTx/>
                <a:latin typeface="微软雅黑"/>
                <a:ea typeface="微软雅黑"/>
                <a:cs typeface="+mn-cs"/>
              </a:rPr>
              <a:t>插入操作 </a:t>
            </a:r>
            <a:r>
              <a:rPr lang="en-US" altLang="zh-CN" sz="2400" dirty="0">
                <a:solidFill>
                  <a:prstClr val="white"/>
                </a:solidFill>
              </a:rPr>
              <a:t>— </a:t>
            </a:r>
            <a:r>
              <a:rPr lang="zh-CN" altLang="en-US" sz="2400" dirty="0">
                <a:solidFill>
                  <a:prstClr val="white"/>
                </a:solidFill>
              </a:rPr>
              <a:t>指定位置插入</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2A4B7D20-6B21-457D-B6BF-C3F76ACBB2EE}"/>
              </a:ext>
            </a:extLst>
          </p:cNvPr>
          <p:cNvSpPr/>
          <p:nvPr/>
        </p:nvSpPr>
        <p:spPr>
          <a:xfrm>
            <a:off x="207954" y="964536"/>
            <a:ext cx="6948750" cy="400110"/>
          </a:xfrm>
          <a:prstGeom prst="rect">
            <a:avLst/>
          </a:prstGeom>
        </p:spPr>
        <p:txBody>
          <a:bodyPr wrap="square">
            <a:spAutoFit/>
          </a:bodyPr>
          <a:lstStyle/>
          <a:p>
            <a:pPr lvl="0">
              <a:defRPr/>
            </a:pPr>
            <a:r>
              <a:rPr lang="zh-CN" altLang="en-US" sz="2000" dirty="0">
                <a:solidFill>
                  <a:prstClr val="black"/>
                </a:solidFill>
              </a:rPr>
              <a:t>插入操作将新结点插入到链表的指定位置：</a:t>
            </a:r>
            <a:endPar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13" name="组合 12">
            <a:extLst>
              <a:ext uri="{FF2B5EF4-FFF2-40B4-BE49-F238E27FC236}">
                <a16:creationId xmlns:a16="http://schemas.microsoft.com/office/drawing/2014/main" id="{D09D85D5-038A-4BF3-A625-95D934A21058}"/>
              </a:ext>
            </a:extLst>
          </p:cNvPr>
          <p:cNvGrpSpPr/>
          <p:nvPr/>
        </p:nvGrpSpPr>
        <p:grpSpPr>
          <a:xfrm>
            <a:off x="167296" y="3042351"/>
            <a:ext cx="5343488" cy="3473731"/>
            <a:chOff x="219974" y="2021250"/>
            <a:chExt cx="8704052" cy="2809575"/>
          </a:xfrm>
        </p:grpSpPr>
        <p:sp>
          <p:nvSpPr>
            <p:cNvPr id="18" name="矩形: 圆顶角 17">
              <a:extLst>
                <a:ext uri="{FF2B5EF4-FFF2-40B4-BE49-F238E27FC236}">
                  <a16:creationId xmlns:a16="http://schemas.microsoft.com/office/drawing/2014/main" id="{1BE027AF-BB67-49A0-86D0-4408EC9D6ADB}"/>
                </a:ext>
              </a:extLst>
            </p:cNvPr>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white"/>
                  </a:solidFill>
                  <a:effectLst/>
                  <a:uLnTx/>
                  <a:uFillTx/>
                  <a:latin typeface="Consolas" panose="020B0609020204030204" pitchFamily="49" charset="0"/>
                  <a:ea typeface="微软雅黑"/>
                  <a:cs typeface="+mn-cs"/>
                </a:rPr>
                <a:t>insert </a:t>
              </a:r>
              <a:r>
                <a:rPr kumimoji="0" lang="zh-CN" altLang="en-US" sz="2000" b="0" i="0" u="none" strike="noStrike" kern="1200" cap="none" spc="0" normalizeH="0" baseline="0" noProof="0" dirty="0">
                  <a:ln>
                    <a:noFill/>
                  </a:ln>
                  <a:solidFill>
                    <a:prstClr val="white"/>
                  </a:solidFill>
                  <a:effectLst/>
                  <a:uLnTx/>
                  <a:uFillTx/>
                  <a:latin typeface="Consolas" panose="020B0609020204030204" pitchFamily="49" charset="0"/>
                  <a:ea typeface="微软雅黑"/>
                  <a:cs typeface="+mn-cs"/>
                </a:rPr>
                <a:t>函数定义</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9" name="矩形: 圆角 17">
              <a:extLst>
                <a:ext uri="{FF2B5EF4-FFF2-40B4-BE49-F238E27FC236}">
                  <a16:creationId xmlns:a16="http://schemas.microsoft.com/office/drawing/2014/main" id="{DCD5AFA7-7B71-40FD-B504-0C9920E0FC1D}"/>
                </a:ext>
              </a:extLst>
            </p:cNvPr>
            <p:cNvSpPr/>
            <p:nvPr/>
          </p:nvSpPr>
          <p:spPr>
            <a:xfrm>
              <a:off x="219974" y="2376601"/>
              <a:ext cx="8704052" cy="245422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
                  <a:srgbClr val="151DC1"/>
                </a:buClr>
                <a:buSzPct val="80000"/>
                <a:buFontTx/>
                <a:buNone/>
                <a:tabLst/>
                <a:defRPr/>
              </a:pPr>
              <a:r>
                <a:rPr kumimoji="0" lang="en-US" altLang="zh-CN" sz="1600" b="0" i="0" u="none" strike="noStrike" kern="1200" cap="none" spc="0" normalizeH="0" baseline="0" noProof="0" dirty="0">
                  <a:ln>
                    <a:noFill/>
                  </a:ln>
                  <a:solidFill>
                    <a:srgbClr val="0000FF"/>
                  </a:solidFill>
                  <a:effectLst/>
                  <a:uLnTx/>
                  <a:uFillTx/>
                  <a:latin typeface="Consolas" panose="020B0609020204030204" pitchFamily="49" charset="0"/>
                  <a:ea typeface="微软雅黑"/>
                  <a:cs typeface="+mn-cs"/>
                </a:rPr>
                <a:t>template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&lt;</a:t>
              </a:r>
              <a:r>
                <a:rPr kumimoji="0" lang="en-US" altLang="zh-CN" sz="1600" b="0" i="0" u="none" strike="noStrike" kern="1200" cap="none" spc="0" normalizeH="0" baseline="0" noProof="0" dirty="0" err="1">
                  <a:ln>
                    <a:noFill/>
                  </a:ln>
                  <a:solidFill>
                    <a:srgbClr val="0000FF"/>
                  </a:solidFill>
                  <a:effectLst/>
                  <a:uLnTx/>
                  <a:uFillTx/>
                  <a:latin typeface="Consolas" panose="020B0609020204030204" pitchFamily="49" charset="0"/>
                  <a:ea typeface="微软雅黑"/>
                  <a:cs typeface="+mn-cs"/>
                </a:rPr>
                <a:t>typename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 T&gt;</a:t>
              </a:r>
            </a:p>
            <a:p>
              <a:pPr lvl="0">
                <a:buClr>
                  <a:srgbClr val="151DC1"/>
                </a:buClr>
                <a:buSzPct val="80000"/>
              </a:pP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&gt;* </a:t>
              </a:r>
              <a:r>
                <a:rPr lang="en-US" altLang="zh-CN" sz="1600" dirty="0" err="1">
                  <a:solidFill>
                    <a:srgbClr val="08764C"/>
                  </a:solidFill>
                  <a:latin typeface="Consolas" panose="020B0609020204030204" pitchFamily="49" charset="0"/>
                </a:rPr>
                <a:t>SList</a:t>
              </a:r>
              <a:r>
                <a:rPr lang="en-US" altLang="zh-CN" sz="1600" dirty="0">
                  <a:solidFill>
                    <a:schemeClr val="tx1"/>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&gt;::insert(</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&gt; *pos, </a:t>
              </a:r>
              <a:r>
                <a:rPr lang="en-US" altLang="zh-CN" sz="1600" dirty="0">
                  <a:solidFill>
                    <a:srgbClr val="0000FF"/>
                  </a:solidFill>
                  <a:latin typeface="Consolas" panose="020B0609020204030204" pitchFamily="49" charset="0"/>
                </a:rPr>
                <a:t>const</a:t>
              </a:r>
              <a:r>
                <a:rPr lang="en-US" altLang="zh-CN" sz="1600" dirty="0">
                  <a:solidFill>
                    <a:schemeClr val="tx1"/>
                  </a:solidFill>
                  <a:latin typeface="Consolas" panose="020B0609020204030204" pitchFamily="49" charset="0"/>
                </a:rPr>
                <a:t>   </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 &amp;</a:t>
              </a:r>
              <a:r>
                <a:rPr lang="en-US" altLang="zh-CN" sz="1600" dirty="0" err="1">
                  <a:solidFill>
                    <a:schemeClr val="tx1"/>
                  </a:solidFill>
                  <a:latin typeface="Consolas" panose="020B0609020204030204" pitchFamily="49" charset="0"/>
                </a:rPr>
                <a:t>val</a:t>
              </a:r>
              <a:r>
                <a:rPr lang="en-US" altLang="zh-CN" sz="1600" dirty="0">
                  <a:solidFill>
                    <a:schemeClr val="tx1"/>
                  </a:solidFill>
                  <a:latin typeface="Consolas" panose="020B0609020204030204" pitchFamily="49" charset="0"/>
                </a:rPr>
                <a:t>) {</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&gt; *node = </a:t>
              </a:r>
              <a:r>
                <a:rPr lang="en-US" altLang="zh-CN" sz="1600" dirty="0">
                  <a:solidFill>
                    <a:srgbClr val="0000FF"/>
                  </a:solidFill>
                  <a:latin typeface="Consolas" panose="020B0609020204030204" pitchFamily="49" charset="0"/>
                </a:rPr>
                <a:t>new</a:t>
              </a: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&gt;(</a:t>
              </a:r>
              <a:r>
                <a:rPr lang="en-US" altLang="zh-CN" sz="1600" dirty="0" err="1">
                  <a:solidFill>
                    <a:schemeClr val="tx1"/>
                  </a:solidFill>
                  <a:latin typeface="Consolas" panose="020B0609020204030204" pitchFamily="49" charset="0"/>
                </a:rPr>
                <a:t>val</a:t>
              </a:r>
              <a:r>
                <a:rPr lang="en-US" altLang="zh-CN" sz="1600" dirty="0">
                  <a:solidFill>
                    <a:schemeClr val="tx1"/>
                  </a:solidFill>
                  <a:latin typeface="Consolas" panose="020B0609020204030204" pitchFamily="49" charset="0"/>
                </a:rPr>
                <a:t>); </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chemeClr val="accent6"/>
                  </a:solidFill>
                  <a:latin typeface="Consolas" panose="020B0609020204030204" pitchFamily="49" charset="0"/>
                </a:rPr>
                <a:t>// </a:t>
              </a:r>
              <a:r>
                <a:rPr lang="zh-CN" altLang="en-US" sz="1600" dirty="0">
                  <a:solidFill>
                    <a:schemeClr val="accent6"/>
                  </a:solidFill>
                  <a:latin typeface="Consolas" panose="020B0609020204030204" pitchFamily="49" charset="0"/>
                </a:rPr>
                <a:t>创建新结点</a:t>
              </a:r>
            </a:p>
            <a:p>
              <a:pPr lvl="0">
                <a:buClr>
                  <a:srgbClr val="151DC1"/>
                </a:buClr>
                <a:buSzPct val="80000"/>
              </a:pPr>
              <a:r>
                <a:rPr lang="en-US" altLang="zh-CN" sz="1600" dirty="0">
                  <a:solidFill>
                    <a:schemeClr val="tx1"/>
                  </a:solidFill>
                  <a:latin typeface="Consolas" panose="020B0609020204030204" pitchFamily="49" charset="0"/>
                </a:rPr>
                <a:t>	node-&gt;</a:t>
              </a:r>
              <a:r>
                <a:rPr lang="en-US" altLang="zh-CN" sz="1600" dirty="0" err="1">
                  <a:solidFill>
                    <a:schemeClr val="tx1"/>
                  </a:solidFill>
                  <a:latin typeface="Consolas" panose="020B0609020204030204" pitchFamily="49" charset="0"/>
                </a:rPr>
                <a:t>m_next</a:t>
              </a:r>
              <a:r>
                <a:rPr lang="en-US" altLang="zh-CN" sz="1600" dirty="0">
                  <a:solidFill>
                    <a:schemeClr val="tx1"/>
                  </a:solidFill>
                  <a:latin typeface="Consolas" panose="020B0609020204030204" pitchFamily="49" charset="0"/>
                </a:rPr>
                <a:t> = pos-&gt;</a:t>
              </a:r>
              <a:r>
                <a:rPr lang="en-US" altLang="zh-CN" sz="1600" dirty="0" err="1">
                  <a:solidFill>
                    <a:schemeClr val="tx1"/>
                  </a:solidFill>
                  <a:latin typeface="Consolas" panose="020B0609020204030204" pitchFamily="49" charset="0"/>
                </a:rPr>
                <a:t>m_next</a:t>
              </a:r>
              <a:r>
                <a:rPr lang="en-US" altLang="zh-CN" sz="1600" dirty="0">
                  <a:solidFill>
                    <a:schemeClr val="tx1"/>
                  </a:solidFill>
                  <a:latin typeface="Consolas" panose="020B0609020204030204" pitchFamily="49" charset="0"/>
                </a:rPr>
                <a:t>;</a:t>
              </a:r>
            </a:p>
            <a:p>
              <a:pPr lvl="0">
                <a:buClr>
                  <a:srgbClr val="151DC1"/>
                </a:buClr>
                <a:buSzPct val="80000"/>
              </a:pPr>
              <a:r>
                <a:rPr lang="en-US" altLang="zh-CN" sz="1600" dirty="0">
                  <a:solidFill>
                    <a:schemeClr val="tx1"/>
                  </a:solidFill>
                  <a:latin typeface="Consolas" panose="020B0609020204030204" pitchFamily="49" charset="0"/>
                </a:rPr>
                <a:t>	pos-&gt;</a:t>
              </a:r>
              <a:r>
                <a:rPr lang="en-US" altLang="zh-CN" sz="1600" dirty="0" err="1">
                  <a:solidFill>
                    <a:schemeClr val="tx1"/>
                  </a:solidFill>
                  <a:latin typeface="Consolas" panose="020B0609020204030204" pitchFamily="49" charset="0"/>
                </a:rPr>
                <a:t>m_next</a:t>
              </a:r>
              <a:r>
                <a:rPr lang="en-US" altLang="zh-CN" sz="1600" dirty="0">
                  <a:solidFill>
                    <a:schemeClr val="tx1"/>
                  </a:solidFill>
                  <a:latin typeface="Consolas" panose="020B0609020204030204" pitchFamily="49" charset="0"/>
                </a:rPr>
                <a:t> = node;</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if</a:t>
              </a:r>
              <a:r>
                <a:rPr lang="en-US" altLang="zh-CN" sz="1600" dirty="0">
                  <a:solidFill>
                    <a:schemeClr val="tx1"/>
                  </a:solidFill>
                  <a:latin typeface="Consolas" panose="020B0609020204030204" pitchFamily="49" charset="0"/>
                </a:rPr>
                <a:t> (pos == </a:t>
              </a:r>
              <a:r>
                <a:rPr lang="en-US" altLang="zh-CN" sz="1600" dirty="0" err="1">
                  <a:solidFill>
                    <a:schemeClr val="tx1"/>
                  </a:solidFill>
                  <a:latin typeface="Consolas" panose="020B0609020204030204" pitchFamily="49" charset="0"/>
                </a:rPr>
                <a:t>m_tail</a:t>
              </a:r>
              <a:r>
                <a:rPr lang="en-US" altLang="zh-CN" sz="1600" dirty="0">
                  <a:solidFill>
                    <a:schemeClr val="tx1"/>
                  </a:solidFill>
                  <a:latin typeface="Consolas" panose="020B0609020204030204" pitchFamily="49" charset="0"/>
                </a:rPr>
                <a:t>) </a:t>
              </a:r>
              <a:r>
                <a:rPr lang="en-US" altLang="zh-CN" sz="1600" dirty="0">
                  <a:solidFill>
                    <a:schemeClr val="accent6"/>
                  </a:solidFill>
                  <a:latin typeface="Consolas" panose="020B0609020204030204" pitchFamily="49" charset="0"/>
                </a:rPr>
                <a:t>// </a:t>
              </a:r>
              <a:r>
                <a:rPr lang="zh-CN" altLang="en-US" sz="1600" dirty="0">
                  <a:solidFill>
                    <a:schemeClr val="accent6"/>
                  </a:solidFill>
                  <a:latin typeface="Consolas" panose="020B0609020204030204" pitchFamily="49" charset="0"/>
                </a:rPr>
                <a:t>判断</a:t>
              </a:r>
              <a:r>
                <a:rPr lang="en-US" altLang="zh-CN" sz="1600" dirty="0">
                  <a:solidFill>
                    <a:schemeClr val="accent6"/>
                  </a:solidFill>
                  <a:latin typeface="Consolas" panose="020B0609020204030204" pitchFamily="49" charset="0"/>
                </a:rPr>
                <a:t>pos</a:t>
              </a:r>
              <a:r>
                <a:rPr lang="zh-CN" altLang="en-US" sz="1600" dirty="0">
                  <a:solidFill>
                    <a:schemeClr val="accent6"/>
                  </a:solidFill>
                  <a:latin typeface="Consolas" panose="020B0609020204030204" pitchFamily="49" charset="0"/>
                </a:rPr>
                <a:t>是否为尾结点</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m_tail</a:t>
              </a:r>
              <a:r>
                <a:rPr lang="en-US" altLang="zh-CN" sz="1600" dirty="0">
                  <a:solidFill>
                    <a:schemeClr val="tx1"/>
                  </a:solidFill>
                  <a:latin typeface="Consolas" panose="020B0609020204030204" pitchFamily="49" charset="0"/>
                </a:rPr>
                <a:t> = node;</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return</a:t>
              </a:r>
              <a:r>
                <a:rPr lang="en-US" altLang="zh-CN" sz="1600" dirty="0">
                  <a:solidFill>
                    <a:schemeClr val="tx1"/>
                  </a:solidFill>
                  <a:latin typeface="Consolas" panose="020B0609020204030204" pitchFamily="49" charset="0"/>
                </a:rPr>
                <a:t> node;</a:t>
              </a:r>
            </a:p>
            <a:p>
              <a:pPr lvl="0">
                <a:buClr>
                  <a:srgbClr val="151DC1"/>
                </a:buClr>
                <a:buSzPct val="80000"/>
              </a:pPr>
              <a:r>
                <a:rPr lang="en-US" altLang="zh-CN" sz="1600" dirty="0">
                  <a:solidFill>
                    <a:schemeClr val="tx1"/>
                  </a:solidFill>
                  <a:latin typeface="Consolas" panose="020B0609020204030204" pitchFamily="49" charset="0"/>
                </a:rPr>
                <a:t>}</a:t>
              </a:r>
              <a:endParaRPr kumimoji="0" lang="en-US" altLang="zh-CN" sz="1600" b="0" i="0" u="none" strike="noStrike" kern="1200" cap="none" spc="0" normalizeH="0" baseline="0" noProof="0" dirty="0">
                <a:ln>
                  <a:noFill/>
                </a:ln>
                <a:solidFill>
                  <a:schemeClr val="tx1"/>
                </a:solidFill>
                <a:effectLst/>
                <a:uLnTx/>
                <a:uFillTx/>
                <a:latin typeface="Consolas" panose="020B0609020204030204" pitchFamily="49" charset="0"/>
                <a:ea typeface="微软雅黑"/>
              </a:endParaRPr>
            </a:p>
          </p:txBody>
        </p:sp>
      </p:grpSp>
      <p:grpSp>
        <p:nvGrpSpPr>
          <p:cNvPr id="22" name="组合 21">
            <a:extLst>
              <a:ext uri="{FF2B5EF4-FFF2-40B4-BE49-F238E27FC236}">
                <a16:creationId xmlns:a16="http://schemas.microsoft.com/office/drawing/2014/main" id="{26F3186B-4F08-45B9-9CDE-FBC711097147}"/>
              </a:ext>
            </a:extLst>
          </p:cNvPr>
          <p:cNvGrpSpPr/>
          <p:nvPr/>
        </p:nvGrpSpPr>
        <p:grpSpPr>
          <a:xfrm>
            <a:off x="5608320" y="3061263"/>
            <a:ext cx="3389376" cy="2118290"/>
            <a:chOff x="219974" y="2044323"/>
            <a:chExt cx="8704052" cy="646325"/>
          </a:xfrm>
        </p:grpSpPr>
        <p:sp>
          <p:nvSpPr>
            <p:cNvPr id="23" name="矩形: 圆顶角 22">
              <a:extLst>
                <a:ext uri="{FF2B5EF4-FFF2-40B4-BE49-F238E27FC236}">
                  <a16:creationId xmlns:a16="http://schemas.microsoft.com/office/drawing/2014/main" id="{5F144F22-E93F-41A0-8C2C-C548C9378742}"/>
                </a:ext>
              </a:extLst>
            </p:cNvPr>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24" name="矩形: 圆角 17">
              <a:extLst>
                <a:ext uri="{FF2B5EF4-FFF2-40B4-BE49-F238E27FC236}">
                  <a16:creationId xmlns:a16="http://schemas.microsoft.com/office/drawing/2014/main" id="{20ADF0E0-6C80-4367-9B24-E71948F1C158}"/>
                </a:ext>
              </a:extLst>
            </p:cNvPr>
            <p:cNvSpPr/>
            <p:nvPr/>
          </p:nvSpPr>
          <p:spPr>
            <a:xfrm>
              <a:off x="219974" y="2180005"/>
              <a:ext cx="8704052" cy="51064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285750" lvl="0" indent="-285750">
                <a:lnSpc>
                  <a:spcPts val="2400"/>
                </a:lnSpc>
                <a:buClr>
                  <a:srgbClr val="151DC1"/>
                </a:buClr>
                <a:buFont typeface="Wingdings" panose="05000000000000000000" pitchFamily="2" charset="2"/>
                <a:buChar char="l"/>
              </a:pPr>
              <a:r>
                <a:rPr lang="zh-CN" altLang="en-US" dirty="0">
                  <a:solidFill>
                    <a:prstClr val="black"/>
                  </a:solidFill>
                  <a:latin typeface="Consolas" panose="020B0609020204030204" pitchFamily="49" charset="0"/>
                </a:rPr>
                <a:t>将新结点的指针域指向</a:t>
              </a:r>
              <a:r>
                <a:rPr lang="en-US" altLang="zh-CN" dirty="0">
                  <a:solidFill>
                    <a:prstClr val="black"/>
                  </a:solidFill>
                  <a:latin typeface="Consolas" panose="020B0609020204030204" pitchFamily="49" charset="0"/>
                </a:rPr>
                <a:t>pos </a:t>
              </a:r>
            </a:p>
            <a:p>
              <a:pPr lvl="0">
                <a:lnSpc>
                  <a:spcPts val="2400"/>
                </a:lnSpc>
                <a:buClr>
                  <a:srgbClr val="151DC1"/>
                </a:buClr>
              </a:pPr>
              <a:r>
                <a:rPr lang="zh-CN" altLang="en-US" dirty="0">
                  <a:solidFill>
                    <a:prstClr val="black"/>
                  </a:solidFill>
                  <a:latin typeface="Consolas" panose="020B0609020204030204" pitchFamily="49" charset="0"/>
                </a:rPr>
                <a:t>的后继，再将 </a:t>
              </a:r>
              <a:r>
                <a:rPr lang="en-US" altLang="zh-CN" dirty="0">
                  <a:solidFill>
                    <a:prstClr val="black"/>
                  </a:solidFill>
                  <a:latin typeface="Consolas" panose="020B0609020204030204" pitchFamily="49" charset="0"/>
                </a:rPr>
                <a:t>pos </a:t>
              </a:r>
              <a:r>
                <a:rPr lang="zh-CN" altLang="en-US" dirty="0">
                  <a:solidFill>
                    <a:prstClr val="black"/>
                  </a:solidFill>
                  <a:latin typeface="Consolas" panose="020B0609020204030204" pitchFamily="49" charset="0"/>
                </a:rPr>
                <a:t>的后继修改为 </a:t>
              </a:r>
              <a:r>
                <a:rPr lang="en-US" altLang="zh-CN" dirty="0">
                  <a:solidFill>
                    <a:prstClr val="black"/>
                  </a:solidFill>
                  <a:latin typeface="Consolas" panose="020B0609020204030204" pitchFamily="49" charset="0"/>
                </a:rPr>
                <a:t>node</a:t>
              </a:r>
            </a:p>
            <a:p>
              <a:pPr marL="285750" lvl="0" indent="-285750">
                <a:lnSpc>
                  <a:spcPts val="2400"/>
                </a:lnSpc>
                <a:buClr>
                  <a:srgbClr val="151DC1"/>
                </a:buClr>
                <a:buFont typeface="Wingdings" panose="05000000000000000000" pitchFamily="2" charset="2"/>
                <a:buChar char="l"/>
              </a:pPr>
              <a:r>
                <a:rPr lang="zh-CN" altLang="en-US" dirty="0">
                  <a:solidFill>
                    <a:prstClr val="black"/>
                  </a:solidFill>
                  <a:latin typeface="Consolas" panose="020B0609020204030204" pitchFamily="49" charset="0"/>
                </a:rPr>
                <a:t>如果 </a:t>
              </a:r>
              <a:r>
                <a:rPr lang="en-US" altLang="zh-CN" dirty="0">
                  <a:solidFill>
                    <a:prstClr val="black"/>
                  </a:solidFill>
                  <a:latin typeface="Consolas" panose="020B0609020204030204" pitchFamily="49" charset="0"/>
                </a:rPr>
                <a:t>pos </a:t>
              </a:r>
              <a:r>
                <a:rPr lang="zh-CN" altLang="en-US" dirty="0">
                  <a:solidFill>
                    <a:prstClr val="black"/>
                  </a:solidFill>
                  <a:latin typeface="Consolas" panose="020B0609020204030204" pitchFamily="49" charset="0"/>
                </a:rPr>
                <a:t>为尾结点，需要修</a:t>
              </a:r>
              <a:endParaRPr lang="en-US" altLang="zh-CN" dirty="0">
                <a:solidFill>
                  <a:prstClr val="black"/>
                </a:solidFill>
                <a:latin typeface="Consolas" panose="020B0609020204030204" pitchFamily="49" charset="0"/>
              </a:endParaRPr>
            </a:p>
            <a:p>
              <a:pPr lvl="0">
                <a:lnSpc>
                  <a:spcPts val="2400"/>
                </a:lnSpc>
                <a:buClr>
                  <a:srgbClr val="151DC1"/>
                </a:buClr>
              </a:pPr>
              <a:r>
                <a:rPr lang="zh-CN" altLang="en-US" dirty="0">
                  <a:solidFill>
                    <a:prstClr val="black"/>
                  </a:solidFill>
                  <a:latin typeface="Consolas" panose="020B0609020204030204" pitchFamily="49" charset="0"/>
                </a:rPr>
                <a:t>改尾指针指向新结点</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p:txBody>
        </p:sp>
      </p:grpSp>
      <p:grpSp>
        <p:nvGrpSpPr>
          <p:cNvPr id="14" name="组合 13">
            <a:extLst>
              <a:ext uri="{FF2B5EF4-FFF2-40B4-BE49-F238E27FC236}">
                <a16:creationId xmlns:a16="http://schemas.microsoft.com/office/drawing/2014/main" id="{3609C1C5-381C-4EF7-A0AC-870F0340C5A1}"/>
              </a:ext>
            </a:extLst>
          </p:cNvPr>
          <p:cNvGrpSpPr/>
          <p:nvPr/>
        </p:nvGrpSpPr>
        <p:grpSpPr>
          <a:xfrm>
            <a:off x="5608320" y="5280639"/>
            <a:ext cx="3389376" cy="1252044"/>
            <a:chOff x="219974" y="2044317"/>
            <a:chExt cx="8704052" cy="1252049"/>
          </a:xfrm>
        </p:grpSpPr>
        <p:sp>
          <p:nvSpPr>
            <p:cNvPr id="15" name="矩形: 圆顶角 14">
              <a:extLst>
                <a:ext uri="{FF2B5EF4-FFF2-40B4-BE49-F238E27FC236}">
                  <a16:creationId xmlns:a16="http://schemas.microsoft.com/office/drawing/2014/main" id="{529C004C-3683-4E33-808C-E10D8F1208AF}"/>
                </a:ext>
              </a:extLst>
            </p:cNvPr>
            <p:cNvSpPr/>
            <p:nvPr/>
          </p:nvSpPr>
          <p:spPr>
            <a:xfrm>
              <a:off x="219974" y="2044317"/>
              <a:ext cx="8704052" cy="509666"/>
            </a:xfrm>
            <a:prstGeom prst="round2SameRect">
              <a:avLst>
                <a:gd name="adj1" fmla="val 20076"/>
                <a:gd name="adj2" fmla="val 0"/>
              </a:avLst>
            </a:prstGeom>
            <a:solidFill>
              <a:srgbClr val="C7576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注意</a:t>
              </a:r>
            </a:p>
          </p:txBody>
        </p:sp>
        <p:sp>
          <p:nvSpPr>
            <p:cNvPr id="16" name="矩形: 圆角 17">
              <a:extLst>
                <a:ext uri="{FF2B5EF4-FFF2-40B4-BE49-F238E27FC236}">
                  <a16:creationId xmlns:a16="http://schemas.microsoft.com/office/drawing/2014/main" id="{84122BEF-0180-4809-BB8D-115B3AAB382A}"/>
                </a:ext>
              </a:extLst>
            </p:cNvPr>
            <p:cNvSpPr/>
            <p:nvPr/>
          </p:nvSpPr>
          <p:spPr>
            <a:xfrm>
              <a:off x="219974" y="2539681"/>
              <a:ext cx="8704052" cy="75668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0DCD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ts val="2700"/>
                </a:lnSpc>
                <a:buClr>
                  <a:srgbClr val="212AE7"/>
                </a:buClr>
                <a:buSzPct val="80000"/>
              </a:pPr>
              <a:r>
                <a:rPr lang="en-US" altLang="zh-CN" dirty="0">
                  <a:solidFill>
                    <a:schemeClr val="tx1"/>
                  </a:solidFill>
                  <a:latin typeface="Consolas" panose="020B0609020204030204" pitchFamily="49" charset="0"/>
                </a:rPr>
                <a:t>pos </a:t>
              </a:r>
              <a:r>
                <a:rPr lang="zh-CN" altLang="en-US" dirty="0">
                  <a:solidFill>
                    <a:schemeClr val="tx1"/>
                  </a:solidFill>
                  <a:latin typeface="Consolas" panose="020B0609020204030204" pitchFamily="49" charset="0"/>
                </a:rPr>
                <a:t>必须为非空链表的某一个结点指针</a:t>
              </a:r>
              <a:endParaRPr lang="en-US" altLang="zh-CN" dirty="0">
                <a:solidFill>
                  <a:schemeClr val="tx1"/>
                </a:solidFill>
                <a:latin typeface="Consolas" panose="020B0609020204030204" pitchFamily="49" charset="0"/>
              </a:endParaRPr>
            </a:p>
          </p:txBody>
        </p:sp>
      </p:grpSp>
      <p:pic>
        <p:nvPicPr>
          <p:cNvPr id="8" name="图片 7">
            <a:extLst>
              <a:ext uri="{FF2B5EF4-FFF2-40B4-BE49-F238E27FC236}">
                <a16:creationId xmlns:a16="http://schemas.microsoft.com/office/drawing/2014/main" id="{8EF23598-07B4-4F6C-82E9-E9007357E0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768" y="1450484"/>
            <a:ext cx="8652928" cy="1267513"/>
          </a:xfrm>
          <a:prstGeom prst="rect">
            <a:avLst/>
          </a:prstGeom>
        </p:spPr>
      </p:pic>
      <p:sp>
        <p:nvSpPr>
          <p:cNvPr id="3" name="矩形 2">
            <a:extLst>
              <a:ext uri="{FF2B5EF4-FFF2-40B4-BE49-F238E27FC236}">
                <a16:creationId xmlns:a16="http://schemas.microsoft.com/office/drawing/2014/main" id="{25600D06-DAB9-44CD-8B2C-3B7B1253BD90}"/>
              </a:ext>
            </a:extLst>
          </p:cNvPr>
          <p:cNvSpPr/>
          <p:nvPr/>
        </p:nvSpPr>
        <p:spPr>
          <a:xfrm>
            <a:off x="240448" y="2568260"/>
            <a:ext cx="2492990" cy="400110"/>
          </a:xfrm>
          <a:prstGeom prst="rect">
            <a:avLst/>
          </a:prstGeom>
        </p:spPr>
        <p:txBody>
          <a:bodyPr wrap="none">
            <a:spAutoFit/>
          </a:bodyPr>
          <a:lstStyle/>
          <a:p>
            <a:pPr lvl="0"/>
            <a:r>
              <a:rPr lang="zh-CN" altLang="en-US" sz="2000" dirty="0">
                <a:solidFill>
                  <a:prstClr val="black"/>
                </a:solidFill>
              </a:rPr>
              <a:t>插入操作定义如下：</a:t>
            </a:r>
            <a:endPar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endParaRPr>
          </a:p>
        </p:txBody>
      </p:sp>
    </p:spTree>
    <p:extLst>
      <p:ext uri="{BB962C8B-B14F-4D97-AF65-F5344CB8AC3E}">
        <p14:creationId xmlns:p14="http://schemas.microsoft.com/office/powerpoint/2010/main" val="2166405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31</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8.3.2  </a:t>
            </a:r>
            <a:r>
              <a:rPr kumimoji="0" lang="zh-CN" altLang="en-US" sz="3200" b="0" i="0" u="none" strike="noStrike" kern="1200" cap="none" spc="0" normalizeH="0" baseline="0" noProof="0" dirty="0">
                <a:ln>
                  <a:noFill/>
                </a:ln>
                <a:solidFill>
                  <a:prstClr val="white"/>
                </a:solidFill>
                <a:effectLst/>
                <a:uLnTx/>
                <a:uFillTx/>
                <a:latin typeface="微软雅黑"/>
                <a:ea typeface="微软雅黑"/>
                <a:cs typeface="+mn-cs"/>
              </a:rPr>
              <a:t>插入操作 </a:t>
            </a:r>
            <a:r>
              <a:rPr kumimoji="0" lang="en-US" altLang="zh-CN" sz="2400" b="0" i="0" u="none" strike="noStrike" kern="1200" cap="none" spc="0" normalizeH="0" baseline="0" noProof="0" dirty="0">
                <a:ln>
                  <a:noFill/>
                </a:ln>
                <a:solidFill>
                  <a:prstClr val="white"/>
                </a:solidFill>
                <a:effectLst/>
                <a:uLnTx/>
                <a:uFillTx/>
                <a:latin typeface="微软雅黑"/>
                <a:ea typeface="微软雅黑"/>
                <a:cs typeface="+mn-cs"/>
              </a:rPr>
              <a:t>— </a:t>
            </a:r>
            <a:r>
              <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rPr>
              <a:t>指定位置插入</a:t>
            </a:r>
          </a:p>
        </p:txBody>
      </p:sp>
      <p:grpSp>
        <p:nvGrpSpPr>
          <p:cNvPr id="13" name="组合 12">
            <a:extLst>
              <a:ext uri="{FF2B5EF4-FFF2-40B4-BE49-F238E27FC236}">
                <a16:creationId xmlns:a16="http://schemas.microsoft.com/office/drawing/2014/main" id="{D09D85D5-038A-4BF3-A625-95D934A21058}"/>
              </a:ext>
            </a:extLst>
          </p:cNvPr>
          <p:cNvGrpSpPr/>
          <p:nvPr/>
        </p:nvGrpSpPr>
        <p:grpSpPr>
          <a:xfrm>
            <a:off x="191680" y="1867015"/>
            <a:ext cx="5636096" cy="2890549"/>
            <a:chOff x="219974" y="2021250"/>
            <a:chExt cx="8704052" cy="2337894"/>
          </a:xfrm>
        </p:grpSpPr>
        <p:sp>
          <p:nvSpPr>
            <p:cNvPr id="18" name="矩形: 圆顶角 17">
              <a:extLst>
                <a:ext uri="{FF2B5EF4-FFF2-40B4-BE49-F238E27FC236}">
                  <a16:creationId xmlns:a16="http://schemas.microsoft.com/office/drawing/2014/main" id="{1BE027AF-BB67-49A0-86D0-4408EC9D6ADB}"/>
                </a:ext>
              </a:extLst>
            </p:cNvPr>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sz="2000" dirty="0">
                  <a:solidFill>
                    <a:prstClr val="white"/>
                  </a:solidFill>
                  <a:latin typeface="Consolas" panose="020B0609020204030204" pitchFamily="49" charset="0"/>
                </a:rPr>
                <a:t>insert </a:t>
              </a:r>
              <a:r>
                <a:rPr lang="zh-CN" altLang="en-US" sz="2000" dirty="0">
                  <a:solidFill>
                    <a:prstClr val="white"/>
                  </a:solidFill>
                  <a:latin typeface="Consolas" panose="020B0609020204030204" pitchFamily="49" charset="0"/>
                </a:rPr>
                <a:t>函数定义</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9" name="矩形: 圆角 17">
              <a:extLst>
                <a:ext uri="{FF2B5EF4-FFF2-40B4-BE49-F238E27FC236}">
                  <a16:creationId xmlns:a16="http://schemas.microsoft.com/office/drawing/2014/main" id="{DCD5AFA7-7B71-40FD-B504-0C9920E0FC1D}"/>
                </a:ext>
              </a:extLst>
            </p:cNvPr>
            <p:cNvSpPr/>
            <p:nvPr/>
          </p:nvSpPr>
          <p:spPr>
            <a:xfrm>
              <a:off x="219974" y="2376601"/>
              <a:ext cx="8704052" cy="198254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rgbClr val="151DC1"/>
                </a:buClr>
                <a:buSzPct val="80000"/>
                <a:defRPr/>
              </a:pPr>
              <a:r>
                <a:rPr kumimoji="0" lang="en-US" altLang="zh-CN" b="0" i="0" u="none" strike="noStrike" kern="1200" cap="none" spc="0" normalizeH="0" baseline="0" noProof="0" dirty="0">
                  <a:ln>
                    <a:noFill/>
                  </a:ln>
                  <a:solidFill>
                    <a:srgbClr val="0000FF"/>
                  </a:solidFill>
                  <a:effectLst/>
                  <a:uLnTx/>
                  <a:uFillTx/>
                  <a:latin typeface="Consolas" panose="020B0609020204030204" pitchFamily="49" charset="0"/>
                  <a:ea typeface="微软雅黑"/>
                  <a:cs typeface="+mn-cs"/>
                </a:rPr>
                <a:t>template</a:t>
              </a:r>
              <a:r>
                <a:rPr kumimoji="0" lang="en-US" altLang="zh-CN"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&lt;</a:t>
              </a:r>
              <a:r>
                <a:rPr kumimoji="0" lang="en-US" altLang="zh-CN" b="0" i="0" u="none" strike="noStrike" kern="1200" cap="none" spc="0" normalizeH="0" baseline="0" noProof="0" dirty="0" err="1">
                  <a:ln>
                    <a:noFill/>
                  </a:ln>
                  <a:solidFill>
                    <a:srgbClr val="0000FF"/>
                  </a:solidFill>
                  <a:effectLst/>
                  <a:uLnTx/>
                  <a:uFillTx/>
                  <a:latin typeface="Consolas" panose="020B0609020204030204" pitchFamily="49" charset="0"/>
                  <a:ea typeface="微软雅黑"/>
                  <a:cs typeface="+mn-cs"/>
                </a:rPr>
                <a:t>typename</a:t>
              </a:r>
              <a:r>
                <a:rPr kumimoji="0" lang="en-US" altLang="zh-CN"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 </a:t>
              </a:r>
              <a:r>
                <a:rPr lang="en-US" altLang="zh-CN" dirty="0">
                  <a:solidFill>
                    <a:srgbClr val="08764C"/>
                  </a:solidFill>
                  <a:latin typeface="Consolas" panose="020B0609020204030204" pitchFamily="49" charset="0"/>
                </a:rPr>
                <a:t>T</a:t>
              </a:r>
              <a:r>
                <a:rPr kumimoji="0" lang="en-US" altLang="zh-CN"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&gt;</a:t>
              </a:r>
            </a:p>
            <a:p>
              <a:pPr lvl="0">
                <a:buClr>
                  <a:srgbClr val="151DC1"/>
                </a:buClr>
                <a:buSzPct val="80000"/>
              </a:pPr>
              <a:r>
                <a:rPr kumimoji="0" lang="en-US" altLang="zh-CN" b="0" i="0" u="none" strike="noStrike" kern="1200" cap="none" spc="0" normalizeH="0" baseline="0" noProof="0" dirty="0">
                  <a:ln>
                    <a:noFill/>
                  </a:ln>
                  <a:solidFill>
                    <a:srgbClr val="08764C"/>
                  </a:solidFill>
                  <a:effectLst/>
                  <a:uLnTx/>
                  <a:uFillTx/>
                  <a:latin typeface="Consolas" panose="020B0609020204030204" pitchFamily="49" charset="0"/>
                  <a:ea typeface="微软雅黑"/>
                  <a:cs typeface="+mn-cs"/>
                </a:rPr>
                <a:t>Node</a:t>
              </a:r>
              <a:r>
                <a:rPr kumimoji="0" lang="en-US" altLang="zh-CN"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&lt;</a:t>
              </a:r>
              <a:r>
                <a:rPr kumimoji="0" lang="en-US" altLang="zh-CN" b="0" i="0" u="none" strike="noStrike" kern="1200" cap="none" spc="0" normalizeH="0" baseline="0" noProof="0" dirty="0">
                  <a:ln>
                    <a:noFill/>
                  </a:ln>
                  <a:solidFill>
                    <a:srgbClr val="08764C"/>
                  </a:solidFill>
                  <a:effectLst/>
                  <a:uLnTx/>
                  <a:uFillTx/>
                  <a:latin typeface="Consolas" panose="020B0609020204030204" pitchFamily="49" charset="0"/>
                  <a:ea typeface="微软雅黑"/>
                  <a:cs typeface="+mn-cs"/>
                </a:rPr>
                <a:t>T</a:t>
              </a:r>
              <a:r>
                <a:rPr kumimoji="0" lang="en-US" altLang="zh-CN"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&gt;* </a:t>
              </a:r>
              <a:r>
                <a:rPr kumimoji="0" lang="en-US" altLang="zh-CN" b="0" i="0" u="none" strike="noStrike" kern="1200" cap="none" spc="0" normalizeH="0" baseline="0" noProof="0" dirty="0" err="1">
                  <a:ln>
                    <a:noFill/>
                  </a:ln>
                  <a:solidFill>
                    <a:srgbClr val="08764C"/>
                  </a:solidFill>
                  <a:effectLst/>
                  <a:uLnTx/>
                  <a:uFillTx/>
                  <a:latin typeface="Consolas" panose="020B0609020204030204" pitchFamily="49" charset="0"/>
                  <a:ea typeface="微软雅黑"/>
                  <a:cs typeface="+mn-cs"/>
                </a:rPr>
                <a:t>SList</a:t>
              </a:r>
              <a:r>
                <a:rPr kumimoji="0" lang="en-US" altLang="zh-CN"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&lt;</a:t>
              </a:r>
              <a:r>
                <a:rPr kumimoji="0" lang="en-US" altLang="zh-CN" b="0" i="0" u="none" strike="noStrike" kern="1200" cap="none" spc="0" normalizeH="0" baseline="0" noProof="0" dirty="0">
                  <a:ln>
                    <a:noFill/>
                  </a:ln>
                  <a:solidFill>
                    <a:srgbClr val="08764C"/>
                  </a:solidFill>
                  <a:effectLst/>
                  <a:uLnTx/>
                  <a:uFillTx/>
                  <a:latin typeface="Consolas" panose="020B0609020204030204" pitchFamily="49" charset="0"/>
                  <a:ea typeface="微软雅黑"/>
                  <a:cs typeface="+mn-cs"/>
                </a:rPr>
                <a:t>T</a:t>
              </a:r>
              <a:r>
                <a:rPr lang="en-US" altLang="zh-CN" dirty="0">
                  <a:solidFill>
                    <a:prstClr val="black"/>
                  </a:solidFill>
                  <a:latin typeface="Consolas" panose="020B0609020204030204" pitchFamily="49" charset="0"/>
                </a:rPr>
                <a:t>&gt;::find(</a:t>
              </a:r>
              <a:r>
                <a:rPr lang="en-US" altLang="zh-CN" dirty="0">
                  <a:solidFill>
                    <a:srgbClr val="0000FF"/>
                  </a:solidFill>
                  <a:latin typeface="Consolas" panose="020B0609020204030204" pitchFamily="49" charset="0"/>
                </a:rPr>
                <a:t>const</a:t>
              </a:r>
              <a:r>
                <a:rPr lang="en-US" altLang="zh-CN" dirty="0">
                  <a:solidFill>
                    <a:prstClr val="black"/>
                  </a:solidFill>
                  <a:latin typeface="Consolas" panose="020B0609020204030204" pitchFamily="49" charset="0"/>
                </a:rPr>
                <a:t> </a:t>
              </a:r>
              <a:r>
                <a:rPr lang="en-US" altLang="zh-CN" dirty="0">
                  <a:solidFill>
                    <a:srgbClr val="08764C"/>
                  </a:solidFill>
                  <a:latin typeface="Consolas" panose="020B0609020204030204" pitchFamily="49" charset="0"/>
                </a:rPr>
                <a:t>T</a:t>
              </a:r>
              <a:r>
                <a:rPr lang="en-US" altLang="zh-CN" dirty="0">
                  <a:solidFill>
                    <a:prstClr val="black"/>
                  </a:solidFill>
                  <a:latin typeface="Consolas" panose="020B0609020204030204" pitchFamily="49" charset="0"/>
                </a:rPr>
                <a:t> &amp;</a:t>
              </a:r>
              <a:r>
                <a:rPr lang="en-US" altLang="zh-CN" dirty="0" err="1">
                  <a:solidFill>
                    <a:prstClr val="black"/>
                  </a:solidFill>
                  <a:latin typeface="Consolas" panose="020B0609020204030204" pitchFamily="49" charset="0"/>
                </a:rPr>
                <a:t>val</a:t>
              </a:r>
              <a:r>
                <a:rPr lang="en-US" altLang="zh-CN" dirty="0">
                  <a:solidFill>
                    <a:prstClr val="black"/>
                  </a:solidFill>
                  <a:latin typeface="Consolas" panose="020B0609020204030204" pitchFamily="49" charset="0"/>
                </a:rPr>
                <a:t>) {</a:t>
              </a:r>
            </a:p>
            <a:p>
              <a:pPr lvl="0">
                <a:buClr>
                  <a:srgbClr val="151DC1"/>
                </a:buClr>
                <a:buSzPct val="80000"/>
              </a:pPr>
              <a:r>
                <a:rPr lang="en-US" altLang="zh-CN" dirty="0">
                  <a:solidFill>
                    <a:prstClr val="black"/>
                  </a:solidFill>
                  <a:latin typeface="Consolas" panose="020B0609020204030204" pitchFamily="49" charset="0"/>
                </a:rPr>
                <a:t>	</a:t>
              </a:r>
              <a:r>
                <a:rPr lang="en-US" altLang="zh-CN" dirty="0">
                  <a:solidFill>
                    <a:srgbClr val="08764C"/>
                  </a:solidFill>
                  <a:latin typeface="Consolas" panose="020B0609020204030204" pitchFamily="49" charset="0"/>
                  <a:ea typeface="微软雅黑"/>
                </a:rPr>
                <a:t>Node</a:t>
              </a:r>
              <a:r>
                <a:rPr lang="en-US" altLang="zh-CN" dirty="0">
                  <a:solidFill>
                    <a:prstClr val="black"/>
                  </a:solidFill>
                  <a:latin typeface="Consolas" panose="020B0609020204030204" pitchFamily="49" charset="0"/>
                </a:rPr>
                <a:t>&lt;</a:t>
              </a:r>
              <a:r>
                <a:rPr lang="en-US" altLang="zh-CN" dirty="0">
                  <a:solidFill>
                    <a:srgbClr val="08764C"/>
                  </a:solidFill>
                  <a:latin typeface="Consolas" panose="020B0609020204030204" pitchFamily="49" charset="0"/>
                </a:rPr>
                <a:t>T</a:t>
              </a:r>
              <a:r>
                <a:rPr lang="en-US" altLang="zh-CN" dirty="0">
                  <a:solidFill>
                    <a:prstClr val="black"/>
                  </a:solidFill>
                  <a:latin typeface="Consolas" panose="020B0609020204030204" pitchFamily="49" charset="0"/>
                </a:rPr>
                <a:t>&gt; *p = </a:t>
              </a:r>
              <a:r>
                <a:rPr lang="en-US" altLang="zh-CN" dirty="0" err="1">
                  <a:solidFill>
                    <a:prstClr val="black"/>
                  </a:solidFill>
                  <a:latin typeface="Consolas" panose="020B0609020204030204" pitchFamily="49" charset="0"/>
                </a:rPr>
                <a:t>m_head</a:t>
              </a:r>
              <a:r>
                <a:rPr lang="en-US" altLang="zh-CN" dirty="0">
                  <a:solidFill>
                    <a:prstClr val="black"/>
                  </a:solidFill>
                  <a:latin typeface="Consolas" panose="020B0609020204030204" pitchFamily="49" charset="0"/>
                </a:rPr>
                <a:t>;</a:t>
              </a:r>
            </a:p>
            <a:p>
              <a:pPr lvl="0">
                <a:buClr>
                  <a:srgbClr val="151DC1"/>
                </a:buClr>
                <a:buSzPct val="80000"/>
              </a:pPr>
              <a:r>
                <a:rPr lang="en-US" altLang="zh-CN" dirty="0">
                  <a:solidFill>
                    <a:prstClr val="black"/>
                  </a:solidFill>
                  <a:latin typeface="Consolas" panose="020B0609020204030204" pitchFamily="49" charset="0"/>
                </a:rPr>
                <a:t>	</a:t>
              </a:r>
              <a:r>
                <a:rPr lang="en-US" altLang="zh-CN" dirty="0">
                  <a:solidFill>
                    <a:srgbClr val="0000FF"/>
                  </a:solidFill>
                  <a:latin typeface="Consolas" panose="020B0609020204030204" pitchFamily="49" charset="0"/>
                </a:rPr>
                <a:t>while</a:t>
              </a:r>
              <a:r>
                <a:rPr lang="en-US" altLang="zh-CN" dirty="0">
                  <a:solidFill>
                    <a:prstClr val="black"/>
                  </a:solidFill>
                  <a:latin typeface="Consolas" panose="020B0609020204030204" pitchFamily="49" charset="0"/>
                </a:rPr>
                <a:t> (p != </a:t>
              </a:r>
              <a:r>
                <a:rPr lang="en-US" altLang="zh-CN" dirty="0" err="1">
                  <a:solidFill>
                    <a:prstClr val="black"/>
                  </a:solidFill>
                  <a:latin typeface="Consolas" panose="020B0609020204030204" pitchFamily="49" charset="0"/>
                </a:rPr>
                <a:t>nullptr</a:t>
              </a:r>
              <a:r>
                <a:rPr lang="en-US" altLang="zh-CN" dirty="0">
                  <a:solidFill>
                    <a:prstClr val="black"/>
                  </a:solidFill>
                  <a:latin typeface="Consolas" panose="020B0609020204030204" pitchFamily="49" charset="0"/>
                </a:rPr>
                <a:t> &amp;&amp; p-&gt;</a:t>
              </a:r>
              <a:r>
                <a:rPr lang="en-US" altLang="zh-CN" dirty="0" err="1">
                  <a:solidFill>
                    <a:prstClr val="black"/>
                  </a:solidFill>
                  <a:latin typeface="Consolas" panose="020B0609020204030204" pitchFamily="49" charset="0"/>
                </a:rPr>
                <a:t>m_data</a:t>
              </a:r>
              <a:r>
                <a:rPr lang="en-US" altLang="zh-CN" dirty="0">
                  <a:solidFill>
                    <a:prstClr val="black"/>
                  </a:solidFill>
                  <a:latin typeface="Consolas" panose="020B0609020204030204" pitchFamily="49" charset="0"/>
                </a:rPr>
                <a:t> != </a:t>
              </a:r>
              <a:r>
                <a:rPr lang="en-US" altLang="zh-CN" dirty="0" err="1">
                  <a:solidFill>
                    <a:prstClr val="black"/>
                  </a:solidFill>
                  <a:latin typeface="Consolas" panose="020B0609020204030204" pitchFamily="49" charset="0"/>
                </a:rPr>
                <a:t>val</a:t>
              </a:r>
              <a:r>
                <a:rPr lang="en-US" altLang="zh-CN" dirty="0">
                  <a:solidFill>
                    <a:prstClr val="black"/>
                  </a:solidFill>
                  <a:latin typeface="Consolas" panose="020B0609020204030204" pitchFamily="49" charset="0"/>
                </a:rPr>
                <a:t>)</a:t>
              </a:r>
            </a:p>
            <a:p>
              <a:pPr lvl="0">
                <a:buClr>
                  <a:srgbClr val="151DC1"/>
                </a:buClr>
                <a:buSzPct val="80000"/>
              </a:pPr>
              <a:r>
                <a:rPr lang="en-US" altLang="zh-CN" dirty="0">
                  <a:solidFill>
                    <a:prstClr val="black"/>
                  </a:solidFill>
                  <a:latin typeface="Consolas" panose="020B0609020204030204" pitchFamily="49" charset="0"/>
                </a:rPr>
                <a:t>		p = p-&gt;</a:t>
              </a:r>
              <a:r>
                <a:rPr lang="en-US" altLang="zh-CN" dirty="0" err="1">
                  <a:solidFill>
                    <a:prstClr val="black"/>
                  </a:solidFill>
                  <a:latin typeface="Consolas" panose="020B0609020204030204" pitchFamily="49" charset="0"/>
                </a:rPr>
                <a:t>m_next</a:t>
              </a:r>
              <a:r>
                <a:rPr lang="en-US" altLang="zh-CN" dirty="0">
                  <a:solidFill>
                    <a:prstClr val="black"/>
                  </a:solidFill>
                  <a:latin typeface="Consolas" panose="020B0609020204030204" pitchFamily="49" charset="0"/>
                </a:rPr>
                <a:t>;</a:t>
              </a:r>
            </a:p>
            <a:p>
              <a:pPr lvl="0">
                <a:buClr>
                  <a:srgbClr val="151DC1"/>
                </a:buClr>
                <a:buSzPct val="80000"/>
              </a:pPr>
              <a:r>
                <a:rPr lang="en-US" altLang="zh-CN" dirty="0">
                  <a:solidFill>
                    <a:prstClr val="black"/>
                  </a:solidFill>
                  <a:latin typeface="Consolas" panose="020B0609020204030204" pitchFamily="49" charset="0"/>
                </a:rPr>
                <a:t>	</a:t>
              </a:r>
              <a:r>
                <a:rPr lang="en-US" altLang="zh-CN" dirty="0">
                  <a:solidFill>
                    <a:srgbClr val="0000FF"/>
                  </a:solidFill>
                  <a:latin typeface="Consolas" panose="020B0609020204030204" pitchFamily="49" charset="0"/>
                </a:rPr>
                <a:t>return</a:t>
              </a:r>
              <a:r>
                <a:rPr lang="en-US" altLang="zh-CN" dirty="0">
                  <a:solidFill>
                    <a:prstClr val="black"/>
                  </a:solidFill>
                  <a:latin typeface="Consolas" panose="020B0609020204030204" pitchFamily="49" charset="0"/>
                </a:rPr>
                <a:t> p;</a:t>
              </a:r>
            </a:p>
            <a:p>
              <a:pPr lvl="0">
                <a:buClr>
                  <a:srgbClr val="151DC1"/>
                </a:buClr>
                <a:buSzPct val="80000"/>
              </a:pPr>
              <a:r>
                <a:rPr lang="en-US" altLang="zh-CN" dirty="0">
                  <a:solidFill>
                    <a:prstClr val="black"/>
                  </a:solidFill>
                  <a:latin typeface="Consolas" panose="020B0609020204030204" pitchFamily="49" charset="0"/>
                </a:rPr>
                <a:t>}</a:t>
              </a:r>
              <a:endParaRPr kumimoji="0" lang="en-US" altLang="zh-CN"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endParaRPr>
            </a:p>
          </p:txBody>
        </p:sp>
      </p:grpSp>
      <p:grpSp>
        <p:nvGrpSpPr>
          <p:cNvPr id="22" name="组合 21">
            <a:extLst>
              <a:ext uri="{FF2B5EF4-FFF2-40B4-BE49-F238E27FC236}">
                <a16:creationId xmlns:a16="http://schemas.microsoft.com/office/drawing/2014/main" id="{26F3186B-4F08-45B9-9CDE-FBC711097147}"/>
              </a:ext>
            </a:extLst>
          </p:cNvPr>
          <p:cNvGrpSpPr/>
          <p:nvPr/>
        </p:nvGrpSpPr>
        <p:grpSpPr>
          <a:xfrm>
            <a:off x="5925312" y="1860847"/>
            <a:ext cx="2996272" cy="2279262"/>
            <a:chOff x="219974" y="2044323"/>
            <a:chExt cx="8704052" cy="695440"/>
          </a:xfrm>
        </p:grpSpPr>
        <p:sp>
          <p:nvSpPr>
            <p:cNvPr id="23" name="矩形: 圆顶角 22">
              <a:extLst>
                <a:ext uri="{FF2B5EF4-FFF2-40B4-BE49-F238E27FC236}">
                  <a16:creationId xmlns:a16="http://schemas.microsoft.com/office/drawing/2014/main" id="{5F144F22-E93F-41A0-8C2C-C548C9378742}"/>
                </a:ext>
              </a:extLst>
            </p:cNvPr>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24" name="矩形: 圆角 17">
              <a:extLst>
                <a:ext uri="{FF2B5EF4-FFF2-40B4-BE49-F238E27FC236}">
                  <a16:creationId xmlns:a16="http://schemas.microsoft.com/office/drawing/2014/main" id="{20ADF0E0-6C80-4367-9B24-E71948F1C158}"/>
                </a:ext>
              </a:extLst>
            </p:cNvPr>
            <p:cNvSpPr/>
            <p:nvPr/>
          </p:nvSpPr>
          <p:spPr>
            <a:xfrm>
              <a:off x="219974" y="2173363"/>
              <a:ext cx="8704052" cy="56640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285750" lvl="0" indent="-285750">
                <a:lnSpc>
                  <a:spcPts val="2800"/>
                </a:lnSpc>
                <a:buClr>
                  <a:srgbClr val="151DC1"/>
                </a:buClr>
                <a:buFont typeface="Wingdings" panose="05000000000000000000" pitchFamily="2" charset="2"/>
                <a:buChar char="l"/>
              </a:pPr>
              <a:r>
                <a:rPr lang="zh-CN" altLang="en-US" dirty="0">
                  <a:solidFill>
                    <a:prstClr val="black"/>
                  </a:solidFill>
                  <a:latin typeface="Consolas" panose="020B0609020204030204" pitchFamily="49" charset="0"/>
                </a:rPr>
                <a:t>从表头开始扫描，逐个元素进行匹配</a:t>
              </a:r>
            </a:p>
            <a:p>
              <a:pPr marL="285750" lvl="0" indent="-285750">
                <a:lnSpc>
                  <a:spcPts val="2800"/>
                </a:lnSpc>
                <a:buClr>
                  <a:srgbClr val="151DC1"/>
                </a:buClr>
                <a:buFont typeface="Wingdings" panose="05000000000000000000" pitchFamily="2" charset="2"/>
                <a:buChar char="l"/>
              </a:pPr>
              <a:r>
                <a:rPr lang="zh-CN" altLang="en-US" dirty="0">
                  <a:solidFill>
                    <a:prstClr val="black"/>
                  </a:solidFill>
                  <a:latin typeface="Consolas" panose="020B0609020204030204" pitchFamily="49" charset="0"/>
                </a:rPr>
                <a:t>如果找到则返回此元素的地址</a:t>
              </a:r>
              <a:endParaRPr lang="en-US" altLang="zh-CN" dirty="0">
                <a:solidFill>
                  <a:prstClr val="black"/>
                </a:solidFill>
                <a:latin typeface="Consolas" panose="020B0609020204030204" pitchFamily="49" charset="0"/>
              </a:endParaRPr>
            </a:p>
            <a:p>
              <a:pPr marL="285750" lvl="0" indent="-285750">
                <a:lnSpc>
                  <a:spcPts val="2800"/>
                </a:lnSpc>
                <a:buClr>
                  <a:srgbClr val="151DC1"/>
                </a:buClr>
                <a:buFont typeface="Wingdings" panose="05000000000000000000" pitchFamily="2" charset="2"/>
                <a:buChar char="l"/>
              </a:pPr>
              <a:r>
                <a:rPr lang="zh-CN" altLang="en-US" dirty="0">
                  <a:solidFill>
                    <a:prstClr val="black"/>
                  </a:solidFill>
                  <a:latin typeface="Consolas" panose="020B0609020204030204" pitchFamily="49" charset="0"/>
                </a:rPr>
                <a:t>否则返回一个空指针</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p:txBody>
        </p:sp>
      </p:grpSp>
      <p:sp>
        <p:nvSpPr>
          <p:cNvPr id="3" name="矩形 2">
            <a:extLst>
              <a:ext uri="{FF2B5EF4-FFF2-40B4-BE49-F238E27FC236}">
                <a16:creationId xmlns:a16="http://schemas.microsoft.com/office/drawing/2014/main" id="{25600D06-DAB9-44CD-8B2C-3B7B1253BD90}"/>
              </a:ext>
            </a:extLst>
          </p:cNvPr>
          <p:cNvSpPr/>
          <p:nvPr/>
        </p:nvSpPr>
        <p:spPr>
          <a:xfrm>
            <a:off x="130720" y="1126520"/>
            <a:ext cx="6925294" cy="400110"/>
          </a:xfrm>
          <a:prstGeom prst="rect">
            <a:avLst/>
          </a:prstGeom>
        </p:spPr>
        <p:txBody>
          <a:bodyPr wrap="none">
            <a:spAutoFit/>
          </a:bodyPr>
          <a:lstStyle/>
          <a:p>
            <a:pPr lvl="0"/>
            <a:r>
              <a:rPr lang="zh-CN" altLang="en-US" sz="2000" dirty="0">
                <a:solidFill>
                  <a:prstClr val="black"/>
                </a:solidFill>
              </a:rPr>
              <a:t>利用成员函数 </a:t>
            </a:r>
            <a:r>
              <a:rPr lang="en-US" altLang="zh-CN" sz="2000" dirty="0">
                <a:solidFill>
                  <a:prstClr val="black"/>
                </a:solidFill>
                <a:latin typeface="Consolas" panose="020B0609020204030204" pitchFamily="49" charset="0"/>
              </a:rPr>
              <a:t>find</a:t>
            </a:r>
            <a:r>
              <a:rPr lang="en-US" altLang="zh-CN" sz="2000" dirty="0">
                <a:solidFill>
                  <a:prstClr val="black"/>
                </a:solidFill>
              </a:rPr>
              <a:t> </a:t>
            </a:r>
            <a:r>
              <a:rPr lang="zh-CN" altLang="en-US" sz="2000" dirty="0">
                <a:solidFill>
                  <a:prstClr val="black"/>
                </a:solidFill>
              </a:rPr>
              <a:t>找到要插入的位置，</a:t>
            </a:r>
            <a:r>
              <a:rPr lang="en-US" altLang="zh-CN" sz="2000" dirty="0">
                <a:solidFill>
                  <a:prstClr val="black"/>
                </a:solidFill>
                <a:latin typeface="Consolas" panose="020B0609020204030204" pitchFamily="49" charset="0"/>
              </a:rPr>
              <a:t>find</a:t>
            </a:r>
            <a:r>
              <a:rPr lang="en-US" altLang="zh-CN" sz="2000" dirty="0">
                <a:solidFill>
                  <a:prstClr val="black"/>
                </a:solidFill>
              </a:rPr>
              <a:t> </a:t>
            </a:r>
            <a:r>
              <a:rPr lang="zh-CN" altLang="en-US" sz="2000" dirty="0">
                <a:solidFill>
                  <a:prstClr val="black"/>
                </a:solidFill>
              </a:rPr>
              <a:t>的实现如下：</a:t>
            </a:r>
            <a:endPar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endParaRPr>
          </a:p>
        </p:txBody>
      </p:sp>
    </p:spTree>
    <p:extLst>
      <p:ext uri="{BB962C8B-B14F-4D97-AF65-F5344CB8AC3E}">
        <p14:creationId xmlns:p14="http://schemas.microsoft.com/office/powerpoint/2010/main" val="38366345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32</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8.3.3  </a:t>
            </a:r>
            <a:r>
              <a:rPr kumimoji="0" lang="zh-CN" altLang="en-US" sz="3200" b="0" i="0" u="none" strike="noStrike" kern="1200" cap="none" spc="0" normalizeH="0" baseline="0" noProof="0" dirty="0">
                <a:ln>
                  <a:noFill/>
                </a:ln>
                <a:solidFill>
                  <a:prstClr val="white"/>
                </a:solidFill>
                <a:effectLst/>
                <a:uLnTx/>
                <a:uFillTx/>
                <a:latin typeface="微软雅黑"/>
                <a:ea typeface="微软雅黑"/>
                <a:cs typeface="+mn-cs"/>
              </a:rPr>
              <a:t>删除操作</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2A4B7D20-6B21-457D-B6BF-C3F76ACBB2EE}"/>
              </a:ext>
            </a:extLst>
          </p:cNvPr>
          <p:cNvSpPr/>
          <p:nvPr/>
        </p:nvSpPr>
        <p:spPr>
          <a:xfrm>
            <a:off x="207954" y="964536"/>
            <a:ext cx="8216718" cy="400110"/>
          </a:xfrm>
          <a:prstGeom prst="rect">
            <a:avLst/>
          </a:prstGeom>
        </p:spPr>
        <p:txBody>
          <a:bodyPr wrap="square">
            <a:spAutoFit/>
          </a:bodyPr>
          <a:lstStyle/>
          <a:p>
            <a:pPr lvl="0">
              <a:defRPr/>
            </a:pPr>
            <a:r>
              <a:rPr lang="zh-CN" altLang="en-US" sz="2000" dirty="0">
                <a:solidFill>
                  <a:prstClr val="black"/>
                </a:solidFill>
              </a:rPr>
              <a:t>成员函数 </a:t>
            </a:r>
            <a:r>
              <a:rPr lang="en-US" altLang="zh-CN" sz="2000" dirty="0">
                <a:solidFill>
                  <a:prstClr val="black"/>
                </a:solidFill>
                <a:latin typeface="Consolas" panose="020B0609020204030204" pitchFamily="49" charset="0"/>
              </a:rPr>
              <a:t>erase </a:t>
            </a:r>
            <a:r>
              <a:rPr lang="zh-CN" altLang="en-US" sz="2000" dirty="0">
                <a:solidFill>
                  <a:prstClr val="black"/>
                </a:solidFill>
              </a:rPr>
              <a:t>根据指定的内容，删除在链表中第一次出现的元素：</a:t>
            </a:r>
            <a:endPar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13" name="组合 12">
            <a:extLst>
              <a:ext uri="{FF2B5EF4-FFF2-40B4-BE49-F238E27FC236}">
                <a16:creationId xmlns:a16="http://schemas.microsoft.com/office/drawing/2014/main" id="{D09D85D5-038A-4BF3-A625-95D934A21058}"/>
              </a:ext>
            </a:extLst>
          </p:cNvPr>
          <p:cNvGrpSpPr/>
          <p:nvPr/>
        </p:nvGrpSpPr>
        <p:grpSpPr>
          <a:xfrm>
            <a:off x="167296" y="3066735"/>
            <a:ext cx="5343488" cy="3473731"/>
            <a:chOff x="219974" y="2021250"/>
            <a:chExt cx="8704052" cy="2809575"/>
          </a:xfrm>
        </p:grpSpPr>
        <p:sp>
          <p:nvSpPr>
            <p:cNvPr id="18" name="矩形: 圆顶角 17">
              <a:extLst>
                <a:ext uri="{FF2B5EF4-FFF2-40B4-BE49-F238E27FC236}">
                  <a16:creationId xmlns:a16="http://schemas.microsoft.com/office/drawing/2014/main" id="{1BE027AF-BB67-49A0-86D0-4408EC9D6ADB}"/>
                </a:ext>
              </a:extLst>
            </p:cNvPr>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sz="2000" dirty="0">
                  <a:solidFill>
                    <a:prstClr val="white"/>
                  </a:solidFill>
                  <a:latin typeface="Consolas" panose="020B0609020204030204" pitchFamily="49" charset="0"/>
                </a:rPr>
                <a:t>erase </a:t>
              </a:r>
              <a:r>
                <a:rPr kumimoji="0" lang="zh-CN" altLang="en-US" sz="2000" b="0" i="0" u="none" strike="noStrike" kern="1200" cap="none" spc="0" normalizeH="0" baseline="0" noProof="0" dirty="0">
                  <a:ln>
                    <a:noFill/>
                  </a:ln>
                  <a:solidFill>
                    <a:prstClr val="white"/>
                  </a:solidFill>
                  <a:effectLst/>
                  <a:uLnTx/>
                  <a:uFillTx/>
                  <a:latin typeface="Consolas" panose="020B0609020204030204" pitchFamily="49" charset="0"/>
                  <a:ea typeface="微软雅黑"/>
                  <a:cs typeface="+mn-cs"/>
                </a:rPr>
                <a:t>函数定义</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9" name="矩形: 圆角 17">
              <a:extLst>
                <a:ext uri="{FF2B5EF4-FFF2-40B4-BE49-F238E27FC236}">
                  <a16:creationId xmlns:a16="http://schemas.microsoft.com/office/drawing/2014/main" id="{DCD5AFA7-7B71-40FD-B504-0C9920E0FC1D}"/>
                </a:ext>
              </a:extLst>
            </p:cNvPr>
            <p:cNvSpPr/>
            <p:nvPr/>
          </p:nvSpPr>
          <p:spPr>
            <a:xfrm>
              <a:off x="219974" y="2376601"/>
              <a:ext cx="8704052" cy="245422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rgbClr val="151DC1"/>
                </a:buClr>
                <a:buSzPct val="80000"/>
              </a:pPr>
              <a:r>
                <a:rPr kumimoji="0" lang="en-US" altLang="zh-CN" sz="1600" b="0" i="0" u="none" strike="noStrike" kern="1200" cap="none" spc="0" normalizeH="0" baseline="0" noProof="0" dirty="0">
                  <a:ln>
                    <a:noFill/>
                  </a:ln>
                  <a:solidFill>
                    <a:srgbClr val="0000FF"/>
                  </a:solidFill>
                  <a:effectLst/>
                  <a:uLnTx/>
                  <a:uFillTx/>
                  <a:latin typeface="Consolas" panose="020B0609020204030204" pitchFamily="49" charset="0"/>
                  <a:ea typeface="微软雅黑"/>
                  <a:cs typeface="+mn-cs"/>
                </a:rPr>
                <a:t>template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&lt;</a:t>
              </a:r>
              <a:r>
                <a:rPr kumimoji="0" lang="en-US" altLang="zh-CN" sz="1600" b="0" i="0" u="none" strike="noStrike" kern="1200" cap="none" spc="0" normalizeH="0" baseline="0" noProof="0" dirty="0" err="1">
                  <a:ln>
                    <a:noFill/>
                  </a:ln>
                  <a:solidFill>
                    <a:srgbClr val="0000FF"/>
                  </a:solidFill>
                  <a:effectLst/>
                  <a:uLnTx/>
                  <a:uFillTx/>
                  <a:latin typeface="Consolas" panose="020B0609020204030204" pitchFamily="49" charset="0"/>
                  <a:ea typeface="微软雅黑"/>
                  <a:cs typeface="+mn-cs"/>
                </a:rPr>
                <a:t>typename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 </a:t>
              </a:r>
              <a:r>
                <a:rPr lang="en-US" altLang="zh-CN" sz="1600" dirty="0">
                  <a:solidFill>
                    <a:srgbClr val="08764C"/>
                  </a:solidFill>
                  <a:latin typeface="Consolas" panose="020B0609020204030204" pitchFamily="49" charset="0"/>
                </a:rPr>
                <a:t>T</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&gt;</a:t>
              </a:r>
            </a:p>
            <a:p>
              <a:pPr lvl="0">
                <a:buClr>
                  <a:srgbClr val="151DC1"/>
                </a:buClr>
                <a:buSzPct val="80000"/>
              </a:pPr>
              <a:r>
                <a:rPr kumimoji="0" lang="en-US" altLang="zh-CN" sz="1600" b="0" i="0" u="none" strike="noStrike" kern="1200" cap="none" spc="0" normalizeH="0" baseline="0" noProof="0" dirty="0">
                  <a:ln>
                    <a:noFill/>
                  </a:ln>
                  <a:solidFill>
                    <a:srgbClr val="08764C"/>
                  </a:solidFill>
                  <a:effectLst/>
                  <a:uLnTx/>
                  <a:uFillTx/>
                  <a:latin typeface="Consolas" panose="020B0609020204030204" pitchFamily="49" charset="0"/>
                  <a:ea typeface="微软雅黑"/>
                  <a:cs typeface="+mn-cs"/>
                </a:rPr>
                <a:t>Node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&lt;</a:t>
              </a:r>
              <a:r>
                <a:rPr kumimoji="0" lang="en-US" altLang="zh-CN" sz="1600" b="0" i="0" u="none" strike="noStrike" kern="1200" cap="none" spc="0" normalizeH="0" baseline="0" noProof="0" dirty="0">
                  <a:ln>
                    <a:noFill/>
                  </a:ln>
                  <a:solidFill>
                    <a:srgbClr val="08764C"/>
                  </a:solidFill>
                  <a:effectLst/>
                  <a:uLnTx/>
                  <a:uFillTx/>
                  <a:latin typeface="Consolas" panose="020B0609020204030204" pitchFamily="49" charset="0"/>
                  <a:ea typeface="微软雅黑"/>
                  <a:cs typeface="+mn-cs"/>
                </a:rPr>
                <a:t>T</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&gt;* </a:t>
              </a:r>
              <a:r>
                <a:rPr kumimoji="0" lang="en-US" altLang="zh-CN" sz="1600" b="0" i="0" u="none" strike="noStrike" kern="1200" cap="none" spc="0" normalizeH="0" baseline="0" noProof="0" dirty="0" err="1">
                  <a:ln>
                    <a:noFill/>
                  </a:ln>
                  <a:solidFill>
                    <a:srgbClr val="08764C"/>
                  </a:solidFill>
                  <a:effectLst/>
                  <a:uLnTx/>
                  <a:uFillTx/>
                  <a:latin typeface="Consolas" panose="020B0609020204030204" pitchFamily="49" charset="0"/>
                  <a:ea typeface="微软雅黑"/>
                  <a:cs typeface="+mn-cs"/>
                </a:rPr>
                <a:t>SList</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&lt;</a:t>
              </a:r>
              <a:r>
                <a:rPr kumimoji="0" lang="en-US" altLang="zh-CN" sz="1600" b="0" i="0" u="none" strike="noStrike" kern="1200" cap="none" spc="0" normalizeH="0" baseline="0" noProof="0" dirty="0">
                  <a:ln>
                    <a:noFill/>
                  </a:ln>
                  <a:solidFill>
                    <a:srgbClr val="08764C"/>
                  </a:solidFill>
                  <a:effectLst/>
                  <a:uLnTx/>
                  <a:uFillTx/>
                  <a:latin typeface="Consolas" panose="020B0609020204030204" pitchFamily="49" charset="0"/>
                  <a:ea typeface="微软雅黑"/>
                  <a:cs typeface="+mn-cs"/>
                </a:rPr>
                <a:t>T</a:t>
              </a:r>
              <a:r>
                <a:rPr lang="en-US" altLang="zh-CN" sz="1600" dirty="0">
                  <a:solidFill>
                    <a:prstClr val="black"/>
                  </a:solidFill>
                  <a:latin typeface="Consolas" panose="020B0609020204030204" pitchFamily="49" charset="0"/>
                </a:rPr>
                <a:t>&gt;::erase(</a:t>
              </a:r>
              <a:r>
                <a:rPr lang="en-US" altLang="zh-CN" sz="1600" dirty="0">
                  <a:solidFill>
                    <a:srgbClr val="0000FF"/>
                  </a:solidFill>
                  <a:latin typeface="Consolas" panose="020B0609020204030204" pitchFamily="49" charset="0"/>
                </a:rPr>
                <a:t>const</a:t>
              </a:r>
              <a:r>
                <a:rPr lang="en-US" altLang="zh-CN" sz="1600" dirty="0">
                  <a:solidFill>
                    <a:prstClr val="black"/>
                  </a:solidFill>
                  <a:latin typeface="Consolas" panose="020B0609020204030204" pitchFamily="49" charset="0"/>
                </a:rPr>
                <a:t> </a:t>
              </a:r>
              <a:r>
                <a:rPr lang="en-US" altLang="zh-CN" sz="1600" dirty="0">
                  <a:solidFill>
                    <a:srgbClr val="08764C"/>
                  </a:solidFill>
                  <a:latin typeface="Consolas" panose="020B0609020204030204" pitchFamily="49" charset="0"/>
                </a:rPr>
                <a:t>T</a:t>
              </a:r>
              <a:r>
                <a:rPr lang="en-US" altLang="zh-CN" sz="1600" dirty="0">
                  <a:solidFill>
                    <a:prstClr val="black"/>
                  </a:solidFill>
                  <a:latin typeface="Consolas" panose="020B0609020204030204" pitchFamily="49" charset="0"/>
                </a:rPr>
                <a:t> &amp;</a:t>
              </a:r>
              <a:r>
                <a:rPr lang="en-US" altLang="zh-CN" sz="1600" dirty="0" err="1">
                  <a:solidFill>
                    <a:prstClr val="black"/>
                  </a:solidFill>
                  <a:latin typeface="Consolas" panose="020B0609020204030204" pitchFamily="49" charset="0"/>
                </a:rPr>
                <a:t>val</a:t>
              </a:r>
              <a:r>
                <a:rPr lang="en-US" altLang="zh-CN" sz="1600" dirty="0">
                  <a:solidFill>
                    <a:prstClr val="black"/>
                  </a:solidFill>
                  <a:latin typeface="Consolas" panose="020B0609020204030204" pitchFamily="49" charset="0"/>
                </a:rPr>
                <a:t>) {</a:t>
              </a: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prstClr val="black"/>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prstClr val="black"/>
                  </a:solidFill>
                  <a:latin typeface="Consolas" panose="020B0609020204030204" pitchFamily="49" charset="0"/>
                </a:rPr>
                <a:t>&gt; *p = </a:t>
              </a:r>
              <a:r>
                <a:rPr lang="en-US" altLang="zh-CN" sz="1600" dirty="0" err="1">
                  <a:solidFill>
                    <a:prstClr val="black"/>
                  </a:solidFill>
                  <a:latin typeface="Consolas" panose="020B0609020204030204" pitchFamily="49" charset="0"/>
                </a:rPr>
                <a:t>m_head</a:t>
              </a:r>
              <a:r>
                <a:rPr lang="en-US" altLang="zh-CN" sz="1600" dirty="0">
                  <a:solidFill>
                    <a:prstClr val="black"/>
                  </a:solidFill>
                  <a:latin typeface="Consolas" panose="020B0609020204030204" pitchFamily="49" charset="0"/>
                </a:rPr>
                <a:t>, *q = p;</a:t>
              </a: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a:solidFill>
                    <a:srgbClr val="0000FF"/>
                  </a:solidFill>
                  <a:latin typeface="Consolas" panose="020B0609020204030204" pitchFamily="49" charset="0"/>
                </a:rPr>
                <a:t>while</a:t>
              </a:r>
              <a:r>
                <a:rPr lang="en-US" altLang="zh-CN" sz="1600" dirty="0">
                  <a:solidFill>
                    <a:prstClr val="black"/>
                  </a:solidFill>
                  <a:latin typeface="Consolas" panose="020B0609020204030204" pitchFamily="49" charset="0"/>
                </a:rPr>
                <a:t> (p != </a:t>
              </a:r>
              <a:r>
                <a:rPr lang="en-US" altLang="zh-CN" sz="1600" dirty="0" err="1">
                  <a:solidFill>
                    <a:prstClr val="black"/>
                  </a:solidFill>
                  <a:latin typeface="Consolas" panose="020B0609020204030204" pitchFamily="49" charset="0"/>
                </a:rPr>
                <a:t>nullptr</a:t>
              </a:r>
              <a:r>
                <a:rPr lang="en-US" altLang="zh-CN" sz="1600" dirty="0">
                  <a:solidFill>
                    <a:prstClr val="black"/>
                  </a:solidFill>
                  <a:latin typeface="Consolas" panose="020B0609020204030204" pitchFamily="49" charset="0"/>
                </a:rPr>
                <a:t> &amp;&amp; p-&gt;</a:t>
              </a:r>
              <a:r>
                <a:rPr lang="en-US" altLang="zh-CN" sz="1600" dirty="0" err="1">
                  <a:solidFill>
                    <a:prstClr val="black"/>
                  </a:solidFill>
                  <a:latin typeface="Consolas" panose="020B0609020204030204" pitchFamily="49" charset="0"/>
                </a:rPr>
                <a:t>m_data</a:t>
              </a:r>
              <a:r>
                <a:rPr lang="en-US" altLang="zh-CN" sz="1600" dirty="0">
                  <a:solidFill>
                    <a:prstClr val="black"/>
                  </a:solidFill>
                  <a:latin typeface="Consolas" panose="020B0609020204030204" pitchFamily="49" charset="0"/>
                </a:rPr>
                <a:t> != </a:t>
              </a:r>
              <a:r>
                <a:rPr lang="en-US" altLang="zh-CN" sz="1600" dirty="0" err="1">
                  <a:solidFill>
                    <a:prstClr val="black"/>
                  </a:solidFill>
                  <a:latin typeface="Consolas" panose="020B0609020204030204" pitchFamily="49" charset="0"/>
                </a:rPr>
                <a:t>val</a:t>
              </a:r>
              <a:r>
                <a:rPr lang="en-US" altLang="zh-CN" sz="1600" dirty="0">
                  <a:solidFill>
                    <a:prstClr val="black"/>
                  </a:solidFill>
                  <a:latin typeface="Consolas" panose="020B0609020204030204" pitchFamily="49" charset="0"/>
                </a:rPr>
                <a:t>) {</a:t>
              </a:r>
            </a:p>
            <a:p>
              <a:pPr lvl="0">
                <a:buClr>
                  <a:srgbClr val="151DC1"/>
                </a:buClr>
                <a:buSzPct val="80000"/>
              </a:pPr>
              <a:r>
                <a:rPr lang="en-US" altLang="zh-CN" sz="1600" dirty="0">
                  <a:solidFill>
                    <a:prstClr val="black"/>
                  </a:solidFill>
                  <a:latin typeface="Consolas" panose="020B0609020204030204" pitchFamily="49" charset="0"/>
                </a:rPr>
                <a:t>		q = p; </a:t>
              </a:r>
              <a:r>
                <a:rPr lang="en-US" altLang="zh-CN" sz="1600" dirty="0">
                  <a:solidFill>
                    <a:schemeClr val="accent6"/>
                  </a:solidFill>
                  <a:latin typeface="Consolas" panose="020B0609020204030204" pitchFamily="49" charset="0"/>
                </a:rPr>
                <a:t>// </a:t>
              </a:r>
              <a:r>
                <a:rPr lang="zh-CN" altLang="en-US" sz="1600" dirty="0">
                  <a:solidFill>
                    <a:schemeClr val="accent6"/>
                  </a:solidFill>
                  <a:latin typeface="Consolas" panose="020B0609020204030204" pitchFamily="49" charset="0"/>
                </a:rPr>
                <a:t>指针</a:t>
              </a:r>
              <a:r>
                <a:rPr lang="en-US" altLang="zh-CN" sz="1600" dirty="0">
                  <a:solidFill>
                    <a:schemeClr val="accent6"/>
                  </a:solidFill>
                  <a:latin typeface="Consolas" panose="020B0609020204030204" pitchFamily="49" charset="0"/>
                </a:rPr>
                <a:t>q</a:t>
              </a:r>
              <a:r>
                <a:rPr lang="zh-CN" altLang="en-US" sz="1600" dirty="0">
                  <a:solidFill>
                    <a:schemeClr val="accent6"/>
                  </a:solidFill>
                  <a:latin typeface="Consolas" panose="020B0609020204030204" pitchFamily="49" charset="0"/>
                </a:rPr>
                <a:t>指向</a:t>
              </a:r>
              <a:r>
                <a:rPr lang="en-US" altLang="zh-CN" sz="1600" dirty="0">
                  <a:solidFill>
                    <a:schemeClr val="accent6"/>
                  </a:solidFill>
                  <a:latin typeface="Consolas" panose="020B0609020204030204" pitchFamily="49" charset="0"/>
                </a:rPr>
                <a:t>p</a:t>
              </a:r>
            </a:p>
            <a:p>
              <a:pPr lvl="0">
                <a:buClr>
                  <a:srgbClr val="151DC1"/>
                </a:buClr>
                <a:buSzPct val="80000"/>
              </a:pPr>
              <a:r>
                <a:rPr lang="en-US" altLang="zh-CN" sz="1600" dirty="0">
                  <a:solidFill>
                    <a:prstClr val="black"/>
                  </a:solidFill>
                  <a:latin typeface="Consolas" panose="020B0609020204030204" pitchFamily="49" charset="0"/>
                </a:rPr>
                <a:t>		p = p-&gt;</a:t>
              </a:r>
              <a:r>
                <a:rPr lang="en-US" altLang="zh-CN" sz="1600" dirty="0" err="1">
                  <a:solidFill>
                    <a:prstClr val="black"/>
                  </a:solidFill>
                  <a:latin typeface="Consolas" panose="020B0609020204030204" pitchFamily="49" charset="0"/>
                </a:rPr>
                <a:t>m_next</a:t>
              </a:r>
              <a:r>
                <a:rPr lang="en-US" altLang="zh-CN" sz="1600" dirty="0">
                  <a:solidFill>
                    <a:prstClr val="black"/>
                  </a:solidFill>
                  <a:latin typeface="Consolas" panose="020B0609020204030204" pitchFamily="49" charset="0"/>
                </a:rPr>
                <a:t>; </a:t>
              </a:r>
              <a:r>
                <a:rPr lang="en-US" altLang="zh-CN" sz="1600" dirty="0">
                  <a:solidFill>
                    <a:schemeClr val="accent6"/>
                  </a:solidFill>
                  <a:latin typeface="Consolas" panose="020B0609020204030204" pitchFamily="49" charset="0"/>
                </a:rPr>
                <a:t>// </a:t>
              </a:r>
              <a:r>
                <a:rPr lang="zh-CN" altLang="en-US" sz="1600" dirty="0">
                  <a:solidFill>
                    <a:schemeClr val="accent6"/>
                  </a:solidFill>
                  <a:latin typeface="Consolas" panose="020B0609020204030204" pitchFamily="49" charset="0"/>
                </a:rPr>
                <a:t>指针</a:t>
              </a:r>
              <a:r>
                <a:rPr lang="en-US" altLang="zh-CN" sz="1600" dirty="0">
                  <a:solidFill>
                    <a:schemeClr val="accent6"/>
                  </a:solidFill>
                  <a:latin typeface="Consolas" panose="020B0609020204030204" pitchFamily="49" charset="0"/>
                </a:rPr>
                <a:t>p</a:t>
              </a:r>
              <a:r>
                <a:rPr lang="zh-CN" altLang="en-US" sz="1600" dirty="0">
                  <a:solidFill>
                    <a:schemeClr val="accent6"/>
                  </a:solidFill>
                  <a:latin typeface="Consolas" panose="020B0609020204030204" pitchFamily="49" charset="0"/>
                </a:rPr>
                <a:t>后移</a:t>
              </a:r>
            </a:p>
            <a:p>
              <a:pPr lvl="0">
                <a:buClr>
                  <a:srgbClr val="151DC1"/>
                </a:buClr>
                <a:buSzPct val="80000"/>
              </a:pPr>
              <a:r>
                <a:rPr lang="en-US" altLang="zh-CN" sz="1600" dirty="0">
                  <a:solidFill>
                    <a:prstClr val="black"/>
                  </a:solidFill>
                  <a:latin typeface="Consolas" panose="020B0609020204030204" pitchFamily="49" charset="0"/>
                </a:rPr>
                <a:t>	}</a:t>
              </a: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a:solidFill>
                    <a:srgbClr val="0000FF"/>
                  </a:solidFill>
                  <a:latin typeface="Consolas" panose="020B0609020204030204" pitchFamily="49" charset="0"/>
                </a:rPr>
                <a:t>if</a:t>
              </a:r>
              <a:r>
                <a:rPr lang="en-US" altLang="zh-CN" sz="1600" dirty="0">
                  <a:solidFill>
                    <a:prstClr val="black"/>
                  </a:solidFill>
                  <a:latin typeface="Consolas" panose="020B0609020204030204" pitchFamily="49" charset="0"/>
                </a:rPr>
                <a:t> (p) q-&gt;</a:t>
              </a:r>
              <a:r>
                <a:rPr lang="en-US" altLang="zh-CN" sz="1600" dirty="0" err="1">
                  <a:solidFill>
                    <a:prstClr val="black"/>
                  </a:solidFill>
                  <a:latin typeface="Consolas" panose="020B0609020204030204" pitchFamily="49" charset="0"/>
                </a:rPr>
                <a:t>m_next</a:t>
              </a:r>
              <a:r>
                <a:rPr lang="en-US" altLang="zh-CN" sz="1600" dirty="0">
                  <a:solidFill>
                    <a:prstClr val="black"/>
                  </a:solidFill>
                  <a:latin typeface="Consolas" panose="020B0609020204030204" pitchFamily="49" charset="0"/>
                </a:rPr>
                <a:t> = p-&gt;</a:t>
              </a:r>
              <a:r>
                <a:rPr lang="en-US" altLang="zh-CN" sz="1600" dirty="0" err="1">
                  <a:solidFill>
                    <a:prstClr val="black"/>
                  </a:solidFill>
                  <a:latin typeface="Consolas" panose="020B0609020204030204" pitchFamily="49" charset="0"/>
                </a:rPr>
                <a:t>m_next</a:t>
              </a:r>
              <a:r>
                <a:rPr lang="en-US" altLang="zh-CN" sz="1600" dirty="0">
                  <a:solidFill>
                    <a:prstClr val="black"/>
                  </a:solidFill>
                  <a:latin typeface="Consolas" panose="020B0609020204030204" pitchFamily="49" charset="0"/>
                </a:rPr>
                <a:t>;</a:t>
              </a: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a:solidFill>
                    <a:srgbClr val="0000FF"/>
                  </a:solidFill>
                  <a:latin typeface="Consolas" panose="020B0609020204030204" pitchFamily="49" charset="0"/>
                </a:rPr>
                <a:t>if</a:t>
              </a:r>
              <a:r>
                <a:rPr lang="en-US" altLang="zh-CN" sz="1600" dirty="0">
                  <a:solidFill>
                    <a:prstClr val="black"/>
                  </a:solidFill>
                  <a:latin typeface="Consolas" panose="020B0609020204030204" pitchFamily="49" charset="0"/>
                </a:rPr>
                <a:t> (p == </a:t>
              </a:r>
              <a:r>
                <a:rPr lang="en-US" altLang="zh-CN" sz="1600" dirty="0" err="1">
                  <a:solidFill>
                    <a:prstClr val="black"/>
                  </a:solidFill>
                  <a:latin typeface="Consolas" panose="020B0609020204030204" pitchFamily="49" charset="0"/>
                </a:rPr>
                <a:t>m_tail</a:t>
              </a: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m_tail</a:t>
              </a:r>
              <a:r>
                <a:rPr lang="en-US" altLang="zh-CN" sz="1600" dirty="0">
                  <a:solidFill>
                    <a:prstClr val="black"/>
                  </a:solidFill>
                  <a:latin typeface="Consolas" panose="020B0609020204030204" pitchFamily="49" charset="0"/>
                </a:rPr>
                <a:t> = q;</a:t>
              </a: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a:solidFill>
                    <a:srgbClr val="0000FF"/>
                  </a:solidFill>
                  <a:latin typeface="Consolas" panose="020B0609020204030204" pitchFamily="49" charset="0"/>
                </a:rPr>
                <a:t>if</a:t>
              </a:r>
              <a:r>
                <a:rPr lang="en-US" altLang="zh-CN" sz="1600" dirty="0">
                  <a:solidFill>
                    <a:prstClr val="black"/>
                  </a:solidFill>
                  <a:latin typeface="Consolas" panose="020B0609020204030204" pitchFamily="49" charset="0"/>
                </a:rPr>
                <a:t> (p == </a:t>
              </a:r>
              <a:r>
                <a:rPr lang="en-US" altLang="zh-CN" sz="1600" dirty="0" err="1">
                  <a:solidFill>
                    <a:prstClr val="black"/>
                  </a:solidFill>
                  <a:latin typeface="Consolas" panose="020B0609020204030204" pitchFamily="49" charset="0"/>
                </a:rPr>
                <a:t>m_head</a:t>
              </a: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m_head</a:t>
              </a:r>
              <a:r>
                <a:rPr lang="en-US" altLang="zh-CN" sz="1600" dirty="0">
                  <a:solidFill>
                    <a:prstClr val="black"/>
                  </a:solidFill>
                  <a:latin typeface="Consolas" panose="020B0609020204030204" pitchFamily="49" charset="0"/>
                </a:rPr>
                <a:t> = </a:t>
              </a:r>
              <a:r>
                <a:rPr lang="en-US" altLang="zh-CN" sz="1600" dirty="0" err="1">
                  <a:solidFill>
                    <a:prstClr val="black"/>
                  </a:solidFill>
                  <a:latin typeface="Consolas" panose="020B0609020204030204" pitchFamily="49" charset="0"/>
                </a:rPr>
                <a:t>nullptr</a:t>
              </a:r>
              <a:r>
                <a:rPr lang="en-US" altLang="zh-CN" sz="1600" dirty="0">
                  <a:solidFill>
                    <a:prstClr val="black"/>
                  </a:solidFill>
                  <a:latin typeface="Consolas" panose="020B0609020204030204" pitchFamily="49" charset="0"/>
                </a:rPr>
                <a:t>;</a:t>
              </a: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a:solidFill>
                    <a:srgbClr val="0000FF"/>
                  </a:solidFill>
                  <a:latin typeface="Consolas" panose="020B0609020204030204" pitchFamily="49" charset="0"/>
                </a:rPr>
                <a:t>delete</a:t>
              </a:r>
              <a:r>
                <a:rPr lang="en-US" altLang="zh-CN" sz="1600" dirty="0">
                  <a:solidFill>
                    <a:prstClr val="black"/>
                  </a:solidFill>
                  <a:latin typeface="Consolas" panose="020B0609020204030204" pitchFamily="49" charset="0"/>
                </a:rPr>
                <a:t> p;</a:t>
              </a:r>
            </a:p>
            <a:p>
              <a:pPr lvl="0">
                <a:buClr>
                  <a:srgbClr val="151DC1"/>
                </a:buClr>
                <a:buSzPct val="80000"/>
              </a:pPr>
              <a:r>
                <a:rPr lang="en-US" altLang="zh-CN" sz="1600" dirty="0">
                  <a:solidFill>
                    <a:prstClr val="black"/>
                  </a:solidFill>
                  <a:latin typeface="Consolas" panose="020B0609020204030204" pitchFamily="49" charset="0"/>
                </a:rPr>
                <a:t>}</a:t>
              </a:r>
              <a:endPar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endParaRPr>
            </a:p>
          </p:txBody>
        </p:sp>
      </p:grpSp>
      <p:grpSp>
        <p:nvGrpSpPr>
          <p:cNvPr id="22" name="组合 21">
            <a:extLst>
              <a:ext uri="{FF2B5EF4-FFF2-40B4-BE49-F238E27FC236}">
                <a16:creationId xmlns:a16="http://schemas.microsoft.com/office/drawing/2014/main" id="{26F3186B-4F08-45B9-9CDE-FBC711097147}"/>
              </a:ext>
            </a:extLst>
          </p:cNvPr>
          <p:cNvGrpSpPr/>
          <p:nvPr/>
        </p:nvGrpSpPr>
        <p:grpSpPr>
          <a:xfrm>
            <a:off x="5599520" y="3066735"/>
            <a:ext cx="3389376" cy="2343382"/>
            <a:chOff x="219974" y="2044323"/>
            <a:chExt cx="8704052" cy="715004"/>
          </a:xfrm>
        </p:grpSpPr>
        <p:sp>
          <p:nvSpPr>
            <p:cNvPr id="23" name="矩形: 圆顶角 22">
              <a:extLst>
                <a:ext uri="{FF2B5EF4-FFF2-40B4-BE49-F238E27FC236}">
                  <a16:creationId xmlns:a16="http://schemas.microsoft.com/office/drawing/2014/main" id="{5F144F22-E93F-41A0-8C2C-C548C9378742}"/>
                </a:ext>
              </a:extLst>
            </p:cNvPr>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24" name="矩形: 圆角 17">
              <a:extLst>
                <a:ext uri="{FF2B5EF4-FFF2-40B4-BE49-F238E27FC236}">
                  <a16:creationId xmlns:a16="http://schemas.microsoft.com/office/drawing/2014/main" id="{20ADF0E0-6C80-4367-9B24-E71948F1C158}"/>
                </a:ext>
              </a:extLst>
            </p:cNvPr>
            <p:cNvSpPr/>
            <p:nvPr/>
          </p:nvSpPr>
          <p:spPr>
            <a:xfrm>
              <a:off x="219974" y="2173363"/>
              <a:ext cx="8704052" cy="58596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285750" lvl="0" indent="-285750">
                <a:lnSpc>
                  <a:spcPts val="2400"/>
                </a:lnSpc>
                <a:buClr>
                  <a:srgbClr val="151DC1"/>
                </a:buClr>
                <a:buFont typeface="Wingdings" panose="05000000000000000000" pitchFamily="2" charset="2"/>
                <a:buChar char="l"/>
              </a:pPr>
              <a:r>
                <a:rPr lang="zh-CN" altLang="en-US" dirty="0">
                  <a:solidFill>
                    <a:prstClr val="black"/>
                  </a:solidFill>
                  <a:latin typeface="Consolas" panose="020B0609020204030204" pitchFamily="49" charset="0"/>
                </a:rPr>
                <a:t>如果找到，即指针 </a:t>
              </a:r>
              <a:r>
                <a:rPr lang="en-US" altLang="zh-CN" dirty="0">
                  <a:solidFill>
                    <a:prstClr val="black"/>
                  </a:solidFill>
                  <a:latin typeface="Consolas" panose="020B0609020204030204" pitchFamily="49" charset="0"/>
                </a:rPr>
                <a:t>p </a:t>
              </a:r>
              <a:r>
                <a:rPr lang="zh-CN" altLang="en-US" dirty="0">
                  <a:solidFill>
                    <a:prstClr val="black"/>
                  </a:solidFill>
                  <a:latin typeface="Consolas" panose="020B0609020204030204" pitchFamily="49" charset="0"/>
                </a:rPr>
                <a:t>非空，将其从链表中移除</a:t>
              </a:r>
            </a:p>
            <a:p>
              <a:pPr marL="285750" lvl="0" indent="-285750">
                <a:lnSpc>
                  <a:spcPts val="2400"/>
                </a:lnSpc>
                <a:buClr>
                  <a:srgbClr val="151DC1"/>
                </a:buClr>
                <a:buFont typeface="Wingdings" panose="05000000000000000000" pitchFamily="2" charset="2"/>
                <a:buChar char="l"/>
              </a:pPr>
              <a:r>
                <a:rPr lang="zh-CN" altLang="en-US" dirty="0">
                  <a:solidFill>
                    <a:prstClr val="black"/>
                  </a:solidFill>
                  <a:latin typeface="Consolas" panose="020B0609020204030204" pitchFamily="49" charset="0"/>
                </a:rPr>
                <a:t>如果 </a:t>
              </a:r>
              <a:r>
                <a:rPr lang="en-US" altLang="zh-CN" dirty="0">
                  <a:solidFill>
                    <a:prstClr val="black"/>
                  </a:solidFill>
                  <a:latin typeface="Consolas" panose="020B0609020204030204" pitchFamily="49" charset="0"/>
                </a:rPr>
                <a:t>p </a:t>
              </a:r>
              <a:r>
                <a:rPr lang="zh-CN" altLang="en-US" dirty="0">
                  <a:solidFill>
                    <a:prstClr val="black"/>
                  </a:solidFill>
                  <a:latin typeface="Consolas" panose="020B0609020204030204" pitchFamily="49" charset="0"/>
                </a:rPr>
                <a:t>为表尾元素，修改</a:t>
              </a:r>
              <a:r>
                <a:rPr lang="en-US" altLang="zh-CN" dirty="0">
                  <a:solidFill>
                    <a:prstClr val="black"/>
                  </a:solidFill>
                  <a:latin typeface="Consolas" panose="020B0609020204030204" pitchFamily="49" charset="0"/>
                </a:rPr>
                <a:t>tail </a:t>
              </a:r>
              <a:r>
                <a:rPr lang="zh-CN" altLang="en-US" dirty="0">
                  <a:solidFill>
                    <a:prstClr val="black"/>
                  </a:solidFill>
                  <a:latin typeface="Consolas" panose="020B0609020204030204" pitchFamily="49" charset="0"/>
                </a:rPr>
                <a:t>指针</a:t>
              </a:r>
            </a:p>
            <a:p>
              <a:pPr marL="285750" lvl="0" indent="-285750">
                <a:lnSpc>
                  <a:spcPts val="2400"/>
                </a:lnSpc>
                <a:buClr>
                  <a:srgbClr val="151DC1"/>
                </a:buClr>
                <a:buFont typeface="Wingdings" panose="05000000000000000000" pitchFamily="2" charset="2"/>
                <a:buChar char="l"/>
              </a:pPr>
              <a:r>
                <a:rPr lang="zh-CN" altLang="en-US" dirty="0">
                  <a:solidFill>
                    <a:prstClr val="black"/>
                  </a:solidFill>
                  <a:latin typeface="Consolas" panose="020B0609020204030204" pitchFamily="49" charset="0"/>
                </a:rPr>
                <a:t>如果 </a:t>
              </a:r>
              <a:r>
                <a:rPr lang="en-US" altLang="zh-CN" dirty="0">
                  <a:solidFill>
                    <a:prstClr val="black"/>
                  </a:solidFill>
                  <a:latin typeface="Consolas" panose="020B0609020204030204" pitchFamily="49" charset="0"/>
                </a:rPr>
                <a:t>p </a:t>
              </a:r>
              <a:r>
                <a:rPr lang="zh-CN" altLang="en-US" dirty="0">
                  <a:solidFill>
                    <a:prstClr val="black"/>
                  </a:solidFill>
                  <a:latin typeface="Consolas" panose="020B0609020204030204" pitchFamily="49" charset="0"/>
                </a:rPr>
                <a:t>为表头元素，修改 </a:t>
              </a:r>
              <a:r>
                <a:rPr lang="en-US" altLang="zh-CN" dirty="0">
                  <a:solidFill>
                    <a:prstClr val="black"/>
                  </a:solidFill>
                  <a:latin typeface="Consolas" panose="020B0609020204030204" pitchFamily="49" charset="0"/>
                </a:rPr>
                <a:t>head </a:t>
              </a:r>
              <a:r>
                <a:rPr lang="zh-CN" altLang="en-US" dirty="0">
                  <a:solidFill>
                    <a:prstClr val="black"/>
                  </a:solidFill>
                  <a:latin typeface="Consolas" panose="020B0609020204030204" pitchFamily="49" charset="0"/>
                </a:rPr>
                <a:t>指针为空指针</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p:txBody>
        </p:sp>
      </p:grpSp>
      <p:pic>
        <p:nvPicPr>
          <p:cNvPr id="10" name="图片 9">
            <a:extLst>
              <a:ext uri="{FF2B5EF4-FFF2-40B4-BE49-F238E27FC236}">
                <a16:creationId xmlns:a16="http://schemas.microsoft.com/office/drawing/2014/main" id="{3DB648E2-54D2-4EBC-B6E4-9988CFF667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100" y="1407625"/>
            <a:ext cx="8533799" cy="1518359"/>
          </a:xfrm>
          <a:prstGeom prst="rect">
            <a:avLst/>
          </a:prstGeom>
        </p:spPr>
      </p:pic>
    </p:spTree>
    <p:extLst>
      <p:ext uri="{BB962C8B-B14F-4D97-AF65-F5344CB8AC3E}">
        <p14:creationId xmlns:p14="http://schemas.microsoft.com/office/powerpoint/2010/main" val="3035156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33</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8.3.4  </a:t>
            </a:r>
            <a:r>
              <a:rPr kumimoji="0" lang="zh-CN" altLang="en-US" sz="3200" b="0" i="0" u="none" strike="noStrike" kern="1200" cap="none" spc="0" normalizeH="0" baseline="0" noProof="0" dirty="0">
                <a:ln>
                  <a:noFill/>
                </a:ln>
                <a:solidFill>
                  <a:prstClr val="white"/>
                </a:solidFill>
                <a:effectLst/>
                <a:uLnTx/>
                <a:uFillTx/>
                <a:latin typeface="微软雅黑"/>
                <a:ea typeface="微软雅黑"/>
                <a:cs typeface="+mn-cs"/>
              </a:rPr>
              <a:t>清空链表</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2A4B7D20-6B21-457D-B6BF-C3F76ACBB2EE}"/>
              </a:ext>
            </a:extLst>
          </p:cNvPr>
          <p:cNvSpPr/>
          <p:nvPr/>
        </p:nvSpPr>
        <p:spPr>
          <a:xfrm>
            <a:off x="207954" y="927960"/>
            <a:ext cx="8616094" cy="400110"/>
          </a:xfrm>
          <a:prstGeom prst="rect">
            <a:avLst/>
          </a:prstGeom>
        </p:spPr>
        <p:txBody>
          <a:bodyPr wrap="square">
            <a:spAutoFit/>
          </a:bodyPr>
          <a:lstStyle/>
          <a:p>
            <a:pPr lvl="0">
              <a:defRPr/>
            </a:pPr>
            <a:r>
              <a:rPr lang="zh-CN" altLang="en-US" sz="2000" dirty="0">
                <a:solidFill>
                  <a:prstClr val="black"/>
                </a:solidFill>
              </a:rPr>
              <a:t>成员函数 </a:t>
            </a:r>
            <a:r>
              <a:rPr lang="en-US" altLang="zh-CN" sz="2000" dirty="0">
                <a:solidFill>
                  <a:prstClr val="black"/>
                </a:solidFill>
                <a:latin typeface="Consolas" panose="020B0609020204030204" pitchFamily="49" charset="0"/>
              </a:rPr>
              <a:t>clear</a:t>
            </a:r>
            <a:r>
              <a:rPr lang="en-US" altLang="zh-CN" sz="2000" dirty="0">
                <a:solidFill>
                  <a:prstClr val="black"/>
                </a:solidFill>
              </a:rPr>
              <a:t> </a:t>
            </a:r>
            <a:r>
              <a:rPr lang="zh-CN" altLang="en-US" sz="2000" dirty="0">
                <a:solidFill>
                  <a:prstClr val="black"/>
                </a:solidFill>
              </a:rPr>
              <a:t>实现从表头开始，逐个移除链表中每个结点并释放其内存</a:t>
            </a:r>
            <a:endPar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13" name="组合 12">
            <a:extLst>
              <a:ext uri="{FF2B5EF4-FFF2-40B4-BE49-F238E27FC236}">
                <a16:creationId xmlns:a16="http://schemas.microsoft.com/office/drawing/2014/main" id="{D09D85D5-038A-4BF3-A625-95D934A21058}"/>
              </a:ext>
            </a:extLst>
          </p:cNvPr>
          <p:cNvGrpSpPr/>
          <p:nvPr/>
        </p:nvGrpSpPr>
        <p:grpSpPr>
          <a:xfrm>
            <a:off x="313600" y="1400770"/>
            <a:ext cx="6611456" cy="2926620"/>
            <a:chOff x="219974" y="2021250"/>
            <a:chExt cx="8704052" cy="2367068"/>
          </a:xfrm>
        </p:grpSpPr>
        <p:sp>
          <p:nvSpPr>
            <p:cNvPr id="18" name="矩形: 圆顶角 17">
              <a:extLst>
                <a:ext uri="{FF2B5EF4-FFF2-40B4-BE49-F238E27FC236}">
                  <a16:creationId xmlns:a16="http://schemas.microsoft.com/office/drawing/2014/main" id="{1BE027AF-BB67-49A0-86D0-4408EC9D6ADB}"/>
                </a:ext>
              </a:extLst>
            </p:cNvPr>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white"/>
                  </a:solidFill>
                  <a:effectLst/>
                  <a:uLnTx/>
                  <a:uFillTx/>
                  <a:latin typeface="Consolas" panose="020B0609020204030204" pitchFamily="49" charset="0"/>
                  <a:ea typeface="微软雅黑"/>
                  <a:cs typeface="+mn-cs"/>
                </a:rPr>
                <a:t>clear </a:t>
              </a:r>
              <a:r>
                <a:rPr kumimoji="0" lang="zh-CN" altLang="en-US" sz="2000" b="0" i="0" u="none" strike="noStrike" kern="1200" cap="none" spc="0" normalizeH="0" baseline="0" noProof="0" dirty="0">
                  <a:ln>
                    <a:noFill/>
                  </a:ln>
                  <a:solidFill>
                    <a:prstClr val="white"/>
                  </a:solidFill>
                  <a:effectLst/>
                  <a:uLnTx/>
                  <a:uFillTx/>
                  <a:latin typeface="Consolas" panose="020B0609020204030204" pitchFamily="49" charset="0"/>
                  <a:ea typeface="微软雅黑"/>
                  <a:cs typeface="+mn-cs"/>
                </a:rPr>
                <a:t>函数定义</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9" name="矩形: 圆角 17">
              <a:extLst>
                <a:ext uri="{FF2B5EF4-FFF2-40B4-BE49-F238E27FC236}">
                  <a16:creationId xmlns:a16="http://schemas.microsoft.com/office/drawing/2014/main" id="{DCD5AFA7-7B71-40FD-B504-0C9920E0FC1D}"/>
                </a:ext>
              </a:extLst>
            </p:cNvPr>
            <p:cNvSpPr/>
            <p:nvPr/>
          </p:nvSpPr>
          <p:spPr>
            <a:xfrm>
              <a:off x="219974" y="2376601"/>
              <a:ext cx="8704052" cy="201171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rgbClr val="151DC1"/>
                </a:buClr>
                <a:buSzPct val="80000"/>
              </a:pPr>
              <a:r>
                <a:rPr kumimoji="0" lang="en-US" altLang="zh-CN" sz="1600" b="0" i="0" u="none" strike="noStrike" kern="1200" cap="none" spc="0" normalizeH="0" baseline="0" noProof="0" dirty="0">
                  <a:ln>
                    <a:noFill/>
                  </a:ln>
                  <a:solidFill>
                    <a:srgbClr val="0000FF"/>
                  </a:solidFill>
                  <a:effectLst/>
                  <a:uLnTx/>
                  <a:uFillTx/>
                  <a:latin typeface="Consolas" panose="020B0609020204030204" pitchFamily="49" charset="0"/>
                  <a:ea typeface="微软雅黑"/>
                  <a:cs typeface="+mn-cs"/>
                </a:rPr>
                <a:t>template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&lt;</a:t>
              </a:r>
              <a:r>
                <a:rPr kumimoji="0" lang="en-US" altLang="zh-CN" sz="1600" b="0" i="0" u="none" strike="noStrike" kern="1200" cap="none" spc="0" normalizeH="0" baseline="0" noProof="0" dirty="0" err="1">
                  <a:ln>
                    <a:noFill/>
                  </a:ln>
                  <a:solidFill>
                    <a:srgbClr val="0000FF"/>
                  </a:solidFill>
                  <a:effectLst/>
                  <a:uLnTx/>
                  <a:uFillTx/>
                  <a:latin typeface="Consolas" panose="020B0609020204030204" pitchFamily="49" charset="0"/>
                  <a:ea typeface="微软雅黑"/>
                  <a:cs typeface="+mn-cs"/>
                </a:rPr>
                <a:t>typename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 </a:t>
              </a:r>
              <a:r>
                <a:rPr lang="en-US" altLang="zh-CN" sz="1600" dirty="0">
                  <a:solidFill>
                    <a:srgbClr val="08764C"/>
                  </a:solidFill>
                  <a:latin typeface="Consolas" panose="020B0609020204030204" pitchFamily="49" charset="0"/>
                </a:rPr>
                <a:t>T</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&gt;</a:t>
              </a:r>
            </a:p>
            <a:p>
              <a:pPr lvl="0">
                <a:buClr>
                  <a:srgbClr val="151DC1"/>
                </a:buClr>
                <a:buSzPct val="80000"/>
              </a:pPr>
              <a:r>
                <a:rPr kumimoji="0" lang="en-US" altLang="zh-CN" sz="1600" b="0" i="0" u="none" strike="noStrike" kern="1200" cap="none" spc="0" normalizeH="0" baseline="0" noProof="0" dirty="0">
                  <a:ln>
                    <a:noFill/>
                  </a:ln>
                  <a:solidFill>
                    <a:srgbClr val="0000FF"/>
                  </a:solidFill>
                  <a:effectLst/>
                  <a:uLnTx/>
                  <a:uFillTx/>
                  <a:latin typeface="Consolas" panose="020B0609020204030204" pitchFamily="49" charset="0"/>
                  <a:ea typeface="微软雅黑"/>
                  <a:cs typeface="+mn-cs"/>
                </a:rPr>
                <a:t>void</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 </a:t>
              </a:r>
              <a:r>
                <a:rPr kumimoji="0" lang="en-US" altLang="zh-CN" sz="1600" b="0" i="0" u="none" strike="noStrike" kern="1200" cap="none" spc="0" normalizeH="0" baseline="0" noProof="0" dirty="0" err="1">
                  <a:ln>
                    <a:noFill/>
                  </a:ln>
                  <a:solidFill>
                    <a:srgbClr val="08764C"/>
                  </a:solidFill>
                  <a:effectLst/>
                  <a:uLnTx/>
                  <a:uFillTx/>
                  <a:latin typeface="Consolas" panose="020B0609020204030204" pitchFamily="49" charset="0"/>
                  <a:ea typeface="微软雅黑"/>
                  <a:cs typeface="+mn-cs"/>
                </a:rPr>
                <a:t>SList</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&lt;</a:t>
              </a:r>
              <a:r>
                <a:rPr kumimoji="0" lang="en-US" altLang="zh-CN" sz="1600" b="0" i="0" u="none" strike="noStrike" kern="1200" cap="none" spc="0" normalizeH="0" baseline="0" noProof="0" dirty="0">
                  <a:ln>
                    <a:noFill/>
                  </a:ln>
                  <a:solidFill>
                    <a:srgbClr val="08764C"/>
                  </a:solidFill>
                  <a:effectLst/>
                  <a:uLnTx/>
                  <a:uFillTx/>
                  <a:latin typeface="Consolas" panose="020B0609020204030204" pitchFamily="49" charset="0"/>
                  <a:ea typeface="微软雅黑"/>
                  <a:cs typeface="+mn-cs"/>
                </a:rPr>
                <a:t>T</a:t>
              </a:r>
              <a:r>
                <a:rPr lang="en-US" altLang="zh-CN" sz="1600" dirty="0">
                  <a:solidFill>
                    <a:prstClr val="black"/>
                  </a:solidFill>
                  <a:latin typeface="Consolas" panose="020B0609020204030204" pitchFamily="49" charset="0"/>
                </a:rPr>
                <a:t>&gt;::clear() {</a:t>
              </a: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prstClr val="black"/>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prstClr val="black"/>
                  </a:solidFill>
                  <a:latin typeface="Consolas" panose="020B0609020204030204" pitchFamily="49" charset="0"/>
                </a:rPr>
                <a:t>&gt; *p = </a:t>
              </a:r>
              <a:r>
                <a:rPr lang="en-US" altLang="zh-CN" sz="1600" dirty="0" err="1">
                  <a:solidFill>
                    <a:prstClr val="black"/>
                  </a:solidFill>
                  <a:latin typeface="Consolas" panose="020B0609020204030204" pitchFamily="49" charset="0"/>
                </a:rPr>
                <a:t>nullptr</a:t>
              </a:r>
              <a:r>
                <a:rPr lang="en-US" altLang="zh-CN" sz="1600" dirty="0">
                  <a:solidFill>
                    <a:prstClr val="black"/>
                  </a:solidFill>
                  <a:latin typeface="Consolas" panose="020B0609020204030204" pitchFamily="49" charset="0"/>
                </a:rPr>
                <a:t>;</a:t>
              </a: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a:solidFill>
                    <a:srgbClr val="0000FF"/>
                  </a:solidFill>
                  <a:latin typeface="Consolas" panose="020B0609020204030204" pitchFamily="49" charset="0"/>
                </a:rPr>
                <a:t>while</a:t>
              </a: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m_head</a:t>
              </a:r>
              <a:r>
                <a:rPr lang="en-US" altLang="zh-CN" sz="1600" dirty="0">
                  <a:solidFill>
                    <a:prstClr val="black"/>
                  </a:solidFill>
                  <a:latin typeface="Consolas" panose="020B0609020204030204" pitchFamily="49" charset="0"/>
                </a:rPr>
                <a:t> != </a:t>
              </a:r>
              <a:r>
                <a:rPr lang="en-US" altLang="zh-CN" sz="1600" dirty="0" err="1">
                  <a:solidFill>
                    <a:prstClr val="black"/>
                  </a:solidFill>
                  <a:latin typeface="Consolas" panose="020B0609020204030204" pitchFamily="49" charset="0"/>
                </a:rPr>
                <a:t>nullptr</a:t>
              </a:r>
              <a:r>
                <a:rPr lang="en-US" altLang="zh-CN" sz="1600" dirty="0">
                  <a:solidFill>
                    <a:prstClr val="black"/>
                  </a:solidFill>
                  <a:latin typeface="Consolas" panose="020B0609020204030204" pitchFamily="49" charset="0"/>
                </a:rPr>
                <a:t>) {</a:t>
              </a:r>
            </a:p>
            <a:p>
              <a:pPr lvl="0">
                <a:buClr>
                  <a:srgbClr val="151DC1"/>
                </a:buClr>
                <a:buSzPct val="80000"/>
              </a:pPr>
              <a:r>
                <a:rPr lang="en-US" altLang="zh-CN" sz="1600" dirty="0">
                  <a:solidFill>
                    <a:prstClr val="black"/>
                  </a:solidFill>
                  <a:latin typeface="Consolas" panose="020B0609020204030204" pitchFamily="49" charset="0"/>
                </a:rPr>
                <a:t>		p = </a:t>
              </a:r>
              <a:r>
                <a:rPr lang="en-US" altLang="zh-CN" sz="1600" dirty="0" err="1">
                  <a:solidFill>
                    <a:prstClr val="black"/>
                  </a:solidFill>
                  <a:latin typeface="Consolas" panose="020B0609020204030204" pitchFamily="49" charset="0"/>
                </a:rPr>
                <a:t>m_head</a:t>
              </a:r>
              <a:r>
                <a:rPr lang="en-US" altLang="zh-CN" sz="1600" dirty="0">
                  <a:solidFill>
                    <a:prstClr val="black"/>
                  </a:solidFill>
                  <a:latin typeface="Consolas" panose="020B0609020204030204" pitchFamily="49" charset="0"/>
                </a:rPr>
                <a:t>; </a:t>
              </a:r>
              <a:r>
                <a:rPr lang="en-US" altLang="zh-CN" sz="1600" dirty="0">
                  <a:solidFill>
                    <a:schemeClr val="accent6"/>
                  </a:solidFill>
                  <a:latin typeface="Consolas" panose="020B0609020204030204" pitchFamily="49" charset="0"/>
                </a:rPr>
                <a:t>//p </a:t>
              </a:r>
              <a:r>
                <a:rPr lang="zh-CN" altLang="en-US" sz="1600" dirty="0">
                  <a:solidFill>
                    <a:schemeClr val="accent6"/>
                  </a:solidFill>
                  <a:latin typeface="Consolas" panose="020B0609020204030204" pitchFamily="49" charset="0"/>
                </a:rPr>
                <a:t>指向当前表头结点</a:t>
              </a: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m_head</a:t>
              </a:r>
              <a:r>
                <a:rPr lang="en-US" altLang="zh-CN" sz="1600" dirty="0">
                  <a:solidFill>
                    <a:prstClr val="black"/>
                  </a:solidFill>
                  <a:latin typeface="Consolas" panose="020B0609020204030204" pitchFamily="49" charset="0"/>
                </a:rPr>
                <a:t> = </a:t>
              </a:r>
              <a:r>
                <a:rPr lang="en-US" altLang="zh-CN" sz="1600" dirty="0" err="1">
                  <a:solidFill>
                    <a:prstClr val="black"/>
                  </a:solidFill>
                  <a:latin typeface="Consolas" panose="020B0609020204030204" pitchFamily="49" charset="0"/>
                </a:rPr>
                <a:t>m_head</a:t>
              </a:r>
              <a:r>
                <a:rPr lang="en-US" altLang="zh-CN" sz="1600" dirty="0">
                  <a:solidFill>
                    <a:prstClr val="black"/>
                  </a:solidFill>
                  <a:latin typeface="Consolas" panose="020B0609020204030204" pitchFamily="49" charset="0"/>
                </a:rPr>
                <a:t>-&gt;</a:t>
              </a:r>
              <a:r>
                <a:rPr lang="en-US" altLang="zh-CN" sz="1600" dirty="0" err="1">
                  <a:solidFill>
                    <a:prstClr val="black"/>
                  </a:solidFill>
                  <a:latin typeface="Consolas" panose="020B0609020204030204" pitchFamily="49" charset="0"/>
                </a:rPr>
                <a:t>m_next</a:t>
              </a:r>
              <a:r>
                <a:rPr lang="en-US" altLang="zh-CN" sz="1600" dirty="0">
                  <a:solidFill>
                    <a:prstClr val="black"/>
                  </a:solidFill>
                  <a:latin typeface="Consolas" panose="020B0609020204030204" pitchFamily="49" charset="0"/>
                </a:rPr>
                <a:t>;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表头结点后移</a:t>
              </a: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a:solidFill>
                    <a:srgbClr val="0000FF"/>
                  </a:solidFill>
                  <a:latin typeface="Consolas" panose="020B0609020204030204" pitchFamily="49" charset="0"/>
                </a:rPr>
                <a:t>delete</a:t>
              </a:r>
              <a:r>
                <a:rPr lang="en-US" altLang="zh-CN" sz="1600" dirty="0">
                  <a:solidFill>
                    <a:prstClr val="black"/>
                  </a:solidFill>
                  <a:latin typeface="Consolas" panose="020B0609020204030204" pitchFamily="49" charset="0"/>
                </a:rPr>
                <a:t> p;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释放 </a:t>
              </a:r>
              <a:r>
                <a:rPr lang="en-US" altLang="zh-CN" sz="1600" dirty="0">
                  <a:solidFill>
                    <a:schemeClr val="accent6"/>
                  </a:solidFill>
                  <a:latin typeface="Consolas" panose="020B0609020204030204" pitchFamily="49" charset="0"/>
                </a:rPr>
                <a:t>p </a:t>
              </a:r>
              <a:r>
                <a:rPr lang="zh-CN" altLang="en-US" sz="1600" dirty="0">
                  <a:solidFill>
                    <a:schemeClr val="accent6"/>
                  </a:solidFill>
                  <a:latin typeface="Consolas" panose="020B0609020204030204" pitchFamily="49" charset="0"/>
                </a:rPr>
                <a:t>所指向的内存</a:t>
              </a:r>
            </a:p>
            <a:p>
              <a:pPr lvl="0">
                <a:buClr>
                  <a:srgbClr val="151DC1"/>
                </a:buClr>
                <a:buSzPct val="80000"/>
              </a:pPr>
              <a:r>
                <a:rPr lang="en-US" altLang="zh-CN" sz="1600" dirty="0">
                  <a:solidFill>
                    <a:prstClr val="black"/>
                  </a:solidFill>
                  <a:latin typeface="Consolas" panose="020B0609020204030204" pitchFamily="49" charset="0"/>
                </a:rPr>
                <a:t>	}</a:t>
              </a: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m_tail</a:t>
              </a:r>
              <a:r>
                <a:rPr lang="en-US" altLang="zh-CN" sz="1600" dirty="0">
                  <a:solidFill>
                    <a:prstClr val="black"/>
                  </a:solidFill>
                  <a:latin typeface="Consolas" panose="020B0609020204030204" pitchFamily="49" charset="0"/>
                </a:rPr>
                <a:t> = </a:t>
              </a:r>
              <a:r>
                <a:rPr lang="en-US" altLang="zh-CN" sz="1600" dirty="0" err="1">
                  <a:solidFill>
                    <a:prstClr val="black"/>
                  </a:solidFill>
                  <a:latin typeface="Consolas" panose="020B0609020204030204" pitchFamily="49" charset="0"/>
                </a:rPr>
                <a:t>nullptr</a:t>
              </a:r>
              <a:r>
                <a:rPr lang="en-US" altLang="zh-CN" sz="1600" dirty="0">
                  <a:solidFill>
                    <a:prstClr val="black"/>
                  </a:solidFill>
                  <a:latin typeface="Consolas" panose="020B0609020204030204" pitchFamily="49" charset="0"/>
                </a:rPr>
                <a:t>;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将尾指针 </a:t>
              </a:r>
              <a:r>
                <a:rPr lang="en-US" altLang="zh-CN" sz="1600" dirty="0">
                  <a:solidFill>
                    <a:schemeClr val="accent6"/>
                  </a:solidFill>
                  <a:latin typeface="Consolas" panose="020B0609020204030204" pitchFamily="49" charset="0"/>
                </a:rPr>
                <a:t>tail </a:t>
              </a:r>
              <a:r>
                <a:rPr lang="zh-CN" altLang="en-US" sz="1600" dirty="0">
                  <a:solidFill>
                    <a:schemeClr val="accent6"/>
                  </a:solidFill>
                  <a:latin typeface="Consolas" panose="020B0609020204030204" pitchFamily="49" charset="0"/>
                </a:rPr>
                <a:t>置空</a:t>
              </a:r>
            </a:p>
            <a:p>
              <a:pPr lvl="0">
                <a:buClr>
                  <a:srgbClr val="151DC1"/>
                </a:buClr>
                <a:buSzPct val="80000"/>
              </a:pPr>
              <a:r>
                <a:rPr lang="en-US" altLang="zh-CN" sz="1600" dirty="0">
                  <a:solidFill>
                    <a:prstClr val="black"/>
                  </a:solidFill>
                  <a:latin typeface="Consolas" panose="020B0609020204030204" pitchFamily="49" charset="0"/>
                </a:rPr>
                <a:t>}</a:t>
              </a:r>
              <a:endPar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endParaRPr>
            </a:p>
          </p:txBody>
        </p:sp>
      </p:grpSp>
      <p:sp>
        <p:nvSpPr>
          <p:cNvPr id="3" name="矩形 2">
            <a:extLst>
              <a:ext uri="{FF2B5EF4-FFF2-40B4-BE49-F238E27FC236}">
                <a16:creationId xmlns:a16="http://schemas.microsoft.com/office/drawing/2014/main" id="{AA234495-6D6E-4A75-9B5A-E8DB078BDBFA}"/>
              </a:ext>
            </a:extLst>
          </p:cNvPr>
          <p:cNvSpPr/>
          <p:nvPr/>
        </p:nvSpPr>
        <p:spPr>
          <a:xfrm>
            <a:off x="207954" y="4478918"/>
            <a:ext cx="7838766" cy="400110"/>
          </a:xfrm>
          <a:prstGeom prst="rect">
            <a:avLst/>
          </a:prstGeom>
        </p:spPr>
        <p:txBody>
          <a:bodyPr wrap="square">
            <a:spAutoFit/>
          </a:bodyPr>
          <a:lstStyle/>
          <a:p>
            <a:r>
              <a:rPr lang="zh-CN" altLang="en-US" sz="2000" dirty="0"/>
              <a:t>在析构函数里面，可以直接调用 </a:t>
            </a:r>
            <a:r>
              <a:rPr lang="en-US" altLang="zh-CN" sz="2000" dirty="0">
                <a:solidFill>
                  <a:prstClr val="black"/>
                </a:solidFill>
                <a:latin typeface="Consolas" panose="020B0609020204030204" pitchFamily="49" charset="0"/>
              </a:rPr>
              <a:t>clear </a:t>
            </a:r>
            <a:r>
              <a:rPr lang="zh-CN" altLang="en-US" sz="2000" dirty="0"/>
              <a:t>函数释放链表的内存空间：</a:t>
            </a:r>
          </a:p>
        </p:txBody>
      </p:sp>
      <p:grpSp>
        <p:nvGrpSpPr>
          <p:cNvPr id="14" name="组合 13">
            <a:extLst>
              <a:ext uri="{FF2B5EF4-FFF2-40B4-BE49-F238E27FC236}">
                <a16:creationId xmlns:a16="http://schemas.microsoft.com/office/drawing/2014/main" id="{5003A83B-815C-40EF-BC17-274E89D706CC}"/>
              </a:ext>
            </a:extLst>
          </p:cNvPr>
          <p:cNvGrpSpPr/>
          <p:nvPr/>
        </p:nvGrpSpPr>
        <p:grpSpPr>
          <a:xfrm>
            <a:off x="313600" y="4923717"/>
            <a:ext cx="6611456" cy="1494830"/>
            <a:chOff x="219974" y="2021250"/>
            <a:chExt cx="8704052" cy="1209028"/>
          </a:xfrm>
        </p:grpSpPr>
        <p:sp>
          <p:nvSpPr>
            <p:cNvPr id="15" name="矩形: 圆顶角 14">
              <a:extLst>
                <a:ext uri="{FF2B5EF4-FFF2-40B4-BE49-F238E27FC236}">
                  <a16:creationId xmlns:a16="http://schemas.microsoft.com/office/drawing/2014/main" id="{DFCDB8CB-6B17-42DF-84E3-A7DC113F04D2}"/>
                </a:ext>
              </a:extLst>
            </p:cNvPr>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sz="2000" dirty="0" err="1">
                  <a:solidFill>
                    <a:prstClr val="white"/>
                  </a:solidFill>
                  <a:latin typeface="Consolas" panose="020B0609020204030204" pitchFamily="49" charset="0"/>
                </a:rPr>
                <a:t>SList</a:t>
              </a:r>
              <a:r>
                <a:rPr lang="en-US" altLang="zh-CN" sz="2000" dirty="0">
                  <a:solidFill>
                    <a:prstClr val="white"/>
                  </a:solidFill>
                  <a:latin typeface="Consolas" panose="020B0609020204030204" pitchFamily="49" charset="0"/>
                </a:rPr>
                <a:t> </a:t>
              </a:r>
              <a:r>
                <a:rPr lang="zh-CN" altLang="en-US" sz="2000" dirty="0">
                  <a:solidFill>
                    <a:prstClr val="white"/>
                  </a:solidFill>
                  <a:latin typeface="Consolas" panose="020B0609020204030204" pitchFamily="49" charset="0"/>
                </a:rPr>
                <a:t>析构函数定义</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6" name="矩形: 圆角 17">
              <a:extLst>
                <a:ext uri="{FF2B5EF4-FFF2-40B4-BE49-F238E27FC236}">
                  <a16:creationId xmlns:a16="http://schemas.microsoft.com/office/drawing/2014/main" id="{D9D4858B-F7C0-46EF-B21D-3EBF74B192A7}"/>
                </a:ext>
              </a:extLst>
            </p:cNvPr>
            <p:cNvSpPr/>
            <p:nvPr/>
          </p:nvSpPr>
          <p:spPr>
            <a:xfrm>
              <a:off x="219974" y="2376601"/>
              <a:ext cx="8704052" cy="85367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rgbClr val="151DC1"/>
                </a:buClr>
                <a:buSzPct val="80000"/>
              </a:pPr>
              <a:r>
                <a:rPr kumimoji="0" lang="en-US" altLang="zh-CN" sz="1600" b="0" i="0" u="none" strike="noStrike" kern="1200" cap="none" spc="0" normalizeH="0" baseline="0" noProof="0" dirty="0">
                  <a:ln>
                    <a:noFill/>
                  </a:ln>
                  <a:solidFill>
                    <a:srgbClr val="0000FF"/>
                  </a:solidFill>
                  <a:effectLst/>
                  <a:uLnTx/>
                  <a:uFillTx/>
                  <a:latin typeface="Consolas" panose="020B0609020204030204" pitchFamily="49" charset="0"/>
                  <a:ea typeface="微软雅黑"/>
                  <a:cs typeface="+mn-cs"/>
                </a:rPr>
                <a:t>template</a:t>
              </a:r>
              <a:r>
                <a:rPr kumimoji="0" lang="en-US" altLang="zh-CN" sz="1600" b="0" i="0" u="none" strike="noStrike" kern="1200" cap="none" spc="0" normalizeH="0" baseline="0" noProof="0" dirty="0">
                  <a:ln>
                    <a:noFill/>
                  </a:ln>
                  <a:solidFill>
                    <a:schemeClr val="tx1"/>
                  </a:solidFill>
                  <a:effectLst/>
                  <a:uLnTx/>
                  <a:uFillTx/>
                  <a:latin typeface="Consolas" panose="020B0609020204030204" pitchFamily="49" charset="0"/>
                  <a:ea typeface="微软雅黑"/>
                  <a:cs typeface="+mn-cs"/>
                </a:rPr>
                <a:t>&lt;</a:t>
              </a:r>
              <a:r>
                <a:rPr kumimoji="0" lang="en-US" altLang="zh-CN" sz="1600" b="0" i="0" u="none" strike="noStrike" kern="1200" cap="none" spc="0" normalizeH="0" baseline="0" noProof="0" dirty="0" err="1">
                  <a:ln>
                    <a:noFill/>
                  </a:ln>
                  <a:solidFill>
                    <a:srgbClr val="0000FF"/>
                  </a:solidFill>
                  <a:effectLst/>
                  <a:uLnTx/>
                  <a:uFillTx/>
                  <a:latin typeface="Consolas" panose="020B0609020204030204" pitchFamily="49" charset="0"/>
                  <a:ea typeface="微软雅黑"/>
                  <a:cs typeface="+mn-cs"/>
                </a:rPr>
                <a:t>typename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 </a:t>
              </a:r>
              <a:r>
                <a:rPr lang="en-US" altLang="zh-CN" sz="1600" dirty="0">
                  <a:solidFill>
                    <a:srgbClr val="08764C"/>
                  </a:solidFill>
                  <a:latin typeface="Consolas" panose="020B0609020204030204" pitchFamily="49" charset="0"/>
                </a:rPr>
                <a:t>T</a:t>
              </a:r>
              <a:r>
                <a:rPr kumimoji="0" lang="en-US" altLang="zh-CN" sz="1600" b="0" i="0" u="none" strike="noStrike" kern="1200" cap="none" spc="0" normalizeH="0" baseline="0" noProof="0" dirty="0">
                  <a:ln>
                    <a:noFill/>
                  </a:ln>
                  <a:solidFill>
                    <a:schemeClr val="tx1"/>
                  </a:solidFill>
                  <a:effectLst/>
                  <a:uLnTx/>
                  <a:uFillTx/>
                  <a:latin typeface="Consolas" panose="020B0609020204030204" pitchFamily="49" charset="0"/>
                  <a:ea typeface="微软雅黑"/>
                  <a:cs typeface="+mn-cs"/>
                </a:rPr>
                <a:t>&gt;</a:t>
              </a:r>
            </a:p>
            <a:p>
              <a:pPr lvl="0">
                <a:buClr>
                  <a:srgbClr val="151DC1"/>
                </a:buClr>
                <a:buSzPct val="80000"/>
              </a:pPr>
              <a:r>
                <a:rPr lang="en-US" altLang="zh-CN" sz="1600" dirty="0" err="1">
                  <a:solidFill>
                    <a:srgbClr val="08764C"/>
                  </a:solidFill>
                  <a:latin typeface="Consolas" panose="020B0609020204030204" pitchFamily="49" charset="0"/>
                </a:rPr>
                <a:t>SList</a:t>
              </a:r>
              <a:r>
                <a:rPr lang="en-US" altLang="zh-CN" sz="1600" dirty="0">
                  <a:solidFill>
                    <a:schemeClr val="tx1"/>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&gt;::~</a:t>
              </a:r>
              <a:r>
                <a:rPr lang="en-US" altLang="zh-CN" sz="1600" dirty="0" err="1">
                  <a:solidFill>
                    <a:srgbClr val="08764C"/>
                  </a:solidFill>
                  <a:latin typeface="Consolas" panose="020B0609020204030204" pitchFamily="49" charset="0"/>
                </a:rPr>
                <a:t>SList</a:t>
              </a:r>
              <a:r>
                <a:rPr lang="en-US" altLang="zh-CN" sz="1600" dirty="0">
                  <a:solidFill>
                    <a:schemeClr val="tx1"/>
                  </a:solidFill>
                  <a:latin typeface="Consolas" panose="020B0609020204030204" pitchFamily="49" charset="0"/>
                </a:rPr>
                <a:t>() {</a:t>
              </a:r>
            </a:p>
            <a:p>
              <a:pPr lvl="0">
                <a:buClr>
                  <a:srgbClr val="151DC1"/>
                </a:buClr>
                <a:buSzPct val="80000"/>
              </a:pPr>
              <a:r>
                <a:rPr lang="en-US" altLang="zh-CN" sz="1600" dirty="0">
                  <a:solidFill>
                    <a:schemeClr val="tx1"/>
                  </a:solidFill>
                  <a:latin typeface="Consolas" panose="020B0609020204030204" pitchFamily="49" charset="0"/>
                </a:rPr>
                <a:t>	clear();</a:t>
              </a:r>
            </a:p>
            <a:p>
              <a:pPr lvl="0">
                <a:buClr>
                  <a:srgbClr val="151DC1"/>
                </a:buClr>
                <a:buSzPct val="80000"/>
              </a:pPr>
              <a:r>
                <a:rPr lang="en-US" altLang="zh-CN" sz="1600" dirty="0">
                  <a:solidFill>
                    <a:schemeClr val="tx1"/>
                  </a:solidFill>
                  <a:latin typeface="Consolas" panose="020B0609020204030204" pitchFamily="49" charset="0"/>
                </a:rPr>
                <a:t>}</a:t>
              </a:r>
              <a:endParaRPr kumimoji="0" lang="en-US" altLang="zh-CN" sz="1600" b="0" i="0" u="none" strike="noStrike" kern="1200" cap="none" spc="0" normalizeH="0" baseline="0" noProof="0" dirty="0">
                <a:ln>
                  <a:noFill/>
                </a:ln>
                <a:solidFill>
                  <a:schemeClr val="tx1"/>
                </a:solidFill>
                <a:effectLst/>
                <a:uLnTx/>
                <a:uFillTx/>
                <a:latin typeface="Consolas" panose="020B0609020204030204" pitchFamily="49" charset="0"/>
                <a:ea typeface="微软雅黑"/>
              </a:endParaRPr>
            </a:p>
          </p:txBody>
        </p:sp>
      </p:grpSp>
    </p:spTree>
    <p:extLst>
      <p:ext uri="{BB962C8B-B14F-4D97-AF65-F5344CB8AC3E}">
        <p14:creationId xmlns:p14="http://schemas.microsoft.com/office/powerpoint/2010/main" val="1726736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34</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lvl="0">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8.3.5  </a:t>
            </a:r>
            <a:r>
              <a:rPr lang="zh-CN" altLang="en-US" sz="3200" dirty="0">
                <a:solidFill>
                  <a:prstClr val="white"/>
                </a:solidFill>
              </a:rPr>
              <a:t>打印链表</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2A4B7D20-6B21-457D-B6BF-C3F76ACBB2EE}"/>
              </a:ext>
            </a:extLst>
          </p:cNvPr>
          <p:cNvSpPr/>
          <p:nvPr/>
        </p:nvSpPr>
        <p:spPr>
          <a:xfrm>
            <a:off x="159186" y="903576"/>
            <a:ext cx="8936046" cy="400110"/>
          </a:xfrm>
          <a:prstGeom prst="rect">
            <a:avLst/>
          </a:prstGeom>
        </p:spPr>
        <p:txBody>
          <a:bodyPr wrap="square">
            <a:spAutoFit/>
          </a:bodyPr>
          <a:lstStyle/>
          <a:p>
            <a:pPr lvl="0">
              <a:defRPr/>
            </a:pPr>
            <a:r>
              <a:rPr lang="zh-CN" altLang="en-US" sz="2000" dirty="0">
                <a:solidFill>
                  <a:prstClr val="black"/>
                </a:solidFill>
              </a:rPr>
              <a:t>为了像内置类型一样输出，需要重载输出运算符，并将其声明为 </a:t>
            </a:r>
            <a:r>
              <a:rPr lang="en-US" altLang="zh-CN" sz="2000" dirty="0" err="1">
                <a:solidFill>
                  <a:prstClr val="black"/>
                </a:solidFill>
                <a:latin typeface="Consolas" panose="020B0609020204030204" pitchFamily="49" charset="0"/>
              </a:rPr>
              <a:t>SList</a:t>
            </a:r>
            <a:r>
              <a:rPr lang="en-US" altLang="zh-CN" sz="2000" dirty="0">
                <a:solidFill>
                  <a:prstClr val="black"/>
                </a:solidFill>
              </a:rPr>
              <a:t> </a:t>
            </a:r>
            <a:r>
              <a:rPr lang="zh-CN" altLang="en-US" sz="2000" dirty="0">
                <a:solidFill>
                  <a:prstClr val="black"/>
                </a:solidFill>
              </a:rPr>
              <a:t>的友元：</a:t>
            </a:r>
            <a:endPar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13" name="组合 12">
            <a:extLst>
              <a:ext uri="{FF2B5EF4-FFF2-40B4-BE49-F238E27FC236}">
                <a16:creationId xmlns:a16="http://schemas.microsoft.com/office/drawing/2014/main" id="{D09D85D5-038A-4BF3-A625-95D934A21058}"/>
              </a:ext>
            </a:extLst>
          </p:cNvPr>
          <p:cNvGrpSpPr/>
          <p:nvPr/>
        </p:nvGrpSpPr>
        <p:grpSpPr>
          <a:xfrm>
            <a:off x="216064" y="1339810"/>
            <a:ext cx="6453048" cy="2583462"/>
            <a:chOff x="219974" y="2021250"/>
            <a:chExt cx="8704052" cy="2089520"/>
          </a:xfrm>
        </p:grpSpPr>
        <p:sp>
          <p:nvSpPr>
            <p:cNvPr id="18" name="矩形: 圆顶角 17">
              <a:extLst>
                <a:ext uri="{FF2B5EF4-FFF2-40B4-BE49-F238E27FC236}">
                  <a16:creationId xmlns:a16="http://schemas.microsoft.com/office/drawing/2014/main" id="{1BE027AF-BB67-49A0-86D0-4408EC9D6ADB}"/>
                </a:ext>
              </a:extLst>
            </p:cNvPr>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latin typeface="Consolas" panose="020B0609020204030204" pitchFamily="49" charset="0"/>
                </a:rPr>
                <a:t>重载输出运算符声明及友元声明</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9" name="矩形: 圆角 17">
              <a:extLst>
                <a:ext uri="{FF2B5EF4-FFF2-40B4-BE49-F238E27FC236}">
                  <a16:creationId xmlns:a16="http://schemas.microsoft.com/office/drawing/2014/main" id="{DCD5AFA7-7B71-40FD-B504-0C9920E0FC1D}"/>
                </a:ext>
              </a:extLst>
            </p:cNvPr>
            <p:cNvSpPr/>
            <p:nvPr/>
          </p:nvSpPr>
          <p:spPr>
            <a:xfrm>
              <a:off x="219974" y="2376602"/>
              <a:ext cx="8704052" cy="1734168"/>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
                  <a:srgbClr val="151DC1"/>
                </a:buClr>
                <a:buSzPct val="80000"/>
                <a:buFontTx/>
                <a:buNone/>
                <a:tabLst/>
                <a:defRPr/>
              </a:pPr>
              <a:r>
                <a:rPr kumimoji="0" lang="en-US" altLang="zh-CN" sz="1600" b="0" i="0" u="none" strike="noStrike" kern="1200" cap="none" spc="0" normalizeH="0" baseline="0" noProof="0" dirty="0">
                  <a:ln>
                    <a:noFill/>
                  </a:ln>
                  <a:solidFill>
                    <a:srgbClr val="0000FF"/>
                  </a:solidFill>
                  <a:effectLst/>
                  <a:uLnTx/>
                  <a:uFillTx/>
                  <a:latin typeface="Consolas" panose="020B0609020204030204" pitchFamily="49" charset="0"/>
                  <a:ea typeface="微软雅黑"/>
                  <a:cs typeface="+mn-cs"/>
                </a:rPr>
                <a:t>template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&lt;</a:t>
              </a:r>
              <a:r>
                <a:rPr kumimoji="0" lang="en-US" altLang="zh-CN" sz="1600" b="0" i="0" u="none" strike="noStrike" kern="1200" cap="none" spc="0" normalizeH="0" baseline="0" noProof="0" dirty="0" err="1">
                  <a:ln>
                    <a:noFill/>
                  </a:ln>
                  <a:solidFill>
                    <a:srgbClr val="0000FF"/>
                  </a:solidFill>
                  <a:effectLst/>
                  <a:uLnTx/>
                  <a:uFillTx/>
                  <a:latin typeface="Consolas" panose="020B0609020204030204" pitchFamily="49" charset="0"/>
                  <a:ea typeface="微软雅黑"/>
                  <a:cs typeface="+mn-cs"/>
                </a:rPr>
                <a:t>typename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 </a:t>
              </a:r>
              <a:r>
                <a:rPr kumimoji="0" lang="en-US" altLang="zh-CN" sz="1600" b="0" i="0" u="none" strike="noStrike" kern="1200" cap="none" spc="0" normalizeH="0" baseline="0" noProof="0" dirty="0">
                  <a:ln>
                    <a:noFill/>
                  </a:ln>
                  <a:solidFill>
                    <a:srgbClr val="08764C"/>
                  </a:solidFill>
                  <a:effectLst/>
                  <a:uLnTx/>
                  <a:uFillTx/>
                  <a:latin typeface="Consolas" panose="020B0609020204030204" pitchFamily="49" charset="0"/>
                  <a:ea typeface="微软雅黑"/>
                  <a:cs typeface="+mn-cs"/>
                </a:rPr>
                <a:t>T</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&gt;</a:t>
              </a:r>
            </a:p>
            <a:p>
              <a:pPr lvl="0">
                <a:buClr>
                  <a:srgbClr val="151DC1"/>
                </a:buClr>
                <a:buSzPct val="80000"/>
              </a:pPr>
              <a:r>
                <a:rPr lang="en-US" altLang="zh-CN" sz="1600" dirty="0" err="1">
                  <a:solidFill>
                    <a:srgbClr val="08764C"/>
                  </a:solidFill>
                  <a:latin typeface="Consolas" panose="020B0609020204030204" pitchFamily="49" charset="0"/>
                </a:rPr>
                <a:t>ostream</a:t>
              </a:r>
              <a:r>
                <a:rPr lang="en-US" altLang="zh-CN" sz="1600" dirty="0">
                  <a:solidFill>
                    <a:schemeClr val="tx1"/>
                  </a:solidFill>
                  <a:latin typeface="Consolas" panose="020B0609020204030204" pitchFamily="49" charset="0"/>
                </a:rPr>
                <a:t>&amp; </a:t>
              </a:r>
              <a:r>
                <a:rPr lang="en-US" altLang="zh-CN" sz="1600" dirty="0">
                  <a:solidFill>
                    <a:srgbClr val="0000FF"/>
                  </a:solidFill>
                  <a:latin typeface="Consolas" panose="020B0609020204030204" pitchFamily="49" charset="0"/>
                </a:rPr>
                <a:t>operator</a:t>
              </a:r>
              <a:r>
                <a:rPr lang="en-US" altLang="zh-CN" sz="1600" dirty="0">
                  <a:solidFill>
                    <a:schemeClr val="tx1"/>
                  </a:solidFill>
                  <a:latin typeface="Consolas" panose="020B0609020204030204" pitchFamily="49" charset="0"/>
                </a:rPr>
                <a:t>&lt;&lt;(</a:t>
              </a:r>
              <a:r>
                <a:rPr lang="en-US" altLang="zh-CN" sz="1600" dirty="0" err="1">
                  <a:solidFill>
                    <a:srgbClr val="08764C"/>
                  </a:solidFill>
                  <a:latin typeface="Consolas" panose="020B0609020204030204" pitchFamily="49" charset="0"/>
                </a:rPr>
                <a:t>ostream</a:t>
              </a:r>
              <a:r>
                <a:rPr lang="en-US" altLang="zh-CN" sz="1600" dirty="0">
                  <a:solidFill>
                    <a:schemeClr val="tx1"/>
                  </a:solidFill>
                  <a:latin typeface="Consolas" panose="020B0609020204030204" pitchFamily="49" charset="0"/>
                </a:rPr>
                <a:t>&amp;,</a:t>
              </a:r>
              <a:r>
                <a:rPr lang="en-US" altLang="zh-CN" sz="1600" dirty="0">
                  <a:solidFill>
                    <a:srgbClr val="0000FF"/>
                  </a:solidFill>
                  <a:latin typeface="Consolas" panose="020B0609020204030204" pitchFamily="49" charset="0"/>
                </a:rPr>
                <a:t>const</a:t>
              </a:r>
              <a:r>
                <a:rPr lang="en-US" altLang="zh-CN" sz="1600" dirty="0">
                  <a:solidFill>
                    <a:schemeClr val="tx1"/>
                  </a:solidFill>
                  <a:latin typeface="Consolas" panose="020B0609020204030204" pitchFamily="49" charset="0"/>
                </a:rPr>
                <a:t> </a:t>
              </a:r>
              <a:r>
                <a:rPr lang="en-US" altLang="zh-CN" sz="1600" dirty="0" err="1">
                  <a:solidFill>
                    <a:srgbClr val="08764C"/>
                  </a:solidFill>
                  <a:latin typeface="Consolas" panose="020B0609020204030204" pitchFamily="49" charset="0"/>
                </a:rPr>
                <a:t>SList</a:t>
              </a:r>
              <a:r>
                <a:rPr lang="en-US" altLang="zh-CN" sz="1600" dirty="0">
                  <a:solidFill>
                    <a:schemeClr val="tx1"/>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&gt;&amp;);</a:t>
              </a:r>
            </a:p>
            <a:p>
              <a:pPr lvl="0">
                <a:buClr>
                  <a:srgbClr val="151DC1"/>
                </a:buClr>
                <a:buSzPct val="80000"/>
              </a:pPr>
              <a:endParaRPr lang="en-US" altLang="zh-CN" sz="1600" dirty="0">
                <a:solidFill>
                  <a:schemeClr val="tx1"/>
                </a:solidFill>
                <a:latin typeface="Consolas" panose="020B0609020204030204" pitchFamily="49" charset="0"/>
              </a:endParaRPr>
            </a:p>
            <a:p>
              <a:pPr lvl="0">
                <a:buClr>
                  <a:srgbClr val="151DC1"/>
                </a:buClr>
                <a:buSzPct val="80000"/>
              </a:pPr>
              <a:r>
                <a:rPr lang="en-US" altLang="zh-CN" sz="1600" dirty="0">
                  <a:solidFill>
                    <a:srgbClr val="0000FF"/>
                  </a:solidFill>
                  <a:latin typeface="Consolas" panose="020B0609020204030204" pitchFamily="49" charset="0"/>
                </a:rPr>
                <a:t>template</a:t>
              </a:r>
              <a:r>
                <a:rPr lang="en-US" altLang="zh-CN" sz="1600" dirty="0">
                  <a:solidFill>
                    <a:schemeClr val="tx1"/>
                  </a:solidFill>
                  <a:latin typeface="Consolas" panose="020B0609020204030204" pitchFamily="49" charset="0"/>
                </a:rPr>
                <a:t>&lt;</a:t>
              </a:r>
              <a:r>
                <a:rPr lang="en-US" altLang="zh-CN" sz="1600" dirty="0" err="1">
                  <a:solidFill>
                    <a:srgbClr val="0000FF"/>
                  </a:solidFill>
                  <a:latin typeface="Consolas" panose="020B0609020204030204" pitchFamily="49" charset="0"/>
                </a:rPr>
                <a:t>typename</a:t>
              </a: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&gt;</a:t>
              </a:r>
            </a:p>
            <a:p>
              <a:pPr lvl="0">
                <a:buClr>
                  <a:srgbClr val="151DC1"/>
                </a:buClr>
                <a:buSzPct val="80000"/>
              </a:pPr>
              <a:r>
                <a:rPr lang="en-US" altLang="zh-CN" sz="1600" dirty="0">
                  <a:solidFill>
                    <a:srgbClr val="0000FF"/>
                  </a:solidFill>
                  <a:latin typeface="Consolas" panose="020B0609020204030204" pitchFamily="49" charset="0"/>
                </a:rPr>
                <a:t>class</a:t>
              </a:r>
              <a:r>
                <a:rPr lang="en-US" altLang="zh-CN" sz="1600" dirty="0">
                  <a:solidFill>
                    <a:schemeClr val="tx1"/>
                  </a:solidFill>
                  <a:latin typeface="Consolas" panose="020B0609020204030204" pitchFamily="49" charset="0"/>
                </a:rPr>
                <a:t> </a:t>
              </a:r>
              <a:r>
                <a:rPr lang="en-US" altLang="zh-CN" sz="1600" dirty="0" err="1">
                  <a:solidFill>
                    <a:srgbClr val="08764C"/>
                  </a:solidFill>
                  <a:latin typeface="Consolas" panose="020B0609020204030204" pitchFamily="49" charset="0"/>
                </a:rPr>
                <a:t>SList</a:t>
              </a:r>
              <a:r>
                <a:rPr lang="en-US" altLang="zh-CN" sz="1600" dirty="0">
                  <a:solidFill>
                    <a:schemeClr val="tx1"/>
                  </a:solidFill>
                  <a:latin typeface="Consolas" panose="020B0609020204030204" pitchFamily="49" charset="0"/>
                </a:rPr>
                <a:t> {</a:t>
              </a:r>
            </a:p>
            <a:p>
              <a:pPr lvl="0">
                <a:buClr>
                  <a:srgbClr val="151DC1"/>
                </a:buClr>
                <a:buSzPct val="80000"/>
              </a:pPr>
              <a:r>
                <a:rPr lang="en-US" altLang="zh-CN" sz="1600" dirty="0">
                  <a:solidFill>
                    <a:srgbClr val="0000FF"/>
                  </a:solidFill>
                  <a:latin typeface="Consolas" panose="020B0609020204030204" pitchFamily="49" charset="0"/>
                </a:rPr>
                <a:t>friend</a:t>
              </a:r>
              <a:r>
                <a:rPr lang="en-US" altLang="zh-CN" sz="1600" dirty="0">
                  <a:solidFill>
                    <a:schemeClr val="tx1"/>
                  </a:solidFill>
                  <a:latin typeface="Consolas" panose="020B0609020204030204" pitchFamily="49" charset="0"/>
                </a:rPr>
                <a:t> </a:t>
              </a:r>
              <a:r>
                <a:rPr lang="en-US" altLang="zh-CN" sz="1600" dirty="0" err="1">
                  <a:solidFill>
                    <a:srgbClr val="08764C"/>
                  </a:solidFill>
                  <a:latin typeface="Consolas" panose="020B0609020204030204" pitchFamily="49" charset="0"/>
                </a:rPr>
                <a:t>ostream</a:t>
              </a:r>
              <a:r>
                <a:rPr lang="en-US" altLang="zh-CN" sz="1600" dirty="0">
                  <a:solidFill>
                    <a:schemeClr val="tx1"/>
                  </a:solidFill>
                  <a:latin typeface="Consolas" panose="020B0609020204030204" pitchFamily="49" charset="0"/>
                </a:rPr>
                <a:t>&amp; </a:t>
              </a:r>
              <a:r>
                <a:rPr lang="en-US" altLang="zh-CN" sz="1600" dirty="0">
                  <a:solidFill>
                    <a:srgbClr val="0000FF"/>
                  </a:solidFill>
                  <a:latin typeface="Consolas" panose="020B0609020204030204" pitchFamily="49" charset="0"/>
                </a:rPr>
                <a:t>operator</a:t>
              </a:r>
              <a:r>
                <a:rPr lang="en-US" altLang="zh-CN" sz="1600" dirty="0">
                  <a:solidFill>
                    <a:schemeClr val="tx1"/>
                  </a:solidFill>
                  <a:latin typeface="Consolas" panose="020B0609020204030204" pitchFamily="49" charset="0"/>
                </a:rPr>
                <a:t>&lt;&lt; &lt;</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&gt;(</a:t>
              </a:r>
              <a:r>
                <a:rPr lang="en-US" altLang="zh-CN" sz="1600" dirty="0" err="1">
                  <a:solidFill>
                    <a:srgbClr val="08764C"/>
                  </a:solidFill>
                  <a:latin typeface="Consolas" panose="020B0609020204030204" pitchFamily="49" charset="0"/>
                </a:rPr>
                <a:t>ostream</a:t>
              </a:r>
              <a:r>
                <a:rPr lang="en-US" altLang="zh-CN" sz="1600" dirty="0">
                  <a:solidFill>
                    <a:schemeClr val="tx1"/>
                  </a:solidFill>
                  <a:latin typeface="Consolas" panose="020B0609020204030204" pitchFamily="49" charset="0"/>
                </a:rPr>
                <a:t>&amp;,</a:t>
              </a:r>
              <a:r>
                <a:rPr lang="en-US" altLang="zh-CN" sz="1600" dirty="0">
                  <a:solidFill>
                    <a:srgbClr val="0000FF"/>
                  </a:solidFill>
                  <a:latin typeface="Consolas" panose="020B0609020204030204" pitchFamily="49" charset="0"/>
                </a:rPr>
                <a:t>const</a:t>
              </a:r>
              <a:r>
                <a:rPr lang="en-US" altLang="zh-CN" sz="1600" dirty="0">
                  <a:solidFill>
                    <a:schemeClr val="tx1"/>
                  </a:solidFill>
                  <a:latin typeface="Consolas" panose="020B0609020204030204" pitchFamily="49" charset="0"/>
                </a:rPr>
                <a:t> </a:t>
              </a:r>
              <a:r>
                <a:rPr lang="en-US" altLang="zh-CN" sz="1600" dirty="0" err="1">
                  <a:solidFill>
                    <a:srgbClr val="08764C"/>
                  </a:solidFill>
                  <a:latin typeface="Consolas" panose="020B0609020204030204" pitchFamily="49" charset="0"/>
                </a:rPr>
                <a:t>SList</a:t>
              </a:r>
              <a:r>
                <a:rPr lang="en-US" altLang="zh-CN" sz="1600" dirty="0">
                  <a:solidFill>
                    <a:schemeClr val="tx1"/>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&gt;&amp;);</a:t>
              </a:r>
            </a:p>
            <a:p>
              <a:pPr lvl="0">
                <a:buClr>
                  <a:srgbClr val="151DC1"/>
                </a:buClr>
                <a:buSzPct val="80000"/>
              </a:pP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其它成员定义保持不变</a:t>
              </a:r>
            </a:p>
            <a:p>
              <a:pPr lvl="0">
                <a:buClr>
                  <a:srgbClr val="151DC1"/>
                </a:buClr>
                <a:buSzPct val="80000"/>
              </a:pPr>
              <a:r>
                <a:rPr lang="en-US" altLang="zh-CN" sz="1600" dirty="0">
                  <a:solidFill>
                    <a:schemeClr val="tx1"/>
                  </a:solidFill>
                  <a:latin typeface="Consolas" panose="020B0609020204030204" pitchFamily="49" charset="0"/>
                </a:rPr>
                <a:t>};</a:t>
              </a:r>
              <a:endParaRPr kumimoji="0" lang="en-US" altLang="zh-CN" sz="1600" b="0" i="0" u="none" strike="noStrike" kern="1200" cap="none" spc="0" normalizeH="0" baseline="0" noProof="0" dirty="0">
                <a:ln>
                  <a:noFill/>
                </a:ln>
                <a:solidFill>
                  <a:schemeClr val="tx1"/>
                </a:solidFill>
                <a:effectLst/>
                <a:uLnTx/>
                <a:uFillTx/>
                <a:latin typeface="Consolas" panose="020B0609020204030204" pitchFamily="49" charset="0"/>
                <a:ea typeface="微软雅黑"/>
              </a:endParaRPr>
            </a:p>
          </p:txBody>
        </p:sp>
      </p:grpSp>
      <p:grpSp>
        <p:nvGrpSpPr>
          <p:cNvPr id="14" name="组合 13">
            <a:extLst>
              <a:ext uri="{FF2B5EF4-FFF2-40B4-BE49-F238E27FC236}">
                <a16:creationId xmlns:a16="http://schemas.microsoft.com/office/drawing/2014/main" id="{5003A83B-815C-40EF-BC17-274E89D706CC}"/>
              </a:ext>
            </a:extLst>
          </p:cNvPr>
          <p:cNvGrpSpPr/>
          <p:nvPr/>
        </p:nvGrpSpPr>
        <p:grpSpPr>
          <a:xfrm>
            <a:off x="216064" y="3987066"/>
            <a:ext cx="6453048" cy="2735963"/>
            <a:chOff x="219974" y="2021250"/>
            <a:chExt cx="8704052" cy="2212864"/>
          </a:xfrm>
        </p:grpSpPr>
        <p:sp>
          <p:nvSpPr>
            <p:cNvPr id="15" name="矩形: 圆顶角 14">
              <a:extLst>
                <a:ext uri="{FF2B5EF4-FFF2-40B4-BE49-F238E27FC236}">
                  <a16:creationId xmlns:a16="http://schemas.microsoft.com/office/drawing/2014/main" id="{DFCDB8CB-6B17-42DF-84E3-A7DC113F04D2}"/>
                </a:ext>
              </a:extLst>
            </p:cNvPr>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latin typeface="Consolas" panose="020B0609020204030204" pitchFamily="49" charset="0"/>
                </a:rPr>
                <a:t>重载输出运算符定义</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6" name="矩形: 圆角 17">
              <a:extLst>
                <a:ext uri="{FF2B5EF4-FFF2-40B4-BE49-F238E27FC236}">
                  <a16:creationId xmlns:a16="http://schemas.microsoft.com/office/drawing/2014/main" id="{D9D4858B-F7C0-46EF-B21D-3EBF74B192A7}"/>
                </a:ext>
              </a:extLst>
            </p:cNvPr>
            <p:cNvSpPr/>
            <p:nvPr/>
          </p:nvSpPr>
          <p:spPr>
            <a:xfrm>
              <a:off x="219974" y="2376601"/>
              <a:ext cx="8704052" cy="185751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
                  <a:srgbClr val="151DC1"/>
                </a:buClr>
                <a:buSzPct val="80000"/>
                <a:buFontTx/>
                <a:buNone/>
                <a:tabLst/>
                <a:defRPr/>
              </a:pPr>
              <a:r>
                <a:rPr kumimoji="0" lang="en-US" altLang="zh-CN" sz="1600" b="0" i="0" u="none" strike="noStrike" kern="1200" cap="none" spc="0" normalizeH="0" baseline="0" noProof="0" dirty="0">
                  <a:ln>
                    <a:noFill/>
                  </a:ln>
                  <a:solidFill>
                    <a:srgbClr val="0000FF"/>
                  </a:solidFill>
                  <a:effectLst/>
                  <a:uLnTx/>
                  <a:uFillTx/>
                  <a:latin typeface="Consolas" panose="020B0609020204030204" pitchFamily="49" charset="0"/>
                  <a:ea typeface="微软雅黑"/>
                  <a:cs typeface="+mn-cs"/>
                </a:rPr>
                <a:t>template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&lt;</a:t>
              </a:r>
              <a:r>
                <a:rPr kumimoji="0" lang="en-US" altLang="zh-CN" sz="1600" b="0" i="0" u="none" strike="noStrike" kern="1200" cap="none" spc="0" normalizeH="0" baseline="0" noProof="0" dirty="0" err="1">
                  <a:ln>
                    <a:noFill/>
                  </a:ln>
                  <a:solidFill>
                    <a:srgbClr val="0000FF"/>
                  </a:solidFill>
                  <a:effectLst/>
                  <a:uLnTx/>
                  <a:uFillTx/>
                  <a:latin typeface="Consolas" panose="020B0609020204030204" pitchFamily="49" charset="0"/>
                  <a:ea typeface="微软雅黑"/>
                  <a:cs typeface="+mn-cs"/>
                </a:rPr>
                <a:t>typename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 </a:t>
              </a:r>
              <a:r>
                <a:rPr kumimoji="0" lang="en-US" altLang="zh-CN" sz="1600" b="0" i="0" u="none" strike="noStrike" kern="1200" cap="none" spc="0" normalizeH="0" baseline="0" noProof="0" dirty="0">
                  <a:ln>
                    <a:noFill/>
                  </a:ln>
                  <a:solidFill>
                    <a:srgbClr val="08764C"/>
                  </a:solidFill>
                  <a:effectLst/>
                  <a:uLnTx/>
                  <a:uFillTx/>
                  <a:latin typeface="Consolas" panose="020B0609020204030204" pitchFamily="49" charset="0"/>
                  <a:ea typeface="微软雅黑"/>
                  <a:cs typeface="+mn-cs"/>
                </a:rPr>
                <a:t>T</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&gt;</a:t>
              </a:r>
            </a:p>
            <a:p>
              <a:pPr lvl="0">
                <a:buClr>
                  <a:srgbClr val="151DC1"/>
                </a:buClr>
                <a:buSzPct val="80000"/>
              </a:pPr>
              <a:r>
                <a:rPr lang="en-US" altLang="zh-CN" sz="1600" dirty="0" err="1">
                  <a:solidFill>
                    <a:srgbClr val="08764C"/>
                  </a:solidFill>
                  <a:latin typeface="Consolas" panose="020B0609020204030204" pitchFamily="49" charset="0"/>
                </a:rPr>
                <a:t>ostream</a:t>
              </a:r>
              <a:r>
                <a:rPr lang="en-US" altLang="zh-CN" sz="1600" dirty="0">
                  <a:solidFill>
                    <a:schemeClr val="tx1"/>
                  </a:solidFill>
                  <a:latin typeface="Consolas" panose="020B0609020204030204" pitchFamily="49" charset="0"/>
                </a:rPr>
                <a:t>&amp; </a:t>
              </a:r>
              <a:r>
                <a:rPr lang="en-US" altLang="zh-CN" sz="1600" dirty="0">
                  <a:solidFill>
                    <a:srgbClr val="0000FF"/>
                  </a:solidFill>
                  <a:latin typeface="Consolas" panose="020B0609020204030204" pitchFamily="49" charset="0"/>
                </a:rPr>
                <a:t>operator</a:t>
              </a:r>
              <a:r>
                <a:rPr lang="en-US" altLang="zh-CN" sz="1600" dirty="0">
                  <a:solidFill>
                    <a:schemeClr val="tx1"/>
                  </a:solidFill>
                  <a:latin typeface="Consolas" panose="020B0609020204030204" pitchFamily="49" charset="0"/>
                </a:rPr>
                <a:t>&lt;&lt;(</a:t>
              </a:r>
              <a:r>
                <a:rPr lang="en-US" altLang="zh-CN" sz="1600" dirty="0" err="1">
                  <a:solidFill>
                    <a:srgbClr val="08764C"/>
                  </a:solidFill>
                  <a:latin typeface="Consolas" panose="020B0609020204030204" pitchFamily="49" charset="0"/>
                </a:rPr>
                <a:t>ostream</a:t>
              </a:r>
              <a:r>
                <a:rPr lang="en-US" altLang="zh-CN" sz="1600" dirty="0">
                  <a:solidFill>
                    <a:schemeClr val="tx1"/>
                  </a:solidFill>
                  <a:latin typeface="Consolas" panose="020B0609020204030204" pitchFamily="49" charset="0"/>
                </a:rPr>
                <a:t> &amp;</a:t>
              </a:r>
              <a:r>
                <a:rPr lang="en-US" altLang="zh-CN" sz="1600" dirty="0" err="1">
                  <a:solidFill>
                    <a:schemeClr val="tx1"/>
                  </a:solidFill>
                  <a:latin typeface="Consolas" panose="020B0609020204030204" pitchFamily="49" charset="0"/>
                </a:rPr>
                <a:t>os</a:t>
              </a: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const</a:t>
              </a:r>
              <a:r>
                <a:rPr lang="en-US" altLang="zh-CN" sz="1600" dirty="0">
                  <a:solidFill>
                    <a:schemeClr val="tx1"/>
                  </a:solidFill>
                  <a:latin typeface="Consolas" panose="020B0609020204030204" pitchFamily="49" charset="0"/>
                </a:rPr>
                <a:t> </a:t>
              </a:r>
              <a:r>
                <a:rPr lang="en-US" altLang="zh-CN" sz="1600" dirty="0" err="1">
                  <a:solidFill>
                    <a:srgbClr val="08764C"/>
                  </a:solidFill>
                  <a:latin typeface="Consolas" panose="020B0609020204030204" pitchFamily="49" charset="0"/>
                </a:rPr>
                <a:t>SList</a:t>
              </a:r>
              <a:r>
                <a:rPr lang="en-US" altLang="zh-CN" sz="1600" dirty="0">
                  <a:solidFill>
                    <a:schemeClr val="tx1"/>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&gt;&amp; </a:t>
              </a:r>
              <a:r>
                <a:rPr lang="en-US" altLang="zh-CN" sz="1600" dirty="0">
                  <a:solidFill>
                    <a:srgbClr val="08764C"/>
                  </a:solidFill>
                  <a:latin typeface="Consolas" panose="020B0609020204030204" pitchFamily="49" charset="0"/>
                </a:rPr>
                <a:t>list</a:t>
              </a:r>
              <a:r>
                <a:rPr lang="en-US" altLang="zh-CN" sz="1600" dirty="0">
                  <a:solidFill>
                    <a:schemeClr val="tx1"/>
                  </a:solidFill>
                  <a:latin typeface="Consolas" panose="020B0609020204030204" pitchFamily="49" charset="0"/>
                </a:rPr>
                <a:t>) {</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&gt; *p = </a:t>
              </a:r>
              <a:r>
                <a:rPr lang="en-US" altLang="zh-CN" sz="1600" dirty="0" err="1">
                  <a:solidFill>
                    <a:srgbClr val="08764C"/>
                  </a:solidFill>
                  <a:latin typeface="Consolas" panose="020B0609020204030204" pitchFamily="49" charset="0"/>
                </a:rPr>
                <a:t>list</a:t>
              </a:r>
              <a:r>
                <a:rPr lang="en-US" altLang="zh-CN" sz="1600" dirty="0" err="1">
                  <a:solidFill>
                    <a:schemeClr val="tx1"/>
                  </a:solidFill>
                  <a:latin typeface="Consolas" panose="020B0609020204030204" pitchFamily="49" charset="0"/>
                </a:rPr>
                <a:t>.m_head</a:t>
              </a:r>
              <a:r>
                <a:rPr lang="en-US" altLang="zh-CN" sz="1600" dirty="0">
                  <a:solidFill>
                    <a:schemeClr val="tx1"/>
                  </a:solidFill>
                  <a:latin typeface="Consolas" panose="020B0609020204030204" pitchFamily="49" charset="0"/>
                </a:rPr>
                <a:t>;</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while</a:t>
              </a:r>
              <a:r>
                <a:rPr lang="en-US" altLang="zh-CN" sz="1600" dirty="0">
                  <a:solidFill>
                    <a:schemeClr val="tx1"/>
                  </a:solidFill>
                  <a:latin typeface="Consolas" panose="020B0609020204030204" pitchFamily="49" charset="0"/>
                </a:rPr>
                <a:t> (p != </a:t>
              </a:r>
              <a:r>
                <a:rPr lang="en-US" altLang="zh-CN" sz="1600" dirty="0" err="1">
                  <a:solidFill>
                    <a:schemeClr val="tx1"/>
                  </a:solidFill>
                  <a:latin typeface="Consolas" panose="020B0609020204030204" pitchFamily="49" charset="0"/>
                </a:rPr>
                <a:t>nullptr</a:t>
              </a:r>
              <a:r>
                <a:rPr lang="en-US" altLang="zh-CN" sz="1600" dirty="0">
                  <a:solidFill>
                    <a:schemeClr val="tx1"/>
                  </a:solidFill>
                  <a:latin typeface="Consolas" panose="020B0609020204030204" pitchFamily="49" charset="0"/>
                </a:rPr>
                <a:t>) {</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os</a:t>
              </a:r>
              <a:r>
                <a:rPr lang="en-US" altLang="zh-CN" sz="1600" dirty="0">
                  <a:solidFill>
                    <a:schemeClr val="tx1"/>
                  </a:solidFill>
                  <a:latin typeface="Consolas" panose="020B0609020204030204" pitchFamily="49" charset="0"/>
                </a:rPr>
                <a:t> &lt;&lt; p-&gt;data() &lt;&lt; </a:t>
              </a:r>
              <a:r>
                <a:rPr lang="en-US" altLang="zh-CN" sz="1600" dirty="0">
                  <a:solidFill>
                    <a:srgbClr val="E0AB5B"/>
                  </a:solidFill>
                  <a:latin typeface="Consolas" panose="020B0609020204030204" pitchFamily="49" charset="0"/>
                </a:rPr>
                <a:t>" "</a:t>
              </a:r>
              <a:r>
                <a:rPr lang="en-US" altLang="zh-CN" sz="1600" dirty="0">
                  <a:solidFill>
                    <a:schemeClr val="tx1"/>
                  </a:solidFill>
                  <a:latin typeface="Consolas" panose="020B0609020204030204" pitchFamily="49" charset="0"/>
                </a:rPr>
                <a:t>;</a:t>
              </a:r>
            </a:p>
            <a:p>
              <a:pPr lvl="0">
                <a:buClr>
                  <a:srgbClr val="151DC1"/>
                </a:buClr>
                <a:buSzPct val="80000"/>
              </a:pPr>
              <a:r>
                <a:rPr lang="en-US" altLang="zh-CN" sz="1600" dirty="0">
                  <a:solidFill>
                    <a:schemeClr val="tx1"/>
                  </a:solidFill>
                  <a:latin typeface="Consolas" panose="020B0609020204030204" pitchFamily="49" charset="0"/>
                </a:rPr>
                <a:t>		p = p-&gt;next();</a:t>
              </a:r>
            </a:p>
            <a:p>
              <a:pPr lvl="0">
                <a:buClr>
                  <a:srgbClr val="151DC1"/>
                </a:buClr>
                <a:buSzPct val="80000"/>
              </a:pPr>
              <a:r>
                <a:rPr lang="en-US" altLang="zh-CN" sz="1600" dirty="0">
                  <a:solidFill>
                    <a:schemeClr val="tx1"/>
                  </a:solidFill>
                  <a:latin typeface="Consolas" panose="020B0609020204030204" pitchFamily="49" charset="0"/>
                </a:rPr>
                <a:t>	}</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return</a:t>
              </a: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os</a:t>
              </a:r>
              <a:r>
                <a:rPr lang="en-US" altLang="zh-CN" sz="1600" dirty="0">
                  <a:solidFill>
                    <a:schemeClr val="tx1"/>
                  </a:solidFill>
                  <a:latin typeface="Consolas" panose="020B0609020204030204" pitchFamily="49" charset="0"/>
                </a:rPr>
                <a:t>;</a:t>
              </a:r>
            </a:p>
            <a:p>
              <a:pPr lvl="0">
                <a:buClr>
                  <a:srgbClr val="151DC1"/>
                </a:buClr>
                <a:buSzPct val="80000"/>
              </a:pPr>
              <a:r>
                <a:rPr lang="en-US" altLang="zh-CN" sz="1600" dirty="0">
                  <a:solidFill>
                    <a:schemeClr val="tx1"/>
                  </a:solidFill>
                  <a:latin typeface="Consolas" panose="020B0609020204030204" pitchFamily="49" charset="0"/>
                </a:rPr>
                <a:t>}</a:t>
              </a:r>
              <a:endParaRPr kumimoji="0" lang="en-US" altLang="zh-CN" sz="1600" b="0" i="0" u="none" strike="noStrike" kern="1200" cap="none" spc="0" normalizeH="0" baseline="0" noProof="0" dirty="0">
                <a:ln>
                  <a:noFill/>
                </a:ln>
                <a:solidFill>
                  <a:schemeClr val="tx1"/>
                </a:solidFill>
                <a:effectLst/>
                <a:uLnTx/>
                <a:uFillTx/>
                <a:latin typeface="Consolas" panose="020B0609020204030204" pitchFamily="49" charset="0"/>
                <a:ea typeface="微软雅黑"/>
              </a:endParaRPr>
            </a:p>
          </p:txBody>
        </p:sp>
      </p:grpSp>
      <p:grpSp>
        <p:nvGrpSpPr>
          <p:cNvPr id="12" name="组合 11">
            <a:extLst>
              <a:ext uri="{FF2B5EF4-FFF2-40B4-BE49-F238E27FC236}">
                <a16:creationId xmlns:a16="http://schemas.microsoft.com/office/drawing/2014/main" id="{46AE0370-EA3E-4A72-B552-84E86D1ADD12}"/>
              </a:ext>
            </a:extLst>
          </p:cNvPr>
          <p:cNvGrpSpPr/>
          <p:nvPr/>
        </p:nvGrpSpPr>
        <p:grpSpPr>
          <a:xfrm>
            <a:off x="6712040" y="1346021"/>
            <a:ext cx="2308560" cy="2155460"/>
            <a:chOff x="219974" y="2044317"/>
            <a:chExt cx="8704052" cy="2155469"/>
          </a:xfrm>
        </p:grpSpPr>
        <p:sp>
          <p:nvSpPr>
            <p:cNvPr id="17" name="矩形: 圆顶角 16">
              <a:extLst>
                <a:ext uri="{FF2B5EF4-FFF2-40B4-BE49-F238E27FC236}">
                  <a16:creationId xmlns:a16="http://schemas.microsoft.com/office/drawing/2014/main" id="{CD3A5B70-8627-41B5-A858-53C35B155F61}"/>
                </a:ext>
              </a:extLst>
            </p:cNvPr>
            <p:cNvSpPr/>
            <p:nvPr/>
          </p:nvSpPr>
          <p:spPr>
            <a:xfrm>
              <a:off x="219974" y="2044317"/>
              <a:ext cx="8704052" cy="433145"/>
            </a:xfrm>
            <a:prstGeom prst="round2SameRect">
              <a:avLst>
                <a:gd name="adj1" fmla="val 20076"/>
                <a:gd name="adj2" fmla="val 0"/>
              </a:avLst>
            </a:prstGeom>
            <a:solidFill>
              <a:srgbClr val="C7576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注意</a:t>
              </a:r>
            </a:p>
          </p:txBody>
        </p:sp>
        <p:sp>
          <p:nvSpPr>
            <p:cNvPr id="20" name="矩形: 圆角 17">
              <a:extLst>
                <a:ext uri="{FF2B5EF4-FFF2-40B4-BE49-F238E27FC236}">
                  <a16:creationId xmlns:a16="http://schemas.microsoft.com/office/drawing/2014/main" id="{B96FE939-0454-41C7-BBCC-D038741DDE0C}"/>
                </a:ext>
              </a:extLst>
            </p:cNvPr>
            <p:cNvSpPr/>
            <p:nvPr/>
          </p:nvSpPr>
          <p:spPr>
            <a:xfrm>
              <a:off x="219974" y="2490913"/>
              <a:ext cx="8704052" cy="170887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0DCD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50000"/>
                </a:lnSpc>
                <a:buClr>
                  <a:srgbClr val="212AE7"/>
                </a:buClr>
                <a:buSzPct val="80000"/>
              </a:pPr>
              <a:r>
                <a:rPr lang="zh-CN" altLang="en-US" dirty="0">
                  <a:solidFill>
                    <a:schemeClr val="tx1"/>
                  </a:solidFill>
                  <a:latin typeface="Consolas" panose="020B0609020204030204" pitchFamily="49" charset="0"/>
                </a:rPr>
                <a:t>友元关系被限定在相同类型实例化的输出运算符和 </a:t>
              </a:r>
              <a:r>
                <a:rPr lang="en-US" altLang="zh-CN" dirty="0" err="1">
                  <a:solidFill>
                    <a:schemeClr val="tx1"/>
                  </a:solidFill>
                  <a:latin typeface="Consolas" panose="020B0609020204030204" pitchFamily="49" charset="0"/>
                </a:rPr>
                <a:t>SList</a:t>
              </a:r>
              <a:r>
                <a:rPr lang="en-US" altLang="zh-CN" dirty="0">
                  <a:solidFill>
                    <a:schemeClr val="tx1"/>
                  </a:solidFill>
                  <a:latin typeface="Consolas" panose="020B0609020204030204" pitchFamily="49" charset="0"/>
                </a:rPr>
                <a:t> </a:t>
              </a:r>
              <a:r>
                <a:rPr lang="zh-CN" altLang="en-US" dirty="0">
                  <a:solidFill>
                    <a:schemeClr val="tx1"/>
                  </a:solidFill>
                  <a:latin typeface="Consolas" panose="020B0609020204030204" pitchFamily="49" charset="0"/>
                </a:rPr>
                <a:t>之间</a:t>
              </a:r>
              <a:endParaRPr lang="en-US" altLang="zh-CN" dirty="0">
                <a:solidFill>
                  <a:schemeClr val="tx1"/>
                </a:solidFill>
                <a:latin typeface="Consolas" panose="020B0609020204030204" pitchFamily="49" charset="0"/>
              </a:endParaRPr>
            </a:p>
          </p:txBody>
        </p:sp>
      </p:grpSp>
    </p:spTree>
    <p:extLst>
      <p:ext uri="{BB962C8B-B14F-4D97-AF65-F5344CB8AC3E}">
        <p14:creationId xmlns:p14="http://schemas.microsoft.com/office/powerpoint/2010/main" val="1404941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35</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lvl="0">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8.3.6  </a:t>
            </a:r>
            <a:r>
              <a:rPr lang="zh-CN" altLang="en-US" sz="3200" dirty="0">
                <a:solidFill>
                  <a:prstClr val="white"/>
                </a:solidFill>
              </a:rPr>
              <a:t>拷贝控制与友元声明</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2A4B7D20-6B21-457D-B6BF-C3F76ACBB2EE}"/>
              </a:ext>
            </a:extLst>
          </p:cNvPr>
          <p:cNvSpPr/>
          <p:nvPr/>
        </p:nvSpPr>
        <p:spPr>
          <a:xfrm>
            <a:off x="159186" y="903576"/>
            <a:ext cx="8936046" cy="400110"/>
          </a:xfrm>
          <a:prstGeom prst="rect">
            <a:avLst/>
          </a:prstGeom>
        </p:spPr>
        <p:txBody>
          <a:bodyPr wrap="square">
            <a:spAutoFit/>
          </a:bodyPr>
          <a:lstStyle/>
          <a:p>
            <a:pPr lvl="0">
              <a:defRPr/>
            </a:pPr>
            <a:r>
              <a:rPr lang="zh-CN" altLang="en-US" sz="2000" dirty="0">
                <a:solidFill>
                  <a:prstClr val="black"/>
                </a:solidFill>
              </a:rPr>
              <a:t>回顾类模板 </a:t>
            </a:r>
            <a:r>
              <a:rPr lang="en-US" altLang="zh-CN" sz="2000" dirty="0">
                <a:solidFill>
                  <a:prstClr val="black"/>
                </a:solidFill>
                <a:latin typeface="Consolas" panose="020B0609020204030204" pitchFamily="49" charset="0"/>
              </a:rPr>
              <a:t>Node</a:t>
            </a:r>
            <a:r>
              <a:rPr lang="en-US" altLang="zh-CN" sz="2000" dirty="0">
                <a:solidFill>
                  <a:prstClr val="black"/>
                </a:solidFill>
              </a:rPr>
              <a:t> </a:t>
            </a:r>
            <a:r>
              <a:rPr lang="zh-CN" altLang="en-US" sz="2000" dirty="0">
                <a:solidFill>
                  <a:prstClr val="black"/>
                </a:solidFill>
              </a:rPr>
              <a:t>的定义，如果使用默认的复制与赋值操作会有什么后果？</a:t>
            </a:r>
            <a:endPar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13" name="组合 12">
            <a:extLst>
              <a:ext uri="{FF2B5EF4-FFF2-40B4-BE49-F238E27FC236}">
                <a16:creationId xmlns:a16="http://schemas.microsoft.com/office/drawing/2014/main" id="{D09D85D5-038A-4BF3-A625-95D934A21058}"/>
              </a:ext>
            </a:extLst>
          </p:cNvPr>
          <p:cNvGrpSpPr/>
          <p:nvPr/>
        </p:nvGrpSpPr>
        <p:grpSpPr>
          <a:xfrm>
            <a:off x="216064" y="1412962"/>
            <a:ext cx="5770208" cy="1952030"/>
            <a:chOff x="219974" y="2021250"/>
            <a:chExt cx="8704052" cy="1578814"/>
          </a:xfrm>
        </p:grpSpPr>
        <p:sp>
          <p:nvSpPr>
            <p:cNvPr id="18" name="矩形: 圆顶角 17">
              <a:extLst>
                <a:ext uri="{FF2B5EF4-FFF2-40B4-BE49-F238E27FC236}">
                  <a16:creationId xmlns:a16="http://schemas.microsoft.com/office/drawing/2014/main" id="{1BE027AF-BB67-49A0-86D0-4408EC9D6ADB}"/>
                </a:ext>
              </a:extLst>
            </p:cNvPr>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sz="2000" dirty="0">
                  <a:solidFill>
                    <a:prstClr val="white"/>
                  </a:solidFill>
                  <a:latin typeface="Consolas" panose="020B0609020204030204" pitchFamily="49" charset="0"/>
                </a:rPr>
                <a:t>Node </a:t>
              </a:r>
              <a:r>
                <a:rPr lang="zh-CN" altLang="en-US" sz="2000" dirty="0">
                  <a:solidFill>
                    <a:prstClr val="white"/>
                  </a:solidFill>
                  <a:latin typeface="Consolas" panose="020B0609020204030204" pitchFamily="49" charset="0"/>
                </a:rPr>
                <a:t>类模板部分定义</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9" name="矩形: 圆角 17">
              <a:extLst>
                <a:ext uri="{FF2B5EF4-FFF2-40B4-BE49-F238E27FC236}">
                  <a16:creationId xmlns:a16="http://schemas.microsoft.com/office/drawing/2014/main" id="{DCD5AFA7-7B71-40FD-B504-0C9920E0FC1D}"/>
                </a:ext>
              </a:extLst>
            </p:cNvPr>
            <p:cNvSpPr/>
            <p:nvPr/>
          </p:nvSpPr>
          <p:spPr>
            <a:xfrm>
              <a:off x="219974" y="2376602"/>
              <a:ext cx="8704052" cy="122346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
                  <a:srgbClr val="151DC1"/>
                </a:buClr>
                <a:buSzPct val="80000"/>
                <a:buFontTx/>
                <a:buNone/>
                <a:tabLst/>
                <a:defRPr/>
              </a:pPr>
              <a:r>
                <a:rPr kumimoji="0" lang="en-US" altLang="zh-CN" sz="1600" b="0" i="0" u="none" strike="noStrike" kern="1200" cap="none" spc="0" normalizeH="0" baseline="0" noProof="0" dirty="0">
                  <a:ln>
                    <a:noFill/>
                  </a:ln>
                  <a:solidFill>
                    <a:srgbClr val="0000FF"/>
                  </a:solidFill>
                  <a:effectLst/>
                  <a:uLnTx/>
                  <a:uFillTx/>
                  <a:latin typeface="Consolas" panose="020B0609020204030204" pitchFamily="49" charset="0"/>
                  <a:ea typeface="微软雅黑"/>
                  <a:cs typeface="+mn-cs"/>
                </a:rPr>
                <a:t>template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&lt;</a:t>
              </a:r>
              <a:r>
                <a:rPr kumimoji="0" lang="en-US" altLang="zh-CN" sz="1600" b="0" i="0" u="none" strike="noStrike" kern="1200" cap="none" spc="0" normalizeH="0" baseline="0" noProof="0" dirty="0" err="1">
                  <a:ln>
                    <a:noFill/>
                  </a:ln>
                  <a:solidFill>
                    <a:srgbClr val="0000FF"/>
                  </a:solidFill>
                  <a:effectLst/>
                  <a:uLnTx/>
                  <a:uFillTx/>
                  <a:latin typeface="Consolas" panose="020B0609020204030204" pitchFamily="49" charset="0"/>
                  <a:ea typeface="微软雅黑"/>
                  <a:cs typeface="+mn-cs"/>
                </a:rPr>
                <a:t>typename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 </a:t>
              </a:r>
              <a:r>
                <a:rPr kumimoji="0" lang="en-US" altLang="zh-CN" sz="1600" b="0" i="0" u="none" strike="noStrike" kern="1200" cap="none" spc="0" normalizeH="0" baseline="0" noProof="0" dirty="0">
                  <a:ln>
                    <a:noFill/>
                  </a:ln>
                  <a:solidFill>
                    <a:srgbClr val="08764C"/>
                  </a:solidFill>
                  <a:effectLst/>
                  <a:uLnTx/>
                  <a:uFillTx/>
                  <a:latin typeface="Consolas" panose="020B0609020204030204" pitchFamily="49" charset="0"/>
                  <a:ea typeface="微软雅黑"/>
                  <a:cs typeface="+mn-cs"/>
                </a:rPr>
                <a:t>T</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&gt;</a:t>
              </a:r>
            </a:p>
            <a:p>
              <a:pPr lvl="0">
                <a:buClr>
                  <a:srgbClr val="151DC1"/>
                </a:buClr>
                <a:buSzPct val="80000"/>
              </a:pPr>
              <a:r>
                <a:rPr lang="en-US" altLang="zh-CN" sz="1600" dirty="0">
                  <a:solidFill>
                    <a:srgbClr val="0000FF"/>
                  </a:solidFill>
                  <a:latin typeface="Consolas" panose="020B0609020204030204" pitchFamily="49" charset="0"/>
                </a:rPr>
                <a:t>class</a:t>
              </a: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m_data</a:t>
              </a:r>
              <a:r>
                <a:rPr lang="en-US" altLang="zh-CN" sz="1600" dirty="0">
                  <a:solidFill>
                    <a:schemeClr val="tx1"/>
                  </a:solidFill>
                  <a:latin typeface="Consolas" panose="020B0609020204030204" pitchFamily="49" charset="0"/>
                </a:rPr>
                <a:t>;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数据域</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m_next</a:t>
              </a:r>
              <a:r>
                <a:rPr lang="en-US" altLang="zh-CN" sz="1600" dirty="0">
                  <a:solidFill>
                    <a:schemeClr val="tx1"/>
                  </a:solidFill>
                  <a:latin typeface="Consolas" panose="020B0609020204030204" pitchFamily="49" charset="0"/>
                </a:rPr>
                <a:t> = </a:t>
              </a:r>
              <a:r>
                <a:rPr lang="en-US" altLang="zh-CN" sz="1600" dirty="0" err="1">
                  <a:solidFill>
                    <a:schemeClr val="tx1"/>
                  </a:solidFill>
                  <a:latin typeface="Consolas" panose="020B0609020204030204" pitchFamily="49" charset="0"/>
                </a:rPr>
                <a:t>nullptr</a:t>
              </a:r>
              <a:r>
                <a:rPr lang="en-US" altLang="zh-CN" sz="1600" dirty="0">
                  <a:solidFill>
                    <a:schemeClr val="tx1"/>
                  </a:solidFill>
                  <a:latin typeface="Consolas" panose="020B0609020204030204" pitchFamily="49" charset="0"/>
                </a:rPr>
                <a:t>;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指针域</a:t>
              </a:r>
            </a:p>
            <a:p>
              <a:pPr lvl="0">
                <a:buClr>
                  <a:srgbClr val="151DC1"/>
                </a:buClr>
                <a:buSzPct val="80000"/>
              </a:pPr>
              <a:r>
                <a:rPr lang="en-US" altLang="zh-CN" sz="1600" dirty="0">
                  <a:solidFill>
                    <a:schemeClr val="accent6"/>
                  </a:solidFill>
                  <a:latin typeface="Consolas" panose="020B0609020204030204" pitchFamily="49" charset="0"/>
                </a:rPr>
                <a:t>	/*...*/</a:t>
              </a:r>
            </a:p>
            <a:p>
              <a:pPr lvl="0">
                <a:buClr>
                  <a:srgbClr val="151DC1"/>
                </a:buClr>
                <a:buSzPct val="80000"/>
              </a:pPr>
              <a:r>
                <a:rPr lang="en-US" altLang="zh-CN" sz="1600" dirty="0">
                  <a:solidFill>
                    <a:schemeClr val="tx1"/>
                  </a:solidFill>
                  <a:latin typeface="Consolas" panose="020B0609020204030204" pitchFamily="49" charset="0"/>
                </a:rPr>
                <a:t>};</a:t>
              </a:r>
              <a:endParaRPr kumimoji="0" lang="en-US" altLang="zh-CN" sz="1600" b="0" i="0" u="none" strike="noStrike" kern="1200" cap="none" spc="0" normalizeH="0" baseline="0" noProof="0" dirty="0">
                <a:ln>
                  <a:noFill/>
                </a:ln>
                <a:solidFill>
                  <a:schemeClr val="tx1"/>
                </a:solidFill>
                <a:effectLst/>
                <a:uLnTx/>
                <a:uFillTx/>
                <a:latin typeface="Consolas" panose="020B0609020204030204" pitchFamily="49" charset="0"/>
                <a:ea typeface="微软雅黑"/>
              </a:endParaRPr>
            </a:p>
          </p:txBody>
        </p:sp>
      </p:grpSp>
      <p:grpSp>
        <p:nvGrpSpPr>
          <p:cNvPr id="14" name="组合 13">
            <a:extLst>
              <a:ext uri="{FF2B5EF4-FFF2-40B4-BE49-F238E27FC236}">
                <a16:creationId xmlns:a16="http://schemas.microsoft.com/office/drawing/2014/main" id="{5003A83B-815C-40EF-BC17-274E89D706CC}"/>
              </a:ext>
            </a:extLst>
          </p:cNvPr>
          <p:cNvGrpSpPr/>
          <p:nvPr/>
        </p:nvGrpSpPr>
        <p:grpSpPr>
          <a:xfrm>
            <a:off x="216064" y="4096794"/>
            <a:ext cx="5831168" cy="2389351"/>
            <a:chOff x="219974" y="2021250"/>
            <a:chExt cx="8704052" cy="1932522"/>
          </a:xfrm>
        </p:grpSpPr>
        <p:sp>
          <p:nvSpPr>
            <p:cNvPr id="15" name="矩形: 圆顶角 14">
              <a:extLst>
                <a:ext uri="{FF2B5EF4-FFF2-40B4-BE49-F238E27FC236}">
                  <a16:creationId xmlns:a16="http://schemas.microsoft.com/office/drawing/2014/main" id="{DFCDB8CB-6B17-42DF-84E3-A7DC113F04D2}"/>
                </a:ext>
              </a:extLst>
            </p:cNvPr>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sz="2000" dirty="0">
                  <a:solidFill>
                    <a:prstClr val="white"/>
                  </a:solidFill>
                  <a:latin typeface="Consolas" panose="020B0609020204030204" pitchFamily="49" charset="0"/>
                </a:rPr>
                <a:t>Node </a:t>
              </a:r>
              <a:r>
                <a:rPr lang="zh-CN" altLang="en-US" sz="2000" dirty="0">
                  <a:solidFill>
                    <a:prstClr val="white"/>
                  </a:solidFill>
                  <a:latin typeface="Consolas" panose="020B0609020204030204" pitchFamily="49" charset="0"/>
                </a:rPr>
                <a:t>类模板部分定义</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6" name="矩形: 圆角 17">
              <a:extLst>
                <a:ext uri="{FF2B5EF4-FFF2-40B4-BE49-F238E27FC236}">
                  <a16:creationId xmlns:a16="http://schemas.microsoft.com/office/drawing/2014/main" id="{D9D4858B-F7C0-46EF-B21D-3EBF74B192A7}"/>
                </a:ext>
              </a:extLst>
            </p:cNvPr>
            <p:cNvSpPr/>
            <p:nvPr/>
          </p:nvSpPr>
          <p:spPr>
            <a:xfrm>
              <a:off x="219974" y="2376601"/>
              <a:ext cx="8704052" cy="157717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
                  <a:srgbClr val="151DC1"/>
                </a:buClr>
                <a:buSzPct val="80000"/>
                <a:buFontTx/>
                <a:buNone/>
                <a:tabLst/>
                <a:defRPr/>
              </a:pPr>
              <a:r>
                <a:rPr kumimoji="0" lang="en-US" altLang="zh-CN" sz="1600" b="0" i="0" u="none" strike="noStrike" kern="1200" cap="none" spc="0" normalizeH="0" baseline="0" noProof="0" dirty="0">
                  <a:ln>
                    <a:noFill/>
                  </a:ln>
                  <a:solidFill>
                    <a:srgbClr val="0000FF"/>
                  </a:solidFill>
                  <a:effectLst/>
                  <a:uLnTx/>
                  <a:uFillTx/>
                  <a:latin typeface="Consolas" panose="020B0609020204030204" pitchFamily="49" charset="0"/>
                  <a:ea typeface="微软雅黑"/>
                  <a:cs typeface="+mn-cs"/>
                </a:rPr>
                <a:t>template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&lt;</a:t>
              </a:r>
              <a:r>
                <a:rPr kumimoji="0" lang="en-US" altLang="zh-CN" sz="1600" b="0" i="0" u="none" strike="noStrike" kern="1200" cap="none" spc="0" normalizeH="0" baseline="0" noProof="0" dirty="0" err="1">
                  <a:ln>
                    <a:noFill/>
                  </a:ln>
                  <a:solidFill>
                    <a:srgbClr val="0000FF"/>
                  </a:solidFill>
                  <a:effectLst/>
                  <a:uLnTx/>
                  <a:uFillTx/>
                  <a:latin typeface="Consolas" panose="020B0609020204030204" pitchFamily="49" charset="0"/>
                  <a:ea typeface="微软雅黑"/>
                  <a:cs typeface="+mn-cs"/>
                </a:rPr>
                <a:t>typename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 </a:t>
              </a:r>
              <a:r>
                <a:rPr kumimoji="0" lang="en-US" altLang="zh-CN" sz="1600" b="0" i="0" u="none" strike="noStrike" kern="1200" cap="none" spc="0" normalizeH="0" baseline="0" noProof="0" dirty="0">
                  <a:ln>
                    <a:noFill/>
                  </a:ln>
                  <a:solidFill>
                    <a:srgbClr val="08764C"/>
                  </a:solidFill>
                  <a:effectLst/>
                  <a:uLnTx/>
                  <a:uFillTx/>
                  <a:latin typeface="Consolas" panose="020B0609020204030204" pitchFamily="49" charset="0"/>
                  <a:ea typeface="微软雅黑"/>
                  <a:cs typeface="+mn-cs"/>
                </a:rPr>
                <a:t>T</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&gt;</a:t>
              </a:r>
            </a:p>
            <a:p>
              <a:pPr lvl="0">
                <a:buClr>
                  <a:srgbClr val="151DC1"/>
                </a:buClr>
                <a:buSzPct val="80000"/>
              </a:pPr>
              <a:r>
                <a:rPr lang="en-US" altLang="zh-CN" sz="1600" dirty="0">
                  <a:solidFill>
                    <a:srgbClr val="0000FF"/>
                  </a:solidFill>
                  <a:latin typeface="Consolas" panose="020B0609020204030204" pitchFamily="49" charset="0"/>
                </a:rPr>
                <a:t>class</a:t>
              </a: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 {</a:t>
              </a:r>
            </a:p>
            <a:p>
              <a:pPr lvl="0">
                <a:buClr>
                  <a:srgbClr val="151DC1"/>
                </a:buClr>
                <a:buSzPct val="80000"/>
              </a:pPr>
              <a:r>
                <a:rPr lang="en-US" altLang="zh-CN" sz="1600" dirty="0">
                  <a:solidFill>
                    <a:srgbClr val="0000FF"/>
                  </a:solidFill>
                  <a:latin typeface="Consolas" panose="020B0609020204030204" pitchFamily="49" charset="0"/>
                </a:rPr>
                <a:t>public</a:t>
              </a:r>
              <a:r>
                <a:rPr lang="en-US" altLang="zh-CN" sz="1600" dirty="0">
                  <a:solidFill>
                    <a:schemeClr val="tx1"/>
                  </a:solidFill>
                  <a:latin typeface="Consolas" panose="020B0609020204030204" pitchFamily="49" charset="0"/>
                </a:rPr>
                <a:t>:</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a:t>
              </a:r>
              <a:r>
                <a:rPr lang="en-US" altLang="zh-CN" sz="1600" dirty="0">
                  <a:solidFill>
                    <a:srgbClr val="0000FF"/>
                  </a:solidFill>
                  <a:latin typeface="Consolas" panose="020B0609020204030204" pitchFamily="49" charset="0"/>
                </a:rPr>
                <a:t>const</a:t>
              </a: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 &amp;</a:t>
              </a:r>
              <a:r>
                <a:rPr lang="en-US" altLang="zh-CN" sz="1600" dirty="0" err="1">
                  <a:solidFill>
                    <a:schemeClr val="tx1"/>
                  </a:solidFill>
                  <a:latin typeface="Consolas" panose="020B0609020204030204" pitchFamily="49" charset="0"/>
                </a:rPr>
                <a:t>rhs</a:t>
              </a:r>
              <a:r>
                <a:rPr lang="en-US" altLang="zh-CN" sz="1600" dirty="0">
                  <a:solidFill>
                    <a:schemeClr val="tx1"/>
                  </a:solidFill>
                  <a:latin typeface="Consolas" panose="020B0609020204030204" pitchFamily="49" charset="0"/>
                </a:rPr>
                <a:t>) = </a:t>
              </a:r>
              <a:r>
                <a:rPr lang="en-US" altLang="zh-CN" sz="1600" dirty="0">
                  <a:solidFill>
                    <a:srgbClr val="0000FF"/>
                  </a:solidFill>
                  <a:latin typeface="Consolas" panose="020B0609020204030204" pitchFamily="49" charset="0"/>
                </a:rPr>
                <a:t>delete</a:t>
              </a:r>
              <a:r>
                <a:rPr lang="en-US" altLang="zh-CN" sz="1600" dirty="0">
                  <a:solidFill>
                    <a:schemeClr val="tx1"/>
                  </a:solidFill>
                  <a:latin typeface="Consolas" panose="020B0609020204030204" pitchFamily="49" charset="0"/>
                </a:rPr>
                <a:t>;</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&amp; </a:t>
              </a:r>
              <a:r>
                <a:rPr lang="en-US" altLang="zh-CN" sz="1600" dirty="0">
                  <a:solidFill>
                    <a:srgbClr val="0000FF"/>
                  </a:solidFill>
                  <a:latin typeface="Consolas" panose="020B0609020204030204" pitchFamily="49" charset="0"/>
                </a:rPr>
                <a:t>operator</a:t>
              </a: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const</a:t>
              </a: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 &amp;</a:t>
              </a:r>
              <a:r>
                <a:rPr lang="en-US" altLang="zh-CN" sz="1600" dirty="0" err="1">
                  <a:solidFill>
                    <a:schemeClr val="tx1"/>
                  </a:solidFill>
                  <a:latin typeface="Consolas" panose="020B0609020204030204" pitchFamily="49" charset="0"/>
                </a:rPr>
                <a:t>rhs</a:t>
              </a:r>
              <a:r>
                <a:rPr lang="en-US" altLang="zh-CN" sz="1600" dirty="0">
                  <a:solidFill>
                    <a:schemeClr val="tx1"/>
                  </a:solidFill>
                  <a:latin typeface="Consolas" panose="020B0609020204030204" pitchFamily="49" charset="0"/>
                </a:rPr>
                <a:t>) = </a:t>
              </a:r>
              <a:r>
                <a:rPr lang="en-US" altLang="zh-CN" sz="1600" dirty="0">
                  <a:solidFill>
                    <a:srgbClr val="0000FF"/>
                  </a:solidFill>
                  <a:latin typeface="Consolas" panose="020B0609020204030204" pitchFamily="49" charset="0"/>
                </a:rPr>
                <a:t>delete</a:t>
              </a:r>
              <a:r>
                <a:rPr lang="en-US" altLang="zh-CN" sz="1600" dirty="0">
                  <a:solidFill>
                    <a:schemeClr val="tx1"/>
                  </a:solidFill>
                  <a:latin typeface="Consolas" panose="020B0609020204030204" pitchFamily="49" charset="0"/>
                </a:rPr>
                <a:t>;</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chemeClr val="accent6"/>
                  </a:solidFill>
                  <a:latin typeface="Consolas" panose="020B0609020204030204" pitchFamily="49" charset="0"/>
                </a:rPr>
                <a:t>// </a:t>
              </a:r>
              <a:r>
                <a:rPr lang="zh-CN" altLang="en-US" sz="1600" dirty="0">
                  <a:solidFill>
                    <a:schemeClr val="accent6"/>
                  </a:solidFill>
                  <a:latin typeface="Consolas" panose="020B0609020204030204" pitchFamily="49" charset="0"/>
                </a:rPr>
                <a:t>其它成员定义保持不变</a:t>
              </a:r>
            </a:p>
            <a:p>
              <a:pPr lvl="0">
                <a:buClr>
                  <a:srgbClr val="151DC1"/>
                </a:buClr>
                <a:buSzPct val="80000"/>
              </a:pPr>
              <a:r>
                <a:rPr lang="en-US" altLang="zh-CN" sz="1600" dirty="0">
                  <a:solidFill>
                    <a:schemeClr val="tx1"/>
                  </a:solidFill>
                  <a:latin typeface="Consolas" panose="020B0609020204030204" pitchFamily="49" charset="0"/>
                </a:rPr>
                <a:t>};</a:t>
              </a:r>
              <a:endParaRPr kumimoji="0" lang="en-US" altLang="zh-CN" sz="1600" b="0" i="0" u="none" strike="noStrike" kern="1200" cap="none" spc="0" normalizeH="0" baseline="0" noProof="0" dirty="0">
                <a:ln>
                  <a:noFill/>
                </a:ln>
                <a:solidFill>
                  <a:schemeClr val="tx1"/>
                </a:solidFill>
                <a:effectLst/>
                <a:uLnTx/>
                <a:uFillTx/>
                <a:latin typeface="Consolas" panose="020B0609020204030204" pitchFamily="49" charset="0"/>
                <a:ea typeface="微软雅黑"/>
              </a:endParaRPr>
            </a:p>
          </p:txBody>
        </p:sp>
      </p:grpSp>
      <p:sp>
        <p:nvSpPr>
          <p:cNvPr id="3" name="矩形 2">
            <a:extLst>
              <a:ext uri="{FF2B5EF4-FFF2-40B4-BE49-F238E27FC236}">
                <a16:creationId xmlns:a16="http://schemas.microsoft.com/office/drawing/2014/main" id="{B167683A-CA0C-449A-96C2-EA1ABB715970}"/>
              </a:ext>
            </a:extLst>
          </p:cNvPr>
          <p:cNvSpPr/>
          <p:nvPr/>
        </p:nvSpPr>
        <p:spPr>
          <a:xfrm>
            <a:off x="216064" y="3569750"/>
            <a:ext cx="7074752" cy="400110"/>
          </a:xfrm>
          <a:prstGeom prst="rect">
            <a:avLst/>
          </a:prstGeom>
        </p:spPr>
        <p:txBody>
          <a:bodyPr wrap="square">
            <a:spAutoFit/>
          </a:bodyPr>
          <a:lstStyle/>
          <a:p>
            <a:r>
              <a:rPr lang="zh-CN" altLang="en-US" sz="2000" dirty="0"/>
              <a:t>应该利用 </a:t>
            </a:r>
            <a:r>
              <a:rPr lang="zh-CN" altLang="en-US" sz="2000" dirty="0">
                <a:solidFill>
                  <a:srgbClr val="FF0000"/>
                </a:solidFill>
                <a:latin typeface="Consolas" panose="020B0609020204030204" pitchFamily="49" charset="0"/>
              </a:rPr>
              <a:t>delete</a:t>
            </a:r>
            <a:r>
              <a:rPr lang="zh-CN" altLang="en-US" sz="2000" dirty="0">
                <a:solidFill>
                  <a:srgbClr val="FF0000"/>
                </a:solidFill>
              </a:rPr>
              <a:t> 关键字</a:t>
            </a:r>
            <a:r>
              <a:rPr lang="zh-CN" altLang="en-US" sz="2000" dirty="0"/>
              <a:t>禁止 </a:t>
            </a:r>
            <a:r>
              <a:rPr lang="zh-CN" altLang="en-US" sz="2000" dirty="0">
                <a:solidFill>
                  <a:prstClr val="black"/>
                </a:solidFill>
                <a:latin typeface="Consolas" panose="020B0609020204030204" pitchFamily="49" charset="0"/>
              </a:rPr>
              <a:t>Node</a:t>
            </a:r>
            <a:r>
              <a:rPr lang="zh-CN" altLang="en-US" sz="2000" dirty="0">
                <a:latin typeface="Consolas" panose="020B0609020204030204" pitchFamily="49" charset="0"/>
              </a:rPr>
              <a:t> </a:t>
            </a:r>
            <a:r>
              <a:rPr lang="zh-CN" altLang="en-US" sz="2000" dirty="0"/>
              <a:t>类型实例的复制与赋值：</a:t>
            </a:r>
          </a:p>
        </p:txBody>
      </p:sp>
      <p:grpSp>
        <p:nvGrpSpPr>
          <p:cNvPr id="21" name="组合 20">
            <a:extLst>
              <a:ext uri="{FF2B5EF4-FFF2-40B4-BE49-F238E27FC236}">
                <a16:creationId xmlns:a16="http://schemas.microsoft.com/office/drawing/2014/main" id="{F6A8E8E1-B6A2-48FD-BE20-F750D90AB59C}"/>
              </a:ext>
            </a:extLst>
          </p:cNvPr>
          <p:cNvGrpSpPr/>
          <p:nvPr/>
        </p:nvGrpSpPr>
        <p:grpSpPr>
          <a:xfrm>
            <a:off x="6047232" y="1414088"/>
            <a:ext cx="3005057" cy="1907942"/>
            <a:chOff x="219974" y="2044318"/>
            <a:chExt cx="8704052" cy="1292324"/>
          </a:xfrm>
        </p:grpSpPr>
        <p:sp>
          <p:nvSpPr>
            <p:cNvPr id="22" name="矩形: 圆顶角 21">
              <a:extLst>
                <a:ext uri="{FF2B5EF4-FFF2-40B4-BE49-F238E27FC236}">
                  <a16:creationId xmlns:a16="http://schemas.microsoft.com/office/drawing/2014/main" id="{4AAE07BF-8FE6-4A78-9DE8-69EF26F2EEFF}"/>
                </a:ext>
              </a:extLst>
            </p:cNvPr>
            <p:cNvSpPr/>
            <p:nvPr/>
          </p:nvSpPr>
          <p:spPr>
            <a:xfrm>
              <a:off x="219974" y="2044318"/>
              <a:ext cx="8704052" cy="285828"/>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000" dirty="0">
                  <a:solidFill>
                    <a:prstClr val="white"/>
                  </a:solidFill>
                  <a:latin typeface="微软雅黑"/>
                  <a:ea typeface="微软雅黑"/>
                </a:rPr>
                <a:t>答案</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3" name="矩形: 圆角 17">
              <a:extLst>
                <a:ext uri="{FF2B5EF4-FFF2-40B4-BE49-F238E27FC236}">
                  <a16:creationId xmlns:a16="http://schemas.microsoft.com/office/drawing/2014/main" id="{D7747F62-CAA1-4B28-8DD4-C887B88C6866}"/>
                </a:ext>
              </a:extLst>
            </p:cNvPr>
            <p:cNvSpPr/>
            <p:nvPr/>
          </p:nvSpPr>
          <p:spPr>
            <a:xfrm>
              <a:off x="219974" y="2322483"/>
              <a:ext cx="8704052" cy="101415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800"/>
                </a:lnSpc>
                <a:buClr>
                  <a:srgbClr val="212AE7"/>
                </a:buClr>
                <a:buSzPct val="80000"/>
              </a:pPr>
              <a:r>
                <a:rPr lang="zh-CN" altLang="en-US" dirty="0">
                  <a:solidFill>
                    <a:prstClr val="black"/>
                  </a:solidFill>
                  <a:latin typeface="Consolas" panose="020B0609020204030204" pitchFamily="49" charset="0"/>
                </a:rPr>
                <a:t>根据链表中的一个结点创建一个新结点（或赋值操作）时</a:t>
              </a:r>
              <a:r>
                <a:rPr lang="en-US" altLang="zh-CN" dirty="0">
                  <a:solidFill>
                    <a:prstClr val="black"/>
                  </a:solidFill>
                  <a:latin typeface="Consolas" panose="020B0609020204030204" pitchFamily="49" charset="0"/>
                </a:rPr>
                <a:t>, </a:t>
              </a:r>
              <a:r>
                <a:rPr lang="zh-CN" altLang="en-US" dirty="0">
                  <a:solidFill>
                    <a:prstClr val="black"/>
                  </a:solidFill>
                  <a:latin typeface="Consolas" panose="020B0609020204030204" pitchFamily="49" charset="0"/>
                </a:rPr>
                <a:t>会导致两个结点的指针域指向链表中的同一个结点</a:t>
              </a:r>
              <a:endPar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微软雅黑"/>
                <a:cs typeface="+mn-cs"/>
              </a:endParaRPr>
            </a:p>
          </p:txBody>
        </p:sp>
      </p:grpSp>
    </p:spTree>
    <p:extLst>
      <p:ext uri="{BB962C8B-B14F-4D97-AF65-F5344CB8AC3E}">
        <p14:creationId xmlns:p14="http://schemas.microsoft.com/office/powerpoint/2010/main" val="4095391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36</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8.3.6  </a:t>
            </a:r>
            <a:r>
              <a:rPr kumimoji="0" lang="zh-CN" altLang="en-US" sz="3200" b="0" i="0" u="none" strike="noStrike" kern="1200" cap="none" spc="0" normalizeH="0" baseline="0" noProof="0" dirty="0">
                <a:ln>
                  <a:noFill/>
                </a:ln>
                <a:solidFill>
                  <a:prstClr val="white"/>
                </a:solidFill>
                <a:effectLst/>
                <a:uLnTx/>
                <a:uFillTx/>
                <a:latin typeface="微软雅黑"/>
                <a:ea typeface="微软雅黑"/>
                <a:cs typeface="+mn-cs"/>
              </a:rPr>
              <a:t>拷贝控制与友元声明</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2A4B7D20-6B21-457D-B6BF-C3F76ACBB2EE}"/>
              </a:ext>
            </a:extLst>
          </p:cNvPr>
          <p:cNvSpPr/>
          <p:nvPr/>
        </p:nvSpPr>
        <p:spPr>
          <a:xfrm>
            <a:off x="159186" y="903576"/>
            <a:ext cx="7168206" cy="400110"/>
          </a:xfrm>
          <a:prstGeom prst="rect">
            <a:avLst/>
          </a:prstGeom>
        </p:spPr>
        <p:txBody>
          <a:bodyPr wrap="square">
            <a:spAutoFit/>
          </a:bodyPr>
          <a:lstStyle/>
          <a:p>
            <a:pPr lvl="0">
              <a:defRPr/>
            </a:pPr>
            <a:r>
              <a:rPr lang="zh-CN" altLang="en-US" sz="2000" dirty="0">
                <a:solidFill>
                  <a:prstClr val="black"/>
                </a:solidFill>
              </a:rPr>
              <a:t>类似的，也不允许 </a:t>
            </a:r>
            <a:r>
              <a:rPr lang="en-US" altLang="zh-CN" sz="2000" dirty="0" err="1">
                <a:solidFill>
                  <a:prstClr val="black"/>
                </a:solidFill>
                <a:latin typeface="Consolas" panose="020B0609020204030204" pitchFamily="49" charset="0"/>
              </a:rPr>
              <a:t>SList</a:t>
            </a:r>
            <a:r>
              <a:rPr lang="en-US" altLang="zh-CN" sz="2000" dirty="0">
                <a:solidFill>
                  <a:prstClr val="black"/>
                </a:solidFill>
              </a:rPr>
              <a:t> </a:t>
            </a:r>
            <a:r>
              <a:rPr lang="zh-CN" altLang="en-US" sz="2000" dirty="0">
                <a:solidFill>
                  <a:prstClr val="black"/>
                </a:solidFill>
              </a:rPr>
              <a:t>类型实例的复制与赋值：</a:t>
            </a:r>
            <a:endPar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13" name="组合 12">
            <a:extLst>
              <a:ext uri="{FF2B5EF4-FFF2-40B4-BE49-F238E27FC236}">
                <a16:creationId xmlns:a16="http://schemas.microsoft.com/office/drawing/2014/main" id="{D09D85D5-038A-4BF3-A625-95D934A21058}"/>
              </a:ext>
            </a:extLst>
          </p:cNvPr>
          <p:cNvGrpSpPr/>
          <p:nvPr/>
        </p:nvGrpSpPr>
        <p:grpSpPr>
          <a:xfrm>
            <a:off x="216064" y="1315426"/>
            <a:ext cx="5770208" cy="2156787"/>
            <a:chOff x="219974" y="2021250"/>
            <a:chExt cx="8704052" cy="1744423"/>
          </a:xfrm>
        </p:grpSpPr>
        <p:sp>
          <p:nvSpPr>
            <p:cNvPr id="18" name="矩形: 圆顶角 17">
              <a:extLst>
                <a:ext uri="{FF2B5EF4-FFF2-40B4-BE49-F238E27FC236}">
                  <a16:creationId xmlns:a16="http://schemas.microsoft.com/office/drawing/2014/main" id="{1BE027AF-BB67-49A0-86D0-4408EC9D6ADB}"/>
                </a:ext>
              </a:extLst>
            </p:cNvPr>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sz="2000" dirty="0" err="1">
                  <a:solidFill>
                    <a:prstClr val="white"/>
                  </a:solidFill>
                  <a:latin typeface="Consolas" panose="020B0609020204030204" pitchFamily="49" charset="0"/>
                </a:rPr>
                <a:t>SList</a:t>
              </a:r>
              <a:r>
                <a:rPr lang="en-US" altLang="zh-CN" sz="2000" dirty="0">
                  <a:solidFill>
                    <a:prstClr val="white"/>
                  </a:solidFill>
                  <a:latin typeface="Consolas" panose="020B0609020204030204" pitchFamily="49" charset="0"/>
                </a:rPr>
                <a:t> </a:t>
              </a:r>
              <a:r>
                <a:rPr lang="zh-CN" altLang="en-US" sz="2000" dirty="0">
                  <a:solidFill>
                    <a:prstClr val="white"/>
                  </a:solidFill>
                  <a:latin typeface="Consolas" panose="020B0609020204030204" pitchFamily="49" charset="0"/>
                </a:rPr>
                <a:t>类模板部分定义</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9" name="矩形: 圆角 17">
              <a:extLst>
                <a:ext uri="{FF2B5EF4-FFF2-40B4-BE49-F238E27FC236}">
                  <a16:creationId xmlns:a16="http://schemas.microsoft.com/office/drawing/2014/main" id="{DCD5AFA7-7B71-40FD-B504-0C9920E0FC1D}"/>
                </a:ext>
              </a:extLst>
            </p:cNvPr>
            <p:cNvSpPr/>
            <p:nvPr/>
          </p:nvSpPr>
          <p:spPr>
            <a:xfrm>
              <a:off x="219974" y="2376602"/>
              <a:ext cx="8704052" cy="138907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
                  <a:srgbClr val="151DC1"/>
                </a:buClr>
                <a:buSzPct val="80000"/>
                <a:buFontTx/>
                <a:buNone/>
                <a:tabLst/>
                <a:defRPr/>
              </a:pPr>
              <a:r>
                <a:rPr kumimoji="0" lang="en-US" altLang="zh-CN" sz="1600" b="0" i="0" u="none" strike="noStrike" kern="1200" cap="none" spc="0" normalizeH="0" baseline="0" noProof="0" dirty="0">
                  <a:ln>
                    <a:noFill/>
                  </a:ln>
                  <a:solidFill>
                    <a:srgbClr val="0000FF"/>
                  </a:solidFill>
                  <a:effectLst/>
                  <a:uLnTx/>
                  <a:uFillTx/>
                  <a:latin typeface="Consolas" panose="020B0609020204030204" pitchFamily="49" charset="0"/>
                  <a:ea typeface="微软雅黑"/>
                  <a:cs typeface="+mn-cs"/>
                </a:rPr>
                <a:t>template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&lt;</a:t>
              </a:r>
              <a:r>
                <a:rPr kumimoji="0" lang="en-US" altLang="zh-CN" sz="1600" b="0" i="0" u="none" strike="noStrike" kern="1200" cap="none" spc="0" normalizeH="0" baseline="0" noProof="0" dirty="0" err="1">
                  <a:ln>
                    <a:noFill/>
                  </a:ln>
                  <a:solidFill>
                    <a:srgbClr val="0000FF"/>
                  </a:solidFill>
                  <a:effectLst/>
                  <a:uLnTx/>
                  <a:uFillTx/>
                  <a:latin typeface="Consolas" panose="020B0609020204030204" pitchFamily="49" charset="0"/>
                  <a:ea typeface="微软雅黑"/>
                  <a:cs typeface="+mn-cs"/>
                </a:rPr>
                <a:t>typename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 </a:t>
              </a:r>
              <a:r>
                <a:rPr kumimoji="0" lang="en-US" altLang="zh-CN" sz="1600" b="0" i="0" u="none" strike="noStrike" kern="1200" cap="none" spc="0" normalizeH="0" baseline="0" noProof="0" dirty="0">
                  <a:ln>
                    <a:noFill/>
                  </a:ln>
                  <a:solidFill>
                    <a:srgbClr val="08764C"/>
                  </a:solidFill>
                  <a:effectLst/>
                  <a:uLnTx/>
                  <a:uFillTx/>
                  <a:latin typeface="Consolas" panose="020B0609020204030204" pitchFamily="49" charset="0"/>
                  <a:ea typeface="微软雅黑"/>
                  <a:cs typeface="+mn-cs"/>
                </a:rPr>
                <a:t>T</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&gt;</a:t>
              </a:r>
            </a:p>
            <a:p>
              <a:pPr lvl="0">
                <a:buClr>
                  <a:srgbClr val="151DC1"/>
                </a:buClr>
                <a:buSzPct val="80000"/>
              </a:pPr>
              <a:r>
                <a:rPr kumimoji="0" lang="en-US" altLang="zh-CN" sz="1600" b="0" i="0" u="none" strike="noStrike" kern="1200" cap="none" spc="0" normalizeH="0" baseline="0" noProof="0" dirty="0">
                  <a:ln>
                    <a:noFill/>
                  </a:ln>
                  <a:solidFill>
                    <a:srgbClr val="0000FF"/>
                  </a:solidFill>
                  <a:effectLst/>
                  <a:uLnTx/>
                  <a:uFillTx/>
                  <a:latin typeface="Consolas" panose="020B0609020204030204" pitchFamily="49" charset="0"/>
                  <a:ea typeface="微软雅黑"/>
                  <a:cs typeface="+mn-cs"/>
                </a:rPr>
                <a:t>class</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 </a:t>
              </a:r>
              <a:r>
                <a:rPr lang="en-US" altLang="zh-CN" sz="1600" dirty="0" err="1">
                  <a:solidFill>
                    <a:srgbClr val="08764C"/>
                  </a:solidFill>
                  <a:latin typeface="Consolas" panose="020B0609020204030204" pitchFamily="49" charset="0"/>
                </a:rPr>
                <a:t>SList</a:t>
              </a:r>
              <a:r>
                <a:rPr lang="en-US" altLang="zh-CN" sz="1600" dirty="0">
                  <a:solidFill>
                    <a:srgbClr val="08764C"/>
                  </a:solidFill>
                  <a:latin typeface="Consolas" panose="020B0609020204030204" pitchFamily="49" charset="0"/>
                </a:rPr>
                <a:t> </a:t>
              </a:r>
              <a:r>
                <a:rPr lang="en-US" altLang="zh-CN" sz="1600" dirty="0">
                  <a:solidFill>
                    <a:schemeClr val="tx1"/>
                  </a:solidFill>
                  <a:latin typeface="Consolas" panose="020B0609020204030204" pitchFamily="49" charset="0"/>
                </a:rPr>
                <a:t>{</a:t>
              </a:r>
            </a:p>
            <a:p>
              <a:pPr lvl="0">
                <a:buClr>
                  <a:srgbClr val="151DC1"/>
                </a:buClr>
                <a:buSzPct val="80000"/>
              </a:pPr>
              <a:r>
                <a:rPr lang="en-US" altLang="zh-CN" sz="1600" dirty="0">
                  <a:solidFill>
                    <a:srgbClr val="0000FF"/>
                  </a:solidFill>
                  <a:latin typeface="Consolas" panose="020B0609020204030204" pitchFamily="49" charset="0"/>
                </a:rPr>
                <a:t>public</a:t>
              </a:r>
              <a:r>
                <a:rPr lang="en-US" altLang="zh-CN" sz="1600" dirty="0">
                  <a:solidFill>
                    <a:schemeClr val="tx1"/>
                  </a:solidFill>
                  <a:latin typeface="Consolas" panose="020B0609020204030204" pitchFamily="49" charset="0"/>
                </a:rPr>
                <a:t>:</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err="1">
                  <a:solidFill>
                    <a:srgbClr val="08764C"/>
                  </a:solidFill>
                  <a:latin typeface="Consolas" panose="020B0609020204030204" pitchFamily="49" charset="0"/>
                </a:rPr>
                <a:t>SList</a:t>
              </a:r>
              <a:r>
                <a:rPr lang="en-US" altLang="zh-CN" sz="1600" dirty="0">
                  <a:solidFill>
                    <a:schemeClr val="tx1"/>
                  </a:solidFill>
                  <a:latin typeface="Consolas" panose="020B0609020204030204" pitchFamily="49" charset="0"/>
                </a:rPr>
                <a:t>(</a:t>
              </a:r>
              <a:r>
                <a:rPr lang="en-US" altLang="zh-CN" sz="1600" dirty="0">
                  <a:solidFill>
                    <a:srgbClr val="0000FF"/>
                  </a:solidFill>
                  <a:latin typeface="Consolas" panose="020B0609020204030204" pitchFamily="49" charset="0"/>
                </a:rPr>
                <a:t>const</a:t>
              </a:r>
              <a:r>
                <a:rPr lang="en-US" altLang="zh-CN" sz="1600" dirty="0">
                  <a:solidFill>
                    <a:schemeClr val="tx1"/>
                  </a:solidFill>
                  <a:latin typeface="Consolas" panose="020B0609020204030204" pitchFamily="49" charset="0"/>
                </a:rPr>
                <a:t> </a:t>
              </a:r>
              <a:r>
                <a:rPr lang="en-US" altLang="zh-CN" sz="1600" dirty="0" err="1">
                  <a:solidFill>
                    <a:srgbClr val="08764C"/>
                  </a:solidFill>
                  <a:latin typeface="Consolas" panose="020B0609020204030204" pitchFamily="49" charset="0"/>
                </a:rPr>
                <a:t>SList</a:t>
              </a:r>
              <a:r>
                <a:rPr lang="en-US" altLang="zh-CN" sz="1600" dirty="0">
                  <a:solidFill>
                    <a:schemeClr val="tx1"/>
                  </a:solidFill>
                  <a:latin typeface="Consolas" panose="020B0609020204030204" pitchFamily="49" charset="0"/>
                </a:rPr>
                <a:t> &amp;) = </a:t>
              </a:r>
              <a:r>
                <a:rPr lang="en-US" altLang="zh-CN" sz="1600" dirty="0">
                  <a:solidFill>
                    <a:srgbClr val="0000FF"/>
                  </a:solidFill>
                  <a:latin typeface="Consolas" panose="020B0609020204030204" pitchFamily="49" charset="0"/>
                </a:rPr>
                <a:t>delete</a:t>
              </a:r>
              <a:r>
                <a:rPr lang="en-US" altLang="zh-CN" sz="1600" dirty="0">
                  <a:solidFill>
                    <a:schemeClr val="tx1"/>
                  </a:solidFill>
                  <a:latin typeface="Consolas" panose="020B0609020204030204" pitchFamily="49" charset="0"/>
                </a:rPr>
                <a:t>;</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err="1">
                  <a:solidFill>
                    <a:srgbClr val="08764C"/>
                  </a:solidFill>
                  <a:latin typeface="Consolas" panose="020B0609020204030204" pitchFamily="49" charset="0"/>
                </a:rPr>
                <a:t>SList</a:t>
              </a:r>
              <a:r>
                <a:rPr lang="en-US" altLang="zh-CN" sz="1600" dirty="0">
                  <a:solidFill>
                    <a:schemeClr val="tx1"/>
                  </a:solidFill>
                  <a:latin typeface="Consolas" panose="020B0609020204030204" pitchFamily="49" charset="0"/>
                </a:rPr>
                <a:t>&amp; </a:t>
              </a:r>
              <a:r>
                <a:rPr lang="en-US" altLang="zh-CN" sz="1600" dirty="0">
                  <a:solidFill>
                    <a:srgbClr val="0000FF"/>
                  </a:solidFill>
                  <a:latin typeface="Consolas" panose="020B0609020204030204" pitchFamily="49" charset="0"/>
                </a:rPr>
                <a:t>operator</a:t>
              </a:r>
              <a:r>
                <a:rPr lang="en-US" altLang="zh-CN" sz="1600" dirty="0">
                  <a:solidFill>
                    <a:schemeClr val="tx1"/>
                  </a:solidFill>
                  <a:latin typeface="Consolas" panose="020B0609020204030204" pitchFamily="49" charset="0"/>
                </a:rPr>
                <a:t>=(</a:t>
              </a:r>
              <a:r>
                <a:rPr lang="en-US" altLang="zh-CN" sz="1600" dirty="0">
                  <a:solidFill>
                    <a:srgbClr val="0000FF"/>
                  </a:solidFill>
                  <a:latin typeface="Consolas" panose="020B0609020204030204" pitchFamily="49" charset="0"/>
                </a:rPr>
                <a:t>const</a:t>
              </a:r>
              <a:r>
                <a:rPr lang="en-US" altLang="zh-CN" sz="1600" dirty="0">
                  <a:solidFill>
                    <a:schemeClr val="tx1"/>
                  </a:solidFill>
                  <a:latin typeface="Consolas" panose="020B0609020204030204" pitchFamily="49" charset="0"/>
                </a:rPr>
                <a:t> </a:t>
              </a:r>
              <a:r>
                <a:rPr lang="en-US" altLang="zh-CN" sz="1600" dirty="0" err="1">
                  <a:solidFill>
                    <a:srgbClr val="08764C"/>
                  </a:solidFill>
                  <a:latin typeface="Consolas" panose="020B0609020204030204" pitchFamily="49" charset="0"/>
                </a:rPr>
                <a:t>SList</a:t>
              </a:r>
              <a:r>
                <a:rPr lang="en-US" altLang="zh-CN" sz="1600" dirty="0">
                  <a:solidFill>
                    <a:schemeClr val="tx1"/>
                  </a:solidFill>
                  <a:latin typeface="Consolas" panose="020B0609020204030204" pitchFamily="49" charset="0"/>
                </a:rPr>
                <a:t> &amp;) = </a:t>
              </a:r>
              <a:r>
                <a:rPr lang="en-US" altLang="zh-CN" sz="1600" dirty="0">
                  <a:solidFill>
                    <a:srgbClr val="0000FF"/>
                  </a:solidFill>
                  <a:latin typeface="Consolas" panose="020B0609020204030204" pitchFamily="49" charset="0"/>
                </a:rPr>
                <a:t>delete</a:t>
              </a:r>
              <a:r>
                <a:rPr lang="en-US" altLang="zh-CN" sz="1600" dirty="0">
                  <a:solidFill>
                    <a:schemeClr val="tx1"/>
                  </a:solidFill>
                  <a:latin typeface="Consolas" panose="020B0609020204030204" pitchFamily="49" charset="0"/>
                </a:rPr>
                <a:t>;</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其它成员定义保持不变</a:t>
              </a:r>
            </a:p>
            <a:p>
              <a:pPr lvl="0">
                <a:buClr>
                  <a:srgbClr val="151DC1"/>
                </a:buClr>
                <a:buSzPct val="80000"/>
              </a:pPr>
              <a:r>
                <a:rPr lang="en-US" altLang="zh-CN" sz="1600" dirty="0">
                  <a:solidFill>
                    <a:schemeClr val="tx1"/>
                  </a:solidFill>
                  <a:latin typeface="Consolas" panose="020B0609020204030204" pitchFamily="49" charset="0"/>
                </a:rPr>
                <a:t>};</a:t>
              </a:r>
              <a:endParaRPr kumimoji="0" lang="en-US" altLang="zh-CN" sz="1600" b="0" i="0" u="none" strike="noStrike" kern="1200" cap="none" spc="0" normalizeH="0" baseline="0" noProof="0" dirty="0">
                <a:ln>
                  <a:noFill/>
                </a:ln>
                <a:solidFill>
                  <a:schemeClr val="tx1"/>
                </a:solidFill>
                <a:effectLst/>
                <a:uLnTx/>
                <a:uFillTx/>
                <a:latin typeface="Consolas" panose="020B0609020204030204" pitchFamily="49" charset="0"/>
                <a:ea typeface="微软雅黑"/>
              </a:endParaRPr>
            </a:p>
          </p:txBody>
        </p:sp>
      </p:grpSp>
      <p:grpSp>
        <p:nvGrpSpPr>
          <p:cNvPr id="14" name="组合 13">
            <a:extLst>
              <a:ext uri="{FF2B5EF4-FFF2-40B4-BE49-F238E27FC236}">
                <a16:creationId xmlns:a16="http://schemas.microsoft.com/office/drawing/2014/main" id="{5003A83B-815C-40EF-BC17-274E89D706CC}"/>
              </a:ext>
            </a:extLst>
          </p:cNvPr>
          <p:cNvGrpSpPr/>
          <p:nvPr/>
        </p:nvGrpSpPr>
        <p:grpSpPr>
          <a:xfrm>
            <a:off x="216064" y="3999258"/>
            <a:ext cx="5831168" cy="2503761"/>
            <a:chOff x="219974" y="2021250"/>
            <a:chExt cx="8704052" cy="2025058"/>
          </a:xfrm>
        </p:grpSpPr>
        <p:sp>
          <p:nvSpPr>
            <p:cNvPr id="15" name="矩形: 圆顶角 14">
              <a:extLst>
                <a:ext uri="{FF2B5EF4-FFF2-40B4-BE49-F238E27FC236}">
                  <a16:creationId xmlns:a16="http://schemas.microsoft.com/office/drawing/2014/main" id="{DFCDB8CB-6B17-42DF-84E3-A7DC113F04D2}"/>
                </a:ext>
              </a:extLst>
            </p:cNvPr>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sz="2000" dirty="0">
                  <a:solidFill>
                    <a:prstClr val="white"/>
                  </a:solidFill>
                  <a:latin typeface="Consolas" panose="020B0609020204030204" pitchFamily="49" charset="0"/>
                </a:rPr>
                <a:t>Node </a:t>
              </a:r>
              <a:r>
                <a:rPr lang="zh-CN" altLang="en-US" sz="2000" dirty="0">
                  <a:solidFill>
                    <a:prstClr val="white"/>
                  </a:solidFill>
                  <a:latin typeface="Consolas" panose="020B0609020204030204" pitchFamily="49" charset="0"/>
                </a:rPr>
                <a:t>类模板部分定义</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6" name="矩形: 圆角 17">
              <a:extLst>
                <a:ext uri="{FF2B5EF4-FFF2-40B4-BE49-F238E27FC236}">
                  <a16:creationId xmlns:a16="http://schemas.microsoft.com/office/drawing/2014/main" id="{D9D4858B-F7C0-46EF-B21D-3EBF74B192A7}"/>
                </a:ext>
              </a:extLst>
            </p:cNvPr>
            <p:cNvSpPr/>
            <p:nvPr/>
          </p:nvSpPr>
          <p:spPr>
            <a:xfrm>
              <a:off x="219974" y="2366035"/>
              <a:ext cx="8704052" cy="168027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
                  <a:srgbClr val="151DC1"/>
                </a:buClr>
                <a:buSzPct val="80000"/>
                <a:buFontTx/>
                <a:buNone/>
                <a:tabLst/>
                <a:defRPr/>
              </a:pPr>
              <a:r>
                <a:rPr kumimoji="0" lang="en-US" altLang="zh-CN" sz="1600" b="0" i="0" u="none" strike="noStrike" kern="1200" cap="none" spc="0" normalizeH="0" baseline="0" noProof="0" dirty="0">
                  <a:ln>
                    <a:noFill/>
                  </a:ln>
                  <a:solidFill>
                    <a:srgbClr val="0000FF"/>
                  </a:solidFill>
                  <a:effectLst/>
                  <a:uLnTx/>
                  <a:uFillTx/>
                  <a:latin typeface="Consolas" panose="020B0609020204030204" pitchFamily="49" charset="0"/>
                  <a:ea typeface="微软雅黑"/>
                  <a:cs typeface="+mn-cs"/>
                </a:rPr>
                <a:t>template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&lt;</a:t>
              </a:r>
              <a:r>
                <a:rPr kumimoji="0" lang="en-US" altLang="zh-CN" sz="1600" b="0" i="0" u="none" strike="noStrike" kern="1200" cap="none" spc="0" normalizeH="0" baseline="0" noProof="0" dirty="0" err="1">
                  <a:ln>
                    <a:noFill/>
                  </a:ln>
                  <a:solidFill>
                    <a:srgbClr val="0000FF"/>
                  </a:solidFill>
                  <a:effectLst/>
                  <a:uLnTx/>
                  <a:uFillTx/>
                  <a:latin typeface="Consolas" panose="020B0609020204030204" pitchFamily="49" charset="0"/>
                  <a:ea typeface="微软雅黑"/>
                  <a:cs typeface="+mn-cs"/>
                </a:rPr>
                <a:t>typename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 </a:t>
              </a:r>
              <a:r>
                <a:rPr kumimoji="0" lang="en-US" altLang="zh-CN" sz="1600" b="0" i="0" u="none" strike="noStrike" kern="1200" cap="none" spc="0" normalizeH="0" baseline="0" noProof="0" dirty="0">
                  <a:ln>
                    <a:noFill/>
                  </a:ln>
                  <a:solidFill>
                    <a:srgbClr val="08764C"/>
                  </a:solidFill>
                  <a:effectLst/>
                  <a:uLnTx/>
                  <a:uFillTx/>
                  <a:latin typeface="Consolas" panose="020B0609020204030204" pitchFamily="49" charset="0"/>
                  <a:ea typeface="微软雅黑"/>
                  <a:cs typeface="+mn-cs"/>
                </a:rPr>
                <a:t>T</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&gt;</a:t>
              </a:r>
            </a:p>
            <a:p>
              <a:pPr lvl="0">
                <a:spcAft>
                  <a:spcPts val="1800"/>
                </a:spcAft>
                <a:buClr>
                  <a:srgbClr val="151DC1"/>
                </a:buClr>
                <a:buSzPct val="80000"/>
              </a:pPr>
              <a:r>
                <a:rPr kumimoji="0" lang="en-US" altLang="zh-CN" sz="1600" b="0" i="0" u="none" strike="noStrike" kern="1200" cap="none" spc="0" normalizeH="0" baseline="0" noProof="0" dirty="0">
                  <a:ln>
                    <a:noFill/>
                  </a:ln>
                  <a:solidFill>
                    <a:srgbClr val="0000FF"/>
                  </a:solidFill>
                  <a:effectLst/>
                  <a:uLnTx/>
                  <a:uFillTx/>
                  <a:latin typeface="Consolas" panose="020B0609020204030204" pitchFamily="49" charset="0"/>
                  <a:ea typeface="微软雅黑"/>
                  <a:cs typeface="+mn-cs"/>
                </a:rPr>
                <a:t>class</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 </a:t>
              </a:r>
              <a:r>
                <a:rPr lang="en-US" altLang="zh-CN" sz="1600" dirty="0" err="1">
                  <a:solidFill>
                    <a:srgbClr val="08764C"/>
                  </a:solidFill>
                  <a:latin typeface="Consolas" panose="020B0609020204030204" pitchFamily="49" charset="0"/>
                </a:rPr>
                <a:t>SList</a:t>
              </a:r>
              <a:r>
                <a:rPr lang="en-US" altLang="zh-CN" sz="1600" dirty="0">
                  <a:solidFill>
                    <a:srgbClr val="08764C"/>
                  </a:solidFill>
                  <a:latin typeface="Consolas" panose="020B0609020204030204" pitchFamily="49" charset="0"/>
                </a:rPr>
                <a:t>;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前向声明</a:t>
              </a:r>
            </a:p>
            <a:p>
              <a:pPr lvl="0">
                <a:buClr>
                  <a:srgbClr val="151DC1"/>
                </a:buClr>
                <a:buSzPct val="80000"/>
              </a:pPr>
              <a:r>
                <a:rPr lang="en-US" altLang="zh-CN" sz="1600" dirty="0">
                  <a:solidFill>
                    <a:srgbClr val="0000FF"/>
                  </a:solidFill>
                  <a:latin typeface="Consolas" panose="020B0609020204030204" pitchFamily="49" charset="0"/>
                </a:rPr>
                <a:t>template</a:t>
              </a:r>
              <a:r>
                <a:rPr lang="en-US" altLang="zh-CN" sz="1600" dirty="0">
                  <a:solidFill>
                    <a:schemeClr val="tx1"/>
                  </a:solidFill>
                  <a:latin typeface="Consolas" panose="020B0609020204030204" pitchFamily="49" charset="0"/>
                </a:rPr>
                <a:t>&lt;</a:t>
              </a:r>
              <a:r>
                <a:rPr lang="en-US" altLang="zh-CN" sz="1600" dirty="0" err="1">
                  <a:solidFill>
                    <a:srgbClr val="0000FF"/>
                  </a:solidFill>
                  <a:latin typeface="Consolas" panose="020B0609020204030204" pitchFamily="49" charset="0"/>
                </a:rPr>
                <a:t>typename</a:t>
              </a: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&gt;</a:t>
              </a:r>
            </a:p>
            <a:p>
              <a:pPr lvl="0">
                <a:buClr>
                  <a:srgbClr val="151DC1"/>
                </a:buClr>
                <a:buSzPct val="80000"/>
              </a:pPr>
              <a:r>
                <a:rPr lang="en-US" altLang="zh-CN" sz="1600" dirty="0">
                  <a:solidFill>
                    <a:srgbClr val="0000FF"/>
                  </a:solidFill>
                  <a:latin typeface="Consolas" panose="020B0609020204030204" pitchFamily="49" charset="0"/>
                </a:rPr>
                <a:t>class</a:t>
              </a: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 {</a:t>
              </a:r>
            </a:p>
            <a:p>
              <a:pPr lvl="0">
                <a:buClr>
                  <a:srgbClr val="151DC1"/>
                </a:buClr>
                <a:buSzPct val="80000"/>
              </a:pPr>
              <a:r>
                <a:rPr lang="en-US" altLang="zh-CN" sz="1600" dirty="0">
                  <a:solidFill>
                    <a:srgbClr val="0000FF"/>
                  </a:solidFill>
                  <a:latin typeface="Consolas" panose="020B0609020204030204" pitchFamily="49" charset="0"/>
                </a:rPr>
                <a:t>friend class </a:t>
              </a:r>
              <a:r>
                <a:rPr lang="en-US" altLang="zh-CN" sz="1600" dirty="0" err="1">
                  <a:solidFill>
                    <a:srgbClr val="08764C"/>
                  </a:solidFill>
                  <a:latin typeface="Consolas" panose="020B0609020204030204" pitchFamily="49" charset="0"/>
                </a:rPr>
                <a:t>SList</a:t>
              </a:r>
              <a:r>
                <a:rPr lang="en-US" altLang="zh-CN" sz="1600" dirty="0">
                  <a:solidFill>
                    <a:schemeClr val="tx1"/>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&gt;; </a:t>
              </a:r>
              <a:r>
                <a:rPr lang="en-US" altLang="zh-CN" sz="1600" dirty="0">
                  <a:solidFill>
                    <a:schemeClr val="accent6"/>
                  </a:solidFill>
                  <a:latin typeface="Consolas" panose="020B0609020204030204" pitchFamily="49" charset="0"/>
                </a:rPr>
                <a:t>// </a:t>
              </a:r>
              <a:r>
                <a:rPr lang="zh-CN" altLang="en-US" sz="1600" dirty="0">
                  <a:solidFill>
                    <a:schemeClr val="accent6"/>
                  </a:solidFill>
                  <a:latin typeface="Consolas" panose="020B0609020204030204" pitchFamily="49" charset="0"/>
                </a:rPr>
                <a:t>将</a:t>
              </a:r>
              <a:r>
                <a:rPr lang="en-US" altLang="zh-CN" sz="1600" dirty="0" err="1">
                  <a:solidFill>
                    <a:schemeClr val="accent6"/>
                  </a:solidFill>
                  <a:latin typeface="Consolas" panose="020B0609020204030204" pitchFamily="49" charset="0"/>
                </a:rPr>
                <a:t>SList</a:t>
              </a:r>
              <a:r>
                <a:rPr lang="zh-CN" altLang="en-US" sz="1600" dirty="0">
                  <a:solidFill>
                    <a:schemeClr val="accent6"/>
                  </a:solidFill>
                  <a:latin typeface="Consolas" panose="020B0609020204030204" pitchFamily="49" charset="0"/>
                </a:rPr>
                <a:t>声明为</a:t>
              </a:r>
              <a:r>
                <a:rPr lang="en-US" altLang="zh-CN" sz="1600" dirty="0">
                  <a:solidFill>
                    <a:schemeClr val="accent6"/>
                  </a:solidFill>
                  <a:latin typeface="Consolas" panose="020B0609020204030204" pitchFamily="49" charset="0"/>
                </a:rPr>
                <a:t>Node</a:t>
              </a:r>
              <a:r>
                <a:rPr lang="zh-CN" altLang="en-US" sz="1600" dirty="0">
                  <a:solidFill>
                    <a:schemeClr val="accent6"/>
                  </a:solidFill>
                  <a:latin typeface="Consolas" panose="020B0609020204030204" pitchFamily="49" charset="0"/>
                </a:rPr>
                <a:t>的友元</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chemeClr val="accent6"/>
                  </a:solidFill>
                  <a:latin typeface="Consolas" panose="020B0609020204030204" pitchFamily="49" charset="0"/>
                </a:rPr>
                <a:t>// </a:t>
              </a:r>
              <a:r>
                <a:rPr lang="zh-CN" altLang="en-US" sz="1600" dirty="0">
                  <a:solidFill>
                    <a:schemeClr val="accent6"/>
                  </a:solidFill>
                  <a:latin typeface="Consolas" panose="020B0609020204030204" pitchFamily="49" charset="0"/>
                </a:rPr>
                <a:t>其它成员定义保持不变</a:t>
              </a:r>
            </a:p>
            <a:p>
              <a:pPr lvl="0">
                <a:buClr>
                  <a:srgbClr val="151DC1"/>
                </a:buClr>
                <a:buSzPct val="80000"/>
              </a:pPr>
              <a:r>
                <a:rPr lang="en-US" altLang="zh-CN" sz="1600" dirty="0">
                  <a:solidFill>
                    <a:schemeClr val="tx1"/>
                  </a:solidFill>
                  <a:latin typeface="Consolas" panose="020B0609020204030204" pitchFamily="49" charset="0"/>
                </a:rPr>
                <a:t>};</a:t>
              </a:r>
              <a:endParaRPr kumimoji="0" lang="en-US" altLang="zh-CN" sz="1600" b="0" i="0" u="none" strike="noStrike" kern="1200" cap="none" spc="0" normalizeH="0" baseline="0" noProof="0" dirty="0">
                <a:ln>
                  <a:noFill/>
                </a:ln>
                <a:solidFill>
                  <a:schemeClr val="tx1"/>
                </a:solidFill>
                <a:effectLst/>
                <a:uLnTx/>
                <a:uFillTx/>
                <a:latin typeface="Consolas" panose="020B0609020204030204" pitchFamily="49" charset="0"/>
                <a:ea typeface="微软雅黑"/>
              </a:endParaRPr>
            </a:p>
          </p:txBody>
        </p:sp>
      </p:grpSp>
      <p:sp>
        <p:nvSpPr>
          <p:cNvPr id="3" name="矩形 2">
            <a:extLst>
              <a:ext uri="{FF2B5EF4-FFF2-40B4-BE49-F238E27FC236}">
                <a16:creationId xmlns:a16="http://schemas.microsoft.com/office/drawing/2014/main" id="{B167683A-CA0C-449A-96C2-EA1ABB715970}"/>
              </a:ext>
            </a:extLst>
          </p:cNvPr>
          <p:cNvSpPr/>
          <p:nvPr/>
        </p:nvSpPr>
        <p:spPr>
          <a:xfrm>
            <a:off x="216064" y="3569750"/>
            <a:ext cx="8184224" cy="400110"/>
          </a:xfrm>
          <a:prstGeom prst="rect">
            <a:avLst/>
          </a:prstGeom>
        </p:spPr>
        <p:txBody>
          <a:bodyPr wrap="square">
            <a:spAutoFit/>
          </a:bodyPr>
          <a:lstStyle/>
          <a:p>
            <a:pPr lvl="0"/>
            <a:r>
              <a:rPr lang="zh-CN" altLang="en-US" sz="2000" dirty="0">
                <a:solidFill>
                  <a:prstClr val="black"/>
                </a:solidFill>
              </a:rPr>
              <a:t>此外，还需要将类模板 </a:t>
            </a:r>
            <a:r>
              <a:rPr lang="en-US" altLang="zh-CN" sz="2000" dirty="0" err="1">
                <a:solidFill>
                  <a:prstClr val="black"/>
                </a:solidFill>
                <a:latin typeface="Consolas" panose="020B0609020204030204" pitchFamily="49" charset="0"/>
              </a:rPr>
              <a:t>SList</a:t>
            </a:r>
            <a:r>
              <a:rPr lang="en-US" altLang="zh-CN" sz="2000" dirty="0">
                <a:solidFill>
                  <a:prstClr val="black"/>
                </a:solidFill>
                <a:latin typeface="Consolas" panose="020B0609020204030204" pitchFamily="49" charset="0"/>
              </a:rPr>
              <a:t> </a:t>
            </a:r>
            <a:r>
              <a:rPr lang="zh-CN" altLang="en-US" sz="2000" dirty="0">
                <a:solidFill>
                  <a:prstClr val="black"/>
                </a:solidFill>
              </a:rPr>
              <a:t>声明为 </a:t>
            </a:r>
            <a:r>
              <a:rPr lang="en-US" altLang="zh-CN" sz="2000" dirty="0">
                <a:solidFill>
                  <a:prstClr val="black"/>
                </a:solidFill>
                <a:latin typeface="Consolas" panose="020B0609020204030204" pitchFamily="49" charset="0"/>
              </a:rPr>
              <a:t>Node </a:t>
            </a:r>
            <a:r>
              <a:rPr lang="zh-CN" altLang="en-US" sz="2000" dirty="0">
                <a:solidFill>
                  <a:prstClr val="black"/>
                </a:solidFill>
              </a:rPr>
              <a:t>的友元，否则有什么问题？</a:t>
            </a:r>
            <a:endPar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21" name="组合 20">
            <a:extLst>
              <a:ext uri="{FF2B5EF4-FFF2-40B4-BE49-F238E27FC236}">
                <a16:creationId xmlns:a16="http://schemas.microsoft.com/office/drawing/2014/main" id="{F6A8E8E1-B6A2-48FD-BE20-F750D90AB59C}"/>
              </a:ext>
            </a:extLst>
          </p:cNvPr>
          <p:cNvGrpSpPr/>
          <p:nvPr/>
        </p:nvGrpSpPr>
        <p:grpSpPr>
          <a:xfrm>
            <a:off x="6105232" y="4114380"/>
            <a:ext cx="2941232" cy="1288541"/>
            <a:chOff x="219974" y="2044318"/>
            <a:chExt cx="8704052" cy="872780"/>
          </a:xfrm>
        </p:grpSpPr>
        <p:sp>
          <p:nvSpPr>
            <p:cNvPr id="22" name="矩形: 圆顶角 21">
              <a:extLst>
                <a:ext uri="{FF2B5EF4-FFF2-40B4-BE49-F238E27FC236}">
                  <a16:creationId xmlns:a16="http://schemas.microsoft.com/office/drawing/2014/main" id="{4AAE07BF-8FE6-4A78-9DE8-69EF26F2EEFF}"/>
                </a:ext>
              </a:extLst>
            </p:cNvPr>
            <p:cNvSpPr/>
            <p:nvPr/>
          </p:nvSpPr>
          <p:spPr>
            <a:xfrm>
              <a:off x="219974" y="2044318"/>
              <a:ext cx="8704052" cy="285828"/>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答案</a:t>
              </a:r>
            </a:p>
          </p:txBody>
        </p:sp>
        <p:sp>
          <p:nvSpPr>
            <p:cNvPr id="23" name="矩形: 圆角 17">
              <a:extLst>
                <a:ext uri="{FF2B5EF4-FFF2-40B4-BE49-F238E27FC236}">
                  <a16:creationId xmlns:a16="http://schemas.microsoft.com/office/drawing/2014/main" id="{D7747F62-CAA1-4B28-8DD4-C887B88C6866}"/>
                </a:ext>
              </a:extLst>
            </p:cNvPr>
            <p:cNvSpPr/>
            <p:nvPr/>
          </p:nvSpPr>
          <p:spPr>
            <a:xfrm>
              <a:off x="219974" y="2322483"/>
              <a:ext cx="8704052" cy="59461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ct val="150000"/>
                </a:lnSpc>
                <a:buClr>
                  <a:srgbClr val="212AE7"/>
                </a:buClr>
                <a:buSzPct val="80000"/>
              </a:pPr>
              <a:r>
                <a:rPr lang="zh-CN" altLang="en-US" dirty="0">
                  <a:solidFill>
                    <a:prstClr val="black"/>
                  </a:solidFill>
                  <a:latin typeface="Consolas" panose="020B0609020204030204" pitchFamily="49" charset="0"/>
                </a:rPr>
                <a:t>在 </a:t>
              </a:r>
              <a:r>
                <a:rPr lang="en-US" altLang="zh-CN" dirty="0" err="1">
                  <a:solidFill>
                    <a:prstClr val="black"/>
                  </a:solidFill>
                  <a:latin typeface="Consolas" panose="020B0609020204030204" pitchFamily="49" charset="0"/>
                </a:rPr>
                <a:t>SList</a:t>
              </a:r>
              <a:r>
                <a:rPr lang="en-US" altLang="zh-CN" dirty="0">
                  <a:solidFill>
                    <a:prstClr val="black"/>
                  </a:solidFill>
                  <a:latin typeface="Consolas" panose="020B0609020204030204" pitchFamily="49" charset="0"/>
                </a:rPr>
                <a:t> </a:t>
              </a:r>
              <a:r>
                <a:rPr lang="zh-CN" altLang="en-US" dirty="0">
                  <a:solidFill>
                    <a:prstClr val="black"/>
                  </a:solidFill>
                  <a:latin typeface="Consolas" panose="020B0609020204030204" pitchFamily="49" charset="0"/>
                </a:rPr>
                <a:t>的成员函数中将没有权限直接使用 </a:t>
              </a:r>
              <a:r>
                <a:rPr lang="en-US" altLang="zh-CN" dirty="0" err="1">
                  <a:solidFill>
                    <a:prstClr val="black"/>
                  </a:solidFill>
                  <a:latin typeface="Consolas" panose="020B0609020204030204" pitchFamily="49" charset="0"/>
                </a:rPr>
                <a:t>m_next</a:t>
              </a:r>
              <a:endPar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微软雅黑"/>
                <a:cs typeface="+mn-cs"/>
              </a:endParaRPr>
            </a:p>
          </p:txBody>
        </p:sp>
      </p:grpSp>
    </p:spTree>
    <p:extLst>
      <p:ext uri="{BB962C8B-B14F-4D97-AF65-F5344CB8AC3E}">
        <p14:creationId xmlns:p14="http://schemas.microsoft.com/office/powerpoint/2010/main" val="1357649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37</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8.3.6  </a:t>
            </a:r>
            <a:r>
              <a:rPr kumimoji="0" lang="zh-CN" altLang="en-US" sz="3200" b="0" i="0" u="none" strike="noStrike" kern="1200" cap="none" spc="0" normalizeH="0" baseline="0" noProof="0" dirty="0">
                <a:ln>
                  <a:noFill/>
                </a:ln>
                <a:solidFill>
                  <a:prstClr val="white"/>
                </a:solidFill>
                <a:effectLst/>
                <a:uLnTx/>
                <a:uFillTx/>
                <a:latin typeface="微软雅黑"/>
                <a:ea typeface="微软雅黑"/>
                <a:cs typeface="+mn-cs"/>
              </a:rPr>
              <a:t>拷贝控制与友元声明</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2A4B7D20-6B21-457D-B6BF-C3F76ACBB2EE}"/>
              </a:ext>
            </a:extLst>
          </p:cNvPr>
          <p:cNvSpPr/>
          <p:nvPr/>
        </p:nvSpPr>
        <p:spPr>
          <a:xfrm>
            <a:off x="110418" y="1147416"/>
            <a:ext cx="8936046" cy="400110"/>
          </a:xfrm>
          <a:prstGeom prst="rect">
            <a:avLst/>
          </a:prstGeom>
        </p:spPr>
        <p:txBody>
          <a:bodyPr wrap="square">
            <a:spAutoFit/>
          </a:bodyPr>
          <a:lstStyle/>
          <a:p>
            <a:pPr lvl="0">
              <a:defRPr/>
            </a:pPr>
            <a:r>
              <a:rPr lang="zh-CN" altLang="en-US" sz="2000" dirty="0">
                <a:solidFill>
                  <a:prstClr val="black"/>
                </a:solidFill>
              </a:rPr>
              <a:t>创建一个存放整型元素的单链表对尾插、指定位置插入、删除等操作进行测试：</a:t>
            </a:r>
            <a:endPar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13" name="组合 12">
            <a:extLst>
              <a:ext uri="{FF2B5EF4-FFF2-40B4-BE49-F238E27FC236}">
                <a16:creationId xmlns:a16="http://schemas.microsoft.com/office/drawing/2014/main" id="{D09D85D5-038A-4BF3-A625-95D934A21058}"/>
              </a:ext>
            </a:extLst>
          </p:cNvPr>
          <p:cNvGrpSpPr/>
          <p:nvPr/>
        </p:nvGrpSpPr>
        <p:grpSpPr>
          <a:xfrm>
            <a:off x="256031" y="1925026"/>
            <a:ext cx="5594689" cy="3438002"/>
            <a:chOff x="219974" y="2021250"/>
            <a:chExt cx="8704052" cy="2780678"/>
          </a:xfrm>
        </p:grpSpPr>
        <p:sp>
          <p:nvSpPr>
            <p:cNvPr id="18" name="矩形: 圆顶角 17">
              <a:extLst>
                <a:ext uri="{FF2B5EF4-FFF2-40B4-BE49-F238E27FC236}">
                  <a16:creationId xmlns:a16="http://schemas.microsoft.com/office/drawing/2014/main" id="{1BE027AF-BB67-49A0-86D0-4408EC9D6ADB}"/>
                </a:ext>
              </a:extLst>
            </p:cNvPr>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latin typeface="Consolas" panose="020B0609020204030204" pitchFamily="49" charset="0"/>
                </a:rPr>
                <a:t>使用 </a:t>
              </a:r>
              <a:r>
                <a:rPr lang="en-US" altLang="zh-CN" sz="2000" dirty="0" err="1">
                  <a:solidFill>
                    <a:prstClr val="white"/>
                  </a:solidFill>
                  <a:latin typeface="Consolas" panose="020B0609020204030204" pitchFamily="49" charset="0"/>
                </a:rPr>
                <a:t>SList</a:t>
              </a:r>
              <a:r>
                <a:rPr lang="en-US" altLang="zh-CN" sz="2000" dirty="0">
                  <a:solidFill>
                    <a:prstClr val="white"/>
                  </a:solidFill>
                  <a:latin typeface="Consolas" panose="020B0609020204030204" pitchFamily="49" charset="0"/>
                </a:rPr>
                <a:t> </a:t>
              </a:r>
              <a:r>
                <a:rPr lang="zh-CN" altLang="en-US" sz="2000" dirty="0">
                  <a:solidFill>
                    <a:prstClr val="white"/>
                  </a:solidFill>
                  <a:latin typeface="Consolas" panose="020B0609020204030204" pitchFamily="49" charset="0"/>
                </a:rPr>
                <a:t>类模板</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9" name="矩形: 圆角 17">
              <a:extLst>
                <a:ext uri="{FF2B5EF4-FFF2-40B4-BE49-F238E27FC236}">
                  <a16:creationId xmlns:a16="http://schemas.microsoft.com/office/drawing/2014/main" id="{DCD5AFA7-7B71-40FD-B504-0C9920E0FC1D}"/>
                </a:ext>
              </a:extLst>
            </p:cNvPr>
            <p:cNvSpPr/>
            <p:nvPr/>
          </p:nvSpPr>
          <p:spPr>
            <a:xfrm>
              <a:off x="219974" y="2376602"/>
              <a:ext cx="8704052" cy="242532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rgbClr val="151DC1"/>
                </a:buClr>
                <a:buSzPct val="80000"/>
              </a:pPr>
              <a:r>
                <a:rPr lang="en-US" altLang="zh-CN" sz="1600" dirty="0" err="1">
                  <a:solidFill>
                    <a:srgbClr val="08764C"/>
                  </a:solidFill>
                  <a:latin typeface="Consolas" panose="020B0609020204030204" pitchFamily="49" charset="0"/>
                </a:rPr>
                <a:t>SList</a:t>
              </a:r>
              <a:r>
                <a:rPr lang="en-US" altLang="zh-CN" sz="1600" dirty="0">
                  <a:solidFill>
                    <a:schemeClr val="tx1"/>
                  </a:solidFill>
                  <a:latin typeface="Consolas" panose="020B0609020204030204" pitchFamily="49" charset="0"/>
                </a:rPr>
                <a:t>&lt;</a:t>
              </a:r>
              <a:r>
                <a:rPr lang="en-US" altLang="zh-CN" sz="1600" dirty="0">
                  <a:solidFill>
                    <a:srgbClr val="0000FF"/>
                  </a:solidFill>
                  <a:latin typeface="Consolas" panose="020B0609020204030204" pitchFamily="49" charset="0"/>
                </a:rPr>
                <a:t>int</a:t>
              </a:r>
              <a:r>
                <a:rPr lang="en-US" altLang="zh-CN" sz="1600" dirty="0">
                  <a:solidFill>
                    <a:schemeClr val="tx1"/>
                  </a:solidFill>
                  <a:latin typeface="Consolas" panose="020B0609020204030204" pitchFamily="49" charset="0"/>
                </a:rPr>
                <a:t>&gt; l;</a:t>
              </a:r>
            </a:p>
            <a:p>
              <a:pPr lvl="0">
                <a:buClr>
                  <a:srgbClr val="151DC1"/>
                </a:buClr>
                <a:buSzPct val="80000"/>
              </a:pPr>
              <a:r>
                <a:rPr lang="en-US" altLang="zh-CN" sz="1600" dirty="0">
                  <a:solidFill>
                    <a:srgbClr val="0000FF"/>
                  </a:solidFill>
                  <a:latin typeface="Consolas" panose="020B0609020204030204" pitchFamily="49" charset="0"/>
                </a:rPr>
                <a:t>int</a:t>
              </a: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val</a:t>
              </a:r>
              <a:r>
                <a:rPr lang="en-US" altLang="zh-CN" sz="1600" dirty="0">
                  <a:solidFill>
                    <a:schemeClr val="tx1"/>
                  </a:solidFill>
                  <a:latin typeface="Consolas" panose="020B0609020204030204" pitchFamily="49" charset="0"/>
                </a:rPr>
                <a:t>;</a:t>
              </a:r>
            </a:p>
            <a:p>
              <a:pPr lvl="0">
                <a:buClr>
                  <a:srgbClr val="151DC1"/>
                </a:buClr>
                <a:buSzPct val="80000"/>
              </a:pPr>
              <a:r>
                <a:rPr lang="en-US" altLang="zh-CN" sz="1600" dirty="0">
                  <a:solidFill>
                    <a:srgbClr val="0000FF"/>
                  </a:solidFill>
                  <a:latin typeface="Consolas" panose="020B0609020204030204" pitchFamily="49" charset="0"/>
                </a:rPr>
                <a:t>while</a:t>
              </a: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cin</a:t>
              </a:r>
              <a:r>
                <a:rPr lang="en-US" altLang="zh-CN" sz="1600" dirty="0">
                  <a:solidFill>
                    <a:schemeClr val="tx1"/>
                  </a:solidFill>
                  <a:latin typeface="Consolas" panose="020B0609020204030204" pitchFamily="49" charset="0"/>
                </a:rPr>
                <a:t> &gt;&gt; </a:t>
              </a:r>
              <a:r>
                <a:rPr lang="en-US" altLang="zh-CN" sz="1600" dirty="0" err="1">
                  <a:solidFill>
                    <a:schemeClr val="tx1"/>
                  </a:solidFill>
                  <a:latin typeface="Consolas" panose="020B0609020204030204" pitchFamily="49" charset="0"/>
                </a:rPr>
                <a:t>val</a:t>
              </a:r>
              <a:r>
                <a:rPr lang="en-US" altLang="zh-CN" sz="1600" dirty="0">
                  <a:solidFill>
                    <a:schemeClr val="tx1"/>
                  </a:solidFill>
                  <a:latin typeface="Consolas" panose="020B0609020204030204" pitchFamily="49" charset="0"/>
                </a:rPr>
                <a:t>) { </a:t>
              </a:r>
              <a:r>
                <a:rPr lang="en-US" altLang="zh-CN" sz="1600" dirty="0">
                  <a:solidFill>
                    <a:schemeClr val="accent6"/>
                  </a:solidFill>
                  <a:latin typeface="Consolas" panose="020B0609020204030204" pitchFamily="49" charset="0"/>
                </a:rPr>
                <a:t>// </a:t>
              </a:r>
              <a:r>
                <a:rPr lang="zh-CN" altLang="en-US" sz="1600" dirty="0">
                  <a:solidFill>
                    <a:schemeClr val="accent6"/>
                  </a:solidFill>
                  <a:latin typeface="Consolas" panose="020B0609020204030204" pitchFamily="49" charset="0"/>
                </a:rPr>
                <a:t>输入</a:t>
              </a:r>
              <a:r>
                <a:rPr lang="en-US" altLang="zh-CN" sz="1600" dirty="0">
                  <a:solidFill>
                    <a:schemeClr val="accent6"/>
                  </a:solidFill>
                  <a:latin typeface="Consolas" panose="020B0609020204030204" pitchFamily="49" charset="0"/>
                </a:rPr>
                <a:t>10 20 30</a:t>
              </a:r>
              <a:r>
                <a:rPr lang="zh-CN" altLang="en-US" sz="1600" dirty="0">
                  <a:solidFill>
                    <a:schemeClr val="accent6"/>
                  </a:solidFill>
                  <a:latin typeface="Consolas" panose="020B0609020204030204" pitchFamily="49" charset="0"/>
                </a:rPr>
                <a:t>三个数据</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l.push_back</a:t>
              </a:r>
              <a:r>
                <a:rPr lang="en-US" altLang="zh-CN" sz="1600" dirty="0">
                  <a:solidFill>
                    <a:schemeClr val="tx1"/>
                  </a:solidFill>
                  <a:latin typeface="Consolas" panose="020B0609020204030204" pitchFamily="49" charset="0"/>
                </a:rPr>
                <a:t>(</a:t>
              </a:r>
              <a:r>
                <a:rPr lang="en-US" altLang="zh-CN" sz="1600" dirty="0" err="1">
                  <a:solidFill>
                    <a:schemeClr val="tx1"/>
                  </a:solidFill>
                  <a:latin typeface="Consolas" panose="020B0609020204030204" pitchFamily="49" charset="0"/>
                </a:rPr>
                <a:t>val</a:t>
              </a:r>
              <a:r>
                <a:rPr lang="en-US" altLang="zh-CN" sz="1600" dirty="0">
                  <a:solidFill>
                    <a:schemeClr val="tx1"/>
                  </a:solidFill>
                  <a:latin typeface="Consolas" panose="020B0609020204030204" pitchFamily="49" charset="0"/>
                </a:rPr>
                <a:t>);</a:t>
              </a:r>
            </a:p>
            <a:p>
              <a:pPr lvl="0">
                <a:buClr>
                  <a:srgbClr val="151DC1"/>
                </a:buClr>
                <a:buSzPct val="80000"/>
              </a:pPr>
              <a:r>
                <a:rPr lang="en-US" altLang="zh-CN" sz="1600" dirty="0">
                  <a:solidFill>
                    <a:schemeClr val="tx1"/>
                  </a:solidFill>
                  <a:latin typeface="Consolas" panose="020B0609020204030204" pitchFamily="49" charset="0"/>
                </a:rPr>
                <a:t>}</a:t>
              </a:r>
            </a:p>
            <a:p>
              <a:pPr lvl="0">
                <a:buClr>
                  <a:srgbClr val="151DC1"/>
                </a:buClr>
                <a:buSzPct val="80000"/>
              </a:pPr>
              <a:r>
                <a:rPr lang="en-US" altLang="zh-CN" sz="1600" dirty="0" err="1">
                  <a:solidFill>
                    <a:schemeClr val="tx1"/>
                  </a:solidFill>
                  <a:latin typeface="Consolas" panose="020B0609020204030204" pitchFamily="49" charset="0"/>
                </a:rPr>
                <a:t>cout</a:t>
              </a:r>
              <a:r>
                <a:rPr lang="en-US" altLang="zh-CN" sz="1600" dirty="0">
                  <a:solidFill>
                    <a:schemeClr val="tx1"/>
                  </a:solidFill>
                  <a:latin typeface="Consolas" panose="020B0609020204030204" pitchFamily="49" charset="0"/>
                </a:rPr>
                <a:t> &lt;&lt; l &lt;&lt; </a:t>
              </a:r>
              <a:r>
                <a:rPr lang="en-US" altLang="zh-CN" sz="1600" dirty="0" err="1">
                  <a:solidFill>
                    <a:schemeClr val="tx1"/>
                  </a:solidFill>
                  <a:latin typeface="Consolas" panose="020B0609020204030204" pitchFamily="49" charset="0"/>
                </a:rPr>
                <a:t>endl</a:t>
              </a:r>
              <a:r>
                <a:rPr lang="en-US" altLang="zh-CN" sz="1600" dirty="0">
                  <a:solidFill>
                    <a:schemeClr val="tx1"/>
                  </a:solidFill>
                  <a:latin typeface="Consolas" panose="020B0609020204030204" pitchFamily="49" charset="0"/>
                </a:rPr>
                <a:t>;</a:t>
              </a:r>
            </a:p>
            <a:p>
              <a:pPr lvl="0">
                <a:buClr>
                  <a:srgbClr val="151DC1"/>
                </a:buClr>
                <a:buSzPct val="80000"/>
              </a:pP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&lt;</a:t>
              </a:r>
              <a:r>
                <a:rPr lang="en-US" altLang="zh-CN" sz="1600" dirty="0">
                  <a:solidFill>
                    <a:srgbClr val="0000FF"/>
                  </a:solidFill>
                  <a:latin typeface="Consolas" panose="020B0609020204030204" pitchFamily="49" charset="0"/>
                </a:rPr>
                <a:t>int</a:t>
              </a:r>
              <a:r>
                <a:rPr lang="en-US" altLang="zh-CN" sz="1600" dirty="0">
                  <a:solidFill>
                    <a:schemeClr val="tx1"/>
                  </a:solidFill>
                  <a:latin typeface="Consolas" panose="020B0609020204030204" pitchFamily="49" charset="0"/>
                </a:rPr>
                <a:t>&gt; *pos = </a:t>
              </a:r>
              <a:r>
                <a:rPr lang="en-US" altLang="zh-CN" sz="1600" dirty="0" err="1">
                  <a:solidFill>
                    <a:schemeClr val="tx1"/>
                  </a:solidFill>
                  <a:latin typeface="Consolas" panose="020B0609020204030204" pitchFamily="49" charset="0"/>
                </a:rPr>
                <a:t>l.find</a:t>
              </a:r>
              <a:r>
                <a:rPr lang="en-US" altLang="zh-CN" sz="1600" dirty="0">
                  <a:solidFill>
                    <a:schemeClr val="tx1"/>
                  </a:solidFill>
                  <a:latin typeface="Consolas" panose="020B0609020204030204" pitchFamily="49" charset="0"/>
                </a:rPr>
                <a:t>(20);</a:t>
              </a:r>
            </a:p>
            <a:p>
              <a:pPr lvl="0">
                <a:buClr>
                  <a:srgbClr val="151DC1"/>
                </a:buClr>
                <a:buSzPct val="80000"/>
              </a:pPr>
              <a:r>
                <a:rPr lang="en-US" altLang="zh-CN" sz="1600" dirty="0" err="1">
                  <a:solidFill>
                    <a:schemeClr val="tx1"/>
                  </a:solidFill>
                  <a:latin typeface="Consolas" panose="020B0609020204030204" pitchFamily="49" charset="0"/>
                </a:rPr>
                <a:t>l.insert</a:t>
              </a:r>
              <a:r>
                <a:rPr lang="en-US" altLang="zh-CN" sz="1600" dirty="0">
                  <a:solidFill>
                    <a:schemeClr val="tx1"/>
                  </a:solidFill>
                  <a:latin typeface="Consolas" panose="020B0609020204030204" pitchFamily="49" charset="0"/>
                </a:rPr>
                <a:t>(pos, 25);</a:t>
              </a:r>
            </a:p>
            <a:p>
              <a:pPr lvl="0">
                <a:buClr>
                  <a:srgbClr val="151DC1"/>
                </a:buClr>
                <a:buSzPct val="80000"/>
              </a:pPr>
              <a:r>
                <a:rPr lang="en-US" altLang="zh-CN" sz="1600" dirty="0" err="1">
                  <a:solidFill>
                    <a:schemeClr val="tx1"/>
                  </a:solidFill>
                  <a:latin typeface="Consolas" panose="020B0609020204030204" pitchFamily="49" charset="0"/>
                </a:rPr>
                <a:t>cout</a:t>
              </a:r>
              <a:r>
                <a:rPr lang="en-US" altLang="zh-CN" sz="1600" dirty="0">
                  <a:solidFill>
                    <a:schemeClr val="tx1"/>
                  </a:solidFill>
                  <a:latin typeface="Consolas" panose="020B0609020204030204" pitchFamily="49" charset="0"/>
                </a:rPr>
                <a:t> &lt;&lt; l &lt;&lt; </a:t>
              </a:r>
              <a:r>
                <a:rPr lang="en-US" altLang="zh-CN" sz="1600" dirty="0" err="1">
                  <a:solidFill>
                    <a:schemeClr val="tx1"/>
                  </a:solidFill>
                  <a:latin typeface="Consolas" panose="020B0609020204030204" pitchFamily="49" charset="0"/>
                </a:rPr>
                <a:t>endl</a:t>
              </a:r>
              <a:r>
                <a:rPr lang="en-US" altLang="zh-CN" sz="1600" dirty="0">
                  <a:solidFill>
                    <a:schemeClr val="tx1"/>
                  </a:solidFill>
                  <a:latin typeface="Consolas" panose="020B0609020204030204" pitchFamily="49" charset="0"/>
                </a:rPr>
                <a:t>;</a:t>
              </a:r>
            </a:p>
            <a:p>
              <a:pPr lvl="0">
                <a:buClr>
                  <a:srgbClr val="151DC1"/>
                </a:buClr>
                <a:buSzPct val="80000"/>
              </a:pPr>
              <a:r>
                <a:rPr lang="en-US" altLang="zh-CN" sz="1600" dirty="0" err="1">
                  <a:solidFill>
                    <a:schemeClr val="tx1"/>
                  </a:solidFill>
                  <a:latin typeface="Consolas" panose="020B0609020204030204" pitchFamily="49" charset="0"/>
                </a:rPr>
                <a:t>l.erase</a:t>
              </a:r>
              <a:r>
                <a:rPr lang="en-US" altLang="zh-CN" sz="1600" dirty="0">
                  <a:solidFill>
                    <a:schemeClr val="tx1"/>
                  </a:solidFill>
                  <a:latin typeface="Consolas" panose="020B0609020204030204" pitchFamily="49" charset="0"/>
                </a:rPr>
                <a:t>(25);</a:t>
              </a:r>
            </a:p>
            <a:p>
              <a:pPr lvl="0">
                <a:buClr>
                  <a:srgbClr val="151DC1"/>
                </a:buClr>
                <a:buSzPct val="80000"/>
              </a:pPr>
              <a:r>
                <a:rPr lang="en-US" altLang="zh-CN" sz="1600" dirty="0" err="1">
                  <a:solidFill>
                    <a:schemeClr val="tx1"/>
                  </a:solidFill>
                  <a:latin typeface="Consolas" panose="020B0609020204030204" pitchFamily="49" charset="0"/>
                </a:rPr>
                <a:t>cout</a:t>
              </a:r>
              <a:r>
                <a:rPr lang="en-US" altLang="zh-CN" sz="1600" dirty="0">
                  <a:solidFill>
                    <a:schemeClr val="tx1"/>
                  </a:solidFill>
                  <a:latin typeface="Consolas" panose="020B0609020204030204" pitchFamily="49" charset="0"/>
                </a:rPr>
                <a:t> &lt;&lt; l &lt;&lt; </a:t>
              </a:r>
              <a:r>
                <a:rPr lang="en-US" altLang="zh-CN" sz="1600" dirty="0" err="1">
                  <a:solidFill>
                    <a:schemeClr val="tx1"/>
                  </a:solidFill>
                  <a:latin typeface="Consolas" panose="020B0609020204030204" pitchFamily="49" charset="0"/>
                </a:rPr>
                <a:t>endl</a:t>
              </a:r>
              <a:r>
                <a:rPr lang="en-US" altLang="zh-CN" sz="1600" dirty="0">
                  <a:solidFill>
                    <a:schemeClr val="tx1"/>
                  </a:solidFill>
                  <a:latin typeface="Consolas" panose="020B0609020204030204" pitchFamily="49" charset="0"/>
                </a:rPr>
                <a:t>;</a:t>
              </a:r>
              <a:endParaRPr kumimoji="0" lang="en-US" altLang="zh-CN" sz="1600" b="0" i="0" u="none" strike="noStrike" kern="1200" cap="none" spc="0" normalizeH="0" baseline="0" noProof="0" dirty="0">
                <a:ln>
                  <a:noFill/>
                </a:ln>
                <a:solidFill>
                  <a:schemeClr val="tx1"/>
                </a:solidFill>
                <a:effectLst/>
                <a:uLnTx/>
                <a:uFillTx/>
                <a:latin typeface="Consolas" panose="020B0609020204030204" pitchFamily="49" charset="0"/>
                <a:ea typeface="微软雅黑"/>
              </a:endParaRPr>
            </a:p>
          </p:txBody>
        </p:sp>
      </p:grpSp>
      <p:grpSp>
        <p:nvGrpSpPr>
          <p:cNvPr id="21" name="组合 20">
            <a:extLst>
              <a:ext uri="{FF2B5EF4-FFF2-40B4-BE49-F238E27FC236}">
                <a16:creationId xmlns:a16="http://schemas.microsoft.com/office/drawing/2014/main" id="{F6A8E8E1-B6A2-48FD-BE20-F750D90AB59C}"/>
              </a:ext>
            </a:extLst>
          </p:cNvPr>
          <p:cNvGrpSpPr/>
          <p:nvPr/>
        </p:nvGrpSpPr>
        <p:grpSpPr>
          <a:xfrm>
            <a:off x="6036911" y="1958813"/>
            <a:ext cx="2941232" cy="873043"/>
            <a:chOff x="219974" y="2044318"/>
            <a:chExt cx="8704052" cy="591347"/>
          </a:xfrm>
        </p:grpSpPr>
        <p:sp>
          <p:nvSpPr>
            <p:cNvPr id="22" name="矩形: 圆顶角 21">
              <a:extLst>
                <a:ext uri="{FF2B5EF4-FFF2-40B4-BE49-F238E27FC236}">
                  <a16:creationId xmlns:a16="http://schemas.microsoft.com/office/drawing/2014/main" id="{4AAE07BF-8FE6-4A78-9DE8-69EF26F2EEFF}"/>
                </a:ext>
              </a:extLst>
            </p:cNvPr>
            <p:cNvSpPr/>
            <p:nvPr/>
          </p:nvSpPr>
          <p:spPr>
            <a:xfrm>
              <a:off x="219974" y="2044318"/>
              <a:ext cx="8704052" cy="285828"/>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问题</a:t>
              </a:r>
            </a:p>
          </p:txBody>
        </p:sp>
        <p:sp>
          <p:nvSpPr>
            <p:cNvPr id="23" name="矩形: 圆角 17">
              <a:extLst>
                <a:ext uri="{FF2B5EF4-FFF2-40B4-BE49-F238E27FC236}">
                  <a16:creationId xmlns:a16="http://schemas.microsoft.com/office/drawing/2014/main" id="{D7747F62-CAA1-4B28-8DD4-C887B88C6866}"/>
                </a:ext>
              </a:extLst>
            </p:cNvPr>
            <p:cNvSpPr/>
            <p:nvPr/>
          </p:nvSpPr>
          <p:spPr>
            <a:xfrm>
              <a:off x="219974" y="2322483"/>
              <a:ext cx="8704052" cy="31318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ct val="150000"/>
                </a:lnSpc>
                <a:buClr>
                  <a:srgbClr val="212AE7"/>
                </a:buClr>
                <a:buSzPct val="80000"/>
              </a:pPr>
              <a:r>
                <a:rPr lang="zh-CN" altLang="en-US" dirty="0">
                  <a:solidFill>
                    <a:prstClr val="black"/>
                  </a:solidFill>
                  <a:latin typeface="Consolas" panose="020B0609020204030204" pitchFamily="49" charset="0"/>
                </a:rPr>
                <a:t>输出结果是什么？</a:t>
              </a:r>
              <a:endPar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微软雅黑"/>
                <a:cs typeface="+mn-cs"/>
              </a:endParaRPr>
            </a:p>
          </p:txBody>
        </p:sp>
      </p:grpSp>
      <p:grpSp>
        <p:nvGrpSpPr>
          <p:cNvPr id="17" name="组合 16">
            <a:extLst>
              <a:ext uri="{FF2B5EF4-FFF2-40B4-BE49-F238E27FC236}">
                <a16:creationId xmlns:a16="http://schemas.microsoft.com/office/drawing/2014/main" id="{262C57E1-CB81-42A3-BD6A-7D3FC787691D}"/>
              </a:ext>
            </a:extLst>
          </p:cNvPr>
          <p:cNvGrpSpPr/>
          <p:nvPr/>
        </p:nvGrpSpPr>
        <p:grpSpPr>
          <a:xfrm>
            <a:off x="6036911" y="3111253"/>
            <a:ext cx="2941232" cy="2120500"/>
            <a:chOff x="219974" y="2044318"/>
            <a:chExt cx="8704052" cy="1436299"/>
          </a:xfrm>
        </p:grpSpPr>
        <p:sp>
          <p:nvSpPr>
            <p:cNvPr id="20" name="矩形: 圆顶角 19">
              <a:extLst>
                <a:ext uri="{FF2B5EF4-FFF2-40B4-BE49-F238E27FC236}">
                  <a16:creationId xmlns:a16="http://schemas.microsoft.com/office/drawing/2014/main" id="{C48E368F-B205-4279-B8C6-E9261C25F1BF}"/>
                </a:ext>
              </a:extLst>
            </p:cNvPr>
            <p:cNvSpPr/>
            <p:nvPr/>
          </p:nvSpPr>
          <p:spPr>
            <a:xfrm>
              <a:off x="219974" y="2044318"/>
              <a:ext cx="8704052" cy="285828"/>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000" dirty="0">
                  <a:solidFill>
                    <a:prstClr val="white"/>
                  </a:solidFill>
                  <a:latin typeface="微软雅黑"/>
                  <a:ea typeface="微软雅黑"/>
                </a:rPr>
                <a:t>答案</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4" name="矩形: 圆角 17">
              <a:extLst>
                <a:ext uri="{FF2B5EF4-FFF2-40B4-BE49-F238E27FC236}">
                  <a16:creationId xmlns:a16="http://schemas.microsoft.com/office/drawing/2014/main" id="{C8EF5982-796D-43C8-8A21-211464069FCD}"/>
                </a:ext>
              </a:extLst>
            </p:cNvPr>
            <p:cNvSpPr/>
            <p:nvPr/>
          </p:nvSpPr>
          <p:spPr>
            <a:xfrm>
              <a:off x="219974" y="2322483"/>
              <a:ext cx="8704052" cy="115813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ct val="150000"/>
                </a:lnSpc>
                <a:buClr>
                  <a:srgbClr val="212AE7"/>
                </a:buClr>
                <a:buSzPct val="80000"/>
              </a:pPr>
              <a:r>
                <a:rPr lang="zh-CN" altLang="en-US" dirty="0">
                  <a:solidFill>
                    <a:prstClr val="black"/>
                  </a:solidFill>
                  <a:latin typeface="Consolas" panose="020B0609020204030204" pitchFamily="49" charset="0"/>
                </a:rPr>
                <a:t>输出结果为：</a:t>
              </a:r>
            </a:p>
            <a:p>
              <a:pPr lvl="0">
                <a:lnSpc>
                  <a:spcPct val="150000"/>
                </a:lnSpc>
                <a:buClr>
                  <a:srgbClr val="212AE7"/>
                </a:buClr>
                <a:buSzPct val="80000"/>
              </a:pPr>
              <a:r>
                <a:rPr lang="en-US" altLang="zh-CN" dirty="0">
                  <a:solidFill>
                    <a:prstClr val="black"/>
                  </a:solidFill>
                  <a:latin typeface="Consolas" panose="020B0609020204030204" pitchFamily="49" charset="0"/>
                </a:rPr>
                <a:t>10 20 30</a:t>
              </a:r>
            </a:p>
            <a:p>
              <a:pPr lvl="0">
                <a:lnSpc>
                  <a:spcPct val="150000"/>
                </a:lnSpc>
                <a:buClr>
                  <a:srgbClr val="212AE7"/>
                </a:buClr>
                <a:buSzPct val="80000"/>
              </a:pPr>
              <a:r>
                <a:rPr lang="en-US" altLang="zh-CN" dirty="0">
                  <a:solidFill>
                    <a:prstClr val="black"/>
                  </a:solidFill>
                  <a:latin typeface="Consolas" panose="020B0609020204030204" pitchFamily="49" charset="0"/>
                </a:rPr>
                <a:t>10 20 25 30</a:t>
              </a:r>
            </a:p>
            <a:p>
              <a:pPr lvl="0">
                <a:lnSpc>
                  <a:spcPct val="150000"/>
                </a:lnSpc>
                <a:buClr>
                  <a:srgbClr val="212AE7"/>
                </a:buClr>
                <a:buSzPct val="80000"/>
              </a:pPr>
              <a:r>
                <a:rPr lang="en-US" altLang="zh-CN" dirty="0">
                  <a:solidFill>
                    <a:prstClr val="black"/>
                  </a:solidFill>
                  <a:latin typeface="Consolas" panose="020B0609020204030204" pitchFamily="49" charset="0"/>
                </a:rPr>
                <a:t>10 20 30</a:t>
              </a:r>
              <a:endPar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微软雅黑"/>
                <a:cs typeface="+mn-cs"/>
              </a:endParaRPr>
            </a:p>
          </p:txBody>
        </p:sp>
      </p:grpSp>
    </p:spTree>
    <p:extLst>
      <p:ext uri="{BB962C8B-B14F-4D97-AF65-F5344CB8AC3E}">
        <p14:creationId xmlns:p14="http://schemas.microsoft.com/office/powerpoint/2010/main" val="2794684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28548" y="6189439"/>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38</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8.4  </a:t>
            </a:r>
            <a:r>
              <a:rPr kumimoji="0" lang="zh-CN" altLang="en-US" sz="3200" b="0" i="0" u="none" strike="noStrike" kern="1200" cap="none" spc="0" normalizeH="0" baseline="0" noProof="0" dirty="0">
                <a:ln>
                  <a:noFill/>
                </a:ln>
                <a:solidFill>
                  <a:prstClr val="white"/>
                </a:solidFill>
                <a:effectLst/>
                <a:uLnTx/>
                <a:uFillTx/>
                <a:latin typeface="微软雅黑"/>
                <a:ea typeface="微软雅黑"/>
                <a:cs typeface="+mn-cs"/>
              </a:rPr>
              <a:t>链栈</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2" name="矩形 11">
            <a:extLst>
              <a:ext uri="{FF2B5EF4-FFF2-40B4-BE49-F238E27FC236}">
                <a16:creationId xmlns:a16="http://schemas.microsoft.com/office/drawing/2014/main" id="{7D864B83-9801-49D7-9965-12E20F5E4D72}"/>
              </a:ext>
            </a:extLst>
          </p:cNvPr>
          <p:cNvSpPr/>
          <p:nvPr/>
        </p:nvSpPr>
        <p:spPr>
          <a:xfrm>
            <a:off x="293298" y="1734728"/>
            <a:ext cx="4572000" cy="461665"/>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FFFF"/>
                </a:solidFill>
                <a:effectLst/>
                <a:uLnTx/>
                <a:uFillTx/>
                <a:latin typeface="MicrosoftYaHei"/>
                <a:ea typeface="微软雅黑"/>
                <a:cs typeface="+mn-cs"/>
              </a:rPr>
              <a:t>学习目标</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p>
        </p:txBody>
      </p:sp>
      <p:grpSp>
        <p:nvGrpSpPr>
          <p:cNvPr id="15" name="组合 14">
            <a:extLst>
              <a:ext uri="{FF2B5EF4-FFF2-40B4-BE49-F238E27FC236}">
                <a16:creationId xmlns:a16="http://schemas.microsoft.com/office/drawing/2014/main" id="{01C68C72-4A08-4DFF-8D69-AC93F6279D0D}"/>
              </a:ext>
            </a:extLst>
          </p:cNvPr>
          <p:cNvGrpSpPr/>
          <p:nvPr/>
        </p:nvGrpSpPr>
        <p:grpSpPr>
          <a:xfrm>
            <a:off x="215553" y="1179184"/>
            <a:ext cx="8712894" cy="1467355"/>
            <a:chOff x="219974" y="2044322"/>
            <a:chExt cx="8704052" cy="2128500"/>
          </a:xfrm>
        </p:grpSpPr>
        <p:sp>
          <p:nvSpPr>
            <p:cNvPr id="16" name="矩形: 圆顶角 15">
              <a:extLst>
                <a:ext uri="{FF2B5EF4-FFF2-40B4-BE49-F238E27FC236}">
                  <a16:creationId xmlns:a16="http://schemas.microsoft.com/office/drawing/2014/main" id="{2F9917C7-4D82-4D38-9678-E9BDE9710444}"/>
                </a:ext>
              </a:extLst>
            </p:cNvPr>
            <p:cNvSpPr/>
            <p:nvPr/>
          </p:nvSpPr>
          <p:spPr>
            <a:xfrm>
              <a:off x="219974" y="2044322"/>
              <a:ext cx="8704052" cy="725489"/>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链栈</a:t>
              </a:r>
            </a:p>
          </p:txBody>
        </p:sp>
        <p:sp>
          <p:nvSpPr>
            <p:cNvPr id="17" name="矩形: 圆角 17">
              <a:extLst>
                <a:ext uri="{FF2B5EF4-FFF2-40B4-BE49-F238E27FC236}">
                  <a16:creationId xmlns:a16="http://schemas.microsoft.com/office/drawing/2014/main" id="{4108C5BB-56B2-49FD-9A04-32B52568ECF5}"/>
                </a:ext>
              </a:extLst>
            </p:cNvPr>
            <p:cNvSpPr/>
            <p:nvPr/>
          </p:nvSpPr>
          <p:spPr>
            <a:xfrm>
              <a:off x="219974" y="2754316"/>
              <a:ext cx="8704052" cy="141850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lvl="0">
                <a:lnSpc>
                  <a:spcPts val="3000"/>
                </a:lnSpc>
                <a:spcAft>
                  <a:spcPts val="1200"/>
                </a:spcAft>
                <a:buClr>
                  <a:srgbClr val="212AE7"/>
                </a:buClr>
                <a:buSzPct val="80000"/>
              </a:pPr>
              <a:r>
                <a:rPr lang="zh-CN" altLang="en-US" dirty="0">
                  <a:solidFill>
                    <a:srgbClr val="000000"/>
                  </a:solidFill>
                  <a:latin typeface="Consolas" panose="020B0609020204030204" pitchFamily="49" charset="0"/>
                </a:rPr>
                <a:t>栈是一种</a:t>
              </a:r>
              <a:r>
                <a:rPr lang="zh-CN" altLang="en-US" dirty="0">
                  <a:solidFill>
                    <a:srgbClr val="FF0000"/>
                  </a:solidFill>
                  <a:latin typeface="Consolas" panose="020B0609020204030204" pitchFamily="49" charset="0"/>
                </a:rPr>
                <a:t>只能在一端</a:t>
              </a:r>
              <a:r>
                <a:rPr lang="zh-CN" altLang="en-US" dirty="0">
                  <a:solidFill>
                    <a:srgbClr val="000000"/>
                  </a:solidFill>
                  <a:latin typeface="Consolas" panose="020B0609020204030204" pitchFamily="49" charset="0"/>
                </a:rPr>
                <a:t>进行插入和删除操作的线性表。栈也称为</a:t>
              </a:r>
              <a:r>
                <a:rPr lang="zh-CN" altLang="en-US" dirty="0">
                  <a:solidFill>
                    <a:srgbClr val="FF0000"/>
                  </a:solidFill>
                  <a:latin typeface="Consolas" panose="020B0609020204030204" pitchFamily="49" charset="0"/>
                </a:rPr>
                <a:t>后进先出</a:t>
              </a:r>
              <a:r>
                <a:rPr lang="zh-CN" altLang="en-US" dirty="0">
                  <a:solidFill>
                    <a:srgbClr val="000000"/>
                  </a:solidFill>
                  <a:latin typeface="Consolas" panose="020B0609020204030204" pitchFamily="49" charset="0"/>
                </a:rPr>
                <a:t>线性表。</a:t>
              </a:r>
            </a:p>
            <a:p>
              <a:pPr lvl="0">
                <a:lnSpc>
                  <a:spcPts val="3000"/>
                </a:lnSpc>
                <a:buClr>
                  <a:srgbClr val="212AE7"/>
                </a:buClr>
                <a:buSzPct val="80000"/>
              </a:pPr>
              <a:r>
                <a:rPr lang="zh-CN" altLang="en-US" dirty="0">
                  <a:solidFill>
                    <a:srgbClr val="000000"/>
                  </a:solidFill>
                  <a:latin typeface="Consolas" panose="020B0609020204030204" pitchFamily="49" charset="0"/>
                </a:rPr>
                <a:t>允许进行插入和删除操作的一端称为栈顶，另一端称为栈底。</a:t>
              </a: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p:txBody>
        </p:sp>
      </p:grpSp>
      <p:pic>
        <p:nvPicPr>
          <p:cNvPr id="3" name="图片 2">
            <a:extLst>
              <a:ext uri="{FF2B5EF4-FFF2-40B4-BE49-F238E27FC236}">
                <a16:creationId xmlns:a16="http://schemas.microsoft.com/office/drawing/2014/main" id="{C60BE5D5-13EB-43BB-B425-F1209E692D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2650" y="3043390"/>
            <a:ext cx="3654552" cy="2852928"/>
          </a:xfrm>
          <a:prstGeom prst="rect">
            <a:avLst/>
          </a:prstGeom>
        </p:spPr>
      </p:pic>
    </p:spTree>
    <p:extLst>
      <p:ext uri="{BB962C8B-B14F-4D97-AF65-F5344CB8AC3E}">
        <p14:creationId xmlns:p14="http://schemas.microsoft.com/office/powerpoint/2010/main" val="35893295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39</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8.4.1  </a:t>
            </a:r>
            <a:r>
              <a:rPr kumimoji="0" lang="zh-CN" altLang="en-US" sz="3200" b="0" i="0" u="none" strike="noStrike" kern="1200" cap="none" spc="0" normalizeH="0" baseline="0" noProof="0" dirty="0">
                <a:ln>
                  <a:noFill/>
                </a:ln>
                <a:solidFill>
                  <a:prstClr val="white"/>
                </a:solidFill>
                <a:effectLst/>
                <a:uLnTx/>
                <a:uFillTx/>
                <a:latin typeface="微软雅黑"/>
                <a:ea typeface="微软雅黑"/>
                <a:cs typeface="+mn-cs"/>
              </a:rPr>
              <a:t>链栈表示与操作</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2A4B7D20-6B21-457D-B6BF-C3F76ACBB2EE}"/>
              </a:ext>
            </a:extLst>
          </p:cNvPr>
          <p:cNvSpPr/>
          <p:nvPr/>
        </p:nvSpPr>
        <p:spPr>
          <a:xfrm>
            <a:off x="207954" y="1062072"/>
            <a:ext cx="8616094" cy="707886"/>
          </a:xfrm>
          <a:prstGeom prst="rect">
            <a:avLst/>
          </a:prstGeom>
        </p:spPr>
        <p:txBody>
          <a:bodyPr wrap="square">
            <a:spAutoFit/>
          </a:bodyPr>
          <a:lstStyle/>
          <a:p>
            <a:pPr lvl="0">
              <a:defRPr/>
            </a:pPr>
            <a:r>
              <a:rPr lang="zh-CN" altLang="en-US" sz="2000" dirty="0">
                <a:solidFill>
                  <a:prstClr val="black"/>
                </a:solidFill>
              </a:rPr>
              <a:t>链栈支持进栈、出栈、清空、取栈顶元素和判断是否为空等操作。模板类 </a:t>
            </a:r>
            <a:r>
              <a:rPr lang="en-US" altLang="zh-CN" sz="2000" dirty="0">
                <a:solidFill>
                  <a:prstClr val="black"/>
                </a:solidFill>
                <a:latin typeface="Consolas" panose="020B0609020204030204" pitchFamily="49" charset="0"/>
              </a:rPr>
              <a:t>Stack</a:t>
            </a:r>
            <a:r>
              <a:rPr lang="en-US" altLang="zh-CN" sz="2000" dirty="0">
                <a:solidFill>
                  <a:prstClr val="black"/>
                </a:solidFill>
              </a:rPr>
              <a:t> </a:t>
            </a:r>
            <a:r>
              <a:rPr lang="zh-CN" altLang="en-US" sz="2000" dirty="0">
                <a:solidFill>
                  <a:prstClr val="black"/>
                </a:solidFill>
              </a:rPr>
              <a:t>定义如下：</a:t>
            </a:r>
            <a:endPar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13" name="组合 12">
            <a:extLst>
              <a:ext uri="{FF2B5EF4-FFF2-40B4-BE49-F238E27FC236}">
                <a16:creationId xmlns:a16="http://schemas.microsoft.com/office/drawing/2014/main" id="{D09D85D5-038A-4BF3-A625-95D934A21058}"/>
              </a:ext>
            </a:extLst>
          </p:cNvPr>
          <p:cNvGrpSpPr/>
          <p:nvPr/>
        </p:nvGrpSpPr>
        <p:grpSpPr>
          <a:xfrm>
            <a:off x="98226" y="1802274"/>
            <a:ext cx="5753934" cy="4159615"/>
            <a:chOff x="219974" y="2021250"/>
            <a:chExt cx="8704052" cy="3364322"/>
          </a:xfrm>
        </p:grpSpPr>
        <p:sp>
          <p:nvSpPr>
            <p:cNvPr id="18" name="矩形: 圆顶角 17">
              <a:extLst>
                <a:ext uri="{FF2B5EF4-FFF2-40B4-BE49-F238E27FC236}">
                  <a16:creationId xmlns:a16="http://schemas.microsoft.com/office/drawing/2014/main" id="{1BE027AF-BB67-49A0-86D0-4408EC9D6ADB}"/>
                </a:ext>
              </a:extLst>
            </p:cNvPr>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sz="2000" dirty="0">
                  <a:solidFill>
                    <a:prstClr val="white"/>
                  </a:solidFill>
                  <a:latin typeface="Consolas" panose="020B0609020204030204" pitchFamily="49" charset="0"/>
                </a:rPr>
                <a:t>Stack </a:t>
              </a:r>
              <a:r>
                <a:rPr lang="zh-CN" altLang="en-US" sz="2000" dirty="0">
                  <a:solidFill>
                    <a:prstClr val="white"/>
                  </a:solidFill>
                  <a:latin typeface="Consolas" panose="020B0609020204030204" pitchFamily="49" charset="0"/>
                </a:rPr>
                <a:t>类模板定义</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9" name="矩形: 圆角 17">
              <a:extLst>
                <a:ext uri="{FF2B5EF4-FFF2-40B4-BE49-F238E27FC236}">
                  <a16:creationId xmlns:a16="http://schemas.microsoft.com/office/drawing/2014/main" id="{DCD5AFA7-7B71-40FD-B504-0C9920E0FC1D}"/>
                </a:ext>
              </a:extLst>
            </p:cNvPr>
            <p:cNvSpPr/>
            <p:nvPr/>
          </p:nvSpPr>
          <p:spPr>
            <a:xfrm>
              <a:off x="219974" y="2376601"/>
              <a:ext cx="8704052" cy="300897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
                  <a:srgbClr val="151DC1"/>
                </a:buClr>
                <a:buSzPct val="80000"/>
                <a:buFontTx/>
                <a:buNone/>
                <a:tabLst/>
                <a:defRPr/>
              </a:pPr>
              <a:r>
                <a:rPr kumimoji="0" lang="en-US" altLang="zh-CN" sz="1600" b="0" i="0" u="none" strike="noStrike" kern="1200" cap="none" spc="0" normalizeH="0" baseline="0" noProof="0" dirty="0">
                  <a:ln>
                    <a:noFill/>
                  </a:ln>
                  <a:solidFill>
                    <a:srgbClr val="0000FF"/>
                  </a:solidFill>
                  <a:effectLst/>
                  <a:uLnTx/>
                  <a:uFillTx/>
                  <a:latin typeface="Consolas" panose="020B0609020204030204" pitchFamily="49" charset="0"/>
                  <a:ea typeface="微软雅黑"/>
                  <a:cs typeface="+mn-cs"/>
                </a:rPr>
                <a:t>template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&lt;</a:t>
              </a:r>
              <a:r>
                <a:rPr kumimoji="0" lang="en-US" altLang="zh-CN" sz="1600" b="0" i="0" u="none" strike="noStrike" kern="1200" cap="none" spc="0" normalizeH="0" baseline="0" noProof="0" dirty="0" err="1">
                  <a:ln>
                    <a:noFill/>
                  </a:ln>
                  <a:solidFill>
                    <a:srgbClr val="0000FF"/>
                  </a:solidFill>
                  <a:effectLst/>
                  <a:uLnTx/>
                  <a:uFillTx/>
                  <a:latin typeface="Consolas" panose="020B0609020204030204" pitchFamily="49" charset="0"/>
                  <a:ea typeface="微软雅黑"/>
                  <a:cs typeface="+mn-cs"/>
                </a:rPr>
                <a:t>typename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 </a:t>
              </a:r>
              <a:r>
                <a:rPr kumimoji="0" lang="en-US" altLang="zh-CN" sz="1600" b="0" i="0" u="none" strike="noStrike" kern="1200" cap="none" spc="0" normalizeH="0" baseline="0" noProof="0" dirty="0">
                  <a:ln>
                    <a:noFill/>
                  </a:ln>
                  <a:solidFill>
                    <a:srgbClr val="08764C"/>
                  </a:solidFill>
                  <a:effectLst/>
                  <a:uLnTx/>
                  <a:uFillTx/>
                  <a:latin typeface="Consolas" panose="020B0609020204030204" pitchFamily="49" charset="0"/>
                  <a:ea typeface="微软雅黑"/>
                  <a:cs typeface="+mn-cs"/>
                </a:rPr>
                <a:t>T</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&gt;</a:t>
              </a:r>
            </a:p>
            <a:p>
              <a:pPr lvl="0">
                <a:buClr>
                  <a:srgbClr val="151DC1"/>
                </a:buClr>
                <a:buSzPct val="80000"/>
              </a:pPr>
              <a:r>
                <a:rPr lang="en-US" altLang="zh-CN" sz="1600" dirty="0">
                  <a:solidFill>
                    <a:schemeClr val="tx1"/>
                  </a:solidFill>
                  <a:latin typeface="Consolas" panose="020B0609020204030204" pitchFamily="49" charset="0"/>
                </a:rPr>
                <a:t>class </a:t>
              </a:r>
              <a:r>
                <a:rPr lang="en-US" altLang="zh-CN" sz="1600" dirty="0">
                  <a:solidFill>
                    <a:srgbClr val="08764C"/>
                  </a:solidFill>
                  <a:latin typeface="Consolas" panose="020B0609020204030204" pitchFamily="49" charset="0"/>
                </a:rPr>
                <a:t>Stack</a:t>
              </a:r>
              <a:r>
                <a:rPr lang="en-US" altLang="zh-CN" sz="1600" dirty="0">
                  <a:solidFill>
                    <a:schemeClr val="tx1"/>
                  </a:solidFill>
                  <a:latin typeface="Consolas" panose="020B0609020204030204" pitchFamily="49" charset="0"/>
                </a:rPr>
                <a:t> {</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&gt; *</a:t>
              </a:r>
              <a:r>
                <a:rPr lang="en-US" altLang="zh-CN" sz="1600" dirty="0" err="1">
                  <a:solidFill>
                    <a:schemeClr val="tx1"/>
                  </a:solidFill>
                  <a:latin typeface="Consolas" panose="020B0609020204030204" pitchFamily="49" charset="0"/>
                </a:rPr>
                <a:t>m_top</a:t>
              </a:r>
              <a:r>
                <a:rPr lang="en-US" altLang="zh-CN" sz="1600" dirty="0">
                  <a:solidFill>
                    <a:schemeClr val="tx1"/>
                  </a:solidFill>
                  <a:latin typeface="Consolas" panose="020B0609020204030204" pitchFamily="49" charset="0"/>
                </a:rPr>
                <a:t> = </a:t>
              </a:r>
              <a:r>
                <a:rPr lang="en-US" altLang="zh-CN" sz="1600" dirty="0" err="1">
                  <a:solidFill>
                    <a:schemeClr val="tx1"/>
                  </a:solidFill>
                  <a:latin typeface="Consolas" panose="020B0609020204030204" pitchFamily="49" charset="0"/>
                </a:rPr>
                <a:t>nullptr</a:t>
              </a:r>
              <a:r>
                <a:rPr lang="en-US" altLang="zh-CN" sz="1600" dirty="0">
                  <a:solidFill>
                    <a:schemeClr val="tx1"/>
                  </a:solidFill>
                  <a:latin typeface="Consolas" panose="020B0609020204030204" pitchFamily="49" charset="0"/>
                </a:rPr>
                <a:t>;</a:t>
              </a:r>
            </a:p>
            <a:p>
              <a:pPr lvl="0">
                <a:buClr>
                  <a:srgbClr val="151DC1"/>
                </a:buClr>
                <a:buSzPct val="80000"/>
              </a:pPr>
              <a:r>
                <a:rPr lang="en-US" altLang="zh-CN" sz="1600" dirty="0">
                  <a:solidFill>
                    <a:schemeClr val="tx1"/>
                  </a:solidFill>
                  <a:latin typeface="Consolas" panose="020B0609020204030204" pitchFamily="49" charset="0"/>
                </a:rPr>
                <a:t>public:</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Stack</a:t>
              </a:r>
              <a:r>
                <a:rPr lang="en-US" altLang="zh-CN" sz="1600" dirty="0">
                  <a:solidFill>
                    <a:schemeClr val="tx1"/>
                  </a:solidFill>
                  <a:latin typeface="Consolas" panose="020B0609020204030204" pitchFamily="49" charset="0"/>
                </a:rPr>
                <a:t>() = </a:t>
              </a:r>
              <a:r>
                <a:rPr lang="en-US" altLang="zh-CN" sz="1600" dirty="0">
                  <a:solidFill>
                    <a:srgbClr val="0000FF"/>
                  </a:solidFill>
                  <a:latin typeface="Consolas" panose="020B0609020204030204" pitchFamily="49" charset="0"/>
                </a:rPr>
                <a:t>default</a:t>
              </a:r>
              <a:r>
                <a:rPr lang="en-US" altLang="zh-CN" sz="1600" dirty="0">
                  <a:solidFill>
                    <a:schemeClr val="tx1"/>
                  </a:solidFill>
                  <a:latin typeface="Consolas" panose="020B0609020204030204" pitchFamily="49" charset="0"/>
                </a:rPr>
                <a:t>; //</a:t>
              </a:r>
              <a:r>
                <a:rPr lang="zh-CN" altLang="en-US" sz="1600" dirty="0">
                  <a:solidFill>
                    <a:schemeClr val="tx1"/>
                  </a:solidFill>
                  <a:latin typeface="Consolas" panose="020B0609020204030204" pitchFamily="49" charset="0"/>
                </a:rPr>
                <a:t>使用默认构造函数</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Stack</a:t>
              </a:r>
              <a:r>
                <a:rPr lang="en-US" altLang="zh-CN" sz="1600" dirty="0">
                  <a:solidFill>
                    <a:schemeClr val="tx1"/>
                  </a:solidFill>
                  <a:latin typeface="Consolas" panose="020B0609020204030204" pitchFamily="49" charset="0"/>
                </a:rPr>
                <a:t>(const </a:t>
              </a:r>
              <a:r>
                <a:rPr lang="en-US" altLang="zh-CN" sz="1600" dirty="0">
                  <a:solidFill>
                    <a:srgbClr val="08764C"/>
                  </a:solidFill>
                  <a:latin typeface="Consolas" panose="020B0609020204030204" pitchFamily="49" charset="0"/>
                </a:rPr>
                <a:t>Stack</a:t>
              </a:r>
              <a:r>
                <a:rPr lang="en-US" altLang="zh-CN" sz="1600" dirty="0">
                  <a:solidFill>
                    <a:schemeClr val="tx1"/>
                  </a:solidFill>
                  <a:latin typeface="Consolas" panose="020B0609020204030204" pitchFamily="49" charset="0"/>
                </a:rPr>
                <a:t> &amp;) = </a:t>
              </a:r>
              <a:r>
                <a:rPr lang="en-US" altLang="zh-CN" sz="1600" dirty="0">
                  <a:solidFill>
                    <a:srgbClr val="0000FF"/>
                  </a:solidFill>
                  <a:latin typeface="Consolas" panose="020B0609020204030204" pitchFamily="49" charset="0"/>
                </a:rPr>
                <a:t>delete</a:t>
              </a:r>
              <a:r>
                <a:rPr lang="en-US" altLang="zh-CN" sz="1600" dirty="0">
                  <a:solidFill>
                    <a:schemeClr val="tx1"/>
                  </a:solidFill>
                  <a:latin typeface="Consolas" panose="020B0609020204030204" pitchFamily="49" charset="0"/>
                </a:rPr>
                <a:t>;</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Stack</a:t>
              </a:r>
              <a:r>
                <a:rPr lang="en-US" altLang="zh-CN" sz="1600" dirty="0">
                  <a:solidFill>
                    <a:schemeClr val="tx1"/>
                  </a:solidFill>
                  <a:latin typeface="Consolas" panose="020B0609020204030204" pitchFamily="49" charset="0"/>
                </a:rPr>
                <a:t>&amp; </a:t>
              </a:r>
              <a:r>
                <a:rPr lang="en-US" altLang="zh-CN" sz="1600" dirty="0">
                  <a:solidFill>
                    <a:srgbClr val="0000FF"/>
                  </a:solidFill>
                  <a:latin typeface="Consolas" panose="020B0609020204030204" pitchFamily="49" charset="0"/>
                </a:rPr>
                <a:t>operator</a:t>
              </a:r>
              <a:r>
                <a:rPr lang="en-US" altLang="zh-CN" sz="1600" dirty="0">
                  <a:solidFill>
                    <a:schemeClr val="tx1"/>
                  </a:solidFill>
                  <a:latin typeface="Consolas" panose="020B0609020204030204" pitchFamily="49" charset="0"/>
                </a:rPr>
                <a:t>=(const </a:t>
              </a:r>
              <a:r>
                <a:rPr lang="en-US" altLang="zh-CN" sz="1600" dirty="0">
                  <a:solidFill>
                    <a:srgbClr val="08764C"/>
                  </a:solidFill>
                  <a:latin typeface="Consolas" panose="020B0609020204030204" pitchFamily="49" charset="0"/>
                </a:rPr>
                <a:t>Stack</a:t>
              </a:r>
              <a:r>
                <a:rPr lang="en-US" altLang="zh-CN" sz="1600" dirty="0">
                  <a:solidFill>
                    <a:schemeClr val="tx1"/>
                  </a:solidFill>
                  <a:latin typeface="Consolas" panose="020B0609020204030204" pitchFamily="49" charset="0"/>
                </a:rPr>
                <a:t> &amp;) = </a:t>
              </a:r>
              <a:r>
                <a:rPr lang="en-US" altLang="zh-CN" sz="1600" dirty="0">
                  <a:solidFill>
                    <a:srgbClr val="0000FF"/>
                  </a:solidFill>
                  <a:latin typeface="Consolas" panose="020B0609020204030204" pitchFamily="49" charset="0"/>
                </a:rPr>
                <a:t>delete</a:t>
              </a:r>
              <a:r>
                <a:rPr lang="en-US" altLang="zh-CN" sz="1600" dirty="0">
                  <a:solidFill>
                    <a:schemeClr val="tx1"/>
                  </a:solidFill>
                  <a:latin typeface="Consolas" panose="020B0609020204030204" pitchFamily="49" charset="0"/>
                </a:rPr>
                <a:t>;</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Stack</a:t>
              </a:r>
              <a:r>
                <a:rPr lang="en-US" altLang="zh-CN" sz="1600" dirty="0">
                  <a:solidFill>
                    <a:schemeClr val="tx1"/>
                  </a:solidFill>
                  <a:latin typeface="Consolas" panose="020B0609020204030204" pitchFamily="49" charset="0"/>
                </a:rPr>
                <a:t>();</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void</a:t>
              </a:r>
              <a:r>
                <a:rPr lang="en-US" altLang="zh-CN" sz="1600" dirty="0">
                  <a:solidFill>
                    <a:schemeClr val="tx1"/>
                  </a:solidFill>
                  <a:latin typeface="Consolas" panose="020B0609020204030204" pitchFamily="49" charset="0"/>
                </a:rPr>
                <a:t> clear();</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void</a:t>
              </a:r>
              <a:r>
                <a:rPr lang="en-US" altLang="zh-CN" sz="1600" dirty="0">
                  <a:solidFill>
                    <a:schemeClr val="tx1"/>
                  </a:solidFill>
                  <a:latin typeface="Consolas" panose="020B0609020204030204" pitchFamily="49" charset="0"/>
                </a:rPr>
                <a:t> push(</a:t>
              </a:r>
              <a:r>
                <a:rPr lang="en-US" altLang="zh-CN" sz="1600" dirty="0">
                  <a:solidFill>
                    <a:srgbClr val="0000FF"/>
                  </a:solidFill>
                  <a:latin typeface="Consolas" panose="020B0609020204030204" pitchFamily="49" charset="0"/>
                </a:rPr>
                <a:t>const</a:t>
              </a: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 &amp;</a:t>
              </a:r>
              <a:r>
                <a:rPr lang="en-US" altLang="zh-CN" sz="1600" dirty="0" err="1">
                  <a:solidFill>
                    <a:schemeClr val="tx1"/>
                  </a:solidFill>
                  <a:latin typeface="Consolas" panose="020B0609020204030204" pitchFamily="49" charset="0"/>
                </a:rPr>
                <a:t>val</a:t>
              </a:r>
              <a:r>
                <a:rPr lang="en-US" altLang="zh-CN" sz="1600" dirty="0">
                  <a:solidFill>
                    <a:schemeClr val="tx1"/>
                  </a:solidFill>
                  <a:latin typeface="Consolas" panose="020B0609020204030204" pitchFamily="49" charset="0"/>
                </a:rPr>
                <a:t>);</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void</a:t>
              </a:r>
              <a:r>
                <a:rPr lang="en-US" altLang="zh-CN" sz="1600" dirty="0">
                  <a:solidFill>
                    <a:schemeClr val="tx1"/>
                  </a:solidFill>
                  <a:latin typeface="Consolas" panose="020B0609020204030204" pitchFamily="49" charset="0"/>
                </a:rPr>
                <a:t> pop();</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bool</a:t>
              </a:r>
              <a:r>
                <a:rPr lang="en-US" altLang="zh-CN" sz="1600" dirty="0">
                  <a:solidFill>
                    <a:schemeClr val="tx1"/>
                  </a:solidFill>
                  <a:latin typeface="Consolas" panose="020B0609020204030204" pitchFamily="49" charset="0"/>
                </a:rPr>
                <a:t> empty() </a:t>
              </a:r>
              <a:r>
                <a:rPr lang="en-US" altLang="zh-CN" sz="1600" dirty="0">
                  <a:solidFill>
                    <a:srgbClr val="0000FF"/>
                  </a:solidFill>
                  <a:latin typeface="Consolas" panose="020B0609020204030204" pitchFamily="49" charset="0"/>
                </a:rPr>
                <a:t>const</a:t>
              </a:r>
              <a:r>
                <a:rPr lang="en-US" altLang="zh-CN" sz="1600" dirty="0">
                  <a:solidFill>
                    <a:schemeClr val="tx1"/>
                  </a:solidFill>
                  <a:latin typeface="Consolas" panose="020B0609020204030204" pitchFamily="49" charset="0"/>
                </a:rPr>
                <a:t> { </a:t>
              </a:r>
              <a:r>
                <a:rPr lang="en-US" altLang="zh-CN" sz="1600" dirty="0">
                  <a:solidFill>
                    <a:srgbClr val="0000FF"/>
                  </a:solidFill>
                  <a:latin typeface="Consolas" panose="020B0609020204030204" pitchFamily="49" charset="0"/>
                </a:rPr>
                <a:t>return</a:t>
              </a: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m_top</a:t>
              </a:r>
              <a:r>
                <a:rPr lang="en-US" altLang="zh-CN" sz="1600" dirty="0">
                  <a:solidFill>
                    <a:schemeClr val="tx1"/>
                  </a:solidFill>
                  <a:latin typeface="Consolas" panose="020B0609020204030204" pitchFamily="49" charset="0"/>
                </a:rPr>
                <a:t> == </a:t>
              </a:r>
              <a:r>
                <a:rPr lang="en-US" altLang="zh-CN" sz="1600" dirty="0" err="1">
                  <a:solidFill>
                    <a:schemeClr val="tx1"/>
                  </a:solidFill>
                  <a:latin typeface="Consolas" panose="020B0609020204030204" pitchFamily="49" charset="0"/>
                </a:rPr>
                <a:t>nullptr</a:t>
              </a:r>
              <a:r>
                <a:rPr lang="en-US" altLang="zh-CN" sz="1600" dirty="0">
                  <a:solidFill>
                    <a:schemeClr val="tx1"/>
                  </a:solidFill>
                  <a:latin typeface="Consolas" panose="020B0609020204030204" pitchFamily="49" charset="0"/>
                </a:rPr>
                <a:t>;}</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const</a:t>
              </a: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&amp; top() { </a:t>
              </a:r>
              <a:r>
                <a:rPr lang="en-US" altLang="zh-CN" sz="1600" dirty="0">
                  <a:solidFill>
                    <a:srgbClr val="0000FF"/>
                  </a:solidFill>
                  <a:latin typeface="Consolas" panose="020B0609020204030204" pitchFamily="49" charset="0"/>
                </a:rPr>
                <a:t>return</a:t>
              </a: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m_top</a:t>
              </a:r>
              <a:r>
                <a:rPr lang="en-US" altLang="zh-CN" sz="1600" dirty="0">
                  <a:solidFill>
                    <a:schemeClr val="tx1"/>
                  </a:solidFill>
                  <a:latin typeface="Consolas" panose="020B0609020204030204" pitchFamily="49" charset="0"/>
                </a:rPr>
                <a:t>-&gt;</a:t>
              </a:r>
              <a:r>
                <a:rPr lang="en-US" altLang="zh-CN" sz="1600" dirty="0" err="1">
                  <a:solidFill>
                    <a:schemeClr val="tx1"/>
                  </a:solidFill>
                  <a:latin typeface="Consolas" panose="020B0609020204030204" pitchFamily="49" charset="0"/>
                </a:rPr>
                <a:t>m_data</a:t>
              </a:r>
              <a:r>
                <a:rPr lang="en-US" altLang="zh-CN" sz="1600" dirty="0">
                  <a:solidFill>
                    <a:schemeClr val="tx1"/>
                  </a:solidFill>
                  <a:latin typeface="Consolas" panose="020B0609020204030204" pitchFamily="49" charset="0"/>
                </a:rPr>
                <a:t>; }</a:t>
              </a:r>
            </a:p>
            <a:p>
              <a:pPr lvl="0">
                <a:buClr>
                  <a:srgbClr val="151DC1"/>
                </a:buClr>
                <a:buSzPct val="80000"/>
              </a:pPr>
              <a:r>
                <a:rPr lang="en-US" altLang="zh-CN" sz="1600" dirty="0">
                  <a:solidFill>
                    <a:schemeClr val="tx1"/>
                  </a:solidFill>
                  <a:latin typeface="Consolas" panose="020B0609020204030204" pitchFamily="49" charset="0"/>
                </a:rPr>
                <a:t>};</a:t>
              </a:r>
              <a:endParaRPr kumimoji="0" lang="en-US" altLang="zh-CN" sz="1600" b="0" i="0" u="none" strike="noStrike" kern="1200" cap="none" spc="0" normalizeH="0" baseline="0" noProof="0" dirty="0">
                <a:ln>
                  <a:noFill/>
                </a:ln>
                <a:solidFill>
                  <a:schemeClr val="tx1"/>
                </a:solidFill>
                <a:effectLst/>
                <a:uLnTx/>
                <a:uFillTx/>
                <a:latin typeface="Consolas" panose="020B0609020204030204" pitchFamily="49" charset="0"/>
                <a:ea typeface="微软雅黑"/>
              </a:endParaRPr>
            </a:p>
          </p:txBody>
        </p:sp>
      </p:grpSp>
      <p:grpSp>
        <p:nvGrpSpPr>
          <p:cNvPr id="22" name="组合 21">
            <a:extLst>
              <a:ext uri="{FF2B5EF4-FFF2-40B4-BE49-F238E27FC236}">
                <a16:creationId xmlns:a16="http://schemas.microsoft.com/office/drawing/2014/main" id="{26F3186B-4F08-45B9-9CDE-FBC711097147}"/>
              </a:ext>
            </a:extLst>
          </p:cNvPr>
          <p:cNvGrpSpPr/>
          <p:nvPr/>
        </p:nvGrpSpPr>
        <p:grpSpPr>
          <a:xfrm>
            <a:off x="5888736" y="1790082"/>
            <a:ext cx="2935312" cy="4497819"/>
            <a:chOff x="219974" y="2044323"/>
            <a:chExt cx="8704052" cy="1372358"/>
          </a:xfrm>
        </p:grpSpPr>
        <p:sp>
          <p:nvSpPr>
            <p:cNvPr id="23" name="矩形: 圆顶角 22">
              <a:extLst>
                <a:ext uri="{FF2B5EF4-FFF2-40B4-BE49-F238E27FC236}">
                  <a16:creationId xmlns:a16="http://schemas.microsoft.com/office/drawing/2014/main" id="{5F144F22-E93F-41A0-8C2C-C548C9378742}"/>
                </a:ext>
              </a:extLst>
            </p:cNvPr>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24" name="矩形: 圆角 17">
              <a:extLst>
                <a:ext uri="{FF2B5EF4-FFF2-40B4-BE49-F238E27FC236}">
                  <a16:creationId xmlns:a16="http://schemas.microsoft.com/office/drawing/2014/main" id="{20ADF0E0-6C80-4367-9B24-E71948F1C158}"/>
                </a:ext>
              </a:extLst>
            </p:cNvPr>
            <p:cNvSpPr/>
            <p:nvPr/>
          </p:nvSpPr>
          <p:spPr>
            <a:xfrm>
              <a:off x="219974" y="2173363"/>
              <a:ext cx="8704052" cy="1243318"/>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285750" lvl="0" indent="-285750">
                <a:lnSpc>
                  <a:spcPts val="2400"/>
                </a:lnSpc>
                <a:buClr>
                  <a:srgbClr val="151DC1"/>
                </a:buClr>
                <a:buFont typeface="Wingdings" panose="05000000000000000000" pitchFamily="2" charset="2"/>
                <a:buChar char="l"/>
              </a:pPr>
              <a:r>
                <a:rPr lang="zh-CN" altLang="en-US" dirty="0">
                  <a:solidFill>
                    <a:prstClr val="black"/>
                  </a:solidFill>
                  <a:latin typeface="Consolas" panose="020B0609020204030204" pitchFamily="49" charset="0"/>
                </a:rPr>
                <a:t>类似 </a:t>
              </a:r>
              <a:r>
                <a:rPr lang="en-US" altLang="zh-CN" dirty="0" err="1">
                  <a:solidFill>
                    <a:prstClr val="black"/>
                  </a:solidFill>
                  <a:latin typeface="Consolas" panose="020B0609020204030204" pitchFamily="49" charset="0"/>
                </a:rPr>
                <a:t>SList</a:t>
              </a:r>
              <a:r>
                <a:rPr lang="zh-CN" altLang="en-US" dirty="0">
                  <a:solidFill>
                    <a:prstClr val="black"/>
                  </a:solidFill>
                  <a:latin typeface="Consolas" panose="020B0609020204030204" pitchFamily="49" charset="0"/>
                </a:rPr>
                <a:t>，</a:t>
              </a:r>
              <a:r>
                <a:rPr lang="en-US" altLang="zh-CN" dirty="0">
                  <a:solidFill>
                    <a:prstClr val="black"/>
                  </a:solidFill>
                  <a:latin typeface="Consolas" panose="020B0609020204030204" pitchFamily="49" charset="0"/>
                </a:rPr>
                <a:t>Stack </a:t>
              </a:r>
              <a:r>
                <a:rPr lang="zh-CN" altLang="en-US" dirty="0">
                  <a:solidFill>
                    <a:prstClr val="black"/>
                  </a:solidFill>
                  <a:latin typeface="Consolas" panose="020B0609020204030204" pitchFamily="49" charset="0"/>
                </a:rPr>
                <a:t>类</a:t>
              </a:r>
              <a:endParaRPr lang="en-US" altLang="zh-CN" dirty="0">
                <a:solidFill>
                  <a:prstClr val="black"/>
                </a:solidFill>
                <a:latin typeface="Consolas" panose="020B0609020204030204" pitchFamily="49" charset="0"/>
              </a:endParaRPr>
            </a:p>
            <a:p>
              <a:pPr lvl="0">
                <a:lnSpc>
                  <a:spcPts val="2400"/>
                </a:lnSpc>
                <a:buClr>
                  <a:srgbClr val="151DC1"/>
                </a:buClr>
              </a:pPr>
              <a:r>
                <a:rPr lang="zh-CN" altLang="en-US" dirty="0">
                  <a:solidFill>
                    <a:prstClr val="black"/>
                  </a:solidFill>
                  <a:latin typeface="Consolas" panose="020B0609020204030204" pitchFamily="49" charset="0"/>
                </a:rPr>
                <a:t>模板禁止复制和赋值操作</a:t>
              </a:r>
            </a:p>
            <a:p>
              <a:pPr marL="285750" lvl="0" indent="-285750">
                <a:lnSpc>
                  <a:spcPts val="2400"/>
                </a:lnSpc>
                <a:buClr>
                  <a:srgbClr val="151DC1"/>
                </a:buClr>
                <a:buFont typeface="Wingdings" panose="05000000000000000000" pitchFamily="2" charset="2"/>
                <a:buChar char="l"/>
              </a:pPr>
              <a:r>
                <a:rPr lang="en-US" altLang="zh-CN" dirty="0">
                  <a:solidFill>
                    <a:prstClr val="black"/>
                  </a:solidFill>
                  <a:latin typeface="Consolas" panose="020B0609020204030204" pitchFamily="49" charset="0"/>
                </a:rPr>
                <a:t>clear</a:t>
              </a:r>
              <a:r>
                <a:rPr lang="zh-CN" altLang="en-US" dirty="0">
                  <a:solidFill>
                    <a:prstClr val="black"/>
                  </a:solidFill>
                  <a:latin typeface="Consolas" panose="020B0609020204030204" pitchFamily="49" charset="0"/>
                </a:rPr>
                <a:t>函数执行清空栈操</a:t>
              </a:r>
              <a:endParaRPr lang="en-US" altLang="zh-CN" dirty="0">
                <a:solidFill>
                  <a:prstClr val="black"/>
                </a:solidFill>
                <a:latin typeface="Consolas" panose="020B0609020204030204" pitchFamily="49" charset="0"/>
              </a:endParaRPr>
            </a:p>
            <a:p>
              <a:pPr lvl="0">
                <a:lnSpc>
                  <a:spcPts val="2400"/>
                </a:lnSpc>
                <a:buClr>
                  <a:srgbClr val="151DC1"/>
                </a:buClr>
              </a:pPr>
              <a:r>
                <a:rPr lang="zh-CN" altLang="en-US" dirty="0">
                  <a:solidFill>
                    <a:prstClr val="black"/>
                  </a:solidFill>
                  <a:latin typeface="Consolas" panose="020B0609020204030204" pitchFamily="49" charset="0"/>
                </a:rPr>
                <a:t>作</a:t>
              </a:r>
            </a:p>
            <a:p>
              <a:pPr marL="285750" lvl="0" indent="-285750">
                <a:lnSpc>
                  <a:spcPts val="2400"/>
                </a:lnSpc>
                <a:buClr>
                  <a:srgbClr val="151DC1"/>
                </a:buClr>
                <a:buFont typeface="Wingdings" panose="05000000000000000000" pitchFamily="2" charset="2"/>
                <a:buChar char="l"/>
              </a:pPr>
              <a:r>
                <a:rPr lang="en-US" altLang="zh-CN" dirty="0">
                  <a:solidFill>
                    <a:prstClr val="black"/>
                  </a:solidFill>
                  <a:latin typeface="Consolas" panose="020B0609020204030204" pitchFamily="49" charset="0"/>
                </a:rPr>
                <a:t>push </a:t>
              </a:r>
              <a:r>
                <a:rPr lang="zh-CN" altLang="en-US" dirty="0">
                  <a:solidFill>
                    <a:prstClr val="black"/>
                  </a:solidFill>
                  <a:latin typeface="Consolas" panose="020B0609020204030204" pitchFamily="49" charset="0"/>
                </a:rPr>
                <a:t>函数执行进栈操作</a:t>
              </a:r>
            </a:p>
            <a:p>
              <a:pPr marL="285750" lvl="0" indent="-285750">
                <a:lnSpc>
                  <a:spcPts val="2400"/>
                </a:lnSpc>
                <a:buClr>
                  <a:srgbClr val="151DC1"/>
                </a:buClr>
                <a:buFont typeface="Wingdings" panose="05000000000000000000" pitchFamily="2" charset="2"/>
                <a:buChar char="l"/>
              </a:pPr>
              <a:r>
                <a:rPr lang="en-US" altLang="zh-CN" dirty="0">
                  <a:solidFill>
                    <a:prstClr val="black"/>
                  </a:solidFill>
                  <a:latin typeface="Consolas" panose="020B0609020204030204" pitchFamily="49" charset="0"/>
                </a:rPr>
                <a:t>pop </a:t>
              </a:r>
              <a:r>
                <a:rPr lang="zh-CN" altLang="en-US" dirty="0">
                  <a:solidFill>
                    <a:prstClr val="black"/>
                  </a:solidFill>
                  <a:latin typeface="Consolas" panose="020B0609020204030204" pitchFamily="49" charset="0"/>
                </a:rPr>
                <a:t>函数执行出栈操作</a:t>
              </a:r>
            </a:p>
            <a:p>
              <a:pPr marL="285750" lvl="0" indent="-285750">
                <a:lnSpc>
                  <a:spcPts val="2400"/>
                </a:lnSpc>
                <a:buClr>
                  <a:srgbClr val="151DC1"/>
                </a:buClr>
                <a:buFont typeface="Wingdings" panose="05000000000000000000" pitchFamily="2" charset="2"/>
                <a:buChar char="l"/>
              </a:pPr>
              <a:r>
                <a:rPr lang="en-US" altLang="zh-CN" dirty="0">
                  <a:solidFill>
                    <a:prstClr val="black"/>
                  </a:solidFill>
                  <a:latin typeface="Consolas" panose="020B0609020204030204" pitchFamily="49" charset="0"/>
                </a:rPr>
                <a:t>empty </a:t>
              </a:r>
              <a:r>
                <a:rPr lang="zh-CN" altLang="en-US" dirty="0">
                  <a:solidFill>
                    <a:prstClr val="black"/>
                  </a:solidFill>
                  <a:latin typeface="Consolas" panose="020B0609020204030204" pitchFamily="49" charset="0"/>
                </a:rPr>
                <a:t>函数判断栈是否</a:t>
              </a:r>
              <a:endParaRPr lang="en-US" altLang="zh-CN" dirty="0">
                <a:solidFill>
                  <a:prstClr val="black"/>
                </a:solidFill>
                <a:latin typeface="Consolas" panose="020B0609020204030204" pitchFamily="49" charset="0"/>
              </a:endParaRPr>
            </a:p>
            <a:p>
              <a:pPr lvl="0">
                <a:lnSpc>
                  <a:spcPts val="2400"/>
                </a:lnSpc>
                <a:buClr>
                  <a:srgbClr val="151DC1"/>
                </a:buClr>
              </a:pPr>
              <a:r>
                <a:rPr lang="zh-CN" altLang="en-US" dirty="0">
                  <a:solidFill>
                    <a:prstClr val="black"/>
                  </a:solidFill>
                  <a:latin typeface="Consolas" panose="020B0609020204030204" pitchFamily="49" charset="0"/>
                </a:rPr>
                <a:t>为空</a:t>
              </a:r>
            </a:p>
            <a:p>
              <a:pPr marL="285750" lvl="0" indent="-285750">
                <a:lnSpc>
                  <a:spcPts val="2400"/>
                </a:lnSpc>
                <a:buClr>
                  <a:srgbClr val="151DC1"/>
                </a:buClr>
                <a:buFont typeface="Wingdings" panose="05000000000000000000" pitchFamily="2" charset="2"/>
                <a:buChar char="l"/>
              </a:pPr>
              <a:r>
                <a:rPr lang="en-US" altLang="zh-CN" dirty="0">
                  <a:solidFill>
                    <a:prstClr val="black"/>
                  </a:solidFill>
                  <a:latin typeface="Consolas" panose="020B0609020204030204" pitchFamily="49" charset="0"/>
                </a:rPr>
                <a:t>top </a:t>
              </a:r>
              <a:r>
                <a:rPr lang="zh-CN" altLang="en-US" dirty="0">
                  <a:solidFill>
                    <a:prstClr val="black"/>
                  </a:solidFill>
                  <a:latin typeface="Consolas" panose="020B0609020204030204" pitchFamily="49" charset="0"/>
                </a:rPr>
                <a:t>函数取栈顶元素。</a:t>
              </a:r>
              <a:endParaRPr lang="en-US" altLang="zh-CN" dirty="0">
                <a:solidFill>
                  <a:prstClr val="black"/>
                </a:solidFill>
                <a:latin typeface="Consolas" panose="020B0609020204030204" pitchFamily="49" charset="0"/>
              </a:endParaRPr>
            </a:p>
            <a:p>
              <a:pPr lvl="0">
                <a:lnSpc>
                  <a:spcPts val="2400"/>
                </a:lnSpc>
                <a:buClr>
                  <a:srgbClr val="151DC1"/>
                </a:buClr>
              </a:pPr>
              <a:r>
                <a:rPr lang="zh-CN" altLang="en-US" dirty="0">
                  <a:solidFill>
                    <a:prstClr val="black"/>
                  </a:solidFill>
                  <a:latin typeface="Consolas" panose="020B0609020204030204" pitchFamily="49" charset="0"/>
                </a:rPr>
                <a:t>返回栈顶元素的 </a:t>
              </a:r>
              <a:r>
                <a:rPr lang="en-US" altLang="zh-CN" dirty="0">
                  <a:solidFill>
                    <a:prstClr val="black"/>
                  </a:solidFill>
                  <a:latin typeface="Consolas" panose="020B0609020204030204" pitchFamily="49" charset="0"/>
                </a:rPr>
                <a:t>const</a:t>
              </a:r>
              <a:r>
                <a:rPr lang="zh-CN" altLang="en-US" dirty="0">
                  <a:solidFill>
                    <a:prstClr val="black"/>
                  </a:solidFill>
                  <a:latin typeface="Consolas" panose="020B0609020204030204" pitchFamily="49" charset="0"/>
                </a:rPr>
                <a:t>引用，意味着只能对栈顶元素进行读操作，</a:t>
              </a:r>
              <a:r>
                <a:rPr lang="zh-CN" altLang="en-US" dirty="0">
                  <a:solidFill>
                    <a:srgbClr val="FF0000"/>
                  </a:solidFill>
                  <a:latin typeface="Consolas" panose="020B0609020204030204" pitchFamily="49" charset="0"/>
                </a:rPr>
                <a:t>不能执行写操作</a:t>
              </a:r>
              <a:endParaRPr kumimoji="0" lang="en-US" sz="1800" b="0" i="0" u="none" strike="noStrike" kern="1200" cap="none" spc="0" normalizeH="0" baseline="0" noProof="0" dirty="0">
                <a:ln>
                  <a:noFill/>
                </a:ln>
                <a:solidFill>
                  <a:srgbClr val="FF0000"/>
                </a:solidFill>
                <a:effectLst/>
                <a:uLnTx/>
                <a:uFillTx/>
                <a:latin typeface="Consolas" panose="020B0609020204030204" pitchFamily="49" charset="0"/>
                <a:ea typeface="微软雅黑"/>
              </a:endParaRPr>
            </a:p>
          </p:txBody>
        </p:sp>
      </p:grpSp>
    </p:spTree>
    <p:extLst>
      <p:ext uri="{BB962C8B-B14F-4D97-AF65-F5344CB8AC3E}">
        <p14:creationId xmlns:p14="http://schemas.microsoft.com/office/powerpoint/2010/main" val="125692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838950" y="6383729"/>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4270075"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3200" dirty="0">
                <a:solidFill>
                  <a:prstClr val="white"/>
                </a:solidFill>
                <a:latin typeface="微软雅黑"/>
                <a:ea typeface="微软雅黑"/>
              </a:rPr>
              <a:t>8.1 </a:t>
            </a: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 </a:t>
            </a:r>
            <a:r>
              <a:rPr kumimoji="0" lang="zh-CN" altLang="en-US" sz="3200" b="0" i="0" u="none" strike="noStrike" kern="1200" cap="none" spc="0" normalizeH="0" baseline="0" noProof="0" dirty="0">
                <a:ln>
                  <a:noFill/>
                </a:ln>
                <a:solidFill>
                  <a:prstClr val="white"/>
                </a:solidFill>
                <a:effectLst/>
                <a:uLnTx/>
                <a:uFillTx/>
                <a:latin typeface="微软雅黑"/>
                <a:ea typeface="微软雅黑"/>
                <a:cs typeface="+mn-cs"/>
              </a:rPr>
              <a:t>动态内存</a:t>
            </a:r>
          </a:p>
        </p:txBody>
      </p:sp>
      <p:sp>
        <p:nvSpPr>
          <p:cNvPr id="12" name="矩形 11">
            <a:extLst>
              <a:ext uri="{FF2B5EF4-FFF2-40B4-BE49-F238E27FC236}">
                <a16:creationId xmlns:a16="http://schemas.microsoft.com/office/drawing/2014/main" id="{7D864B83-9801-49D7-9965-12E20F5E4D72}"/>
              </a:ext>
            </a:extLst>
          </p:cNvPr>
          <p:cNvSpPr/>
          <p:nvPr/>
        </p:nvSpPr>
        <p:spPr>
          <a:xfrm>
            <a:off x="293298" y="1734728"/>
            <a:ext cx="4572000" cy="461665"/>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FFFF"/>
                </a:solidFill>
                <a:effectLst/>
                <a:uLnTx/>
                <a:uFillTx/>
                <a:latin typeface="MicrosoftYaHei"/>
                <a:ea typeface="微软雅黑"/>
                <a:cs typeface="+mn-cs"/>
              </a:rPr>
              <a:t>学习目标</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p>
        </p:txBody>
      </p:sp>
      <p:grpSp>
        <p:nvGrpSpPr>
          <p:cNvPr id="11" name="组合 10">
            <a:extLst>
              <a:ext uri="{FF2B5EF4-FFF2-40B4-BE49-F238E27FC236}">
                <a16:creationId xmlns:a16="http://schemas.microsoft.com/office/drawing/2014/main" id="{454CCC20-DA9B-462D-ADB9-2C8E17911EDA}"/>
              </a:ext>
            </a:extLst>
          </p:cNvPr>
          <p:cNvGrpSpPr/>
          <p:nvPr/>
        </p:nvGrpSpPr>
        <p:grpSpPr>
          <a:xfrm>
            <a:off x="6005322" y="1757976"/>
            <a:ext cx="2622804" cy="1636174"/>
            <a:chOff x="219974" y="2044323"/>
            <a:chExt cx="8704052" cy="1636174"/>
          </a:xfrm>
        </p:grpSpPr>
        <p:sp>
          <p:nvSpPr>
            <p:cNvPr id="13" name="矩形: 圆顶角 12">
              <a:extLst>
                <a:ext uri="{FF2B5EF4-FFF2-40B4-BE49-F238E27FC236}">
                  <a16:creationId xmlns:a16="http://schemas.microsoft.com/office/drawing/2014/main" id="{F51B7550-383F-43CC-8E75-408D76E34699}"/>
                </a:ext>
              </a:extLst>
            </p:cNvPr>
            <p:cNvSpPr/>
            <p:nvPr/>
          </p:nvSpPr>
          <p:spPr>
            <a:xfrm>
              <a:off x="219974" y="2044323"/>
              <a:ext cx="8704052" cy="577651"/>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局部自动对象</a:t>
              </a:r>
            </a:p>
          </p:txBody>
        </p:sp>
        <p:sp>
          <p:nvSpPr>
            <p:cNvPr id="18" name="矩形: 圆角 17">
              <a:extLst>
                <a:ext uri="{FF2B5EF4-FFF2-40B4-BE49-F238E27FC236}">
                  <a16:creationId xmlns:a16="http://schemas.microsoft.com/office/drawing/2014/main" id="{A79D4DCA-F19C-4FBD-9D9B-C7F7D995C2D2}"/>
                </a:ext>
              </a:extLst>
            </p:cNvPr>
            <p:cNvSpPr/>
            <p:nvPr/>
          </p:nvSpPr>
          <p:spPr>
            <a:xfrm>
              <a:off x="219974" y="2612832"/>
              <a:ext cx="8704052" cy="106766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285750" indent="-285750">
                <a:lnSpc>
                  <a:spcPts val="2600"/>
                </a:lnSpc>
                <a:buClr>
                  <a:srgbClr val="212AE7"/>
                </a:buClr>
                <a:buSzPct val="80000"/>
                <a:buFont typeface="Wingdings" panose="05000000000000000000" pitchFamily="2" charset="2"/>
                <a:buChar char="l"/>
              </a:pPr>
              <a:r>
                <a:rPr lang="zh-CN" altLang="en-US" dirty="0">
                  <a:solidFill>
                    <a:srgbClr val="000000"/>
                  </a:solidFill>
                  <a:latin typeface="Consolas" panose="020B0609020204030204" pitchFamily="49" charset="0"/>
                </a:rPr>
                <a:t>自动存储周期</a:t>
              </a:r>
            </a:p>
            <a:p>
              <a:pPr marL="285750" indent="-285750">
                <a:lnSpc>
                  <a:spcPts val="2600"/>
                </a:lnSpc>
                <a:buClr>
                  <a:srgbClr val="212AE7"/>
                </a:buClr>
                <a:buSzPct val="80000"/>
                <a:buFont typeface="Wingdings" panose="05000000000000000000" pitchFamily="2" charset="2"/>
                <a:buChar char="l"/>
              </a:pPr>
              <a:r>
                <a:rPr lang="zh-CN" altLang="en-US" dirty="0">
                  <a:solidFill>
                    <a:srgbClr val="000000"/>
                  </a:solidFill>
                  <a:latin typeface="Consolas" panose="020B0609020204030204" pitchFamily="49" charset="0"/>
                </a:rPr>
                <a:t>在栈区被分配存储空间</a:t>
              </a:r>
              <a:endParaRPr lang="en-US" altLang="zh-CN" dirty="0">
                <a:solidFill>
                  <a:srgbClr val="000000"/>
                </a:solidFill>
                <a:latin typeface="Consolas" panose="020B0609020204030204" pitchFamily="49" charset="0"/>
              </a:endParaRPr>
            </a:p>
          </p:txBody>
        </p:sp>
      </p:grpSp>
      <p:sp>
        <p:nvSpPr>
          <p:cNvPr id="2" name="矩形 1">
            <a:extLst>
              <a:ext uri="{FF2B5EF4-FFF2-40B4-BE49-F238E27FC236}">
                <a16:creationId xmlns:a16="http://schemas.microsoft.com/office/drawing/2014/main" id="{2A4B7D20-6B21-457D-B6BF-C3F76ACBB2EE}"/>
              </a:ext>
            </a:extLst>
          </p:cNvPr>
          <p:cNvSpPr/>
          <p:nvPr/>
        </p:nvSpPr>
        <p:spPr>
          <a:xfrm>
            <a:off x="515907" y="1120386"/>
            <a:ext cx="7879080" cy="400110"/>
          </a:xfrm>
          <a:prstGeom prst="rect">
            <a:avLst/>
          </a:prstGeom>
        </p:spPr>
        <p:txBody>
          <a:bodyPr wrap="none">
            <a:spAutoFit/>
          </a:bodyPr>
          <a:lstStyle/>
          <a:p>
            <a:r>
              <a:rPr lang="zh-CN" altLang="en-US" sz="2000" dirty="0"/>
              <a:t>下面两组示例代码中定义的对象的存储类型和生命周期有什么区别？</a:t>
            </a:r>
          </a:p>
        </p:txBody>
      </p:sp>
      <p:grpSp>
        <p:nvGrpSpPr>
          <p:cNvPr id="22" name="组合 21">
            <a:extLst>
              <a:ext uri="{FF2B5EF4-FFF2-40B4-BE49-F238E27FC236}">
                <a16:creationId xmlns:a16="http://schemas.microsoft.com/office/drawing/2014/main" id="{248547DC-F70C-4516-9979-77052625FA82}"/>
              </a:ext>
            </a:extLst>
          </p:cNvPr>
          <p:cNvGrpSpPr/>
          <p:nvPr/>
        </p:nvGrpSpPr>
        <p:grpSpPr>
          <a:xfrm>
            <a:off x="552705" y="1757976"/>
            <a:ext cx="5019082" cy="1842960"/>
            <a:chOff x="219974" y="2044324"/>
            <a:chExt cx="8704052" cy="998767"/>
          </a:xfrm>
        </p:grpSpPr>
        <p:sp>
          <p:nvSpPr>
            <p:cNvPr id="23" name="矩形: 圆顶角 22">
              <a:extLst>
                <a:ext uri="{FF2B5EF4-FFF2-40B4-BE49-F238E27FC236}">
                  <a16:creationId xmlns:a16="http://schemas.microsoft.com/office/drawing/2014/main" id="{4305835F-2505-4633-ADD2-A1103110F756}"/>
                </a:ext>
              </a:extLst>
            </p:cNvPr>
            <p:cNvSpPr/>
            <p:nvPr/>
          </p:nvSpPr>
          <p:spPr>
            <a:xfrm>
              <a:off x="219974" y="2044324"/>
              <a:ext cx="8704052" cy="325495"/>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latin typeface="Consolas" panose="020B0609020204030204" pitchFamily="49" charset="0"/>
                </a:rPr>
                <a:t>示例一</a:t>
              </a:r>
              <a:endParaRPr lang="zh-CN" altLang="en-US" sz="2000" dirty="0">
                <a:solidFill>
                  <a:prstClr val="white"/>
                </a:solidFill>
              </a:endParaRPr>
            </a:p>
          </p:txBody>
        </p:sp>
        <p:sp>
          <p:nvSpPr>
            <p:cNvPr id="24" name="矩形: 圆角 17">
              <a:extLst>
                <a:ext uri="{FF2B5EF4-FFF2-40B4-BE49-F238E27FC236}">
                  <a16:creationId xmlns:a16="http://schemas.microsoft.com/office/drawing/2014/main" id="{18E2A036-9CC6-4F20-A990-56691791D1D5}"/>
                </a:ext>
              </a:extLst>
            </p:cNvPr>
            <p:cNvSpPr/>
            <p:nvPr/>
          </p:nvSpPr>
          <p:spPr>
            <a:xfrm>
              <a:off x="219974" y="2372841"/>
              <a:ext cx="8704052" cy="67025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151DC1"/>
                </a:buClr>
                <a:buSzPct val="80000"/>
              </a:pPr>
              <a:r>
                <a:rPr lang="en-US" altLang="zh-CN" dirty="0">
                  <a:solidFill>
                    <a:srgbClr val="0000FF"/>
                  </a:solidFill>
                  <a:latin typeface="Consolas" panose="020B0609020204030204" pitchFamily="49" charset="0"/>
                </a:rPr>
                <a:t>void </a:t>
              </a:r>
              <a:r>
                <a:rPr lang="en-US" altLang="zh-CN" dirty="0">
                  <a:solidFill>
                    <a:schemeClr val="tx1"/>
                  </a:solidFill>
                  <a:latin typeface="Consolas" panose="020B0609020204030204" pitchFamily="49" charset="0"/>
                </a:rPr>
                <a:t>fun(){</a:t>
              </a:r>
            </a:p>
            <a:p>
              <a:pPr>
                <a:buClr>
                  <a:srgbClr val="151DC1"/>
                </a:buClr>
                <a:buSzPct val="80000"/>
              </a:pPr>
              <a:r>
                <a:rPr lang="en-US" altLang="zh-CN" dirty="0">
                  <a:solidFill>
                    <a:srgbClr val="0000FF"/>
                  </a:solidFill>
                  <a:latin typeface="Consolas" panose="020B0609020204030204" pitchFamily="49" charset="0"/>
                </a:rPr>
                <a:t>int </a:t>
              </a:r>
              <a:r>
                <a:rPr lang="en-US" altLang="zh-CN" dirty="0">
                  <a:solidFill>
                    <a:schemeClr val="tx1"/>
                  </a:solidFill>
                  <a:latin typeface="Consolas" panose="020B0609020204030204" pitchFamily="49" charset="0"/>
                </a:rPr>
                <a:t>a(10);</a:t>
              </a:r>
            </a:p>
            <a:p>
              <a:pPr>
                <a:buClr>
                  <a:srgbClr val="151DC1"/>
                </a:buClr>
                <a:buSzPct val="80000"/>
              </a:pPr>
              <a:r>
                <a:rPr lang="en-US" altLang="zh-CN" dirty="0">
                  <a:solidFill>
                    <a:schemeClr val="tx1"/>
                  </a:solidFill>
                  <a:latin typeface="Consolas" panose="020B0609020204030204" pitchFamily="49" charset="0"/>
                </a:rPr>
                <a:t>	</a:t>
              </a:r>
              <a:r>
                <a:rPr lang="en-US" altLang="zh-CN" dirty="0" err="1">
                  <a:solidFill>
                    <a:schemeClr val="tx1"/>
                  </a:solidFill>
                  <a:latin typeface="Consolas" panose="020B0609020204030204" pitchFamily="49" charset="0"/>
                </a:rPr>
                <a:t>cout</a:t>
              </a:r>
              <a:r>
                <a:rPr lang="en-US" altLang="zh-CN" dirty="0">
                  <a:solidFill>
                    <a:schemeClr val="tx1"/>
                  </a:solidFill>
                  <a:latin typeface="Consolas" panose="020B0609020204030204" pitchFamily="49" charset="0"/>
                </a:rPr>
                <a:t> &lt;&lt; a &lt;&lt; </a:t>
              </a:r>
              <a:r>
                <a:rPr lang="en-US" altLang="zh-CN" dirty="0" err="1">
                  <a:solidFill>
                    <a:schemeClr val="tx1"/>
                  </a:solidFill>
                  <a:latin typeface="Consolas" panose="020B0609020204030204" pitchFamily="49" charset="0"/>
                </a:rPr>
                <a:t>endl</a:t>
              </a:r>
              <a:r>
                <a:rPr lang="en-US" altLang="zh-CN" dirty="0">
                  <a:solidFill>
                    <a:schemeClr val="tx1"/>
                  </a:solidFill>
                  <a:latin typeface="Consolas" panose="020B0609020204030204" pitchFamily="49" charset="0"/>
                </a:rPr>
                <a:t>;</a:t>
              </a:r>
            </a:p>
            <a:p>
              <a:pPr>
                <a:buClr>
                  <a:srgbClr val="151DC1"/>
                </a:buClr>
                <a:buSzPct val="80000"/>
              </a:pPr>
              <a:r>
                <a:rPr lang="en-US" altLang="zh-CN" dirty="0">
                  <a:solidFill>
                    <a:schemeClr val="tx1"/>
                  </a:solidFill>
                  <a:latin typeface="Consolas" panose="020B0609020204030204" pitchFamily="49" charset="0"/>
                </a:rPr>
                <a:t>}</a:t>
              </a:r>
            </a:p>
          </p:txBody>
        </p:sp>
      </p:grpSp>
      <p:grpSp>
        <p:nvGrpSpPr>
          <p:cNvPr id="25" name="组合 24">
            <a:extLst>
              <a:ext uri="{FF2B5EF4-FFF2-40B4-BE49-F238E27FC236}">
                <a16:creationId xmlns:a16="http://schemas.microsoft.com/office/drawing/2014/main" id="{821A9C5A-D096-4B9F-A039-4AE621811B53}"/>
              </a:ext>
            </a:extLst>
          </p:cNvPr>
          <p:cNvGrpSpPr/>
          <p:nvPr/>
        </p:nvGrpSpPr>
        <p:grpSpPr>
          <a:xfrm>
            <a:off x="576326" y="3753543"/>
            <a:ext cx="5019082" cy="2724339"/>
            <a:chOff x="219974" y="2044325"/>
            <a:chExt cx="8704052" cy="1476419"/>
          </a:xfrm>
        </p:grpSpPr>
        <p:sp>
          <p:nvSpPr>
            <p:cNvPr id="26" name="矩形: 圆顶角 25">
              <a:extLst>
                <a:ext uri="{FF2B5EF4-FFF2-40B4-BE49-F238E27FC236}">
                  <a16:creationId xmlns:a16="http://schemas.microsoft.com/office/drawing/2014/main" id="{5E6BAAFE-50AC-4D93-8805-96472C20CA8B}"/>
                </a:ext>
              </a:extLst>
            </p:cNvPr>
            <p:cNvSpPr/>
            <p:nvPr/>
          </p:nvSpPr>
          <p:spPr>
            <a:xfrm>
              <a:off x="219974" y="2044325"/>
              <a:ext cx="8704052" cy="29503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latin typeface="Consolas" panose="020B0609020204030204" pitchFamily="49" charset="0"/>
                </a:rPr>
                <a:t>示例</a:t>
              </a:r>
              <a:r>
                <a:rPr lang="zh-CN" altLang="en-US" sz="2000" dirty="0"/>
                <a:t>二</a:t>
              </a:r>
              <a:endParaRPr lang="zh-CN" altLang="en-US" sz="2000" dirty="0">
                <a:solidFill>
                  <a:prstClr val="white"/>
                </a:solidFill>
              </a:endParaRPr>
            </a:p>
          </p:txBody>
        </p:sp>
        <p:sp>
          <p:nvSpPr>
            <p:cNvPr id="27" name="矩形: 圆角 17">
              <a:extLst>
                <a:ext uri="{FF2B5EF4-FFF2-40B4-BE49-F238E27FC236}">
                  <a16:creationId xmlns:a16="http://schemas.microsoft.com/office/drawing/2014/main" id="{A07DB407-7F73-49A8-ACE4-838C6E495D0E}"/>
                </a:ext>
              </a:extLst>
            </p:cNvPr>
            <p:cNvSpPr/>
            <p:nvPr/>
          </p:nvSpPr>
          <p:spPr>
            <a:xfrm>
              <a:off x="219974" y="2351806"/>
              <a:ext cx="8704052" cy="1168938"/>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151DC1"/>
                </a:buClr>
                <a:buSzPct val="80000"/>
              </a:pPr>
              <a:r>
                <a:rPr lang="en-US" altLang="zh-CN" dirty="0">
                  <a:solidFill>
                    <a:srgbClr val="0000FF"/>
                  </a:solidFill>
                  <a:latin typeface="Consolas" panose="020B0609020204030204" pitchFamily="49" charset="0"/>
                </a:rPr>
                <a:t>struct </a:t>
              </a:r>
              <a:r>
                <a:rPr lang="en-US" altLang="zh-CN" dirty="0">
                  <a:solidFill>
                    <a:schemeClr val="accent6">
                      <a:lumMod val="75000"/>
                    </a:schemeClr>
                  </a:solidFill>
                  <a:latin typeface="Consolas" panose="020B0609020204030204" pitchFamily="49" charset="0"/>
                </a:rPr>
                <a:t>A</a:t>
              </a:r>
              <a:r>
                <a:rPr lang="en-US" altLang="zh-CN" dirty="0">
                  <a:solidFill>
                    <a:srgbClr val="0000FF"/>
                  </a:solidFill>
                  <a:latin typeface="Consolas" panose="020B0609020204030204" pitchFamily="49" charset="0"/>
                </a:rPr>
                <a:t> </a:t>
              </a:r>
              <a:r>
                <a:rPr lang="en-US" altLang="zh-CN" dirty="0">
                  <a:solidFill>
                    <a:schemeClr val="tx1"/>
                  </a:solidFill>
                  <a:latin typeface="Consolas" panose="020B0609020204030204" pitchFamily="49" charset="0"/>
                </a:rPr>
                <a:t>{</a:t>
              </a:r>
            </a:p>
            <a:p>
              <a:pPr>
                <a:buClr>
                  <a:srgbClr val="151DC1"/>
                </a:buClr>
                <a:buSzPct val="80000"/>
              </a:pPr>
              <a:r>
                <a:rPr lang="en-US" altLang="zh-CN" dirty="0">
                  <a:solidFill>
                    <a:srgbClr val="0000FF"/>
                  </a:solidFill>
                  <a:latin typeface="Consolas" panose="020B0609020204030204" pitchFamily="49" charset="0"/>
                </a:rPr>
                <a:t>	const static double </a:t>
              </a:r>
              <a:r>
                <a:rPr lang="en-US" altLang="zh-CN" dirty="0">
                  <a:solidFill>
                    <a:schemeClr val="tx1"/>
                  </a:solidFill>
                  <a:latin typeface="Consolas" panose="020B0609020204030204" pitchFamily="49" charset="0"/>
                </a:rPr>
                <a:t>PI(3.14);</a:t>
              </a:r>
            </a:p>
            <a:p>
              <a:pPr>
                <a:buClr>
                  <a:srgbClr val="151DC1"/>
                </a:buClr>
                <a:buSzPct val="80000"/>
              </a:pPr>
              <a:r>
                <a:rPr lang="en-US" altLang="zh-CN" dirty="0">
                  <a:solidFill>
                    <a:schemeClr val="tx1"/>
                  </a:solidFill>
                  <a:latin typeface="Consolas" panose="020B0609020204030204" pitchFamily="49" charset="0"/>
                </a:rPr>
                <a:t>}</a:t>
              </a:r>
            </a:p>
            <a:p>
              <a:pPr>
                <a:buClr>
                  <a:srgbClr val="151DC1"/>
                </a:buClr>
                <a:buSzPct val="80000"/>
              </a:pPr>
              <a:r>
                <a:rPr lang="en-US" altLang="zh-CN" dirty="0">
                  <a:solidFill>
                    <a:srgbClr val="0000FF"/>
                  </a:solidFill>
                  <a:latin typeface="Consolas" panose="020B0609020204030204" pitchFamily="49" charset="0"/>
                </a:rPr>
                <a:t>const double </a:t>
              </a:r>
              <a:r>
                <a:rPr lang="en-US" altLang="zh-CN" dirty="0">
                  <a:solidFill>
                    <a:schemeClr val="tx1"/>
                  </a:solidFill>
                  <a:latin typeface="Consolas" panose="020B0609020204030204" pitchFamily="49" charset="0"/>
                </a:rPr>
                <a:t>E = 2.72;</a:t>
              </a:r>
            </a:p>
            <a:p>
              <a:pPr>
                <a:buClr>
                  <a:srgbClr val="151DC1"/>
                </a:buClr>
                <a:buSzPct val="80000"/>
              </a:pPr>
              <a:r>
                <a:rPr lang="en-US" altLang="zh-CN" dirty="0">
                  <a:solidFill>
                    <a:srgbClr val="0000FF"/>
                  </a:solidFill>
                  <a:latin typeface="Consolas" panose="020B0609020204030204" pitchFamily="49" charset="0"/>
                </a:rPr>
                <a:t>void </a:t>
              </a:r>
              <a:r>
                <a:rPr lang="en-US" altLang="zh-CN" dirty="0">
                  <a:solidFill>
                    <a:schemeClr val="tx1"/>
                  </a:solidFill>
                  <a:latin typeface="Consolas" panose="020B0609020204030204" pitchFamily="49" charset="0"/>
                </a:rPr>
                <a:t>fun(){</a:t>
              </a:r>
            </a:p>
            <a:p>
              <a:pPr>
                <a:buClr>
                  <a:srgbClr val="151DC1"/>
                </a:buClr>
                <a:buSzPct val="80000"/>
              </a:pPr>
              <a:r>
                <a:rPr lang="en-US" altLang="zh-CN" dirty="0">
                  <a:solidFill>
                    <a:srgbClr val="0000FF"/>
                  </a:solidFill>
                  <a:latin typeface="Consolas" panose="020B0609020204030204" pitchFamily="49" charset="0"/>
                </a:rPr>
                <a:t>	static int </a:t>
              </a:r>
              <a:r>
                <a:rPr lang="en-US" altLang="zh-CN" dirty="0">
                  <a:solidFill>
                    <a:schemeClr val="tx1"/>
                  </a:solidFill>
                  <a:latin typeface="Consolas" panose="020B0609020204030204" pitchFamily="49" charset="0"/>
                </a:rPr>
                <a:t>a(10);</a:t>
              </a:r>
            </a:p>
            <a:p>
              <a:pPr>
                <a:buClr>
                  <a:srgbClr val="151DC1"/>
                </a:buClr>
                <a:buSzPct val="80000"/>
              </a:pPr>
              <a:r>
                <a:rPr lang="en-US" altLang="zh-CN" dirty="0">
                  <a:solidFill>
                    <a:schemeClr val="tx1"/>
                  </a:solidFill>
                  <a:latin typeface="Consolas" panose="020B0609020204030204" pitchFamily="49" charset="0"/>
                </a:rPr>
                <a:t>}</a:t>
              </a:r>
            </a:p>
          </p:txBody>
        </p:sp>
      </p:grpSp>
      <p:grpSp>
        <p:nvGrpSpPr>
          <p:cNvPr id="28" name="组合 27">
            <a:extLst>
              <a:ext uri="{FF2B5EF4-FFF2-40B4-BE49-F238E27FC236}">
                <a16:creationId xmlns:a16="http://schemas.microsoft.com/office/drawing/2014/main" id="{35AA64B0-B56C-4216-8B94-5C0127C63F99}"/>
              </a:ext>
            </a:extLst>
          </p:cNvPr>
          <p:cNvGrpSpPr/>
          <p:nvPr/>
        </p:nvGrpSpPr>
        <p:grpSpPr>
          <a:xfrm>
            <a:off x="6005322" y="3763225"/>
            <a:ext cx="2622804" cy="1636174"/>
            <a:chOff x="219974" y="2044323"/>
            <a:chExt cx="8704052" cy="1636174"/>
          </a:xfrm>
        </p:grpSpPr>
        <p:sp>
          <p:nvSpPr>
            <p:cNvPr id="29" name="矩形: 圆顶角 28">
              <a:extLst>
                <a:ext uri="{FF2B5EF4-FFF2-40B4-BE49-F238E27FC236}">
                  <a16:creationId xmlns:a16="http://schemas.microsoft.com/office/drawing/2014/main" id="{FDAACDB8-46E7-45EA-81CF-A146CE637110}"/>
                </a:ext>
              </a:extLst>
            </p:cNvPr>
            <p:cNvSpPr/>
            <p:nvPr/>
          </p:nvSpPr>
          <p:spPr>
            <a:xfrm>
              <a:off x="219974" y="2044323"/>
              <a:ext cx="8704052" cy="577651"/>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静态和全局对象</a:t>
              </a:r>
            </a:p>
          </p:txBody>
        </p:sp>
        <p:sp>
          <p:nvSpPr>
            <p:cNvPr id="30" name="矩形: 圆角 17">
              <a:extLst>
                <a:ext uri="{FF2B5EF4-FFF2-40B4-BE49-F238E27FC236}">
                  <a16:creationId xmlns:a16="http://schemas.microsoft.com/office/drawing/2014/main" id="{7CA73E07-3F0C-4B19-AB10-E189B83F3FA9}"/>
                </a:ext>
              </a:extLst>
            </p:cNvPr>
            <p:cNvSpPr/>
            <p:nvPr/>
          </p:nvSpPr>
          <p:spPr>
            <a:xfrm>
              <a:off x="219974" y="2612832"/>
              <a:ext cx="8704052" cy="106766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285750" indent="-285750">
                <a:lnSpc>
                  <a:spcPts val="2600"/>
                </a:lnSpc>
                <a:buClr>
                  <a:srgbClr val="212AE7"/>
                </a:buClr>
                <a:buSzPct val="80000"/>
                <a:buFont typeface="Wingdings" panose="05000000000000000000" pitchFamily="2" charset="2"/>
                <a:buChar char="l"/>
              </a:pPr>
              <a:r>
                <a:rPr lang="zh-CN" altLang="en-US" dirty="0">
                  <a:solidFill>
                    <a:srgbClr val="000000"/>
                  </a:solidFill>
                  <a:latin typeface="Consolas" panose="020B0609020204030204" pitchFamily="49" charset="0"/>
                </a:rPr>
                <a:t>静态存储周期</a:t>
              </a:r>
            </a:p>
            <a:p>
              <a:pPr marL="285750" indent="-285750">
                <a:lnSpc>
                  <a:spcPts val="2600"/>
                </a:lnSpc>
                <a:buClr>
                  <a:srgbClr val="212AE7"/>
                </a:buClr>
                <a:buSzPct val="80000"/>
                <a:buFont typeface="Wingdings" panose="05000000000000000000" pitchFamily="2" charset="2"/>
                <a:buChar char="l"/>
              </a:pPr>
              <a:r>
                <a:rPr lang="zh-CN" altLang="en-US" dirty="0">
                  <a:solidFill>
                    <a:srgbClr val="000000"/>
                  </a:solidFill>
                  <a:latin typeface="Consolas" panose="020B0609020204030204" pitchFamily="49" charset="0"/>
                </a:rPr>
                <a:t>在全局数据区被分配</a:t>
              </a:r>
            </a:p>
            <a:p>
              <a:pPr>
                <a:lnSpc>
                  <a:spcPts val="2600"/>
                </a:lnSpc>
                <a:buClr>
                  <a:srgbClr val="212AE7"/>
                </a:buClr>
                <a:buSzPct val="80000"/>
              </a:pPr>
              <a:r>
                <a:rPr lang="zh-CN" altLang="en-US" dirty="0">
                  <a:solidFill>
                    <a:srgbClr val="000000"/>
                  </a:solidFill>
                  <a:latin typeface="Consolas" panose="020B0609020204030204" pitchFamily="49" charset="0"/>
                </a:rPr>
                <a:t>  存储空间</a:t>
              </a:r>
              <a:endParaRPr lang="en-US" altLang="zh-CN" dirty="0">
                <a:solidFill>
                  <a:srgbClr val="000000"/>
                </a:solidFill>
                <a:latin typeface="Consolas" panose="020B0609020204030204" pitchFamily="49" charset="0"/>
              </a:endParaRPr>
            </a:p>
          </p:txBody>
        </p:sp>
      </p:grpSp>
    </p:spTree>
    <p:extLst>
      <p:ext uri="{BB962C8B-B14F-4D97-AF65-F5344CB8AC3E}">
        <p14:creationId xmlns:p14="http://schemas.microsoft.com/office/powerpoint/2010/main" val="1669395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40</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lvl="0">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8.4.1  </a:t>
            </a:r>
            <a:r>
              <a:rPr kumimoji="0" lang="zh-CN" altLang="en-US" sz="3200" b="0" i="0" u="none" strike="noStrike" kern="1200" cap="none" spc="0" normalizeH="0" baseline="0" noProof="0" dirty="0">
                <a:ln>
                  <a:noFill/>
                </a:ln>
                <a:solidFill>
                  <a:prstClr val="white"/>
                </a:solidFill>
                <a:effectLst/>
                <a:uLnTx/>
                <a:uFillTx/>
                <a:latin typeface="微软雅黑"/>
                <a:ea typeface="微软雅黑"/>
                <a:cs typeface="+mn-cs"/>
              </a:rPr>
              <a:t>链栈表示与操作 </a:t>
            </a:r>
            <a:r>
              <a:rPr lang="en-US" altLang="zh-CN" sz="2400" dirty="0">
                <a:solidFill>
                  <a:prstClr val="white"/>
                </a:solidFill>
              </a:rPr>
              <a:t>— </a:t>
            </a:r>
            <a:r>
              <a:rPr lang="zh-CN" altLang="en-US" sz="2400" dirty="0">
                <a:solidFill>
                  <a:prstClr val="white"/>
                </a:solidFill>
              </a:rPr>
              <a:t>进栈与出栈操作</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2A4B7D20-6B21-457D-B6BF-C3F76ACBB2EE}"/>
              </a:ext>
            </a:extLst>
          </p:cNvPr>
          <p:cNvSpPr/>
          <p:nvPr/>
        </p:nvSpPr>
        <p:spPr>
          <a:xfrm>
            <a:off x="207954" y="964536"/>
            <a:ext cx="8616094" cy="400110"/>
          </a:xfrm>
          <a:prstGeom prst="rect">
            <a:avLst/>
          </a:prstGeom>
        </p:spPr>
        <p:txBody>
          <a:bodyPr wrap="square">
            <a:spAutoFit/>
          </a:bodyPr>
          <a:lstStyle/>
          <a:p>
            <a:pPr lvl="0">
              <a:defRPr/>
            </a:pPr>
            <a:r>
              <a:rPr lang="zh-CN" altLang="en-US" sz="2000" dirty="0">
                <a:solidFill>
                  <a:prstClr val="black"/>
                </a:solidFill>
              </a:rPr>
              <a:t>进栈操作的实现如下：</a:t>
            </a:r>
            <a:endPar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13" name="组合 12">
            <a:extLst>
              <a:ext uri="{FF2B5EF4-FFF2-40B4-BE49-F238E27FC236}">
                <a16:creationId xmlns:a16="http://schemas.microsoft.com/office/drawing/2014/main" id="{D09D85D5-038A-4BF3-A625-95D934A21058}"/>
              </a:ext>
            </a:extLst>
          </p:cNvPr>
          <p:cNvGrpSpPr/>
          <p:nvPr/>
        </p:nvGrpSpPr>
        <p:grpSpPr>
          <a:xfrm>
            <a:off x="134802" y="1412865"/>
            <a:ext cx="5753934" cy="1965053"/>
            <a:chOff x="219974" y="2021250"/>
            <a:chExt cx="8704052" cy="1589347"/>
          </a:xfrm>
        </p:grpSpPr>
        <p:sp>
          <p:nvSpPr>
            <p:cNvPr id="18" name="矩形: 圆顶角 17">
              <a:extLst>
                <a:ext uri="{FF2B5EF4-FFF2-40B4-BE49-F238E27FC236}">
                  <a16:creationId xmlns:a16="http://schemas.microsoft.com/office/drawing/2014/main" id="{1BE027AF-BB67-49A0-86D0-4408EC9D6ADB}"/>
                </a:ext>
              </a:extLst>
            </p:cNvPr>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sz="2000" dirty="0">
                  <a:solidFill>
                    <a:prstClr val="white"/>
                  </a:solidFill>
                  <a:latin typeface="Consolas" panose="020B0609020204030204" pitchFamily="49" charset="0"/>
                </a:rPr>
                <a:t>push </a:t>
              </a:r>
              <a:r>
                <a:rPr lang="zh-CN" altLang="en-US" sz="2000" dirty="0">
                  <a:solidFill>
                    <a:prstClr val="white"/>
                  </a:solidFill>
                  <a:latin typeface="Consolas" panose="020B0609020204030204" pitchFamily="49" charset="0"/>
                </a:rPr>
                <a:t>函数定义</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9" name="矩形: 圆角 17">
              <a:extLst>
                <a:ext uri="{FF2B5EF4-FFF2-40B4-BE49-F238E27FC236}">
                  <a16:creationId xmlns:a16="http://schemas.microsoft.com/office/drawing/2014/main" id="{DCD5AFA7-7B71-40FD-B504-0C9920E0FC1D}"/>
                </a:ext>
              </a:extLst>
            </p:cNvPr>
            <p:cNvSpPr/>
            <p:nvPr/>
          </p:nvSpPr>
          <p:spPr>
            <a:xfrm>
              <a:off x="219974" y="2376601"/>
              <a:ext cx="8704052" cy="123399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
                  <a:srgbClr val="151DC1"/>
                </a:buClr>
                <a:buSzPct val="80000"/>
                <a:buFontTx/>
                <a:buNone/>
                <a:tabLst/>
                <a:defRPr/>
              </a:pPr>
              <a:r>
                <a:rPr kumimoji="0" lang="en-US" altLang="zh-CN" sz="1600" b="0" i="0" u="none" strike="noStrike" kern="1200" cap="none" spc="0" normalizeH="0" baseline="0" noProof="0" dirty="0">
                  <a:ln>
                    <a:noFill/>
                  </a:ln>
                  <a:solidFill>
                    <a:srgbClr val="0000FF"/>
                  </a:solidFill>
                  <a:effectLst/>
                  <a:uLnTx/>
                  <a:uFillTx/>
                  <a:latin typeface="Consolas" panose="020B0609020204030204" pitchFamily="49" charset="0"/>
                  <a:ea typeface="微软雅黑"/>
                  <a:cs typeface="+mn-cs"/>
                </a:rPr>
                <a:t>template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&lt;</a:t>
              </a:r>
              <a:r>
                <a:rPr kumimoji="0" lang="en-US" altLang="zh-CN" sz="1600" b="0" i="0" u="none" strike="noStrike" kern="1200" cap="none" spc="0" normalizeH="0" baseline="0" noProof="0" dirty="0" err="1">
                  <a:ln>
                    <a:noFill/>
                  </a:ln>
                  <a:solidFill>
                    <a:srgbClr val="0000FF"/>
                  </a:solidFill>
                  <a:effectLst/>
                  <a:uLnTx/>
                  <a:uFillTx/>
                  <a:latin typeface="Consolas" panose="020B0609020204030204" pitchFamily="49" charset="0"/>
                  <a:ea typeface="微软雅黑"/>
                  <a:cs typeface="+mn-cs"/>
                </a:rPr>
                <a:t>typename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 </a:t>
              </a:r>
              <a:r>
                <a:rPr kumimoji="0" lang="en-US" altLang="zh-CN" sz="1600" b="0" i="0" u="none" strike="noStrike" kern="1200" cap="none" spc="0" normalizeH="0" baseline="0" noProof="0" dirty="0">
                  <a:ln>
                    <a:noFill/>
                  </a:ln>
                  <a:solidFill>
                    <a:srgbClr val="08764C"/>
                  </a:solidFill>
                  <a:effectLst/>
                  <a:uLnTx/>
                  <a:uFillTx/>
                  <a:latin typeface="Consolas" panose="020B0609020204030204" pitchFamily="49" charset="0"/>
                  <a:ea typeface="微软雅黑"/>
                  <a:cs typeface="+mn-cs"/>
                </a:rPr>
                <a:t>T</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&gt;</a:t>
              </a:r>
            </a:p>
            <a:p>
              <a:pPr lvl="0">
                <a:buClr>
                  <a:srgbClr val="151DC1"/>
                </a:buClr>
                <a:buSzPct val="80000"/>
              </a:pPr>
              <a:r>
                <a:rPr lang="en-US" altLang="zh-CN" sz="1600" dirty="0">
                  <a:solidFill>
                    <a:srgbClr val="212AE7"/>
                  </a:solidFill>
                  <a:latin typeface="Consolas" panose="020B0609020204030204" pitchFamily="49" charset="0"/>
                </a:rPr>
                <a:t>void</a:t>
              </a:r>
              <a:r>
                <a:rPr lang="en-US" altLang="zh-CN" sz="1600" dirty="0">
                  <a:solidFill>
                    <a:prstClr val="black"/>
                  </a:solidFill>
                  <a:latin typeface="Consolas" panose="020B0609020204030204" pitchFamily="49" charset="0"/>
                </a:rPr>
                <a:t> </a:t>
              </a:r>
              <a:r>
                <a:rPr lang="en-US" altLang="zh-CN" sz="1600" dirty="0">
                  <a:solidFill>
                    <a:srgbClr val="08764C"/>
                  </a:solidFill>
                  <a:latin typeface="Consolas" panose="020B0609020204030204" pitchFamily="49" charset="0"/>
                </a:rPr>
                <a:t>Stack</a:t>
              </a:r>
              <a:r>
                <a:rPr lang="en-US" altLang="zh-CN" sz="1600" dirty="0">
                  <a:solidFill>
                    <a:prstClr val="black"/>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prstClr val="black"/>
                  </a:solidFill>
                  <a:latin typeface="Consolas" panose="020B0609020204030204" pitchFamily="49" charset="0"/>
                </a:rPr>
                <a:t>&gt;::push(</a:t>
              </a:r>
              <a:r>
                <a:rPr lang="en-US" altLang="zh-CN" sz="1600" dirty="0">
                  <a:solidFill>
                    <a:srgbClr val="212AE7"/>
                  </a:solidFill>
                  <a:latin typeface="Consolas" panose="020B0609020204030204" pitchFamily="49" charset="0"/>
                </a:rPr>
                <a:t>const</a:t>
              </a:r>
              <a:r>
                <a:rPr lang="en-US" altLang="zh-CN" sz="1600" dirty="0">
                  <a:solidFill>
                    <a:prstClr val="black"/>
                  </a:solidFill>
                  <a:latin typeface="Consolas" panose="020B0609020204030204" pitchFamily="49" charset="0"/>
                </a:rPr>
                <a:t> </a:t>
              </a:r>
              <a:r>
                <a:rPr lang="en-US" altLang="zh-CN" sz="1600" dirty="0">
                  <a:solidFill>
                    <a:srgbClr val="08764C"/>
                  </a:solidFill>
                  <a:latin typeface="Consolas" panose="020B0609020204030204" pitchFamily="49" charset="0"/>
                </a:rPr>
                <a:t>T</a:t>
              </a:r>
              <a:r>
                <a:rPr lang="en-US" altLang="zh-CN" sz="1600" dirty="0">
                  <a:solidFill>
                    <a:prstClr val="black"/>
                  </a:solidFill>
                  <a:latin typeface="Consolas" panose="020B0609020204030204" pitchFamily="49" charset="0"/>
                </a:rPr>
                <a:t> &amp;</a:t>
              </a:r>
              <a:r>
                <a:rPr lang="en-US" altLang="zh-CN" sz="1600" dirty="0" err="1">
                  <a:solidFill>
                    <a:prstClr val="black"/>
                  </a:solidFill>
                  <a:latin typeface="Consolas" panose="020B0609020204030204" pitchFamily="49" charset="0"/>
                </a:rPr>
                <a:t>val</a:t>
              </a:r>
              <a:r>
                <a:rPr lang="en-US" altLang="zh-CN" sz="1600" dirty="0">
                  <a:solidFill>
                    <a:prstClr val="black"/>
                  </a:solidFill>
                  <a:latin typeface="Consolas" panose="020B0609020204030204" pitchFamily="49" charset="0"/>
                </a:rPr>
                <a:t>) {</a:t>
              </a: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prstClr val="black"/>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prstClr val="black"/>
                  </a:solidFill>
                  <a:latin typeface="Consolas" panose="020B0609020204030204" pitchFamily="49" charset="0"/>
                </a:rPr>
                <a:t>&gt; *node = </a:t>
              </a:r>
              <a:r>
                <a:rPr lang="en-US" altLang="zh-CN" sz="1600" dirty="0">
                  <a:solidFill>
                    <a:srgbClr val="212AE7"/>
                  </a:solidFill>
                  <a:latin typeface="Consolas" panose="020B0609020204030204" pitchFamily="49" charset="0"/>
                </a:rPr>
                <a:t>new</a:t>
              </a:r>
              <a:r>
                <a:rPr lang="en-US" altLang="zh-CN" sz="1600" dirty="0">
                  <a:solidFill>
                    <a:prstClr val="black"/>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prstClr val="black"/>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prstClr val="black"/>
                  </a:solidFill>
                  <a:latin typeface="Consolas" panose="020B0609020204030204" pitchFamily="49" charset="0"/>
                </a:rPr>
                <a:t>&gt;(</a:t>
              </a:r>
              <a:r>
                <a:rPr lang="en-US" altLang="zh-CN" sz="1600" dirty="0" err="1">
                  <a:solidFill>
                    <a:prstClr val="black"/>
                  </a:solidFill>
                  <a:latin typeface="Consolas" panose="020B0609020204030204" pitchFamily="49" charset="0"/>
                </a:rPr>
                <a:t>val</a:t>
              </a:r>
              <a:r>
                <a:rPr lang="en-US" altLang="zh-CN" sz="1600" dirty="0">
                  <a:solidFill>
                    <a:prstClr val="black"/>
                  </a:solidFill>
                  <a:latin typeface="Consolas" panose="020B0609020204030204" pitchFamily="49" charset="0"/>
                </a:rPr>
                <a:t>);</a:t>
              </a:r>
            </a:p>
            <a:p>
              <a:pPr lvl="0">
                <a:buClr>
                  <a:srgbClr val="151DC1"/>
                </a:buClr>
                <a:buSzPct val="80000"/>
              </a:pPr>
              <a:r>
                <a:rPr lang="en-US" altLang="zh-CN" sz="1600" dirty="0">
                  <a:solidFill>
                    <a:prstClr val="black"/>
                  </a:solidFill>
                  <a:latin typeface="Consolas" panose="020B0609020204030204" pitchFamily="49" charset="0"/>
                </a:rPr>
                <a:t>	node-&gt;</a:t>
              </a:r>
              <a:r>
                <a:rPr lang="en-US" altLang="zh-CN" sz="1600" dirty="0" err="1">
                  <a:solidFill>
                    <a:prstClr val="black"/>
                  </a:solidFill>
                  <a:latin typeface="Consolas" panose="020B0609020204030204" pitchFamily="49" charset="0"/>
                </a:rPr>
                <a:t>m_next</a:t>
              </a:r>
              <a:r>
                <a:rPr lang="en-US" altLang="zh-CN" sz="1600" dirty="0">
                  <a:solidFill>
                    <a:prstClr val="black"/>
                  </a:solidFill>
                  <a:latin typeface="Consolas" panose="020B0609020204030204" pitchFamily="49" charset="0"/>
                </a:rPr>
                <a:t> = </a:t>
              </a:r>
              <a:r>
                <a:rPr lang="en-US" altLang="zh-CN" sz="1600" dirty="0" err="1">
                  <a:solidFill>
                    <a:prstClr val="black"/>
                  </a:solidFill>
                  <a:latin typeface="Consolas" panose="020B0609020204030204" pitchFamily="49" charset="0"/>
                </a:rPr>
                <a:t>m_top</a:t>
              </a:r>
              <a:r>
                <a:rPr lang="en-US" altLang="zh-CN" sz="1600" dirty="0">
                  <a:solidFill>
                    <a:prstClr val="black"/>
                  </a:solidFill>
                  <a:latin typeface="Consolas" panose="020B0609020204030204" pitchFamily="49" charset="0"/>
                </a:rPr>
                <a:t>;</a:t>
              </a: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m_top</a:t>
              </a:r>
              <a:r>
                <a:rPr lang="en-US" altLang="zh-CN" sz="1600" dirty="0">
                  <a:solidFill>
                    <a:prstClr val="black"/>
                  </a:solidFill>
                  <a:latin typeface="Consolas" panose="020B0609020204030204" pitchFamily="49" charset="0"/>
                </a:rPr>
                <a:t> = node;</a:t>
              </a:r>
            </a:p>
            <a:p>
              <a:pPr lvl="0">
                <a:buClr>
                  <a:srgbClr val="151DC1"/>
                </a:buClr>
                <a:buSzPct val="80000"/>
              </a:pPr>
              <a:r>
                <a:rPr lang="en-US" altLang="zh-CN" sz="1600" dirty="0">
                  <a:solidFill>
                    <a:prstClr val="black"/>
                  </a:solidFill>
                  <a:latin typeface="Consolas" panose="020B0609020204030204" pitchFamily="49" charset="0"/>
                </a:rPr>
                <a:t>}</a:t>
              </a:r>
              <a:endPar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endParaRPr>
            </a:p>
          </p:txBody>
        </p:sp>
      </p:grpSp>
      <p:grpSp>
        <p:nvGrpSpPr>
          <p:cNvPr id="22" name="组合 21">
            <a:extLst>
              <a:ext uri="{FF2B5EF4-FFF2-40B4-BE49-F238E27FC236}">
                <a16:creationId xmlns:a16="http://schemas.microsoft.com/office/drawing/2014/main" id="{26F3186B-4F08-45B9-9CDE-FBC711097147}"/>
              </a:ext>
            </a:extLst>
          </p:cNvPr>
          <p:cNvGrpSpPr/>
          <p:nvPr/>
        </p:nvGrpSpPr>
        <p:grpSpPr>
          <a:xfrm>
            <a:off x="6025118" y="1418084"/>
            <a:ext cx="2935312" cy="1824009"/>
            <a:chOff x="219974" y="2044323"/>
            <a:chExt cx="8704052" cy="556535"/>
          </a:xfrm>
        </p:grpSpPr>
        <p:sp>
          <p:nvSpPr>
            <p:cNvPr id="23" name="矩形: 圆顶角 22">
              <a:extLst>
                <a:ext uri="{FF2B5EF4-FFF2-40B4-BE49-F238E27FC236}">
                  <a16:creationId xmlns:a16="http://schemas.microsoft.com/office/drawing/2014/main" id="{5F144F22-E93F-41A0-8C2C-C548C9378742}"/>
                </a:ext>
              </a:extLst>
            </p:cNvPr>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24" name="矩形: 圆角 17">
              <a:extLst>
                <a:ext uri="{FF2B5EF4-FFF2-40B4-BE49-F238E27FC236}">
                  <a16:creationId xmlns:a16="http://schemas.microsoft.com/office/drawing/2014/main" id="{20ADF0E0-6C80-4367-9B24-E71948F1C158}"/>
                </a:ext>
              </a:extLst>
            </p:cNvPr>
            <p:cNvSpPr/>
            <p:nvPr/>
          </p:nvSpPr>
          <p:spPr>
            <a:xfrm>
              <a:off x="219974" y="2173363"/>
              <a:ext cx="8704052" cy="42749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600"/>
                </a:lnSpc>
                <a:buClr>
                  <a:srgbClr val="151DC1"/>
                </a:buClr>
              </a:pPr>
              <a:r>
                <a:rPr lang="zh-CN" altLang="en-US" dirty="0">
                  <a:solidFill>
                    <a:srgbClr val="000000"/>
                  </a:solidFill>
                  <a:latin typeface="Consolas" panose="020B0609020204030204" pitchFamily="49" charset="0"/>
                </a:rPr>
                <a:t>创建一个新结点 </a:t>
              </a:r>
              <a:r>
                <a:rPr lang="en-US" altLang="zh-CN" dirty="0">
                  <a:solidFill>
                    <a:srgbClr val="000000"/>
                  </a:solidFill>
                  <a:latin typeface="Consolas" panose="020B0609020204030204" pitchFamily="49" charset="0"/>
                </a:rPr>
                <a:t>node</a:t>
              </a:r>
              <a:r>
                <a:rPr lang="zh-CN" altLang="en-US" dirty="0">
                  <a:solidFill>
                    <a:srgbClr val="000000"/>
                  </a:solidFill>
                  <a:latin typeface="Consolas" panose="020B0609020204030204" pitchFamily="49" charset="0"/>
                </a:rPr>
                <a:t>，然</a:t>
              </a:r>
            </a:p>
            <a:p>
              <a:pPr lvl="0">
                <a:lnSpc>
                  <a:spcPts val="2600"/>
                </a:lnSpc>
                <a:buClr>
                  <a:srgbClr val="151DC1"/>
                </a:buClr>
              </a:pPr>
              <a:r>
                <a:rPr lang="zh-CN" altLang="en-US" dirty="0">
                  <a:solidFill>
                    <a:srgbClr val="000000"/>
                  </a:solidFill>
                  <a:latin typeface="Consolas" panose="020B0609020204030204" pitchFamily="49" charset="0"/>
                </a:rPr>
                <a:t>后将结点 </a:t>
              </a:r>
              <a:r>
                <a:rPr lang="en-US" altLang="zh-CN" dirty="0">
                  <a:solidFill>
                    <a:srgbClr val="000000"/>
                  </a:solidFill>
                  <a:latin typeface="Consolas" panose="020B0609020204030204" pitchFamily="49" charset="0"/>
                </a:rPr>
                <a:t>node </a:t>
              </a:r>
              <a:r>
                <a:rPr lang="zh-CN" altLang="en-US" dirty="0">
                  <a:solidFill>
                    <a:srgbClr val="000000"/>
                  </a:solidFill>
                  <a:latin typeface="Consolas" panose="020B0609020204030204" pitchFamily="49" charset="0"/>
                </a:rPr>
                <a:t>压栈，最</a:t>
              </a:r>
            </a:p>
            <a:p>
              <a:pPr lvl="0">
                <a:lnSpc>
                  <a:spcPts val="2600"/>
                </a:lnSpc>
                <a:buClr>
                  <a:srgbClr val="151DC1"/>
                </a:buClr>
              </a:pPr>
              <a:r>
                <a:rPr lang="zh-CN" altLang="en-US" dirty="0">
                  <a:solidFill>
                    <a:srgbClr val="000000"/>
                  </a:solidFill>
                  <a:latin typeface="Consolas" panose="020B0609020204030204" pitchFamily="49" charset="0"/>
                </a:rPr>
                <a:t>后修改栈顶指针，使其指</a:t>
              </a:r>
            </a:p>
            <a:p>
              <a:pPr lvl="0">
                <a:lnSpc>
                  <a:spcPts val="2600"/>
                </a:lnSpc>
                <a:buClr>
                  <a:srgbClr val="151DC1"/>
                </a:buClr>
              </a:pPr>
              <a:r>
                <a:rPr lang="zh-CN" altLang="en-US" dirty="0">
                  <a:solidFill>
                    <a:srgbClr val="000000"/>
                  </a:solidFill>
                  <a:latin typeface="Consolas" panose="020B0609020204030204" pitchFamily="49" charset="0"/>
                </a:rPr>
                <a:t>向新的栈顶结点</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p:txBody>
        </p:sp>
      </p:grpSp>
      <p:grpSp>
        <p:nvGrpSpPr>
          <p:cNvPr id="11" name="组合 10">
            <a:extLst>
              <a:ext uri="{FF2B5EF4-FFF2-40B4-BE49-F238E27FC236}">
                <a16:creationId xmlns:a16="http://schemas.microsoft.com/office/drawing/2014/main" id="{54979831-D785-4E23-AF5D-E5225E856112}"/>
              </a:ext>
            </a:extLst>
          </p:cNvPr>
          <p:cNvGrpSpPr/>
          <p:nvPr/>
        </p:nvGrpSpPr>
        <p:grpSpPr>
          <a:xfrm>
            <a:off x="6025118" y="4054431"/>
            <a:ext cx="2935312" cy="2157436"/>
            <a:chOff x="219974" y="2044323"/>
            <a:chExt cx="8704052" cy="658269"/>
          </a:xfrm>
        </p:grpSpPr>
        <p:sp>
          <p:nvSpPr>
            <p:cNvPr id="12" name="矩形: 圆顶角 11">
              <a:extLst>
                <a:ext uri="{FF2B5EF4-FFF2-40B4-BE49-F238E27FC236}">
                  <a16:creationId xmlns:a16="http://schemas.microsoft.com/office/drawing/2014/main" id="{43443095-8BF0-41BC-AC50-8903F156AC58}"/>
                </a:ext>
              </a:extLst>
            </p:cNvPr>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14" name="矩形: 圆角 17">
              <a:extLst>
                <a:ext uri="{FF2B5EF4-FFF2-40B4-BE49-F238E27FC236}">
                  <a16:creationId xmlns:a16="http://schemas.microsoft.com/office/drawing/2014/main" id="{9E9C9C27-1CC9-4D8E-9847-8DF0979A7494}"/>
                </a:ext>
              </a:extLst>
            </p:cNvPr>
            <p:cNvSpPr/>
            <p:nvPr/>
          </p:nvSpPr>
          <p:spPr>
            <a:xfrm>
              <a:off x="219974" y="2173363"/>
              <a:ext cx="8704052" cy="52922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600"/>
                </a:lnSpc>
                <a:buClr>
                  <a:srgbClr val="151DC1"/>
                </a:buClr>
              </a:pPr>
              <a:r>
                <a:rPr lang="zh-CN" altLang="en-US" dirty="0">
                  <a:solidFill>
                    <a:srgbClr val="000000"/>
                  </a:solidFill>
                  <a:latin typeface="Consolas" panose="020B0609020204030204" pitchFamily="49" charset="0"/>
                </a:rPr>
                <a:t>先把栈顶元素地址保存起来，然后修改栈顶指针，使其指向新的栈顶元素，最后通过保存的指针释放原来栈顶元素的内存</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p:txBody>
        </p:sp>
      </p:grpSp>
      <p:grpSp>
        <p:nvGrpSpPr>
          <p:cNvPr id="15" name="组合 14">
            <a:extLst>
              <a:ext uri="{FF2B5EF4-FFF2-40B4-BE49-F238E27FC236}">
                <a16:creationId xmlns:a16="http://schemas.microsoft.com/office/drawing/2014/main" id="{6B53D980-A6EC-4186-AAB7-D658C1C0FFB6}"/>
              </a:ext>
            </a:extLst>
          </p:cNvPr>
          <p:cNvGrpSpPr/>
          <p:nvPr/>
        </p:nvGrpSpPr>
        <p:grpSpPr>
          <a:xfrm>
            <a:off x="134802" y="4054430"/>
            <a:ext cx="5753934" cy="1965053"/>
            <a:chOff x="219974" y="2021250"/>
            <a:chExt cx="8704052" cy="1589347"/>
          </a:xfrm>
        </p:grpSpPr>
        <p:sp>
          <p:nvSpPr>
            <p:cNvPr id="16" name="矩形: 圆顶角 15">
              <a:extLst>
                <a:ext uri="{FF2B5EF4-FFF2-40B4-BE49-F238E27FC236}">
                  <a16:creationId xmlns:a16="http://schemas.microsoft.com/office/drawing/2014/main" id="{11CD4145-1A27-4527-856D-6AADA25D1209}"/>
                </a:ext>
              </a:extLst>
            </p:cNvPr>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sz="2000" dirty="0">
                  <a:solidFill>
                    <a:prstClr val="white"/>
                  </a:solidFill>
                  <a:latin typeface="Consolas" panose="020B0609020204030204" pitchFamily="49" charset="0"/>
                </a:rPr>
                <a:t>pop </a:t>
              </a:r>
              <a:r>
                <a:rPr lang="zh-CN" altLang="en-US" sz="2000" dirty="0">
                  <a:solidFill>
                    <a:prstClr val="white"/>
                  </a:solidFill>
                  <a:latin typeface="Consolas" panose="020B0609020204030204" pitchFamily="49" charset="0"/>
                </a:rPr>
                <a:t>函数定义</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7" name="矩形: 圆角 17">
              <a:extLst>
                <a:ext uri="{FF2B5EF4-FFF2-40B4-BE49-F238E27FC236}">
                  <a16:creationId xmlns:a16="http://schemas.microsoft.com/office/drawing/2014/main" id="{EE2DFB46-8DB7-4DD1-9012-4CB206860156}"/>
                </a:ext>
              </a:extLst>
            </p:cNvPr>
            <p:cNvSpPr/>
            <p:nvPr/>
          </p:nvSpPr>
          <p:spPr>
            <a:xfrm>
              <a:off x="219974" y="2376601"/>
              <a:ext cx="8704052" cy="123399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
                  <a:srgbClr val="151DC1"/>
                </a:buClr>
                <a:buSzPct val="80000"/>
                <a:buFontTx/>
                <a:buNone/>
                <a:tabLst/>
                <a:defRPr/>
              </a:pPr>
              <a:r>
                <a:rPr kumimoji="0" lang="en-US" altLang="zh-CN" sz="1600" b="0" i="0" u="none" strike="noStrike" kern="1200" cap="none" spc="0" normalizeH="0" baseline="0" noProof="0" dirty="0">
                  <a:ln>
                    <a:noFill/>
                  </a:ln>
                  <a:solidFill>
                    <a:srgbClr val="0000FF"/>
                  </a:solidFill>
                  <a:effectLst/>
                  <a:uLnTx/>
                  <a:uFillTx/>
                  <a:latin typeface="Consolas" panose="020B0609020204030204" pitchFamily="49" charset="0"/>
                  <a:ea typeface="微软雅黑"/>
                  <a:cs typeface="+mn-cs"/>
                </a:rPr>
                <a:t>template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&lt;</a:t>
              </a:r>
              <a:r>
                <a:rPr kumimoji="0" lang="en-US" altLang="zh-CN" sz="1600" b="0" i="0" u="none" strike="noStrike" kern="1200" cap="none" spc="0" normalizeH="0" baseline="0" noProof="0" dirty="0" err="1">
                  <a:ln>
                    <a:noFill/>
                  </a:ln>
                  <a:solidFill>
                    <a:srgbClr val="0000FF"/>
                  </a:solidFill>
                  <a:effectLst/>
                  <a:uLnTx/>
                  <a:uFillTx/>
                  <a:latin typeface="Consolas" panose="020B0609020204030204" pitchFamily="49" charset="0"/>
                  <a:ea typeface="微软雅黑"/>
                  <a:cs typeface="+mn-cs"/>
                </a:rPr>
                <a:t>typename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 </a:t>
              </a:r>
              <a:r>
                <a:rPr kumimoji="0" lang="en-US" altLang="zh-CN" sz="1600" b="0" i="0" u="none" strike="noStrike" kern="1200" cap="none" spc="0" normalizeH="0" baseline="0" noProof="0" dirty="0">
                  <a:ln>
                    <a:noFill/>
                  </a:ln>
                  <a:solidFill>
                    <a:srgbClr val="08764C"/>
                  </a:solidFill>
                  <a:effectLst/>
                  <a:uLnTx/>
                  <a:uFillTx/>
                  <a:latin typeface="Consolas" panose="020B0609020204030204" pitchFamily="49" charset="0"/>
                  <a:ea typeface="微软雅黑"/>
                  <a:cs typeface="+mn-cs"/>
                </a:rPr>
                <a:t>T</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&gt;</a:t>
              </a:r>
            </a:p>
            <a:p>
              <a:pPr lvl="0">
                <a:buClr>
                  <a:srgbClr val="151DC1"/>
                </a:buClr>
                <a:buSzPct val="80000"/>
              </a:pPr>
              <a:r>
                <a:rPr lang="en-US" altLang="zh-CN" sz="1600" dirty="0">
                  <a:solidFill>
                    <a:srgbClr val="212AE7"/>
                  </a:solidFill>
                  <a:latin typeface="Consolas" panose="020B0609020204030204" pitchFamily="49" charset="0"/>
                </a:rPr>
                <a:t>void</a:t>
              </a:r>
              <a:r>
                <a:rPr lang="en-US" altLang="zh-CN" sz="1600" dirty="0">
                  <a:solidFill>
                    <a:prstClr val="black"/>
                  </a:solidFill>
                  <a:latin typeface="Consolas" panose="020B0609020204030204" pitchFamily="49" charset="0"/>
                </a:rPr>
                <a:t> </a:t>
              </a:r>
              <a:r>
                <a:rPr lang="en-US" altLang="zh-CN" sz="1600" dirty="0">
                  <a:solidFill>
                    <a:srgbClr val="08764C"/>
                  </a:solidFill>
                  <a:latin typeface="Consolas" panose="020B0609020204030204" pitchFamily="49" charset="0"/>
                </a:rPr>
                <a:t>Stack</a:t>
              </a:r>
              <a:r>
                <a:rPr lang="en-US" altLang="zh-CN" sz="1600" dirty="0">
                  <a:solidFill>
                    <a:prstClr val="black"/>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prstClr val="black"/>
                  </a:solidFill>
                  <a:latin typeface="Consolas" panose="020B0609020204030204" pitchFamily="49" charset="0"/>
                </a:rPr>
                <a:t>&gt;::pop() {</a:t>
              </a: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prstClr val="black"/>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prstClr val="black"/>
                  </a:solidFill>
                  <a:latin typeface="Consolas" panose="020B0609020204030204" pitchFamily="49" charset="0"/>
                </a:rPr>
                <a:t>&gt; *p = </a:t>
              </a:r>
              <a:r>
                <a:rPr lang="en-US" altLang="zh-CN" sz="1600" dirty="0" err="1">
                  <a:solidFill>
                    <a:prstClr val="black"/>
                  </a:solidFill>
                  <a:latin typeface="Consolas" panose="020B0609020204030204" pitchFamily="49" charset="0"/>
                </a:rPr>
                <a:t>m_top</a:t>
              </a:r>
              <a:r>
                <a:rPr lang="en-US" altLang="zh-CN" sz="1600" dirty="0">
                  <a:solidFill>
                    <a:prstClr val="black"/>
                  </a:solidFill>
                  <a:latin typeface="Consolas" panose="020B0609020204030204" pitchFamily="49" charset="0"/>
                </a:rPr>
                <a:t>;</a:t>
              </a: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m_top</a:t>
              </a:r>
              <a:r>
                <a:rPr lang="en-US" altLang="zh-CN" sz="1600" dirty="0">
                  <a:solidFill>
                    <a:prstClr val="black"/>
                  </a:solidFill>
                  <a:latin typeface="Consolas" panose="020B0609020204030204" pitchFamily="49" charset="0"/>
                </a:rPr>
                <a:t> = </a:t>
              </a:r>
              <a:r>
                <a:rPr lang="en-US" altLang="zh-CN" sz="1600" dirty="0" err="1">
                  <a:solidFill>
                    <a:prstClr val="black"/>
                  </a:solidFill>
                  <a:latin typeface="Consolas" panose="020B0609020204030204" pitchFamily="49" charset="0"/>
                </a:rPr>
                <a:t>m_top</a:t>
              </a:r>
              <a:r>
                <a:rPr lang="en-US" altLang="zh-CN" sz="1600" dirty="0">
                  <a:solidFill>
                    <a:prstClr val="black"/>
                  </a:solidFill>
                  <a:latin typeface="Consolas" panose="020B0609020204030204" pitchFamily="49" charset="0"/>
                </a:rPr>
                <a:t>-&gt;</a:t>
              </a:r>
              <a:r>
                <a:rPr lang="en-US" altLang="zh-CN" sz="1600" dirty="0" err="1">
                  <a:solidFill>
                    <a:prstClr val="black"/>
                  </a:solidFill>
                  <a:latin typeface="Consolas" panose="020B0609020204030204" pitchFamily="49" charset="0"/>
                </a:rPr>
                <a:t>m_next</a:t>
              </a:r>
              <a:r>
                <a:rPr lang="en-US" altLang="zh-CN" sz="1600" dirty="0">
                  <a:solidFill>
                    <a:prstClr val="black"/>
                  </a:solidFill>
                  <a:latin typeface="Consolas" panose="020B0609020204030204" pitchFamily="49" charset="0"/>
                </a:rPr>
                <a:t>;</a:t>
              </a: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a:solidFill>
                    <a:srgbClr val="212AE7"/>
                  </a:solidFill>
                  <a:latin typeface="Consolas" panose="020B0609020204030204" pitchFamily="49" charset="0"/>
                </a:rPr>
                <a:t>delete</a:t>
              </a:r>
              <a:r>
                <a:rPr lang="en-US" altLang="zh-CN" sz="1600" dirty="0">
                  <a:solidFill>
                    <a:prstClr val="black"/>
                  </a:solidFill>
                  <a:latin typeface="Consolas" panose="020B0609020204030204" pitchFamily="49" charset="0"/>
                </a:rPr>
                <a:t> p;</a:t>
              </a:r>
            </a:p>
            <a:p>
              <a:pPr lvl="0">
                <a:buClr>
                  <a:srgbClr val="151DC1"/>
                </a:buClr>
                <a:buSzPct val="80000"/>
              </a:pPr>
              <a:r>
                <a:rPr lang="en-US" altLang="zh-CN" sz="1600" dirty="0">
                  <a:solidFill>
                    <a:prstClr val="black"/>
                  </a:solidFill>
                  <a:latin typeface="Consolas" panose="020B0609020204030204" pitchFamily="49" charset="0"/>
                </a:rPr>
                <a:t>}</a:t>
              </a:r>
              <a:endPar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endParaRPr>
            </a:p>
          </p:txBody>
        </p:sp>
      </p:grpSp>
      <p:sp>
        <p:nvSpPr>
          <p:cNvPr id="3" name="矩形 2">
            <a:extLst>
              <a:ext uri="{FF2B5EF4-FFF2-40B4-BE49-F238E27FC236}">
                <a16:creationId xmlns:a16="http://schemas.microsoft.com/office/drawing/2014/main" id="{F40A01F9-EEEF-46EF-9E6C-E2AB399D44C8}"/>
              </a:ext>
            </a:extLst>
          </p:cNvPr>
          <p:cNvSpPr/>
          <p:nvPr/>
        </p:nvSpPr>
        <p:spPr>
          <a:xfrm>
            <a:off x="207954" y="3590626"/>
            <a:ext cx="2749471" cy="400110"/>
          </a:xfrm>
          <a:prstGeom prst="rect">
            <a:avLst/>
          </a:prstGeom>
        </p:spPr>
        <p:txBody>
          <a:bodyPr wrap="none">
            <a:spAutoFit/>
          </a:bodyPr>
          <a:lstStyle/>
          <a:p>
            <a:r>
              <a:rPr lang="zh-CN" altLang="en-US" sz="2000" dirty="0"/>
              <a:t>出栈操作的实现如下：</a:t>
            </a:r>
          </a:p>
        </p:txBody>
      </p:sp>
    </p:spTree>
    <p:extLst>
      <p:ext uri="{BB962C8B-B14F-4D97-AF65-F5344CB8AC3E}">
        <p14:creationId xmlns:p14="http://schemas.microsoft.com/office/powerpoint/2010/main" val="1093990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41</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lvl="0">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8.4.1  </a:t>
            </a:r>
            <a:r>
              <a:rPr kumimoji="0" lang="zh-CN" altLang="en-US" sz="3200" b="0" i="0" u="none" strike="noStrike" kern="1200" cap="none" spc="0" normalizeH="0" baseline="0" noProof="0" dirty="0">
                <a:ln>
                  <a:noFill/>
                </a:ln>
                <a:solidFill>
                  <a:prstClr val="white"/>
                </a:solidFill>
                <a:effectLst/>
                <a:uLnTx/>
                <a:uFillTx/>
                <a:latin typeface="微软雅黑"/>
                <a:ea typeface="微软雅黑"/>
                <a:cs typeface="+mn-cs"/>
              </a:rPr>
              <a:t>链栈表示与操作 </a:t>
            </a:r>
            <a:r>
              <a:rPr lang="en-US" altLang="zh-CN" sz="2400" dirty="0">
                <a:solidFill>
                  <a:prstClr val="white"/>
                </a:solidFill>
              </a:rPr>
              <a:t>— </a:t>
            </a:r>
            <a:r>
              <a:rPr lang="zh-CN" altLang="en-US" sz="2400" dirty="0">
                <a:solidFill>
                  <a:prstClr val="white"/>
                </a:solidFill>
              </a:rPr>
              <a:t>清空操作</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2A4B7D20-6B21-457D-B6BF-C3F76ACBB2EE}"/>
              </a:ext>
            </a:extLst>
          </p:cNvPr>
          <p:cNvSpPr/>
          <p:nvPr/>
        </p:nvSpPr>
        <p:spPr>
          <a:xfrm>
            <a:off x="207954" y="964536"/>
            <a:ext cx="8616094" cy="40011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000" dirty="0">
                <a:solidFill>
                  <a:prstClr val="black"/>
                </a:solidFill>
                <a:latin typeface="微软雅黑"/>
                <a:ea typeface="微软雅黑"/>
              </a:rPr>
              <a:t>清空</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操作的实现如下：</a:t>
            </a:r>
            <a:endPar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13" name="组合 12">
            <a:extLst>
              <a:ext uri="{FF2B5EF4-FFF2-40B4-BE49-F238E27FC236}">
                <a16:creationId xmlns:a16="http://schemas.microsoft.com/office/drawing/2014/main" id="{D09D85D5-038A-4BF3-A625-95D934A21058}"/>
              </a:ext>
            </a:extLst>
          </p:cNvPr>
          <p:cNvGrpSpPr/>
          <p:nvPr/>
        </p:nvGrpSpPr>
        <p:grpSpPr>
          <a:xfrm>
            <a:off x="207954" y="1449441"/>
            <a:ext cx="5753934" cy="2769257"/>
            <a:chOff x="219974" y="2021250"/>
            <a:chExt cx="8704052" cy="1996097"/>
          </a:xfrm>
        </p:grpSpPr>
        <p:sp>
          <p:nvSpPr>
            <p:cNvPr id="18" name="矩形: 圆顶角 17">
              <a:extLst>
                <a:ext uri="{FF2B5EF4-FFF2-40B4-BE49-F238E27FC236}">
                  <a16:creationId xmlns:a16="http://schemas.microsoft.com/office/drawing/2014/main" id="{1BE027AF-BB67-49A0-86D0-4408EC9D6ADB}"/>
                </a:ext>
              </a:extLst>
            </p:cNvPr>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sz="2000" dirty="0">
                  <a:solidFill>
                    <a:schemeClr val="bg1"/>
                  </a:solidFill>
                  <a:latin typeface="Consolas" panose="020B0609020204030204" pitchFamily="49" charset="0"/>
                </a:rPr>
                <a:t>clear</a:t>
              </a:r>
              <a:r>
                <a:rPr lang="en-US" altLang="zh-CN" sz="2000" dirty="0">
                  <a:solidFill>
                    <a:prstClr val="black"/>
                  </a:solidFill>
                  <a:latin typeface="Consolas" panose="020B0609020204030204" pitchFamily="49" charset="0"/>
                </a:rPr>
                <a:t> </a:t>
              </a:r>
              <a:r>
                <a:rPr kumimoji="0" lang="zh-CN" altLang="en-US" sz="2000" b="0" i="0" u="none" strike="noStrike" kern="1200" cap="none" spc="0" normalizeH="0" baseline="0" noProof="0" dirty="0">
                  <a:ln>
                    <a:noFill/>
                  </a:ln>
                  <a:solidFill>
                    <a:prstClr val="white"/>
                  </a:solidFill>
                  <a:effectLst/>
                  <a:uLnTx/>
                  <a:uFillTx/>
                  <a:latin typeface="Consolas" panose="020B0609020204030204" pitchFamily="49" charset="0"/>
                  <a:ea typeface="微软雅黑"/>
                  <a:cs typeface="+mn-cs"/>
                </a:rPr>
                <a:t>函数定义</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9" name="矩形: 圆角 17">
              <a:extLst>
                <a:ext uri="{FF2B5EF4-FFF2-40B4-BE49-F238E27FC236}">
                  <a16:creationId xmlns:a16="http://schemas.microsoft.com/office/drawing/2014/main" id="{DCD5AFA7-7B71-40FD-B504-0C9920E0FC1D}"/>
                </a:ext>
              </a:extLst>
            </p:cNvPr>
            <p:cNvSpPr/>
            <p:nvPr/>
          </p:nvSpPr>
          <p:spPr>
            <a:xfrm>
              <a:off x="219974" y="2376601"/>
              <a:ext cx="8704052" cy="164074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
                  <a:srgbClr val="151DC1"/>
                </a:buClr>
                <a:buSzPct val="80000"/>
                <a:buFontTx/>
                <a:buNone/>
                <a:tabLst/>
                <a:defRPr/>
              </a:pPr>
              <a:r>
                <a:rPr kumimoji="0" lang="en-US" altLang="zh-CN" sz="1600" b="0" i="0" u="none" strike="noStrike" kern="1200" cap="none" spc="0" normalizeH="0" baseline="0" noProof="0" dirty="0">
                  <a:ln>
                    <a:noFill/>
                  </a:ln>
                  <a:solidFill>
                    <a:srgbClr val="0000FF"/>
                  </a:solidFill>
                  <a:effectLst/>
                  <a:uLnTx/>
                  <a:uFillTx/>
                  <a:latin typeface="Consolas" panose="020B0609020204030204" pitchFamily="49" charset="0"/>
                  <a:ea typeface="微软雅黑"/>
                  <a:cs typeface="+mn-cs"/>
                </a:rPr>
                <a:t>template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&lt;</a:t>
              </a:r>
              <a:r>
                <a:rPr kumimoji="0" lang="en-US" altLang="zh-CN" sz="1600" b="0" i="0" u="none" strike="noStrike" kern="1200" cap="none" spc="0" normalizeH="0" baseline="0" noProof="0" dirty="0" err="1">
                  <a:ln>
                    <a:noFill/>
                  </a:ln>
                  <a:solidFill>
                    <a:srgbClr val="0000FF"/>
                  </a:solidFill>
                  <a:effectLst/>
                  <a:uLnTx/>
                  <a:uFillTx/>
                  <a:latin typeface="Consolas" panose="020B0609020204030204" pitchFamily="49" charset="0"/>
                  <a:ea typeface="微软雅黑"/>
                  <a:cs typeface="+mn-cs"/>
                </a:rPr>
                <a:t>typename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 </a:t>
              </a:r>
              <a:r>
                <a:rPr kumimoji="0" lang="en-US" altLang="zh-CN" sz="1600" b="0" i="0" u="none" strike="noStrike" kern="1200" cap="none" spc="0" normalizeH="0" baseline="0" noProof="0" dirty="0">
                  <a:ln>
                    <a:noFill/>
                  </a:ln>
                  <a:solidFill>
                    <a:srgbClr val="08764C"/>
                  </a:solidFill>
                  <a:effectLst/>
                  <a:uLnTx/>
                  <a:uFillTx/>
                  <a:latin typeface="Consolas" panose="020B0609020204030204" pitchFamily="49" charset="0"/>
                  <a:ea typeface="微软雅黑"/>
                  <a:cs typeface="+mn-cs"/>
                </a:rPr>
                <a:t>T</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&gt;</a:t>
              </a:r>
            </a:p>
            <a:p>
              <a:pPr lvl="0">
                <a:buClr>
                  <a:srgbClr val="151DC1"/>
                </a:buClr>
                <a:buSzPct val="80000"/>
              </a:pPr>
              <a:r>
                <a:rPr kumimoji="0" lang="en-US" altLang="zh-CN" sz="1600" b="0" i="0" u="none" strike="noStrike" kern="1200" cap="none" spc="0" normalizeH="0" baseline="0" noProof="0" dirty="0">
                  <a:ln>
                    <a:noFill/>
                  </a:ln>
                  <a:solidFill>
                    <a:srgbClr val="212AE7"/>
                  </a:solidFill>
                  <a:effectLst/>
                  <a:uLnTx/>
                  <a:uFillTx/>
                  <a:latin typeface="Consolas" panose="020B0609020204030204" pitchFamily="49" charset="0"/>
                  <a:ea typeface="微软雅黑"/>
                  <a:cs typeface="+mn-cs"/>
                </a:rPr>
                <a:t>void</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 </a:t>
              </a:r>
              <a:r>
                <a:rPr kumimoji="0" lang="en-US" altLang="zh-CN" sz="1600" b="0" i="0" u="none" strike="noStrike" kern="1200" cap="none" spc="0" normalizeH="0" baseline="0" noProof="0" dirty="0">
                  <a:ln>
                    <a:noFill/>
                  </a:ln>
                  <a:solidFill>
                    <a:srgbClr val="08764C"/>
                  </a:solidFill>
                  <a:effectLst/>
                  <a:uLnTx/>
                  <a:uFillTx/>
                  <a:latin typeface="Consolas" panose="020B0609020204030204" pitchFamily="49" charset="0"/>
                  <a:ea typeface="微软雅黑"/>
                  <a:cs typeface="+mn-cs"/>
                </a:rPr>
                <a:t>Stack</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&lt;</a:t>
              </a:r>
              <a:r>
                <a:rPr kumimoji="0" lang="en-US" altLang="zh-CN" sz="1600" b="0" i="0" u="none" strike="noStrike" kern="1200" cap="none" spc="0" normalizeH="0" baseline="0" noProof="0" dirty="0">
                  <a:ln>
                    <a:noFill/>
                  </a:ln>
                  <a:solidFill>
                    <a:srgbClr val="08764C"/>
                  </a:solidFill>
                  <a:effectLst/>
                  <a:uLnTx/>
                  <a:uFillTx/>
                  <a:latin typeface="Consolas" panose="020B0609020204030204" pitchFamily="49" charset="0"/>
                  <a:ea typeface="微软雅黑"/>
                  <a:cs typeface="+mn-cs"/>
                </a:rPr>
                <a:t>T</a:t>
              </a:r>
              <a:r>
                <a:rPr lang="en-US" altLang="zh-CN" sz="1600" dirty="0">
                  <a:solidFill>
                    <a:prstClr val="black"/>
                  </a:solidFill>
                  <a:latin typeface="Consolas" panose="020B0609020204030204" pitchFamily="49" charset="0"/>
                </a:rPr>
                <a:t>&gt;::clear() {</a:t>
              </a: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prstClr val="black"/>
                  </a:solidFill>
                  <a:latin typeface="Consolas" panose="020B0609020204030204" pitchFamily="49" charset="0"/>
                </a:rPr>
                <a:t>&lt;T&gt; *p = </a:t>
              </a:r>
              <a:r>
                <a:rPr lang="en-US" altLang="zh-CN" sz="1600" dirty="0" err="1">
                  <a:solidFill>
                    <a:prstClr val="black"/>
                  </a:solidFill>
                  <a:latin typeface="Consolas" panose="020B0609020204030204" pitchFamily="49" charset="0"/>
                </a:rPr>
                <a:t>nullptr</a:t>
              </a:r>
              <a:r>
                <a:rPr lang="en-US" altLang="zh-CN" sz="1600" dirty="0">
                  <a:solidFill>
                    <a:prstClr val="black"/>
                  </a:solidFill>
                  <a:latin typeface="Consolas" panose="020B0609020204030204" pitchFamily="49" charset="0"/>
                </a:rPr>
                <a:t>;</a:t>
              </a: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a:solidFill>
                    <a:srgbClr val="0000FF"/>
                  </a:solidFill>
                  <a:latin typeface="Consolas" panose="020B0609020204030204" pitchFamily="49" charset="0"/>
                </a:rPr>
                <a:t>while</a:t>
              </a: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m_top</a:t>
              </a:r>
              <a:r>
                <a:rPr lang="en-US" altLang="zh-CN" sz="1600" dirty="0">
                  <a:solidFill>
                    <a:prstClr val="black"/>
                  </a:solidFill>
                  <a:latin typeface="Consolas" panose="020B0609020204030204" pitchFamily="49" charset="0"/>
                </a:rPr>
                <a:t> != </a:t>
              </a:r>
              <a:r>
                <a:rPr lang="en-US" altLang="zh-CN" sz="1600" dirty="0" err="1">
                  <a:solidFill>
                    <a:prstClr val="black"/>
                  </a:solidFill>
                  <a:latin typeface="Consolas" panose="020B0609020204030204" pitchFamily="49" charset="0"/>
                </a:rPr>
                <a:t>nullptr</a:t>
              </a:r>
              <a:r>
                <a:rPr lang="en-US" altLang="zh-CN" sz="1600" dirty="0">
                  <a:solidFill>
                    <a:prstClr val="black"/>
                  </a:solidFill>
                  <a:latin typeface="Consolas" panose="020B0609020204030204" pitchFamily="49" charset="0"/>
                </a:rPr>
                <a:t>) {</a:t>
              </a:r>
            </a:p>
            <a:p>
              <a:pPr lvl="0">
                <a:buClr>
                  <a:srgbClr val="151DC1"/>
                </a:buClr>
                <a:buSzPct val="80000"/>
              </a:pPr>
              <a:r>
                <a:rPr lang="en-US" altLang="zh-CN" sz="1600" dirty="0">
                  <a:solidFill>
                    <a:prstClr val="black"/>
                  </a:solidFill>
                  <a:latin typeface="Consolas" panose="020B0609020204030204" pitchFamily="49" charset="0"/>
                </a:rPr>
                <a:t>		p = </a:t>
              </a:r>
              <a:r>
                <a:rPr lang="en-US" altLang="zh-CN" sz="1600" dirty="0" err="1">
                  <a:solidFill>
                    <a:prstClr val="black"/>
                  </a:solidFill>
                  <a:latin typeface="Consolas" panose="020B0609020204030204" pitchFamily="49" charset="0"/>
                </a:rPr>
                <a:t>m_top</a:t>
              </a:r>
              <a:r>
                <a:rPr lang="en-US" altLang="zh-CN" sz="1600" dirty="0">
                  <a:solidFill>
                    <a:prstClr val="black"/>
                  </a:solidFill>
                  <a:latin typeface="Consolas" panose="020B0609020204030204" pitchFamily="49" charset="0"/>
                </a:rPr>
                <a:t>;</a:t>
              </a: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m_top</a:t>
              </a:r>
              <a:r>
                <a:rPr lang="en-US" altLang="zh-CN" sz="1600" dirty="0">
                  <a:solidFill>
                    <a:prstClr val="black"/>
                  </a:solidFill>
                  <a:latin typeface="Consolas" panose="020B0609020204030204" pitchFamily="49" charset="0"/>
                </a:rPr>
                <a:t> = </a:t>
              </a:r>
              <a:r>
                <a:rPr lang="en-US" altLang="zh-CN" sz="1600" dirty="0" err="1">
                  <a:solidFill>
                    <a:prstClr val="black"/>
                  </a:solidFill>
                  <a:latin typeface="Consolas" panose="020B0609020204030204" pitchFamily="49" charset="0"/>
                </a:rPr>
                <a:t>m_top</a:t>
              </a:r>
              <a:r>
                <a:rPr lang="en-US" altLang="zh-CN" sz="1600" dirty="0">
                  <a:solidFill>
                    <a:prstClr val="black"/>
                  </a:solidFill>
                  <a:latin typeface="Consolas" panose="020B0609020204030204" pitchFamily="49" charset="0"/>
                </a:rPr>
                <a:t>-&gt;</a:t>
              </a:r>
              <a:r>
                <a:rPr lang="en-US" altLang="zh-CN" sz="1600" dirty="0" err="1">
                  <a:solidFill>
                    <a:prstClr val="black"/>
                  </a:solidFill>
                  <a:latin typeface="Consolas" panose="020B0609020204030204" pitchFamily="49" charset="0"/>
                </a:rPr>
                <a:t>m_next</a:t>
              </a:r>
              <a:r>
                <a:rPr lang="en-US" altLang="zh-CN" sz="1600" dirty="0">
                  <a:solidFill>
                    <a:prstClr val="black"/>
                  </a:solidFill>
                  <a:latin typeface="Consolas" panose="020B0609020204030204" pitchFamily="49" charset="0"/>
                </a:rPr>
                <a:t>;</a:t>
              </a:r>
            </a:p>
            <a:p>
              <a:pPr lvl="0">
                <a:buClr>
                  <a:srgbClr val="151DC1"/>
                </a:buClr>
                <a:buSzPct val="80000"/>
              </a:pPr>
              <a:r>
                <a:rPr lang="en-US" altLang="zh-CN" sz="1600" dirty="0">
                  <a:solidFill>
                    <a:prstClr val="black"/>
                  </a:solidFill>
                  <a:latin typeface="Consolas" panose="020B0609020204030204" pitchFamily="49" charset="0"/>
                </a:rPr>
                <a:t>		</a:t>
              </a:r>
              <a:r>
                <a:rPr lang="en-US" altLang="zh-CN" sz="1600" dirty="0">
                  <a:solidFill>
                    <a:srgbClr val="0000FF"/>
                  </a:solidFill>
                  <a:latin typeface="Consolas" panose="020B0609020204030204" pitchFamily="49" charset="0"/>
                </a:rPr>
                <a:t>delete</a:t>
              </a:r>
              <a:r>
                <a:rPr lang="en-US" altLang="zh-CN" sz="1600" dirty="0">
                  <a:solidFill>
                    <a:prstClr val="black"/>
                  </a:solidFill>
                  <a:latin typeface="Consolas" panose="020B0609020204030204" pitchFamily="49" charset="0"/>
                </a:rPr>
                <a:t> p;</a:t>
              </a:r>
            </a:p>
            <a:p>
              <a:pPr lvl="0">
                <a:buClr>
                  <a:srgbClr val="151DC1"/>
                </a:buClr>
                <a:buSzPct val="80000"/>
              </a:pPr>
              <a:r>
                <a:rPr lang="en-US" altLang="zh-CN" sz="1600" dirty="0">
                  <a:solidFill>
                    <a:prstClr val="black"/>
                  </a:solidFill>
                  <a:latin typeface="Consolas" panose="020B0609020204030204" pitchFamily="49" charset="0"/>
                </a:rPr>
                <a:t>	}</a:t>
              </a:r>
            </a:p>
            <a:p>
              <a:pPr lvl="0">
                <a:buClr>
                  <a:srgbClr val="151DC1"/>
                </a:buClr>
                <a:buSzPct val="80000"/>
              </a:pPr>
              <a:r>
                <a:rPr lang="en-US" altLang="zh-CN" sz="1600" dirty="0">
                  <a:solidFill>
                    <a:prstClr val="black"/>
                  </a:solidFill>
                  <a:latin typeface="Consolas" panose="020B0609020204030204" pitchFamily="49" charset="0"/>
                </a:rPr>
                <a:t>}</a:t>
              </a:r>
              <a:endPar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endParaRPr>
            </a:p>
          </p:txBody>
        </p:sp>
      </p:grpSp>
      <p:grpSp>
        <p:nvGrpSpPr>
          <p:cNvPr id="22" name="组合 21">
            <a:extLst>
              <a:ext uri="{FF2B5EF4-FFF2-40B4-BE49-F238E27FC236}">
                <a16:creationId xmlns:a16="http://schemas.microsoft.com/office/drawing/2014/main" id="{26F3186B-4F08-45B9-9CDE-FBC711097147}"/>
              </a:ext>
            </a:extLst>
          </p:cNvPr>
          <p:cNvGrpSpPr/>
          <p:nvPr/>
        </p:nvGrpSpPr>
        <p:grpSpPr>
          <a:xfrm>
            <a:off x="6037310" y="1449441"/>
            <a:ext cx="2935312" cy="1300789"/>
            <a:chOff x="219974" y="2044323"/>
            <a:chExt cx="8704052" cy="396892"/>
          </a:xfrm>
        </p:grpSpPr>
        <p:sp>
          <p:nvSpPr>
            <p:cNvPr id="23" name="矩形: 圆顶角 22">
              <a:extLst>
                <a:ext uri="{FF2B5EF4-FFF2-40B4-BE49-F238E27FC236}">
                  <a16:creationId xmlns:a16="http://schemas.microsoft.com/office/drawing/2014/main" id="{5F144F22-E93F-41A0-8C2C-C548C9378742}"/>
                </a:ext>
              </a:extLst>
            </p:cNvPr>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24" name="矩形: 圆角 17">
              <a:extLst>
                <a:ext uri="{FF2B5EF4-FFF2-40B4-BE49-F238E27FC236}">
                  <a16:creationId xmlns:a16="http://schemas.microsoft.com/office/drawing/2014/main" id="{20ADF0E0-6C80-4367-9B24-E71948F1C158}"/>
                </a:ext>
              </a:extLst>
            </p:cNvPr>
            <p:cNvSpPr/>
            <p:nvPr/>
          </p:nvSpPr>
          <p:spPr>
            <a:xfrm>
              <a:off x="219974" y="2173363"/>
              <a:ext cx="8704052" cy="26785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ct val="150000"/>
                </a:lnSpc>
                <a:buClr>
                  <a:srgbClr val="151DC1"/>
                </a:buClr>
              </a:pPr>
              <a:r>
                <a:rPr lang="zh-CN" altLang="en-US" dirty="0">
                  <a:solidFill>
                    <a:srgbClr val="000000"/>
                  </a:solidFill>
                  <a:latin typeface="Consolas" panose="020B0609020204030204" pitchFamily="49" charset="0"/>
                </a:rPr>
                <a:t>利用出栈的操作，逐个释</a:t>
              </a:r>
            </a:p>
            <a:p>
              <a:pPr lvl="0">
                <a:lnSpc>
                  <a:spcPct val="150000"/>
                </a:lnSpc>
                <a:buClr>
                  <a:srgbClr val="151DC1"/>
                </a:buClr>
              </a:pPr>
              <a:r>
                <a:rPr lang="zh-CN" altLang="en-US" dirty="0">
                  <a:solidFill>
                    <a:srgbClr val="000000"/>
                  </a:solidFill>
                  <a:latin typeface="Consolas" panose="020B0609020204030204" pitchFamily="49" charset="0"/>
                </a:rPr>
                <a:t>放每个元素的内存空间</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p:txBody>
        </p:sp>
      </p:grpSp>
      <p:grpSp>
        <p:nvGrpSpPr>
          <p:cNvPr id="15" name="组合 14">
            <a:extLst>
              <a:ext uri="{FF2B5EF4-FFF2-40B4-BE49-F238E27FC236}">
                <a16:creationId xmlns:a16="http://schemas.microsoft.com/office/drawing/2014/main" id="{6B53D980-A6EC-4186-AAB7-D658C1C0FFB6}"/>
              </a:ext>
            </a:extLst>
          </p:cNvPr>
          <p:cNvGrpSpPr/>
          <p:nvPr/>
        </p:nvGrpSpPr>
        <p:grpSpPr>
          <a:xfrm>
            <a:off x="207954" y="4898918"/>
            <a:ext cx="5753934" cy="1552796"/>
            <a:chOff x="219974" y="2021250"/>
            <a:chExt cx="8704052" cy="1255911"/>
          </a:xfrm>
        </p:grpSpPr>
        <p:sp>
          <p:nvSpPr>
            <p:cNvPr id="16" name="矩形: 圆顶角 15">
              <a:extLst>
                <a:ext uri="{FF2B5EF4-FFF2-40B4-BE49-F238E27FC236}">
                  <a16:creationId xmlns:a16="http://schemas.microsoft.com/office/drawing/2014/main" id="{11CD4145-1A27-4527-856D-6AADA25D1209}"/>
                </a:ext>
              </a:extLst>
            </p:cNvPr>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sz="2000" dirty="0">
                  <a:solidFill>
                    <a:prstClr val="white"/>
                  </a:solidFill>
                  <a:latin typeface="Consolas" panose="020B0609020204030204" pitchFamily="49" charset="0"/>
                </a:rPr>
                <a:t>Stack </a:t>
              </a:r>
              <a:r>
                <a:rPr lang="zh-CN" altLang="en-US" sz="2000" dirty="0">
                  <a:solidFill>
                    <a:prstClr val="white"/>
                  </a:solidFill>
                  <a:latin typeface="Consolas" panose="020B0609020204030204" pitchFamily="49" charset="0"/>
                </a:rPr>
                <a:t>析构函数定义</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7" name="矩形: 圆角 17">
              <a:extLst>
                <a:ext uri="{FF2B5EF4-FFF2-40B4-BE49-F238E27FC236}">
                  <a16:creationId xmlns:a16="http://schemas.microsoft.com/office/drawing/2014/main" id="{EE2DFB46-8DB7-4DD1-9012-4CB206860156}"/>
                </a:ext>
              </a:extLst>
            </p:cNvPr>
            <p:cNvSpPr/>
            <p:nvPr/>
          </p:nvSpPr>
          <p:spPr>
            <a:xfrm>
              <a:off x="219974" y="2376601"/>
              <a:ext cx="8704052" cy="90056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
                  <a:srgbClr val="151DC1"/>
                </a:buClr>
                <a:buSzPct val="80000"/>
                <a:buFontTx/>
                <a:buNone/>
                <a:tabLst/>
                <a:defRPr/>
              </a:pPr>
              <a:r>
                <a:rPr kumimoji="0" lang="en-US" altLang="zh-CN" sz="1600" b="0" i="0" u="none" strike="noStrike" kern="1200" cap="none" spc="0" normalizeH="0" baseline="0" noProof="0" dirty="0">
                  <a:ln>
                    <a:noFill/>
                  </a:ln>
                  <a:solidFill>
                    <a:srgbClr val="0000FF"/>
                  </a:solidFill>
                  <a:effectLst/>
                  <a:uLnTx/>
                  <a:uFillTx/>
                  <a:latin typeface="Consolas" panose="020B0609020204030204" pitchFamily="49" charset="0"/>
                  <a:ea typeface="微软雅黑"/>
                  <a:cs typeface="+mn-cs"/>
                </a:rPr>
                <a:t>template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&lt;</a:t>
              </a:r>
              <a:r>
                <a:rPr kumimoji="0" lang="en-US" altLang="zh-CN" sz="1600" b="0" i="0" u="none" strike="noStrike" kern="1200" cap="none" spc="0" normalizeH="0" baseline="0" noProof="0" dirty="0" err="1">
                  <a:ln>
                    <a:noFill/>
                  </a:ln>
                  <a:solidFill>
                    <a:srgbClr val="0000FF"/>
                  </a:solidFill>
                  <a:effectLst/>
                  <a:uLnTx/>
                  <a:uFillTx/>
                  <a:latin typeface="Consolas" panose="020B0609020204030204" pitchFamily="49" charset="0"/>
                  <a:ea typeface="微软雅黑"/>
                  <a:cs typeface="+mn-cs"/>
                </a:rPr>
                <a:t>typename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 </a:t>
              </a:r>
              <a:r>
                <a:rPr kumimoji="0" lang="en-US" altLang="zh-CN" sz="1600" b="0" i="0" u="none" strike="noStrike" kern="1200" cap="none" spc="0" normalizeH="0" baseline="0" noProof="0" dirty="0">
                  <a:ln>
                    <a:noFill/>
                  </a:ln>
                  <a:solidFill>
                    <a:srgbClr val="08764C"/>
                  </a:solidFill>
                  <a:effectLst/>
                  <a:uLnTx/>
                  <a:uFillTx/>
                  <a:latin typeface="Consolas" panose="020B0609020204030204" pitchFamily="49" charset="0"/>
                  <a:ea typeface="微软雅黑"/>
                  <a:cs typeface="+mn-cs"/>
                </a:rPr>
                <a:t>T</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&gt;</a:t>
              </a:r>
            </a:p>
            <a:p>
              <a:pPr lvl="0">
                <a:buClr>
                  <a:srgbClr val="151DC1"/>
                </a:buClr>
                <a:buSzPct val="80000"/>
              </a:pPr>
              <a:r>
                <a:rPr kumimoji="0" lang="en-US" altLang="zh-CN" sz="1600" b="0" i="0" u="none" strike="noStrike" kern="1200" cap="none" spc="0" normalizeH="0" baseline="0" noProof="0" dirty="0">
                  <a:ln>
                    <a:noFill/>
                  </a:ln>
                  <a:solidFill>
                    <a:srgbClr val="08764C"/>
                  </a:solidFill>
                  <a:effectLst/>
                  <a:uLnTx/>
                  <a:uFillTx/>
                  <a:latin typeface="Consolas" panose="020B0609020204030204" pitchFamily="49" charset="0"/>
                  <a:ea typeface="微软雅黑"/>
                  <a:cs typeface="+mn-cs"/>
                </a:rPr>
                <a:t>Stack</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&lt;</a:t>
              </a:r>
              <a:r>
                <a:rPr kumimoji="0" lang="en-US" altLang="zh-CN" sz="1600" b="0" i="0" u="none" strike="noStrike" kern="1200" cap="none" spc="0" normalizeH="0" baseline="0" noProof="0" dirty="0">
                  <a:ln>
                    <a:noFill/>
                  </a:ln>
                  <a:solidFill>
                    <a:srgbClr val="08764C"/>
                  </a:solidFill>
                  <a:effectLst/>
                  <a:uLnTx/>
                  <a:uFillTx/>
                  <a:latin typeface="Consolas" panose="020B0609020204030204" pitchFamily="49" charset="0"/>
                  <a:ea typeface="微软雅黑"/>
                  <a:cs typeface="+mn-cs"/>
                </a:rPr>
                <a:t>T</a:t>
              </a:r>
              <a:r>
                <a:rPr lang="en-US" altLang="zh-CN" sz="1600" dirty="0">
                  <a:solidFill>
                    <a:prstClr val="black"/>
                  </a:solidFill>
                  <a:latin typeface="Consolas" panose="020B0609020204030204" pitchFamily="49" charset="0"/>
                </a:rPr>
                <a:t>&gt;::~</a:t>
              </a:r>
              <a:r>
                <a:rPr lang="en-US" altLang="zh-CN" sz="1600" dirty="0">
                  <a:solidFill>
                    <a:srgbClr val="08764C"/>
                  </a:solidFill>
                  <a:latin typeface="Consolas" panose="020B0609020204030204" pitchFamily="49" charset="0"/>
                </a:rPr>
                <a:t>Stack</a:t>
              </a:r>
              <a:r>
                <a:rPr lang="en-US" altLang="zh-CN" sz="1600" dirty="0">
                  <a:solidFill>
                    <a:prstClr val="black"/>
                  </a:solidFill>
                  <a:latin typeface="Consolas" panose="020B0609020204030204" pitchFamily="49" charset="0"/>
                </a:rPr>
                <a:t>() {</a:t>
              </a:r>
            </a:p>
            <a:p>
              <a:pPr lvl="0">
                <a:buClr>
                  <a:srgbClr val="151DC1"/>
                </a:buClr>
                <a:buSzPct val="80000"/>
              </a:pPr>
              <a:r>
                <a:rPr lang="en-US" altLang="zh-CN" sz="1600" dirty="0">
                  <a:solidFill>
                    <a:prstClr val="black"/>
                  </a:solidFill>
                  <a:latin typeface="Consolas" panose="020B0609020204030204" pitchFamily="49" charset="0"/>
                </a:rPr>
                <a:t>	clear();</a:t>
              </a:r>
            </a:p>
            <a:p>
              <a:pPr lvl="0">
                <a:buClr>
                  <a:srgbClr val="151DC1"/>
                </a:buClr>
                <a:buSzPct val="80000"/>
              </a:pPr>
              <a:r>
                <a:rPr lang="en-US" altLang="zh-CN" sz="1600" dirty="0">
                  <a:solidFill>
                    <a:prstClr val="black"/>
                  </a:solidFill>
                  <a:latin typeface="Consolas" panose="020B0609020204030204" pitchFamily="49" charset="0"/>
                </a:rPr>
                <a:t>}</a:t>
              </a:r>
              <a:endPar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endParaRPr>
            </a:p>
          </p:txBody>
        </p:sp>
      </p:grpSp>
      <p:sp>
        <p:nvSpPr>
          <p:cNvPr id="3" name="矩形 2">
            <a:extLst>
              <a:ext uri="{FF2B5EF4-FFF2-40B4-BE49-F238E27FC236}">
                <a16:creationId xmlns:a16="http://schemas.microsoft.com/office/drawing/2014/main" id="{F40A01F9-EEEF-46EF-9E6C-E2AB399D44C8}"/>
              </a:ext>
            </a:extLst>
          </p:cNvPr>
          <p:cNvSpPr/>
          <p:nvPr/>
        </p:nvSpPr>
        <p:spPr>
          <a:xfrm>
            <a:off x="207954" y="4401425"/>
            <a:ext cx="6236003" cy="400110"/>
          </a:xfrm>
          <a:prstGeom prst="rect">
            <a:avLst/>
          </a:prstGeom>
        </p:spPr>
        <p:txBody>
          <a:bodyPr wrap="none">
            <a:spAutoFit/>
          </a:bodyPr>
          <a:lstStyle/>
          <a:p>
            <a:pPr lvl="0"/>
            <a:r>
              <a:rPr lang="zh-CN" altLang="en-US" sz="2000" dirty="0">
                <a:solidFill>
                  <a:prstClr val="black"/>
                </a:solidFill>
              </a:rPr>
              <a:t>在析构函数中调用 </a:t>
            </a:r>
            <a:r>
              <a:rPr lang="en-US" altLang="zh-CN" sz="2000" dirty="0">
                <a:solidFill>
                  <a:prstClr val="black"/>
                </a:solidFill>
                <a:latin typeface="Consolas" panose="020B0609020204030204" pitchFamily="49" charset="0"/>
              </a:rPr>
              <a:t>clear </a:t>
            </a:r>
            <a:r>
              <a:rPr lang="zh-CN" altLang="en-US" sz="2000" dirty="0">
                <a:solidFill>
                  <a:prstClr val="black"/>
                </a:solidFill>
              </a:rPr>
              <a:t>函数释放所有结点的内存：</a:t>
            </a:r>
            <a:endPar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endParaRPr>
          </a:p>
        </p:txBody>
      </p:sp>
    </p:spTree>
    <p:extLst>
      <p:ext uri="{BB962C8B-B14F-4D97-AF65-F5344CB8AC3E}">
        <p14:creationId xmlns:p14="http://schemas.microsoft.com/office/powerpoint/2010/main" val="4253740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42</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8.4.2  </a:t>
            </a:r>
            <a:r>
              <a:rPr kumimoji="0" lang="zh-CN" altLang="en-US" sz="3200" b="0" i="0" u="none" strike="noStrike" kern="1200" cap="none" spc="0" normalizeH="0" baseline="0" noProof="0" dirty="0">
                <a:ln>
                  <a:noFill/>
                </a:ln>
                <a:solidFill>
                  <a:prstClr val="white"/>
                </a:solidFill>
                <a:effectLst/>
                <a:uLnTx/>
                <a:uFillTx/>
                <a:latin typeface="微软雅黑"/>
                <a:ea typeface="微软雅黑"/>
                <a:cs typeface="+mn-cs"/>
              </a:rPr>
              <a:t>简单计算器</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grpSp>
        <p:nvGrpSpPr>
          <p:cNvPr id="17" name="组合 16">
            <a:extLst>
              <a:ext uri="{FF2B5EF4-FFF2-40B4-BE49-F238E27FC236}">
                <a16:creationId xmlns:a16="http://schemas.microsoft.com/office/drawing/2014/main" id="{B30C3C0A-4FFF-4B64-B431-2F551FC9CD79}"/>
              </a:ext>
            </a:extLst>
          </p:cNvPr>
          <p:cNvGrpSpPr/>
          <p:nvPr/>
        </p:nvGrpSpPr>
        <p:grpSpPr>
          <a:xfrm>
            <a:off x="508400" y="1029850"/>
            <a:ext cx="5487023" cy="1413886"/>
            <a:chOff x="207954" y="964536"/>
            <a:chExt cx="5487023" cy="1413886"/>
          </a:xfrm>
        </p:grpSpPr>
        <p:grpSp>
          <p:nvGrpSpPr>
            <p:cNvPr id="7" name="组合 6">
              <a:extLst>
                <a:ext uri="{FF2B5EF4-FFF2-40B4-BE49-F238E27FC236}">
                  <a16:creationId xmlns:a16="http://schemas.microsoft.com/office/drawing/2014/main" id="{E5C00A1C-74B3-4724-83CA-C8E77BFCEC0E}"/>
                </a:ext>
              </a:extLst>
            </p:cNvPr>
            <p:cNvGrpSpPr/>
            <p:nvPr/>
          </p:nvGrpSpPr>
          <p:grpSpPr>
            <a:xfrm>
              <a:off x="207954" y="964536"/>
              <a:ext cx="3959097" cy="889330"/>
              <a:chOff x="207954" y="964536"/>
              <a:chExt cx="3959097" cy="889330"/>
            </a:xfrm>
          </p:grpSpPr>
          <p:sp>
            <p:nvSpPr>
              <p:cNvPr id="2" name="矩形 1">
                <a:extLst>
                  <a:ext uri="{FF2B5EF4-FFF2-40B4-BE49-F238E27FC236}">
                    <a16:creationId xmlns:a16="http://schemas.microsoft.com/office/drawing/2014/main" id="{2A4B7D20-6B21-457D-B6BF-C3F76ACBB2EE}"/>
                  </a:ext>
                </a:extLst>
              </p:cNvPr>
              <p:cNvSpPr/>
              <p:nvPr/>
            </p:nvSpPr>
            <p:spPr>
              <a:xfrm>
                <a:off x="207954" y="964536"/>
                <a:ext cx="3959097" cy="400110"/>
              </a:xfrm>
              <a:prstGeom prst="rect">
                <a:avLst/>
              </a:prstGeom>
            </p:spPr>
            <p:txBody>
              <a:bodyPr wrap="square">
                <a:spAutoFit/>
              </a:bodyPr>
              <a:lstStyle/>
              <a:p>
                <a:pPr lvl="0">
                  <a:defRPr/>
                </a:pPr>
                <a:r>
                  <a:rPr lang="zh-CN" altLang="en-US" sz="2000" dirty="0">
                    <a:solidFill>
                      <a:srgbClr val="FF0000"/>
                    </a:solidFill>
                  </a:rPr>
                  <a:t>表达式求值</a:t>
                </a:r>
                <a:r>
                  <a:rPr lang="zh-CN" altLang="en-US" sz="2000" dirty="0">
                    <a:solidFill>
                      <a:prstClr val="black"/>
                    </a:solidFill>
                  </a:rPr>
                  <a:t>是栈的重要应用之一</a:t>
                </a:r>
                <a:endPar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3" name="矩形 2">
                <a:extLst>
                  <a:ext uri="{FF2B5EF4-FFF2-40B4-BE49-F238E27FC236}">
                    <a16:creationId xmlns:a16="http://schemas.microsoft.com/office/drawing/2014/main" id="{EBFE544B-B693-49E2-AD96-F1A5F5B83A89}"/>
                  </a:ext>
                </a:extLst>
              </p:cNvPr>
              <p:cNvSpPr/>
              <p:nvPr/>
            </p:nvSpPr>
            <p:spPr>
              <a:xfrm>
                <a:off x="207954" y="1453756"/>
                <a:ext cx="3005951" cy="400110"/>
              </a:xfrm>
              <a:prstGeom prst="rect">
                <a:avLst/>
              </a:prstGeom>
            </p:spPr>
            <p:txBody>
              <a:bodyPr wrap="none">
                <a:spAutoFit/>
              </a:bodyPr>
              <a:lstStyle/>
              <a:p>
                <a:r>
                  <a:rPr lang="zh-CN" altLang="en-US" sz="2000" dirty="0"/>
                  <a:t>假设有如下算术表达式：</a:t>
                </a:r>
              </a:p>
            </p:txBody>
          </p:sp>
        </p:grpSp>
        <p:sp>
          <p:nvSpPr>
            <p:cNvPr id="20" name="矩形 19">
              <a:extLst>
                <a:ext uri="{FF2B5EF4-FFF2-40B4-BE49-F238E27FC236}">
                  <a16:creationId xmlns:a16="http://schemas.microsoft.com/office/drawing/2014/main" id="{FEE991E3-A383-4A8B-8F93-1F1E946C1AE7}"/>
                </a:ext>
              </a:extLst>
            </p:cNvPr>
            <p:cNvSpPr/>
            <p:nvPr/>
          </p:nvSpPr>
          <p:spPr>
            <a:xfrm>
              <a:off x="2935888" y="1916757"/>
              <a:ext cx="2759089" cy="461665"/>
            </a:xfrm>
            <a:prstGeom prst="rect">
              <a:avLst/>
            </a:prstGeom>
          </p:spPr>
          <p:txBody>
            <a:bodyPr wrap="none">
              <a:spAutoFit/>
            </a:bodyPr>
            <a:lstStyle/>
            <a:p>
              <a:r>
                <a:rPr lang="zh-CN" altLang="en-US" sz="2400" dirty="0"/>
                <a:t>a - b / c + d * e =</a:t>
              </a:r>
            </a:p>
          </p:txBody>
        </p:sp>
      </p:grpSp>
      <p:pic>
        <p:nvPicPr>
          <p:cNvPr id="9" name="图片 8">
            <a:extLst>
              <a:ext uri="{FF2B5EF4-FFF2-40B4-BE49-F238E27FC236}">
                <a16:creationId xmlns:a16="http://schemas.microsoft.com/office/drawing/2014/main" id="{28B0C7B8-C956-4ACA-975E-F0BBCF07DD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938" y="2995844"/>
            <a:ext cx="7582123" cy="2994301"/>
          </a:xfrm>
          <a:prstGeom prst="rect">
            <a:avLst/>
          </a:prstGeom>
        </p:spPr>
      </p:pic>
      <p:grpSp>
        <p:nvGrpSpPr>
          <p:cNvPr id="25" name="组合 24">
            <a:extLst>
              <a:ext uri="{FF2B5EF4-FFF2-40B4-BE49-F238E27FC236}">
                <a16:creationId xmlns:a16="http://schemas.microsoft.com/office/drawing/2014/main" id="{F6E9A9AE-0F64-4181-8924-901D6B8AAC6E}"/>
              </a:ext>
            </a:extLst>
          </p:cNvPr>
          <p:cNvGrpSpPr/>
          <p:nvPr/>
        </p:nvGrpSpPr>
        <p:grpSpPr>
          <a:xfrm>
            <a:off x="780937" y="1977713"/>
            <a:ext cx="7582123" cy="4007187"/>
            <a:chOff x="780937" y="1977712"/>
            <a:chExt cx="7582123" cy="4007187"/>
          </a:xfrm>
        </p:grpSpPr>
        <p:pic>
          <p:nvPicPr>
            <p:cNvPr id="22" name="图片 21">
              <a:extLst>
                <a:ext uri="{FF2B5EF4-FFF2-40B4-BE49-F238E27FC236}">
                  <a16:creationId xmlns:a16="http://schemas.microsoft.com/office/drawing/2014/main" id="{96703863-D5A7-488D-BD3B-6574577BA1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937" y="2990598"/>
              <a:ext cx="7582123" cy="2994301"/>
            </a:xfrm>
            <a:prstGeom prst="rect">
              <a:avLst/>
            </a:prstGeom>
          </p:spPr>
        </p:pic>
        <p:sp>
          <p:nvSpPr>
            <p:cNvPr id="23" name="矩形 22">
              <a:extLst>
                <a:ext uri="{FF2B5EF4-FFF2-40B4-BE49-F238E27FC236}">
                  <a16:creationId xmlns:a16="http://schemas.microsoft.com/office/drawing/2014/main" id="{1E62AE6D-C949-4E6D-BF3E-081251074EB8}"/>
                </a:ext>
              </a:extLst>
            </p:cNvPr>
            <p:cNvSpPr/>
            <p:nvPr/>
          </p:nvSpPr>
          <p:spPr>
            <a:xfrm>
              <a:off x="3231978" y="1977712"/>
              <a:ext cx="2759089" cy="461665"/>
            </a:xfrm>
            <a:prstGeom prst="rect">
              <a:avLst/>
            </a:prstGeom>
          </p:spPr>
          <p:txBody>
            <a:bodyPr wrap="none">
              <a:spAutoFit/>
            </a:bodyPr>
            <a:lstStyle/>
            <a:p>
              <a:r>
                <a:rPr lang="zh-CN" altLang="en-US" sz="2400" dirty="0">
                  <a:solidFill>
                    <a:srgbClr val="FF0000"/>
                  </a:solidFill>
                </a:rPr>
                <a:t>a</a:t>
              </a:r>
              <a:r>
                <a:rPr lang="zh-CN" altLang="en-US" sz="2400" dirty="0"/>
                <a:t> - b / c + d * e =</a:t>
              </a:r>
            </a:p>
          </p:txBody>
        </p:sp>
      </p:grpSp>
      <p:grpSp>
        <p:nvGrpSpPr>
          <p:cNvPr id="34" name="组合 33">
            <a:extLst>
              <a:ext uri="{FF2B5EF4-FFF2-40B4-BE49-F238E27FC236}">
                <a16:creationId xmlns:a16="http://schemas.microsoft.com/office/drawing/2014/main" id="{7BF53DE2-014F-47ED-AEA3-CDBA20994C84}"/>
              </a:ext>
            </a:extLst>
          </p:cNvPr>
          <p:cNvGrpSpPr/>
          <p:nvPr/>
        </p:nvGrpSpPr>
        <p:grpSpPr>
          <a:xfrm>
            <a:off x="781272" y="1974331"/>
            <a:ext cx="7582122" cy="4023171"/>
            <a:chOff x="785628" y="2727726"/>
            <a:chExt cx="7582122" cy="4023171"/>
          </a:xfrm>
        </p:grpSpPr>
        <p:sp>
          <p:nvSpPr>
            <p:cNvPr id="35" name="矩形 34">
              <a:extLst>
                <a:ext uri="{FF2B5EF4-FFF2-40B4-BE49-F238E27FC236}">
                  <a16:creationId xmlns:a16="http://schemas.microsoft.com/office/drawing/2014/main" id="{DD55C883-10A1-4946-882B-87B98BBDDAA3}"/>
                </a:ext>
              </a:extLst>
            </p:cNvPr>
            <p:cNvSpPr/>
            <p:nvPr/>
          </p:nvSpPr>
          <p:spPr>
            <a:xfrm>
              <a:off x="3236334" y="2727726"/>
              <a:ext cx="2759089" cy="46166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a </a:t>
              </a:r>
              <a:r>
                <a:rPr kumimoji="0" lang="zh-CN" altLang="en-US" sz="2400" b="0" i="0" u="none" strike="noStrike" kern="1200" cap="none" spc="0" normalizeH="0" baseline="0" noProof="0" dirty="0">
                  <a:ln>
                    <a:noFill/>
                  </a:ln>
                  <a:solidFill>
                    <a:srgbClr val="FF0000"/>
                  </a:solidFill>
                  <a:effectLst/>
                  <a:uLnTx/>
                  <a:uFillTx/>
                  <a:latin typeface="微软雅黑"/>
                  <a:ea typeface="微软雅黑"/>
                  <a:cs typeface="+mn-cs"/>
                </a:rPr>
                <a:t>-</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b / c + d * e =</a:t>
              </a:r>
            </a:p>
          </p:txBody>
        </p:sp>
        <p:pic>
          <p:nvPicPr>
            <p:cNvPr id="36" name="图片 35">
              <a:extLst>
                <a:ext uri="{FF2B5EF4-FFF2-40B4-BE49-F238E27FC236}">
                  <a16:creationId xmlns:a16="http://schemas.microsoft.com/office/drawing/2014/main" id="{747DD38D-5AA0-4D4B-A59E-6E48B963DB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5628" y="3756596"/>
              <a:ext cx="7582122" cy="2994301"/>
            </a:xfrm>
            <a:prstGeom prst="rect">
              <a:avLst/>
            </a:prstGeom>
          </p:spPr>
        </p:pic>
      </p:grpSp>
      <p:grpSp>
        <p:nvGrpSpPr>
          <p:cNvPr id="37" name="组合 36">
            <a:extLst>
              <a:ext uri="{FF2B5EF4-FFF2-40B4-BE49-F238E27FC236}">
                <a16:creationId xmlns:a16="http://schemas.microsoft.com/office/drawing/2014/main" id="{2C2231BB-D70E-43A0-92B3-8D37692CAFD2}"/>
              </a:ext>
            </a:extLst>
          </p:cNvPr>
          <p:cNvGrpSpPr/>
          <p:nvPr/>
        </p:nvGrpSpPr>
        <p:grpSpPr>
          <a:xfrm>
            <a:off x="780643" y="1981181"/>
            <a:ext cx="7582123" cy="4018644"/>
            <a:chOff x="780643" y="2152959"/>
            <a:chExt cx="7582123" cy="4018644"/>
          </a:xfrm>
        </p:grpSpPr>
        <p:sp>
          <p:nvSpPr>
            <p:cNvPr id="38" name="矩形 37">
              <a:extLst>
                <a:ext uri="{FF2B5EF4-FFF2-40B4-BE49-F238E27FC236}">
                  <a16:creationId xmlns:a16="http://schemas.microsoft.com/office/drawing/2014/main" id="{6280FF17-710D-454F-BF24-1246AB4563FE}"/>
                </a:ext>
              </a:extLst>
            </p:cNvPr>
            <p:cNvSpPr/>
            <p:nvPr/>
          </p:nvSpPr>
          <p:spPr>
            <a:xfrm>
              <a:off x="3236334" y="2152959"/>
              <a:ext cx="2759089" cy="46166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a </a:t>
              </a:r>
              <a:r>
                <a:rPr kumimoji="0" lang="zh-CN" altLang="en-US" sz="2400" b="0" i="0" u="none" strike="noStrike" kern="1200" cap="none" spc="0" normalizeH="0" baseline="0" noProof="0" dirty="0">
                  <a:ln>
                    <a:noFill/>
                  </a:ln>
                  <a:effectLst/>
                  <a:uLnTx/>
                  <a:uFillTx/>
                  <a:latin typeface="微软雅黑"/>
                  <a:ea typeface="微软雅黑"/>
                  <a:cs typeface="+mn-cs"/>
                </a:rPr>
                <a:t>-</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r>
                <a:rPr kumimoji="0" lang="zh-CN" altLang="en-US" sz="2400" b="0" i="0" u="none" strike="noStrike" kern="1200" cap="none" spc="0" normalizeH="0" baseline="0" noProof="0" dirty="0">
                  <a:ln>
                    <a:noFill/>
                  </a:ln>
                  <a:solidFill>
                    <a:srgbClr val="FF0000"/>
                  </a:solidFill>
                  <a:effectLst/>
                  <a:uLnTx/>
                  <a:uFillTx/>
                  <a:latin typeface="微软雅黑"/>
                  <a:ea typeface="微软雅黑"/>
                  <a:cs typeface="+mn-cs"/>
                </a:rPr>
                <a:t>b</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 c + d * e =</a:t>
              </a:r>
            </a:p>
          </p:txBody>
        </p:sp>
        <p:pic>
          <p:nvPicPr>
            <p:cNvPr id="39" name="图片 38">
              <a:extLst>
                <a:ext uri="{FF2B5EF4-FFF2-40B4-BE49-F238E27FC236}">
                  <a16:creationId xmlns:a16="http://schemas.microsoft.com/office/drawing/2014/main" id="{DBAA9E60-582E-447F-9672-753FDFD7CA0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0643" y="3177302"/>
              <a:ext cx="7582123" cy="2994301"/>
            </a:xfrm>
            <a:prstGeom prst="rect">
              <a:avLst/>
            </a:prstGeom>
          </p:spPr>
        </p:pic>
      </p:grpSp>
      <p:grpSp>
        <p:nvGrpSpPr>
          <p:cNvPr id="40" name="组合 39">
            <a:extLst>
              <a:ext uri="{FF2B5EF4-FFF2-40B4-BE49-F238E27FC236}">
                <a16:creationId xmlns:a16="http://schemas.microsoft.com/office/drawing/2014/main" id="{B50C1563-5A41-4542-8542-346F058578F5}"/>
              </a:ext>
            </a:extLst>
          </p:cNvPr>
          <p:cNvGrpSpPr/>
          <p:nvPr/>
        </p:nvGrpSpPr>
        <p:grpSpPr>
          <a:xfrm>
            <a:off x="784720" y="1982164"/>
            <a:ext cx="7582123" cy="4008973"/>
            <a:chOff x="784720" y="2152959"/>
            <a:chExt cx="7582123" cy="4008973"/>
          </a:xfrm>
        </p:grpSpPr>
        <p:sp>
          <p:nvSpPr>
            <p:cNvPr id="41" name="矩形 40">
              <a:extLst>
                <a:ext uri="{FF2B5EF4-FFF2-40B4-BE49-F238E27FC236}">
                  <a16:creationId xmlns:a16="http://schemas.microsoft.com/office/drawing/2014/main" id="{352E1E1F-C4AF-46A9-BFBB-D7BAF632AC7B}"/>
                </a:ext>
              </a:extLst>
            </p:cNvPr>
            <p:cNvSpPr/>
            <p:nvPr/>
          </p:nvSpPr>
          <p:spPr>
            <a:xfrm>
              <a:off x="3236334" y="2152959"/>
              <a:ext cx="2759089" cy="46166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a </a:t>
              </a:r>
              <a:r>
                <a:rPr kumimoji="0" lang="zh-CN" altLang="en-US" sz="2400" b="0" i="0" u="none" strike="noStrike" kern="1200" cap="none" spc="0" normalizeH="0" baseline="0" noProof="0" dirty="0">
                  <a:ln>
                    <a:noFill/>
                  </a:ln>
                  <a:effectLst/>
                  <a:uLnTx/>
                  <a:uFillTx/>
                  <a:latin typeface="微软雅黑"/>
                  <a:ea typeface="微软雅黑"/>
                  <a:cs typeface="+mn-cs"/>
                </a:rPr>
                <a:t>-</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r>
                <a:rPr kumimoji="0" lang="zh-CN" altLang="en-US" sz="2400" b="0" i="0" u="none" strike="noStrike" kern="1200" cap="none" spc="0" normalizeH="0" baseline="0" noProof="0" dirty="0">
                  <a:ln>
                    <a:noFill/>
                  </a:ln>
                  <a:effectLst/>
                  <a:uLnTx/>
                  <a:uFillTx/>
                  <a:latin typeface="微软雅黑"/>
                  <a:ea typeface="微软雅黑"/>
                  <a:cs typeface="+mn-cs"/>
                </a:rPr>
                <a:t>b</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r>
                <a:rPr kumimoji="0" lang="zh-CN" altLang="en-US" sz="2400" b="0" i="0" u="none" strike="noStrike" kern="1200" cap="none" spc="0" normalizeH="0" baseline="0" noProof="0" dirty="0">
                  <a:ln>
                    <a:noFill/>
                  </a:ln>
                  <a:solidFill>
                    <a:srgbClr val="FF0000"/>
                  </a:solidFill>
                  <a:effectLst/>
                  <a:uLnTx/>
                  <a:uFillTx/>
                  <a:latin typeface="微软雅黑"/>
                  <a:ea typeface="微软雅黑"/>
                  <a:cs typeface="+mn-cs"/>
                </a:rPr>
                <a:t>/</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c + d * e =</a:t>
              </a:r>
            </a:p>
          </p:txBody>
        </p:sp>
        <p:pic>
          <p:nvPicPr>
            <p:cNvPr id="42" name="图片 41">
              <a:extLst>
                <a:ext uri="{FF2B5EF4-FFF2-40B4-BE49-F238E27FC236}">
                  <a16:creationId xmlns:a16="http://schemas.microsoft.com/office/drawing/2014/main" id="{6A2746D5-0720-4227-85A9-F25997C5DF7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720" y="3167631"/>
              <a:ext cx="7582123" cy="2994301"/>
            </a:xfrm>
            <a:prstGeom prst="rect">
              <a:avLst/>
            </a:prstGeom>
          </p:spPr>
        </p:pic>
      </p:grpSp>
      <p:grpSp>
        <p:nvGrpSpPr>
          <p:cNvPr id="43" name="组合 42">
            <a:extLst>
              <a:ext uri="{FF2B5EF4-FFF2-40B4-BE49-F238E27FC236}">
                <a16:creationId xmlns:a16="http://schemas.microsoft.com/office/drawing/2014/main" id="{08B1D882-498A-4136-951E-B26AD3E9C84F}"/>
              </a:ext>
            </a:extLst>
          </p:cNvPr>
          <p:cNvGrpSpPr/>
          <p:nvPr/>
        </p:nvGrpSpPr>
        <p:grpSpPr>
          <a:xfrm>
            <a:off x="781271" y="1981181"/>
            <a:ext cx="7582123" cy="4019786"/>
            <a:chOff x="785627" y="1473690"/>
            <a:chExt cx="7582123" cy="4019786"/>
          </a:xfrm>
        </p:grpSpPr>
        <p:sp>
          <p:nvSpPr>
            <p:cNvPr id="44" name="矩形 43">
              <a:extLst>
                <a:ext uri="{FF2B5EF4-FFF2-40B4-BE49-F238E27FC236}">
                  <a16:creationId xmlns:a16="http://schemas.microsoft.com/office/drawing/2014/main" id="{F1C3BC2E-D8A8-454D-A83E-C2DA34011458}"/>
                </a:ext>
              </a:extLst>
            </p:cNvPr>
            <p:cNvSpPr/>
            <p:nvPr/>
          </p:nvSpPr>
          <p:spPr>
            <a:xfrm>
              <a:off x="3236334" y="1473690"/>
              <a:ext cx="2759089" cy="46166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a </a:t>
              </a:r>
              <a:r>
                <a:rPr kumimoji="0" lang="zh-CN" altLang="en-US" sz="2400" b="0" i="0" u="none" strike="noStrike" kern="1200" cap="none" spc="0" normalizeH="0" baseline="0" noProof="0" dirty="0">
                  <a:ln>
                    <a:noFill/>
                  </a:ln>
                  <a:effectLst/>
                  <a:uLnTx/>
                  <a:uFillTx/>
                  <a:latin typeface="微软雅黑"/>
                  <a:ea typeface="微软雅黑"/>
                  <a:cs typeface="+mn-cs"/>
                </a:rPr>
                <a:t>-</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r>
                <a:rPr kumimoji="0" lang="zh-CN" altLang="en-US" sz="2400" b="0" i="0" u="none" strike="noStrike" kern="1200" cap="none" spc="0" normalizeH="0" baseline="0" noProof="0" dirty="0">
                  <a:ln>
                    <a:noFill/>
                  </a:ln>
                  <a:effectLst/>
                  <a:uLnTx/>
                  <a:uFillTx/>
                  <a:latin typeface="微软雅黑"/>
                  <a:ea typeface="微软雅黑"/>
                  <a:cs typeface="+mn-cs"/>
                </a:rPr>
                <a:t>b</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r>
                <a:rPr kumimoji="0" lang="zh-CN" altLang="en-US" sz="2400" b="0" i="0" u="none" strike="noStrike" kern="1200" cap="none" spc="0" normalizeH="0" baseline="0" noProof="0" dirty="0">
                  <a:ln>
                    <a:noFill/>
                  </a:ln>
                  <a:effectLst/>
                  <a:uLnTx/>
                  <a:uFillTx/>
                  <a:latin typeface="微软雅黑"/>
                  <a:ea typeface="微软雅黑"/>
                  <a:cs typeface="+mn-cs"/>
                </a:rPr>
                <a:t>/</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r>
                <a:rPr kumimoji="0" lang="zh-CN" altLang="en-US" sz="2400" b="0" i="0" u="none" strike="noStrike" kern="1200" cap="none" spc="0" normalizeH="0" baseline="0" noProof="0" dirty="0">
                  <a:ln>
                    <a:noFill/>
                  </a:ln>
                  <a:solidFill>
                    <a:srgbClr val="FF0000"/>
                  </a:solidFill>
                  <a:effectLst/>
                  <a:uLnTx/>
                  <a:uFillTx/>
                  <a:latin typeface="微软雅黑"/>
                  <a:ea typeface="微软雅黑"/>
                  <a:cs typeface="+mn-cs"/>
                </a:rPr>
                <a:t>c</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 d * e =</a:t>
              </a:r>
            </a:p>
          </p:txBody>
        </p:sp>
        <p:pic>
          <p:nvPicPr>
            <p:cNvPr id="45" name="图片 44">
              <a:extLst>
                <a:ext uri="{FF2B5EF4-FFF2-40B4-BE49-F238E27FC236}">
                  <a16:creationId xmlns:a16="http://schemas.microsoft.com/office/drawing/2014/main" id="{544831EF-FF37-4463-8974-EBE0798A463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5627" y="2499175"/>
              <a:ext cx="7582123" cy="2994301"/>
            </a:xfrm>
            <a:prstGeom prst="rect">
              <a:avLst/>
            </a:prstGeom>
          </p:spPr>
        </p:pic>
      </p:grpSp>
      <p:grpSp>
        <p:nvGrpSpPr>
          <p:cNvPr id="46" name="组合 45">
            <a:extLst>
              <a:ext uri="{FF2B5EF4-FFF2-40B4-BE49-F238E27FC236}">
                <a16:creationId xmlns:a16="http://schemas.microsoft.com/office/drawing/2014/main" id="{CFAC4DAA-0A91-45CA-AEF0-F15AF85C584B}"/>
              </a:ext>
            </a:extLst>
          </p:cNvPr>
          <p:cNvGrpSpPr/>
          <p:nvPr/>
        </p:nvGrpSpPr>
        <p:grpSpPr>
          <a:xfrm>
            <a:off x="794001" y="1983142"/>
            <a:ext cx="7582123" cy="4058976"/>
            <a:chOff x="794001" y="1473690"/>
            <a:chExt cx="7582123" cy="4058976"/>
          </a:xfrm>
        </p:grpSpPr>
        <p:sp>
          <p:nvSpPr>
            <p:cNvPr id="47" name="矩形 46">
              <a:extLst>
                <a:ext uri="{FF2B5EF4-FFF2-40B4-BE49-F238E27FC236}">
                  <a16:creationId xmlns:a16="http://schemas.microsoft.com/office/drawing/2014/main" id="{AD34A391-1E52-4B6F-86ED-023F1CE19662}"/>
                </a:ext>
              </a:extLst>
            </p:cNvPr>
            <p:cNvSpPr/>
            <p:nvPr/>
          </p:nvSpPr>
          <p:spPr>
            <a:xfrm>
              <a:off x="3236334" y="1473690"/>
              <a:ext cx="2759089" cy="46166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a </a:t>
              </a:r>
              <a:r>
                <a:rPr kumimoji="0" lang="zh-CN" altLang="en-US" sz="2400" b="0" i="0" u="none" strike="noStrike" kern="1200" cap="none" spc="0" normalizeH="0" baseline="0" noProof="0" dirty="0">
                  <a:ln>
                    <a:noFill/>
                  </a:ln>
                  <a:effectLst/>
                  <a:uLnTx/>
                  <a:uFillTx/>
                  <a:latin typeface="微软雅黑"/>
                  <a:ea typeface="微软雅黑"/>
                  <a:cs typeface="+mn-cs"/>
                </a:rPr>
                <a:t>-</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r>
                <a:rPr kumimoji="0" lang="zh-CN" altLang="en-US" sz="2400" b="0" i="0" u="none" strike="noStrike" kern="1200" cap="none" spc="0" normalizeH="0" baseline="0" noProof="0" dirty="0">
                  <a:ln>
                    <a:noFill/>
                  </a:ln>
                  <a:effectLst/>
                  <a:uLnTx/>
                  <a:uFillTx/>
                  <a:latin typeface="微软雅黑"/>
                  <a:ea typeface="微软雅黑"/>
                  <a:cs typeface="+mn-cs"/>
                </a:rPr>
                <a:t>b</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r>
                <a:rPr kumimoji="0" lang="zh-CN" altLang="en-US" sz="2400" b="0" i="0" u="none" strike="noStrike" kern="1200" cap="none" spc="0" normalizeH="0" baseline="0" noProof="0" dirty="0">
                  <a:ln>
                    <a:noFill/>
                  </a:ln>
                  <a:effectLst/>
                  <a:uLnTx/>
                  <a:uFillTx/>
                  <a:latin typeface="微软雅黑"/>
                  <a:ea typeface="微软雅黑"/>
                  <a:cs typeface="+mn-cs"/>
                </a:rPr>
                <a:t>/</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r>
                <a:rPr kumimoji="0" lang="zh-CN" altLang="en-US" sz="2400" b="0" i="0" u="none" strike="noStrike" kern="1200" cap="none" spc="0" normalizeH="0" baseline="0" noProof="0" dirty="0">
                  <a:ln>
                    <a:noFill/>
                  </a:ln>
                  <a:effectLst/>
                  <a:uLnTx/>
                  <a:uFillTx/>
                  <a:latin typeface="微软雅黑"/>
                  <a:ea typeface="微软雅黑"/>
                  <a:cs typeface="+mn-cs"/>
                </a:rPr>
                <a:t>c</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r>
                <a:rPr kumimoji="0" lang="zh-CN" altLang="en-US" sz="2400" b="0" i="0" u="none" strike="noStrike" kern="1200" cap="none" spc="0" normalizeH="0" baseline="0" noProof="0" dirty="0">
                  <a:ln>
                    <a:noFill/>
                  </a:ln>
                  <a:solidFill>
                    <a:srgbClr val="FF0000"/>
                  </a:solidFill>
                  <a:effectLst/>
                  <a:uLnTx/>
                  <a:uFillTx/>
                  <a:latin typeface="微软雅黑"/>
                  <a:ea typeface="微软雅黑"/>
                  <a:cs typeface="+mn-cs"/>
                </a:rPr>
                <a:t>+</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d * e =</a:t>
              </a:r>
            </a:p>
          </p:txBody>
        </p:sp>
        <p:pic>
          <p:nvPicPr>
            <p:cNvPr id="48" name="图片 47">
              <a:extLst>
                <a:ext uri="{FF2B5EF4-FFF2-40B4-BE49-F238E27FC236}">
                  <a16:creationId xmlns:a16="http://schemas.microsoft.com/office/drawing/2014/main" id="{7F7F5ECF-0BEB-4175-A136-886ACD4F556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94001" y="2538365"/>
              <a:ext cx="7582123" cy="2994301"/>
            </a:xfrm>
            <a:prstGeom prst="rect">
              <a:avLst/>
            </a:prstGeom>
          </p:spPr>
        </p:pic>
      </p:grpSp>
      <p:pic>
        <p:nvPicPr>
          <p:cNvPr id="51" name="图片 50">
            <a:extLst>
              <a:ext uri="{FF2B5EF4-FFF2-40B4-BE49-F238E27FC236}">
                <a16:creationId xmlns:a16="http://schemas.microsoft.com/office/drawing/2014/main" id="{CDC35B2D-1911-48CE-9C7D-2532A20079B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90220" y="3047817"/>
            <a:ext cx="7582123" cy="2994301"/>
          </a:xfrm>
          <a:prstGeom prst="rect">
            <a:avLst/>
          </a:prstGeom>
        </p:spPr>
      </p:pic>
      <p:pic>
        <p:nvPicPr>
          <p:cNvPr id="54" name="图片 53">
            <a:extLst>
              <a:ext uri="{FF2B5EF4-FFF2-40B4-BE49-F238E27FC236}">
                <a16:creationId xmlns:a16="http://schemas.microsoft.com/office/drawing/2014/main" id="{931B851A-2BD7-4128-BD04-AF7EF1AB353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90220" y="3042237"/>
            <a:ext cx="7582123" cy="2994301"/>
          </a:xfrm>
          <a:prstGeom prst="rect">
            <a:avLst/>
          </a:prstGeom>
        </p:spPr>
      </p:pic>
      <p:pic>
        <p:nvPicPr>
          <p:cNvPr id="55" name="图片 54">
            <a:extLst>
              <a:ext uri="{FF2B5EF4-FFF2-40B4-BE49-F238E27FC236}">
                <a16:creationId xmlns:a16="http://schemas.microsoft.com/office/drawing/2014/main" id="{2A8938E4-F2D5-4966-88E7-A2A3DA33ABA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80642" y="3042961"/>
            <a:ext cx="7582123" cy="2994301"/>
          </a:xfrm>
          <a:prstGeom prst="rect">
            <a:avLst/>
          </a:prstGeom>
        </p:spPr>
      </p:pic>
      <p:pic>
        <p:nvPicPr>
          <p:cNvPr id="56" name="图片 55">
            <a:extLst>
              <a:ext uri="{FF2B5EF4-FFF2-40B4-BE49-F238E27FC236}">
                <a16:creationId xmlns:a16="http://schemas.microsoft.com/office/drawing/2014/main" id="{90EA0B41-79DA-482B-8AE7-BAD61E11D3E8}"/>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87473" y="3039383"/>
            <a:ext cx="7582120" cy="2994300"/>
          </a:xfrm>
          <a:prstGeom prst="rect">
            <a:avLst/>
          </a:prstGeom>
        </p:spPr>
      </p:pic>
      <p:pic>
        <p:nvPicPr>
          <p:cNvPr id="57" name="图片 56">
            <a:extLst>
              <a:ext uri="{FF2B5EF4-FFF2-40B4-BE49-F238E27FC236}">
                <a16:creationId xmlns:a16="http://schemas.microsoft.com/office/drawing/2014/main" id="{4F854EB3-4DBC-4E9F-9C03-8CB62FD9371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80938" y="3034753"/>
            <a:ext cx="7582123" cy="2994301"/>
          </a:xfrm>
          <a:prstGeom prst="rect">
            <a:avLst/>
          </a:prstGeom>
        </p:spPr>
      </p:pic>
      <p:grpSp>
        <p:nvGrpSpPr>
          <p:cNvPr id="58" name="组合 57">
            <a:extLst>
              <a:ext uri="{FF2B5EF4-FFF2-40B4-BE49-F238E27FC236}">
                <a16:creationId xmlns:a16="http://schemas.microsoft.com/office/drawing/2014/main" id="{D4264F2A-2D80-4426-A6EA-7B23D7FB5BB2}"/>
              </a:ext>
            </a:extLst>
          </p:cNvPr>
          <p:cNvGrpSpPr/>
          <p:nvPr/>
        </p:nvGrpSpPr>
        <p:grpSpPr>
          <a:xfrm>
            <a:off x="780939" y="1974331"/>
            <a:ext cx="7582120" cy="4080155"/>
            <a:chOff x="780940" y="1473690"/>
            <a:chExt cx="7582120" cy="4080155"/>
          </a:xfrm>
        </p:grpSpPr>
        <p:sp>
          <p:nvSpPr>
            <p:cNvPr id="59" name="矩形 58">
              <a:extLst>
                <a:ext uri="{FF2B5EF4-FFF2-40B4-BE49-F238E27FC236}">
                  <a16:creationId xmlns:a16="http://schemas.microsoft.com/office/drawing/2014/main" id="{BD983B44-EF7D-4DE9-8A83-3FD3420FB6C0}"/>
                </a:ext>
              </a:extLst>
            </p:cNvPr>
            <p:cNvSpPr/>
            <p:nvPr/>
          </p:nvSpPr>
          <p:spPr>
            <a:xfrm>
              <a:off x="3236334" y="1473690"/>
              <a:ext cx="2759089" cy="46166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a </a:t>
              </a:r>
              <a:r>
                <a:rPr kumimoji="0" lang="zh-CN" altLang="en-US" sz="2400" b="0" i="0" u="none" strike="noStrike" kern="1200" cap="none" spc="0" normalizeH="0" baseline="0" noProof="0" dirty="0">
                  <a:ln>
                    <a:noFill/>
                  </a:ln>
                  <a:effectLst/>
                  <a:uLnTx/>
                  <a:uFillTx/>
                  <a:latin typeface="微软雅黑"/>
                  <a:ea typeface="微软雅黑"/>
                  <a:cs typeface="+mn-cs"/>
                </a:rPr>
                <a:t>-</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r>
                <a:rPr kumimoji="0" lang="zh-CN" altLang="en-US" sz="2400" b="0" i="0" u="none" strike="noStrike" kern="1200" cap="none" spc="0" normalizeH="0" baseline="0" noProof="0" dirty="0">
                  <a:ln>
                    <a:noFill/>
                  </a:ln>
                  <a:effectLst/>
                  <a:uLnTx/>
                  <a:uFillTx/>
                  <a:latin typeface="微软雅黑"/>
                  <a:ea typeface="微软雅黑"/>
                  <a:cs typeface="+mn-cs"/>
                </a:rPr>
                <a:t>b</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r>
                <a:rPr kumimoji="0" lang="zh-CN" altLang="en-US" sz="2400" b="0" i="0" u="none" strike="noStrike" kern="1200" cap="none" spc="0" normalizeH="0" baseline="0" noProof="0" dirty="0">
                  <a:ln>
                    <a:noFill/>
                  </a:ln>
                  <a:effectLst/>
                  <a:uLnTx/>
                  <a:uFillTx/>
                  <a:latin typeface="微软雅黑"/>
                  <a:ea typeface="微软雅黑"/>
                  <a:cs typeface="+mn-cs"/>
                </a:rPr>
                <a:t>/</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r>
                <a:rPr kumimoji="0" lang="zh-CN" altLang="en-US" sz="2400" b="0" i="0" u="none" strike="noStrike" kern="1200" cap="none" spc="0" normalizeH="0" baseline="0" noProof="0" dirty="0">
                  <a:ln>
                    <a:noFill/>
                  </a:ln>
                  <a:effectLst/>
                  <a:uLnTx/>
                  <a:uFillTx/>
                  <a:latin typeface="微软雅黑"/>
                  <a:ea typeface="微软雅黑"/>
                  <a:cs typeface="+mn-cs"/>
                </a:rPr>
                <a:t>c</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r>
                <a:rPr kumimoji="0" lang="zh-CN" altLang="en-US" sz="2400" b="0" i="0" u="none" strike="noStrike" kern="1200" cap="none" spc="0" normalizeH="0" baseline="0" noProof="0" dirty="0">
                  <a:ln>
                    <a:noFill/>
                  </a:ln>
                  <a:effectLst/>
                  <a:uLnTx/>
                  <a:uFillTx/>
                  <a:latin typeface="微软雅黑"/>
                  <a:ea typeface="微软雅黑"/>
                  <a:cs typeface="+mn-cs"/>
                </a:rPr>
                <a:t>+</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r>
                <a:rPr kumimoji="0" lang="zh-CN" altLang="en-US" sz="2400" b="0" i="0" u="none" strike="noStrike" kern="1200" cap="none" spc="0" normalizeH="0" baseline="0" noProof="0" dirty="0">
                  <a:ln>
                    <a:noFill/>
                  </a:ln>
                  <a:solidFill>
                    <a:srgbClr val="FF0000"/>
                  </a:solidFill>
                  <a:effectLst/>
                  <a:uLnTx/>
                  <a:uFillTx/>
                  <a:latin typeface="微软雅黑"/>
                  <a:ea typeface="微软雅黑"/>
                  <a:cs typeface="+mn-cs"/>
                </a:rPr>
                <a:t>d</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 e =</a:t>
              </a:r>
            </a:p>
          </p:txBody>
        </p:sp>
        <p:pic>
          <p:nvPicPr>
            <p:cNvPr id="60" name="图片 59">
              <a:extLst>
                <a:ext uri="{FF2B5EF4-FFF2-40B4-BE49-F238E27FC236}">
                  <a16:creationId xmlns:a16="http://schemas.microsoft.com/office/drawing/2014/main" id="{C44339B8-9B0E-4712-95DB-EE010B71145D}"/>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80940" y="2559545"/>
              <a:ext cx="7582120" cy="2994300"/>
            </a:xfrm>
            <a:prstGeom prst="rect">
              <a:avLst/>
            </a:prstGeom>
          </p:spPr>
        </p:pic>
      </p:grpSp>
      <p:grpSp>
        <p:nvGrpSpPr>
          <p:cNvPr id="61" name="组合 60">
            <a:extLst>
              <a:ext uri="{FF2B5EF4-FFF2-40B4-BE49-F238E27FC236}">
                <a16:creationId xmlns:a16="http://schemas.microsoft.com/office/drawing/2014/main" id="{D92B4A0E-8BDD-4348-A49D-423C886C3209}"/>
              </a:ext>
            </a:extLst>
          </p:cNvPr>
          <p:cNvGrpSpPr/>
          <p:nvPr/>
        </p:nvGrpSpPr>
        <p:grpSpPr>
          <a:xfrm>
            <a:off x="794004" y="1981181"/>
            <a:ext cx="7582120" cy="4067376"/>
            <a:chOff x="787722" y="1473690"/>
            <a:chExt cx="7582120" cy="4067376"/>
          </a:xfrm>
        </p:grpSpPr>
        <p:sp>
          <p:nvSpPr>
            <p:cNvPr id="62" name="矩形 61">
              <a:extLst>
                <a:ext uri="{FF2B5EF4-FFF2-40B4-BE49-F238E27FC236}">
                  <a16:creationId xmlns:a16="http://schemas.microsoft.com/office/drawing/2014/main" id="{9944A5EE-8262-4D6A-8982-79E5673B92E2}"/>
                </a:ext>
              </a:extLst>
            </p:cNvPr>
            <p:cNvSpPr/>
            <p:nvPr/>
          </p:nvSpPr>
          <p:spPr>
            <a:xfrm>
              <a:off x="3236334" y="1473690"/>
              <a:ext cx="2759089" cy="46166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a </a:t>
              </a:r>
              <a:r>
                <a:rPr kumimoji="0" lang="zh-CN" altLang="en-US" sz="2400" b="0" i="0" u="none" strike="noStrike" kern="1200" cap="none" spc="0" normalizeH="0" baseline="0" noProof="0" dirty="0">
                  <a:ln>
                    <a:noFill/>
                  </a:ln>
                  <a:effectLst/>
                  <a:uLnTx/>
                  <a:uFillTx/>
                  <a:latin typeface="微软雅黑"/>
                  <a:ea typeface="微软雅黑"/>
                  <a:cs typeface="+mn-cs"/>
                </a:rPr>
                <a:t>-</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r>
                <a:rPr kumimoji="0" lang="zh-CN" altLang="en-US" sz="2400" b="0" i="0" u="none" strike="noStrike" kern="1200" cap="none" spc="0" normalizeH="0" baseline="0" noProof="0" dirty="0">
                  <a:ln>
                    <a:noFill/>
                  </a:ln>
                  <a:effectLst/>
                  <a:uLnTx/>
                  <a:uFillTx/>
                  <a:latin typeface="微软雅黑"/>
                  <a:ea typeface="微软雅黑"/>
                  <a:cs typeface="+mn-cs"/>
                </a:rPr>
                <a:t>b</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r>
                <a:rPr kumimoji="0" lang="zh-CN" altLang="en-US" sz="2400" b="0" i="0" u="none" strike="noStrike" kern="1200" cap="none" spc="0" normalizeH="0" baseline="0" noProof="0" dirty="0">
                  <a:ln>
                    <a:noFill/>
                  </a:ln>
                  <a:effectLst/>
                  <a:uLnTx/>
                  <a:uFillTx/>
                  <a:latin typeface="微软雅黑"/>
                  <a:ea typeface="微软雅黑"/>
                  <a:cs typeface="+mn-cs"/>
                </a:rPr>
                <a:t>/</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r>
                <a:rPr kumimoji="0" lang="zh-CN" altLang="en-US" sz="2400" b="0" i="0" u="none" strike="noStrike" kern="1200" cap="none" spc="0" normalizeH="0" baseline="0" noProof="0" dirty="0">
                  <a:ln>
                    <a:noFill/>
                  </a:ln>
                  <a:effectLst/>
                  <a:uLnTx/>
                  <a:uFillTx/>
                  <a:latin typeface="微软雅黑"/>
                  <a:ea typeface="微软雅黑"/>
                  <a:cs typeface="+mn-cs"/>
                </a:rPr>
                <a:t>c</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r>
                <a:rPr kumimoji="0" lang="zh-CN" altLang="en-US" sz="2400" b="0" i="0" u="none" strike="noStrike" kern="1200" cap="none" spc="0" normalizeH="0" baseline="0" noProof="0" dirty="0">
                  <a:ln>
                    <a:noFill/>
                  </a:ln>
                  <a:effectLst/>
                  <a:uLnTx/>
                  <a:uFillTx/>
                  <a:latin typeface="微软雅黑"/>
                  <a:ea typeface="微软雅黑"/>
                  <a:cs typeface="+mn-cs"/>
                </a:rPr>
                <a:t>+</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r>
                <a:rPr kumimoji="0" lang="zh-CN" altLang="en-US" sz="2400" b="0" i="0" u="none" strike="noStrike" kern="1200" cap="none" spc="0" normalizeH="0" baseline="0" noProof="0" dirty="0">
                  <a:ln>
                    <a:noFill/>
                  </a:ln>
                  <a:effectLst/>
                  <a:uLnTx/>
                  <a:uFillTx/>
                  <a:latin typeface="微软雅黑"/>
                  <a:ea typeface="微软雅黑"/>
                  <a:cs typeface="+mn-cs"/>
                </a:rPr>
                <a:t>d</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r>
                <a:rPr kumimoji="0" lang="zh-CN" altLang="en-US" sz="2400" b="0" i="0" u="none" strike="noStrike" kern="1200" cap="none" spc="0" normalizeH="0" baseline="0" noProof="0" dirty="0">
                  <a:ln>
                    <a:noFill/>
                  </a:ln>
                  <a:solidFill>
                    <a:srgbClr val="FF0000"/>
                  </a:solidFill>
                  <a:effectLst/>
                  <a:uLnTx/>
                  <a:uFillTx/>
                  <a:latin typeface="微软雅黑"/>
                  <a:ea typeface="微软雅黑"/>
                  <a:cs typeface="+mn-cs"/>
                </a:rPr>
                <a:t>*</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e =</a:t>
              </a:r>
            </a:p>
          </p:txBody>
        </p:sp>
        <p:pic>
          <p:nvPicPr>
            <p:cNvPr id="63" name="图片 62">
              <a:extLst>
                <a:ext uri="{FF2B5EF4-FFF2-40B4-BE49-F238E27FC236}">
                  <a16:creationId xmlns:a16="http://schemas.microsoft.com/office/drawing/2014/main" id="{6B08557C-C36F-43B2-80DE-60D62387AD3F}"/>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87722" y="2546766"/>
              <a:ext cx="7582120" cy="2994300"/>
            </a:xfrm>
            <a:prstGeom prst="rect">
              <a:avLst/>
            </a:prstGeom>
          </p:spPr>
        </p:pic>
      </p:grpSp>
      <p:grpSp>
        <p:nvGrpSpPr>
          <p:cNvPr id="64" name="组合 63">
            <a:extLst>
              <a:ext uri="{FF2B5EF4-FFF2-40B4-BE49-F238E27FC236}">
                <a16:creationId xmlns:a16="http://schemas.microsoft.com/office/drawing/2014/main" id="{D4A7EDC1-522D-46E1-9220-442D51094384}"/>
              </a:ext>
            </a:extLst>
          </p:cNvPr>
          <p:cNvGrpSpPr/>
          <p:nvPr/>
        </p:nvGrpSpPr>
        <p:grpSpPr>
          <a:xfrm>
            <a:off x="793709" y="1981181"/>
            <a:ext cx="7582120" cy="4064908"/>
            <a:chOff x="794085" y="1473690"/>
            <a:chExt cx="7582120" cy="4064908"/>
          </a:xfrm>
        </p:grpSpPr>
        <p:sp>
          <p:nvSpPr>
            <p:cNvPr id="65" name="矩形 64">
              <a:extLst>
                <a:ext uri="{FF2B5EF4-FFF2-40B4-BE49-F238E27FC236}">
                  <a16:creationId xmlns:a16="http://schemas.microsoft.com/office/drawing/2014/main" id="{879DC5ED-8343-4867-8474-12293A11E6F9}"/>
                </a:ext>
              </a:extLst>
            </p:cNvPr>
            <p:cNvSpPr/>
            <p:nvPr/>
          </p:nvSpPr>
          <p:spPr>
            <a:xfrm>
              <a:off x="3236334" y="1473690"/>
              <a:ext cx="2759089" cy="46166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a </a:t>
              </a:r>
              <a:r>
                <a:rPr kumimoji="0" lang="zh-CN" altLang="en-US" sz="2400" b="0" i="0" u="none" strike="noStrike" kern="1200" cap="none" spc="0" normalizeH="0" baseline="0" noProof="0" dirty="0">
                  <a:ln>
                    <a:noFill/>
                  </a:ln>
                  <a:effectLst/>
                  <a:uLnTx/>
                  <a:uFillTx/>
                  <a:latin typeface="微软雅黑"/>
                  <a:ea typeface="微软雅黑"/>
                  <a:cs typeface="+mn-cs"/>
                </a:rPr>
                <a:t>-</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r>
                <a:rPr kumimoji="0" lang="zh-CN" altLang="en-US" sz="2400" b="0" i="0" u="none" strike="noStrike" kern="1200" cap="none" spc="0" normalizeH="0" baseline="0" noProof="0" dirty="0">
                  <a:ln>
                    <a:noFill/>
                  </a:ln>
                  <a:effectLst/>
                  <a:uLnTx/>
                  <a:uFillTx/>
                  <a:latin typeface="微软雅黑"/>
                  <a:ea typeface="微软雅黑"/>
                  <a:cs typeface="+mn-cs"/>
                </a:rPr>
                <a:t>b</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r>
                <a:rPr kumimoji="0" lang="zh-CN" altLang="en-US" sz="2400" b="0" i="0" u="none" strike="noStrike" kern="1200" cap="none" spc="0" normalizeH="0" baseline="0" noProof="0" dirty="0">
                  <a:ln>
                    <a:noFill/>
                  </a:ln>
                  <a:effectLst/>
                  <a:uLnTx/>
                  <a:uFillTx/>
                  <a:latin typeface="微软雅黑"/>
                  <a:ea typeface="微软雅黑"/>
                  <a:cs typeface="+mn-cs"/>
                </a:rPr>
                <a:t>/</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r>
                <a:rPr kumimoji="0" lang="zh-CN" altLang="en-US" sz="2400" b="0" i="0" u="none" strike="noStrike" kern="1200" cap="none" spc="0" normalizeH="0" baseline="0" noProof="0" dirty="0">
                  <a:ln>
                    <a:noFill/>
                  </a:ln>
                  <a:effectLst/>
                  <a:uLnTx/>
                  <a:uFillTx/>
                  <a:latin typeface="微软雅黑"/>
                  <a:ea typeface="微软雅黑"/>
                  <a:cs typeface="+mn-cs"/>
                </a:rPr>
                <a:t>c</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r>
                <a:rPr kumimoji="0" lang="zh-CN" altLang="en-US" sz="2400" b="0" i="0" u="none" strike="noStrike" kern="1200" cap="none" spc="0" normalizeH="0" baseline="0" noProof="0" dirty="0">
                  <a:ln>
                    <a:noFill/>
                  </a:ln>
                  <a:effectLst/>
                  <a:uLnTx/>
                  <a:uFillTx/>
                  <a:latin typeface="微软雅黑"/>
                  <a:ea typeface="微软雅黑"/>
                  <a:cs typeface="+mn-cs"/>
                </a:rPr>
                <a:t>+</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r>
                <a:rPr kumimoji="0" lang="zh-CN" altLang="en-US" sz="2400" b="0" i="0" u="none" strike="noStrike" kern="1200" cap="none" spc="0" normalizeH="0" baseline="0" noProof="0" dirty="0">
                  <a:ln>
                    <a:noFill/>
                  </a:ln>
                  <a:effectLst/>
                  <a:uLnTx/>
                  <a:uFillTx/>
                  <a:latin typeface="微软雅黑"/>
                  <a:ea typeface="微软雅黑"/>
                  <a:cs typeface="+mn-cs"/>
                </a:rPr>
                <a:t>d</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r>
                <a:rPr kumimoji="0" lang="zh-CN" altLang="en-US" sz="2400" b="0" i="0" u="none" strike="noStrike" kern="1200" cap="none" spc="0" normalizeH="0" baseline="0" noProof="0" dirty="0">
                  <a:ln>
                    <a:noFill/>
                  </a:ln>
                  <a:effectLst/>
                  <a:uLnTx/>
                  <a:uFillTx/>
                  <a:latin typeface="微软雅黑"/>
                  <a:ea typeface="微软雅黑"/>
                  <a:cs typeface="+mn-cs"/>
                </a:rPr>
                <a:t>*</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r>
                <a:rPr kumimoji="0" lang="zh-CN" altLang="en-US" sz="2400" b="0" i="0" u="none" strike="noStrike" kern="1200" cap="none" spc="0" normalizeH="0" baseline="0" noProof="0" dirty="0">
                  <a:ln>
                    <a:noFill/>
                  </a:ln>
                  <a:solidFill>
                    <a:srgbClr val="FF0000"/>
                  </a:solidFill>
                  <a:effectLst/>
                  <a:uLnTx/>
                  <a:uFillTx/>
                  <a:latin typeface="微软雅黑"/>
                  <a:ea typeface="微软雅黑"/>
                  <a:cs typeface="+mn-cs"/>
                </a:rPr>
                <a:t>e</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p>
          </p:txBody>
        </p:sp>
        <p:pic>
          <p:nvPicPr>
            <p:cNvPr id="66" name="图片 65">
              <a:extLst>
                <a:ext uri="{FF2B5EF4-FFF2-40B4-BE49-F238E27FC236}">
                  <a16:creationId xmlns:a16="http://schemas.microsoft.com/office/drawing/2014/main" id="{B1FAC12A-0FF9-47E1-B561-E72EC404796E}"/>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94085" y="2544298"/>
              <a:ext cx="7582120" cy="2994300"/>
            </a:xfrm>
            <a:prstGeom prst="rect">
              <a:avLst/>
            </a:prstGeom>
          </p:spPr>
        </p:pic>
      </p:grpSp>
      <p:grpSp>
        <p:nvGrpSpPr>
          <p:cNvPr id="67" name="组合 66">
            <a:extLst>
              <a:ext uri="{FF2B5EF4-FFF2-40B4-BE49-F238E27FC236}">
                <a16:creationId xmlns:a16="http://schemas.microsoft.com/office/drawing/2014/main" id="{68422525-1EEF-4ACF-8FBC-6DB2ED5DFB29}"/>
              </a:ext>
            </a:extLst>
          </p:cNvPr>
          <p:cNvGrpSpPr/>
          <p:nvPr/>
        </p:nvGrpSpPr>
        <p:grpSpPr>
          <a:xfrm>
            <a:off x="780936" y="1985066"/>
            <a:ext cx="7582121" cy="4056307"/>
            <a:chOff x="780939" y="1473690"/>
            <a:chExt cx="7582121" cy="4056307"/>
          </a:xfrm>
        </p:grpSpPr>
        <p:sp>
          <p:nvSpPr>
            <p:cNvPr id="68" name="矩形 67">
              <a:extLst>
                <a:ext uri="{FF2B5EF4-FFF2-40B4-BE49-F238E27FC236}">
                  <a16:creationId xmlns:a16="http://schemas.microsoft.com/office/drawing/2014/main" id="{60DEBE6A-09D6-42CC-8303-E2B651059A8B}"/>
                </a:ext>
              </a:extLst>
            </p:cNvPr>
            <p:cNvSpPr/>
            <p:nvPr/>
          </p:nvSpPr>
          <p:spPr>
            <a:xfrm>
              <a:off x="3236334" y="1473690"/>
              <a:ext cx="2759089" cy="46166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a </a:t>
              </a:r>
              <a:r>
                <a:rPr kumimoji="0" lang="zh-CN" altLang="en-US" sz="2400" b="0" i="0" u="none" strike="noStrike" kern="1200" cap="none" spc="0" normalizeH="0" baseline="0" noProof="0" dirty="0">
                  <a:ln>
                    <a:noFill/>
                  </a:ln>
                  <a:effectLst/>
                  <a:uLnTx/>
                  <a:uFillTx/>
                  <a:latin typeface="微软雅黑"/>
                  <a:ea typeface="微软雅黑"/>
                  <a:cs typeface="+mn-cs"/>
                </a:rPr>
                <a:t>-</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r>
                <a:rPr kumimoji="0" lang="zh-CN" altLang="en-US" sz="2400" b="0" i="0" u="none" strike="noStrike" kern="1200" cap="none" spc="0" normalizeH="0" baseline="0" noProof="0" dirty="0">
                  <a:ln>
                    <a:noFill/>
                  </a:ln>
                  <a:effectLst/>
                  <a:uLnTx/>
                  <a:uFillTx/>
                  <a:latin typeface="微软雅黑"/>
                  <a:ea typeface="微软雅黑"/>
                  <a:cs typeface="+mn-cs"/>
                </a:rPr>
                <a:t>b</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r>
                <a:rPr kumimoji="0" lang="zh-CN" altLang="en-US" sz="2400" b="0" i="0" u="none" strike="noStrike" kern="1200" cap="none" spc="0" normalizeH="0" baseline="0" noProof="0" dirty="0">
                  <a:ln>
                    <a:noFill/>
                  </a:ln>
                  <a:effectLst/>
                  <a:uLnTx/>
                  <a:uFillTx/>
                  <a:latin typeface="微软雅黑"/>
                  <a:ea typeface="微软雅黑"/>
                  <a:cs typeface="+mn-cs"/>
                </a:rPr>
                <a:t>/</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r>
                <a:rPr kumimoji="0" lang="zh-CN" altLang="en-US" sz="2400" b="0" i="0" u="none" strike="noStrike" kern="1200" cap="none" spc="0" normalizeH="0" baseline="0" noProof="0" dirty="0">
                  <a:ln>
                    <a:noFill/>
                  </a:ln>
                  <a:effectLst/>
                  <a:uLnTx/>
                  <a:uFillTx/>
                  <a:latin typeface="微软雅黑"/>
                  <a:ea typeface="微软雅黑"/>
                  <a:cs typeface="+mn-cs"/>
                </a:rPr>
                <a:t>c</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r>
                <a:rPr kumimoji="0" lang="zh-CN" altLang="en-US" sz="2400" b="0" i="0" u="none" strike="noStrike" kern="1200" cap="none" spc="0" normalizeH="0" baseline="0" noProof="0" dirty="0">
                  <a:ln>
                    <a:noFill/>
                  </a:ln>
                  <a:effectLst/>
                  <a:uLnTx/>
                  <a:uFillTx/>
                  <a:latin typeface="微软雅黑"/>
                  <a:ea typeface="微软雅黑"/>
                  <a:cs typeface="+mn-cs"/>
                </a:rPr>
                <a:t>+</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r>
                <a:rPr kumimoji="0" lang="zh-CN" altLang="en-US" sz="2400" b="0" i="0" u="none" strike="noStrike" kern="1200" cap="none" spc="0" normalizeH="0" baseline="0" noProof="0" dirty="0">
                  <a:ln>
                    <a:noFill/>
                  </a:ln>
                  <a:effectLst/>
                  <a:uLnTx/>
                  <a:uFillTx/>
                  <a:latin typeface="微软雅黑"/>
                  <a:ea typeface="微软雅黑"/>
                  <a:cs typeface="+mn-cs"/>
                </a:rPr>
                <a:t>d</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r>
                <a:rPr kumimoji="0" lang="zh-CN" altLang="en-US" sz="2400" b="0" i="0" u="none" strike="noStrike" kern="1200" cap="none" spc="0" normalizeH="0" baseline="0" noProof="0" dirty="0">
                  <a:ln>
                    <a:noFill/>
                  </a:ln>
                  <a:effectLst/>
                  <a:uLnTx/>
                  <a:uFillTx/>
                  <a:latin typeface="微软雅黑"/>
                  <a:ea typeface="微软雅黑"/>
                  <a:cs typeface="+mn-cs"/>
                </a:rPr>
                <a:t>*</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r>
                <a:rPr kumimoji="0" lang="zh-CN" altLang="en-US" sz="2400" b="0" i="0" u="none" strike="noStrike" kern="1200" cap="none" spc="0" normalizeH="0" baseline="0" noProof="0" dirty="0">
                  <a:ln>
                    <a:noFill/>
                  </a:ln>
                  <a:effectLst/>
                  <a:uLnTx/>
                  <a:uFillTx/>
                  <a:latin typeface="微软雅黑"/>
                  <a:ea typeface="微软雅黑"/>
                  <a:cs typeface="+mn-cs"/>
                </a:rPr>
                <a:t>e</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r>
                <a:rPr kumimoji="0" lang="zh-CN" altLang="en-US" sz="2400" b="0" i="0" u="none" strike="noStrike" kern="1200" cap="none" spc="0" normalizeH="0" baseline="0" noProof="0" dirty="0">
                  <a:ln>
                    <a:noFill/>
                  </a:ln>
                  <a:solidFill>
                    <a:srgbClr val="FF0000"/>
                  </a:solidFill>
                  <a:effectLst/>
                  <a:uLnTx/>
                  <a:uFillTx/>
                  <a:latin typeface="微软雅黑"/>
                  <a:ea typeface="微软雅黑"/>
                  <a:cs typeface="+mn-cs"/>
                </a:rPr>
                <a:t>=</a:t>
              </a:r>
            </a:p>
          </p:txBody>
        </p:sp>
        <p:pic>
          <p:nvPicPr>
            <p:cNvPr id="69" name="图片 68">
              <a:extLst>
                <a:ext uri="{FF2B5EF4-FFF2-40B4-BE49-F238E27FC236}">
                  <a16:creationId xmlns:a16="http://schemas.microsoft.com/office/drawing/2014/main" id="{358F5605-04C0-48F5-8F05-8ADDEFC12EDF}"/>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80939" y="2535697"/>
              <a:ext cx="7582121" cy="2994300"/>
            </a:xfrm>
            <a:prstGeom prst="rect">
              <a:avLst/>
            </a:prstGeom>
          </p:spPr>
        </p:pic>
      </p:grpSp>
      <p:pic>
        <p:nvPicPr>
          <p:cNvPr id="70" name="图片 69">
            <a:extLst>
              <a:ext uri="{FF2B5EF4-FFF2-40B4-BE49-F238E27FC236}">
                <a16:creationId xmlns:a16="http://schemas.microsoft.com/office/drawing/2014/main" id="{2830D5C3-F4BC-4640-A681-7150E1540159}"/>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780938" y="3057163"/>
            <a:ext cx="7582120" cy="2994300"/>
          </a:xfrm>
          <a:prstGeom prst="rect">
            <a:avLst/>
          </a:prstGeom>
        </p:spPr>
      </p:pic>
      <p:pic>
        <p:nvPicPr>
          <p:cNvPr id="71" name="图片 70">
            <a:extLst>
              <a:ext uri="{FF2B5EF4-FFF2-40B4-BE49-F238E27FC236}">
                <a16:creationId xmlns:a16="http://schemas.microsoft.com/office/drawing/2014/main" id="{16F8E73C-F63D-47E6-94D9-DEA4EDBB8F33}"/>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780937" y="3055830"/>
            <a:ext cx="7582120" cy="2994300"/>
          </a:xfrm>
          <a:prstGeom prst="rect">
            <a:avLst/>
          </a:prstGeom>
        </p:spPr>
      </p:pic>
      <p:pic>
        <p:nvPicPr>
          <p:cNvPr id="72" name="图片 71">
            <a:extLst>
              <a:ext uri="{FF2B5EF4-FFF2-40B4-BE49-F238E27FC236}">
                <a16:creationId xmlns:a16="http://schemas.microsoft.com/office/drawing/2014/main" id="{729ECAE9-4105-43C6-B9C8-4D67DFAA21FB}"/>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80640" y="3042354"/>
            <a:ext cx="7582120" cy="2994300"/>
          </a:xfrm>
          <a:prstGeom prst="rect">
            <a:avLst/>
          </a:prstGeom>
        </p:spPr>
      </p:pic>
      <p:pic>
        <p:nvPicPr>
          <p:cNvPr id="73" name="图片 72">
            <a:extLst>
              <a:ext uri="{FF2B5EF4-FFF2-40B4-BE49-F238E27FC236}">
                <a16:creationId xmlns:a16="http://schemas.microsoft.com/office/drawing/2014/main" id="{2420C8E5-565B-4427-9AFB-9F78FFB58175}"/>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780938" y="3037660"/>
            <a:ext cx="7582120" cy="2994300"/>
          </a:xfrm>
          <a:prstGeom prst="rect">
            <a:avLst/>
          </a:prstGeom>
        </p:spPr>
      </p:pic>
    </p:spTree>
    <p:extLst>
      <p:ext uri="{BB962C8B-B14F-4D97-AF65-F5344CB8AC3E}">
        <p14:creationId xmlns:p14="http://schemas.microsoft.com/office/powerpoint/2010/main" val="1871157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7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7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7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43</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lvl="0">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8.4.2  </a:t>
            </a:r>
            <a:r>
              <a:rPr lang="zh-CN" altLang="en-US" sz="3200" dirty="0">
                <a:solidFill>
                  <a:prstClr val="white"/>
                </a:solidFill>
              </a:rPr>
              <a:t>简单计算器</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2A4B7D20-6B21-457D-B6BF-C3F76ACBB2EE}"/>
              </a:ext>
            </a:extLst>
          </p:cNvPr>
          <p:cNvSpPr/>
          <p:nvPr/>
        </p:nvSpPr>
        <p:spPr>
          <a:xfrm>
            <a:off x="207954" y="964536"/>
            <a:ext cx="8616094" cy="400110"/>
          </a:xfrm>
          <a:prstGeom prst="rect">
            <a:avLst/>
          </a:prstGeom>
        </p:spPr>
        <p:txBody>
          <a:bodyPr wrap="square">
            <a:spAutoFit/>
          </a:bodyPr>
          <a:lstStyle/>
          <a:p>
            <a:pPr lvl="0">
              <a:defRPr/>
            </a:pPr>
            <a:r>
              <a:rPr lang="zh-CN" altLang="en-US" sz="2000" dirty="0">
                <a:solidFill>
                  <a:prstClr val="black"/>
                </a:solidFill>
              </a:rPr>
              <a:t>简单四则运算的类代码清单如下：</a:t>
            </a:r>
            <a:endPar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13" name="组合 12">
            <a:extLst>
              <a:ext uri="{FF2B5EF4-FFF2-40B4-BE49-F238E27FC236}">
                <a16:creationId xmlns:a16="http://schemas.microsoft.com/office/drawing/2014/main" id="{D09D85D5-038A-4BF3-A625-95D934A21058}"/>
              </a:ext>
            </a:extLst>
          </p:cNvPr>
          <p:cNvGrpSpPr/>
          <p:nvPr/>
        </p:nvGrpSpPr>
        <p:grpSpPr>
          <a:xfrm>
            <a:off x="207954" y="1449441"/>
            <a:ext cx="8704398" cy="4744095"/>
            <a:chOff x="219974" y="2021250"/>
            <a:chExt cx="8704052" cy="3900396"/>
          </a:xfrm>
        </p:grpSpPr>
        <p:sp>
          <p:nvSpPr>
            <p:cNvPr id="18" name="矩形: 圆顶角 17">
              <a:extLst>
                <a:ext uri="{FF2B5EF4-FFF2-40B4-BE49-F238E27FC236}">
                  <a16:creationId xmlns:a16="http://schemas.microsoft.com/office/drawing/2014/main" id="{1BE027AF-BB67-49A0-86D0-4408EC9D6ADB}"/>
                </a:ext>
              </a:extLst>
            </p:cNvPr>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sz="2000" dirty="0">
                  <a:solidFill>
                    <a:prstClr val="white"/>
                  </a:solidFill>
                  <a:latin typeface="Consolas" panose="020B0609020204030204" pitchFamily="49" charset="0"/>
                </a:rPr>
                <a:t>Calculator </a:t>
              </a:r>
              <a:r>
                <a:rPr lang="zh-CN" altLang="en-US" sz="2000" dirty="0">
                  <a:solidFill>
                    <a:prstClr val="white"/>
                  </a:solidFill>
                  <a:latin typeface="Consolas" panose="020B0609020204030204" pitchFamily="49" charset="0"/>
                </a:rPr>
                <a:t>类定义部分一</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9" name="矩形: 圆角 17">
              <a:extLst>
                <a:ext uri="{FF2B5EF4-FFF2-40B4-BE49-F238E27FC236}">
                  <a16:creationId xmlns:a16="http://schemas.microsoft.com/office/drawing/2014/main" id="{DCD5AFA7-7B71-40FD-B504-0C9920E0FC1D}"/>
                </a:ext>
              </a:extLst>
            </p:cNvPr>
            <p:cNvSpPr/>
            <p:nvPr/>
          </p:nvSpPr>
          <p:spPr>
            <a:xfrm>
              <a:off x="219974" y="2376600"/>
              <a:ext cx="8704052" cy="354504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ts val="2200"/>
                </a:lnSpc>
                <a:buClr>
                  <a:srgbClr val="151DC1"/>
                </a:buClr>
                <a:buSzPct val="80000"/>
              </a:pPr>
              <a:r>
                <a:rPr lang="en-US" altLang="zh-CN" sz="1600" dirty="0">
                  <a:solidFill>
                    <a:schemeClr val="tx1"/>
                  </a:solidFill>
                  <a:latin typeface="Consolas" panose="020B0609020204030204" pitchFamily="49" charset="0"/>
                </a:rPr>
                <a:t>1 	</a:t>
              </a:r>
              <a:r>
                <a:rPr lang="en-US" altLang="zh-CN" sz="1600" dirty="0">
                  <a:solidFill>
                    <a:srgbClr val="0000FF"/>
                  </a:solidFill>
                  <a:latin typeface="Consolas" panose="020B0609020204030204" pitchFamily="49" charset="0"/>
                </a:rPr>
                <a:t>class</a:t>
              </a: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Calculator</a:t>
              </a:r>
              <a:r>
                <a:rPr lang="en-US" altLang="zh-CN" sz="1600" dirty="0">
                  <a:solidFill>
                    <a:schemeClr val="tx1"/>
                  </a:solidFill>
                  <a:latin typeface="Consolas" panose="020B0609020204030204" pitchFamily="49" charset="0"/>
                </a:rPr>
                <a:t> {</a:t>
              </a:r>
            </a:p>
            <a:p>
              <a:pPr lvl="0">
                <a:lnSpc>
                  <a:spcPts val="2200"/>
                </a:lnSpc>
                <a:buClr>
                  <a:srgbClr val="151DC1"/>
                </a:buClr>
                <a:buSzPct val="80000"/>
              </a:pPr>
              <a:r>
                <a:rPr lang="en-US" altLang="zh-CN" sz="1600" dirty="0">
                  <a:solidFill>
                    <a:schemeClr val="tx1"/>
                  </a:solidFill>
                  <a:latin typeface="Consolas" panose="020B0609020204030204" pitchFamily="49" charset="0"/>
                </a:rPr>
                <a:t>2 	</a:t>
              </a:r>
              <a:r>
                <a:rPr lang="en-US" altLang="zh-CN" sz="1600" dirty="0">
                  <a:solidFill>
                    <a:srgbClr val="0000FF"/>
                  </a:solidFill>
                  <a:latin typeface="Consolas" panose="020B0609020204030204" pitchFamily="49" charset="0"/>
                </a:rPr>
                <a:t>private</a:t>
              </a:r>
              <a:r>
                <a:rPr lang="en-US" altLang="zh-CN" sz="1600" dirty="0">
                  <a:solidFill>
                    <a:schemeClr val="tx1"/>
                  </a:solidFill>
                  <a:latin typeface="Consolas" panose="020B0609020204030204" pitchFamily="49" charset="0"/>
                </a:rPr>
                <a:t>:</a:t>
              </a:r>
            </a:p>
            <a:p>
              <a:pPr lvl="0">
                <a:lnSpc>
                  <a:spcPts val="2200"/>
                </a:lnSpc>
                <a:buClr>
                  <a:srgbClr val="151DC1"/>
                </a:buClr>
                <a:buSzPct val="80000"/>
              </a:pPr>
              <a:r>
                <a:rPr lang="en-US" altLang="zh-CN" sz="1600" dirty="0">
                  <a:solidFill>
                    <a:schemeClr val="tx1"/>
                  </a:solidFill>
                  <a:latin typeface="Consolas" panose="020B0609020204030204" pitchFamily="49" charset="0"/>
                </a:rPr>
                <a:t>3 		</a:t>
              </a:r>
              <a:r>
                <a:rPr lang="en-US" altLang="zh-CN" sz="1600" dirty="0">
                  <a:solidFill>
                    <a:srgbClr val="08764C"/>
                  </a:solidFill>
                  <a:latin typeface="Consolas" panose="020B0609020204030204" pitchFamily="49" charset="0"/>
                </a:rPr>
                <a:t>Stack</a:t>
              </a:r>
              <a:r>
                <a:rPr lang="en-US" altLang="zh-CN" sz="1600" dirty="0">
                  <a:solidFill>
                    <a:schemeClr val="tx1"/>
                  </a:solidFill>
                  <a:latin typeface="Consolas" panose="020B0609020204030204" pitchFamily="49" charset="0"/>
                </a:rPr>
                <a:t>&lt;</a:t>
              </a:r>
              <a:r>
                <a:rPr lang="en-US" altLang="zh-CN" sz="1600" dirty="0">
                  <a:solidFill>
                    <a:srgbClr val="0000FF"/>
                  </a:solidFill>
                  <a:latin typeface="Consolas" panose="020B0609020204030204" pitchFamily="49" charset="0"/>
                </a:rPr>
                <a:t>double</a:t>
              </a:r>
              <a:r>
                <a:rPr lang="en-US" altLang="zh-CN" sz="1600" dirty="0">
                  <a:solidFill>
                    <a:schemeClr val="tx1"/>
                  </a:solidFill>
                  <a:latin typeface="Consolas" panose="020B0609020204030204" pitchFamily="49" charset="0"/>
                </a:rPr>
                <a:t>&gt; </a:t>
              </a:r>
              <a:r>
                <a:rPr lang="en-US" altLang="zh-CN" sz="1600" dirty="0" err="1">
                  <a:solidFill>
                    <a:schemeClr val="tx1"/>
                  </a:solidFill>
                  <a:latin typeface="Consolas" panose="020B0609020204030204" pitchFamily="49" charset="0"/>
                </a:rPr>
                <a:t>m_num</a:t>
              </a:r>
              <a:r>
                <a:rPr lang="en-US" altLang="zh-CN" sz="1600" dirty="0">
                  <a:solidFill>
                    <a:schemeClr val="tx1"/>
                  </a:solidFill>
                  <a:latin typeface="Consolas" panose="020B0609020204030204" pitchFamily="49" charset="0"/>
                </a:rPr>
                <a:t>;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操作数栈</a:t>
              </a:r>
            </a:p>
            <a:p>
              <a:pPr lvl="0">
                <a:lnSpc>
                  <a:spcPts val="2200"/>
                </a:lnSpc>
                <a:buClr>
                  <a:srgbClr val="151DC1"/>
                </a:buClr>
                <a:buSzPct val="80000"/>
              </a:pPr>
              <a:r>
                <a:rPr lang="en-US" altLang="zh-CN" sz="1600" dirty="0">
                  <a:solidFill>
                    <a:schemeClr val="tx1"/>
                  </a:solidFill>
                  <a:latin typeface="Consolas" panose="020B0609020204030204" pitchFamily="49" charset="0"/>
                </a:rPr>
                <a:t>4 		</a:t>
              </a:r>
              <a:r>
                <a:rPr lang="en-US" altLang="zh-CN" sz="1600" dirty="0">
                  <a:solidFill>
                    <a:srgbClr val="08764C"/>
                  </a:solidFill>
                  <a:latin typeface="Consolas" panose="020B0609020204030204" pitchFamily="49" charset="0"/>
                </a:rPr>
                <a:t>Stack</a:t>
              </a:r>
              <a:r>
                <a:rPr lang="en-US" altLang="zh-CN" sz="1600" dirty="0">
                  <a:solidFill>
                    <a:schemeClr val="tx1"/>
                  </a:solidFill>
                  <a:latin typeface="Consolas" panose="020B0609020204030204" pitchFamily="49" charset="0"/>
                </a:rPr>
                <a:t>&lt;</a:t>
              </a:r>
              <a:r>
                <a:rPr lang="en-US" altLang="zh-CN" sz="1600" dirty="0">
                  <a:solidFill>
                    <a:srgbClr val="0000FF"/>
                  </a:solidFill>
                  <a:latin typeface="Consolas" panose="020B0609020204030204" pitchFamily="49" charset="0"/>
                </a:rPr>
                <a:t>char</a:t>
              </a:r>
              <a:r>
                <a:rPr lang="en-US" altLang="zh-CN" sz="1600" dirty="0">
                  <a:solidFill>
                    <a:schemeClr val="tx1"/>
                  </a:solidFill>
                  <a:latin typeface="Consolas" panose="020B0609020204030204" pitchFamily="49" charset="0"/>
                </a:rPr>
                <a:t>&gt; </a:t>
              </a:r>
              <a:r>
                <a:rPr lang="en-US" altLang="zh-CN" sz="1600" dirty="0" err="1">
                  <a:solidFill>
                    <a:schemeClr val="tx1"/>
                  </a:solidFill>
                  <a:latin typeface="Consolas" panose="020B0609020204030204" pitchFamily="49" charset="0"/>
                </a:rPr>
                <a:t>m_opr</a:t>
              </a:r>
              <a:r>
                <a:rPr lang="en-US" altLang="zh-CN" sz="1600" dirty="0">
                  <a:solidFill>
                    <a:schemeClr val="tx1"/>
                  </a:solidFill>
                  <a:latin typeface="Consolas" panose="020B0609020204030204" pitchFamily="49" charset="0"/>
                </a:rPr>
                <a:t>;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运算符栈</a:t>
              </a:r>
            </a:p>
            <a:p>
              <a:pPr lvl="0">
                <a:lnSpc>
                  <a:spcPts val="2200"/>
                </a:lnSpc>
                <a:buClr>
                  <a:srgbClr val="151DC1"/>
                </a:buClr>
                <a:buSzPct val="80000"/>
              </a:pPr>
              <a:r>
                <a:rPr lang="en-US" altLang="zh-CN" sz="1600" dirty="0">
                  <a:solidFill>
                    <a:schemeClr val="tx1"/>
                  </a:solidFill>
                  <a:latin typeface="Consolas" panose="020B0609020204030204" pitchFamily="49" charset="0"/>
                </a:rPr>
                <a:t>5 		</a:t>
              </a:r>
              <a:r>
                <a:rPr lang="en-US" altLang="zh-CN" sz="1600" dirty="0">
                  <a:solidFill>
                    <a:srgbClr val="0000FF"/>
                  </a:solidFill>
                  <a:latin typeface="Consolas" panose="020B0609020204030204" pitchFamily="49" charset="0"/>
                </a:rPr>
                <a:t>int</a:t>
              </a:r>
              <a:r>
                <a:rPr lang="en-US" altLang="zh-CN" sz="1600" dirty="0">
                  <a:solidFill>
                    <a:schemeClr val="tx1"/>
                  </a:solidFill>
                  <a:latin typeface="Consolas" panose="020B0609020204030204" pitchFamily="49" charset="0"/>
                </a:rPr>
                <a:t> precedence(</a:t>
              </a:r>
              <a:r>
                <a:rPr lang="en-US" altLang="zh-CN" sz="1600" dirty="0">
                  <a:solidFill>
                    <a:srgbClr val="0000FF"/>
                  </a:solidFill>
                  <a:latin typeface="Consolas" panose="020B0609020204030204" pitchFamily="49" charset="0"/>
                </a:rPr>
                <a:t>const</a:t>
              </a: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char</a:t>
              </a:r>
              <a:r>
                <a:rPr lang="en-US" altLang="zh-CN" sz="1600" dirty="0">
                  <a:solidFill>
                    <a:schemeClr val="tx1"/>
                  </a:solidFill>
                  <a:latin typeface="Consolas" panose="020B0609020204030204" pitchFamily="49" charset="0"/>
                </a:rPr>
                <a:t> &amp;s ) </a:t>
              </a:r>
              <a:r>
                <a:rPr lang="en-US" altLang="zh-CN" sz="1600" dirty="0">
                  <a:solidFill>
                    <a:srgbClr val="0000FF"/>
                  </a:solidFill>
                  <a:latin typeface="Consolas" panose="020B0609020204030204" pitchFamily="49" charset="0"/>
                </a:rPr>
                <a:t>const</a:t>
              </a:r>
              <a:r>
                <a:rPr lang="en-US" altLang="zh-CN" sz="1600" dirty="0">
                  <a:solidFill>
                    <a:schemeClr val="tx1"/>
                  </a:solidFill>
                  <a:latin typeface="Consolas" panose="020B0609020204030204" pitchFamily="49" charset="0"/>
                </a:rPr>
                <a:t>;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获取运算符优先级</a:t>
              </a:r>
            </a:p>
            <a:p>
              <a:pPr lvl="0">
                <a:lnSpc>
                  <a:spcPts val="2200"/>
                </a:lnSpc>
                <a:buClr>
                  <a:srgbClr val="151DC1"/>
                </a:buClr>
                <a:buSzPct val="80000"/>
              </a:pPr>
              <a:r>
                <a:rPr lang="en-US" altLang="zh-CN" sz="1600" dirty="0">
                  <a:solidFill>
                    <a:schemeClr val="tx1"/>
                  </a:solidFill>
                  <a:latin typeface="Consolas" panose="020B0609020204030204" pitchFamily="49" charset="0"/>
                </a:rPr>
                <a:t>6 		</a:t>
              </a:r>
              <a:r>
                <a:rPr lang="en-US" altLang="zh-CN" sz="1600" dirty="0">
                  <a:solidFill>
                    <a:srgbClr val="0000FF"/>
                  </a:solidFill>
                  <a:latin typeface="Consolas" panose="020B0609020204030204" pitchFamily="49" charset="0"/>
                </a:rPr>
                <a:t>double</a:t>
              </a: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readNum</a:t>
              </a:r>
              <a:r>
                <a:rPr lang="en-US" altLang="zh-CN" sz="1600" dirty="0">
                  <a:solidFill>
                    <a:schemeClr val="tx1"/>
                  </a:solidFill>
                  <a:latin typeface="Consolas" panose="020B0609020204030204" pitchFamily="49" charset="0"/>
                </a:rPr>
                <a:t>(</a:t>
              </a:r>
              <a:r>
                <a:rPr lang="en-US" altLang="zh-CN" sz="1600" dirty="0">
                  <a:solidFill>
                    <a:srgbClr val="08764C"/>
                  </a:solidFill>
                  <a:latin typeface="Consolas" panose="020B0609020204030204" pitchFamily="49" charset="0"/>
                </a:rPr>
                <a:t>string::</a:t>
              </a:r>
              <a:r>
                <a:rPr lang="en-US" altLang="zh-CN" sz="1600" dirty="0" err="1">
                  <a:solidFill>
                    <a:srgbClr val="08764C"/>
                  </a:solidFill>
                  <a:latin typeface="Consolas" panose="020B0609020204030204" pitchFamily="49" charset="0"/>
                </a:rPr>
                <a:t>const_iterator</a:t>
              </a:r>
              <a:r>
                <a:rPr lang="en-US" altLang="zh-CN" sz="1600" dirty="0">
                  <a:solidFill>
                    <a:schemeClr val="tx1"/>
                  </a:solidFill>
                  <a:latin typeface="Consolas" panose="020B0609020204030204" pitchFamily="49" charset="0"/>
                </a:rPr>
                <a:t> &amp;it);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读取操作数</a:t>
              </a:r>
            </a:p>
            <a:p>
              <a:pPr lvl="0">
                <a:lnSpc>
                  <a:spcPts val="2200"/>
                </a:lnSpc>
                <a:buClr>
                  <a:srgbClr val="151DC1"/>
                </a:buClr>
                <a:buSzPct val="80000"/>
              </a:pPr>
              <a:r>
                <a:rPr lang="en-US" altLang="zh-CN" sz="1600" dirty="0">
                  <a:solidFill>
                    <a:schemeClr val="tx1"/>
                  </a:solidFill>
                  <a:latin typeface="Consolas" panose="020B0609020204030204" pitchFamily="49" charset="0"/>
                </a:rPr>
                <a:t>7 		</a:t>
              </a:r>
              <a:r>
                <a:rPr lang="en-US" altLang="zh-CN" sz="1600" dirty="0">
                  <a:solidFill>
                    <a:srgbClr val="0000FF"/>
                  </a:solidFill>
                  <a:latin typeface="Consolas" panose="020B0609020204030204" pitchFamily="49" charset="0"/>
                </a:rPr>
                <a:t>void</a:t>
              </a:r>
              <a:r>
                <a:rPr lang="en-US" altLang="zh-CN" sz="1600" dirty="0">
                  <a:solidFill>
                    <a:schemeClr val="tx1"/>
                  </a:solidFill>
                  <a:latin typeface="Consolas" panose="020B0609020204030204" pitchFamily="49" charset="0"/>
                </a:rPr>
                <a:t> calculate();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取出运算符和操作数进行计算</a:t>
              </a:r>
            </a:p>
            <a:p>
              <a:pPr lvl="0">
                <a:lnSpc>
                  <a:spcPts val="2200"/>
                </a:lnSpc>
                <a:buClr>
                  <a:srgbClr val="151DC1"/>
                </a:buClr>
                <a:buSzPct val="80000"/>
              </a:pPr>
              <a:r>
                <a:rPr lang="en-US" altLang="zh-CN" sz="1600" dirty="0">
                  <a:solidFill>
                    <a:schemeClr val="tx1"/>
                  </a:solidFill>
                  <a:latin typeface="Consolas" panose="020B0609020204030204" pitchFamily="49" charset="0"/>
                </a:rPr>
                <a:t>8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内联函数，判断是否为数字</a:t>
              </a:r>
            </a:p>
            <a:p>
              <a:pPr lvl="0">
                <a:lnSpc>
                  <a:spcPts val="2200"/>
                </a:lnSpc>
                <a:buClr>
                  <a:srgbClr val="151DC1"/>
                </a:buClr>
                <a:buSzPct val="80000"/>
              </a:pPr>
              <a:r>
                <a:rPr lang="en-US" altLang="zh-CN" sz="1600" dirty="0">
                  <a:solidFill>
                    <a:schemeClr val="tx1"/>
                  </a:solidFill>
                  <a:latin typeface="Consolas" panose="020B0609020204030204" pitchFamily="49" charset="0"/>
                </a:rPr>
                <a:t>9 		</a:t>
              </a:r>
              <a:r>
                <a:rPr lang="en-US" altLang="zh-CN" sz="1600" dirty="0">
                  <a:solidFill>
                    <a:srgbClr val="0000FF"/>
                  </a:solidFill>
                  <a:latin typeface="Consolas" panose="020B0609020204030204" pitchFamily="49" charset="0"/>
                </a:rPr>
                <a:t>bool</a:t>
              </a: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isNum</a:t>
              </a:r>
              <a:r>
                <a:rPr lang="en-US" altLang="zh-CN" sz="1600" dirty="0">
                  <a:solidFill>
                    <a:schemeClr val="tx1"/>
                  </a:solidFill>
                  <a:latin typeface="Consolas" panose="020B0609020204030204" pitchFamily="49" charset="0"/>
                </a:rPr>
                <a:t>(</a:t>
              </a:r>
              <a:r>
                <a:rPr lang="en-US" altLang="zh-CN" sz="1600" dirty="0">
                  <a:solidFill>
                    <a:srgbClr val="08764C"/>
                  </a:solidFill>
                  <a:latin typeface="Consolas" panose="020B0609020204030204" pitchFamily="49" charset="0"/>
                </a:rPr>
                <a:t>string::</a:t>
              </a:r>
              <a:r>
                <a:rPr lang="en-US" altLang="zh-CN" sz="1600" dirty="0" err="1">
                  <a:solidFill>
                    <a:srgbClr val="08764C"/>
                  </a:solidFill>
                  <a:latin typeface="Consolas" panose="020B0609020204030204" pitchFamily="49" charset="0"/>
                </a:rPr>
                <a:t>const_iterator</a:t>
              </a:r>
              <a:r>
                <a:rPr lang="en-US" altLang="zh-CN" sz="1600" dirty="0">
                  <a:solidFill>
                    <a:srgbClr val="08764C"/>
                  </a:solidFill>
                  <a:latin typeface="Consolas" panose="020B0609020204030204" pitchFamily="49" charset="0"/>
                </a:rPr>
                <a:t> </a:t>
              </a:r>
              <a:r>
                <a:rPr lang="en-US" altLang="zh-CN" sz="1600" dirty="0">
                  <a:solidFill>
                    <a:schemeClr val="tx1"/>
                  </a:solidFill>
                  <a:latin typeface="Consolas" panose="020B0609020204030204" pitchFamily="49" charset="0"/>
                </a:rPr>
                <a:t>&amp;c) </a:t>
              </a:r>
              <a:r>
                <a:rPr lang="en-US" altLang="zh-CN" sz="1600" dirty="0">
                  <a:solidFill>
                    <a:srgbClr val="0000FF"/>
                  </a:solidFill>
                  <a:latin typeface="Consolas" panose="020B0609020204030204" pitchFamily="49" charset="0"/>
                </a:rPr>
                <a:t>const</a:t>
              </a:r>
              <a:r>
                <a:rPr lang="en-US" altLang="zh-CN" sz="1600" dirty="0">
                  <a:solidFill>
                    <a:schemeClr val="tx1"/>
                  </a:solidFill>
                  <a:latin typeface="Consolas" panose="020B0609020204030204" pitchFamily="49" charset="0"/>
                </a:rPr>
                <a:t> {</a:t>
              </a:r>
            </a:p>
            <a:p>
              <a:pPr lvl="0">
                <a:lnSpc>
                  <a:spcPts val="2200"/>
                </a:lnSpc>
                <a:buClr>
                  <a:srgbClr val="151DC1"/>
                </a:buClr>
                <a:buSzPct val="80000"/>
              </a:pPr>
              <a:r>
                <a:rPr lang="en-US" altLang="zh-CN" sz="1600" dirty="0">
                  <a:solidFill>
                    <a:schemeClr val="tx1"/>
                  </a:solidFill>
                  <a:latin typeface="Consolas" panose="020B0609020204030204" pitchFamily="49" charset="0"/>
                </a:rPr>
                <a:t>10 			</a:t>
              </a:r>
              <a:r>
                <a:rPr lang="en-US" altLang="zh-CN" sz="1600" dirty="0">
                  <a:solidFill>
                    <a:srgbClr val="0000FF"/>
                  </a:solidFill>
                  <a:latin typeface="Consolas" panose="020B0609020204030204" pitchFamily="49" charset="0"/>
                </a:rPr>
                <a:t>return</a:t>
              </a:r>
              <a:r>
                <a:rPr lang="en-US" altLang="zh-CN" sz="1600" dirty="0">
                  <a:solidFill>
                    <a:schemeClr val="tx1"/>
                  </a:solidFill>
                  <a:latin typeface="Consolas" panose="020B0609020204030204" pitchFamily="49" charset="0"/>
                </a:rPr>
                <a:t>* c &gt;= ’0’&amp;&amp; * c &lt;= ’9’ || * c == ’.’;</a:t>
              </a:r>
            </a:p>
            <a:p>
              <a:pPr lvl="0">
                <a:lnSpc>
                  <a:spcPts val="2200"/>
                </a:lnSpc>
                <a:buClr>
                  <a:srgbClr val="151DC1"/>
                </a:buClr>
                <a:buSzPct val="80000"/>
              </a:pPr>
              <a:r>
                <a:rPr lang="en-US" altLang="zh-CN" sz="1600" dirty="0">
                  <a:solidFill>
                    <a:schemeClr val="tx1"/>
                  </a:solidFill>
                  <a:latin typeface="Consolas" panose="020B0609020204030204" pitchFamily="49" charset="0"/>
                </a:rPr>
                <a:t>11 		}</a:t>
              </a:r>
            </a:p>
            <a:p>
              <a:pPr lvl="0">
                <a:lnSpc>
                  <a:spcPts val="2200"/>
                </a:lnSpc>
                <a:buClr>
                  <a:srgbClr val="151DC1"/>
                </a:buClr>
                <a:buSzPct val="80000"/>
              </a:pPr>
              <a:r>
                <a:rPr lang="en-US" altLang="zh-CN" sz="1600" dirty="0">
                  <a:solidFill>
                    <a:schemeClr val="tx1"/>
                  </a:solidFill>
                  <a:latin typeface="Consolas" panose="020B0609020204030204" pitchFamily="49" charset="0"/>
                </a:rPr>
                <a:t>12 	</a:t>
              </a:r>
              <a:r>
                <a:rPr lang="en-US" altLang="zh-CN" sz="1600" dirty="0">
                  <a:solidFill>
                    <a:srgbClr val="0000FF"/>
                  </a:solidFill>
                  <a:latin typeface="Consolas" panose="020B0609020204030204" pitchFamily="49" charset="0"/>
                </a:rPr>
                <a:t>public</a:t>
              </a:r>
              <a:r>
                <a:rPr lang="en-US" altLang="zh-CN" sz="1600" dirty="0">
                  <a:solidFill>
                    <a:schemeClr val="tx1"/>
                  </a:solidFill>
                  <a:latin typeface="Consolas" panose="020B0609020204030204" pitchFamily="49" charset="0"/>
                </a:rPr>
                <a:t>:</a:t>
              </a:r>
            </a:p>
            <a:p>
              <a:pPr lvl="0">
                <a:lnSpc>
                  <a:spcPts val="2200"/>
                </a:lnSpc>
                <a:buClr>
                  <a:srgbClr val="151DC1"/>
                </a:buClr>
                <a:buSzPct val="80000"/>
              </a:pPr>
              <a:r>
                <a:rPr lang="en-US" altLang="zh-CN" sz="1600" dirty="0">
                  <a:solidFill>
                    <a:schemeClr val="tx1"/>
                  </a:solidFill>
                  <a:latin typeface="Consolas" panose="020B0609020204030204" pitchFamily="49" charset="0"/>
                </a:rPr>
                <a:t>13 		</a:t>
              </a:r>
              <a:r>
                <a:rPr lang="en-US" altLang="zh-CN" sz="1600" dirty="0">
                  <a:solidFill>
                    <a:srgbClr val="08764C"/>
                  </a:solidFill>
                  <a:latin typeface="Consolas" panose="020B0609020204030204" pitchFamily="49" charset="0"/>
                </a:rPr>
                <a:t>Calculator</a:t>
              </a: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m_opr.push</a:t>
              </a:r>
              <a:r>
                <a:rPr lang="en-US" altLang="zh-CN" sz="1600" dirty="0">
                  <a:solidFill>
                    <a:schemeClr val="tx1"/>
                  </a:solidFill>
                  <a:latin typeface="Consolas" panose="020B0609020204030204" pitchFamily="49" charset="0"/>
                </a:rPr>
                <a:t>(’#’); }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运算符栈初始化</a:t>
              </a:r>
            </a:p>
            <a:p>
              <a:pPr lvl="0">
                <a:lnSpc>
                  <a:spcPts val="2200"/>
                </a:lnSpc>
                <a:buClr>
                  <a:srgbClr val="151DC1"/>
                </a:buClr>
                <a:buSzPct val="80000"/>
              </a:pPr>
              <a:r>
                <a:rPr lang="en-US" altLang="zh-CN" sz="1600" dirty="0">
                  <a:solidFill>
                    <a:schemeClr val="tx1"/>
                  </a:solidFill>
                  <a:latin typeface="Consolas" panose="020B0609020204030204" pitchFamily="49" charset="0"/>
                </a:rPr>
                <a:t>14 		</a:t>
              </a:r>
              <a:r>
                <a:rPr lang="en-US" altLang="zh-CN" sz="1600" dirty="0">
                  <a:solidFill>
                    <a:srgbClr val="0000FF"/>
                  </a:solidFill>
                  <a:latin typeface="Consolas" panose="020B0609020204030204" pitchFamily="49" charset="0"/>
                </a:rPr>
                <a:t>double</a:t>
              </a: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doIt</a:t>
              </a:r>
              <a:r>
                <a:rPr lang="en-US" altLang="zh-CN" sz="1600" dirty="0">
                  <a:solidFill>
                    <a:schemeClr val="tx1"/>
                  </a:solidFill>
                  <a:latin typeface="Consolas" panose="020B0609020204030204" pitchFamily="49" charset="0"/>
                </a:rPr>
                <a:t>(</a:t>
              </a:r>
              <a:r>
                <a:rPr lang="en-US" altLang="zh-CN" sz="1600" dirty="0">
                  <a:solidFill>
                    <a:srgbClr val="0000FF"/>
                  </a:solidFill>
                  <a:latin typeface="Consolas" panose="020B0609020204030204" pitchFamily="49" charset="0"/>
                </a:rPr>
                <a:t>const</a:t>
              </a: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string</a:t>
              </a:r>
              <a:r>
                <a:rPr lang="en-US" altLang="zh-CN" sz="1600" dirty="0">
                  <a:solidFill>
                    <a:schemeClr val="tx1"/>
                  </a:solidFill>
                  <a:latin typeface="Consolas" panose="020B0609020204030204" pitchFamily="49" charset="0"/>
                </a:rPr>
                <a:t> &amp;exp);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表达式求值</a:t>
              </a:r>
            </a:p>
            <a:p>
              <a:pPr lvl="0">
                <a:lnSpc>
                  <a:spcPts val="2200"/>
                </a:lnSpc>
                <a:buClr>
                  <a:srgbClr val="151DC1"/>
                </a:buClr>
                <a:buSzPct val="80000"/>
              </a:pPr>
              <a:r>
                <a:rPr lang="en-US" altLang="zh-CN" sz="1600" dirty="0">
                  <a:solidFill>
                    <a:schemeClr val="tx1"/>
                  </a:solidFill>
                  <a:latin typeface="Consolas" panose="020B0609020204030204" pitchFamily="49" charset="0"/>
                </a:rPr>
                <a:t>15 	};</a:t>
              </a:r>
              <a:endParaRPr kumimoji="0" lang="en-US" altLang="zh-CN" sz="1600" b="0" i="0" u="none" strike="noStrike" kern="1200" cap="none" spc="0" normalizeH="0" baseline="0" noProof="0" dirty="0">
                <a:ln>
                  <a:noFill/>
                </a:ln>
                <a:solidFill>
                  <a:schemeClr val="tx1"/>
                </a:solidFill>
                <a:effectLst/>
                <a:uLnTx/>
                <a:uFillTx/>
                <a:latin typeface="Consolas" panose="020B0609020204030204" pitchFamily="49" charset="0"/>
                <a:ea typeface="微软雅黑"/>
              </a:endParaRPr>
            </a:p>
          </p:txBody>
        </p:sp>
      </p:grpSp>
    </p:spTree>
    <p:extLst>
      <p:ext uri="{BB962C8B-B14F-4D97-AF65-F5344CB8AC3E}">
        <p14:creationId xmlns:p14="http://schemas.microsoft.com/office/powerpoint/2010/main" val="38565347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44</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8.4.2  </a:t>
            </a:r>
            <a:r>
              <a:rPr kumimoji="0" lang="zh-CN" altLang="en-US" sz="3200" b="0" i="0" u="none" strike="noStrike" kern="1200" cap="none" spc="0" normalizeH="0" baseline="0" noProof="0" dirty="0">
                <a:ln>
                  <a:noFill/>
                </a:ln>
                <a:solidFill>
                  <a:prstClr val="white"/>
                </a:solidFill>
                <a:effectLst/>
                <a:uLnTx/>
                <a:uFillTx/>
                <a:latin typeface="微软雅黑"/>
                <a:ea typeface="微软雅黑"/>
                <a:cs typeface="+mn-cs"/>
              </a:rPr>
              <a:t>简单计算器</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2A4B7D20-6B21-457D-B6BF-C3F76ACBB2EE}"/>
              </a:ext>
            </a:extLst>
          </p:cNvPr>
          <p:cNvSpPr/>
          <p:nvPr/>
        </p:nvSpPr>
        <p:spPr>
          <a:xfrm>
            <a:off x="207954" y="964536"/>
            <a:ext cx="8616094" cy="40011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简单四则运算的类代码清单如下：</a:t>
            </a:r>
            <a:endPar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13" name="组合 12">
            <a:extLst>
              <a:ext uri="{FF2B5EF4-FFF2-40B4-BE49-F238E27FC236}">
                <a16:creationId xmlns:a16="http://schemas.microsoft.com/office/drawing/2014/main" id="{D09D85D5-038A-4BF3-A625-95D934A21058}"/>
              </a:ext>
            </a:extLst>
          </p:cNvPr>
          <p:cNvGrpSpPr/>
          <p:nvPr/>
        </p:nvGrpSpPr>
        <p:grpSpPr>
          <a:xfrm>
            <a:off x="207954" y="1449441"/>
            <a:ext cx="8704398" cy="4566713"/>
            <a:chOff x="219974" y="2021250"/>
            <a:chExt cx="8704052" cy="3754560"/>
          </a:xfrm>
        </p:grpSpPr>
        <p:sp>
          <p:nvSpPr>
            <p:cNvPr id="18" name="矩形: 圆顶角 17">
              <a:extLst>
                <a:ext uri="{FF2B5EF4-FFF2-40B4-BE49-F238E27FC236}">
                  <a16:creationId xmlns:a16="http://schemas.microsoft.com/office/drawing/2014/main" id="{1BE027AF-BB67-49A0-86D0-4408EC9D6ADB}"/>
                </a:ext>
              </a:extLst>
            </p:cNvPr>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white"/>
                  </a:solidFill>
                  <a:effectLst/>
                  <a:uLnTx/>
                  <a:uFillTx/>
                  <a:latin typeface="Consolas" panose="020B0609020204030204" pitchFamily="49" charset="0"/>
                  <a:ea typeface="微软雅黑"/>
                  <a:cs typeface="+mn-cs"/>
                </a:rPr>
                <a:t>Calculator </a:t>
              </a:r>
              <a:r>
                <a:rPr kumimoji="0" lang="zh-CN" altLang="en-US" sz="2000" b="0" i="0" u="none" strike="noStrike" kern="1200" cap="none" spc="0" normalizeH="0" baseline="0" noProof="0" dirty="0">
                  <a:ln>
                    <a:noFill/>
                  </a:ln>
                  <a:solidFill>
                    <a:prstClr val="white"/>
                  </a:solidFill>
                  <a:effectLst/>
                  <a:uLnTx/>
                  <a:uFillTx/>
                  <a:latin typeface="Consolas" panose="020B0609020204030204" pitchFamily="49" charset="0"/>
                  <a:ea typeface="微软雅黑"/>
                  <a:cs typeface="+mn-cs"/>
                </a:rPr>
                <a:t>类定义部分</a:t>
              </a:r>
              <a:r>
                <a:rPr lang="zh-CN" altLang="en-US" sz="2000" dirty="0">
                  <a:solidFill>
                    <a:prstClr val="white"/>
                  </a:solidFill>
                  <a:latin typeface="Consolas" panose="020B0609020204030204" pitchFamily="49" charset="0"/>
                  <a:ea typeface="微软雅黑"/>
                </a:rPr>
                <a:t>二</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9" name="矩形: 圆角 17">
              <a:extLst>
                <a:ext uri="{FF2B5EF4-FFF2-40B4-BE49-F238E27FC236}">
                  <a16:creationId xmlns:a16="http://schemas.microsoft.com/office/drawing/2014/main" id="{DCD5AFA7-7B71-40FD-B504-0C9920E0FC1D}"/>
                </a:ext>
              </a:extLst>
            </p:cNvPr>
            <p:cNvSpPr/>
            <p:nvPr/>
          </p:nvSpPr>
          <p:spPr>
            <a:xfrm>
              <a:off x="219974" y="2376600"/>
              <a:ext cx="8704052" cy="339921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ts val="2200"/>
                </a:lnSpc>
                <a:buClr>
                  <a:srgbClr val="151DC1"/>
                </a:buClr>
                <a:buSzPct val="80000"/>
              </a:pPr>
              <a:r>
                <a:rPr lang="en-US" altLang="zh-CN" sz="1600" dirty="0">
                  <a:solidFill>
                    <a:prstClr val="black"/>
                  </a:solidFill>
                  <a:latin typeface="Consolas" panose="020B0609020204030204" pitchFamily="49" charset="0"/>
                </a:rPr>
                <a:t>17 	</a:t>
              </a:r>
              <a:r>
                <a:rPr lang="en-US" altLang="zh-CN" sz="1600" dirty="0">
                  <a:solidFill>
                    <a:srgbClr val="212AE7"/>
                  </a:solidFill>
                  <a:latin typeface="Consolas" panose="020B0609020204030204" pitchFamily="49" charset="0"/>
                </a:rPr>
                <a:t>int</a:t>
              </a:r>
              <a:r>
                <a:rPr lang="en-US" altLang="zh-CN" sz="1600" dirty="0">
                  <a:solidFill>
                    <a:prstClr val="black"/>
                  </a:solidFill>
                  <a:latin typeface="Consolas" panose="020B0609020204030204" pitchFamily="49" charset="0"/>
                </a:rPr>
                <a:t> </a:t>
              </a:r>
              <a:r>
                <a:rPr lang="en-US" altLang="zh-CN" sz="1600" dirty="0">
                  <a:solidFill>
                    <a:srgbClr val="08764C"/>
                  </a:solidFill>
                  <a:latin typeface="Consolas" panose="020B0609020204030204" pitchFamily="49" charset="0"/>
                </a:rPr>
                <a:t>Calculator</a:t>
              </a:r>
              <a:r>
                <a:rPr lang="en-US" altLang="zh-CN" sz="1600" dirty="0">
                  <a:solidFill>
                    <a:prstClr val="black"/>
                  </a:solidFill>
                  <a:latin typeface="Consolas" panose="020B0609020204030204" pitchFamily="49" charset="0"/>
                </a:rPr>
                <a:t>::precedence(</a:t>
              </a:r>
              <a:r>
                <a:rPr lang="en-US" altLang="zh-CN" sz="1600" dirty="0">
                  <a:solidFill>
                    <a:srgbClr val="212AE7"/>
                  </a:solidFill>
                  <a:latin typeface="Consolas" panose="020B0609020204030204" pitchFamily="49" charset="0"/>
                </a:rPr>
                <a:t>const char </a:t>
              </a:r>
              <a:r>
                <a:rPr lang="en-US" altLang="zh-CN" sz="1600" dirty="0">
                  <a:solidFill>
                    <a:prstClr val="black"/>
                  </a:solidFill>
                  <a:latin typeface="Consolas" panose="020B0609020204030204" pitchFamily="49" charset="0"/>
                </a:rPr>
                <a:t>&amp; s) </a:t>
              </a:r>
              <a:r>
                <a:rPr lang="en-US" altLang="zh-CN" sz="1600" dirty="0">
                  <a:solidFill>
                    <a:srgbClr val="212AE7"/>
                  </a:solidFill>
                  <a:latin typeface="Consolas" panose="020B0609020204030204" pitchFamily="49" charset="0"/>
                </a:rPr>
                <a:t>const</a:t>
              </a:r>
              <a:r>
                <a:rPr lang="en-US" altLang="zh-CN" sz="1600" dirty="0">
                  <a:solidFill>
                    <a:prstClr val="black"/>
                  </a:solidFill>
                  <a:latin typeface="Consolas" panose="020B0609020204030204" pitchFamily="49" charset="0"/>
                </a:rPr>
                <a:t>{</a:t>
              </a:r>
            </a:p>
            <a:p>
              <a:pPr lvl="0">
                <a:lnSpc>
                  <a:spcPts val="2200"/>
                </a:lnSpc>
                <a:buClr>
                  <a:srgbClr val="151DC1"/>
                </a:buClr>
                <a:buSzPct val="80000"/>
              </a:pPr>
              <a:r>
                <a:rPr lang="en-US" altLang="zh-CN" sz="1600" dirty="0">
                  <a:solidFill>
                    <a:prstClr val="black"/>
                  </a:solidFill>
                  <a:latin typeface="Consolas" panose="020B0609020204030204" pitchFamily="49" charset="0"/>
                </a:rPr>
                <a:t>18 		</a:t>
              </a:r>
              <a:r>
                <a:rPr lang="en-US" altLang="zh-CN" sz="1600" dirty="0">
                  <a:solidFill>
                    <a:srgbClr val="212AE7"/>
                  </a:solidFill>
                  <a:latin typeface="Consolas" panose="020B0609020204030204" pitchFamily="49" charset="0"/>
                </a:rPr>
                <a:t>switch</a:t>
              </a:r>
              <a:r>
                <a:rPr lang="en-US" altLang="zh-CN" sz="1600" dirty="0">
                  <a:solidFill>
                    <a:prstClr val="black"/>
                  </a:solidFill>
                  <a:latin typeface="Consolas" panose="020B0609020204030204" pitchFamily="49" charset="0"/>
                </a:rPr>
                <a:t> (s) {</a:t>
              </a:r>
            </a:p>
            <a:p>
              <a:pPr lvl="0">
                <a:lnSpc>
                  <a:spcPts val="2200"/>
                </a:lnSpc>
                <a:buClr>
                  <a:srgbClr val="151DC1"/>
                </a:buClr>
                <a:buSzPct val="80000"/>
              </a:pPr>
              <a:r>
                <a:rPr lang="en-US" altLang="zh-CN" sz="1600" dirty="0">
                  <a:solidFill>
                    <a:prstClr val="black"/>
                  </a:solidFill>
                  <a:latin typeface="Consolas" panose="020B0609020204030204" pitchFamily="49" charset="0"/>
                </a:rPr>
                <a:t>19 			</a:t>
              </a:r>
              <a:r>
                <a:rPr lang="en-US" altLang="zh-CN" sz="1600" dirty="0">
                  <a:solidFill>
                    <a:srgbClr val="212AE7"/>
                  </a:solidFill>
                  <a:latin typeface="Consolas" panose="020B0609020204030204" pitchFamily="49" charset="0"/>
                </a:rPr>
                <a:t>case</a:t>
              </a:r>
              <a:r>
                <a:rPr lang="en-US" altLang="zh-CN" sz="1600" dirty="0">
                  <a:solidFill>
                    <a:prstClr val="black"/>
                  </a:solidFill>
                  <a:latin typeface="Consolas" panose="020B0609020204030204" pitchFamily="49" charset="0"/>
                </a:rPr>
                <a:t> ’=’: </a:t>
              </a:r>
              <a:r>
                <a:rPr lang="en-US" altLang="zh-CN" sz="1600" dirty="0">
                  <a:solidFill>
                    <a:srgbClr val="212AE7"/>
                  </a:solidFill>
                  <a:latin typeface="Consolas" panose="020B0609020204030204" pitchFamily="49" charset="0"/>
                </a:rPr>
                <a:t>return</a:t>
              </a:r>
              <a:r>
                <a:rPr lang="en-US" altLang="zh-CN" sz="1600" dirty="0">
                  <a:solidFill>
                    <a:prstClr val="black"/>
                  </a:solidFill>
                  <a:latin typeface="Consolas" panose="020B0609020204030204" pitchFamily="49" charset="0"/>
                </a:rPr>
                <a:t> 0;</a:t>
              </a:r>
            </a:p>
            <a:p>
              <a:pPr lvl="0">
                <a:lnSpc>
                  <a:spcPts val="2200"/>
                </a:lnSpc>
                <a:buClr>
                  <a:srgbClr val="151DC1"/>
                </a:buClr>
                <a:buSzPct val="80000"/>
              </a:pPr>
              <a:r>
                <a:rPr lang="en-US" altLang="zh-CN" sz="1600" dirty="0">
                  <a:solidFill>
                    <a:prstClr val="black"/>
                  </a:solidFill>
                  <a:latin typeface="Consolas" panose="020B0609020204030204" pitchFamily="49" charset="0"/>
                </a:rPr>
                <a:t>20 			</a:t>
              </a:r>
              <a:r>
                <a:rPr lang="en-US" altLang="zh-CN" sz="1600" dirty="0">
                  <a:solidFill>
                    <a:srgbClr val="212AE7"/>
                  </a:solidFill>
                  <a:latin typeface="Consolas" panose="020B0609020204030204" pitchFamily="49" charset="0"/>
                </a:rPr>
                <a:t>case</a:t>
              </a:r>
              <a:r>
                <a:rPr lang="en-US" altLang="zh-CN" sz="1600" dirty="0">
                  <a:solidFill>
                    <a:prstClr val="black"/>
                  </a:solidFill>
                  <a:latin typeface="Consolas" panose="020B0609020204030204" pitchFamily="49" charset="0"/>
                </a:rPr>
                <a:t> ’#’: </a:t>
              </a:r>
              <a:r>
                <a:rPr lang="en-US" altLang="zh-CN" sz="1600" dirty="0">
                  <a:solidFill>
                    <a:srgbClr val="212AE7"/>
                  </a:solidFill>
                  <a:latin typeface="Consolas" panose="020B0609020204030204" pitchFamily="49" charset="0"/>
                </a:rPr>
                <a:t>return</a:t>
              </a:r>
              <a:r>
                <a:rPr lang="en-US" altLang="zh-CN" sz="1600" dirty="0">
                  <a:solidFill>
                    <a:prstClr val="black"/>
                  </a:solidFill>
                  <a:latin typeface="Consolas" panose="020B0609020204030204" pitchFamily="49" charset="0"/>
                </a:rPr>
                <a:t> 1;</a:t>
              </a:r>
            </a:p>
            <a:p>
              <a:pPr lvl="0">
                <a:lnSpc>
                  <a:spcPts val="2200"/>
                </a:lnSpc>
                <a:buClr>
                  <a:srgbClr val="151DC1"/>
                </a:buClr>
                <a:buSzPct val="80000"/>
              </a:pPr>
              <a:r>
                <a:rPr lang="en-US" altLang="zh-CN" sz="1600" dirty="0">
                  <a:solidFill>
                    <a:prstClr val="black"/>
                  </a:solidFill>
                  <a:latin typeface="Consolas" panose="020B0609020204030204" pitchFamily="49" charset="0"/>
                </a:rPr>
                <a:t>21 			</a:t>
              </a:r>
              <a:r>
                <a:rPr lang="en-US" altLang="zh-CN" sz="1600" dirty="0">
                  <a:solidFill>
                    <a:srgbClr val="212AE7"/>
                  </a:solidFill>
                  <a:latin typeface="Consolas" panose="020B0609020204030204" pitchFamily="49" charset="0"/>
                </a:rPr>
                <a:t>case</a:t>
              </a:r>
              <a:r>
                <a:rPr lang="en-US" altLang="zh-CN" sz="1600" dirty="0">
                  <a:solidFill>
                    <a:prstClr val="black"/>
                  </a:solidFill>
                  <a:latin typeface="Consolas" panose="020B0609020204030204" pitchFamily="49" charset="0"/>
                </a:rPr>
                <a:t> ’+’: </a:t>
              </a:r>
              <a:r>
                <a:rPr lang="en-US" altLang="zh-CN" sz="1600" dirty="0">
                  <a:solidFill>
                    <a:srgbClr val="212AE7"/>
                  </a:solidFill>
                  <a:latin typeface="Consolas" panose="020B0609020204030204" pitchFamily="49" charset="0"/>
                </a:rPr>
                <a:t>case</a:t>
              </a:r>
              <a:r>
                <a:rPr lang="en-US" altLang="zh-CN" sz="1600" dirty="0">
                  <a:solidFill>
                    <a:prstClr val="black"/>
                  </a:solidFill>
                  <a:latin typeface="Consolas" panose="020B0609020204030204" pitchFamily="49" charset="0"/>
                </a:rPr>
                <a:t> ’-’: </a:t>
              </a:r>
              <a:r>
                <a:rPr lang="en-US" altLang="zh-CN" sz="1600" dirty="0">
                  <a:solidFill>
                    <a:srgbClr val="212AE7"/>
                  </a:solidFill>
                  <a:latin typeface="Consolas" panose="020B0609020204030204" pitchFamily="49" charset="0"/>
                </a:rPr>
                <a:t>return</a:t>
              </a:r>
              <a:r>
                <a:rPr lang="en-US" altLang="zh-CN" sz="1600" dirty="0">
                  <a:solidFill>
                    <a:prstClr val="black"/>
                  </a:solidFill>
                  <a:latin typeface="Consolas" panose="020B0609020204030204" pitchFamily="49" charset="0"/>
                </a:rPr>
                <a:t> 2;</a:t>
              </a:r>
            </a:p>
            <a:p>
              <a:pPr lvl="0">
                <a:lnSpc>
                  <a:spcPts val="2200"/>
                </a:lnSpc>
                <a:buClr>
                  <a:srgbClr val="151DC1"/>
                </a:buClr>
                <a:buSzPct val="80000"/>
              </a:pPr>
              <a:r>
                <a:rPr lang="en-US" altLang="zh-CN" sz="1600" dirty="0">
                  <a:solidFill>
                    <a:prstClr val="black"/>
                  </a:solidFill>
                  <a:latin typeface="Consolas" panose="020B0609020204030204" pitchFamily="49" charset="0"/>
                </a:rPr>
                <a:t>22 			</a:t>
              </a:r>
              <a:r>
                <a:rPr lang="en-US" altLang="zh-CN" sz="1600" dirty="0">
                  <a:solidFill>
                    <a:srgbClr val="212AE7"/>
                  </a:solidFill>
                  <a:latin typeface="Consolas" panose="020B0609020204030204" pitchFamily="49" charset="0"/>
                </a:rPr>
                <a:t>case </a:t>
              </a:r>
              <a:r>
                <a:rPr lang="en-US" altLang="zh-CN" sz="1600" dirty="0">
                  <a:solidFill>
                    <a:prstClr val="black"/>
                  </a:solidFill>
                  <a:latin typeface="Consolas" panose="020B0609020204030204" pitchFamily="49" charset="0"/>
                </a:rPr>
                <a:t>’*’: </a:t>
              </a:r>
              <a:r>
                <a:rPr lang="en-US" altLang="zh-CN" sz="1600" dirty="0">
                  <a:solidFill>
                    <a:srgbClr val="212AE7"/>
                  </a:solidFill>
                  <a:latin typeface="Consolas" panose="020B0609020204030204" pitchFamily="49" charset="0"/>
                </a:rPr>
                <a:t>case </a:t>
              </a:r>
              <a:r>
                <a:rPr lang="en-US" altLang="zh-CN" sz="1600" dirty="0">
                  <a:solidFill>
                    <a:prstClr val="black"/>
                  </a:solidFill>
                  <a:latin typeface="Consolas" panose="020B0609020204030204" pitchFamily="49" charset="0"/>
                </a:rPr>
                <a:t>’/’: </a:t>
              </a:r>
              <a:r>
                <a:rPr lang="en-US" altLang="zh-CN" sz="1600" dirty="0">
                  <a:solidFill>
                    <a:srgbClr val="212AE7"/>
                  </a:solidFill>
                  <a:latin typeface="Consolas" panose="020B0609020204030204" pitchFamily="49" charset="0"/>
                </a:rPr>
                <a:t>return </a:t>
              </a:r>
              <a:r>
                <a:rPr lang="en-US" altLang="zh-CN" sz="1600" dirty="0">
                  <a:solidFill>
                    <a:prstClr val="black"/>
                  </a:solidFill>
                  <a:latin typeface="Consolas" panose="020B0609020204030204" pitchFamily="49" charset="0"/>
                </a:rPr>
                <a:t>3;</a:t>
              </a:r>
            </a:p>
            <a:p>
              <a:pPr lvl="0">
                <a:lnSpc>
                  <a:spcPts val="2200"/>
                </a:lnSpc>
                <a:buClr>
                  <a:srgbClr val="151DC1"/>
                </a:buClr>
                <a:buSzPct val="80000"/>
              </a:pPr>
              <a:r>
                <a:rPr lang="en-US" altLang="zh-CN" sz="1600" dirty="0">
                  <a:solidFill>
                    <a:prstClr val="black"/>
                  </a:solidFill>
                  <a:latin typeface="Consolas" panose="020B0609020204030204" pitchFamily="49" charset="0"/>
                </a:rPr>
                <a:t>23 		}</a:t>
              </a:r>
            </a:p>
            <a:p>
              <a:pPr lvl="0">
                <a:lnSpc>
                  <a:spcPts val="2200"/>
                </a:lnSpc>
                <a:buClr>
                  <a:srgbClr val="151DC1"/>
                </a:buClr>
                <a:buSzPct val="80000"/>
              </a:pPr>
              <a:r>
                <a:rPr lang="en-US" altLang="zh-CN" sz="1600" dirty="0">
                  <a:solidFill>
                    <a:prstClr val="black"/>
                  </a:solidFill>
                  <a:latin typeface="Consolas" panose="020B0609020204030204" pitchFamily="49" charset="0"/>
                </a:rPr>
                <a:t>24 	}</a:t>
              </a:r>
            </a:p>
            <a:p>
              <a:pPr lvl="0">
                <a:lnSpc>
                  <a:spcPts val="2200"/>
                </a:lnSpc>
                <a:buClr>
                  <a:srgbClr val="151DC1"/>
                </a:buClr>
                <a:buSzPct val="80000"/>
              </a:pPr>
              <a:r>
                <a:rPr lang="en-US" altLang="zh-CN" sz="1600" dirty="0">
                  <a:solidFill>
                    <a:prstClr val="black"/>
                  </a:solidFill>
                  <a:latin typeface="Consolas" panose="020B0609020204030204" pitchFamily="49" charset="0"/>
                </a:rPr>
                <a:t>25 	</a:t>
              </a:r>
              <a:r>
                <a:rPr lang="en-US" altLang="zh-CN" sz="1600" dirty="0">
                  <a:solidFill>
                    <a:srgbClr val="212AE7"/>
                  </a:solidFill>
                  <a:latin typeface="Consolas" panose="020B0609020204030204" pitchFamily="49" charset="0"/>
                </a:rPr>
                <a:t>double</a:t>
              </a:r>
              <a:r>
                <a:rPr lang="en-US" altLang="zh-CN" sz="1600" dirty="0">
                  <a:solidFill>
                    <a:prstClr val="black"/>
                  </a:solidFill>
                  <a:latin typeface="Consolas" panose="020B0609020204030204" pitchFamily="49" charset="0"/>
                </a:rPr>
                <a:t> </a:t>
              </a:r>
              <a:r>
                <a:rPr lang="en-US" altLang="zh-CN" sz="1600" dirty="0">
                  <a:solidFill>
                    <a:srgbClr val="08764C"/>
                  </a:solidFill>
                  <a:latin typeface="Consolas" panose="020B0609020204030204" pitchFamily="49" charset="0"/>
                </a:rPr>
                <a:t>Calculator</a:t>
              </a:r>
              <a:r>
                <a:rPr lang="en-US" altLang="zh-CN" sz="1600" dirty="0">
                  <a:solidFill>
                    <a:prstClr val="black"/>
                  </a:solidFill>
                  <a:latin typeface="Consolas" panose="020B0609020204030204" pitchFamily="49" charset="0"/>
                </a:rPr>
                <a:t>::</a:t>
              </a:r>
              <a:r>
                <a:rPr lang="en-US" altLang="zh-CN" sz="1600" dirty="0" err="1">
                  <a:solidFill>
                    <a:prstClr val="black"/>
                  </a:solidFill>
                  <a:latin typeface="Consolas" panose="020B0609020204030204" pitchFamily="49" charset="0"/>
                </a:rPr>
                <a:t>readNum</a:t>
              </a:r>
              <a:r>
                <a:rPr lang="en-US" altLang="zh-CN" sz="1600" dirty="0">
                  <a:solidFill>
                    <a:prstClr val="black"/>
                  </a:solidFill>
                  <a:latin typeface="Consolas" panose="020B0609020204030204" pitchFamily="49" charset="0"/>
                </a:rPr>
                <a:t>(</a:t>
              </a:r>
              <a:r>
                <a:rPr lang="en-US" altLang="zh-CN" sz="1600" dirty="0">
                  <a:solidFill>
                    <a:srgbClr val="08764C"/>
                  </a:solidFill>
                  <a:latin typeface="Consolas" panose="020B0609020204030204" pitchFamily="49" charset="0"/>
                </a:rPr>
                <a:t>string::</a:t>
              </a:r>
              <a:r>
                <a:rPr lang="en-US" altLang="zh-CN" sz="1600" dirty="0" err="1">
                  <a:solidFill>
                    <a:srgbClr val="08764C"/>
                  </a:solidFill>
                  <a:latin typeface="Consolas" panose="020B0609020204030204" pitchFamily="49" charset="0"/>
                </a:rPr>
                <a:t>const_iterator</a:t>
              </a:r>
              <a:r>
                <a:rPr lang="en-US" altLang="zh-CN" sz="1600" dirty="0">
                  <a:solidFill>
                    <a:srgbClr val="08764C"/>
                  </a:solidFill>
                  <a:latin typeface="Consolas" panose="020B0609020204030204" pitchFamily="49" charset="0"/>
                </a:rPr>
                <a:t> </a:t>
              </a:r>
              <a:r>
                <a:rPr lang="en-US" altLang="zh-CN" sz="1600" dirty="0">
                  <a:solidFill>
                    <a:prstClr val="black"/>
                  </a:solidFill>
                  <a:latin typeface="Consolas" panose="020B0609020204030204" pitchFamily="49" charset="0"/>
                </a:rPr>
                <a:t>&amp;it){</a:t>
              </a:r>
            </a:p>
            <a:p>
              <a:pPr lvl="0">
                <a:lnSpc>
                  <a:spcPts val="2200"/>
                </a:lnSpc>
                <a:buClr>
                  <a:srgbClr val="151DC1"/>
                </a:buClr>
                <a:buSzPct val="80000"/>
              </a:pPr>
              <a:r>
                <a:rPr lang="en-US" altLang="zh-CN" sz="1600" dirty="0">
                  <a:solidFill>
                    <a:prstClr val="black"/>
                  </a:solidFill>
                  <a:latin typeface="Consolas" panose="020B0609020204030204" pitchFamily="49" charset="0"/>
                </a:rPr>
                <a:t>26 		</a:t>
              </a:r>
              <a:r>
                <a:rPr lang="en-US" altLang="zh-CN" sz="1600" dirty="0">
                  <a:solidFill>
                    <a:srgbClr val="08764C"/>
                  </a:solidFill>
                  <a:latin typeface="Consolas" panose="020B0609020204030204" pitchFamily="49" charset="0"/>
                </a:rPr>
                <a:t>string</a:t>
              </a:r>
              <a:r>
                <a:rPr lang="en-US" altLang="zh-CN" sz="1600" dirty="0">
                  <a:solidFill>
                    <a:prstClr val="black"/>
                  </a:solidFill>
                  <a:latin typeface="Consolas" panose="020B0609020204030204" pitchFamily="49" charset="0"/>
                </a:rPr>
                <a:t> t;</a:t>
              </a:r>
            </a:p>
            <a:p>
              <a:pPr lvl="0">
                <a:lnSpc>
                  <a:spcPts val="2200"/>
                </a:lnSpc>
                <a:buClr>
                  <a:srgbClr val="151DC1"/>
                </a:buClr>
                <a:buSzPct val="80000"/>
              </a:pPr>
              <a:r>
                <a:rPr lang="en-US" altLang="zh-CN" sz="1600" dirty="0">
                  <a:solidFill>
                    <a:prstClr val="black"/>
                  </a:solidFill>
                  <a:latin typeface="Consolas" panose="020B0609020204030204" pitchFamily="49" charset="0"/>
                </a:rPr>
                <a:t>27 		</a:t>
              </a:r>
              <a:r>
                <a:rPr lang="en-US" altLang="zh-CN" sz="1600" dirty="0">
                  <a:solidFill>
                    <a:srgbClr val="212AE7"/>
                  </a:solidFill>
                  <a:latin typeface="Consolas" panose="020B0609020204030204" pitchFamily="49" charset="0"/>
                </a:rPr>
                <a:t>while</a:t>
              </a: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isNum</a:t>
              </a:r>
              <a:r>
                <a:rPr lang="en-US" altLang="zh-CN" sz="1600" dirty="0">
                  <a:solidFill>
                    <a:prstClr val="black"/>
                  </a:solidFill>
                  <a:latin typeface="Consolas" panose="020B0609020204030204" pitchFamily="49" charset="0"/>
                </a:rPr>
                <a:t>(it))</a:t>
              </a:r>
            </a:p>
            <a:p>
              <a:pPr lvl="0">
                <a:lnSpc>
                  <a:spcPts val="2200"/>
                </a:lnSpc>
                <a:buClr>
                  <a:srgbClr val="151DC1"/>
                </a:buClr>
                <a:buSzPct val="80000"/>
              </a:pPr>
              <a:r>
                <a:rPr lang="en-US" altLang="zh-CN" sz="1600" dirty="0">
                  <a:solidFill>
                    <a:prstClr val="black"/>
                  </a:solidFill>
                  <a:latin typeface="Consolas" panose="020B0609020204030204" pitchFamily="49" charset="0"/>
                </a:rPr>
                <a:t>28 		t += *it++;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继续扫描，直到遇到运算符</a:t>
              </a:r>
            </a:p>
            <a:p>
              <a:pPr lvl="0">
                <a:lnSpc>
                  <a:spcPts val="2200"/>
                </a:lnSpc>
                <a:buClr>
                  <a:srgbClr val="151DC1"/>
                </a:buClr>
                <a:buSzPct val="80000"/>
              </a:pPr>
              <a:r>
                <a:rPr lang="en-US" altLang="zh-CN" sz="1600" dirty="0">
                  <a:solidFill>
                    <a:prstClr val="black"/>
                  </a:solidFill>
                  <a:latin typeface="Consolas" panose="020B0609020204030204" pitchFamily="49" charset="0"/>
                </a:rPr>
                <a:t>29 		</a:t>
              </a:r>
              <a:r>
                <a:rPr lang="en-US" altLang="zh-CN" sz="1600" dirty="0">
                  <a:solidFill>
                    <a:srgbClr val="212AE7"/>
                  </a:solidFill>
                  <a:latin typeface="Consolas" panose="020B0609020204030204" pitchFamily="49" charset="0"/>
                </a:rPr>
                <a:t>return</a:t>
              </a: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stod</a:t>
              </a:r>
              <a:r>
                <a:rPr lang="en-US" altLang="zh-CN" sz="1600" dirty="0">
                  <a:solidFill>
                    <a:prstClr val="black"/>
                  </a:solidFill>
                  <a:latin typeface="Consolas" panose="020B0609020204030204" pitchFamily="49" charset="0"/>
                </a:rPr>
                <a:t>(t);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将数字字符串转换为</a:t>
              </a:r>
              <a:r>
                <a:rPr lang="en-US" altLang="zh-CN" sz="1600" dirty="0">
                  <a:solidFill>
                    <a:schemeClr val="accent6"/>
                  </a:solidFill>
                  <a:latin typeface="Consolas" panose="020B0609020204030204" pitchFamily="49" charset="0"/>
                </a:rPr>
                <a:t>double</a:t>
              </a:r>
              <a:r>
                <a:rPr lang="zh-CN" altLang="en-US" sz="1600" dirty="0">
                  <a:solidFill>
                    <a:schemeClr val="accent6"/>
                  </a:solidFill>
                  <a:latin typeface="Consolas" panose="020B0609020204030204" pitchFamily="49" charset="0"/>
                </a:rPr>
                <a:t>类型（</a:t>
              </a:r>
              <a:r>
                <a:rPr lang="en-US" altLang="zh-CN" sz="1600" dirty="0">
                  <a:solidFill>
                    <a:schemeClr val="accent6"/>
                  </a:solidFill>
                  <a:latin typeface="Consolas" panose="020B0609020204030204" pitchFamily="49" charset="0"/>
                </a:rPr>
                <a:t>C++11</a:t>
              </a:r>
              <a:r>
                <a:rPr lang="zh-CN" altLang="en-US" sz="1600" dirty="0">
                  <a:solidFill>
                    <a:schemeClr val="accent6"/>
                  </a:solidFill>
                  <a:latin typeface="Consolas" panose="020B0609020204030204" pitchFamily="49" charset="0"/>
                </a:rPr>
                <a:t>新特性）</a:t>
              </a:r>
            </a:p>
            <a:p>
              <a:pPr lvl="0">
                <a:lnSpc>
                  <a:spcPts val="2200"/>
                </a:lnSpc>
                <a:buClr>
                  <a:srgbClr val="151DC1"/>
                </a:buClr>
                <a:buSzPct val="80000"/>
              </a:pPr>
              <a:r>
                <a:rPr lang="en-US" altLang="zh-CN" sz="1600" dirty="0">
                  <a:solidFill>
                    <a:prstClr val="black"/>
                  </a:solidFill>
                  <a:latin typeface="Consolas" panose="020B0609020204030204" pitchFamily="49" charset="0"/>
                </a:rPr>
                <a:t>30 	}</a:t>
              </a:r>
              <a:endPar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endParaRPr>
            </a:p>
          </p:txBody>
        </p:sp>
      </p:grpSp>
    </p:spTree>
    <p:extLst>
      <p:ext uri="{BB962C8B-B14F-4D97-AF65-F5344CB8AC3E}">
        <p14:creationId xmlns:p14="http://schemas.microsoft.com/office/powerpoint/2010/main" val="34581215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45</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8.4.2  </a:t>
            </a:r>
            <a:r>
              <a:rPr kumimoji="0" lang="zh-CN" altLang="en-US" sz="3200" b="0" i="0" u="none" strike="noStrike" kern="1200" cap="none" spc="0" normalizeH="0" baseline="0" noProof="0" dirty="0">
                <a:ln>
                  <a:noFill/>
                </a:ln>
                <a:solidFill>
                  <a:prstClr val="white"/>
                </a:solidFill>
                <a:effectLst/>
                <a:uLnTx/>
                <a:uFillTx/>
                <a:latin typeface="微软雅黑"/>
                <a:ea typeface="微软雅黑"/>
                <a:cs typeface="+mn-cs"/>
              </a:rPr>
              <a:t>简单计算器</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2A4B7D20-6B21-457D-B6BF-C3F76ACBB2EE}"/>
              </a:ext>
            </a:extLst>
          </p:cNvPr>
          <p:cNvSpPr/>
          <p:nvPr/>
        </p:nvSpPr>
        <p:spPr>
          <a:xfrm>
            <a:off x="207954" y="964536"/>
            <a:ext cx="8616094" cy="40011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简单四则运算的类代码清单如下：</a:t>
            </a:r>
            <a:endPar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13" name="组合 12">
            <a:extLst>
              <a:ext uri="{FF2B5EF4-FFF2-40B4-BE49-F238E27FC236}">
                <a16:creationId xmlns:a16="http://schemas.microsoft.com/office/drawing/2014/main" id="{D09D85D5-038A-4BF3-A625-95D934A21058}"/>
              </a:ext>
            </a:extLst>
          </p:cNvPr>
          <p:cNvGrpSpPr/>
          <p:nvPr/>
        </p:nvGrpSpPr>
        <p:grpSpPr>
          <a:xfrm>
            <a:off x="207954" y="1449441"/>
            <a:ext cx="8740974" cy="4780672"/>
            <a:chOff x="219974" y="2021250"/>
            <a:chExt cx="8704052" cy="3930468"/>
          </a:xfrm>
        </p:grpSpPr>
        <p:sp>
          <p:nvSpPr>
            <p:cNvPr id="18" name="矩形: 圆顶角 17">
              <a:extLst>
                <a:ext uri="{FF2B5EF4-FFF2-40B4-BE49-F238E27FC236}">
                  <a16:creationId xmlns:a16="http://schemas.microsoft.com/office/drawing/2014/main" id="{1BE027AF-BB67-49A0-86D0-4408EC9D6ADB}"/>
                </a:ext>
              </a:extLst>
            </p:cNvPr>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white"/>
                  </a:solidFill>
                  <a:effectLst/>
                  <a:uLnTx/>
                  <a:uFillTx/>
                  <a:latin typeface="Consolas" panose="020B0609020204030204" pitchFamily="49" charset="0"/>
                  <a:ea typeface="微软雅黑"/>
                  <a:cs typeface="+mn-cs"/>
                </a:rPr>
                <a:t>Calculator </a:t>
              </a:r>
              <a:r>
                <a:rPr kumimoji="0" lang="zh-CN" altLang="en-US" sz="2000" b="0" i="0" u="none" strike="noStrike" kern="1200" cap="none" spc="0" normalizeH="0" baseline="0" noProof="0" dirty="0">
                  <a:ln>
                    <a:noFill/>
                  </a:ln>
                  <a:solidFill>
                    <a:prstClr val="white"/>
                  </a:solidFill>
                  <a:effectLst/>
                  <a:uLnTx/>
                  <a:uFillTx/>
                  <a:latin typeface="Consolas" panose="020B0609020204030204" pitchFamily="49" charset="0"/>
                  <a:ea typeface="微软雅黑"/>
                  <a:cs typeface="+mn-cs"/>
                </a:rPr>
                <a:t>类定义部分三</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9" name="矩形: 圆角 17">
              <a:extLst>
                <a:ext uri="{FF2B5EF4-FFF2-40B4-BE49-F238E27FC236}">
                  <a16:creationId xmlns:a16="http://schemas.microsoft.com/office/drawing/2014/main" id="{DCD5AFA7-7B71-40FD-B504-0C9920E0FC1D}"/>
                </a:ext>
              </a:extLst>
            </p:cNvPr>
            <p:cNvSpPr/>
            <p:nvPr/>
          </p:nvSpPr>
          <p:spPr>
            <a:xfrm>
              <a:off x="219974" y="2376600"/>
              <a:ext cx="8704052" cy="3575118"/>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ts val="2200"/>
                </a:lnSpc>
                <a:buClr>
                  <a:srgbClr val="151DC1"/>
                </a:buClr>
                <a:buSzPct val="80000"/>
              </a:pPr>
              <a:r>
                <a:rPr lang="en-US" altLang="zh-CN" sz="1600" dirty="0">
                  <a:solidFill>
                    <a:prstClr val="black"/>
                  </a:solidFill>
                  <a:latin typeface="Consolas" panose="020B0609020204030204" pitchFamily="49" charset="0"/>
                </a:rPr>
                <a:t>31 	void </a:t>
              </a:r>
              <a:r>
                <a:rPr lang="en-US" altLang="zh-CN" sz="1600" dirty="0">
                  <a:solidFill>
                    <a:srgbClr val="08764C"/>
                  </a:solidFill>
                  <a:latin typeface="Consolas" panose="020B0609020204030204" pitchFamily="49" charset="0"/>
                </a:rPr>
                <a:t>Calculator</a:t>
              </a:r>
              <a:r>
                <a:rPr lang="en-US" altLang="zh-CN" sz="1600" dirty="0">
                  <a:solidFill>
                    <a:prstClr val="black"/>
                  </a:solidFill>
                  <a:latin typeface="Consolas" panose="020B0609020204030204" pitchFamily="49" charset="0"/>
                </a:rPr>
                <a:t>::calculate(){</a:t>
              </a:r>
            </a:p>
            <a:p>
              <a:pPr lvl="0">
                <a:lnSpc>
                  <a:spcPts val="2200"/>
                </a:lnSpc>
                <a:buClr>
                  <a:srgbClr val="151DC1"/>
                </a:buClr>
                <a:buSzPct val="80000"/>
              </a:pPr>
              <a:r>
                <a:rPr lang="en-US" altLang="zh-CN" sz="1600" dirty="0">
                  <a:solidFill>
                    <a:prstClr val="black"/>
                  </a:solidFill>
                  <a:latin typeface="Consolas" panose="020B0609020204030204" pitchFamily="49" charset="0"/>
                </a:rPr>
                <a:t>32 		</a:t>
              </a:r>
              <a:r>
                <a:rPr lang="en-US" altLang="zh-CN" sz="1600" dirty="0">
                  <a:solidFill>
                    <a:srgbClr val="0000FF"/>
                  </a:solidFill>
                  <a:latin typeface="Consolas" panose="020B0609020204030204" pitchFamily="49" charset="0"/>
                </a:rPr>
                <a:t>double</a:t>
              </a:r>
              <a:r>
                <a:rPr lang="en-US" altLang="zh-CN" sz="1600" dirty="0">
                  <a:solidFill>
                    <a:prstClr val="black"/>
                  </a:solidFill>
                  <a:latin typeface="Consolas" panose="020B0609020204030204" pitchFamily="49" charset="0"/>
                </a:rPr>
                <a:t> b = </a:t>
              </a:r>
              <a:r>
                <a:rPr lang="en-US" altLang="zh-CN" sz="1600" dirty="0" err="1">
                  <a:solidFill>
                    <a:prstClr val="black"/>
                  </a:solidFill>
                  <a:latin typeface="Consolas" panose="020B0609020204030204" pitchFamily="49" charset="0"/>
                </a:rPr>
                <a:t>m_num.top</a:t>
              </a:r>
              <a:r>
                <a:rPr lang="en-US" altLang="zh-CN" sz="1600" dirty="0">
                  <a:solidFill>
                    <a:prstClr val="black"/>
                  </a:solidFill>
                  <a:latin typeface="Consolas" panose="020B0609020204030204" pitchFamily="49" charset="0"/>
                </a:rPr>
                <a:t>();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取出右操作数</a:t>
              </a:r>
            </a:p>
            <a:p>
              <a:pPr lvl="0">
                <a:lnSpc>
                  <a:spcPts val="2200"/>
                </a:lnSpc>
                <a:buClr>
                  <a:srgbClr val="151DC1"/>
                </a:buClr>
                <a:buSzPct val="80000"/>
              </a:pPr>
              <a:r>
                <a:rPr lang="en-US" altLang="zh-CN" sz="1600" dirty="0">
                  <a:solidFill>
                    <a:prstClr val="black"/>
                  </a:solidFill>
                  <a:latin typeface="Consolas" panose="020B0609020204030204" pitchFamily="49" charset="0"/>
                </a:rPr>
                <a:t>33		</a:t>
              </a:r>
              <a:r>
                <a:rPr lang="en-US" altLang="zh-CN" sz="1600" dirty="0" err="1">
                  <a:solidFill>
                    <a:prstClr val="black"/>
                  </a:solidFill>
                  <a:latin typeface="Consolas" panose="020B0609020204030204" pitchFamily="49" charset="0"/>
                </a:rPr>
                <a:t>m_num.pop</a:t>
              </a:r>
              <a:r>
                <a:rPr lang="en-US" altLang="zh-CN" sz="1600" dirty="0">
                  <a:solidFill>
                    <a:prstClr val="black"/>
                  </a:solidFill>
                  <a:latin typeface="Consolas" panose="020B0609020204030204" pitchFamily="49" charset="0"/>
                </a:rPr>
                <a:t>();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右操作数出栈</a:t>
              </a:r>
            </a:p>
            <a:p>
              <a:pPr lvl="0">
                <a:lnSpc>
                  <a:spcPts val="2200"/>
                </a:lnSpc>
                <a:buClr>
                  <a:srgbClr val="151DC1"/>
                </a:buClr>
                <a:buSzPct val="80000"/>
              </a:pPr>
              <a:r>
                <a:rPr lang="en-US" altLang="zh-CN" sz="1600" dirty="0">
                  <a:solidFill>
                    <a:prstClr val="black"/>
                  </a:solidFill>
                  <a:latin typeface="Consolas" panose="020B0609020204030204" pitchFamily="49" charset="0"/>
                </a:rPr>
                <a:t>34 		</a:t>
              </a:r>
              <a:r>
                <a:rPr lang="en-US" altLang="zh-CN" sz="1600" dirty="0">
                  <a:solidFill>
                    <a:srgbClr val="0000FF"/>
                  </a:solidFill>
                  <a:latin typeface="Consolas" panose="020B0609020204030204" pitchFamily="49" charset="0"/>
                </a:rPr>
                <a:t>double</a:t>
              </a:r>
              <a:r>
                <a:rPr lang="en-US" altLang="zh-CN" sz="1600" dirty="0">
                  <a:solidFill>
                    <a:prstClr val="black"/>
                  </a:solidFill>
                  <a:latin typeface="Consolas" panose="020B0609020204030204" pitchFamily="49" charset="0"/>
                </a:rPr>
                <a:t> a = </a:t>
              </a:r>
              <a:r>
                <a:rPr lang="en-US" altLang="zh-CN" sz="1600" dirty="0" err="1">
                  <a:solidFill>
                    <a:prstClr val="black"/>
                  </a:solidFill>
                  <a:latin typeface="Consolas" panose="020B0609020204030204" pitchFamily="49" charset="0"/>
                </a:rPr>
                <a:t>m_num.top</a:t>
              </a:r>
              <a:r>
                <a:rPr lang="en-US" altLang="zh-CN" sz="1600" dirty="0">
                  <a:solidFill>
                    <a:prstClr val="black"/>
                  </a:solidFill>
                  <a:latin typeface="Consolas" panose="020B0609020204030204" pitchFamily="49" charset="0"/>
                </a:rPr>
                <a:t>();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取出左操作数</a:t>
              </a:r>
            </a:p>
            <a:p>
              <a:pPr lvl="0">
                <a:lnSpc>
                  <a:spcPts val="2200"/>
                </a:lnSpc>
                <a:buClr>
                  <a:srgbClr val="151DC1"/>
                </a:buClr>
                <a:buSzPct val="80000"/>
              </a:pPr>
              <a:r>
                <a:rPr lang="en-US" altLang="zh-CN" sz="1600" dirty="0">
                  <a:solidFill>
                    <a:prstClr val="black"/>
                  </a:solidFill>
                  <a:latin typeface="Consolas" panose="020B0609020204030204" pitchFamily="49" charset="0"/>
                </a:rPr>
                <a:t>35 		</a:t>
              </a:r>
              <a:r>
                <a:rPr lang="en-US" altLang="zh-CN" sz="1600" dirty="0" err="1">
                  <a:solidFill>
                    <a:prstClr val="black"/>
                  </a:solidFill>
                  <a:latin typeface="Consolas" panose="020B0609020204030204" pitchFamily="49" charset="0"/>
                </a:rPr>
                <a:t>m_num.pop</a:t>
              </a:r>
              <a:r>
                <a:rPr lang="en-US" altLang="zh-CN" sz="1600" dirty="0">
                  <a:solidFill>
                    <a:prstClr val="black"/>
                  </a:solidFill>
                  <a:latin typeface="Consolas" panose="020B0609020204030204" pitchFamily="49" charset="0"/>
                </a:rPr>
                <a:t>();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左操作数出栈</a:t>
              </a:r>
            </a:p>
            <a:p>
              <a:pPr lvl="0">
                <a:lnSpc>
                  <a:spcPts val="2200"/>
                </a:lnSpc>
                <a:buClr>
                  <a:srgbClr val="151DC1"/>
                </a:buClr>
                <a:buSzPct val="80000"/>
              </a:pPr>
              <a:r>
                <a:rPr lang="en-US" altLang="zh-CN" sz="1600" dirty="0">
                  <a:solidFill>
                    <a:prstClr val="black"/>
                  </a:solidFill>
                  <a:latin typeface="Consolas" panose="020B0609020204030204" pitchFamily="49" charset="0"/>
                </a:rPr>
                <a:t>36 		</a:t>
              </a:r>
              <a:r>
                <a:rPr lang="en-US" altLang="zh-CN" sz="1600" dirty="0">
                  <a:solidFill>
                    <a:srgbClr val="0000FF"/>
                  </a:solidFill>
                  <a:latin typeface="Consolas" panose="020B0609020204030204" pitchFamily="49" charset="0"/>
                </a:rPr>
                <a:t>if</a:t>
              </a: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m_opr.top</a:t>
              </a:r>
              <a:r>
                <a:rPr lang="en-US" altLang="zh-CN" sz="1600" dirty="0">
                  <a:solidFill>
                    <a:prstClr val="black"/>
                  </a:solidFill>
                  <a:latin typeface="Consolas" panose="020B0609020204030204" pitchFamily="49" charset="0"/>
                </a:rPr>
                <a:t>() == ’+’)</a:t>
              </a:r>
            </a:p>
            <a:p>
              <a:pPr lvl="0">
                <a:lnSpc>
                  <a:spcPts val="2200"/>
                </a:lnSpc>
                <a:buClr>
                  <a:srgbClr val="151DC1"/>
                </a:buClr>
                <a:buSzPct val="80000"/>
              </a:pPr>
              <a:r>
                <a:rPr lang="en-US" altLang="zh-CN" sz="1600" dirty="0">
                  <a:solidFill>
                    <a:prstClr val="black"/>
                  </a:solidFill>
                  <a:latin typeface="Consolas" panose="020B0609020204030204" pitchFamily="49" charset="0"/>
                </a:rPr>
                <a:t>37 			</a:t>
              </a:r>
              <a:r>
                <a:rPr lang="en-US" altLang="zh-CN" sz="1600" dirty="0" err="1">
                  <a:solidFill>
                    <a:prstClr val="black"/>
                  </a:solidFill>
                  <a:latin typeface="Consolas" panose="020B0609020204030204" pitchFamily="49" charset="0"/>
                </a:rPr>
                <a:t>m_num.push</a:t>
              </a:r>
              <a:r>
                <a:rPr lang="en-US" altLang="zh-CN" sz="1600" dirty="0">
                  <a:solidFill>
                    <a:prstClr val="black"/>
                  </a:solidFill>
                  <a:latin typeface="Consolas" panose="020B0609020204030204" pitchFamily="49" charset="0"/>
                </a:rPr>
                <a:t>(a + b);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将计算结果压栈，下面三个运算与此操作相同</a:t>
              </a:r>
            </a:p>
            <a:p>
              <a:pPr lvl="0">
                <a:lnSpc>
                  <a:spcPts val="2200"/>
                </a:lnSpc>
                <a:buClr>
                  <a:srgbClr val="151DC1"/>
                </a:buClr>
                <a:buSzPct val="80000"/>
              </a:pPr>
              <a:r>
                <a:rPr lang="en-US" altLang="zh-CN" sz="1600" dirty="0">
                  <a:solidFill>
                    <a:prstClr val="black"/>
                  </a:solidFill>
                  <a:latin typeface="Consolas" panose="020B0609020204030204" pitchFamily="49" charset="0"/>
                </a:rPr>
                <a:t>38 		</a:t>
              </a:r>
              <a:r>
                <a:rPr lang="en-US" altLang="zh-CN" sz="1600" dirty="0">
                  <a:solidFill>
                    <a:srgbClr val="0000FF"/>
                  </a:solidFill>
                  <a:latin typeface="Consolas" panose="020B0609020204030204" pitchFamily="49" charset="0"/>
                </a:rPr>
                <a:t>else if </a:t>
              </a:r>
              <a:r>
                <a:rPr lang="en-US" altLang="zh-CN" sz="1600" dirty="0">
                  <a:solidFill>
                    <a:prstClr val="black"/>
                  </a:solidFill>
                  <a:latin typeface="Consolas" panose="020B0609020204030204" pitchFamily="49" charset="0"/>
                </a:rPr>
                <a:t>(</a:t>
              </a:r>
              <a:r>
                <a:rPr lang="en-US" altLang="zh-CN" sz="1600" dirty="0" err="1">
                  <a:solidFill>
                    <a:prstClr val="black"/>
                  </a:solidFill>
                  <a:latin typeface="Consolas" panose="020B0609020204030204" pitchFamily="49" charset="0"/>
                </a:rPr>
                <a:t>m_opr.top</a:t>
              </a:r>
              <a:r>
                <a:rPr lang="en-US" altLang="zh-CN" sz="1600" dirty="0">
                  <a:solidFill>
                    <a:prstClr val="black"/>
                  </a:solidFill>
                  <a:latin typeface="Consolas" panose="020B0609020204030204" pitchFamily="49" charset="0"/>
                </a:rPr>
                <a:t>() == ’-’)</a:t>
              </a:r>
            </a:p>
            <a:p>
              <a:pPr lvl="0">
                <a:lnSpc>
                  <a:spcPts val="2200"/>
                </a:lnSpc>
                <a:buClr>
                  <a:srgbClr val="151DC1"/>
                </a:buClr>
                <a:buSzPct val="80000"/>
              </a:pPr>
              <a:r>
                <a:rPr lang="en-US" altLang="zh-CN" sz="1600" dirty="0">
                  <a:solidFill>
                    <a:prstClr val="black"/>
                  </a:solidFill>
                  <a:latin typeface="Consolas" panose="020B0609020204030204" pitchFamily="49" charset="0"/>
                </a:rPr>
                <a:t>39 			</a:t>
              </a:r>
              <a:r>
                <a:rPr lang="en-US" altLang="zh-CN" sz="1600" dirty="0" err="1">
                  <a:solidFill>
                    <a:prstClr val="black"/>
                  </a:solidFill>
                  <a:latin typeface="Consolas" panose="020B0609020204030204" pitchFamily="49" charset="0"/>
                </a:rPr>
                <a:t>m_num.push</a:t>
              </a:r>
              <a:r>
                <a:rPr lang="en-US" altLang="zh-CN" sz="1600" dirty="0">
                  <a:solidFill>
                    <a:prstClr val="black"/>
                  </a:solidFill>
                  <a:latin typeface="Consolas" panose="020B0609020204030204" pitchFamily="49" charset="0"/>
                </a:rPr>
                <a:t>(a - b);</a:t>
              </a:r>
            </a:p>
            <a:p>
              <a:pPr lvl="0">
                <a:lnSpc>
                  <a:spcPts val="2200"/>
                </a:lnSpc>
                <a:buClr>
                  <a:srgbClr val="151DC1"/>
                </a:buClr>
                <a:buSzPct val="80000"/>
              </a:pPr>
              <a:r>
                <a:rPr lang="en-US" altLang="zh-CN" sz="1600" dirty="0">
                  <a:solidFill>
                    <a:prstClr val="black"/>
                  </a:solidFill>
                  <a:latin typeface="Consolas" panose="020B0609020204030204" pitchFamily="49" charset="0"/>
                </a:rPr>
                <a:t>40 		</a:t>
              </a:r>
              <a:r>
                <a:rPr lang="en-US" altLang="zh-CN" sz="1600" dirty="0">
                  <a:solidFill>
                    <a:srgbClr val="0000FF"/>
                  </a:solidFill>
                  <a:latin typeface="Consolas" panose="020B0609020204030204" pitchFamily="49" charset="0"/>
                </a:rPr>
                <a:t>else if</a:t>
              </a: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m_opr.top</a:t>
              </a:r>
              <a:r>
                <a:rPr lang="en-US" altLang="zh-CN" sz="1600" dirty="0">
                  <a:solidFill>
                    <a:prstClr val="black"/>
                  </a:solidFill>
                  <a:latin typeface="Consolas" panose="020B0609020204030204" pitchFamily="49" charset="0"/>
                </a:rPr>
                <a:t>() == ’*’)</a:t>
              </a:r>
            </a:p>
            <a:p>
              <a:pPr lvl="0">
                <a:lnSpc>
                  <a:spcPts val="2200"/>
                </a:lnSpc>
                <a:buClr>
                  <a:srgbClr val="151DC1"/>
                </a:buClr>
                <a:buSzPct val="80000"/>
              </a:pPr>
              <a:r>
                <a:rPr lang="en-US" altLang="zh-CN" sz="1600" dirty="0">
                  <a:solidFill>
                    <a:prstClr val="black"/>
                  </a:solidFill>
                  <a:latin typeface="Consolas" panose="020B0609020204030204" pitchFamily="49" charset="0"/>
                </a:rPr>
                <a:t>41 			</a:t>
              </a:r>
              <a:r>
                <a:rPr lang="en-US" altLang="zh-CN" sz="1600" dirty="0" err="1">
                  <a:solidFill>
                    <a:prstClr val="black"/>
                  </a:solidFill>
                  <a:latin typeface="Consolas" panose="020B0609020204030204" pitchFamily="49" charset="0"/>
                </a:rPr>
                <a:t>m_num.push</a:t>
              </a:r>
              <a:r>
                <a:rPr lang="en-US" altLang="zh-CN" sz="1600" dirty="0">
                  <a:solidFill>
                    <a:prstClr val="black"/>
                  </a:solidFill>
                  <a:latin typeface="Consolas" panose="020B0609020204030204" pitchFamily="49" charset="0"/>
                </a:rPr>
                <a:t>(a*b);</a:t>
              </a:r>
            </a:p>
            <a:p>
              <a:pPr lvl="0">
                <a:lnSpc>
                  <a:spcPts val="2200"/>
                </a:lnSpc>
                <a:buClr>
                  <a:srgbClr val="151DC1"/>
                </a:buClr>
                <a:buSzPct val="80000"/>
              </a:pPr>
              <a:r>
                <a:rPr lang="en-US" altLang="zh-CN" sz="1600" dirty="0">
                  <a:solidFill>
                    <a:prstClr val="black"/>
                  </a:solidFill>
                  <a:latin typeface="Consolas" panose="020B0609020204030204" pitchFamily="49" charset="0"/>
                </a:rPr>
                <a:t>42 		</a:t>
              </a:r>
              <a:r>
                <a:rPr lang="en-US" altLang="zh-CN" sz="1600" dirty="0">
                  <a:solidFill>
                    <a:srgbClr val="0000FF"/>
                  </a:solidFill>
                  <a:latin typeface="Consolas" panose="020B0609020204030204" pitchFamily="49" charset="0"/>
                </a:rPr>
                <a:t>else if </a:t>
              </a:r>
              <a:r>
                <a:rPr lang="en-US" altLang="zh-CN" sz="1600" dirty="0">
                  <a:solidFill>
                    <a:prstClr val="black"/>
                  </a:solidFill>
                  <a:latin typeface="Consolas" panose="020B0609020204030204" pitchFamily="49" charset="0"/>
                </a:rPr>
                <a:t>(</a:t>
              </a:r>
              <a:r>
                <a:rPr lang="en-US" altLang="zh-CN" sz="1600" dirty="0" err="1">
                  <a:solidFill>
                    <a:prstClr val="black"/>
                  </a:solidFill>
                  <a:latin typeface="Consolas" panose="020B0609020204030204" pitchFamily="49" charset="0"/>
                </a:rPr>
                <a:t>m_opr.top</a:t>
              </a:r>
              <a:r>
                <a:rPr lang="en-US" altLang="zh-CN" sz="1600" dirty="0">
                  <a:solidFill>
                    <a:prstClr val="black"/>
                  </a:solidFill>
                  <a:latin typeface="Consolas" panose="020B0609020204030204" pitchFamily="49" charset="0"/>
                </a:rPr>
                <a:t>() == ’/’)</a:t>
              </a:r>
            </a:p>
            <a:p>
              <a:pPr lvl="0">
                <a:lnSpc>
                  <a:spcPts val="2200"/>
                </a:lnSpc>
                <a:buClr>
                  <a:srgbClr val="151DC1"/>
                </a:buClr>
                <a:buSzPct val="80000"/>
              </a:pPr>
              <a:r>
                <a:rPr lang="en-US" altLang="zh-CN" sz="1600" dirty="0">
                  <a:solidFill>
                    <a:prstClr val="black"/>
                  </a:solidFill>
                  <a:latin typeface="Consolas" panose="020B0609020204030204" pitchFamily="49" charset="0"/>
                </a:rPr>
                <a:t>43 			</a:t>
              </a:r>
              <a:r>
                <a:rPr lang="en-US" altLang="zh-CN" sz="1600" dirty="0" err="1">
                  <a:solidFill>
                    <a:prstClr val="black"/>
                  </a:solidFill>
                  <a:latin typeface="Consolas" panose="020B0609020204030204" pitchFamily="49" charset="0"/>
                </a:rPr>
                <a:t>m_num.push</a:t>
              </a:r>
              <a:r>
                <a:rPr lang="en-US" altLang="zh-CN" sz="1600" dirty="0">
                  <a:solidFill>
                    <a:prstClr val="black"/>
                  </a:solidFill>
                  <a:latin typeface="Consolas" panose="020B0609020204030204" pitchFamily="49" charset="0"/>
                </a:rPr>
                <a:t>(a / b);</a:t>
              </a:r>
            </a:p>
            <a:p>
              <a:pPr lvl="0">
                <a:lnSpc>
                  <a:spcPts val="2200"/>
                </a:lnSpc>
                <a:buClr>
                  <a:srgbClr val="151DC1"/>
                </a:buClr>
                <a:buSzPct val="80000"/>
              </a:pPr>
              <a:r>
                <a:rPr lang="en-US" altLang="zh-CN" sz="1600" dirty="0">
                  <a:solidFill>
                    <a:prstClr val="black"/>
                  </a:solidFill>
                  <a:latin typeface="Consolas" panose="020B0609020204030204" pitchFamily="49" charset="0"/>
                </a:rPr>
                <a:t>44 		</a:t>
              </a:r>
              <a:r>
                <a:rPr lang="en-US" altLang="zh-CN" sz="1600" dirty="0" err="1">
                  <a:solidFill>
                    <a:prstClr val="black"/>
                  </a:solidFill>
                  <a:latin typeface="Consolas" panose="020B0609020204030204" pitchFamily="49" charset="0"/>
                </a:rPr>
                <a:t>m_opr.pop</a:t>
              </a:r>
              <a:r>
                <a:rPr lang="en-US" altLang="zh-CN" sz="1600" dirty="0">
                  <a:solidFill>
                    <a:prstClr val="black"/>
                  </a:solidFill>
                  <a:latin typeface="Consolas" panose="020B0609020204030204" pitchFamily="49" charset="0"/>
                </a:rPr>
                <a:t>();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当前运算结束，运算符出栈</a:t>
              </a:r>
            </a:p>
            <a:p>
              <a:pPr lvl="0">
                <a:lnSpc>
                  <a:spcPts val="2200"/>
                </a:lnSpc>
                <a:buClr>
                  <a:srgbClr val="151DC1"/>
                </a:buClr>
                <a:buSzPct val="80000"/>
              </a:pPr>
              <a:r>
                <a:rPr lang="en-US" altLang="zh-CN" sz="1600" dirty="0">
                  <a:solidFill>
                    <a:prstClr val="black"/>
                  </a:solidFill>
                  <a:latin typeface="Consolas" panose="020B0609020204030204" pitchFamily="49" charset="0"/>
                </a:rPr>
                <a:t>45 	}</a:t>
              </a:r>
              <a:endPar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endParaRPr>
            </a:p>
          </p:txBody>
        </p:sp>
      </p:grpSp>
    </p:spTree>
    <p:extLst>
      <p:ext uri="{BB962C8B-B14F-4D97-AF65-F5344CB8AC3E}">
        <p14:creationId xmlns:p14="http://schemas.microsoft.com/office/powerpoint/2010/main" val="21577171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66648" y="6529146"/>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46</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8.4.2  </a:t>
            </a:r>
            <a:r>
              <a:rPr kumimoji="0" lang="zh-CN" altLang="en-US" sz="3200" b="0" i="0" u="none" strike="noStrike" kern="1200" cap="none" spc="0" normalizeH="0" baseline="0" noProof="0" dirty="0">
                <a:ln>
                  <a:noFill/>
                </a:ln>
                <a:solidFill>
                  <a:prstClr val="white"/>
                </a:solidFill>
                <a:effectLst/>
                <a:uLnTx/>
                <a:uFillTx/>
                <a:latin typeface="微软雅黑"/>
                <a:ea typeface="微软雅黑"/>
                <a:cs typeface="+mn-cs"/>
              </a:rPr>
              <a:t>简单计算器</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2A4B7D20-6B21-457D-B6BF-C3F76ACBB2EE}"/>
              </a:ext>
            </a:extLst>
          </p:cNvPr>
          <p:cNvSpPr/>
          <p:nvPr/>
        </p:nvSpPr>
        <p:spPr>
          <a:xfrm>
            <a:off x="207954" y="964536"/>
            <a:ext cx="8616094" cy="40011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简单四则运算的类代码清单如下：</a:t>
            </a:r>
            <a:endPar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13" name="组合 12">
            <a:extLst>
              <a:ext uri="{FF2B5EF4-FFF2-40B4-BE49-F238E27FC236}">
                <a16:creationId xmlns:a16="http://schemas.microsoft.com/office/drawing/2014/main" id="{D09D85D5-038A-4BF3-A625-95D934A21058}"/>
              </a:ext>
            </a:extLst>
          </p:cNvPr>
          <p:cNvGrpSpPr/>
          <p:nvPr/>
        </p:nvGrpSpPr>
        <p:grpSpPr>
          <a:xfrm>
            <a:off x="207954" y="1371063"/>
            <a:ext cx="8740974" cy="5214094"/>
            <a:chOff x="219974" y="2021250"/>
            <a:chExt cx="8704052" cy="4268494"/>
          </a:xfrm>
        </p:grpSpPr>
        <p:sp>
          <p:nvSpPr>
            <p:cNvPr id="18" name="矩形: 圆顶角 17">
              <a:extLst>
                <a:ext uri="{FF2B5EF4-FFF2-40B4-BE49-F238E27FC236}">
                  <a16:creationId xmlns:a16="http://schemas.microsoft.com/office/drawing/2014/main" id="{1BE027AF-BB67-49A0-86D0-4408EC9D6ADB}"/>
                </a:ext>
              </a:extLst>
            </p:cNvPr>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white"/>
                  </a:solidFill>
                  <a:effectLst/>
                  <a:uLnTx/>
                  <a:uFillTx/>
                  <a:latin typeface="Consolas" panose="020B0609020204030204" pitchFamily="49" charset="0"/>
                  <a:ea typeface="微软雅黑"/>
                  <a:cs typeface="+mn-cs"/>
                </a:rPr>
                <a:t>Calculator </a:t>
              </a:r>
              <a:r>
                <a:rPr kumimoji="0" lang="zh-CN" altLang="en-US" sz="2000" b="0" i="0" u="none" strike="noStrike" kern="1200" cap="none" spc="0" normalizeH="0" baseline="0" noProof="0" dirty="0">
                  <a:ln>
                    <a:noFill/>
                  </a:ln>
                  <a:solidFill>
                    <a:prstClr val="white"/>
                  </a:solidFill>
                  <a:effectLst/>
                  <a:uLnTx/>
                  <a:uFillTx/>
                  <a:latin typeface="Consolas" panose="020B0609020204030204" pitchFamily="49" charset="0"/>
                  <a:ea typeface="微软雅黑"/>
                  <a:cs typeface="+mn-cs"/>
                </a:rPr>
                <a:t>类定义部分四</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9" name="矩形: 圆角 17">
              <a:extLst>
                <a:ext uri="{FF2B5EF4-FFF2-40B4-BE49-F238E27FC236}">
                  <a16:creationId xmlns:a16="http://schemas.microsoft.com/office/drawing/2014/main" id="{DCD5AFA7-7B71-40FD-B504-0C9920E0FC1D}"/>
                </a:ext>
              </a:extLst>
            </p:cNvPr>
            <p:cNvSpPr/>
            <p:nvPr/>
          </p:nvSpPr>
          <p:spPr>
            <a:xfrm>
              <a:off x="219974" y="2344518"/>
              <a:ext cx="8704052" cy="394522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ts val="2100"/>
                </a:lnSpc>
                <a:buClr>
                  <a:srgbClr val="151DC1"/>
                </a:buClr>
                <a:buSzPct val="80000"/>
              </a:pPr>
              <a:r>
                <a:rPr lang="en-US" altLang="zh-CN" sz="1600" dirty="0">
                  <a:solidFill>
                    <a:prstClr val="black"/>
                  </a:solidFill>
                  <a:latin typeface="Consolas" panose="020B0609020204030204" pitchFamily="49" charset="0"/>
                </a:rPr>
                <a:t>46	</a:t>
              </a:r>
              <a:r>
                <a:rPr lang="en-US" altLang="zh-CN" sz="1600" dirty="0">
                  <a:solidFill>
                    <a:srgbClr val="0000FF"/>
                  </a:solidFill>
                  <a:latin typeface="Consolas" panose="020B0609020204030204" pitchFamily="49" charset="0"/>
                </a:rPr>
                <a:t>double</a:t>
              </a:r>
              <a:r>
                <a:rPr lang="en-US" altLang="zh-CN" sz="1600" dirty="0">
                  <a:solidFill>
                    <a:prstClr val="black"/>
                  </a:solidFill>
                  <a:latin typeface="Consolas" panose="020B0609020204030204" pitchFamily="49" charset="0"/>
                </a:rPr>
                <a:t> </a:t>
              </a:r>
              <a:r>
                <a:rPr lang="en-US" altLang="zh-CN" sz="1600" dirty="0">
                  <a:solidFill>
                    <a:srgbClr val="08764C"/>
                  </a:solidFill>
                  <a:latin typeface="Consolas" panose="020B0609020204030204" pitchFamily="49" charset="0"/>
                </a:rPr>
                <a:t>Calculator</a:t>
              </a:r>
              <a:r>
                <a:rPr lang="en-US" altLang="zh-CN" sz="1600" dirty="0">
                  <a:solidFill>
                    <a:prstClr val="black"/>
                  </a:solidFill>
                  <a:latin typeface="Consolas" panose="020B0609020204030204" pitchFamily="49" charset="0"/>
                </a:rPr>
                <a:t>::</a:t>
              </a:r>
              <a:r>
                <a:rPr lang="en-US" altLang="zh-CN" sz="1600" dirty="0" err="1">
                  <a:solidFill>
                    <a:prstClr val="black"/>
                  </a:solidFill>
                  <a:latin typeface="Consolas" panose="020B0609020204030204" pitchFamily="49" charset="0"/>
                </a:rPr>
                <a:t>doIt</a:t>
              </a:r>
              <a:r>
                <a:rPr lang="en-US" altLang="zh-CN" sz="1600" dirty="0">
                  <a:solidFill>
                    <a:prstClr val="black"/>
                  </a:solidFill>
                  <a:latin typeface="Consolas" panose="020B0609020204030204" pitchFamily="49" charset="0"/>
                </a:rPr>
                <a:t>(</a:t>
              </a:r>
              <a:r>
                <a:rPr lang="en-US" altLang="zh-CN" sz="1600" dirty="0">
                  <a:solidFill>
                    <a:srgbClr val="0000FF"/>
                  </a:solidFill>
                  <a:latin typeface="Consolas" panose="020B0609020204030204" pitchFamily="49" charset="0"/>
                </a:rPr>
                <a:t>const</a:t>
              </a:r>
              <a:r>
                <a:rPr lang="en-US" altLang="zh-CN" sz="1600" dirty="0">
                  <a:solidFill>
                    <a:prstClr val="black"/>
                  </a:solidFill>
                  <a:latin typeface="Consolas" panose="020B0609020204030204" pitchFamily="49" charset="0"/>
                </a:rPr>
                <a:t> </a:t>
              </a:r>
              <a:r>
                <a:rPr lang="en-US" altLang="zh-CN" sz="1600" dirty="0">
                  <a:solidFill>
                    <a:srgbClr val="08764C"/>
                  </a:solidFill>
                  <a:latin typeface="Consolas" panose="020B0609020204030204" pitchFamily="49" charset="0"/>
                </a:rPr>
                <a:t>string </a:t>
              </a:r>
              <a:r>
                <a:rPr lang="en-US" altLang="zh-CN" sz="1600" dirty="0">
                  <a:solidFill>
                    <a:prstClr val="black"/>
                  </a:solidFill>
                  <a:latin typeface="Consolas" panose="020B0609020204030204" pitchFamily="49" charset="0"/>
                </a:rPr>
                <a:t>&amp; exp){</a:t>
              </a:r>
            </a:p>
            <a:p>
              <a:pPr lvl="0">
                <a:lnSpc>
                  <a:spcPts val="2100"/>
                </a:lnSpc>
                <a:buClr>
                  <a:srgbClr val="151DC1"/>
                </a:buClr>
                <a:buSzPct val="80000"/>
              </a:pPr>
              <a:r>
                <a:rPr lang="en-US" altLang="zh-CN" sz="1600" dirty="0">
                  <a:solidFill>
                    <a:prstClr val="black"/>
                  </a:solidFill>
                  <a:latin typeface="Consolas" panose="020B0609020204030204" pitchFamily="49" charset="0"/>
                </a:rPr>
                <a:t>47 		</a:t>
              </a:r>
              <a:r>
                <a:rPr lang="en-US" altLang="zh-CN" sz="1600" dirty="0" err="1">
                  <a:solidFill>
                    <a:prstClr val="black"/>
                  </a:solidFill>
                  <a:latin typeface="Consolas" panose="020B0609020204030204" pitchFamily="49" charset="0"/>
                </a:rPr>
                <a:t>m_num.clear</a:t>
              </a:r>
              <a:r>
                <a:rPr lang="en-US" altLang="zh-CN" sz="1600" dirty="0">
                  <a:solidFill>
                    <a:prstClr val="black"/>
                  </a:solidFill>
                  <a:latin typeface="Consolas" panose="020B0609020204030204" pitchFamily="49" charset="0"/>
                </a:rPr>
                <a:t>();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保证同一个对象再次调用</a:t>
              </a:r>
              <a:r>
                <a:rPr lang="en-US" altLang="zh-CN" sz="1600" dirty="0" err="1">
                  <a:solidFill>
                    <a:schemeClr val="accent6"/>
                  </a:solidFill>
                  <a:latin typeface="Consolas" panose="020B0609020204030204" pitchFamily="49" charset="0"/>
                </a:rPr>
                <a:t>doIt</a:t>
              </a:r>
              <a:r>
                <a:rPr lang="zh-CN" altLang="en-US" sz="1600" dirty="0">
                  <a:solidFill>
                    <a:schemeClr val="accent6"/>
                  </a:solidFill>
                  <a:latin typeface="Consolas" panose="020B0609020204030204" pitchFamily="49" charset="0"/>
                </a:rPr>
                <a:t>时数据栈为空</a:t>
              </a:r>
            </a:p>
            <a:p>
              <a:pPr lvl="0">
                <a:lnSpc>
                  <a:spcPts val="2100"/>
                </a:lnSpc>
                <a:buClr>
                  <a:srgbClr val="151DC1"/>
                </a:buClr>
                <a:buSzPct val="80000"/>
              </a:pPr>
              <a:r>
                <a:rPr lang="en-US" altLang="zh-CN" sz="1600" dirty="0">
                  <a:solidFill>
                    <a:prstClr val="black"/>
                  </a:solidFill>
                  <a:latin typeface="Consolas" panose="020B0609020204030204" pitchFamily="49" charset="0"/>
                </a:rPr>
                <a:t>48 		</a:t>
              </a:r>
              <a:r>
                <a:rPr lang="en-US" altLang="zh-CN" sz="1600" dirty="0">
                  <a:solidFill>
                    <a:srgbClr val="0000FF"/>
                  </a:solidFill>
                  <a:latin typeface="Consolas" panose="020B0609020204030204" pitchFamily="49" charset="0"/>
                </a:rPr>
                <a:t>for</a:t>
              </a:r>
              <a:r>
                <a:rPr lang="en-US" altLang="zh-CN" sz="1600" dirty="0">
                  <a:solidFill>
                    <a:prstClr val="black"/>
                  </a:solidFill>
                  <a:latin typeface="Consolas" panose="020B0609020204030204" pitchFamily="49" charset="0"/>
                </a:rPr>
                <a:t> (</a:t>
              </a:r>
              <a:r>
                <a:rPr lang="en-US" altLang="zh-CN" sz="1600" dirty="0">
                  <a:solidFill>
                    <a:srgbClr val="0000FF"/>
                  </a:solidFill>
                  <a:latin typeface="Consolas" panose="020B0609020204030204" pitchFamily="49" charset="0"/>
                </a:rPr>
                <a:t>auto</a:t>
              </a:r>
              <a:r>
                <a:rPr lang="en-US" altLang="zh-CN" sz="1600" dirty="0">
                  <a:solidFill>
                    <a:prstClr val="black"/>
                  </a:solidFill>
                  <a:latin typeface="Consolas" panose="020B0609020204030204" pitchFamily="49" charset="0"/>
                </a:rPr>
                <a:t> it = </a:t>
              </a:r>
              <a:r>
                <a:rPr lang="en-US" altLang="zh-CN" sz="1600" dirty="0" err="1">
                  <a:solidFill>
                    <a:prstClr val="black"/>
                  </a:solidFill>
                  <a:latin typeface="Consolas" panose="020B0609020204030204" pitchFamily="49" charset="0"/>
                </a:rPr>
                <a:t>exp.begin</a:t>
              </a:r>
              <a:r>
                <a:rPr lang="en-US" altLang="zh-CN" sz="1600" dirty="0">
                  <a:solidFill>
                    <a:prstClr val="black"/>
                  </a:solidFill>
                  <a:latin typeface="Consolas" panose="020B0609020204030204" pitchFamily="49" charset="0"/>
                </a:rPr>
                <a:t>(); it != </a:t>
              </a:r>
              <a:r>
                <a:rPr lang="en-US" altLang="zh-CN" sz="1600" dirty="0" err="1">
                  <a:solidFill>
                    <a:prstClr val="black"/>
                  </a:solidFill>
                  <a:latin typeface="Consolas" panose="020B0609020204030204" pitchFamily="49" charset="0"/>
                </a:rPr>
                <a:t>exp.end</a:t>
              </a:r>
              <a:r>
                <a:rPr lang="en-US" altLang="zh-CN" sz="1600" dirty="0">
                  <a:solidFill>
                    <a:prstClr val="black"/>
                  </a:solidFill>
                  <a:latin typeface="Consolas" panose="020B0609020204030204" pitchFamily="49" charset="0"/>
                </a:rPr>
                <a:t>();) {</a:t>
              </a:r>
            </a:p>
            <a:p>
              <a:pPr lvl="0">
                <a:lnSpc>
                  <a:spcPts val="2100"/>
                </a:lnSpc>
                <a:buClr>
                  <a:srgbClr val="151DC1"/>
                </a:buClr>
                <a:buSzPct val="80000"/>
              </a:pPr>
              <a:r>
                <a:rPr lang="en-US" altLang="zh-CN" sz="1600" dirty="0">
                  <a:solidFill>
                    <a:prstClr val="black"/>
                  </a:solidFill>
                  <a:latin typeface="Consolas" panose="020B0609020204030204" pitchFamily="49" charset="0"/>
                </a:rPr>
                <a:t>49 			</a:t>
              </a:r>
              <a:r>
                <a:rPr lang="en-US" altLang="zh-CN" sz="1600" dirty="0">
                  <a:solidFill>
                    <a:srgbClr val="0000FF"/>
                  </a:solidFill>
                  <a:latin typeface="Consolas" panose="020B0609020204030204" pitchFamily="49" charset="0"/>
                </a:rPr>
                <a:t>if</a:t>
              </a: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isNum</a:t>
              </a:r>
              <a:r>
                <a:rPr lang="en-US" altLang="zh-CN" sz="1600" dirty="0">
                  <a:solidFill>
                    <a:prstClr val="black"/>
                  </a:solidFill>
                  <a:latin typeface="Consolas" panose="020B0609020204030204" pitchFamily="49" charset="0"/>
                </a:rPr>
                <a:t>(it)) </a:t>
              </a:r>
              <a:r>
                <a:rPr lang="en-US" altLang="zh-CN" sz="1600" dirty="0">
                  <a:solidFill>
                    <a:schemeClr val="accent6"/>
                  </a:solidFill>
                  <a:latin typeface="Consolas" panose="020B0609020204030204" pitchFamily="49" charset="0"/>
                </a:rPr>
                <a:t>	//</a:t>
              </a:r>
              <a:r>
                <a:rPr lang="zh-CN" altLang="en-US" sz="1600" dirty="0">
                  <a:solidFill>
                    <a:schemeClr val="accent6"/>
                  </a:solidFill>
                  <a:latin typeface="Consolas" panose="020B0609020204030204" pitchFamily="49" charset="0"/>
                </a:rPr>
                <a:t>遇到操作数</a:t>
              </a:r>
            </a:p>
            <a:p>
              <a:pPr lvl="0">
                <a:lnSpc>
                  <a:spcPts val="2100"/>
                </a:lnSpc>
                <a:buClr>
                  <a:srgbClr val="151DC1"/>
                </a:buClr>
                <a:buSzPct val="80000"/>
              </a:pPr>
              <a:r>
                <a:rPr lang="en-US" altLang="zh-CN" sz="1600" dirty="0">
                  <a:solidFill>
                    <a:prstClr val="black"/>
                  </a:solidFill>
                  <a:latin typeface="Consolas" panose="020B0609020204030204" pitchFamily="49" charset="0"/>
                </a:rPr>
                <a:t>50 				</a:t>
              </a:r>
              <a:r>
                <a:rPr lang="en-US" altLang="zh-CN" sz="1600" dirty="0" err="1">
                  <a:solidFill>
                    <a:prstClr val="black"/>
                  </a:solidFill>
                  <a:latin typeface="Consolas" panose="020B0609020204030204" pitchFamily="49" charset="0"/>
                </a:rPr>
                <a:t>m_num.push</a:t>
              </a:r>
              <a:r>
                <a:rPr lang="en-US" altLang="zh-CN" sz="1600" dirty="0">
                  <a:solidFill>
                    <a:prstClr val="black"/>
                  </a:solidFill>
                  <a:latin typeface="Consolas" panose="020B0609020204030204" pitchFamily="49" charset="0"/>
                </a:rPr>
                <a:t>(</a:t>
              </a:r>
              <a:r>
                <a:rPr lang="en-US" altLang="zh-CN" sz="1600" dirty="0" err="1">
                  <a:solidFill>
                    <a:prstClr val="black"/>
                  </a:solidFill>
                  <a:latin typeface="Consolas" panose="020B0609020204030204" pitchFamily="49" charset="0"/>
                </a:rPr>
                <a:t>readNum</a:t>
              </a:r>
              <a:r>
                <a:rPr lang="en-US" altLang="zh-CN" sz="1600" dirty="0">
                  <a:solidFill>
                    <a:prstClr val="black"/>
                  </a:solidFill>
                  <a:latin typeface="Consolas" panose="020B0609020204030204" pitchFamily="49" charset="0"/>
                </a:rPr>
                <a:t>(it));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操作数入栈</a:t>
              </a:r>
            </a:p>
            <a:p>
              <a:pPr lvl="0">
                <a:lnSpc>
                  <a:spcPts val="2100"/>
                </a:lnSpc>
                <a:buClr>
                  <a:srgbClr val="151DC1"/>
                </a:buClr>
                <a:buSzPct val="80000"/>
              </a:pPr>
              <a:r>
                <a:rPr lang="en-US" altLang="zh-CN" sz="1600" dirty="0">
                  <a:solidFill>
                    <a:prstClr val="black"/>
                  </a:solidFill>
                  <a:latin typeface="Consolas" panose="020B0609020204030204" pitchFamily="49" charset="0"/>
                </a:rPr>
                <a:t>51 			</a:t>
              </a:r>
              <a:r>
                <a:rPr lang="en-US" altLang="zh-CN" sz="1600" dirty="0">
                  <a:solidFill>
                    <a:srgbClr val="0000FF"/>
                  </a:solidFill>
                  <a:latin typeface="Consolas" panose="020B0609020204030204" pitchFamily="49" charset="0"/>
                </a:rPr>
                <a:t>else</a:t>
              </a:r>
              <a:r>
                <a:rPr lang="en-US" altLang="zh-CN" sz="1600" dirty="0">
                  <a:solidFill>
                    <a:prstClr val="black"/>
                  </a:solidFill>
                  <a:latin typeface="Consolas" panose="020B0609020204030204" pitchFamily="49" charset="0"/>
                </a:rPr>
                <a:t>{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遇到运算符，下面</a:t>
              </a:r>
              <a:r>
                <a:rPr lang="en-US" altLang="zh-CN" sz="1600" dirty="0">
                  <a:solidFill>
                    <a:schemeClr val="accent6"/>
                  </a:solidFill>
                  <a:latin typeface="Consolas" panose="020B0609020204030204" pitchFamily="49" charset="0"/>
                </a:rPr>
                <a:t>while</a:t>
              </a:r>
              <a:r>
                <a:rPr lang="zh-CN" altLang="en-US" sz="1600" dirty="0">
                  <a:solidFill>
                    <a:schemeClr val="accent6"/>
                  </a:solidFill>
                  <a:latin typeface="Consolas" panose="020B0609020204030204" pitchFamily="49" charset="0"/>
                </a:rPr>
                <a:t>循环条件中不能忽略优先级相同的情况</a:t>
              </a:r>
            </a:p>
            <a:p>
              <a:pPr lvl="0">
                <a:lnSpc>
                  <a:spcPts val="2100"/>
                </a:lnSpc>
                <a:buClr>
                  <a:srgbClr val="151DC1"/>
                </a:buClr>
                <a:buSzPct val="80000"/>
              </a:pPr>
              <a:r>
                <a:rPr lang="en-US" altLang="zh-CN" sz="1600" dirty="0">
                  <a:solidFill>
                    <a:prstClr val="black"/>
                  </a:solidFill>
                  <a:latin typeface="Consolas" panose="020B0609020204030204" pitchFamily="49" charset="0"/>
                </a:rPr>
                <a:t>52				</a:t>
              </a:r>
              <a:r>
                <a:rPr lang="en-US" altLang="zh-CN" sz="1600" dirty="0">
                  <a:solidFill>
                    <a:srgbClr val="0000FF"/>
                  </a:solidFill>
                  <a:latin typeface="Consolas" panose="020B0609020204030204" pitchFamily="49" charset="0"/>
                </a:rPr>
                <a:t>while</a:t>
              </a:r>
              <a:r>
                <a:rPr lang="en-US" altLang="zh-CN" sz="1600" dirty="0">
                  <a:solidFill>
                    <a:prstClr val="black"/>
                  </a:solidFill>
                  <a:latin typeface="Consolas" panose="020B0609020204030204" pitchFamily="49" charset="0"/>
                </a:rPr>
                <a:t> (precedence( * it) &lt;= precedence(</a:t>
              </a:r>
              <a:r>
                <a:rPr lang="en-US" altLang="zh-CN" sz="1600" dirty="0" err="1">
                  <a:solidFill>
                    <a:prstClr val="black"/>
                  </a:solidFill>
                  <a:latin typeface="Consolas" panose="020B0609020204030204" pitchFamily="49" charset="0"/>
                </a:rPr>
                <a:t>m_opr.top</a:t>
              </a:r>
              <a:r>
                <a:rPr lang="en-US" altLang="zh-CN" sz="1600" dirty="0">
                  <a:solidFill>
                    <a:prstClr val="black"/>
                  </a:solidFill>
                  <a:latin typeface="Consolas" panose="020B0609020204030204" pitchFamily="49" charset="0"/>
                </a:rPr>
                <a:t>())){</a:t>
              </a:r>
            </a:p>
            <a:p>
              <a:pPr lvl="0">
                <a:lnSpc>
                  <a:spcPts val="2100"/>
                </a:lnSpc>
                <a:buClr>
                  <a:srgbClr val="151DC1"/>
                </a:buClr>
                <a:buSzPct val="80000"/>
              </a:pPr>
              <a:r>
                <a:rPr lang="en-US" altLang="zh-CN" sz="1600" dirty="0">
                  <a:solidFill>
                    <a:prstClr val="black"/>
                  </a:solidFill>
                  <a:latin typeface="Consolas" panose="020B0609020204030204" pitchFamily="49" charset="0"/>
                </a:rPr>
                <a:t>53 					</a:t>
              </a:r>
              <a:r>
                <a:rPr lang="en-US" altLang="zh-CN" sz="1600" dirty="0">
                  <a:solidFill>
                    <a:srgbClr val="0000FF"/>
                  </a:solidFill>
                  <a:latin typeface="Consolas" panose="020B0609020204030204" pitchFamily="49" charset="0"/>
                </a:rPr>
                <a:t>if</a:t>
              </a: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m_opr.top</a:t>
              </a:r>
              <a:r>
                <a:rPr lang="en-US" altLang="zh-CN" sz="1600" dirty="0">
                  <a:solidFill>
                    <a:prstClr val="black"/>
                  </a:solidFill>
                  <a:latin typeface="Consolas" panose="020B0609020204030204" pitchFamily="49" charset="0"/>
                </a:rPr>
                <a:t>() == ’#’)</a:t>
              </a:r>
            </a:p>
            <a:p>
              <a:pPr lvl="0">
                <a:lnSpc>
                  <a:spcPts val="2100"/>
                </a:lnSpc>
                <a:buClr>
                  <a:srgbClr val="151DC1"/>
                </a:buClr>
                <a:buSzPct val="80000"/>
              </a:pPr>
              <a:r>
                <a:rPr lang="en-US" altLang="zh-CN" sz="1600" dirty="0">
                  <a:solidFill>
                    <a:prstClr val="black"/>
                  </a:solidFill>
                  <a:latin typeface="Consolas" panose="020B0609020204030204" pitchFamily="49" charset="0"/>
                </a:rPr>
                <a:t>54 						break;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如果运算符栈只剩下</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，则计算完毕</a:t>
              </a:r>
            </a:p>
            <a:p>
              <a:pPr lvl="0">
                <a:lnSpc>
                  <a:spcPts val="2100"/>
                </a:lnSpc>
                <a:buClr>
                  <a:srgbClr val="151DC1"/>
                </a:buClr>
                <a:buSzPct val="80000"/>
              </a:pPr>
              <a:r>
                <a:rPr lang="en-US" altLang="zh-CN" sz="1600" dirty="0">
                  <a:solidFill>
                    <a:prstClr val="black"/>
                  </a:solidFill>
                  <a:latin typeface="Consolas" panose="020B0609020204030204" pitchFamily="49" charset="0"/>
                </a:rPr>
                <a:t>55 					calculate();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执行栈顶运算符计算</a:t>
              </a:r>
            </a:p>
            <a:p>
              <a:pPr lvl="0">
                <a:lnSpc>
                  <a:spcPts val="2100"/>
                </a:lnSpc>
                <a:buClr>
                  <a:srgbClr val="151DC1"/>
                </a:buClr>
                <a:buSzPct val="80000"/>
              </a:pPr>
              <a:r>
                <a:rPr lang="en-US" altLang="zh-CN" sz="1600" dirty="0">
                  <a:solidFill>
                    <a:prstClr val="black"/>
                  </a:solidFill>
                  <a:latin typeface="Consolas" panose="020B0609020204030204" pitchFamily="49" charset="0"/>
                </a:rPr>
                <a:t>56 				}</a:t>
              </a:r>
            </a:p>
            <a:p>
              <a:pPr lvl="0">
                <a:lnSpc>
                  <a:spcPts val="2100"/>
                </a:lnSpc>
                <a:buClr>
                  <a:srgbClr val="151DC1"/>
                </a:buClr>
                <a:buSzPct val="80000"/>
              </a:pPr>
              <a:r>
                <a:rPr lang="en-US" altLang="zh-CN" sz="1600" dirty="0">
                  <a:solidFill>
                    <a:prstClr val="black"/>
                  </a:solidFill>
                  <a:latin typeface="Consolas" panose="020B0609020204030204" pitchFamily="49" charset="0"/>
                </a:rPr>
                <a:t>57 				</a:t>
              </a:r>
              <a:r>
                <a:rPr lang="en-US" altLang="zh-CN" sz="1600" dirty="0">
                  <a:solidFill>
                    <a:srgbClr val="0000FF"/>
                  </a:solidFill>
                  <a:latin typeface="Consolas" panose="020B0609020204030204" pitchFamily="49" charset="0"/>
                </a:rPr>
                <a:t>if</a:t>
              </a:r>
              <a:r>
                <a:rPr lang="en-US" altLang="zh-CN" sz="1600" dirty="0">
                  <a:solidFill>
                    <a:prstClr val="black"/>
                  </a:solidFill>
                  <a:latin typeface="Consolas" panose="020B0609020204030204" pitchFamily="49" charset="0"/>
                </a:rPr>
                <a:t> ( * it != ’=’)</a:t>
              </a:r>
            </a:p>
            <a:p>
              <a:pPr lvl="0">
                <a:lnSpc>
                  <a:spcPts val="2100"/>
                </a:lnSpc>
                <a:buClr>
                  <a:srgbClr val="151DC1"/>
                </a:buClr>
                <a:buSzPct val="80000"/>
              </a:pPr>
              <a:r>
                <a:rPr lang="en-US" altLang="zh-CN" sz="1600" dirty="0">
                  <a:solidFill>
                    <a:prstClr val="black"/>
                  </a:solidFill>
                  <a:latin typeface="Consolas" panose="020B0609020204030204" pitchFamily="49" charset="0"/>
                </a:rPr>
                <a:t>58 					</a:t>
              </a:r>
              <a:r>
                <a:rPr lang="en-US" altLang="zh-CN" sz="1600" dirty="0" err="1">
                  <a:solidFill>
                    <a:prstClr val="black"/>
                  </a:solidFill>
                  <a:latin typeface="Consolas" panose="020B0609020204030204" pitchFamily="49" charset="0"/>
                </a:rPr>
                <a:t>m_opr.push</a:t>
              </a:r>
              <a:r>
                <a:rPr lang="en-US" altLang="zh-CN" sz="1600" dirty="0">
                  <a:solidFill>
                    <a:prstClr val="black"/>
                  </a:solidFill>
                  <a:latin typeface="Consolas" panose="020B0609020204030204" pitchFamily="49" charset="0"/>
                </a:rPr>
                <a:t>( * it);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运算符入栈</a:t>
              </a:r>
            </a:p>
            <a:p>
              <a:pPr lvl="0">
                <a:lnSpc>
                  <a:spcPts val="2100"/>
                </a:lnSpc>
                <a:buClr>
                  <a:srgbClr val="151DC1"/>
                </a:buClr>
                <a:buSzPct val="80000"/>
              </a:pPr>
              <a:r>
                <a:rPr lang="en-US" altLang="zh-CN" sz="1600" dirty="0">
                  <a:solidFill>
                    <a:prstClr val="black"/>
                  </a:solidFill>
                  <a:latin typeface="Consolas" panose="020B0609020204030204" pitchFamily="49" charset="0"/>
                </a:rPr>
                <a:t>59 				++it;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继续扫描</a:t>
              </a:r>
            </a:p>
            <a:p>
              <a:pPr lvl="0">
                <a:lnSpc>
                  <a:spcPts val="2100"/>
                </a:lnSpc>
                <a:buClr>
                  <a:srgbClr val="151DC1"/>
                </a:buClr>
                <a:buSzPct val="80000"/>
              </a:pPr>
              <a:r>
                <a:rPr lang="en-US" altLang="zh-CN" sz="1600" dirty="0">
                  <a:solidFill>
                    <a:prstClr val="black"/>
                  </a:solidFill>
                  <a:latin typeface="Consolas" panose="020B0609020204030204" pitchFamily="49" charset="0"/>
                </a:rPr>
                <a:t>60 			}</a:t>
              </a:r>
            </a:p>
            <a:p>
              <a:pPr lvl="0">
                <a:lnSpc>
                  <a:spcPts val="2100"/>
                </a:lnSpc>
                <a:buClr>
                  <a:srgbClr val="151DC1"/>
                </a:buClr>
                <a:buSzPct val="80000"/>
              </a:pPr>
              <a:r>
                <a:rPr lang="en-US" altLang="zh-CN" sz="1600" dirty="0">
                  <a:solidFill>
                    <a:prstClr val="black"/>
                  </a:solidFill>
                  <a:latin typeface="Consolas" panose="020B0609020204030204" pitchFamily="49" charset="0"/>
                </a:rPr>
                <a:t>61 		}</a:t>
              </a:r>
            </a:p>
            <a:p>
              <a:pPr lvl="0">
                <a:lnSpc>
                  <a:spcPts val="2100"/>
                </a:lnSpc>
                <a:buClr>
                  <a:srgbClr val="151DC1"/>
                </a:buClr>
                <a:buSzPct val="80000"/>
              </a:pPr>
              <a:r>
                <a:rPr lang="en-US" altLang="zh-CN" sz="1600" dirty="0">
                  <a:solidFill>
                    <a:prstClr val="black"/>
                  </a:solidFill>
                  <a:latin typeface="Consolas" panose="020B0609020204030204" pitchFamily="49" charset="0"/>
                </a:rPr>
                <a:t>62 		</a:t>
              </a:r>
              <a:r>
                <a:rPr lang="en-US" altLang="zh-CN" sz="1600" dirty="0">
                  <a:solidFill>
                    <a:srgbClr val="0000FF"/>
                  </a:solidFill>
                  <a:latin typeface="Consolas" panose="020B0609020204030204" pitchFamily="49" charset="0"/>
                </a:rPr>
                <a:t>return</a:t>
              </a: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m_num.top</a:t>
              </a:r>
              <a:r>
                <a:rPr lang="en-US" altLang="zh-CN" sz="1600" dirty="0">
                  <a:solidFill>
                    <a:prstClr val="black"/>
                  </a:solidFill>
                  <a:latin typeface="Consolas" panose="020B0609020204030204" pitchFamily="49" charset="0"/>
                </a:rPr>
                <a:t>();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返回计算结果，注意数据栈此时非空</a:t>
              </a:r>
            </a:p>
            <a:p>
              <a:pPr lvl="0">
                <a:lnSpc>
                  <a:spcPts val="2100"/>
                </a:lnSpc>
                <a:buClr>
                  <a:srgbClr val="151DC1"/>
                </a:buClr>
                <a:buSzPct val="80000"/>
              </a:pPr>
              <a:r>
                <a:rPr lang="en-US" altLang="zh-CN" sz="1600" dirty="0">
                  <a:solidFill>
                    <a:prstClr val="black"/>
                  </a:solidFill>
                  <a:latin typeface="Consolas" panose="020B0609020204030204" pitchFamily="49" charset="0"/>
                </a:rPr>
                <a:t>63 	}</a:t>
              </a:r>
              <a:endPar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endParaRPr>
            </a:p>
          </p:txBody>
        </p:sp>
      </p:grpSp>
    </p:spTree>
    <p:extLst>
      <p:ext uri="{BB962C8B-B14F-4D97-AF65-F5344CB8AC3E}">
        <p14:creationId xmlns:p14="http://schemas.microsoft.com/office/powerpoint/2010/main" val="8206157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47</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8.4.2  </a:t>
            </a:r>
            <a:r>
              <a:rPr kumimoji="0" lang="zh-CN" altLang="en-US" sz="3200" b="0" i="0" u="none" strike="noStrike" kern="1200" cap="none" spc="0" normalizeH="0" baseline="0" noProof="0" dirty="0">
                <a:ln>
                  <a:noFill/>
                </a:ln>
                <a:solidFill>
                  <a:prstClr val="white"/>
                </a:solidFill>
                <a:effectLst/>
                <a:uLnTx/>
                <a:uFillTx/>
                <a:latin typeface="微软雅黑"/>
                <a:ea typeface="微软雅黑"/>
                <a:cs typeface="+mn-cs"/>
              </a:rPr>
              <a:t>简单计算器</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2A4B7D20-6B21-457D-B6BF-C3F76ACBB2EE}"/>
              </a:ext>
            </a:extLst>
          </p:cNvPr>
          <p:cNvSpPr/>
          <p:nvPr/>
        </p:nvSpPr>
        <p:spPr>
          <a:xfrm>
            <a:off x="384048" y="1141868"/>
            <a:ext cx="7448622" cy="400110"/>
          </a:xfrm>
          <a:prstGeom prst="rect">
            <a:avLst/>
          </a:prstGeom>
        </p:spPr>
        <p:txBody>
          <a:bodyPr wrap="square">
            <a:spAutoFit/>
          </a:bodyPr>
          <a:lstStyle/>
          <a:p>
            <a:pPr lvl="0">
              <a:defRPr/>
            </a:pPr>
            <a:r>
              <a:rPr lang="zh-CN" altLang="en-US" sz="2000" dirty="0">
                <a:solidFill>
                  <a:prstClr val="black"/>
                </a:solidFill>
              </a:rPr>
              <a:t>测试 </a:t>
            </a:r>
            <a:r>
              <a:rPr lang="en-US" altLang="zh-CN" sz="2000" dirty="0">
                <a:solidFill>
                  <a:prstClr val="black"/>
                </a:solidFill>
              </a:rPr>
              <a:t>Calculator</a:t>
            </a:r>
            <a:r>
              <a:rPr lang="zh-CN" altLang="en-US" sz="2000" dirty="0">
                <a:solidFill>
                  <a:prstClr val="black"/>
                </a:solidFill>
              </a:rPr>
              <a:t>：</a:t>
            </a:r>
            <a:endPar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13" name="组合 12">
            <a:extLst>
              <a:ext uri="{FF2B5EF4-FFF2-40B4-BE49-F238E27FC236}">
                <a16:creationId xmlns:a16="http://schemas.microsoft.com/office/drawing/2014/main" id="{D09D85D5-038A-4BF3-A625-95D934A21058}"/>
              </a:ext>
            </a:extLst>
          </p:cNvPr>
          <p:cNvGrpSpPr/>
          <p:nvPr/>
        </p:nvGrpSpPr>
        <p:grpSpPr>
          <a:xfrm>
            <a:off x="384048" y="1757288"/>
            <a:ext cx="8515948" cy="1671710"/>
            <a:chOff x="219974" y="2021250"/>
            <a:chExt cx="8704052" cy="1368538"/>
          </a:xfrm>
        </p:grpSpPr>
        <p:sp>
          <p:nvSpPr>
            <p:cNvPr id="18" name="矩形: 圆顶角 17">
              <a:extLst>
                <a:ext uri="{FF2B5EF4-FFF2-40B4-BE49-F238E27FC236}">
                  <a16:creationId xmlns:a16="http://schemas.microsoft.com/office/drawing/2014/main" id="{1BE027AF-BB67-49A0-86D0-4408EC9D6ADB}"/>
                </a:ext>
              </a:extLst>
            </p:cNvPr>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latin typeface="Consolas" panose="020B0609020204030204" pitchFamily="49" charset="0"/>
                </a:rPr>
                <a:t>使用 </a:t>
              </a:r>
              <a:r>
                <a:rPr lang="en-US" altLang="zh-CN" sz="2000" dirty="0">
                  <a:solidFill>
                    <a:prstClr val="white"/>
                  </a:solidFill>
                  <a:latin typeface="Consolas" panose="020B0609020204030204" pitchFamily="49" charset="0"/>
                </a:rPr>
                <a:t>Calculator </a:t>
              </a:r>
              <a:r>
                <a:rPr lang="zh-CN" altLang="en-US" sz="2000" dirty="0">
                  <a:solidFill>
                    <a:prstClr val="white"/>
                  </a:solidFill>
                  <a:latin typeface="Consolas" panose="020B0609020204030204" pitchFamily="49" charset="0"/>
                </a:rPr>
                <a:t>类对象</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9" name="矩形: 圆角 17">
              <a:extLst>
                <a:ext uri="{FF2B5EF4-FFF2-40B4-BE49-F238E27FC236}">
                  <a16:creationId xmlns:a16="http://schemas.microsoft.com/office/drawing/2014/main" id="{DCD5AFA7-7B71-40FD-B504-0C9920E0FC1D}"/>
                </a:ext>
              </a:extLst>
            </p:cNvPr>
            <p:cNvSpPr/>
            <p:nvPr/>
          </p:nvSpPr>
          <p:spPr>
            <a:xfrm>
              <a:off x="219974" y="2376600"/>
              <a:ext cx="8704052" cy="1013188"/>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ts val="2100"/>
                </a:lnSpc>
                <a:buClr>
                  <a:srgbClr val="151DC1"/>
                </a:buClr>
                <a:buSzPct val="80000"/>
              </a:pPr>
              <a:r>
                <a:rPr lang="en-US" altLang="zh-CN" sz="1600" dirty="0">
                  <a:solidFill>
                    <a:srgbClr val="08764C"/>
                  </a:solidFill>
                  <a:latin typeface="Consolas" panose="020B0609020204030204" pitchFamily="49" charset="0"/>
                </a:rPr>
                <a:t>string</a:t>
              </a:r>
              <a:r>
                <a:rPr lang="en-US" altLang="zh-CN" sz="1600" dirty="0">
                  <a:solidFill>
                    <a:prstClr val="black"/>
                  </a:solidFill>
                  <a:latin typeface="Consolas" panose="020B0609020204030204" pitchFamily="49" charset="0"/>
                </a:rPr>
                <a:t> exp;</a:t>
              </a:r>
            </a:p>
            <a:p>
              <a:pPr lvl="0">
                <a:lnSpc>
                  <a:spcPts val="2100"/>
                </a:lnSpc>
                <a:buClr>
                  <a:srgbClr val="151DC1"/>
                </a:buClr>
                <a:buSzPct val="80000"/>
              </a:pPr>
              <a:r>
                <a:rPr lang="en-US" altLang="zh-CN" sz="1600" dirty="0">
                  <a:solidFill>
                    <a:srgbClr val="08764C"/>
                  </a:solidFill>
                  <a:latin typeface="Consolas" panose="020B0609020204030204" pitchFamily="49" charset="0"/>
                </a:rPr>
                <a:t>Calculator</a:t>
              </a: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cal</a:t>
              </a:r>
              <a:r>
                <a:rPr lang="en-US" altLang="zh-CN" sz="1600" dirty="0">
                  <a:solidFill>
                    <a:prstClr val="black"/>
                  </a:solidFill>
                  <a:latin typeface="Consolas" panose="020B0609020204030204" pitchFamily="49" charset="0"/>
                </a:rPr>
                <a:t>;</a:t>
              </a:r>
            </a:p>
            <a:p>
              <a:pPr lvl="0">
                <a:lnSpc>
                  <a:spcPts val="2100"/>
                </a:lnSpc>
                <a:buClr>
                  <a:srgbClr val="151DC1"/>
                </a:buClr>
                <a:buSzPct val="80000"/>
              </a:pPr>
              <a:r>
                <a:rPr lang="en-US" altLang="zh-CN" sz="1600" dirty="0">
                  <a:solidFill>
                    <a:srgbClr val="0000FF"/>
                  </a:solidFill>
                  <a:latin typeface="Consolas" panose="020B0609020204030204" pitchFamily="49" charset="0"/>
                </a:rPr>
                <a:t>while</a:t>
              </a: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getline</a:t>
              </a:r>
              <a:r>
                <a:rPr lang="en-US" altLang="zh-CN" sz="1600" dirty="0">
                  <a:solidFill>
                    <a:prstClr val="black"/>
                  </a:solidFill>
                  <a:latin typeface="Consolas" panose="020B0609020204030204" pitchFamily="49" charset="0"/>
                </a:rPr>
                <a:t>(</a:t>
              </a:r>
              <a:r>
                <a:rPr lang="en-US" altLang="zh-CN" sz="1600" dirty="0" err="1">
                  <a:solidFill>
                    <a:prstClr val="black"/>
                  </a:solidFill>
                  <a:latin typeface="Consolas" panose="020B0609020204030204" pitchFamily="49" charset="0"/>
                </a:rPr>
                <a:t>cin</a:t>
              </a:r>
              <a:r>
                <a:rPr lang="en-US" altLang="zh-CN" sz="1600" dirty="0">
                  <a:solidFill>
                    <a:prstClr val="black"/>
                  </a:solidFill>
                  <a:latin typeface="Consolas" panose="020B0609020204030204" pitchFamily="49" charset="0"/>
                </a:rPr>
                <a:t>, exp) )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获取一行表达式</a:t>
              </a:r>
            </a:p>
            <a:p>
              <a:pPr lvl="0">
                <a:lnSpc>
                  <a:spcPts val="2100"/>
                </a:lnSpc>
                <a:buClr>
                  <a:srgbClr val="151DC1"/>
                </a:buClr>
                <a:buSzPct val="80000"/>
              </a:pP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cout</a:t>
              </a:r>
              <a:r>
                <a:rPr lang="en-US" altLang="zh-CN" sz="1600" dirty="0">
                  <a:solidFill>
                    <a:prstClr val="black"/>
                  </a:solidFill>
                  <a:latin typeface="Consolas" panose="020B0609020204030204" pitchFamily="49" charset="0"/>
                </a:rPr>
                <a:t> &lt;&lt; exp &lt;&lt; </a:t>
              </a:r>
              <a:r>
                <a:rPr lang="en-US" altLang="zh-CN" sz="1600" dirty="0" err="1">
                  <a:solidFill>
                    <a:prstClr val="black"/>
                  </a:solidFill>
                  <a:latin typeface="Consolas" panose="020B0609020204030204" pitchFamily="49" charset="0"/>
                </a:rPr>
                <a:t>cal.doIt</a:t>
              </a:r>
              <a:r>
                <a:rPr lang="en-US" altLang="zh-CN" sz="1600" dirty="0">
                  <a:solidFill>
                    <a:prstClr val="black"/>
                  </a:solidFill>
                  <a:latin typeface="Consolas" panose="020B0609020204030204" pitchFamily="49" charset="0"/>
                </a:rPr>
                <a:t>(exp) &lt;&lt; </a:t>
              </a:r>
              <a:r>
                <a:rPr lang="en-US" altLang="zh-CN" sz="1600" dirty="0" err="1">
                  <a:solidFill>
                    <a:prstClr val="black"/>
                  </a:solidFill>
                  <a:latin typeface="Consolas" panose="020B0609020204030204" pitchFamily="49" charset="0"/>
                </a:rPr>
                <a:t>endl</a:t>
              </a:r>
              <a:r>
                <a:rPr lang="en-US" altLang="zh-CN" sz="1600" dirty="0">
                  <a:solidFill>
                    <a:prstClr val="black"/>
                  </a:solidFill>
                  <a:latin typeface="Consolas" panose="020B0609020204030204" pitchFamily="49" charset="0"/>
                </a:rPr>
                <a:t>;</a:t>
              </a:r>
              <a:endPar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endParaRPr>
            </a:p>
          </p:txBody>
        </p:sp>
      </p:grpSp>
      <p:sp>
        <p:nvSpPr>
          <p:cNvPr id="3" name="矩形 2">
            <a:extLst>
              <a:ext uri="{FF2B5EF4-FFF2-40B4-BE49-F238E27FC236}">
                <a16:creationId xmlns:a16="http://schemas.microsoft.com/office/drawing/2014/main" id="{91CADA63-40CC-41C1-B370-9C81F124F577}"/>
              </a:ext>
            </a:extLst>
          </p:cNvPr>
          <p:cNvSpPr/>
          <p:nvPr/>
        </p:nvSpPr>
        <p:spPr>
          <a:xfrm>
            <a:off x="384048" y="4582188"/>
            <a:ext cx="4572000" cy="961289"/>
          </a:xfrm>
          <a:prstGeom prst="rect">
            <a:avLst/>
          </a:prstGeom>
        </p:spPr>
        <p:txBody>
          <a:bodyPr>
            <a:spAutoFit/>
          </a:bodyPr>
          <a:lstStyle/>
          <a:p>
            <a:pPr>
              <a:lnSpc>
                <a:spcPct val="150000"/>
              </a:lnSpc>
            </a:pPr>
            <a:r>
              <a:rPr lang="zh-CN" altLang="en-US" sz="2000" dirty="0"/>
              <a:t>输出结果为：</a:t>
            </a:r>
          </a:p>
          <a:p>
            <a:pPr>
              <a:lnSpc>
                <a:spcPct val="150000"/>
              </a:lnSpc>
            </a:pPr>
            <a:r>
              <a:rPr lang="zh-CN" altLang="en-US" sz="2000" dirty="0">
                <a:latin typeface="Consolas" panose="020B0609020204030204" pitchFamily="49" charset="0"/>
              </a:rPr>
              <a:t>9-4/2+2.5*2=12</a:t>
            </a:r>
          </a:p>
        </p:txBody>
      </p:sp>
      <p:sp>
        <p:nvSpPr>
          <p:cNvPr id="6" name="矩形 5">
            <a:extLst>
              <a:ext uri="{FF2B5EF4-FFF2-40B4-BE49-F238E27FC236}">
                <a16:creationId xmlns:a16="http://schemas.microsoft.com/office/drawing/2014/main" id="{CBDF5883-267F-446F-B168-44973A91B767}"/>
              </a:ext>
            </a:extLst>
          </p:cNvPr>
          <p:cNvSpPr/>
          <p:nvPr/>
        </p:nvSpPr>
        <p:spPr>
          <a:xfrm>
            <a:off x="384048" y="3830815"/>
            <a:ext cx="2457724" cy="400110"/>
          </a:xfrm>
          <a:prstGeom prst="rect">
            <a:avLst/>
          </a:prstGeom>
        </p:spPr>
        <p:txBody>
          <a:bodyPr wrap="none">
            <a:spAutoFit/>
          </a:bodyPr>
          <a:lstStyle/>
          <a:p>
            <a:r>
              <a:rPr lang="zh-CN" altLang="en-US" sz="2000" dirty="0"/>
              <a:t>输入 </a:t>
            </a:r>
            <a:r>
              <a:rPr lang="zh-CN" altLang="en-US" sz="2000" dirty="0">
                <a:latin typeface="Consolas" panose="020B0609020204030204" pitchFamily="49" charset="0"/>
              </a:rPr>
              <a:t>9-4/2+2.5*2=</a:t>
            </a:r>
          </a:p>
        </p:txBody>
      </p:sp>
    </p:spTree>
    <p:extLst>
      <p:ext uri="{BB962C8B-B14F-4D97-AF65-F5344CB8AC3E}">
        <p14:creationId xmlns:p14="http://schemas.microsoft.com/office/powerpoint/2010/main" val="37563593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48</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8.5  </a:t>
            </a:r>
            <a:r>
              <a:rPr kumimoji="0" lang="zh-CN" altLang="en-US" sz="3200" b="0" i="0" u="none" strike="noStrike" kern="1200" cap="none" spc="0" normalizeH="0" baseline="0" noProof="0" dirty="0">
                <a:ln>
                  <a:noFill/>
                </a:ln>
                <a:solidFill>
                  <a:prstClr val="white"/>
                </a:solidFill>
                <a:effectLst/>
                <a:uLnTx/>
                <a:uFillTx/>
                <a:latin typeface="微软雅黑"/>
                <a:ea typeface="微软雅黑"/>
                <a:cs typeface="+mn-cs"/>
              </a:rPr>
              <a:t>二叉树</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grpSp>
        <p:nvGrpSpPr>
          <p:cNvPr id="33" name="组合 32">
            <a:extLst>
              <a:ext uri="{FF2B5EF4-FFF2-40B4-BE49-F238E27FC236}">
                <a16:creationId xmlns:a16="http://schemas.microsoft.com/office/drawing/2014/main" id="{C9ABCBC3-0C0D-4CF2-AF26-C4F8B054BD55}"/>
              </a:ext>
            </a:extLst>
          </p:cNvPr>
          <p:cNvGrpSpPr/>
          <p:nvPr/>
        </p:nvGrpSpPr>
        <p:grpSpPr>
          <a:xfrm>
            <a:off x="254461" y="1103791"/>
            <a:ext cx="4216867" cy="5594854"/>
            <a:chOff x="254461" y="1103791"/>
            <a:chExt cx="4216867" cy="5594854"/>
          </a:xfrm>
        </p:grpSpPr>
        <p:sp>
          <p:nvSpPr>
            <p:cNvPr id="6" name="矩形 5">
              <a:extLst>
                <a:ext uri="{FF2B5EF4-FFF2-40B4-BE49-F238E27FC236}">
                  <a16:creationId xmlns:a16="http://schemas.microsoft.com/office/drawing/2014/main" id="{CBDF5883-267F-446F-B168-44973A91B767}"/>
                </a:ext>
              </a:extLst>
            </p:cNvPr>
            <p:cNvSpPr/>
            <p:nvPr/>
          </p:nvSpPr>
          <p:spPr>
            <a:xfrm>
              <a:off x="254461" y="2153184"/>
              <a:ext cx="954107" cy="400110"/>
            </a:xfrm>
            <a:prstGeom prst="rect">
              <a:avLst/>
            </a:prstGeom>
          </p:spPr>
          <p:txBody>
            <a:bodyPr wrap="none">
              <a:spAutoFit/>
            </a:bodyPr>
            <a:lstStyle/>
            <a:p>
              <a:pPr lvl="0"/>
              <a:r>
                <a:rPr lang="zh-CN" altLang="en-US" sz="2000" dirty="0">
                  <a:solidFill>
                    <a:prstClr val="black"/>
                  </a:solidFill>
                </a:rPr>
                <a:t>数组：</a:t>
              </a:r>
              <a:endPar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8" name="矩形 7">
              <a:extLst>
                <a:ext uri="{FF2B5EF4-FFF2-40B4-BE49-F238E27FC236}">
                  <a16:creationId xmlns:a16="http://schemas.microsoft.com/office/drawing/2014/main" id="{AA2AADCD-03B7-4485-9726-CCBA907C8985}"/>
                </a:ext>
              </a:extLst>
            </p:cNvPr>
            <p:cNvSpPr/>
            <p:nvPr/>
          </p:nvSpPr>
          <p:spPr>
            <a:xfrm>
              <a:off x="283376" y="3259060"/>
              <a:ext cx="1467068" cy="400110"/>
            </a:xfrm>
            <a:prstGeom prst="rect">
              <a:avLst/>
            </a:prstGeom>
          </p:spPr>
          <p:txBody>
            <a:bodyPr wrap="none">
              <a:spAutoFit/>
            </a:bodyPr>
            <a:lstStyle/>
            <a:p>
              <a:r>
                <a:rPr lang="zh-CN" altLang="en-US" sz="2000" dirty="0"/>
                <a:t>线性链表：</a:t>
              </a:r>
            </a:p>
          </p:txBody>
        </p:sp>
        <p:sp>
          <p:nvSpPr>
            <p:cNvPr id="9" name="矩形 8">
              <a:extLst>
                <a:ext uri="{FF2B5EF4-FFF2-40B4-BE49-F238E27FC236}">
                  <a16:creationId xmlns:a16="http://schemas.microsoft.com/office/drawing/2014/main" id="{8EB06B9B-9F0E-44F0-BE18-6FA6FFB3F1A5}"/>
                </a:ext>
              </a:extLst>
            </p:cNvPr>
            <p:cNvSpPr/>
            <p:nvPr/>
          </p:nvSpPr>
          <p:spPr>
            <a:xfrm>
              <a:off x="283376" y="4717790"/>
              <a:ext cx="954107" cy="400110"/>
            </a:xfrm>
            <a:prstGeom prst="rect">
              <a:avLst/>
            </a:prstGeom>
          </p:spPr>
          <p:txBody>
            <a:bodyPr wrap="none">
              <a:spAutoFit/>
            </a:bodyPr>
            <a:lstStyle/>
            <a:p>
              <a:r>
                <a:rPr lang="zh-CN" altLang="en-US" sz="2000" dirty="0"/>
                <a:t>链栈：</a:t>
              </a:r>
            </a:p>
          </p:txBody>
        </p:sp>
        <p:grpSp>
          <p:nvGrpSpPr>
            <p:cNvPr id="14" name="组合 13">
              <a:extLst>
                <a:ext uri="{FF2B5EF4-FFF2-40B4-BE49-F238E27FC236}">
                  <a16:creationId xmlns:a16="http://schemas.microsoft.com/office/drawing/2014/main" id="{80F9A8B7-903C-4C18-A863-C151857A1A65}"/>
                </a:ext>
              </a:extLst>
            </p:cNvPr>
            <p:cNvGrpSpPr/>
            <p:nvPr/>
          </p:nvGrpSpPr>
          <p:grpSpPr>
            <a:xfrm>
              <a:off x="283376" y="1103791"/>
              <a:ext cx="4187952" cy="928746"/>
              <a:chOff x="219974" y="2044322"/>
              <a:chExt cx="8704052" cy="1347210"/>
            </a:xfrm>
          </p:grpSpPr>
          <p:sp>
            <p:nvSpPr>
              <p:cNvPr id="15" name="矩形: 圆顶角 14">
                <a:extLst>
                  <a:ext uri="{FF2B5EF4-FFF2-40B4-BE49-F238E27FC236}">
                    <a16:creationId xmlns:a16="http://schemas.microsoft.com/office/drawing/2014/main" id="{14A7EE50-7DB4-4B70-A6C6-4604AC81FA94}"/>
                  </a:ext>
                </a:extLst>
              </p:cNvPr>
              <p:cNvSpPr/>
              <p:nvPr/>
            </p:nvSpPr>
            <p:spPr>
              <a:xfrm>
                <a:off x="219974" y="2044322"/>
                <a:ext cx="8704052" cy="725489"/>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rPr>
                  <a:t>线性结构</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6" name="矩形: 圆角 17">
                <a:extLst>
                  <a:ext uri="{FF2B5EF4-FFF2-40B4-BE49-F238E27FC236}">
                    <a16:creationId xmlns:a16="http://schemas.microsoft.com/office/drawing/2014/main" id="{E13643E9-0B42-472D-A5E5-E22E7D9E2F6A}"/>
                  </a:ext>
                </a:extLst>
              </p:cNvPr>
              <p:cNvSpPr/>
              <p:nvPr/>
            </p:nvSpPr>
            <p:spPr>
              <a:xfrm>
                <a:off x="219974" y="2754316"/>
                <a:ext cx="8704052" cy="63721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lvl="0">
                  <a:lnSpc>
                    <a:spcPts val="3000"/>
                  </a:lnSpc>
                  <a:buClr>
                    <a:srgbClr val="212AE7"/>
                  </a:buClr>
                  <a:buSzPct val="80000"/>
                </a:pPr>
                <a:r>
                  <a:rPr lang="zh-CN" altLang="en-US" dirty="0">
                    <a:solidFill>
                      <a:srgbClr val="000000"/>
                    </a:solidFill>
                    <a:latin typeface="Consolas" panose="020B0609020204030204" pitchFamily="49" charset="0"/>
                  </a:rPr>
                  <a:t>每个结点只有一个后继</a:t>
                </a: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p:txBody>
          </p:sp>
        </p:grpSp>
        <p:pic>
          <p:nvPicPr>
            <p:cNvPr id="11" name="图片 10">
              <a:extLst>
                <a:ext uri="{FF2B5EF4-FFF2-40B4-BE49-F238E27FC236}">
                  <a16:creationId xmlns:a16="http://schemas.microsoft.com/office/drawing/2014/main" id="{836E55DC-FF65-4A6C-8448-9322003D8B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383" y="2545518"/>
              <a:ext cx="4160945" cy="499186"/>
            </a:xfrm>
            <a:prstGeom prst="rect">
              <a:avLst/>
            </a:prstGeom>
          </p:spPr>
        </p:pic>
        <p:pic>
          <p:nvPicPr>
            <p:cNvPr id="28" name="图片 27">
              <a:extLst>
                <a:ext uri="{FF2B5EF4-FFF2-40B4-BE49-F238E27FC236}">
                  <a16:creationId xmlns:a16="http://schemas.microsoft.com/office/drawing/2014/main" id="{A71495B0-F109-4738-A10B-48B78479B5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461" y="3619103"/>
              <a:ext cx="4160945" cy="815573"/>
            </a:xfrm>
            <a:prstGeom prst="rect">
              <a:avLst/>
            </a:prstGeom>
          </p:spPr>
        </p:pic>
        <p:pic>
          <p:nvPicPr>
            <p:cNvPr id="30" name="图片 29">
              <a:extLst>
                <a:ext uri="{FF2B5EF4-FFF2-40B4-BE49-F238E27FC236}">
                  <a16:creationId xmlns:a16="http://schemas.microsoft.com/office/drawing/2014/main" id="{D5CB3608-814F-490D-ABB9-DAA1ECB583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8029" y="4913276"/>
              <a:ext cx="2287027" cy="1785369"/>
            </a:xfrm>
            <a:prstGeom prst="rect">
              <a:avLst/>
            </a:prstGeom>
          </p:spPr>
        </p:pic>
      </p:grpSp>
      <p:grpSp>
        <p:nvGrpSpPr>
          <p:cNvPr id="34" name="组合 33">
            <a:extLst>
              <a:ext uri="{FF2B5EF4-FFF2-40B4-BE49-F238E27FC236}">
                <a16:creationId xmlns:a16="http://schemas.microsoft.com/office/drawing/2014/main" id="{A430310E-4F03-4FD1-B4D6-222DB2164690}"/>
              </a:ext>
            </a:extLst>
          </p:cNvPr>
          <p:cNvGrpSpPr/>
          <p:nvPr/>
        </p:nvGrpSpPr>
        <p:grpSpPr>
          <a:xfrm>
            <a:off x="4660481" y="1091599"/>
            <a:ext cx="4328867" cy="5316778"/>
            <a:chOff x="4660481" y="1091599"/>
            <a:chExt cx="4328867" cy="5316778"/>
          </a:xfrm>
        </p:grpSpPr>
        <p:grpSp>
          <p:nvGrpSpPr>
            <p:cNvPr id="17" name="组合 16">
              <a:extLst>
                <a:ext uri="{FF2B5EF4-FFF2-40B4-BE49-F238E27FC236}">
                  <a16:creationId xmlns:a16="http://schemas.microsoft.com/office/drawing/2014/main" id="{2B5CEECE-6400-4CC9-886F-51EB585824DE}"/>
                </a:ext>
              </a:extLst>
            </p:cNvPr>
            <p:cNvGrpSpPr/>
            <p:nvPr/>
          </p:nvGrpSpPr>
          <p:grpSpPr>
            <a:xfrm>
              <a:off x="4660481" y="1091599"/>
              <a:ext cx="4187951" cy="928746"/>
              <a:chOff x="219974" y="2044322"/>
              <a:chExt cx="8704052" cy="1347210"/>
            </a:xfrm>
          </p:grpSpPr>
          <p:sp>
            <p:nvSpPr>
              <p:cNvPr id="20" name="矩形: 圆顶角 19">
                <a:extLst>
                  <a:ext uri="{FF2B5EF4-FFF2-40B4-BE49-F238E27FC236}">
                    <a16:creationId xmlns:a16="http://schemas.microsoft.com/office/drawing/2014/main" id="{587E3754-CC04-447B-A5A0-FF51F9978139}"/>
                  </a:ext>
                </a:extLst>
              </p:cNvPr>
              <p:cNvSpPr/>
              <p:nvPr/>
            </p:nvSpPr>
            <p:spPr>
              <a:xfrm>
                <a:off x="219974" y="2044322"/>
                <a:ext cx="8704052" cy="725489"/>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rPr>
                  <a:t>非线性结构</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1" name="矩形: 圆角 17">
                <a:extLst>
                  <a:ext uri="{FF2B5EF4-FFF2-40B4-BE49-F238E27FC236}">
                    <a16:creationId xmlns:a16="http://schemas.microsoft.com/office/drawing/2014/main" id="{613EA121-5520-41A6-9DA5-7516284C4BE1}"/>
                  </a:ext>
                </a:extLst>
              </p:cNvPr>
              <p:cNvSpPr/>
              <p:nvPr/>
            </p:nvSpPr>
            <p:spPr>
              <a:xfrm>
                <a:off x="219974" y="2754316"/>
                <a:ext cx="8704052" cy="63721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lvl="0">
                  <a:lnSpc>
                    <a:spcPts val="3000"/>
                  </a:lnSpc>
                  <a:buClr>
                    <a:srgbClr val="212AE7"/>
                  </a:buClr>
                  <a:buSzPct val="80000"/>
                </a:pPr>
                <a:r>
                  <a:rPr lang="zh-CN" altLang="en-US" dirty="0">
                    <a:solidFill>
                      <a:srgbClr val="000000"/>
                    </a:solidFill>
                    <a:latin typeface="Consolas" panose="020B0609020204030204" pitchFamily="49" charset="0"/>
                  </a:rPr>
                  <a:t>一个结点可能有多个后继多个前驱</a:t>
                </a: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p:txBody>
          </p:sp>
        </p:grpSp>
        <p:sp>
          <p:nvSpPr>
            <p:cNvPr id="22" name="矩形 21">
              <a:extLst>
                <a:ext uri="{FF2B5EF4-FFF2-40B4-BE49-F238E27FC236}">
                  <a16:creationId xmlns:a16="http://schemas.microsoft.com/office/drawing/2014/main" id="{174ED439-C8E7-46A6-84F0-5CCD1D006BEF}"/>
                </a:ext>
              </a:extLst>
            </p:cNvPr>
            <p:cNvSpPr/>
            <p:nvPr/>
          </p:nvSpPr>
          <p:spPr>
            <a:xfrm>
              <a:off x="4704494" y="2153184"/>
              <a:ext cx="697627" cy="400110"/>
            </a:xfrm>
            <a:prstGeom prst="rect">
              <a:avLst/>
            </a:prstGeom>
          </p:spPr>
          <p:txBody>
            <a:bodyPr wrap="none">
              <a:spAutoFit/>
            </a:bodyPr>
            <a:lstStyle/>
            <a:p>
              <a:pPr lvl="0"/>
              <a:r>
                <a:rPr lang="zh-CN" altLang="en-US" sz="2000" dirty="0">
                  <a:solidFill>
                    <a:prstClr val="black"/>
                  </a:solidFill>
                </a:rPr>
                <a:t>树：</a:t>
              </a:r>
              <a:endPar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endParaRPr>
            </a:p>
          </p:txBody>
        </p:sp>
        <p:sp>
          <p:nvSpPr>
            <p:cNvPr id="23" name="矩形 22">
              <a:extLst>
                <a:ext uri="{FF2B5EF4-FFF2-40B4-BE49-F238E27FC236}">
                  <a16:creationId xmlns:a16="http://schemas.microsoft.com/office/drawing/2014/main" id="{E91537D6-E843-400D-BC95-D0189683969D}"/>
                </a:ext>
              </a:extLst>
            </p:cNvPr>
            <p:cNvSpPr/>
            <p:nvPr/>
          </p:nvSpPr>
          <p:spPr>
            <a:xfrm>
              <a:off x="4706097" y="4094883"/>
              <a:ext cx="696024" cy="400110"/>
            </a:xfrm>
            <a:prstGeom prst="rect">
              <a:avLst/>
            </a:prstGeom>
          </p:spPr>
          <p:txBody>
            <a:bodyPr wrap="none">
              <a:spAutoFit/>
            </a:bodyPr>
            <a:lstStyle/>
            <a:p>
              <a:pPr lvl="0"/>
              <a:r>
                <a:rPr lang="zh-CN" altLang="en-US" sz="2000" dirty="0">
                  <a:solidFill>
                    <a:prstClr val="black"/>
                  </a:solidFill>
                </a:rPr>
                <a:t>图：</a:t>
              </a:r>
              <a:endPar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endParaRPr>
            </a:p>
          </p:txBody>
        </p:sp>
        <p:pic>
          <p:nvPicPr>
            <p:cNvPr id="26" name="图片 25">
              <a:extLst>
                <a:ext uri="{FF2B5EF4-FFF2-40B4-BE49-F238E27FC236}">
                  <a16:creationId xmlns:a16="http://schemas.microsoft.com/office/drawing/2014/main" id="{E060CB96-BA68-4027-8118-0E966B097D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08621" y="4717790"/>
              <a:ext cx="4080727" cy="1690587"/>
            </a:xfrm>
            <a:prstGeom prst="rect">
              <a:avLst/>
            </a:prstGeom>
          </p:spPr>
        </p:pic>
        <p:pic>
          <p:nvPicPr>
            <p:cNvPr id="32" name="图片 31">
              <a:extLst>
                <a:ext uri="{FF2B5EF4-FFF2-40B4-BE49-F238E27FC236}">
                  <a16:creationId xmlns:a16="http://schemas.microsoft.com/office/drawing/2014/main" id="{00835490-F51F-4253-B786-AD0BF855728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53128" y="2472043"/>
              <a:ext cx="2921419" cy="1585218"/>
            </a:xfrm>
            <a:prstGeom prst="rect">
              <a:avLst/>
            </a:prstGeom>
          </p:spPr>
        </p:pic>
      </p:grpSp>
    </p:spTree>
    <p:extLst>
      <p:ext uri="{BB962C8B-B14F-4D97-AF65-F5344CB8AC3E}">
        <p14:creationId xmlns:p14="http://schemas.microsoft.com/office/powerpoint/2010/main" val="3622919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49</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8.5  </a:t>
            </a:r>
            <a:r>
              <a:rPr kumimoji="0" lang="zh-CN" altLang="en-US" sz="3200" b="0" i="0" u="none" strike="noStrike" kern="1200" cap="none" spc="0" normalizeH="0" baseline="0" noProof="0" dirty="0">
                <a:ln>
                  <a:noFill/>
                </a:ln>
                <a:solidFill>
                  <a:prstClr val="white"/>
                </a:solidFill>
                <a:effectLst/>
                <a:uLnTx/>
                <a:uFillTx/>
                <a:latin typeface="微软雅黑"/>
                <a:ea typeface="微软雅黑"/>
                <a:cs typeface="+mn-cs"/>
              </a:rPr>
              <a:t>二叉树</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grpSp>
        <p:nvGrpSpPr>
          <p:cNvPr id="17" name="组合 16">
            <a:extLst>
              <a:ext uri="{FF2B5EF4-FFF2-40B4-BE49-F238E27FC236}">
                <a16:creationId xmlns:a16="http://schemas.microsoft.com/office/drawing/2014/main" id="{2B5CEECE-6400-4CC9-886F-51EB585824DE}"/>
              </a:ext>
            </a:extLst>
          </p:cNvPr>
          <p:cNvGrpSpPr/>
          <p:nvPr/>
        </p:nvGrpSpPr>
        <p:grpSpPr>
          <a:xfrm>
            <a:off x="4584191" y="1078594"/>
            <a:ext cx="4377104" cy="874180"/>
            <a:chOff x="219974" y="2044322"/>
            <a:chExt cx="8704052" cy="1268058"/>
          </a:xfrm>
        </p:grpSpPr>
        <p:sp>
          <p:nvSpPr>
            <p:cNvPr id="20" name="矩形: 圆顶角 19">
              <a:extLst>
                <a:ext uri="{FF2B5EF4-FFF2-40B4-BE49-F238E27FC236}">
                  <a16:creationId xmlns:a16="http://schemas.microsoft.com/office/drawing/2014/main" id="{587E3754-CC04-447B-A5A0-FF51F9978139}"/>
                </a:ext>
              </a:extLst>
            </p:cNvPr>
            <p:cNvSpPr/>
            <p:nvPr/>
          </p:nvSpPr>
          <p:spPr>
            <a:xfrm>
              <a:off x="219974" y="2044322"/>
              <a:ext cx="8704052" cy="725489"/>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rPr>
                <a:t>根结点</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1" name="矩形: 圆角 17">
              <a:extLst>
                <a:ext uri="{FF2B5EF4-FFF2-40B4-BE49-F238E27FC236}">
                  <a16:creationId xmlns:a16="http://schemas.microsoft.com/office/drawing/2014/main" id="{613EA121-5520-41A6-9DA5-7516284C4BE1}"/>
                </a:ext>
              </a:extLst>
            </p:cNvPr>
            <p:cNvSpPr/>
            <p:nvPr/>
          </p:nvSpPr>
          <p:spPr>
            <a:xfrm>
              <a:off x="219974" y="2754316"/>
              <a:ext cx="8704052" cy="55806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lvl="0">
                <a:lnSpc>
                  <a:spcPts val="2500"/>
                </a:lnSpc>
                <a:buClr>
                  <a:srgbClr val="212AE7"/>
                </a:buClr>
                <a:buSzPct val="80000"/>
              </a:pPr>
              <a:r>
                <a:rPr lang="zh-CN" altLang="en-US" sz="1600" dirty="0">
                  <a:solidFill>
                    <a:srgbClr val="000000"/>
                  </a:solidFill>
                  <a:latin typeface="Consolas" panose="020B0609020204030204" pitchFamily="49" charset="0"/>
                </a:rPr>
                <a:t>一棵非空树有且仅有一个根结点</a:t>
              </a:r>
              <a:endPar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p:txBody>
        </p:sp>
      </p:grpSp>
      <p:grpSp>
        <p:nvGrpSpPr>
          <p:cNvPr id="7" name="组合 6">
            <a:extLst>
              <a:ext uri="{FF2B5EF4-FFF2-40B4-BE49-F238E27FC236}">
                <a16:creationId xmlns:a16="http://schemas.microsoft.com/office/drawing/2014/main" id="{E67D8F32-04A6-4B47-A50D-224F93D9B212}"/>
              </a:ext>
            </a:extLst>
          </p:cNvPr>
          <p:cNvGrpSpPr/>
          <p:nvPr/>
        </p:nvGrpSpPr>
        <p:grpSpPr>
          <a:xfrm>
            <a:off x="194896" y="1063668"/>
            <a:ext cx="4187952" cy="2853311"/>
            <a:chOff x="283376" y="1103791"/>
            <a:chExt cx="4187952" cy="2853311"/>
          </a:xfrm>
        </p:grpSpPr>
        <p:grpSp>
          <p:nvGrpSpPr>
            <p:cNvPr id="14" name="组合 13">
              <a:extLst>
                <a:ext uri="{FF2B5EF4-FFF2-40B4-BE49-F238E27FC236}">
                  <a16:creationId xmlns:a16="http://schemas.microsoft.com/office/drawing/2014/main" id="{80F9A8B7-903C-4C18-A863-C151857A1A65}"/>
                </a:ext>
              </a:extLst>
            </p:cNvPr>
            <p:cNvGrpSpPr/>
            <p:nvPr/>
          </p:nvGrpSpPr>
          <p:grpSpPr>
            <a:xfrm>
              <a:off x="283376" y="1103791"/>
              <a:ext cx="4187952" cy="2853311"/>
              <a:chOff x="219974" y="2044322"/>
              <a:chExt cx="8704052" cy="4138923"/>
            </a:xfrm>
          </p:grpSpPr>
          <p:sp>
            <p:nvSpPr>
              <p:cNvPr id="15" name="矩形: 圆顶角 14">
                <a:extLst>
                  <a:ext uri="{FF2B5EF4-FFF2-40B4-BE49-F238E27FC236}">
                    <a16:creationId xmlns:a16="http://schemas.microsoft.com/office/drawing/2014/main" id="{14A7EE50-7DB4-4B70-A6C6-4604AC81FA94}"/>
                  </a:ext>
                </a:extLst>
              </p:cNvPr>
              <p:cNvSpPr/>
              <p:nvPr/>
            </p:nvSpPr>
            <p:spPr>
              <a:xfrm>
                <a:off x="219974" y="2044322"/>
                <a:ext cx="8704052" cy="725489"/>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000" dirty="0">
                    <a:solidFill>
                      <a:prstClr val="white"/>
                    </a:solidFill>
                    <a:latin typeface="微软雅黑"/>
                    <a:ea typeface="微软雅黑"/>
                  </a:rPr>
                  <a:t>树</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6" name="矩形: 圆角 17">
                <a:extLst>
                  <a:ext uri="{FF2B5EF4-FFF2-40B4-BE49-F238E27FC236}">
                    <a16:creationId xmlns:a16="http://schemas.microsoft.com/office/drawing/2014/main" id="{E13643E9-0B42-472D-A5E5-E22E7D9E2F6A}"/>
                  </a:ext>
                </a:extLst>
              </p:cNvPr>
              <p:cNvSpPr/>
              <p:nvPr/>
            </p:nvSpPr>
            <p:spPr>
              <a:xfrm>
                <a:off x="219974" y="2754316"/>
                <a:ext cx="8704052" cy="342892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0" marR="0" lvl="0" indent="0" algn="l" defTabSz="457200" rtl="0" eaLnBrk="1" fontAlgn="auto" latinLnBrk="0" hangingPunct="1">
                  <a:lnSpc>
                    <a:spcPts val="3000"/>
                  </a:lnSpc>
                  <a:spcBef>
                    <a:spcPts val="0"/>
                  </a:spcBef>
                  <a:spcAft>
                    <a:spcPts val="0"/>
                  </a:spcAft>
                  <a:buClr>
                    <a:srgbClr val="212AE7"/>
                  </a:buClr>
                  <a:buSzPct val="80000"/>
                  <a:buFontTx/>
                  <a:buNone/>
                  <a:tabLst/>
                  <a:defRPr/>
                </a:pP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a:p>
                <a:pPr marL="0" marR="0" lvl="0" indent="0" algn="l" defTabSz="457200" rtl="0" eaLnBrk="1" fontAlgn="auto" latinLnBrk="0" hangingPunct="1">
                  <a:lnSpc>
                    <a:spcPts val="3000"/>
                  </a:lnSpc>
                  <a:spcBef>
                    <a:spcPts val="0"/>
                  </a:spcBef>
                  <a:spcAft>
                    <a:spcPts val="0"/>
                  </a:spcAft>
                  <a:buClr>
                    <a:srgbClr val="212AE7"/>
                  </a:buClr>
                  <a:buSzPct val="80000"/>
                  <a:buFontTx/>
                  <a:buNone/>
                  <a:tabLst/>
                  <a:defRPr/>
                </a:pPr>
                <a:endParaRPr lang="en-US" altLang="zh-CN" dirty="0">
                  <a:solidFill>
                    <a:srgbClr val="000000"/>
                  </a:solidFill>
                  <a:latin typeface="Consolas" panose="020B0609020204030204" pitchFamily="49" charset="0"/>
                  <a:ea typeface="微软雅黑"/>
                </a:endParaRPr>
              </a:p>
              <a:p>
                <a:pPr marL="0" marR="0" lvl="0" indent="0" algn="l" defTabSz="457200" rtl="0" eaLnBrk="1" fontAlgn="auto" latinLnBrk="0" hangingPunct="1">
                  <a:lnSpc>
                    <a:spcPts val="3000"/>
                  </a:lnSpc>
                  <a:spcBef>
                    <a:spcPts val="0"/>
                  </a:spcBef>
                  <a:spcAft>
                    <a:spcPts val="0"/>
                  </a:spcAft>
                  <a:buClr>
                    <a:srgbClr val="212AE7"/>
                  </a:buClr>
                  <a:buSzPct val="80000"/>
                  <a:buFontTx/>
                  <a:buNone/>
                  <a:tabLst/>
                  <a:defRPr/>
                </a:pPr>
                <a:endParaRPr lang="en-US" altLang="zh-CN" dirty="0">
                  <a:solidFill>
                    <a:srgbClr val="000000"/>
                  </a:solidFill>
                  <a:latin typeface="Consolas" panose="020B0609020204030204" pitchFamily="49" charset="0"/>
                  <a:ea typeface="微软雅黑"/>
                </a:endParaRPr>
              </a:p>
              <a:p>
                <a:pPr marL="0" marR="0" lvl="0" indent="0" algn="l" defTabSz="457200" rtl="0" eaLnBrk="1" fontAlgn="auto" latinLnBrk="0" hangingPunct="1">
                  <a:lnSpc>
                    <a:spcPts val="3000"/>
                  </a:lnSpc>
                  <a:spcBef>
                    <a:spcPts val="0"/>
                  </a:spcBef>
                  <a:spcAft>
                    <a:spcPts val="0"/>
                  </a:spcAft>
                  <a:buClr>
                    <a:srgbClr val="212AE7"/>
                  </a:buClr>
                  <a:buSzPct val="80000"/>
                  <a:buFontTx/>
                  <a:buNone/>
                  <a:tabLst/>
                  <a:defRPr/>
                </a:pPr>
                <a:endParaRPr lang="en-US" altLang="zh-CN" dirty="0">
                  <a:solidFill>
                    <a:srgbClr val="000000"/>
                  </a:solidFill>
                  <a:latin typeface="Consolas" panose="020B0609020204030204" pitchFamily="49" charset="0"/>
                  <a:ea typeface="微软雅黑"/>
                </a:endParaRPr>
              </a:p>
              <a:p>
                <a:pPr marL="0" marR="0" lvl="0" indent="0" algn="l" defTabSz="457200" rtl="0" eaLnBrk="1" fontAlgn="auto" latinLnBrk="0" hangingPunct="1">
                  <a:lnSpc>
                    <a:spcPts val="3000"/>
                  </a:lnSpc>
                  <a:spcBef>
                    <a:spcPts val="0"/>
                  </a:spcBef>
                  <a:spcAft>
                    <a:spcPts val="0"/>
                  </a:spcAft>
                  <a:buClr>
                    <a:srgbClr val="212AE7"/>
                  </a:buClr>
                  <a:buSzPct val="80000"/>
                  <a:buFontTx/>
                  <a:buNone/>
                  <a:tabLst/>
                  <a:defRPr/>
                </a:pPr>
                <a:endParaRPr lang="en-US" altLang="zh-CN" dirty="0">
                  <a:solidFill>
                    <a:srgbClr val="000000"/>
                  </a:solidFill>
                  <a:latin typeface="Consolas" panose="020B0609020204030204" pitchFamily="49" charset="0"/>
                  <a:ea typeface="微软雅黑"/>
                </a:endParaRPr>
              </a:p>
              <a:p>
                <a:pPr marL="0" marR="0" lvl="0" indent="0" algn="l" defTabSz="457200" rtl="0" eaLnBrk="1" fontAlgn="auto" latinLnBrk="0" hangingPunct="1">
                  <a:lnSpc>
                    <a:spcPts val="3000"/>
                  </a:lnSpc>
                  <a:spcBef>
                    <a:spcPts val="0"/>
                  </a:spcBef>
                  <a:spcAft>
                    <a:spcPts val="0"/>
                  </a:spcAft>
                  <a:buClr>
                    <a:srgbClr val="212AE7"/>
                  </a:buClr>
                  <a:buSzPct val="80000"/>
                  <a:buFontTx/>
                  <a:buNone/>
                  <a:tabLst/>
                  <a:defRPr/>
                </a:pP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p:txBody>
          </p:sp>
        </p:grpSp>
        <p:pic>
          <p:nvPicPr>
            <p:cNvPr id="32" name="图片 31">
              <a:extLst>
                <a:ext uri="{FF2B5EF4-FFF2-40B4-BE49-F238E27FC236}">
                  <a16:creationId xmlns:a16="http://schemas.microsoft.com/office/drawing/2014/main" id="{00835490-F51F-4253-B786-AD0BF85572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730" y="1800456"/>
              <a:ext cx="3612334" cy="1960122"/>
            </a:xfrm>
            <a:prstGeom prst="rect">
              <a:avLst/>
            </a:prstGeom>
          </p:spPr>
        </p:pic>
      </p:grpSp>
      <p:grpSp>
        <p:nvGrpSpPr>
          <p:cNvPr id="24" name="组合 23">
            <a:extLst>
              <a:ext uri="{FF2B5EF4-FFF2-40B4-BE49-F238E27FC236}">
                <a16:creationId xmlns:a16="http://schemas.microsoft.com/office/drawing/2014/main" id="{133CBA5E-6C89-480C-BF75-EF76626045E6}"/>
              </a:ext>
            </a:extLst>
          </p:cNvPr>
          <p:cNvGrpSpPr/>
          <p:nvPr/>
        </p:nvGrpSpPr>
        <p:grpSpPr>
          <a:xfrm>
            <a:off x="4571999" y="2091322"/>
            <a:ext cx="4389296" cy="1194780"/>
            <a:chOff x="219974" y="2044322"/>
            <a:chExt cx="8704052" cy="1733111"/>
          </a:xfrm>
        </p:grpSpPr>
        <p:sp>
          <p:nvSpPr>
            <p:cNvPr id="25" name="矩形: 圆顶角 24">
              <a:extLst>
                <a:ext uri="{FF2B5EF4-FFF2-40B4-BE49-F238E27FC236}">
                  <a16:creationId xmlns:a16="http://schemas.microsoft.com/office/drawing/2014/main" id="{B22581F7-4130-41BD-92B7-6B80850833AE}"/>
                </a:ext>
              </a:extLst>
            </p:cNvPr>
            <p:cNvSpPr/>
            <p:nvPr/>
          </p:nvSpPr>
          <p:spPr>
            <a:xfrm>
              <a:off x="219974" y="2044322"/>
              <a:ext cx="8704052" cy="725489"/>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rPr>
                <a:t>子树</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7" name="矩形: 圆角 17">
              <a:extLst>
                <a:ext uri="{FF2B5EF4-FFF2-40B4-BE49-F238E27FC236}">
                  <a16:creationId xmlns:a16="http://schemas.microsoft.com/office/drawing/2014/main" id="{D0F2EF14-D30E-4858-82BD-1D60D643B11D}"/>
                </a:ext>
              </a:extLst>
            </p:cNvPr>
            <p:cNvSpPr/>
            <p:nvPr/>
          </p:nvSpPr>
          <p:spPr>
            <a:xfrm>
              <a:off x="219974" y="2754316"/>
              <a:ext cx="8704052" cy="102311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lvl="0">
                <a:lnSpc>
                  <a:spcPts val="2500"/>
                </a:lnSpc>
                <a:buClr>
                  <a:srgbClr val="212AE7"/>
                </a:buClr>
                <a:buSzPct val="80000"/>
              </a:pPr>
              <a:r>
                <a:rPr lang="zh-CN" altLang="en-US" sz="1600" dirty="0">
                  <a:solidFill>
                    <a:srgbClr val="000000"/>
                  </a:solidFill>
                  <a:latin typeface="Consolas" panose="020B0609020204030204" pitchFamily="49" charset="0"/>
                </a:rPr>
                <a:t>除了根结点外，每个集合互不相交的结点集称为根的子树</a:t>
              </a:r>
              <a:endPar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p:txBody>
        </p:sp>
      </p:grpSp>
      <p:grpSp>
        <p:nvGrpSpPr>
          <p:cNvPr id="29" name="组合 28">
            <a:extLst>
              <a:ext uri="{FF2B5EF4-FFF2-40B4-BE49-F238E27FC236}">
                <a16:creationId xmlns:a16="http://schemas.microsoft.com/office/drawing/2014/main" id="{6F1B8252-AD4F-40BB-B88D-1A3BEE34AC19}"/>
              </a:ext>
            </a:extLst>
          </p:cNvPr>
          <p:cNvGrpSpPr/>
          <p:nvPr/>
        </p:nvGrpSpPr>
        <p:grpSpPr>
          <a:xfrm>
            <a:off x="4572000" y="3439712"/>
            <a:ext cx="4389296" cy="874180"/>
            <a:chOff x="219974" y="2044322"/>
            <a:chExt cx="8704052" cy="1268058"/>
          </a:xfrm>
        </p:grpSpPr>
        <p:sp>
          <p:nvSpPr>
            <p:cNvPr id="31" name="矩形: 圆顶角 30">
              <a:extLst>
                <a:ext uri="{FF2B5EF4-FFF2-40B4-BE49-F238E27FC236}">
                  <a16:creationId xmlns:a16="http://schemas.microsoft.com/office/drawing/2014/main" id="{C0C4DD6F-CF65-4C87-9FF0-3A4A5A209EF3}"/>
                </a:ext>
              </a:extLst>
            </p:cNvPr>
            <p:cNvSpPr/>
            <p:nvPr/>
          </p:nvSpPr>
          <p:spPr>
            <a:xfrm>
              <a:off x="219974" y="2044322"/>
              <a:ext cx="8704052" cy="725489"/>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rPr>
                <a:t>度</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35" name="矩形: 圆角 17">
              <a:extLst>
                <a:ext uri="{FF2B5EF4-FFF2-40B4-BE49-F238E27FC236}">
                  <a16:creationId xmlns:a16="http://schemas.microsoft.com/office/drawing/2014/main" id="{811C979A-513B-4AD2-9902-92CC223DFE83}"/>
                </a:ext>
              </a:extLst>
            </p:cNvPr>
            <p:cNvSpPr/>
            <p:nvPr/>
          </p:nvSpPr>
          <p:spPr>
            <a:xfrm>
              <a:off x="219974" y="2754316"/>
              <a:ext cx="8704052" cy="55806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lvl="0">
                <a:lnSpc>
                  <a:spcPts val="2500"/>
                </a:lnSpc>
                <a:buClr>
                  <a:srgbClr val="212AE7"/>
                </a:buClr>
                <a:buSzPct val="80000"/>
              </a:pPr>
              <a:r>
                <a:rPr lang="zh-CN" altLang="en-US" sz="1600" dirty="0">
                  <a:solidFill>
                    <a:srgbClr val="000000"/>
                  </a:solidFill>
                  <a:latin typeface="Consolas" panose="020B0609020204030204" pitchFamily="49" charset="0"/>
                </a:rPr>
                <a:t>每个结点的子树的数量为该结点的度</a:t>
              </a:r>
              <a:endPar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p:txBody>
        </p:sp>
      </p:grpSp>
      <p:grpSp>
        <p:nvGrpSpPr>
          <p:cNvPr id="39" name="组合 38">
            <a:extLst>
              <a:ext uri="{FF2B5EF4-FFF2-40B4-BE49-F238E27FC236}">
                <a16:creationId xmlns:a16="http://schemas.microsoft.com/office/drawing/2014/main" id="{B21DA9CF-F70C-414E-A841-02A6E3889BAF}"/>
              </a:ext>
            </a:extLst>
          </p:cNvPr>
          <p:cNvGrpSpPr/>
          <p:nvPr/>
        </p:nvGrpSpPr>
        <p:grpSpPr>
          <a:xfrm>
            <a:off x="4572000" y="4484545"/>
            <a:ext cx="4389295" cy="880656"/>
            <a:chOff x="219974" y="2044322"/>
            <a:chExt cx="8704052" cy="1277452"/>
          </a:xfrm>
        </p:grpSpPr>
        <p:sp>
          <p:nvSpPr>
            <p:cNvPr id="40" name="矩形: 圆顶角 39">
              <a:extLst>
                <a:ext uri="{FF2B5EF4-FFF2-40B4-BE49-F238E27FC236}">
                  <a16:creationId xmlns:a16="http://schemas.microsoft.com/office/drawing/2014/main" id="{E8CD13BC-49CC-439A-B85B-952596649F43}"/>
                </a:ext>
              </a:extLst>
            </p:cNvPr>
            <p:cNvSpPr/>
            <p:nvPr/>
          </p:nvSpPr>
          <p:spPr>
            <a:xfrm>
              <a:off x="219974" y="2044322"/>
              <a:ext cx="8704052" cy="725489"/>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rPr>
                <a:t>叶子结点</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41" name="矩形: 圆角 17">
              <a:extLst>
                <a:ext uri="{FF2B5EF4-FFF2-40B4-BE49-F238E27FC236}">
                  <a16:creationId xmlns:a16="http://schemas.microsoft.com/office/drawing/2014/main" id="{B7D60738-40E6-4113-BCC9-825E15DF962E}"/>
                </a:ext>
              </a:extLst>
            </p:cNvPr>
            <p:cNvSpPr/>
            <p:nvPr/>
          </p:nvSpPr>
          <p:spPr>
            <a:xfrm>
              <a:off x="219974" y="2754316"/>
              <a:ext cx="8704052" cy="567458"/>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lvl="0">
                <a:lnSpc>
                  <a:spcPts val="2500"/>
                </a:lnSpc>
                <a:buClr>
                  <a:srgbClr val="212AE7"/>
                </a:buClr>
                <a:buSzPct val="80000"/>
              </a:pPr>
              <a:r>
                <a:rPr lang="zh-CN" altLang="en-US" sz="1600" dirty="0">
                  <a:solidFill>
                    <a:srgbClr val="000000"/>
                  </a:solidFill>
                  <a:latin typeface="Consolas" panose="020B0609020204030204" pitchFamily="49" charset="0"/>
                </a:rPr>
                <a:t>度为 </a:t>
              </a:r>
              <a:r>
                <a:rPr lang="en-US" altLang="zh-CN" sz="1600" dirty="0">
                  <a:solidFill>
                    <a:srgbClr val="000000"/>
                  </a:solidFill>
                  <a:latin typeface="Consolas" panose="020B0609020204030204" pitchFamily="49" charset="0"/>
                </a:rPr>
                <a:t>0 </a:t>
              </a:r>
              <a:r>
                <a:rPr lang="zh-CN" altLang="en-US" sz="1600" dirty="0">
                  <a:solidFill>
                    <a:srgbClr val="000000"/>
                  </a:solidFill>
                  <a:latin typeface="Consolas" panose="020B0609020204030204" pitchFamily="49" charset="0"/>
                </a:rPr>
                <a:t>的结点称为叶子结点</a:t>
              </a:r>
              <a:endPar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p:txBody>
        </p:sp>
      </p:grpSp>
      <p:grpSp>
        <p:nvGrpSpPr>
          <p:cNvPr id="42" name="组合 41">
            <a:extLst>
              <a:ext uri="{FF2B5EF4-FFF2-40B4-BE49-F238E27FC236}">
                <a16:creationId xmlns:a16="http://schemas.microsoft.com/office/drawing/2014/main" id="{D9DB2775-79AF-4460-927F-875B11F81510}"/>
              </a:ext>
            </a:extLst>
          </p:cNvPr>
          <p:cNvGrpSpPr/>
          <p:nvPr/>
        </p:nvGrpSpPr>
        <p:grpSpPr>
          <a:xfrm>
            <a:off x="4572001" y="5457435"/>
            <a:ext cx="4389295" cy="874180"/>
            <a:chOff x="219974" y="2044322"/>
            <a:chExt cx="8704052" cy="1268058"/>
          </a:xfrm>
        </p:grpSpPr>
        <p:sp>
          <p:nvSpPr>
            <p:cNvPr id="43" name="矩形: 圆顶角 42">
              <a:extLst>
                <a:ext uri="{FF2B5EF4-FFF2-40B4-BE49-F238E27FC236}">
                  <a16:creationId xmlns:a16="http://schemas.microsoft.com/office/drawing/2014/main" id="{5AE9DC7F-52D5-4F8E-9371-FE7344CBB061}"/>
                </a:ext>
              </a:extLst>
            </p:cNvPr>
            <p:cNvSpPr/>
            <p:nvPr/>
          </p:nvSpPr>
          <p:spPr>
            <a:xfrm>
              <a:off x="219974" y="2044322"/>
              <a:ext cx="8704052" cy="725489"/>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rPr>
                <a:t>子结点</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44" name="矩形: 圆角 17">
              <a:extLst>
                <a:ext uri="{FF2B5EF4-FFF2-40B4-BE49-F238E27FC236}">
                  <a16:creationId xmlns:a16="http://schemas.microsoft.com/office/drawing/2014/main" id="{2C2E3BBC-A399-4A6E-8289-EBDBAE785ACA}"/>
                </a:ext>
              </a:extLst>
            </p:cNvPr>
            <p:cNvSpPr/>
            <p:nvPr/>
          </p:nvSpPr>
          <p:spPr>
            <a:xfrm>
              <a:off x="219974" y="2754316"/>
              <a:ext cx="8704052" cy="55806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lvl="0">
                <a:lnSpc>
                  <a:spcPts val="2500"/>
                </a:lnSpc>
                <a:buClr>
                  <a:srgbClr val="212AE7"/>
                </a:buClr>
                <a:buSzPct val="80000"/>
              </a:pPr>
              <a:r>
                <a:rPr lang="zh-CN" altLang="en-US" sz="1600" dirty="0">
                  <a:solidFill>
                    <a:srgbClr val="000000"/>
                  </a:solidFill>
                  <a:latin typeface="Consolas" panose="020B0609020204030204" pitchFamily="49" charset="0"/>
                </a:rPr>
                <a:t>每个结点的子树的根结点称为该结点的子结点</a:t>
              </a:r>
              <a:endPar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p:txBody>
        </p:sp>
      </p:grpSp>
    </p:spTree>
    <p:extLst>
      <p:ext uri="{BB962C8B-B14F-4D97-AF65-F5344CB8AC3E}">
        <p14:creationId xmlns:p14="http://schemas.microsoft.com/office/powerpoint/2010/main" val="2783896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838950" y="6383729"/>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4270075" cy="584775"/>
          </a:xfrm>
          <a:prstGeom prst="rect">
            <a:avLst/>
          </a:prstGeom>
          <a:noFill/>
        </p:spPr>
        <p:txBody>
          <a:bodyPr wrap="square" rtlCol="0">
            <a:spAutoFit/>
          </a:bodyPr>
          <a:lstStyle/>
          <a:p>
            <a:pPr lvl="0">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8.1.1  </a:t>
            </a:r>
            <a:r>
              <a:rPr lang="zh-CN" altLang="en-US" sz="3200" dirty="0">
                <a:solidFill>
                  <a:prstClr val="white"/>
                </a:solidFill>
              </a:rPr>
              <a:t>创建动态对象</a:t>
            </a:r>
            <a:endParaRPr kumimoji="0" lang="zh-CN" altLang="en-US" sz="32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2" name="矩形 11">
            <a:extLst>
              <a:ext uri="{FF2B5EF4-FFF2-40B4-BE49-F238E27FC236}">
                <a16:creationId xmlns:a16="http://schemas.microsoft.com/office/drawing/2014/main" id="{7D864B83-9801-49D7-9965-12E20F5E4D72}"/>
              </a:ext>
            </a:extLst>
          </p:cNvPr>
          <p:cNvSpPr/>
          <p:nvPr/>
        </p:nvSpPr>
        <p:spPr>
          <a:xfrm>
            <a:off x="293298" y="1734728"/>
            <a:ext cx="4572000" cy="461665"/>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FFFF"/>
                </a:solidFill>
                <a:effectLst/>
                <a:uLnTx/>
                <a:uFillTx/>
                <a:latin typeface="MicrosoftYaHei"/>
                <a:ea typeface="微软雅黑"/>
                <a:cs typeface="+mn-cs"/>
              </a:rPr>
              <a:t>学习目标</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p>
        </p:txBody>
      </p:sp>
      <p:sp>
        <p:nvSpPr>
          <p:cNvPr id="2" name="矩形 1">
            <a:extLst>
              <a:ext uri="{FF2B5EF4-FFF2-40B4-BE49-F238E27FC236}">
                <a16:creationId xmlns:a16="http://schemas.microsoft.com/office/drawing/2014/main" id="{2A4B7D20-6B21-457D-B6BF-C3F76ACBB2EE}"/>
              </a:ext>
            </a:extLst>
          </p:cNvPr>
          <p:cNvSpPr/>
          <p:nvPr/>
        </p:nvSpPr>
        <p:spPr>
          <a:xfrm>
            <a:off x="151530" y="2654439"/>
            <a:ext cx="5317481" cy="400110"/>
          </a:xfrm>
          <a:prstGeom prst="rect">
            <a:avLst/>
          </a:prstGeom>
        </p:spPr>
        <p:txBody>
          <a:bodyPr wrap="none">
            <a:spAutoFit/>
          </a:bodyPr>
          <a:lstStyle/>
          <a:p>
            <a:pPr lvl="0"/>
            <a:r>
              <a:rPr lang="en-US" altLang="zh-CN" sz="2000" dirty="0">
                <a:solidFill>
                  <a:prstClr val="black"/>
                </a:solidFill>
              </a:rPr>
              <a:t>C++ </a:t>
            </a:r>
            <a:r>
              <a:rPr lang="zh-CN" altLang="en-US" sz="2000" dirty="0">
                <a:solidFill>
                  <a:prstClr val="black"/>
                </a:solidFill>
              </a:rPr>
              <a:t>语言使用</a:t>
            </a:r>
            <a:r>
              <a:rPr lang="zh-CN" altLang="en-US" sz="2000" dirty="0">
                <a:solidFill>
                  <a:srgbClr val="FF0000"/>
                </a:solidFill>
              </a:rPr>
              <a:t>运算符 </a:t>
            </a:r>
            <a:r>
              <a:rPr lang="en-US" altLang="zh-CN" sz="2000" dirty="0">
                <a:solidFill>
                  <a:srgbClr val="FF0000"/>
                </a:solidFill>
              </a:rPr>
              <a:t>new </a:t>
            </a:r>
            <a:r>
              <a:rPr lang="zh-CN" altLang="en-US" sz="2000" dirty="0">
                <a:solidFill>
                  <a:prstClr val="black"/>
                </a:solidFill>
              </a:rPr>
              <a:t>来分配动态内存：</a:t>
            </a:r>
            <a:endPar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22" name="组合 21">
            <a:extLst>
              <a:ext uri="{FF2B5EF4-FFF2-40B4-BE49-F238E27FC236}">
                <a16:creationId xmlns:a16="http://schemas.microsoft.com/office/drawing/2014/main" id="{35A0C145-37B0-42BB-84F8-5AA49B6DAA7D}"/>
              </a:ext>
            </a:extLst>
          </p:cNvPr>
          <p:cNvGrpSpPr/>
          <p:nvPr/>
        </p:nvGrpSpPr>
        <p:grpSpPr>
          <a:xfrm>
            <a:off x="6295990" y="3208485"/>
            <a:ext cx="2709226" cy="2312043"/>
            <a:chOff x="219971" y="2063465"/>
            <a:chExt cx="8704055" cy="1235020"/>
          </a:xfrm>
        </p:grpSpPr>
        <p:sp>
          <p:nvSpPr>
            <p:cNvPr id="23" name="矩形: 圆顶角 22">
              <a:extLst>
                <a:ext uri="{FF2B5EF4-FFF2-40B4-BE49-F238E27FC236}">
                  <a16:creationId xmlns:a16="http://schemas.microsoft.com/office/drawing/2014/main" id="{B3F87CB3-D833-46A7-A9F7-D86530AF94CF}"/>
                </a:ext>
              </a:extLst>
            </p:cNvPr>
            <p:cNvSpPr/>
            <p:nvPr/>
          </p:nvSpPr>
          <p:spPr>
            <a:xfrm>
              <a:off x="219971" y="2063465"/>
              <a:ext cx="8704052" cy="290770"/>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说明</a:t>
              </a:r>
            </a:p>
          </p:txBody>
        </p:sp>
        <p:sp>
          <p:nvSpPr>
            <p:cNvPr id="24" name="矩形: 圆角 17">
              <a:extLst>
                <a:ext uri="{FF2B5EF4-FFF2-40B4-BE49-F238E27FC236}">
                  <a16:creationId xmlns:a16="http://schemas.microsoft.com/office/drawing/2014/main" id="{1825A300-6038-42E8-B442-B0567060180E}"/>
                </a:ext>
              </a:extLst>
            </p:cNvPr>
            <p:cNvSpPr/>
            <p:nvPr/>
          </p:nvSpPr>
          <p:spPr>
            <a:xfrm>
              <a:off x="219974" y="2339665"/>
              <a:ext cx="8704052" cy="95882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ts val="2700"/>
                </a:lnSpc>
                <a:buClr>
                  <a:srgbClr val="151DC1"/>
                </a:buClr>
              </a:pPr>
              <a:r>
                <a:rPr lang="en-US" altLang="zh-CN" dirty="0">
                  <a:solidFill>
                    <a:schemeClr val="tx1"/>
                  </a:solidFill>
                  <a:latin typeface="Consolas" panose="020B0609020204030204" pitchFamily="49" charset="0"/>
                </a:rPr>
                <a:t>new </a:t>
              </a:r>
              <a:r>
                <a:rPr lang="zh-CN" altLang="en-US" dirty="0">
                  <a:solidFill>
                    <a:schemeClr val="tx1"/>
                  </a:solidFill>
                  <a:latin typeface="Consolas" panose="020B0609020204030204" pitchFamily="49" charset="0"/>
                </a:rPr>
                <a:t>语句在自由存储区创建一个无名的 </a:t>
              </a:r>
              <a:r>
                <a:rPr lang="en-US" altLang="zh-CN" dirty="0">
                  <a:solidFill>
                    <a:schemeClr val="tx1"/>
                  </a:solidFill>
                  <a:latin typeface="Consolas" panose="020B0609020204030204" pitchFamily="49" charset="0"/>
                </a:rPr>
                <a:t>int </a:t>
              </a:r>
              <a:r>
                <a:rPr lang="zh-CN" altLang="en-US" dirty="0">
                  <a:solidFill>
                    <a:schemeClr val="tx1"/>
                  </a:solidFill>
                  <a:latin typeface="Consolas" panose="020B0609020204030204" pitchFamily="49" charset="0"/>
                </a:rPr>
                <a:t>类型对象，并返回该对象的地址，存放于指针对象 </a:t>
              </a:r>
              <a:r>
                <a:rPr lang="en-US" altLang="zh-CN" dirty="0">
                  <a:solidFill>
                    <a:schemeClr val="tx1"/>
                  </a:solidFill>
                  <a:latin typeface="Consolas" panose="020B0609020204030204" pitchFamily="49" charset="0"/>
                </a:rPr>
                <a:t>pi </a:t>
              </a:r>
              <a:r>
                <a:rPr lang="zh-CN" altLang="en-US" dirty="0">
                  <a:solidFill>
                    <a:schemeClr val="tx1"/>
                  </a:solidFill>
                  <a:latin typeface="Consolas" panose="020B0609020204030204" pitchFamily="49" charset="0"/>
                </a:rPr>
                <a:t>中</a:t>
              </a:r>
              <a:endParaRPr lang="en-US" dirty="0">
                <a:solidFill>
                  <a:srgbClr val="000000"/>
                </a:solidFill>
                <a:latin typeface="Consolas" panose="020B0609020204030204" pitchFamily="49" charset="0"/>
              </a:endParaRPr>
            </a:p>
          </p:txBody>
        </p:sp>
      </p:grpSp>
      <p:grpSp>
        <p:nvGrpSpPr>
          <p:cNvPr id="28" name="组合 27">
            <a:extLst>
              <a:ext uri="{FF2B5EF4-FFF2-40B4-BE49-F238E27FC236}">
                <a16:creationId xmlns:a16="http://schemas.microsoft.com/office/drawing/2014/main" id="{57BD68E0-6208-4DAC-87D7-15441D2BDF47}"/>
              </a:ext>
            </a:extLst>
          </p:cNvPr>
          <p:cNvGrpSpPr/>
          <p:nvPr/>
        </p:nvGrpSpPr>
        <p:grpSpPr>
          <a:xfrm>
            <a:off x="138784" y="3200394"/>
            <a:ext cx="6030367" cy="1085364"/>
            <a:chOff x="219974" y="2044323"/>
            <a:chExt cx="8704052" cy="588197"/>
          </a:xfrm>
        </p:grpSpPr>
        <p:sp>
          <p:nvSpPr>
            <p:cNvPr id="29" name="矩形: 圆顶角 28">
              <a:extLst>
                <a:ext uri="{FF2B5EF4-FFF2-40B4-BE49-F238E27FC236}">
                  <a16:creationId xmlns:a16="http://schemas.microsoft.com/office/drawing/2014/main" id="{CE189F5C-AA83-4B9E-9908-680CAA6A6EE1}"/>
                </a:ext>
              </a:extLst>
            </p:cNvPr>
            <p:cNvSpPr/>
            <p:nvPr/>
          </p:nvSpPr>
          <p:spPr>
            <a:xfrm>
              <a:off x="219974" y="2044323"/>
              <a:ext cx="8704052" cy="294998"/>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latin typeface="Consolas" panose="020B0609020204030204" pitchFamily="49" charset="0"/>
                </a:rPr>
                <a:t>创建动态对象</a:t>
              </a:r>
              <a:endParaRPr lang="zh-CN" altLang="en-US" sz="2000" dirty="0">
                <a:solidFill>
                  <a:prstClr val="white"/>
                </a:solidFill>
              </a:endParaRPr>
            </a:p>
          </p:txBody>
        </p:sp>
        <p:sp>
          <p:nvSpPr>
            <p:cNvPr id="30" name="矩形: 圆角 17">
              <a:extLst>
                <a:ext uri="{FF2B5EF4-FFF2-40B4-BE49-F238E27FC236}">
                  <a16:creationId xmlns:a16="http://schemas.microsoft.com/office/drawing/2014/main" id="{F302350B-D072-4B09-853B-943A8C3ADE8F}"/>
                </a:ext>
              </a:extLst>
            </p:cNvPr>
            <p:cNvSpPr/>
            <p:nvPr/>
          </p:nvSpPr>
          <p:spPr>
            <a:xfrm>
              <a:off x="219974" y="2337525"/>
              <a:ext cx="8704052" cy="29499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ts val="2800"/>
                </a:lnSpc>
                <a:buClr>
                  <a:srgbClr val="151DC1"/>
                </a:buClr>
                <a:buSzPct val="80000"/>
              </a:pPr>
              <a:r>
                <a:rPr lang="en-US" altLang="zh-CN" dirty="0">
                  <a:solidFill>
                    <a:srgbClr val="212AE7"/>
                  </a:solidFill>
                  <a:latin typeface="Consolas" panose="020B0609020204030204" pitchFamily="49" charset="0"/>
                </a:rPr>
                <a:t>int </a:t>
              </a:r>
              <a:r>
                <a:rPr lang="en-US" altLang="zh-CN" dirty="0">
                  <a:solidFill>
                    <a:schemeClr val="tx1"/>
                  </a:solidFill>
                  <a:latin typeface="Consolas" panose="020B0609020204030204" pitchFamily="49" charset="0"/>
                </a:rPr>
                <a:t>*pi = </a:t>
              </a:r>
              <a:r>
                <a:rPr lang="en-US" altLang="zh-CN" dirty="0">
                  <a:solidFill>
                    <a:srgbClr val="212AE7"/>
                  </a:solidFill>
                  <a:latin typeface="Consolas" panose="020B0609020204030204" pitchFamily="49" charset="0"/>
                </a:rPr>
                <a:t>new int</a:t>
              </a:r>
              <a:r>
                <a:rPr lang="en-US" altLang="zh-CN" dirty="0">
                  <a:solidFill>
                    <a:schemeClr val="tx1"/>
                  </a:solidFill>
                  <a:latin typeface="Consolas" panose="020B0609020204030204" pitchFamily="49" charset="0"/>
                </a:rPr>
                <a:t>;</a:t>
              </a:r>
              <a:r>
                <a:rPr lang="en-US" altLang="zh-CN" dirty="0">
                  <a:solidFill>
                    <a:srgbClr val="212AE7"/>
                  </a:solidFill>
                  <a:latin typeface="Consolas" panose="020B0609020204030204" pitchFamily="49" charset="0"/>
                </a:rPr>
                <a:t> </a:t>
              </a:r>
              <a:r>
                <a:rPr lang="en-US" altLang="zh-CN" sz="1600" dirty="0">
                  <a:solidFill>
                    <a:schemeClr val="accent6"/>
                  </a:solidFill>
                  <a:latin typeface="Consolas" panose="020B0609020204030204" pitchFamily="49" charset="0"/>
                </a:rPr>
                <a:t>//pi</a:t>
              </a:r>
              <a:r>
                <a:rPr lang="zh-CN" altLang="en-US" sz="1600" dirty="0">
                  <a:solidFill>
                    <a:schemeClr val="accent6"/>
                  </a:solidFill>
                  <a:latin typeface="Consolas" panose="020B0609020204030204" pitchFamily="49" charset="0"/>
                </a:rPr>
                <a:t>指向一个未初始化的</a:t>
              </a:r>
              <a:r>
                <a:rPr lang="en-US" altLang="zh-CN" sz="1600" dirty="0">
                  <a:solidFill>
                    <a:schemeClr val="accent6"/>
                  </a:solidFill>
                  <a:latin typeface="Consolas" panose="020B0609020204030204" pitchFamily="49" charset="0"/>
                </a:rPr>
                <a:t>int</a:t>
              </a:r>
              <a:r>
                <a:rPr lang="zh-CN" altLang="en-US" sz="1600" dirty="0">
                  <a:solidFill>
                    <a:schemeClr val="accent6"/>
                  </a:solidFill>
                  <a:latin typeface="Consolas" panose="020B0609020204030204" pitchFamily="49" charset="0"/>
                </a:rPr>
                <a:t>类型对象</a:t>
              </a:r>
              <a:endParaRPr lang="en-US" altLang="zh-CN" dirty="0">
                <a:solidFill>
                  <a:schemeClr val="accent6"/>
                </a:solidFill>
                <a:latin typeface="Consolas" panose="020B0609020204030204" pitchFamily="49" charset="0"/>
              </a:endParaRPr>
            </a:p>
          </p:txBody>
        </p:sp>
      </p:grpSp>
      <p:grpSp>
        <p:nvGrpSpPr>
          <p:cNvPr id="15" name="组合 14">
            <a:extLst>
              <a:ext uri="{FF2B5EF4-FFF2-40B4-BE49-F238E27FC236}">
                <a16:creationId xmlns:a16="http://schemas.microsoft.com/office/drawing/2014/main" id="{E518A2CF-4E9A-42C2-BA3A-7C9251CB3A1C}"/>
              </a:ext>
            </a:extLst>
          </p:cNvPr>
          <p:cNvGrpSpPr/>
          <p:nvPr/>
        </p:nvGrpSpPr>
        <p:grpSpPr>
          <a:xfrm>
            <a:off x="215553" y="1004934"/>
            <a:ext cx="8712894" cy="1557124"/>
            <a:chOff x="219974" y="2044322"/>
            <a:chExt cx="8704052" cy="2258716"/>
          </a:xfrm>
        </p:grpSpPr>
        <p:sp>
          <p:nvSpPr>
            <p:cNvPr id="16" name="矩形: 圆顶角 15">
              <a:extLst>
                <a:ext uri="{FF2B5EF4-FFF2-40B4-BE49-F238E27FC236}">
                  <a16:creationId xmlns:a16="http://schemas.microsoft.com/office/drawing/2014/main" id="{E5F6C2D3-941F-4914-AE34-72117BDF9B5A}"/>
                </a:ext>
              </a:extLst>
            </p:cNvPr>
            <p:cNvSpPr/>
            <p:nvPr/>
          </p:nvSpPr>
          <p:spPr>
            <a:xfrm>
              <a:off x="219974" y="2044322"/>
              <a:ext cx="8704052" cy="725489"/>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动态对象</a:t>
              </a:r>
            </a:p>
          </p:txBody>
        </p:sp>
        <p:sp>
          <p:nvSpPr>
            <p:cNvPr id="17" name="矩形: 圆角 17">
              <a:extLst>
                <a:ext uri="{FF2B5EF4-FFF2-40B4-BE49-F238E27FC236}">
                  <a16:creationId xmlns:a16="http://schemas.microsoft.com/office/drawing/2014/main" id="{41E2750D-6CE5-4A20-8133-DA75F2E21E37}"/>
                </a:ext>
              </a:extLst>
            </p:cNvPr>
            <p:cNvSpPr/>
            <p:nvPr/>
          </p:nvSpPr>
          <p:spPr>
            <a:xfrm>
              <a:off x="219974" y="2754316"/>
              <a:ext cx="8704052" cy="154872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ts val="2600"/>
                </a:lnSpc>
                <a:buClr>
                  <a:srgbClr val="212AE7"/>
                </a:buClr>
                <a:buSzPct val="80000"/>
              </a:pPr>
              <a:r>
                <a:rPr lang="zh-CN" altLang="en-US" dirty="0">
                  <a:solidFill>
                    <a:srgbClr val="000000"/>
                  </a:solidFill>
                  <a:latin typeface="Consolas" panose="020B0609020204030204" pitchFamily="49" charset="0"/>
                </a:rPr>
                <a:t>由程序员创建并负责回收的对象，在</a:t>
              </a:r>
              <a:r>
                <a:rPr lang="zh-CN" altLang="en-US" dirty="0">
                  <a:solidFill>
                    <a:srgbClr val="FF0000"/>
                  </a:solidFill>
                  <a:latin typeface="Consolas" panose="020B0609020204030204" pitchFamily="49" charset="0"/>
                </a:rPr>
                <a:t>动态内存</a:t>
              </a:r>
              <a:r>
                <a:rPr lang="zh-CN" altLang="en-US" dirty="0">
                  <a:solidFill>
                    <a:srgbClr val="000000"/>
                  </a:solidFill>
                  <a:latin typeface="Consolas" panose="020B0609020204030204" pitchFamily="49" charset="0"/>
                </a:rPr>
                <a:t>（也称为自由存储区或堆）中被创建</a:t>
              </a:r>
            </a:p>
            <a:p>
              <a:pPr marL="742950" lvl="1" indent="-285750">
                <a:lnSpc>
                  <a:spcPts val="2600"/>
                </a:lnSpc>
                <a:buClr>
                  <a:srgbClr val="212AE7"/>
                </a:buClr>
                <a:buSzPct val="80000"/>
                <a:buFont typeface="Wingdings" panose="05000000000000000000" pitchFamily="2" charset="2"/>
                <a:buChar char="l"/>
              </a:pPr>
              <a:r>
                <a:rPr lang="zh-CN" altLang="en-US" dirty="0">
                  <a:solidFill>
                    <a:srgbClr val="000000"/>
                  </a:solidFill>
                  <a:latin typeface="Consolas" panose="020B0609020204030204" pitchFamily="49" charset="0"/>
                </a:rPr>
                <a:t>动态存储周期</a:t>
              </a:r>
            </a:p>
            <a:p>
              <a:pPr marL="742950" lvl="1" indent="-285750">
                <a:lnSpc>
                  <a:spcPts val="2600"/>
                </a:lnSpc>
                <a:buClr>
                  <a:srgbClr val="212AE7"/>
                </a:buClr>
                <a:buSzPct val="80000"/>
                <a:buFont typeface="Wingdings" panose="05000000000000000000" pitchFamily="2" charset="2"/>
                <a:buChar char="l"/>
              </a:pPr>
              <a:r>
                <a:rPr lang="zh-CN" altLang="en-US" dirty="0">
                  <a:solidFill>
                    <a:srgbClr val="000000"/>
                  </a:solidFill>
                  <a:latin typeface="Consolas" panose="020B0609020204030204" pitchFamily="49" charset="0"/>
                </a:rPr>
                <a:t>在全局数据区被分配存储空间</a:t>
              </a:r>
              <a:endParaRPr lang="en-US" altLang="zh-CN" dirty="0">
                <a:solidFill>
                  <a:srgbClr val="000000"/>
                </a:solidFill>
                <a:latin typeface="Consolas" panose="020B0609020204030204" pitchFamily="49" charset="0"/>
              </a:endParaRPr>
            </a:p>
          </p:txBody>
        </p:sp>
      </p:grpSp>
      <p:grpSp>
        <p:nvGrpSpPr>
          <p:cNvPr id="18" name="组合 17">
            <a:extLst>
              <a:ext uri="{FF2B5EF4-FFF2-40B4-BE49-F238E27FC236}">
                <a16:creationId xmlns:a16="http://schemas.microsoft.com/office/drawing/2014/main" id="{2A2B35D1-693D-4B7F-A3FB-D3BDA6DF97E4}"/>
              </a:ext>
            </a:extLst>
          </p:cNvPr>
          <p:cNvGrpSpPr/>
          <p:nvPr/>
        </p:nvGrpSpPr>
        <p:grpSpPr>
          <a:xfrm>
            <a:off x="138783" y="4466643"/>
            <a:ext cx="6030367" cy="1751277"/>
            <a:chOff x="219974" y="2044323"/>
            <a:chExt cx="8704052" cy="949079"/>
          </a:xfrm>
        </p:grpSpPr>
        <p:sp>
          <p:nvSpPr>
            <p:cNvPr id="19" name="矩形: 圆顶角 18">
              <a:extLst>
                <a:ext uri="{FF2B5EF4-FFF2-40B4-BE49-F238E27FC236}">
                  <a16:creationId xmlns:a16="http://schemas.microsoft.com/office/drawing/2014/main" id="{89D72CAE-48EA-41C8-BF35-F3810AEDF69B}"/>
                </a:ext>
              </a:extLst>
            </p:cNvPr>
            <p:cNvSpPr/>
            <p:nvPr/>
          </p:nvSpPr>
          <p:spPr>
            <a:xfrm>
              <a:off x="219974" y="2044323"/>
              <a:ext cx="8704052" cy="294998"/>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latin typeface="Consolas" panose="020B0609020204030204" pitchFamily="49" charset="0"/>
                </a:rPr>
                <a:t>创建并初始化动态对象</a:t>
              </a:r>
              <a:endParaRPr lang="zh-CN" altLang="en-US" sz="2000" dirty="0">
                <a:solidFill>
                  <a:prstClr val="white"/>
                </a:solidFill>
              </a:endParaRPr>
            </a:p>
          </p:txBody>
        </p:sp>
        <p:sp>
          <p:nvSpPr>
            <p:cNvPr id="20" name="矩形: 圆角 17">
              <a:extLst>
                <a:ext uri="{FF2B5EF4-FFF2-40B4-BE49-F238E27FC236}">
                  <a16:creationId xmlns:a16="http://schemas.microsoft.com/office/drawing/2014/main" id="{D44D5D8D-DFE8-402D-8EA7-29D7F4547668}"/>
                </a:ext>
              </a:extLst>
            </p:cNvPr>
            <p:cNvSpPr/>
            <p:nvPr/>
          </p:nvSpPr>
          <p:spPr>
            <a:xfrm>
              <a:off x="219974" y="2337522"/>
              <a:ext cx="8704052" cy="65588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ts val="2800"/>
                </a:lnSpc>
                <a:buClr>
                  <a:srgbClr val="151DC1"/>
                </a:buClr>
                <a:buSzPct val="80000"/>
              </a:pPr>
              <a:r>
                <a:rPr lang="en-US" altLang="zh-CN" dirty="0">
                  <a:solidFill>
                    <a:srgbClr val="212AE7"/>
                  </a:solidFill>
                  <a:latin typeface="Consolas" panose="020B0609020204030204" pitchFamily="49" charset="0"/>
                </a:rPr>
                <a:t>int </a:t>
              </a:r>
              <a:r>
                <a:rPr lang="en-US" altLang="zh-CN" dirty="0">
                  <a:solidFill>
                    <a:schemeClr val="tx1"/>
                  </a:solidFill>
                  <a:latin typeface="Consolas" panose="020B0609020204030204" pitchFamily="49" charset="0"/>
                </a:rPr>
                <a:t>*pi = </a:t>
              </a:r>
              <a:r>
                <a:rPr lang="en-US" altLang="zh-CN" dirty="0">
                  <a:solidFill>
                    <a:srgbClr val="212AE7"/>
                  </a:solidFill>
                  <a:latin typeface="Consolas" panose="020B0609020204030204" pitchFamily="49" charset="0"/>
                </a:rPr>
                <a:t>new int</a:t>
              </a:r>
              <a:r>
                <a:rPr lang="en-US" altLang="zh-CN" dirty="0">
                  <a:solidFill>
                    <a:schemeClr val="tx1"/>
                  </a:solidFill>
                  <a:latin typeface="Consolas" panose="020B0609020204030204" pitchFamily="49" charset="0"/>
                </a:rPr>
                <a:t>(10);</a:t>
              </a:r>
            </a:p>
            <a:p>
              <a:pPr lvl="0">
                <a:lnSpc>
                  <a:spcPts val="2800"/>
                </a:lnSpc>
                <a:buClr>
                  <a:srgbClr val="151DC1"/>
                </a:buClr>
                <a:buSzPct val="80000"/>
              </a:pPr>
              <a:r>
                <a:rPr lang="en-US" altLang="zh-CN" dirty="0">
                  <a:solidFill>
                    <a:srgbClr val="212AE7"/>
                  </a:solidFill>
                  <a:latin typeface="Consolas" panose="020B0609020204030204" pitchFamily="49" charset="0"/>
                </a:rPr>
                <a:t>string </a:t>
              </a:r>
              <a:r>
                <a:rPr lang="en-US" altLang="zh-CN" dirty="0">
                  <a:solidFill>
                    <a:schemeClr val="tx1"/>
                  </a:solidFill>
                  <a:latin typeface="Consolas" panose="020B0609020204030204" pitchFamily="49" charset="0"/>
                </a:rPr>
                <a:t>*</a:t>
              </a:r>
              <a:r>
                <a:rPr lang="en-US" altLang="zh-CN" dirty="0" err="1">
                  <a:solidFill>
                    <a:schemeClr val="tx1"/>
                  </a:solidFill>
                  <a:latin typeface="Consolas" panose="020B0609020204030204" pitchFamily="49" charset="0"/>
                </a:rPr>
                <a:t>ps</a:t>
              </a:r>
              <a:r>
                <a:rPr lang="en-US" altLang="zh-CN" dirty="0">
                  <a:solidFill>
                    <a:schemeClr val="tx1"/>
                  </a:solidFill>
                  <a:latin typeface="Consolas" panose="020B0609020204030204" pitchFamily="49" charset="0"/>
                </a:rPr>
                <a:t> = </a:t>
              </a:r>
              <a:r>
                <a:rPr lang="en-US" altLang="zh-CN" dirty="0">
                  <a:solidFill>
                    <a:srgbClr val="212AE7"/>
                  </a:solidFill>
                  <a:latin typeface="Consolas" panose="020B0609020204030204" pitchFamily="49" charset="0"/>
                </a:rPr>
                <a:t>new string</a:t>
              </a:r>
              <a:r>
                <a:rPr lang="en-US" altLang="zh-CN" dirty="0">
                  <a:solidFill>
                    <a:schemeClr val="tx1"/>
                  </a:solidFill>
                  <a:latin typeface="Consolas" panose="020B0609020204030204" pitchFamily="49" charset="0"/>
                </a:rPr>
                <a:t>(</a:t>
              </a:r>
              <a:r>
                <a:rPr lang="en-US" altLang="zh-CN" dirty="0">
                  <a:solidFill>
                    <a:srgbClr val="E0AB5B"/>
                  </a:solidFill>
                  <a:latin typeface="Consolas" panose="020B0609020204030204" pitchFamily="49" charset="0"/>
                </a:rPr>
                <a:t>"C++"</a:t>
              </a:r>
              <a:r>
                <a:rPr lang="en-US" altLang="zh-CN" dirty="0">
                  <a:solidFill>
                    <a:schemeClr val="tx1"/>
                  </a:solidFill>
                  <a:latin typeface="Consolas" panose="020B0609020204030204" pitchFamily="49" charset="0"/>
                </a:rPr>
                <a:t>);</a:t>
              </a:r>
            </a:p>
            <a:p>
              <a:pPr lvl="0">
                <a:lnSpc>
                  <a:spcPts val="2800"/>
                </a:lnSpc>
                <a:buClr>
                  <a:srgbClr val="151DC1"/>
                </a:buClr>
                <a:buSzPct val="80000"/>
              </a:pPr>
              <a:r>
                <a:rPr lang="en-US" altLang="zh-CN" dirty="0" err="1">
                  <a:solidFill>
                    <a:schemeClr val="tx1"/>
                  </a:solidFill>
                  <a:latin typeface="Consolas" panose="020B0609020204030204" pitchFamily="49" charset="0"/>
                </a:rPr>
                <a:t>cout</a:t>
              </a:r>
              <a:r>
                <a:rPr lang="en-US" altLang="zh-CN" dirty="0">
                  <a:solidFill>
                    <a:schemeClr val="tx1"/>
                  </a:solidFill>
                  <a:latin typeface="Consolas" panose="020B0609020204030204" pitchFamily="49" charset="0"/>
                </a:rPr>
                <a:t> &lt;&lt; *pi &lt;&lt; </a:t>
              </a:r>
              <a:r>
                <a:rPr lang="en-US" altLang="zh-CN" dirty="0">
                  <a:solidFill>
                    <a:srgbClr val="E0AB5B"/>
                  </a:solidFill>
                  <a:latin typeface="Consolas" panose="020B0609020204030204" pitchFamily="49" charset="0"/>
                </a:rPr>
                <a:t>" "</a:t>
              </a:r>
              <a:r>
                <a:rPr lang="en-US" altLang="zh-CN" dirty="0">
                  <a:solidFill>
                    <a:srgbClr val="212AE7"/>
                  </a:solidFill>
                  <a:latin typeface="Consolas" panose="020B0609020204030204" pitchFamily="49" charset="0"/>
                </a:rPr>
                <a:t> &lt;&lt; </a:t>
              </a:r>
              <a:r>
                <a:rPr lang="en-US" altLang="zh-CN" dirty="0">
                  <a:solidFill>
                    <a:schemeClr val="tx1"/>
                  </a:solidFill>
                  <a:latin typeface="Consolas" panose="020B0609020204030204" pitchFamily="49" charset="0"/>
                </a:rPr>
                <a:t>*</a:t>
              </a:r>
              <a:r>
                <a:rPr lang="en-US" altLang="zh-CN" dirty="0" err="1">
                  <a:solidFill>
                    <a:schemeClr val="tx1"/>
                  </a:solidFill>
                  <a:latin typeface="Consolas" panose="020B0609020204030204" pitchFamily="49" charset="0"/>
                </a:rPr>
                <a:t>ps</a:t>
              </a:r>
              <a:r>
                <a:rPr lang="en-US" altLang="zh-CN" dirty="0">
                  <a:solidFill>
                    <a:schemeClr val="tx1"/>
                  </a:solidFill>
                  <a:latin typeface="Consolas" panose="020B0609020204030204" pitchFamily="49" charset="0"/>
                </a:rPr>
                <a:t> &lt;&lt; </a:t>
              </a:r>
              <a:r>
                <a:rPr lang="en-US" altLang="zh-CN" dirty="0" err="1">
                  <a:solidFill>
                    <a:schemeClr val="tx1"/>
                  </a:solidFill>
                  <a:latin typeface="Consolas" panose="020B0609020204030204" pitchFamily="49" charset="0"/>
                </a:rPr>
                <a:t>endl</a:t>
              </a:r>
              <a:r>
                <a:rPr lang="en-US" altLang="zh-CN" dirty="0">
                  <a:solidFill>
                    <a:schemeClr val="tx1"/>
                  </a:solidFill>
                  <a:latin typeface="Consolas" panose="020B0609020204030204" pitchFamily="49" charset="0"/>
                </a:rPr>
                <a:t>;</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输出：</a:t>
              </a:r>
              <a:r>
                <a:rPr lang="en-US" altLang="zh-CN" sz="1600" dirty="0">
                  <a:solidFill>
                    <a:schemeClr val="accent6"/>
                  </a:solidFill>
                  <a:latin typeface="Consolas" panose="020B0609020204030204" pitchFamily="49" charset="0"/>
                </a:rPr>
                <a:t>10 C++</a:t>
              </a:r>
            </a:p>
          </p:txBody>
        </p:sp>
      </p:grpSp>
    </p:spTree>
    <p:extLst>
      <p:ext uri="{BB962C8B-B14F-4D97-AF65-F5344CB8AC3E}">
        <p14:creationId xmlns:p14="http://schemas.microsoft.com/office/powerpoint/2010/main" val="1364213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50</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lvl="0">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8.5</a:t>
            </a:r>
            <a:r>
              <a:rPr lang="en-US" altLang="zh-CN" sz="3200" dirty="0">
                <a:solidFill>
                  <a:prstClr val="white"/>
                </a:solidFill>
                <a:latin typeface="微软雅黑"/>
                <a:ea typeface="微软雅黑"/>
              </a:rPr>
              <a:t>.1</a:t>
            </a: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  </a:t>
            </a:r>
            <a:r>
              <a:rPr lang="zh-CN" altLang="en-US" sz="3200" dirty="0">
                <a:solidFill>
                  <a:prstClr val="white"/>
                </a:solidFill>
              </a:rPr>
              <a:t>二叉树的概念和表示</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1" name="矩形: 圆角 17">
            <a:extLst>
              <a:ext uri="{FF2B5EF4-FFF2-40B4-BE49-F238E27FC236}">
                <a16:creationId xmlns:a16="http://schemas.microsoft.com/office/drawing/2014/main" id="{613EA121-5520-41A6-9DA5-7516284C4BE1}"/>
              </a:ext>
            </a:extLst>
          </p:cNvPr>
          <p:cNvSpPr/>
          <p:nvPr/>
        </p:nvSpPr>
        <p:spPr>
          <a:xfrm>
            <a:off x="231560" y="5069581"/>
            <a:ext cx="8592488" cy="39119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lvl="0">
              <a:lnSpc>
                <a:spcPts val="2500"/>
              </a:lnSpc>
              <a:buClr>
                <a:srgbClr val="212AE7"/>
              </a:buClr>
              <a:buSzPct val="80000"/>
            </a:pPr>
            <a:r>
              <a:rPr lang="zh-CN" altLang="en-US" dirty="0">
                <a:solidFill>
                  <a:srgbClr val="000000"/>
                </a:solidFill>
                <a:latin typeface="Consolas" panose="020B0609020204030204" pitchFamily="49" charset="0"/>
              </a:rPr>
              <a:t>每个结点的</a:t>
            </a:r>
            <a:r>
              <a:rPr lang="zh-CN" altLang="en-US" dirty="0">
                <a:solidFill>
                  <a:srgbClr val="FF0000"/>
                </a:solidFill>
                <a:latin typeface="Consolas" panose="020B0609020204030204" pitchFamily="49" charset="0"/>
              </a:rPr>
              <a:t>子结点数目不超过 </a:t>
            </a:r>
            <a:r>
              <a:rPr lang="en-US" altLang="zh-CN" dirty="0">
                <a:solidFill>
                  <a:srgbClr val="FF0000"/>
                </a:solidFill>
                <a:latin typeface="Consolas" panose="020B0609020204030204" pitchFamily="49" charset="0"/>
              </a:rPr>
              <a:t>2</a:t>
            </a:r>
            <a:endParaRPr kumimoji="0" lang="en-US" altLang="zh-CN" b="0" i="0" u="none" strike="noStrike" kern="1200" cap="none" spc="0" normalizeH="0" baseline="0" noProof="0" dirty="0">
              <a:ln>
                <a:noFill/>
              </a:ln>
              <a:solidFill>
                <a:srgbClr val="FF0000"/>
              </a:solidFill>
              <a:effectLst/>
              <a:uLnTx/>
              <a:uFillTx/>
              <a:latin typeface="Consolas" panose="020B0609020204030204" pitchFamily="49" charset="0"/>
              <a:ea typeface="微软雅黑"/>
            </a:endParaRPr>
          </a:p>
        </p:txBody>
      </p:sp>
      <p:sp>
        <p:nvSpPr>
          <p:cNvPr id="27" name="矩形: 圆角 17">
            <a:extLst>
              <a:ext uri="{FF2B5EF4-FFF2-40B4-BE49-F238E27FC236}">
                <a16:creationId xmlns:a16="http://schemas.microsoft.com/office/drawing/2014/main" id="{D0F2EF14-D30E-4858-82BD-1D60D643B11D}"/>
              </a:ext>
            </a:extLst>
          </p:cNvPr>
          <p:cNvSpPr/>
          <p:nvPr/>
        </p:nvSpPr>
        <p:spPr>
          <a:xfrm>
            <a:off x="231560" y="5792832"/>
            <a:ext cx="8592488" cy="39119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lvl="0">
              <a:lnSpc>
                <a:spcPts val="2500"/>
              </a:lnSpc>
              <a:buClr>
                <a:srgbClr val="212AE7"/>
              </a:buClr>
              <a:buSzPct val="80000"/>
            </a:pPr>
            <a:r>
              <a:rPr lang="zh-CN" altLang="en-US" dirty="0">
                <a:solidFill>
                  <a:srgbClr val="000000"/>
                </a:solidFill>
                <a:latin typeface="Consolas" panose="020B0609020204030204" pitchFamily="49" charset="0"/>
              </a:rPr>
              <a:t>每个结点的两个子树也称为该结点的左子树和右子树</a:t>
            </a:r>
            <a:endParaRPr kumimoji="0" lang="en-US" altLang="zh-CN"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p:txBody>
      </p:sp>
      <p:grpSp>
        <p:nvGrpSpPr>
          <p:cNvPr id="6" name="组合 5">
            <a:extLst>
              <a:ext uri="{FF2B5EF4-FFF2-40B4-BE49-F238E27FC236}">
                <a16:creationId xmlns:a16="http://schemas.microsoft.com/office/drawing/2014/main" id="{56C5DBDE-966F-4464-BEAD-D316109C1274}"/>
              </a:ext>
            </a:extLst>
          </p:cNvPr>
          <p:cNvGrpSpPr/>
          <p:nvPr/>
        </p:nvGrpSpPr>
        <p:grpSpPr>
          <a:xfrm>
            <a:off x="231560" y="1072105"/>
            <a:ext cx="8592488" cy="3622753"/>
            <a:chOff x="231560" y="1072105"/>
            <a:chExt cx="8592488" cy="3622753"/>
          </a:xfrm>
        </p:grpSpPr>
        <p:grpSp>
          <p:nvGrpSpPr>
            <p:cNvPr id="14" name="组合 13">
              <a:extLst>
                <a:ext uri="{FF2B5EF4-FFF2-40B4-BE49-F238E27FC236}">
                  <a16:creationId xmlns:a16="http://schemas.microsoft.com/office/drawing/2014/main" id="{80F9A8B7-903C-4C18-A863-C151857A1A65}"/>
                </a:ext>
              </a:extLst>
            </p:cNvPr>
            <p:cNvGrpSpPr/>
            <p:nvPr/>
          </p:nvGrpSpPr>
          <p:grpSpPr>
            <a:xfrm>
              <a:off x="231560" y="1072105"/>
              <a:ext cx="8592488" cy="3622753"/>
              <a:chOff x="219974" y="2044322"/>
              <a:chExt cx="8704052" cy="5255052"/>
            </a:xfrm>
          </p:grpSpPr>
          <p:sp>
            <p:nvSpPr>
              <p:cNvPr id="15" name="矩形: 圆顶角 14">
                <a:extLst>
                  <a:ext uri="{FF2B5EF4-FFF2-40B4-BE49-F238E27FC236}">
                    <a16:creationId xmlns:a16="http://schemas.microsoft.com/office/drawing/2014/main" id="{14A7EE50-7DB4-4B70-A6C6-4604AC81FA94}"/>
                  </a:ext>
                </a:extLst>
              </p:cNvPr>
              <p:cNvSpPr/>
              <p:nvPr/>
            </p:nvSpPr>
            <p:spPr>
              <a:xfrm>
                <a:off x="219974" y="2044322"/>
                <a:ext cx="8704052" cy="725489"/>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sz="2000" dirty="0">
                    <a:solidFill>
                      <a:prstClr val="white"/>
                    </a:solidFill>
                    <a:latin typeface="微软雅黑"/>
                    <a:ea typeface="微软雅黑"/>
                  </a:rPr>
                  <a:t>二叉</a:t>
                </a: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树</a:t>
                </a:r>
              </a:p>
            </p:txBody>
          </p:sp>
          <p:sp>
            <p:nvSpPr>
              <p:cNvPr id="16" name="矩形: 圆角 17">
                <a:extLst>
                  <a:ext uri="{FF2B5EF4-FFF2-40B4-BE49-F238E27FC236}">
                    <a16:creationId xmlns:a16="http://schemas.microsoft.com/office/drawing/2014/main" id="{E13643E9-0B42-472D-A5E5-E22E7D9E2F6A}"/>
                  </a:ext>
                </a:extLst>
              </p:cNvPr>
              <p:cNvSpPr/>
              <p:nvPr/>
            </p:nvSpPr>
            <p:spPr>
              <a:xfrm>
                <a:off x="219974" y="2754316"/>
                <a:ext cx="8704052" cy="4545058"/>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0" marR="0" lvl="0" indent="0" algn="l" defTabSz="457200" rtl="0" eaLnBrk="1" fontAlgn="auto" latinLnBrk="0" hangingPunct="1">
                  <a:lnSpc>
                    <a:spcPts val="3000"/>
                  </a:lnSpc>
                  <a:spcBef>
                    <a:spcPts val="0"/>
                  </a:spcBef>
                  <a:spcAft>
                    <a:spcPts val="0"/>
                  </a:spcAft>
                  <a:buClr>
                    <a:srgbClr val="212AE7"/>
                  </a:buClr>
                  <a:buSzPct val="80000"/>
                  <a:buFontTx/>
                  <a:buNone/>
                  <a:tabLst/>
                  <a:defRPr/>
                </a:pP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a:p>
                <a:pPr marL="0" marR="0" lvl="0" indent="0" algn="l" defTabSz="457200" rtl="0" eaLnBrk="1" fontAlgn="auto" latinLnBrk="0" hangingPunct="1">
                  <a:lnSpc>
                    <a:spcPts val="3000"/>
                  </a:lnSpc>
                  <a:spcBef>
                    <a:spcPts val="0"/>
                  </a:spcBef>
                  <a:spcAft>
                    <a:spcPts val="0"/>
                  </a:spcAft>
                  <a:buClr>
                    <a:srgbClr val="212AE7"/>
                  </a:buClr>
                  <a:buSzPct val="80000"/>
                  <a:buFontTx/>
                  <a:buNone/>
                  <a:tabLst/>
                  <a:defRPr/>
                </a:pP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a:p>
                <a:pPr marL="0" marR="0" lvl="0" indent="0" algn="l" defTabSz="457200" rtl="0" eaLnBrk="1" fontAlgn="auto" latinLnBrk="0" hangingPunct="1">
                  <a:lnSpc>
                    <a:spcPts val="3000"/>
                  </a:lnSpc>
                  <a:spcBef>
                    <a:spcPts val="0"/>
                  </a:spcBef>
                  <a:spcAft>
                    <a:spcPts val="0"/>
                  </a:spcAft>
                  <a:buClr>
                    <a:srgbClr val="212AE7"/>
                  </a:buClr>
                  <a:buSzPct val="80000"/>
                  <a:buFontTx/>
                  <a:buNone/>
                  <a:tabLst/>
                  <a:defRPr/>
                </a:pP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a:p>
                <a:pPr marL="0" marR="0" lvl="0" indent="0" algn="l" defTabSz="457200" rtl="0" eaLnBrk="1" fontAlgn="auto" latinLnBrk="0" hangingPunct="1">
                  <a:lnSpc>
                    <a:spcPts val="3000"/>
                  </a:lnSpc>
                  <a:spcBef>
                    <a:spcPts val="0"/>
                  </a:spcBef>
                  <a:spcAft>
                    <a:spcPts val="0"/>
                  </a:spcAft>
                  <a:buClr>
                    <a:srgbClr val="212AE7"/>
                  </a:buClr>
                  <a:buSzPct val="80000"/>
                  <a:buFontTx/>
                  <a:buNone/>
                  <a:tabLst/>
                  <a:defRPr/>
                </a:pP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a:p>
                <a:pPr marL="0" marR="0" lvl="0" indent="0" algn="l" defTabSz="457200" rtl="0" eaLnBrk="1" fontAlgn="auto" latinLnBrk="0" hangingPunct="1">
                  <a:lnSpc>
                    <a:spcPts val="3000"/>
                  </a:lnSpc>
                  <a:spcBef>
                    <a:spcPts val="0"/>
                  </a:spcBef>
                  <a:spcAft>
                    <a:spcPts val="0"/>
                  </a:spcAft>
                  <a:buClr>
                    <a:srgbClr val="212AE7"/>
                  </a:buClr>
                  <a:buSzPct val="80000"/>
                  <a:buFontTx/>
                  <a:buNone/>
                  <a:tabLst/>
                  <a:defRPr/>
                </a:pPr>
                <a:endParaRPr lang="en-US" altLang="zh-CN" dirty="0">
                  <a:solidFill>
                    <a:srgbClr val="000000"/>
                  </a:solidFill>
                  <a:latin typeface="Consolas" panose="020B0609020204030204" pitchFamily="49" charset="0"/>
                  <a:ea typeface="微软雅黑"/>
                </a:endParaRPr>
              </a:p>
              <a:p>
                <a:pPr marL="0" marR="0" lvl="0" indent="0" algn="l" defTabSz="457200" rtl="0" eaLnBrk="1" fontAlgn="auto" latinLnBrk="0" hangingPunct="1">
                  <a:lnSpc>
                    <a:spcPts val="3000"/>
                  </a:lnSpc>
                  <a:spcBef>
                    <a:spcPts val="0"/>
                  </a:spcBef>
                  <a:spcAft>
                    <a:spcPts val="0"/>
                  </a:spcAft>
                  <a:buClr>
                    <a:srgbClr val="212AE7"/>
                  </a:buClr>
                  <a:buSzPct val="80000"/>
                  <a:buFontTx/>
                  <a:buNone/>
                  <a:tabLst/>
                  <a:defRPr/>
                </a:pP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a:p>
                <a:pPr marL="0" marR="0" lvl="0" indent="0" algn="l" defTabSz="457200" rtl="0" eaLnBrk="1" fontAlgn="auto" latinLnBrk="0" hangingPunct="1">
                  <a:lnSpc>
                    <a:spcPts val="3000"/>
                  </a:lnSpc>
                  <a:spcBef>
                    <a:spcPts val="0"/>
                  </a:spcBef>
                  <a:spcAft>
                    <a:spcPts val="0"/>
                  </a:spcAft>
                  <a:buClr>
                    <a:srgbClr val="212AE7"/>
                  </a:buClr>
                  <a:buSzPct val="80000"/>
                  <a:buFontTx/>
                  <a:buNone/>
                  <a:tabLst/>
                  <a:defRPr/>
                </a:pP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a:p>
                <a:pPr marL="0" marR="0" lvl="0" indent="0" algn="l" defTabSz="457200" rtl="0" eaLnBrk="1" fontAlgn="auto" latinLnBrk="0" hangingPunct="1">
                  <a:lnSpc>
                    <a:spcPts val="3000"/>
                  </a:lnSpc>
                  <a:spcBef>
                    <a:spcPts val="0"/>
                  </a:spcBef>
                  <a:spcAft>
                    <a:spcPts val="0"/>
                  </a:spcAft>
                  <a:buClr>
                    <a:srgbClr val="212AE7"/>
                  </a:buClr>
                  <a:buSzPct val="80000"/>
                  <a:buFontTx/>
                  <a:buNone/>
                  <a:tabLst/>
                  <a:defRPr/>
                </a:pP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p:txBody>
          </p:sp>
        </p:grpSp>
        <p:pic>
          <p:nvPicPr>
            <p:cNvPr id="3" name="图片 2">
              <a:extLst>
                <a:ext uri="{FF2B5EF4-FFF2-40B4-BE49-F238E27FC236}">
                  <a16:creationId xmlns:a16="http://schemas.microsoft.com/office/drawing/2014/main" id="{58F22391-0772-4E8B-888D-96F259899A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0898" y="1585948"/>
              <a:ext cx="6173812" cy="3040080"/>
            </a:xfrm>
            <a:prstGeom prst="rect">
              <a:avLst/>
            </a:prstGeom>
          </p:spPr>
        </p:pic>
      </p:grpSp>
    </p:spTree>
    <p:extLst>
      <p:ext uri="{BB962C8B-B14F-4D97-AF65-F5344CB8AC3E}">
        <p14:creationId xmlns:p14="http://schemas.microsoft.com/office/powerpoint/2010/main" val="2310953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51</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lvl="0">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8.5.1  </a:t>
            </a:r>
            <a:r>
              <a:rPr lang="zh-CN" altLang="en-US" sz="3200" dirty="0">
                <a:solidFill>
                  <a:prstClr val="white"/>
                </a:solidFill>
              </a:rPr>
              <a:t>二叉树的概念和表示</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2A4B7D20-6B21-457D-B6BF-C3F76ACBB2EE}"/>
              </a:ext>
            </a:extLst>
          </p:cNvPr>
          <p:cNvSpPr/>
          <p:nvPr/>
        </p:nvSpPr>
        <p:spPr>
          <a:xfrm>
            <a:off x="207954" y="1123032"/>
            <a:ext cx="8616094" cy="400110"/>
          </a:xfrm>
          <a:prstGeom prst="rect">
            <a:avLst/>
          </a:prstGeom>
        </p:spPr>
        <p:txBody>
          <a:bodyPr wrap="square">
            <a:spAutoFit/>
          </a:bodyPr>
          <a:lstStyle/>
          <a:p>
            <a:pPr lvl="0">
              <a:defRPr/>
            </a:pPr>
            <a:r>
              <a:rPr lang="zh-CN" altLang="en-US" sz="2000" dirty="0">
                <a:solidFill>
                  <a:prstClr val="black"/>
                </a:solidFill>
              </a:rPr>
              <a:t>二叉树结点的定义如下：</a:t>
            </a:r>
            <a:endParaRPr kumimoji="0" lang="zh-CN" altLang="en-US" sz="240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13" name="组合 12">
            <a:extLst>
              <a:ext uri="{FF2B5EF4-FFF2-40B4-BE49-F238E27FC236}">
                <a16:creationId xmlns:a16="http://schemas.microsoft.com/office/drawing/2014/main" id="{D09D85D5-038A-4BF3-A625-95D934A21058}"/>
              </a:ext>
            </a:extLst>
          </p:cNvPr>
          <p:cNvGrpSpPr/>
          <p:nvPr/>
        </p:nvGrpSpPr>
        <p:grpSpPr>
          <a:xfrm>
            <a:off x="98226" y="1802274"/>
            <a:ext cx="5558862" cy="3586589"/>
            <a:chOff x="219974" y="2021250"/>
            <a:chExt cx="8704052" cy="2900855"/>
          </a:xfrm>
        </p:grpSpPr>
        <p:sp>
          <p:nvSpPr>
            <p:cNvPr id="18" name="矩形: 圆顶角 17">
              <a:extLst>
                <a:ext uri="{FF2B5EF4-FFF2-40B4-BE49-F238E27FC236}">
                  <a16:creationId xmlns:a16="http://schemas.microsoft.com/office/drawing/2014/main" id="{1BE027AF-BB67-49A0-86D0-4408EC9D6ADB}"/>
                </a:ext>
              </a:extLst>
            </p:cNvPr>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latin typeface="Consolas" panose="020B0609020204030204" pitchFamily="49" charset="0"/>
                </a:rPr>
                <a:t>二叉树结点类模板 </a:t>
              </a:r>
              <a:r>
                <a:rPr lang="en-US" altLang="zh-CN" sz="2000" dirty="0">
                  <a:solidFill>
                    <a:prstClr val="white"/>
                  </a:solidFill>
                  <a:latin typeface="Consolas" panose="020B0609020204030204" pitchFamily="49" charset="0"/>
                </a:rPr>
                <a:t>Node </a:t>
              </a:r>
              <a:r>
                <a:rPr lang="zh-CN" altLang="en-US" sz="2000" dirty="0">
                  <a:solidFill>
                    <a:prstClr val="white"/>
                  </a:solidFill>
                  <a:latin typeface="Consolas" panose="020B0609020204030204" pitchFamily="49" charset="0"/>
                </a:rPr>
                <a:t>定义</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9" name="矩形: 圆角 17">
              <a:extLst>
                <a:ext uri="{FF2B5EF4-FFF2-40B4-BE49-F238E27FC236}">
                  <a16:creationId xmlns:a16="http://schemas.microsoft.com/office/drawing/2014/main" id="{DCD5AFA7-7B71-40FD-B504-0C9920E0FC1D}"/>
                </a:ext>
              </a:extLst>
            </p:cNvPr>
            <p:cNvSpPr/>
            <p:nvPr/>
          </p:nvSpPr>
          <p:spPr>
            <a:xfrm>
              <a:off x="219974" y="2376601"/>
              <a:ext cx="8704052" cy="254550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
                  <a:srgbClr val="151DC1"/>
                </a:buClr>
                <a:buSzPct val="80000"/>
                <a:buFontTx/>
                <a:buNone/>
                <a:tabLst/>
                <a:defRPr/>
              </a:pPr>
              <a:r>
                <a:rPr kumimoji="0" lang="en-US" altLang="zh-CN" sz="1600" b="0" i="0" u="none" strike="noStrike" kern="1200" cap="none" spc="0" normalizeH="0" baseline="0" noProof="0" dirty="0">
                  <a:ln>
                    <a:noFill/>
                  </a:ln>
                  <a:solidFill>
                    <a:srgbClr val="0000FF"/>
                  </a:solidFill>
                  <a:effectLst/>
                  <a:uLnTx/>
                  <a:uFillTx/>
                  <a:latin typeface="Consolas" panose="020B0609020204030204" pitchFamily="49" charset="0"/>
                  <a:ea typeface="微软雅黑"/>
                  <a:cs typeface="+mn-cs"/>
                </a:rPr>
                <a:t>template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&lt;</a:t>
              </a:r>
              <a:r>
                <a:rPr kumimoji="0" lang="en-US" altLang="zh-CN" sz="1600" b="0" i="0" u="none" strike="noStrike" kern="1200" cap="none" spc="0" normalizeH="0" baseline="0" noProof="0" dirty="0" err="1">
                  <a:ln>
                    <a:noFill/>
                  </a:ln>
                  <a:solidFill>
                    <a:srgbClr val="0000FF"/>
                  </a:solidFill>
                  <a:effectLst/>
                  <a:uLnTx/>
                  <a:uFillTx/>
                  <a:latin typeface="Consolas" panose="020B0609020204030204" pitchFamily="49" charset="0"/>
                  <a:ea typeface="微软雅黑"/>
                  <a:cs typeface="+mn-cs"/>
                </a:rPr>
                <a:t>typename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 </a:t>
              </a:r>
              <a:r>
                <a:rPr kumimoji="0" lang="en-US" altLang="zh-CN" sz="1600" b="0" i="0" u="none" strike="noStrike" kern="1200" cap="none" spc="0" normalizeH="0" baseline="0" noProof="0" dirty="0">
                  <a:ln>
                    <a:noFill/>
                  </a:ln>
                  <a:solidFill>
                    <a:srgbClr val="08764C"/>
                  </a:solidFill>
                  <a:effectLst/>
                  <a:uLnTx/>
                  <a:uFillTx/>
                  <a:latin typeface="Consolas" panose="020B0609020204030204" pitchFamily="49" charset="0"/>
                  <a:ea typeface="微软雅黑"/>
                  <a:cs typeface="+mn-cs"/>
                </a:rPr>
                <a:t>T</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&gt;</a:t>
              </a:r>
            </a:p>
            <a:p>
              <a:pPr lvl="0">
                <a:buClr>
                  <a:srgbClr val="151DC1"/>
                </a:buClr>
                <a:buSzPct val="80000"/>
              </a:pPr>
              <a:r>
                <a:rPr kumimoji="0" lang="en-US" altLang="zh-CN" sz="1600" b="0" i="0" u="none" strike="noStrike" kern="1200" cap="none" spc="0" normalizeH="0" baseline="0" noProof="0" dirty="0">
                  <a:ln>
                    <a:noFill/>
                  </a:ln>
                  <a:solidFill>
                    <a:srgbClr val="0000FF"/>
                  </a:solidFill>
                  <a:effectLst/>
                  <a:uLnTx/>
                  <a:uFillTx/>
                  <a:latin typeface="Consolas" panose="020B0609020204030204" pitchFamily="49" charset="0"/>
                  <a:ea typeface="微软雅黑"/>
                  <a:cs typeface="+mn-cs"/>
                </a:rPr>
                <a:t>class</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 </a:t>
              </a:r>
              <a:r>
                <a:rPr lang="en-US" altLang="zh-CN" sz="1600" dirty="0">
                  <a:solidFill>
                    <a:srgbClr val="08764C"/>
                  </a:solidFill>
                  <a:latin typeface="Consolas" panose="020B0609020204030204" pitchFamily="49" charset="0"/>
                </a:rPr>
                <a:t>Node </a:t>
              </a:r>
              <a:r>
                <a:rPr lang="en-US" altLang="zh-CN" sz="1600" dirty="0">
                  <a:solidFill>
                    <a:schemeClr val="tx1"/>
                  </a:solidFill>
                  <a:latin typeface="Consolas" panose="020B0609020204030204" pitchFamily="49" charset="0"/>
                </a:rPr>
                <a:t>{</a:t>
              </a:r>
            </a:p>
            <a:p>
              <a:pPr lvl="0">
                <a:buClr>
                  <a:srgbClr val="151DC1"/>
                </a:buClr>
                <a:buSzPct val="80000"/>
              </a:pPr>
              <a:r>
                <a:rPr lang="en-US" altLang="zh-CN" sz="1600" dirty="0">
                  <a:solidFill>
                    <a:srgbClr val="0000FF"/>
                  </a:solidFill>
                  <a:latin typeface="Consolas" panose="020B0609020204030204" pitchFamily="49" charset="0"/>
                </a:rPr>
                <a:t>private</a:t>
              </a:r>
              <a:r>
                <a:rPr lang="en-US" altLang="zh-CN" sz="1600" dirty="0">
                  <a:solidFill>
                    <a:schemeClr val="tx1"/>
                  </a:solidFill>
                  <a:latin typeface="Consolas" panose="020B0609020204030204" pitchFamily="49" charset="0"/>
                </a:rPr>
                <a:t>:</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m_data</a:t>
              </a:r>
              <a:r>
                <a:rPr lang="en-US" altLang="zh-CN" sz="1600" dirty="0">
                  <a:solidFill>
                    <a:schemeClr val="tx1"/>
                  </a:solidFill>
                  <a:latin typeface="Consolas" panose="020B0609020204030204" pitchFamily="49" charset="0"/>
                </a:rPr>
                <a:t>;</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m_left</a:t>
              </a:r>
              <a:r>
                <a:rPr lang="en-US" altLang="zh-CN" sz="1600" dirty="0">
                  <a:solidFill>
                    <a:schemeClr val="tx1"/>
                  </a:solidFill>
                  <a:latin typeface="Consolas" panose="020B0609020204030204" pitchFamily="49" charset="0"/>
                </a:rPr>
                <a:t> = </a:t>
              </a:r>
              <a:r>
                <a:rPr lang="en-US" altLang="zh-CN" sz="1600" dirty="0" err="1">
                  <a:solidFill>
                    <a:schemeClr val="tx1"/>
                  </a:solidFill>
                  <a:latin typeface="Consolas" panose="020B0609020204030204" pitchFamily="49" charset="0"/>
                </a:rPr>
                <a:t>nullptr</a:t>
              </a: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m_right</a:t>
              </a:r>
              <a:r>
                <a:rPr lang="en-US" altLang="zh-CN" sz="1600" dirty="0">
                  <a:solidFill>
                    <a:schemeClr val="tx1"/>
                  </a:solidFill>
                  <a:latin typeface="Consolas" panose="020B0609020204030204" pitchFamily="49" charset="0"/>
                </a:rPr>
                <a:t> = </a:t>
              </a:r>
              <a:r>
                <a:rPr lang="en-US" altLang="zh-CN" sz="1600" dirty="0" err="1">
                  <a:solidFill>
                    <a:schemeClr val="tx1"/>
                  </a:solidFill>
                  <a:latin typeface="Consolas" panose="020B0609020204030204" pitchFamily="49" charset="0"/>
                </a:rPr>
                <a:t>nullptr</a:t>
              </a:r>
              <a:r>
                <a:rPr lang="en-US" altLang="zh-CN" sz="1600" dirty="0">
                  <a:solidFill>
                    <a:schemeClr val="tx1"/>
                  </a:solidFill>
                  <a:latin typeface="Consolas" panose="020B0609020204030204" pitchFamily="49" charset="0"/>
                </a:rPr>
                <a:t>;</a:t>
              </a:r>
            </a:p>
            <a:p>
              <a:pPr lvl="0">
                <a:buClr>
                  <a:srgbClr val="151DC1"/>
                </a:buClr>
                <a:buSzPct val="80000"/>
              </a:pPr>
              <a:r>
                <a:rPr lang="en-US" altLang="zh-CN" sz="1600" dirty="0">
                  <a:solidFill>
                    <a:srgbClr val="0000FF"/>
                  </a:solidFill>
                  <a:latin typeface="Consolas" panose="020B0609020204030204" pitchFamily="49" charset="0"/>
                </a:rPr>
                <a:t>public</a:t>
              </a:r>
              <a:r>
                <a:rPr lang="en-US" altLang="zh-CN" sz="1600" dirty="0">
                  <a:solidFill>
                    <a:schemeClr val="tx1"/>
                  </a:solidFill>
                  <a:latin typeface="Consolas" panose="020B0609020204030204" pitchFamily="49" charset="0"/>
                </a:rPr>
                <a:t>:</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a:t>
              </a:r>
              <a:r>
                <a:rPr lang="en-US" altLang="zh-CN" sz="1600" dirty="0">
                  <a:solidFill>
                    <a:srgbClr val="0000FF"/>
                  </a:solidFill>
                  <a:latin typeface="Consolas" panose="020B0609020204030204" pitchFamily="49" charset="0"/>
                </a:rPr>
                <a:t>const</a:t>
              </a: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 &amp;data):</a:t>
              </a:r>
              <a:r>
                <a:rPr lang="en-US" altLang="zh-CN" sz="1600" dirty="0" err="1">
                  <a:solidFill>
                    <a:schemeClr val="tx1"/>
                  </a:solidFill>
                  <a:latin typeface="Consolas" panose="020B0609020204030204" pitchFamily="49" charset="0"/>
                </a:rPr>
                <a:t>m_data</a:t>
              </a:r>
              <a:r>
                <a:rPr lang="en-US" altLang="zh-CN" sz="1600" dirty="0">
                  <a:solidFill>
                    <a:schemeClr val="tx1"/>
                  </a:solidFill>
                  <a:latin typeface="Consolas" panose="020B0609020204030204" pitchFamily="49" charset="0"/>
                </a:rPr>
                <a:t>(data){}</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&amp; data() { </a:t>
              </a:r>
              <a:r>
                <a:rPr lang="en-US" altLang="zh-CN" sz="1600" dirty="0">
                  <a:solidFill>
                    <a:srgbClr val="0000FF"/>
                  </a:solidFill>
                  <a:latin typeface="Consolas" panose="020B0609020204030204" pitchFamily="49" charset="0"/>
                </a:rPr>
                <a:t>return</a:t>
              </a: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m_data</a:t>
              </a:r>
              <a:r>
                <a:rPr lang="en-US" altLang="zh-CN" sz="1600" dirty="0">
                  <a:solidFill>
                    <a:schemeClr val="tx1"/>
                  </a:solidFill>
                  <a:latin typeface="Consolas" panose="020B0609020204030204" pitchFamily="49" charset="0"/>
                </a:rPr>
                <a:t>; }</a:t>
              </a:r>
            </a:p>
            <a:p>
              <a:pPr lvl="0">
                <a:buClr>
                  <a:srgbClr val="151DC1"/>
                </a:buClr>
                <a:buSzPct val="80000"/>
              </a:pPr>
              <a:r>
                <a:rPr lang="en-US" altLang="zh-CN" sz="1600" dirty="0">
                  <a:solidFill>
                    <a:schemeClr val="tx1"/>
                  </a:solidFill>
                  <a:latin typeface="Consolas" panose="020B0609020204030204" pitchFamily="49" charset="0"/>
                </a:rPr>
                <a:t>	const </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&amp; data() </a:t>
              </a:r>
              <a:r>
                <a:rPr lang="en-US" altLang="zh-CN" sz="1600" dirty="0">
                  <a:solidFill>
                    <a:srgbClr val="0000FF"/>
                  </a:solidFill>
                  <a:latin typeface="Consolas" panose="020B0609020204030204" pitchFamily="49" charset="0"/>
                </a:rPr>
                <a:t>const</a:t>
              </a: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return</a:t>
              </a: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m_data</a:t>
              </a:r>
              <a:r>
                <a:rPr lang="en-US" altLang="zh-CN" sz="1600" dirty="0">
                  <a:solidFill>
                    <a:schemeClr val="tx1"/>
                  </a:solidFill>
                  <a:latin typeface="Consolas" panose="020B0609020204030204" pitchFamily="49" charset="0"/>
                </a:rPr>
                <a:t>; }</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 left() { </a:t>
              </a:r>
              <a:r>
                <a:rPr lang="en-US" altLang="zh-CN" sz="1600" dirty="0">
                  <a:solidFill>
                    <a:srgbClr val="0000FF"/>
                  </a:solidFill>
                  <a:latin typeface="Consolas" panose="020B0609020204030204" pitchFamily="49" charset="0"/>
                </a:rPr>
                <a:t>return</a:t>
              </a: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m_left</a:t>
              </a:r>
              <a:r>
                <a:rPr lang="en-US" altLang="zh-CN" sz="1600" dirty="0">
                  <a:solidFill>
                    <a:schemeClr val="tx1"/>
                  </a:solidFill>
                  <a:latin typeface="Consolas" panose="020B0609020204030204" pitchFamily="49" charset="0"/>
                </a:rPr>
                <a:t>; }</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 right() { </a:t>
              </a:r>
              <a:r>
                <a:rPr lang="en-US" altLang="zh-CN" sz="1600" dirty="0">
                  <a:solidFill>
                    <a:srgbClr val="0000FF"/>
                  </a:solidFill>
                  <a:latin typeface="Consolas" panose="020B0609020204030204" pitchFamily="49" charset="0"/>
                </a:rPr>
                <a:t>return</a:t>
              </a: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m_right</a:t>
              </a:r>
              <a:r>
                <a:rPr lang="en-US" altLang="zh-CN" sz="1600" dirty="0">
                  <a:solidFill>
                    <a:schemeClr val="tx1"/>
                  </a:solidFill>
                  <a:latin typeface="Consolas" panose="020B0609020204030204" pitchFamily="49" charset="0"/>
                </a:rPr>
                <a:t>; }</a:t>
              </a:r>
            </a:p>
            <a:p>
              <a:pPr lvl="0">
                <a:buClr>
                  <a:srgbClr val="151DC1"/>
                </a:buClr>
                <a:buSzPct val="80000"/>
              </a:pPr>
              <a:r>
                <a:rPr lang="en-US" altLang="zh-CN" sz="1600" dirty="0">
                  <a:solidFill>
                    <a:schemeClr val="tx1"/>
                  </a:solidFill>
                  <a:latin typeface="Consolas" panose="020B0609020204030204" pitchFamily="49" charset="0"/>
                </a:rPr>
                <a:t>};</a:t>
              </a:r>
              <a:endParaRPr kumimoji="0" lang="en-US" altLang="zh-CN" sz="1600" b="0" i="0" u="none" strike="noStrike" kern="1200" cap="none" spc="0" normalizeH="0" baseline="0" noProof="0" dirty="0">
                <a:ln>
                  <a:noFill/>
                </a:ln>
                <a:solidFill>
                  <a:schemeClr val="tx1"/>
                </a:solidFill>
                <a:effectLst/>
                <a:uLnTx/>
                <a:uFillTx/>
                <a:latin typeface="Consolas" panose="020B0609020204030204" pitchFamily="49" charset="0"/>
                <a:ea typeface="微软雅黑"/>
              </a:endParaRPr>
            </a:p>
          </p:txBody>
        </p:sp>
      </p:grpSp>
      <p:grpSp>
        <p:nvGrpSpPr>
          <p:cNvPr id="22" name="组合 21">
            <a:extLst>
              <a:ext uri="{FF2B5EF4-FFF2-40B4-BE49-F238E27FC236}">
                <a16:creationId xmlns:a16="http://schemas.microsoft.com/office/drawing/2014/main" id="{26F3186B-4F08-45B9-9CDE-FBC711097147}"/>
              </a:ext>
            </a:extLst>
          </p:cNvPr>
          <p:cNvGrpSpPr/>
          <p:nvPr/>
        </p:nvGrpSpPr>
        <p:grpSpPr>
          <a:xfrm>
            <a:off x="5730240" y="1790085"/>
            <a:ext cx="3166960" cy="2547285"/>
            <a:chOff x="219974" y="2044323"/>
            <a:chExt cx="8704052" cy="777218"/>
          </a:xfrm>
        </p:grpSpPr>
        <p:sp>
          <p:nvSpPr>
            <p:cNvPr id="23" name="矩形: 圆顶角 22">
              <a:extLst>
                <a:ext uri="{FF2B5EF4-FFF2-40B4-BE49-F238E27FC236}">
                  <a16:creationId xmlns:a16="http://schemas.microsoft.com/office/drawing/2014/main" id="{5F144F22-E93F-41A0-8C2C-C548C9378742}"/>
                </a:ext>
              </a:extLst>
            </p:cNvPr>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24" name="矩形: 圆角 17">
              <a:extLst>
                <a:ext uri="{FF2B5EF4-FFF2-40B4-BE49-F238E27FC236}">
                  <a16:creationId xmlns:a16="http://schemas.microsoft.com/office/drawing/2014/main" id="{20ADF0E0-6C80-4367-9B24-E71948F1C158}"/>
                </a:ext>
              </a:extLst>
            </p:cNvPr>
            <p:cNvSpPr/>
            <p:nvPr/>
          </p:nvSpPr>
          <p:spPr>
            <a:xfrm>
              <a:off x="219974" y="2173363"/>
              <a:ext cx="8704052" cy="648178"/>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285750" lvl="0" indent="-285750">
                <a:lnSpc>
                  <a:spcPct val="150000"/>
                </a:lnSpc>
                <a:buClr>
                  <a:srgbClr val="151DC1"/>
                </a:buClr>
                <a:buFont typeface="Wingdings" panose="05000000000000000000" pitchFamily="2" charset="2"/>
                <a:buChar char="l"/>
              </a:pPr>
              <a:r>
                <a:rPr lang="zh-CN" altLang="en-US" dirty="0">
                  <a:solidFill>
                    <a:prstClr val="black"/>
                  </a:solidFill>
                  <a:latin typeface="Consolas" panose="020B0609020204030204" pitchFamily="49" charset="0"/>
                </a:rPr>
                <a:t>数据成员 </a:t>
              </a:r>
              <a:r>
                <a:rPr lang="en-US" altLang="zh-CN" dirty="0" err="1">
                  <a:solidFill>
                    <a:prstClr val="black"/>
                  </a:solidFill>
                  <a:latin typeface="Consolas" panose="020B0609020204030204" pitchFamily="49" charset="0"/>
                </a:rPr>
                <a:t>m_data</a:t>
              </a:r>
              <a:r>
                <a:rPr lang="en-US" altLang="zh-CN" dirty="0">
                  <a:solidFill>
                    <a:prstClr val="black"/>
                  </a:solidFill>
                  <a:latin typeface="Consolas" panose="020B0609020204030204" pitchFamily="49" charset="0"/>
                </a:rPr>
                <a:t> </a:t>
              </a:r>
              <a:r>
                <a:rPr lang="zh-CN" altLang="en-US" dirty="0">
                  <a:solidFill>
                    <a:prstClr val="black"/>
                  </a:solidFill>
                  <a:latin typeface="Consolas" panose="020B0609020204030204" pitchFamily="49" charset="0"/>
                </a:rPr>
                <a:t>表示</a:t>
              </a:r>
            </a:p>
            <a:p>
              <a:pPr lvl="0">
                <a:lnSpc>
                  <a:spcPct val="150000"/>
                </a:lnSpc>
                <a:buClr>
                  <a:srgbClr val="151DC1"/>
                </a:buClr>
              </a:pPr>
              <a:r>
                <a:rPr lang="zh-CN" altLang="en-US" dirty="0">
                  <a:solidFill>
                    <a:prstClr val="black"/>
                  </a:solidFill>
                  <a:latin typeface="Consolas" panose="020B0609020204030204" pitchFamily="49" charset="0"/>
                </a:rPr>
                <a:t>一个结点的数据域</a:t>
              </a:r>
            </a:p>
            <a:p>
              <a:pPr marL="285750" lvl="0" indent="-285750">
                <a:lnSpc>
                  <a:spcPct val="150000"/>
                </a:lnSpc>
                <a:buClr>
                  <a:srgbClr val="151DC1"/>
                </a:buClr>
                <a:buFont typeface="Wingdings" panose="05000000000000000000" pitchFamily="2" charset="2"/>
                <a:buChar char="l"/>
              </a:pPr>
              <a:r>
                <a:rPr lang="zh-CN" altLang="en-US" dirty="0">
                  <a:solidFill>
                    <a:prstClr val="black"/>
                  </a:solidFill>
                  <a:latin typeface="Consolas" panose="020B0609020204030204" pitchFamily="49" charset="0"/>
                </a:rPr>
                <a:t>成员指针 </a:t>
              </a:r>
              <a:r>
                <a:rPr lang="en-US" altLang="zh-CN" dirty="0" err="1">
                  <a:solidFill>
                    <a:prstClr val="black"/>
                  </a:solidFill>
                  <a:latin typeface="Consolas" panose="020B0609020204030204" pitchFamily="49" charset="0"/>
                </a:rPr>
                <a:t>m_left</a:t>
              </a:r>
              <a:r>
                <a:rPr lang="en-US" altLang="zh-CN" dirty="0">
                  <a:solidFill>
                    <a:prstClr val="black"/>
                  </a:solidFill>
                  <a:latin typeface="Consolas" panose="020B0609020204030204" pitchFamily="49" charset="0"/>
                </a:rPr>
                <a:t> </a:t>
              </a:r>
              <a:r>
                <a:rPr lang="zh-CN" altLang="en-US" dirty="0">
                  <a:solidFill>
                    <a:prstClr val="black"/>
                  </a:solidFill>
                  <a:latin typeface="Consolas" panose="020B0609020204030204" pitchFamily="49" charset="0"/>
                </a:rPr>
                <a:t>和</a:t>
              </a:r>
              <a:endParaRPr lang="en-US" altLang="zh-CN" dirty="0">
                <a:solidFill>
                  <a:prstClr val="black"/>
                </a:solidFill>
                <a:latin typeface="Consolas" panose="020B0609020204030204" pitchFamily="49" charset="0"/>
              </a:endParaRPr>
            </a:p>
            <a:p>
              <a:pPr lvl="0">
                <a:lnSpc>
                  <a:spcPct val="150000"/>
                </a:lnSpc>
                <a:buClr>
                  <a:srgbClr val="151DC1"/>
                </a:buClr>
              </a:pPr>
              <a:r>
                <a:rPr lang="en-US" altLang="zh-CN" dirty="0" err="1">
                  <a:solidFill>
                    <a:prstClr val="black"/>
                  </a:solidFill>
                  <a:latin typeface="Consolas" panose="020B0609020204030204" pitchFamily="49" charset="0"/>
                </a:rPr>
                <a:t>m_right</a:t>
              </a:r>
              <a:r>
                <a:rPr lang="en-US" altLang="zh-CN" dirty="0">
                  <a:solidFill>
                    <a:prstClr val="black"/>
                  </a:solidFill>
                  <a:latin typeface="Consolas" panose="020B0609020204030204" pitchFamily="49" charset="0"/>
                </a:rPr>
                <a:t> </a:t>
              </a:r>
              <a:r>
                <a:rPr lang="zh-CN" altLang="en-US" dirty="0">
                  <a:solidFill>
                    <a:prstClr val="black"/>
                  </a:solidFill>
                  <a:latin typeface="Consolas" panose="020B0609020204030204" pitchFamily="49" charset="0"/>
                </a:rPr>
                <a:t>分别为结点的左子树和右子树的根结点的指针</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p:txBody>
        </p:sp>
      </p:grpSp>
    </p:spTree>
    <p:extLst>
      <p:ext uri="{BB962C8B-B14F-4D97-AF65-F5344CB8AC3E}">
        <p14:creationId xmlns:p14="http://schemas.microsoft.com/office/powerpoint/2010/main" val="38503777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52</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8.5.1  </a:t>
            </a:r>
            <a:r>
              <a:rPr kumimoji="0" lang="zh-CN" altLang="en-US" sz="3200" b="0" i="0" u="none" strike="noStrike" kern="1200" cap="none" spc="0" normalizeH="0" baseline="0" noProof="0" dirty="0">
                <a:ln>
                  <a:noFill/>
                </a:ln>
                <a:solidFill>
                  <a:prstClr val="white"/>
                </a:solidFill>
                <a:effectLst/>
                <a:uLnTx/>
                <a:uFillTx/>
                <a:latin typeface="微软雅黑"/>
                <a:ea typeface="微软雅黑"/>
                <a:cs typeface="+mn-cs"/>
              </a:rPr>
              <a:t>二叉树的概念和表示</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1" name="矩形: 圆角 17">
            <a:extLst>
              <a:ext uri="{FF2B5EF4-FFF2-40B4-BE49-F238E27FC236}">
                <a16:creationId xmlns:a16="http://schemas.microsoft.com/office/drawing/2014/main" id="{613EA121-5520-41A6-9DA5-7516284C4BE1}"/>
              </a:ext>
            </a:extLst>
          </p:cNvPr>
          <p:cNvSpPr/>
          <p:nvPr/>
        </p:nvSpPr>
        <p:spPr>
          <a:xfrm>
            <a:off x="275756" y="4510339"/>
            <a:ext cx="8592488" cy="711798"/>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lvl="0">
              <a:lnSpc>
                <a:spcPts val="2500"/>
              </a:lnSpc>
              <a:buClr>
                <a:srgbClr val="212AE7"/>
              </a:buClr>
              <a:buSzPct val="80000"/>
            </a:pPr>
            <a:r>
              <a:rPr lang="zh-CN" altLang="en-US" dirty="0">
                <a:solidFill>
                  <a:srgbClr val="000000"/>
                </a:solidFill>
                <a:latin typeface="Consolas" panose="020B0609020204030204" pitchFamily="49" charset="0"/>
              </a:rPr>
              <a:t>任意一个结点的</a:t>
            </a:r>
            <a:r>
              <a:rPr lang="zh-CN" altLang="en-US" dirty="0">
                <a:solidFill>
                  <a:srgbClr val="FF0000"/>
                </a:solidFill>
                <a:latin typeface="Consolas" panose="020B0609020204030204" pitchFamily="49" charset="0"/>
              </a:rPr>
              <a:t>左子树</a:t>
            </a:r>
            <a:r>
              <a:rPr lang="zh-CN" altLang="en-US" dirty="0">
                <a:solidFill>
                  <a:srgbClr val="000000"/>
                </a:solidFill>
                <a:latin typeface="Consolas" panose="020B0609020204030204" pitchFamily="49" charset="0"/>
              </a:rPr>
              <a:t>中的数据值都</a:t>
            </a:r>
            <a:r>
              <a:rPr lang="zh-CN" altLang="en-US" dirty="0">
                <a:solidFill>
                  <a:srgbClr val="FF0000"/>
                </a:solidFill>
                <a:latin typeface="Consolas" panose="020B0609020204030204" pitchFamily="49" charset="0"/>
              </a:rPr>
              <a:t>小于</a:t>
            </a:r>
            <a:r>
              <a:rPr lang="zh-CN" altLang="en-US" dirty="0">
                <a:solidFill>
                  <a:srgbClr val="000000"/>
                </a:solidFill>
                <a:latin typeface="Consolas" panose="020B0609020204030204" pitchFamily="49" charset="0"/>
              </a:rPr>
              <a:t>该结点的数据值，</a:t>
            </a:r>
            <a:r>
              <a:rPr lang="zh-CN" altLang="en-US" dirty="0">
                <a:solidFill>
                  <a:srgbClr val="FF0000"/>
                </a:solidFill>
                <a:latin typeface="Consolas" panose="020B0609020204030204" pitchFamily="49" charset="0"/>
              </a:rPr>
              <a:t>右子树</a:t>
            </a:r>
            <a:r>
              <a:rPr lang="zh-CN" altLang="en-US" dirty="0">
                <a:solidFill>
                  <a:srgbClr val="000000"/>
                </a:solidFill>
                <a:latin typeface="Consolas" panose="020B0609020204030204" pitchFamily="49" charset="0"/>
              </a:rPr>
              <a:t>的数据值都</a:t>
            </a:r>
            <a:r>
              <a:rPr lang="zh-CN" altLang="en-US" dirty="0">
                <a:solidFill>
                  <a:srgbClr val="FF0000"/>
                </a:solidFill>
                <a:latin typeface="Consolas" panose="020B0609020204030204" pitchFamily="49" charset="0"/>
              </a:rPr>
              <a:t>大于或等于</a:t>
            </a:r>
            <a:r>
              <a:rPr lang="zh-CN" altLang="en-US" dirty="0">
                <a:solidFill>
                  <a:srgbClr val="000000"/>
                </a:solidFill>
                <a:latin typeface="Consolas" panose="020B0609020204030204" pitchFamily="49" charset="0"/>
              </a:rPr>
              <a:t>该结点的数据值</a:t>
            </a:r>
            <a:endPar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微软雅黑"/>
              <a:cs typeface="+mn-cs"/>
            </a:endParaRPr>
          </a:p>
        </p:txBody>
      </p:sp>
      <p:grpSp>
        <p:nvGrpSpPr>
          <p:cNvPr id="8" name="组合 7">
            <a:extLst>
              <a:ext uri="{FF2B5EF4-FFF2-40B4-BE49-F238E27FC236}">
                <a16:creationId xmlns:a16="http://schemas.microsoft.com/office/drawing/2014/main" id="{3086D566-15C0-46B3-97D8-35001B6B75F8}"/>
              </a:ext>
            </a:extLst>
          </p:cNvPr>
          <p:cNvGrpSpPr/>
          <p:nvPr/>
        </p:nvGrpSpPr>
        <p:grpSpPr>
          <a:xfrm>
            <a:off x="275756" y="1198539"/>
            <a:ext cx="8592488" cy="2853311"/>
            <a:chOff x="231560" y="1072105"/>
            <a:chExt cx="8592488" cy="2853311"/>
          </a:xfrm>
        </p:grpSpPr>
        <p:grpSp>
          <p:nvGrpSpPr>
            <p:cNvPr id="14" name="组合 13">
              <a:extLst>
                <a:ext uri="{FF2B5EF4-FFF2-40B4-BE49-F238E27FC236}">
                  <a16:creationId xmlns:a16="http://schemas.microsoft.com/office/drawing/2014/main" id="{80F9A8B7-903C-4C18-A863-C151857A1A65}"/>
                </a:ext>
              </a:extLst>
            </p:cNvPr>
            <p:cNvGrpSpPr/>
            <p:nvPr/>
          </p:nvGrpSpPr>
          <p:grpSpPr>
            <a:xfrm>
              <a:off x="231560" y="1072105"/>
              <a:ext cx="8592488" cy="2853311"/>
              <a:chOff x="219974" y="2044322"/>
              <a:chExt cx="8704052" cy="4138924"/>
            </a:xfrm>
          </p:grpSpPr>
          <p:sp>
            <p:nvSpPr>
              <p:cNvPr id="15" name="矩形: 圆顶角 14">
                <a:extLst>
                  <a:ext uri="{FF2B5EF4-FFF2-40B4-BE49-F238E27FC236}">
                    <a16:creationId xmlns:a16="http://schemas.microsoft.com/office/drawing/2014/main" id="{14A7EE50-7DB4-4B70-A6C6-4604AC81FA94}"/>
                  </a:ext>
                </a:extLst>
              </p:cNvPr>
              <p:cNvSpPr/>
              <p:nvPr/>
            </p:nvSpPr>
            <p:spPr>
              <a:xfrm>
                <a:off x="219974" y="2044322"/>
                <a:ext cx="8704052" cy="725489"/>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二叉搜索树</a:t>
                </a:r>
              </a:p>
            </p:txBody>
          </p:sp>
          <p:sp>
            <p:nvSpPr>
              <p:cNvPr id="16" name="矩形: 圆角 17">
                <a:extLst>
                  <a:ext uri="{FF2B5EF4-FFF2-40B4-BE49-F238E27FC236}">
                    <a16:creationId xmlns:a16="http://schemas.microsoft.com/office/drawing/2014/main" id="{E13643E9-0B42-472D-A5E5-E22E7D9E2F6A}"/>
                  </a:ext>
                </a:extLst>
              </p:cNvPr>
              <p:cNvSpPr/>
              <p:nvPr/>
            </p:nvSpPr>
            <p:spPr>
              <a:xfrm>
                <a:off x="219974" y="2754316"/>
                <a:ext cx="8704052" cy="342893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0" marR="0" lvl="0" indent="0" algn="l" defTabSz="457200" rtl="0" eaLnBrk="1" fontAlgn="auto" latinLnBrk="0" hangingPunct="1">
                  <a:lnSpc>
                    <a:spcPts val="3000"/>
                  </a:lnSpc>
                  <a:spcBef>
                    <a:spcPts val="0"/>
                  </a:spcBef>
                  <a:spcAft>
                    <a:spcPts val="0"/>
                  </a:spcAft>
                  <a:buClr>
                    <a:srgbClr val="212AE7"/>
                  </a:buClr>
                  <a:buSzPct val="80000"/>
                  <a:buFontTx/>
                  <a:buNone/>
                  <a:tabLst/>
                  <a:defRPr/>
                </a:pP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a:p>
                <a:pPr marL="0" marR="0" lvl="0" indent="0" algn="l" defTabSz="457200" rtl="0" eaLnBrk="1" fontAlgn="auto" latinLnBrk="0" hangingPunct="1">
                  <a:lnSpc>
                    <a:spcPts val="3000"/>
                  </a:lnSpc>
                  <a:spcBef>
                    <a:spcPts val="0"/>
                  </a:spcBef>
                  <a:spcAft>
                    <a:spcPts val="0"/>
                  </a:spcAft>
                  <a:buClr>
                    <a:srgbClr val="212AE7"/>
                  </a:buClr>
                  <a:buSzPct val="80000"/>
                  <a:buFontTx/>
                  <a:buNone/>
                  <a:tabLst/>
                  <a:defRPr/>
                </a:pP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a:p>
                <a:pPr marL="0" marR="0" lvl="0" indent="0" algn="l" defTabSz="457200" rtl="0" eaLnBrk="1" fontAlgn="auto" latinLnBrk="0" hangingPunct="1">
                  <a:lnSpc>
                    <a:spcPts val="3000"/>
                  </a:lnSpc>
                  <a:spcBef>
                    <a:spcPts val="0"/>
                  </a:spcBef>
                  <a:spcAft>
                    <a:spcPts val="0"/>
                  </a:spcAft>
                  <a:buClr>
                    <a:srgbClr val="212AE7"/>
                  </a:buClr>
                  <a:buSzPct val="80000"/>
                  <a:buFontTx/>
                  <a:buNone/>
                  <a:tabLst/>
                  <a:defRPr/>
                </a:pP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a:p>
                <a:pPr marL="0" marR="0" lvl="0" indent="0" algn="l" defTabSz="457200" rtl="0" eaLnBrk="1" fontAlgn="auto" latinLnBrk="0" hangingPunct="1">
                  <a:lnSpc>
                    <a:spcPts val="3000"/>
                  </a:lnSpc>
                  <a:spcBef>
                    <a:spcPts val="0"/>
                  </a:spcBef>
                  <a:spcAft>
                    <a:spcPts val="0"/>
                  </a:spcAft>
                  <a:buClr>
                    <a:srgbClr val="212AE7"/>
                  </a:buClr>
                  <a:buSzPct val="80000"/>
                  <a:buFontTx/>
                  <a:buNone/>
                  <a:tabLst/>
                  <a:defRPr/>
                </a:pP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a:p>
                <a:pPr marL="0" marR="0" lvl="0" indent="0" algn="l" defTabSz="457200" rtl="0" eaLnBrk="1" fontAlgn="auto" latinLnBrk="0" hangingPunct="1">
                  <a:lnSpc>
                    <a:spcPts val="3000"/>
                  </a:lnSpc>
                  <a:spcBef>
                    <a:spcPts val="0"/>
                  </a:spcBef>
                  <a:spcAft>
                    <a:spcPts val="0"/>
                  </a:spcAft>
                  <a:buClr>
                    <a:srgbClr val="212AE7"/>
                  </a:buClr>
                  <a:buSzPct val="80000"/>
                  <a:buFontTx/>
                  <a:buNone/>
                  <a:tabLst/>
                  <a:defRPr/>
                </a:pP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a:p>
                <a:pPr marL="0" marR="0" lvl="0" indent="0" algn="l" defTabSz="457200" rtl="0" eaLnBrk="1" fontAlgn="auto" latinLnBrk="0" hangingPunct="1">
                  <a:lnSpc>
                    <a:spcPts val="3000"/>
                  </a:lnSpc>
                  <a:spcBef>
                    <a:spcPts val="0"/>
                  </a:spcBef>
                  <a:spcAft>
                    <a:spcPts val="0"/>
                  </a:spcAft>
                  <a:buClr>
                    <a:srgbClr val="212AE7"/>
                  </a:buClr>
                  <a:buSzPct val="80000"/>
                  <a:buFontTx/>
                  <a:buNone/>
                  <a:tabLst/>
                  <a:defRPr/>
                </a:pP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p:txBody>
          </p:sp>
        </p:grpSp>
        <p:pic>
          <p:nvPicPr>
            <p:cNvPr id="7" name="图片 6">
              <a:extLst>
                <a:ext uri="{FF2B5EF4-FFF2-40B4-BE49-F238E27FC236}">
                  <a16:creationId xmlns:a16="http://schemas.microsoft.com/office/drawing/2014/main" id="{5B1D34DB-26D1-4B8C-A7DB-879D19CC2D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3456" y="1709229"/>
              <a:ext cx="4718304" cy="2124129"/>
            </a:xfrm>
            <a:prstGeom prst="rect">
              <a:avLst/>
            </a:prstGeom>
          </p:spPr>
        </p:pic>
      </p:grpSp>
    </p:spTree>
    <p:extLst>
      <p:ext uri="{BB962C8B-B14F-4D97-AF65-F5344CB8AC3E}">
        <p14:creationId xmlns:p14="http://schemas.microsoft.com/office/powerpoint/2010/main" val="644228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53</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8.5.1  </a:t>
            </a:r>
            <a:r>
              <a:rPr kumimoji="0" lang="zh-CN" altLang="en-US" sz="3200" b="0" i="0" u="none" strike="noStrike" kern="1200" cap="none" spc="0" normalizeH="0" baseline="0" noProof="0" dirty="0">
                <a:ln>
                  <a:noFill/>
                </a:ln>
                <a:solidFill>
                  <a:prstClr val="white"/>
                </a:solidFill>
                <a:effectLst/>
                <a:uLnTx/>
                <a:uFillTx/>
                <a:latin typeface="微软雅黑"/>
                <a:ea typeface="微软雅黑"/>
                <a:cs typeface="+mn-cs"/>
              </a:rPr>
              <a:t>二叉树的概念和表示</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2A4B7D20-6B21-457D-B6BF-C3F76ACBB2EE}"/>
              </a:ext>
            </a:extLst>
          </p:cNvPr>
          <p:cNvSpPr/>
          <p:nvPr/>
        </p:nvSpPr>
        <p:spPr>
          <a:xfrm>
            <a:off x="122610" y="927960"/>
            <a:ext cx="8616094" cy="400110"/>
          </a:xfrm>
          <a:prstGeom prst="rect">
            <a:avLst/>
          </a:prstGeom>
        </p:spPr>
        <p:txBody>
          <a:bodyPr wrap="square">
            <a:spAutoFit/>
          </a:bodyPr>
          <a:lstStyle/>
          <a:p>
            <a:pPr lvl="0">
              <a:defRPr/>
            </a:pPr>
            <a:r>
              <a:rPr lang="zh-CN" altLang="en-US" sz="2000" dirty="0">
                <a:solidFill>
                  <a:prstClr val="black"/>
                </a:solidFill>
              </a:rPr>
              <a:t>定义一个二叉搜索树类，包含插入结点、遍历、查找、销毁子树等操作：</a:t>
            </a:r>
            <a:endPar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13" name="组合 12">
            <a:extLst>
              <a:ext uri="{FF2B5EF4-FFF2-40B4-BE49-F238E27FC236}">
                <a16:creationId xmlns:a16="http://schemas.microsoft.com/office/drawing/2014/main" id="{D09D85D5-038A-4BF3-A625-95D934A21058}"/>
              </a:ext>
            </a:extLst>
          </p:cNvPr>
          <p:cNvGrpSpPr/>
          <p:nvPr/>
        </p:nvGrpSpPr>
        <p:grpSpPr>
          <a:xfrm>
            <a:off x="98226" y="1387746"/>
            <a:ext cx="6314766" cy="5183742"/>
            <a:chOff x="219974" y="2021250"/>
            <a:chExt cx="8704052" cy="4192642"/>
          </a:xfrm>
        </p:grpSpPr>
        <p:sp>
          <p:nvSpPr>
            <p:cNvPr id="18" name="矩形: 圆顶角 17">
              <a:extLst>
                <a:ext uri="{FF2B5EF4-FFF2-40B4-BE49-F238E27FC236}">
                  <a16:creationId xmlns:a16="http://schemas.microsoft.com/office/drawing/2014/main" id="{1BE027AF-BB67-49A0-86D0-4408EC9D6ADB}"/>
                </a:ext>
              </a:extLst>
            </p:cNvPr>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sz="2000" dirty="0" err="1">
                  <a:solidFill>
                    <a:prstClr val="white"/>
                  </a:solidFill>
                  <a:latin typeface="Consolas" panose="020B0609020204030204" pitchFamily="49" charset="0"/>
                </a:rPr>
                <a:t>BinaryTree</a:t>
              </a:r>
              <a:r>
                <a:rPr lang="en-US" altLang="zh-CN" sz="2000" dirty="0">
                  <a:solidFill>
                    <a:prstClr val="white"/>
                  </a:solidFill>
                  <a:latin typeface="Consolas" panose="020B0609020204030204" pitchFamily="49" charset="0"/>
                </a:rPr>
                <a:t> </a:t>
              </a:r>
              <a:r>
                <a:rPr lang="zh-CN" altLang="en-US" sz="2000" dirty="0">
                  <a:solidFill>
                    <a:prstClr val="white"/>
                  </a:solidFill>
                  <a:latin typeface="Consolas" panose="020B0609020204030204" pitchFamily="49" charset="0"/>
                </a:rPr>
                <a:t>类模板定义</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9" name="矩形: 圆角 17">
              <a:extLst>
                <a:ext uri="{FF2B5EF4-FFF2-40B4-BE49-F238E27FC236}">
                  <a16:creationId xmlns:a16="http://schemas.microsoft.com/office/drawing/2014/main" id="{DCD5AFA7-7B71-40FD-B504-0C9920E0FC1D}"/>
                </a:ext>
              </a:extLst>
            </p:cNvPr>
            <p:cNvSpPr/>
            <p:nvPr/>
          </p:nvSpPr>
          <p:spPr>
            <a:xfrm>
              <a:off x="219974" y="2376601"/>
              <a:ext cx="8704052" cy="383729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
                  <a:srgbClr val="151DC1"/>
                </a:buClr>
                <a:buSzPct val="80000"/>
                <a:buFontTx/>
                <a:buNone/>
                <a:tabLst/>
                <a:defRPr/>
              </a:pPr>
              <a:r>
                <a:rPr kumimoji="0" lang="en-US" altLang="zh-CN" sz="1600" b="0" i="0" u="none" strike="noStrike" kern="1200" cap="none" spc="0" normalizeH="0" baseline="0" noProof="0" dirty="0">
                  <a:ln>
                    <a:noFill/>
                  </a:ln>
                  <a:solidFill>
                    <a:srgbClr val="0000FF"/>
                  </a:solidFill>
                  <a:effectLst/>
                  <a:uLnTx/>
                  <a:uFillTx/>
                  <a:latin typeface="Consolas" panose="020B0609020204030204" pitchFamily="49" charset="0"/>
                  <a:ea typeface="微软雅黑"/>
                  <a:cs typeface="+mn-cs"/>
                </a:rPr>
                <a:t>template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&lt;</a:t>
              </a:r>
              <a:r>
                <a:rPr kumimoji="0" lang="en-US" altLang="zh-CN" sz="1600" b="0" i="0" u="none" strike="noStrike" kern="1200" cap="none" spc="0" normalizeH="0" baseline="0" noProof="0" dirty="0" err="1">
                  <a:ln>
                    <a:noFill/>
                  </a:ln>
                  <a:solidFill>
                    <a:srgbClr val="0000FF"/>
                  </a:solidFill>
                  <a:effectLst/>
                  <a:uLnTx/>
                  <a:uFillTx/>
                  <a:latin typeface="Consolas" panose="020B0609020204030204" pitchFamily="49" charset="0"/>
                  <a:ea typeface="微软雅黑"/>
                  <a:cs typeface="+mn-cs"/>
                </a:rPr>
                <a:t>typename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 </a:t>
              </a:r>
              <a:r>
                <a:rPr kumimoji="0" lang="en-US" altLang="zh-CN" sz="1600" b="0" i="0" u="none" strike="noStrike" kern="1200" cap="none" spc="0" normalizeH="0" baseline="0" noProof="0" dirty="0">
                  <a:ln>
                    <a:noFill/>
                  </a:ln>
                  <a:solidFill>
                    <a:srgbClr val="08764C"/>
                  </a:solidFill>
                  <a:effectLst/>
                  <a:uLnTx/>
                  <a:uFillTx/>
                  <a:latin typeface="Consolas" panose="020B0609020204030204" pitchFamily="49" charset="0"/>
                  <a:ea typeface="微软雅黑"/>
                  <a:cs typeface="+mn-cs"/>
                </a:rPr>
                <a:t>T</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&gt;</a:t>
              </a:r>
            </a:p>
            <a:p>
              <a:pPr lvl="0">
                <a:buClr>
                  <a:srgbClr val="151DC1"/>
                </a:buClr>
                <a:buSzPct val="80000"/>
              </a:pPr>
              <a:r>
                <a:rPr kumimoji="0" lang="en-US" altLang="zh-CN" sz="1600" b="0" i="0" u="none" strike="noStrike" kern="1200" cap="none" spc="0" normalizeH="0" baseline="0" noProof="0" dirty="0">
                  <a:ln>
                    <a:noFill/>
                  </a:ln>
                  <a:solidFill>
                    <a:srgbClr val="0000FF"/>
                  </a:solidFill>
                  <a:effectLst/>
                  <a:uLnTx/>
                  <a:uFillTx/>
                  <a:latin typeface="Consolas" panose="020B0609020204030204" pitchFamily="49" charset="0"/>
                  <a:ea typeface="微软雅黑"/>
                  <a:cs typeface="+mn-cs"/>
                </a:rPr>
                <a:t>class</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 </a:t>
              </a:r>
              <a:r>
                <a:rPr lang="en-US" altLang="zh-CN" sz="1600" dirty="0" err="1">
                  <a:solidFill>
                    <a:srgbClr val="08764C"/>
                  </a:solidFill>
                  <a:latin typeface="Consolas" panose="020B0609020204030204" pitchFamily="49" charset="0"/>
                </a:rPr>
                <a:t>BinaryTree</a:t>
              </a:r>
              <a:r>
                <a:rPr lang="en-US" altLang="zh-CN" sz="1600" dirty="0">
                  <a:solidFill>
                    <a:schemeClr val="tx1"/>
                  </a:solidFill>
                  <a:latin typeface="Consolas" panose="020B0609020204030204" pitchFamily="49" charset="0"/>
                </a:rPr>
                <a:t>{</a:t>
              </a:r>
            </a:p>
            <a:p>
              <a:pPr lvl="0">
                <a:buClr>
                  <a:srgbClr val="151DC1"/>
                </a:buClr>
                <a:buSzPct val="80000"/>
              </a:pPr>
              <a:r>
                <a:rPr lang="en-US" altLang="zh-CN" sz="1600" dirty="0">
                  <a:solidFill>
                    <a:srgbClr val="0000FF"/>
                  </a:solidFill>
                  <a:latin typeface="Consolas" panose="020B0609020204030204" pitchFamily="49" charset="0"/>
                </a:rPr>
                <a:t>public</a:t>
              </a:r>
              <a:r>
                <a:rPr lang="en-US" altLang="zh-CN" sz="1600" dirty="0">
                  <a:solidFill>
                    <a:schemeClr val="tx1"/>
                  </a:solidFill>
                  <a:latin typeface="Consolas" panose="020B0609020204030204" pitchFamily="49" charset="0"/>
                </a:rPr>
                <a:t>:</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err="1">
                  <a:solidFill>
                    <a:srgbClr val="08764C"/>
                  </a:solidFill>
                  <a:latin typeface="Consolas" panose="020B0609020204030204" pitchFamily="49" charset="0"/>
                </a:rPr>
                <a:t>BinaryTree</a:t>
              </a:r>
              <a:r>
                <a:rPr lang="en-US" altLang="zh-CN" sz="1600" dirty="0">
                  <a:solidFill>
                    <a:schemeClr val="tx1"/>
                  </a:solidFill>
                  <a:latin typeface="Consolas" panose="020B0609020204030204" pitchFamily="49" charset="0"/>
                </a:rPr>
                <a:t>() { destroy(</a:t>
              </a:r>
              <a:r>
                <a:rPr lang="en-US" altLang="zh-CN" sz="1600" dirty="0" err="1">
                  <a:solidFill>
                    <a:schemeClr val="tx1"/>
                  </a:solidFill>
                  <a:latin typeface="Consolas" panose="020B0609020204030204" pitchFamily="49" charset="0"/>
                </a:rPr>
                <a:t>m_root</a:t>
              </a:r>
              <a:r>
                <a:rPr lang="en-US" altLang="zh-CN" sz="1600" dirty="0">
                  <a:solidFill>
                    <a:schemeClr val="tx1"/>
                  </a:solidFill>
                  <a:latin typeface="Consolas" panose="020B0609020204030204" pitchFamily="49" charset="0"/>
                </a:rPr>
                <a:t>); }</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&gt;* root() </a:t>
              </a:r>
              <a:r>
                <a:rPr lang="en-US" altLang="zh-CN" sz="1600" dirty="0">
                  <a:solidFill>
                    <a:srgbClr val="0000FF"/>
                  </a:solidFill>
                  <a:latin typeface="Consolas" panose="020B0609020204030204" pitchFamily="49" charset="0"/>
                </a:rPr>
                <a:t>const</a:t>
              </a:r>
              <a:r>
                <a:rPr lang="en-US" altLang="zh-CN" sz="1600" dirty="0">
                  <a:solidFill>
                    <a:schemeClr val="tx1"/>
                  </a:solidFill>
                  <a:latin typeface="Consolas" panose="020B0609020204030204" pitchFamily="49" charset="0"/>
                </a:rPr>
                <a:t> { </a:t>
              </a:r>
              <a:r>
                <a:rPr lang="en-US" altLang="zh-CN" sz="1600" dirty="0">
                  <a:solidFill>
                    <a:srgbClr val="0000FF"/>
                  </a:solidFill>
                  <a:latin typeface="Consolas" panose="020B0609020204030204" pitchFamily="49" charset="0"/>
                </a:rPr>
                <a:t>return </a:t>
              </a:r>
              <a:r>
                <a:rPr lang="en-US" altLang="zh-CN" sz="1600" dirty="0" err="1">
                  <a:solidFill>
                    <a:schemeClr val="tx1"/>
                  </a:solidFill>
                  <a:latin typeface="Consolas" panose="020B0609020204030204" pitchFamily="49" charset="0"/>
                </a:rPr>
                <a:t>m_root</a:t>
              </a:r>
              <a:r>
                <a:rPr lang="en-US" altLang="zh-CN" sz="1600" dirty="0">
                  <a:solidFill>
                    <a:schemeClr val="tx1"/>
                  </a:solidFill>
                  <a:latin typeface="Consolas" panose="020B0609020204030204" pitchFamily="49" charset="0"/>
                </a:rPr>
                <a:t>; }</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&gt;* insert(</a:t>
              </a:r>
              <a:r>
                <a:rPr lang="en-US" altLang="zh-CN" sz="1600" dirty="0">
                  <a:solidFill>
                    <a:srgbClr val="0000FF"/>
                  </a:solidFill>
                  <a:latin typeface="Consolas" panose="020B0609020204030204" pitchFamily="49" charset="0"/>
                </a:rPr>
                <a:t>const</a:t>
              </a: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 &amp;value){</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return</a:t>
              </a:r>
              <a:r>
                <a:rPr lang="en-US" altLang="zh-CN" sz="1600" dirty="0">
                  <a:solidFill>
                    <a:schemeClr val="tx1"/>
                  </a:solidFill>
                  <a:latin typeface="Consolas" panose="020B0609020204030204" pitchFamily="49" charset="0"/>
                </a:rPr>
                <a:t> insert_(</a:t>
              </a:r>
              <a:r>
                <a:rPr lang="en-US" altLang="zh-CN" sz="1600" dirty="0" err="1">
                  <a:solidFill>
                    <a:schemeClr val="tx1"/>
                  </a:solidFill>
                  <a:latin typeface="Consolas" panose="020B0609020204030204" pitchFamily="49" charset="0"/>
                </a:rPr>
                <a:t>m_root</a:t>
              </a:r>
              <a:r>
                <a:rPr lang="en-US" altLang="zh-CN" sz="1600" dirty="0">
                  <a:solidFill>
                    <a:schemeClr val="tx1"/>
                  </a:solidFill>
                  <a:latin typeface="Consolas" panose="020B0609020204030204" pitchFamily="49" charset="0"/>
                </a:rPr>
                <a:t>, value);</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返回新建结点指针</a:t>
              </a:r>
            </a:p>
            <a:p>
              <a:pPr lvl="0">
                <a:buClr>
                  <a:srgbClr val="151DC1"/>
                </a:buClr>
                <a:buSzPct val="80000"/>
              </a:pPr>
              <a:r>
                <a:rPr lang="en-US" altLang="zh-CN" sz="1600" dirty="0">
                  <a:solidFill>
                    <a:schemeClr val="tx1"/>
                  </a:solidFill>
                  <a:latin typeface="Consolas" panose="020B0609020204030204" pitchFamily="49" charset="0"/>
                </a:rPr>
                <a:t>	}</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&gt;* search(</a:t>
              </a:r>
              <a:r>
                <a:rPr lang="en-US" altLang="zh-CN" sz="1600" dirty="0">
                  <a:solidFill>
                    <a:srgbClr val="0000FF"/>
                  </a:solidFill>
                  <a:latin typeface="Consolas" panose="020B0609020204030204" pitchFamily="49" charset="0"/>
                </a:rPr>
                <a:t>const</a:t>
              </a: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 &amp;value)</a:t>
              </a:r>
              <a:r>
                <a:rPr lang="en-US" altLang="zh-CN" sz="1600" dirty="0">
                  <a:solidFill>
                    <a:srgbClr val="0000FF"/>
                  </a:solidFill>
                  <a:latin typeface="Consolas" panose="020B0609020204030204" pitchFamily="49" charset="0"/>
                </a:rPr>
                <a:t>const</a:t>
              </a:r>
              <a:r>
                <a:rPr lang="en-US" altLang="zh-CN" sz="1600" dirty="0">
                  <a:solidFill>
                    <a:schemeClr val="tx1"/>
                  </a:solidFill>
                  <a:latin typeface="Consolas" panose="020B0609020204030204" pitchFamily="49" charset="0"/>
                </a:rPr>
                <a:t>{</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return</a:t>
              </a:r>
              <a:r>
                <a:rPr lang="en-US" altLang="zh-CN" sz="1600" dirty="0">
                  <a:solidFill>
                    <a:schemeClr val="tx1"/>
                  </a:solidFill>
                  <a:latin typeface="Consolas" panose="020B0609020204030204" pitchFamily="49" charset="0"/>
                </a:rPr>
                <a:t> search_(</a:t>
              </a:r>
              <a:r>
                <a:rPr lang="en-US" altLang="zh-CN" sz="1600" dirty="0" err="1">
                  <a:solidFill>
                    <a:schemeClr val="tx1"/>
                  </a:solidFill>
                  <a:latin typeface="Consolas" panose="020B0609020204030204" pitchFamily="49" charset="0"/>
                </a:rPr>
                <a:t>m_root</a:t>
              </a:r>
              <a:r>
                <a:rPr lang="en-US" altLang="zh-CN" sz="1600" dirty="0">
                  <a:solidFill>
                    <a:schemeClr val="tx1"/>
                  </a:solidFill>
                  <a:latin typeface="Consolas" panose="020B0609020204030204" pitchFamily="49" charset="0"/>
                </a:rPr>
                <a:t>, value);</a:t>
              </a:r>
            </a:p>
            <a:p>
              <a:pPr lvl="0">
                <a:buClr>
                  <a:srgbClr val="151DC1"/>
                </a:buClr>
                <a:buSzPct val="80000"/>
              </a:pPr>
              <a:r>
                <a:rPr lang="en-US" altLang="zh-CN" sz="1600" dirty="0">
                  <a:solidFill>
                    <a:schemeClr val="tx1"/>
                  </a:solidFill>
                  <a:latin typeface="Consolas" panose="020B0609020204030204" pitchFamily="49" charset="0"/>
                </a:rPr>
                <a:t>	}</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void</a:t>
              </a: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inOrder</a:t>
              </a:r>
              <a:r>
                <a:rPr lang="en-US" altLang="zh-CN" sz="1600" dirty="0">
                  <a:solidFill>
                    <a:schemeClr val="tx1"/>
                  </a:solidFill>
                  <a:latin typeface="Consolas" panose="020B0609020204030204" pitchFamily="49" charset="0"/>
                </a:rPr>
                <a:t>(</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&gt; *</a:t>
              </a:r>
              <a:r>
                <a:rPr lang="en-US" altLang="zh-CN" sz="1600" dirty="0" err="1">
                  <a:solidFill>
                    <a:schemeClr val="tx1"/>
                  </a:solidFill>
                  <a:latin typeface="Consolas" panose="020B0609020204030204" pitchFamily="49" charset="0"/>
                </a:rPr>
                <a:t>p,</a:t>
              </a:r>
              <a:r>
                <a:rPr lang="en-US" altLang="zh-CN" sz="1600" dirty="0" err="1">
                  <a:solidFill>
                    <a:srgbClr val="0000FF"/>
                  </a:solidFill>
                  <a:latin typeface="Consolas" panose="020B0609020204030204" pitchFamily="49" charset="0"/>
                </a:rPr>
                <a:t>void</a:t>
              </a:r>
              <a:r>
                <a:rPr lang="en-US" altLang="zh-CN" sz="1600" dirty="0">
                  <a:solidFill>
                    <a:schemeClr val="tx1"/>
                  </a:solidFill>
                  <a:latin typeface="Consolas" panose="020B0609020204030204" pitchFamily="49" charset="0"/>
                </a:rPr>
                <a:t> (*visit)(</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&gt;&amp;));</a:t>
              </a:r>
            </a:p>
            <a:p>
              <a:pPr lvl="0">
                <a:buClr>
                  <a:srgbClr val="151DC1"/>
                </a:buClr>
                <a:buSzPct val="80000"/>
              </a:pPr>
              <a:r>
                <a:rPr lang="en-US" altLang="zh-CN" sz="1600" dirty="0">
                  <a:solidFill>
                    <a:srgbClr val="0000FF"/>
                  </a:solidFill>
                  <a:latin typeface="Consolas" panose="020B0609020204030204" pitchFamily="49" charset="0"/>
                </a:rPr>
                <a:t>private</a:t>
              </a:r>
              <a:r>
                <a:rPr lang="en-US" altLang="zh-CN" sz="1600" dirty="0">
                  <a:solidFill>
                    <a:schemeClr val="tx1"/>
                  </a:solidFill>
                  <a:latin typeface="Consolas" panose="020B0609020204030204" pitchFamily="49" charset="0"/>
                </a:rPr>
                <a:t>:</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&gt;* search_(</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&gt; *p, </a:t>
              </a:r>
              <a:r>
                <a:rPr lang="en-US" altLang="zh-CN" sz="1600" dirty="0">
                  <a:solidFill>
                    <a:srgbClr val="0000FF"/>
                  </a:solidFill>
                  <a:latin typeface="Consolas" panose="020B0609020204030204" pitchFamily="49" charset="0"/>
                </a:rPr>
                <a:t>const</a:t>
              </a: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 &amp;value) </a:t>
              </a:r>
              <a:r>
                <a:rPr lang="en-US" altLang="zh-CN" sz="1600" dirty="0">
                  <a:solidFill>
                    <a:srgbClr val="0000FF"/>
                  </a:solidFill>
                  <a:latin typeface="Consolas" panose="020B0609020204030204" pitchFamily="49" charset="0"/>
                </a:rPr>
                <a:t>const</a:t>
              </a:r>
              <a:r>
                <a:rPr lang="en-US" altLang="zh-CN" sz="1600" dirty="0">
                  <a:solidFill>
                    <a:schemeClr val="tx1"/>
                  </a:solidFill>
                  <a:latin typeface="Consolas" panose="020B0609020204030204" pitchFamily="49" charset="0"/>
                </a:rPr>
                <a:t>;</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&gt;* insert_(</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&gt; * &amp;p, </a:t>
              </a:r>
              <a:r>
                <a:rPr lang="en-US" altLang="zh-CN" sz="1600" dirty="0">
                  <a:solidFill>
                    <a:srgbClr val="0000FF"/>
                  </a:solidFill>
                  <a:latin typeface="Consolas" panose="020B0609020204030204" pitchFamily="49" charset="0"/>
                </a:rPr>
                <a:t>const </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 &amp;value);</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void</a:t>
              </a:r>
              <a:r>
                <a:rPr lang="en-US" altLang="zh-CN" sz="1600" dirty="0">
                  <a:solidFill>
                    <a:schemeClr val="tx1"/>
                  </a:solidFill>
                  <a:latin typeface="Consolas" panose="020B0609020204030204" pitchFamily="49" charset="0"/>
                </a:rPr>
                <a:t> destroy(</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&gt; *p);</a:t>
              </a:r>
            </a:p>
            <a:p>
              <a:pPr lvl="0">
                <a:buClr>
                  <a:srgbClr val="151DC1"/>
                </a:buClr>
                <a:buSzPct val="80000"/>
              </a:pPr>
              <a:r>
                <a:rPr lang="en-US" altLang="zh-CN" sz="1600" dirty="0">
                  <a:solidFill>
                    <a:srgbClr val="0000FF"/>
                  </a:solidFill>
                  <a:latin typeface="Consolas" panose="020B0609020204030204" pitchFamily="49" charset="0"/>
                </a:rPr>
                <a:t>private</a:t>
              </a:r>
              <a:r>
                <a:rPr lang="en-US" altLang="zh-CN" sz="1600" dirty="0">
                  <a:solidFill>
                    <a:schemeClr val="tx1"/>
                  </a:solidFill>
                  <a:latin typeface="Consolas" panose="020B0609020204030204" pitchFamily="49" charset="0"/>
                </a:rPr>
                <a:t>:</a:t>
              </a:r>
            </a:p>
            <a:p>
              <a:pPr lvl="0">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&gt; *</a:t>
              </a:r>
              <a:r>
                <a:rPr lang="en-US" altLang="zh-CN" sz="1600" dirty="0" err="1">
                  <a:solidFill>
                    <a:schemeClr val="tx1"/>
                  </a:solidFill>
                  <a:latin typeface="Consolas" panose="020B0609020204030204" pitchFamily="49" charset="0"/>
                </a:rPr>
                <a:t>m_root</a:t>
              </a:r>
              <a:r>
                <a:rPr lang="en-US" altLang="zh-CN" sz="1600" dirty="0">
                  <a:solidFill>
                    <a:schemeClr val="tx1"/>
                  </a:solidFill>
                  <a:latin typeface="Consolas" panose="020B0609020204030204" pitchFamily="49" charset="0"/>
                </a:rPr>
                <a:t> = </a:t>
              </a:r>
              <a:r>
                <a:rPr lang="en-US" altLang="zh-CN" sz="1600" dirty="0" err="1">
                  <a:solidFill>
                    <a:schemeClr val="tx1"/>
                  </a:solidFill>
                  <a:latin typeface="Consolas" panose="020B0609020204030204" pitchFamily="49" charset="0"/>
                </a:rPr>
                <a:t>nullptr</a:t>
              </a:r>
              <a:r>
                <a:rPr lang="en-US" altLang="zh-CN" sz="1600" dirty="0">
                  <a:solidFill>
                    <a:schemeClr val="tx1"/>
                  </a:solidFill>
                  <a:latin typeface="Consolas" panose="020B0609020204030204" pitchFamily="49" charset="0"/>
                </a:rPr>
                <a:t>;</a:t>
              </a:r>
            </a:p>
            <a:p>
              <a:pPr lvl="0">
                <a:buClr>
                  <a:srgbClr val="151DC1"/>
                </a:buClr>
                <a:buSzPct val="80000"/>
              </a:pPr>
              <a:r>
                <a:rPr lang="en-US" altLang="zh-CN" sz="1600" dirty="0">
                  <a:solidFill>
                    <a:schemeClr val="tx1"/>
                  </a:solidFill>
                  <a:latin typeface="Consolas" panose="020B0609020204030204" pitchFamily="49" charset="0"/>
                </a:rPr>
                <a:t>};</a:t>
              </a:r>
              <a:endParaRPr kumimoji="0" lang="en-US" altLang="zh-CN" sz="1600" b="0" i="0" u="none" strike="noStrike" kern="1200" cap="none" spc="0" normalizeH="0" baseline="0" noProof="0" dirty="0">
                <a:ln>
                  <a:noFill/>
                </a:ln>
                <a:solidFill>
                  <a:schemeClr val="tx1"/>
                </a:solidFill>
                <a:effectLst/>
                <a:uLnTx/>
                <a:uFillTx/>
                <a:latin typeface="Consolas" panose="020B0609020204030204" pitchFamily="49" charset="0"/>
                <a:ea typeface="微软雅黑"/>
              </a:endParaRPr>
            </a:p>
          </p:txBody>
        </p:sp>
      </p:grpSp>
      <p:grpSp>
        <p:nvGrpSpPr>
          <p:cNvPr id="22" name="组合 21">
            <a:extLst>
              <a:ext uri="{FF2B5EF4-FFF2-40B4-BE49-F238E27FC236}">
                <a16:creationId xmlns:a16="http://schemas.microsoft.com/office/drawing/2014/main" id="{26F3186B-4F08-45B9-9CDE-FBC711097147}"/>
              </a:ext>
            </a:extLst>
          </p:cNvPr>
          <p:cNvGrpSpPr/>
          <p:nvPr/>
        </p:nvGrpSpPr>
        <p:grpSpPr>
          <a:xfrm>
            <a:off x="6449568" y="1387749"/>
            <a:ext cx="2593936" cy="4491405"/>
            <a:chOff x="219974" y="2044323"/>
            <a:chExt cx="8704052" cy="1370401"/>
          </a:xfrm>
        </p:grpSpPr>
        <p:sp>
          <p:nvSpPr>
            <p:cNvPr id="23" name="矩形: 圆顶角 22">
              <a:extLst>
                <a:ext uri="{FF2B5EF4-FFF2-40B4-BE49-F238E27FC236}">
                  <a16:creationId xmlns:a16="http://schemas.microsoft.com/office/drawing/2014/main" id="{5F144F22-E93F-41A0-8C2C-C548C9378742}"/>
                </a:ext>
              </a:extLst>
            </p:cNvPr>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24" name="矩形: 圆角 17">
              <a:extLst>
                <a:ext uri="{FF2B5EF4-FFF2-40B4-BE49-F238E27FC236}">
                  <a16:creationId xmlns:a16="http://schemas.microsoft.com/office/drawing/2014/main" id="{20ADF0E0-6C80-4367-9B24-E71948F1C158}"/>
                </a:ext>
              </a:extLst>
            </p:cNvPr>
            <p:cNvSpPr/>
            <p:nvPr/>
          </p:nvSpPr>
          <p:spPr>
            <a:xfrm>
              <a:off x="219974" y="2173363"/>
              <a:ext cx="8704052" cy="124136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285750" lvl="0" indent="-285750">
                <a:lnSpc>
                  <a:spcPts val="2600"/>
                </a:lnSpc>
                <a:buClr>
                  <a:srgbClr val="151DC1"/>
                </a:buClr>
                <a:buFont typeface="Wingdings" panose="05000000000000000000" pitchFamily="2" charset="2"/>
                <a:buChar char="l"/>
              </a:pPr>
              <a:r>
                <a:rPr lang="en-US" altLang="zh-CN" dirty="0">
                  <a:solidFill>
                    <a:prstClr val="black"/>
                  </a:solidFill>
                  <a:latin typeface="Consolas" panose="020B0609020204030204" pitchFamily="49" charset="0"/>
                </a:rPr>
                <a:t>insert </a:t>
              </a:r>
              <a:r>
                <a:rPr lang="zh-CN" altLang="en-US" dirty="0">
                  <a:solidFill>
                    <a:prstClr val="black"/>
                  </a:solidFill>
                  <a:latin typeface="Consolas" panose="020B0609020204030204" pitchFamily="49" charset="0"/>
                </a:rPr>
                <a:t>和析构函数</a:t>
              </a:r>
              <a:endParaRPr lang="en-US" altLang="zh-CN" dirty="0">
                <a:solidFill>
                  <a:prstClr val="black"/>
                </a:solidFill>
                <a:latin typeface="Consolas" panose="020B0609020204030204" pitchFamily="49" charset="0"/>
              </a:endParaRPr>
            </a:p>
            <a:p>
              <a:pPr lvl="0">
                <a:lnSpc>
                  <a:spcPts val="2600"/>
                </a:lnSpc>
                <a:buClr>
                  <a:srgbClr val="151DC1"/>
                </a:buClr>
              </a:pPr>
              <a:r>
                <a:rPr lang="zh-CN" altLang="en-US" dirty="0">
                  <a:solidFill>
                    <a:prstClr val="black"/>
                  </a:solidFill>
                  <a:latin typeface="Consolas" panose="020B0609020204030204" pitchFamily="49" charset="0"/>
                </a:rPr>
                <a:t>都分别调用私有成员函数</a:t>
              </a:r>
              <a:r>
                <a:rPr lang="en-US" altLang="zh-CN" dirty="0">
                  <a:solidFill>
                    <a:prstClr val="black"/>
                  </a:solidFill>
                  <a:latin typeface="Consolas" panose="020B0609020204030204" pitchFamily="49" charset="0"/>
                </a:rPr>
                <a:t>insert_</a:t>
              </a:r>
              <a:r>
                <a:rPr lang="zh-CN" altLang="en-US" dirty="0">
                  <a:solidFill>
                    <a:prstClr val="black"/>
                  </a:solidFill>
                  <a:latin typeface="Consolas" panose="020B0609020204030204" pitchFamily="49" charset="0"/>
                </a:rPr>
                <a:t>和</a:t>
              </a:r>
              <a:r>
                <a:rPr lang="en-US" altLang="zh-CN" dirty="0" err="1">
                  <a:solidFill>
                    <a:prstClr val="black"/>
                  </a:solidFill>
                  <a:latin typeface="Consolas" panose="020B0609020204030204" pitchFamily="49" charset="0"/>
                </a:rPr>
                <a:t>destory</a:t>
              </a:r>
              <a:r>
                <a:rPr lang="zh-CN" altLang="en-US" dirty="0">
                  <a:solidFill>
                    <a:prstClr val="black"/>
                  </a:solidFill>
                  <a:latin typeface="Consolas" panose="020B0609020204030204" pitchFamily="49" charset="0"/>
                </a:rPr>
                <a:t>，分别</a:t>
              </a:r>
              <a:r>
                <a:rPr lang="zh-CN" altLang="en-US" dirty="0">
                  <a:solidFill>
                    <a:srgbClr val="FF0000"/>
                  </a:solidFill>
                  <a:latin typeface="Consolas" panose="020B0609020204030204" pitchFamily="49" charset="0"/>
                </a:rPr>
                <a:t>递归</a:t>
              </a:r>
              <a:r>
                <a:rPr lang="zh-CN" altLang="en-US" dirty="0">
                  <a:solidFill>
                    <a:prstClr val="black"/>
                  </a:solidFill>
                  <a:latin typeface="Consolas" panose="020B0609020204030204" pitchFamily="49" charset="0"/>
                </a:rPr>
                <a:t>进行插入和销毁子树操作</a:t>
              </a:r>
            </a:p>
            <a:p>
              <a:pPr marL="285750" lvl="0" indent="-285750">
                <a:lnSpc>
                  <a:spcPts val="2600"/>
                </a:lnSpc>
                <a:buClr>
                  <a:srgbClr val="151DC1"/>
                </a:buClr>
                <a:buFont typeface="Wingdings" panose="05000000000000000000" pitchFamily="2" charset="2"/>
                <a:buChar char="l"/>
              </a:pPr>
              <a:r>
                <a:rPr lang="en-US" altLang="zh-CN" dirty="0" err="1">
                  <a:solidFill>
                    <a:prstClr val="black"/>
                  </a:solidFill>
                  <a:latin typeface="Consolas" panose="020B0609020204030204" pitchFamily="49" charset="0"/>
                </a:rPr>
                <a:t>inorder</a:t>
              </a:r>
              <a:r>
                <a:rPr lang="en-US" altLang="zh-CN" dirty="0">
                  <a:solidFill>
                    <a:prstClr val="black"/>
                  </a:solidFill>
                  <a:latin typeface="Consolas" panose="020B0609020204030204" pitchFamily="49" charset="0"/>
                </a:rPr>
                <a:t> </a:t>
              </a:r>
              <a:r>
                <a:rPr lang="zh-CN" altLang="en-US" dirty="0">
                  <a:solidFill>
                    <a:prstClr val="black"/>
                  </a:solidFill>
                  <a:latin typeface="Consolas" panose="020B0609020204030204" pitchFamily="49" charset="0"/>
                </a:rPr>
                <a:t>函数执行</a:t>
              </a:r>
              <a:endParaRPr lang="en-US" altLang="zh-CN" dirty="0">
                <a:solidFill>
                  <a:prstClr val="black"/>
                </a:solidFill>
                <a:latin typeface="Consolas" panose="020B0609020204030204" pitchFamily="49" charset="0"/>
              </a:endParaRPr>
            </a:p>
            <a:p>
              <a:pPr lvl="0">
                <a:lnSpc>
                  <a:spcPts val="2600"/>
                </a:lnSpc>
                <a:buClr>
                  <a:srgbClr val="151DC1"/>
                </a:buClr>
              </a:pPr>
              <a:r>
                <a:rPr lang="zh-CN" altLang="en-US" dirty="0">
                  <a:solidFill>
                    <a:srgbClr val="FF0000"/>
                  </a:solidFill>
                  <a:latin typeface="Consolas" panose="020B0609020204030204" pitchFamily="49" charset="0"/>
                </a:rPr>
                <a:t>中序遍历</a:t>
              </a:r>
              <a:r>
                <a:rPr lang="zh-CN" altLang="en-US" dirty="0">
                  <a:solidFill>
                    <a:prstClr val="black"/>
                  </a:solidFill>
                  <a:latin typeface="Consolas" panose="020B0609020204030204" pitchFamily="49" charset="0"/>
                </a:rPr>
                <a:t>操作，其第二个参数为遍历时对元素进行操作的函数</a:t>
              </a:r>
            </a:p>
            <a:p>
              <a:pPr marL="285750" lvl="0" indent="-285750">
                <a:lnSpc>
                  <a:spcPts val="2600"/>
                </a:lnSpc>
                <a:buClr>
                  <a:srgbClr val="151DC1"/>
                </a:buClr>
                <a:buFont typeface="Wingdings" panose="05000000000000000000" pitchFamily="2" charset="2"/>
                <a:buChar char="l"/>
              </a:pPr>
              <a:r>
                <a:rPr lang="en-US" altLang="zh-CN" dirty="0">
                  <a:solidFill>
                    <a:prstClr val="black"/>
                  </a:solidFill>
                  <a:latin typeface="Consolas" panose="020B0609020204030204" pitchFamily="49" charset="0"/>
                </a:rPr>
                <a:t>search </a:t>
              </a:r>
              <a:r>
                <a:rPr lang="zh-CN" altLang="en-US" dirty="0">
                  <a:solidFill>
                    <a:prstClr val="black"/>
                  </a:solidFill>
                  <a:latin typeface="Consolas" panose="020B0609020204030204" pitchFamily="49" charset="0"/>
                </a:rPr>
                <a:t>函数调用</a:t>
              </a:r>
              <a:endParaRPr lang="en-US" altLang="zh-CN" dirty="0">
                <a:solidFill>
                  <a:prstClr val="black"/>
                </a:solidFill>
                <a:latin typeface="Consolas" panose="020B0609020204030204" pitchFamily="49" charset="0"/>
              </a:endParaRPr>
            </a:p>
            <a:p>
              <a:pPr lvl="0">
                <a:lnSpc>
                  <a:spcPts val="2600"/>
                </a:lnSpc>
                <a:buClr>
                  <a:srgbClr val="151DC1"/>
                </a:buClr>
              </a:pPr>
              <a:r>
                <a:rPr lang="en-US" altLang="zh-CN" dirty="0">
                  <a:solidFill>
                    <a:prstClr val="black"/>
                  </a:solidFill>
                  <a:latin typeface="Consolas" panose="020B0609020204030204" pitchFamily="49" charset="0"/>
                </a:rPr>
                <a:t>search_</a:t>
              </a:r>
              <a:r>
                <a:rPr lang="zh-CN" altLang="en-US" dirty="0">
                  <a:solidFill>
                    <a:prstClr val="black"/>
                  </a:solidFill>
                  <a:latin typeface="Consolas" panose="020B0609020204030204" pitchFamily="49" charset="0"/>
                </a:rPr>
                <a:t>，从</a:t>
              </a:r>
              <a:r>
                <a:rPr lang="zh-CN" altLang="en-US" dirty="0">
                  <a:solidFill>
                    <a:srgbClr val="FF0000"/>
                  </a:solidFill>
                  <a:latin typeface="Consolas" panose="020B0609020204030204" pitchFamily="49" charset="0"/>
                </a:rPr>
                <a:t>根结点</a:t>
              </a:r>
              <a:r>
                <a:rPr lang="zh-CN" altLang="en-US" dirty="0">
                  <a:solidFill>
                    <a:prstClr val="black"/>
                  </a:solidFill>
                  <a:latin typeface="Consolas" panose="020B0609020204030204" pitchFamily="49" charset="0"/>
                </a:rPr>
                <a:t>开始进行</a:t>
              </a:r>
              <a:r>
                <a:rPr lang="zh-CN" altLang="en-US" dirty="0">
                  <a:solidFill>
                    <a:srgbClr val="FF0000"/>
                  </a:solidFill>
                  <a:latin typeface="Consolas" panose="020B0609020204030204" pitchFamily="49" charset="0"/>
                </a:rPr>
                <a:t>二分搜索</a:t>
              </a:r>
              <a:endParaRPr kumimoji="0" lang="en-US" sz="1800" b="0" i="0" u="none" strike="noStrike" kern="1200" cap="none" spc="0" normalizeH="0" baseline="0" noProof="0" dirty="0">
                <a:ln>
                  <a:noFill/>
                </a:ln>
                <a:solidFill>
                  <a:srgbClr val="FF0000"/>
                </a:solidFill>
                <a:effectLst/>
                <a:uLnTx/>
                <a:uFillTx/>
                <a:latin typeface="Consolas" panose="020B0609020204030204" pitchFamily="49" charset="0"/>
                <a:ea typeface="微软雅黑"/>
              </a:endParaRPr>
            </a:p>
          </p:txBody>
        </p:sp>
      </p:grpSp>
    </p:spTree>
    <p:extLst>
      <p:ext uri="{BB962C8B-B14F-4D97-AF65-F5344CB8AC3E}">
        <p14:creationId xmlns:p14="http://schemas.microsoft.com/office/powerpoint/2010/main" val="26753998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54</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lvl="0">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8.5.2  </a:t>
            </a:r>
            <a:r>
              <a:rPr lang="zh-CN" altLang="en-US" sz="3200" dirty="0">
                <a:solidFill>
                  <a:prstClr val="white"/>
                </a:solidFill>
              </a:rPr>
              <a:t>创建二叉搜索树</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2A4B7D20-6B21-457D-B6BF-C3F76ACBB2EE}"/>
              </a:ext>
            </a:extLst>
          </p:cNvPr>
          <p:cNvSpPr/>
          <p:nvPr/>
        </p:nvSpPr>
        <p:spPr>
          <a:xfrm>
            <a:off x="171378" y="927960"/>
            <a:ext cx="5156526" cy="400110"/>
          </a:xfrm>
          <a:prstGeom prst="rect">
            <a:avLst/>
          </a:prstGeom>
        </p:spPr>
        <p:txBody>
          <a:bodyPr wrap="square">
            <a:spAutoFit/>
          </a:bodyPr>
          <a:lstStyle/>
          <a:p>
            <a:pPr lvl="0">
              <a:defRPr/>
            </a:pPr>
            <a:r>
              <a:rPr lang="zh-CN" altLang="en-US" sz="2000" dirty="0">
                <a:solidFill>
                  <a:prstClr val="black"/>
                </a:solidFill>
              </a:rPr>
              <a:t>通过逐个插入元素来创建二叉搜索树：</a:t>
            </a:r>
            <a:endPar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13" name="组合 12">
            <a:extLst>
              <a:ext uri="{FF2B5EF4-FFF2-40B4-BE49-F238E27FC236}">
                <a16:creationId xmlns:a16="http://schemas.microsoft.com/office/drawing/2014/main" id="{D09D85D5-038A-4BF3-A625-95D934A21058}"/>
              </a:ext>
            </a:extLst>
          </p:cNvPr>
          <p:cNvGrpSpPr/>
          <p:nvPr/>
        </p:nvGrpSpPr>
        <p:grpSpPr>
          <a:xfrm>
            <a:off x="146994" y="1387746"/>
            <a:ext cx="5558862" cy="1794366"/>
            <a:chOff x="219974" y="2021250"/>
            <a:chExt cx="8704052" cy="1451294"/>
          </a:xfrm>
        </p:grpSpPr>
        <p:sp>
          <p:nvSpPr>
            <p:cNvPr id="18" name="矩形: 圆顶角 17">
              <a:extLst>
                <a:ext uri="{FF2B5EF4-FFF2-40B4-BE49-F238E27FC236}">
                  <a16:creationId xmlns:a16="http://schemas.microsoft.com/office/drawing/2014/main" id="{1BE027AF-BB67-49A0-86D0-4408EC9D6ADB}"/>
                </a:ext>
              </a:extLst>
            </p:cNvPr>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latin typeface="Consolas" panose="020B0609020204030204" pitchFamily="49" charset="0"/>
                </a:rPr>
                <a:t>创建二叉搜索树</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9" name="矩形: 圆角 17">
              <a:extLst>
                <a:ext uri="{FF2B5EF4-FFF2-40B4-BE49-F238E27FC236}">
                  <a16:creationId xmlns:a16="http://schemas.microsoft.com/office/drawing/2014/main" id="{DCD5AFA7-7B71-40FD-B504-0C9920E0FC1D}"/>
                </a:ext>
              </a:extLst>
            </p:cNvPr>
            <p:cNvSpPr/>
            <p:nvPr/>
          </p:nvSpPr>
          <p:spPr>
            <a:xfrm>
              <a:off x="219974" y="2376601"/>
              <a:ext cx="8704052" cy="109594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rgbClr val="151DC1"/>
                </a:buClr>
                <a:buSzPct val="80000"/>
                <a:defRPr/>
              </a:pPr>
              <a:r>
                <a:rPr lang="en-US" altLang="zh-CN" sz="1600" dirty="0">
                  <a:solidFill>
                    <a:srgbClr val="0000FF"/>
                  </a:solidFill>
                  <a:latin typeface="Consolas" panose="020B0609020204030204" pitchFamily="49" charset="0"/>
                </a:rPr>
                <a:t>int</a:t>
              </a:r>
              <a:r>
                <a:rPr lang="en-US" altLang="zh-CN" sz="1600" dirty="0">
                  <a:solidFill>
                    <a:schemeClr val="tx1"/>
                  </a:solidFill>
                  <a:latin typeface="Consolas" panose="020B0609020204030204" pitchFamily="49" charset="0"/>
                </a:rPr>
                <a:t> keys[] = { 8,3,10,1,6,14,4,7,13 };</a:t>
              </a:r>
            </a:p>
            <a:p>
              <a:pPr lvl="0">
                <a:buClr>
                  <a:srgbClr val="151DC1"/>
                </a:buClr>
                <a:buSzPct val="80000"/>
                <a:defRPr/>
              </a:pPr>
              <a:r>
                <a:rPr lang="en-US" altLang="zh-CN" sz="1600" dirty="0" err="1">
                  <a:solidFill>
                    <a:srgbClr val="08764C"/>
                  </a:solidFill>
                  <a:latin typeface="Consolas" panose="020B0609020204030204" pitchFamily="49" charset="0"/>
                </a:rPr>
                <a:t>BinaryTree</a:t>
              </a:r>
              <a:r>
                <a:rPr lang="en-US" altLang="zh-CN" sz="1600" dirty="0">
                  <a:solidFill>
                    <a:schemeClr val="tx1"/>
                  </a:solidFill>
                  <a:latin typeface="Consolas" panose="020B0609020204030204" pitchFamily="49" charset="0"/>
                </a:rPr>
                <a:t>&lt;</a:t>
              </a:r>
              <a:r>
                <a:rPr lang="en-US" altLang="zh-CN" sz="1600" dirty="0">
                  <a:solidFill>
                    <a:srgbClr val="0000FF"/>
                  </a:solidFill>
                  <a:latin typeface="Consolas" panose="020B0609020204030204" pitchFamily="49" charset="0"/>
                </a:rPr>
                <a:t>int</a:t>
              </a:r>
              <a:r>
                <a:rPr lang="en-US" altLang="zh-CN" sz="1600" dirty="0">
                  <a:solidFill>
                    <a:schemeClr val="tx1"/>
                  </a:solidFill>
                  <a:latin typeface="Consolas" panose="020B0609020204030204" pitchFamily="49" charset="0"/>
                </a:rPr>
                <a:t>&gt; </a:t>
              </a:r>
              <a:r>
                <a:rPr lang="en-US" altLang="zh-CN" sz="1600" dirty="0" err="1">
                  <a:solidFill>
                    <a:schemeClr val="tx1"/>
                  </a:solidFill>
                  <a:latin typeface="Consolas" panose="020B0609020204030204" pitchFamily="49" charset="0"/>
                </a:rPr>
                <a:t>bstree</a:t>
              </a:r>
              <a:r>
                <a:rPr lang="en-US" altLang="zh-CN" sz="1600" dirty="0">
                  <a:solidFill>
                    <a:schemeClr val="tx1"/>
                  </a:solidFill>
                  <a:latin typeface="Consolas" panose="020B0609020204030204" pitchFamily="49" charset="0"/>
                </a:rPr>
                <a:t>;</a:t>
              </a:r>
            </a:p>
            <a:p>
              <a:pPr lvl="0">
                <a:buClr>
                  <a:srgbClr val="151DC1"/>
                </a:buClr>
                <a:buSzPct val="80000"/>
                <a:defRPr/>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for</a:t>
              </a: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auto</a:t>
              </a:r>
              <a:r>
                <a:rPr lang="en-US" altLang="zh-CN" sz="1600" dirty="0">
                  <a:solidFill>
                    <a:schemeClr val="tx1"/>
                  </a:solidFill>
                  <a:latin typeface="Consolas" panose="020B0609020204030204" pitchFamily="49" charset="0"/>
                </a:rPr>
                <a:t> i:keys)</a:t>
              </a:r>
            </a:p>
            <a:p>
              <a:pPr lvl="0">
                <a:buClr>
                  <a:srgbClr val="151DC1"/>
                </a:buClr>
                <a:buSzPct val="80000"/>
                <a:defRPr/>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if</a:t>
              </a: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&lt;</a:t>
              </a:r>
              <a:r>
                <a:rPr lang="en-US" altLang="zh-CN" sz="1600" dirty="0">
                  <a:solidFill>
                    <a:srgbClr val="0000FF"/>
                  </a:solidFill>
                  <a:latin typeface="Consolas" panose="020B0609020204030204" pitchFamily="49" charset="0"/>
                </a:rPr>
                <a:t>int</a:t>
              </a:r>
              <a:r>
                <a:rPr lang="en-US" altLang="zh-CN" sz="1600" dirty="0">
                  <a:solidFill>
                    <a:schemeClr val="tx1"/>
                  </a:solidFill>
                  <a:latin typeface="Consolas" panose="020B0609020204030204" pitchFamily="49" charset="0"/>
                </a:rPr>
                <a:t>&gt; *n=</a:t>
              </a:r>
              <a:r>
                <a:rPr lang="en-US" altLang="zh-CN" sz="1600" dirty="0" err="1">
                  <a:solidFill>
                    <a:schemeClr val="tx1"/>
                  </a:solidFill>
                  <a:latin typeface="Consolas" panose="020B0609020204030204" pitchFamily="49" charset="0"/>
                </a:rPr>
                <a:t>bstree.insert</a:t>
              </a:r>
              <a:r>
                <a:rPr lang="en-US" altLang="zh-CN" sz="1600" dirty="0">
                  <a:solidFill>
                    <a:schemeClr val="tx1"/>
                  </a:solidFill>
                  <a:latin typeface="Consolas" panose="020B0609020204030204" pitchFamily="49" charset="0"/>
                </a:rPr>
                <a:t>(</a:t>
              </a:r>
              <a:r>
                <a:rPr lang="en-US" altLang="zh-CN" sz="1600" dirty="0" err="1">
                  <a:solidFill>
                    <a:schemeClr val="tx1"/>
                  </a:solidFill>
                  <a:latin typeface="Consolas" panose="020B0609020204030204" pitchFamily="49" charset="0"/>
                </a:rPr>
                <a:t>i</a:t>
              </a:r>
              <a:r>
                <a:rPr lang="en-US" altLang="zh-CN" sz="1600" dirty="0">
                  <a:solidFill>
                    <a:schemeClr val="tx1"/>
                  </a:solidFill>
                  <a:latin typeface="Consolas" panose="020B0609020204030204" pitchFamily="49" charset="0"/>
                </a:rPr>
                <a:t>) )</a:t>
              </a:r>
            </a:p>
            <a:p>
              <a:pPr lvl="0">
                <a:buClr>
                  <a:srgbClr val="151DC1"/>
                </a:buClr>
                <a:buSzPct val="80000"/>
                <a:defRPr/>
              </a:pP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cout</a:t>
              </a:r>
              <a:r>
                <a:rPr lang="en-US" altLang="zh-CN" sz="1600" dirty="0">
                  <a:solidFill>
                    <a:schemeClr val="tx1"/>
                  </a:solidFill>
                  <a:latin typeface="Consolas" panose="020B0609020204030204" pitchFamily="49" charset="0"/>
                </a:rPr>
                <a:t> &lt;&lt; n-&gt;data() &lt;&lt; </a:t>
              </a:r>
              <a:r>
                <a:rPr lang="en-US" altLang="zh-CN" sz="1600" dirty="0">
                  <a:solidFill>
                    <a:srgbClr val="E0AB5B"/>
                  </a:solidFill>
                  <a:latin typeface="Consolas" panose="020B0609020204030204" pitchFamily="49" charset="0"/>
                </a:rPr>
                <a:t>" "</a:t>
              </a:r>
              <a:r>
                <a:rPr lang="en-US" altLang="zh-CN" sz="1600" dirty="0">
                  <a:solidFill>
                    <a:schemeClr val="tx1"/>
                  </a:solidFill>
                  <a:latin typeface="Consolas" panose="020B0609020204030204" pitchFamily="49" charset="0"/>
                </a:rPr>
                <a:t>;</a:t>
              </a:r>
              <a:endParaRPr kumimoji="0" lang="en-US" altLang="zh-CN" sz="1600" b="0" i="0" u="none" strike="noStrike" kern="1200" cap="none" spc="0" normalizeH="0" baseline="0" noProof="0" dirty="0">
                <a:ln>
                  <a:noFill/>
                </a:ln>
                <a:solidFill>
                  <a:schemeClr val="tx1"/>
                </a:solidFill>
                <a:effectLst/>
                <a:uLnTx/>
                <a:uFillTx/>
                <a:latin typeface="Consolas" panose="020B0609020204030204" pitchFamily="49" charset="0"/>
                <a:ea typeface="微软雅黑"/>
              </a:endParaRPr>
            </a:p>
          </p:txBody>
        </p:sp>
      </p:grpSp>
      <p:grpSp>
        <p:nvGrpSpPr>
          <p:cNvPr id="22" name="组合 21">
            <a:extLst>
              <a:ext uri="{FF2B5EF4-FFF2-40B4-BE49-F238E27FC236}">
                <a16:creationId xmlns:a16="http://schemas.microsoft.com/office/drawing/2014/main" id="{26F3186B-4F08-45B9-9CDE-FBC711097147}"/>
              </a:ext>
            </a:extLst>
          </p:cNvPr>
          <p:cNvGrpSpPr/>
          <p:nvPr/>
        </p:nvGrpSpPr>
        <p:grpSpPr>
          <a:xfrm>
            <a:off x="5827776" y="1387750"/>
            <a:ext cx="3154768" cy="1157162"/>
            <a:chOff x="219974" y="2044323"/>
            <a:chExt cx="8704052" cy="353069"/>
          </a:xfrm>
        </p:grpSpPr>
        <p:sp>
          <p:nvSpPr>
            <p:cNvPr id="23" name="矩形: 圆顶角 22">
              <a:extLst>
                <a:ext uri="{FF2B5EF4-FFF2-40B4-BE49-F238E27FC236}">
                  <a16:creationId xmlns:a16="http://schemas.microsoft.com/office/drawing/2014/main" id="{5F144F22-E93F-41A0-8C2C-C548C9378742}"/>
                </a:ext>
              </a:extLst>
            </p:cNvPr>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24" name="矩形: 圆角 17">
              <a:extLst>
                <a:ext uri="{FF2B5EF4-FFF2-40B4-BE49-F238E27FC236}">
                  <a16:creationId xmlns:a16="http://schemas.microsoft.com/office/drawing/2014/main" id="{20ADF0E0-6C80-4367-9B24-E71948F1C158}"/>
                </a:ext>
              </a:extLst>
            </p:cNvPr>
            <p:cNvSpPr/>
            <p:nvPr/>
          </p:nvSpPr>
          <p:spPr>
            <a:xfrm>
              <a:off x="219974" y="2173363"/>
              <a:ext cx="8704052" cy="22402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600"/>
                </a:lnSpc>
                <a:buClr>
                  <a:srgbClr val="151DC1"/>
                </a:buClr>
              </a:pPr>
              <a:r>
                <a:rPr lang="zh-CN" altLang="en-US" dirty="0">
                  <a:solidFill>
                    <a:prstClr val="black"/>
                  </a:solidFill>
                  <a:latin typeface="Consolas" panose="020B0609020204030204" pitchFamily="49" charset="0"/>
                </a:rPr>
                <a:t>插入新结点成功则返回结点指针，然后打印数据</a:t>
              </a:r>
              <a:endParaRPr kumimoji="0" lang="en-US" sz="1800" b="0" i="0" u="none" strike="noStrike" kern="1200" cap="none" spc="0" normalizeH="0" baseline="0" noProof="0" dirty="0">
                <a:ln>
                  <a:noFill/>
                </a:ln>
                <a:solidFill>
                  <a:srgbClr val="FF0000"/>
                </a:solidFill>
                <a:effectLst/>
                <a:uLnTx/>
                <a:uFillTx/>
                <a:latin typeface="Consolas" panose="020B0609020204030204" pitchFamily="49" charset="0"/>
                <a:ea typeface="微软雅黑"/>
                <a:cs typeface="+mn-cs"/>
              </a:endParaRPr>
            </a:p>
          </p:txBody>
        </p:sp>
      </p:grpSp>
      <p:grpSp>
        <p:nvGrpSpPr>
          <p:cNvPr id="11" name="组合 10">
            <a:extLst>
              <a:ext uri="{FF2B5EF4-FFF2-40B4-BE49-F238E27FC236}">
                <a16:creationId xmlns:a16="http://schemas.microsoft.com/office/drawing/2014/main" id="{820D5253-AB97-4764-8622-2DC2ABB0CED6}"/>
              </a:ext>
            </a:extLst>
          </p:cNvPr>
          <p:cNvGrpSpPr/>
          <p:nvPr/>
        </p:nvGrpSpPr>
        <p:grpSpPr>
          <a:xfrm>
            <a:off x="5827776" y="2737002"/>
            <a:ext cx="3154768" cy="1824009"/>
            <a:chOff x="219974" y="2044323"/>
            <a:chExt cx="8704052" cy="556535"/>
          </a:xfrm>
        </p:grpSpPr>
        <p:sp>
          <p:nvSpPr>
            <p:cNvPr id="12" name="矩形: 圆顶角 11">
              <a:extLst>
                <a:ext uri="{FF2B5EF4-FFF2-40B4-BE49-F238E27FC236}">
                  <a16:creationId xmlns:a16="http://schemas.microsoft.com/office/drawing/2014/main" id="{36EF4814-A9EA-4B3E-9723-05A84D1A36EE}"/>
                </a:ext>
              </a:extLst>
            </p:cNvPr>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14" name="矩形: 圆角 17">
              <a:extLst>
                <a:ext uri="{FF2B5EF4-FFF2-40B4-BE49-F238E27FC236}">
                  <a16:creationId xmlns:a16="http://schemas.microsoft.com/office/drawing/2014/main" id="{A86C82C1-CA66-4AF5-8B6A-61F582E9CD5A}"/>
                </a:ext>
              </a:extLst>
            </p:cNvPr>
            <p:cNvSpPr/>
            <p:nvPr/>
          </p:nvSpPr>
          <p:spPr>
            <a:xfrm>
              <a:off x="219974" y="2173363"/>
              <a:ext cx="8704052" cy="42749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600"/>
                </a:lnSpc>
                <a:buClr>
                  <a:srgbClr val="151DC1"/>
                </a:buClr>
              </a:pPr>
              <a:r>
                <a:rPr lang="zh-CN" altLang="en-US" dirty="0">
                  <a:solidFill>
                    <a:prstClr val="black"/>
                  </a:solidFill>
                  <a:latin typeface="Consolas" panose="020B0609020204030204" pitchFamily="49" charset="0"/>
                </a:rPr>
                <a:t>从根结点开始，若待插入结点小于根结点，则在左子树上继续查找插入位置；否则在右子树中查找</a:t>
              </a:r>
              <a:endParaRPr kumimoji="0" lang="en-US" sz="1800" b="0" i="0" u="none" strike="noStrike" kern="1200" cap="none" spc="0" normalizeH="0" baseline="0" noProof="0" dirty="0">
                <a:ln>
                  <a:noFill/>
                </a:ln>
                <a:solidFill>
                  <a:srgbClr val="FF0000"/>
                </a:solidFill>
                <a:effectLst/>
                <a:uLnTx/>
                <a:uFillTx/>
                <a:latin typeface="Consolas" panose="020B0609020204030204" pitchFamily="49" charset="0"/>
                <a:ea typeface="微软雅黑"/>
                <a:cs typeface="+mn-cs"/>
              </a:endParaRPr>
            </a:p>
          </p:txBody>
        </p:sp>
      </p:grpSp>
      <p:sp>
        <p:nvSpPr>
          <p:cNvPr id="29" name="矩形 28">
            <a:extLst>
              <a:ext uri="{FF2B5EF4-FFF2-40B4-BE49-F238E27FC236}">
                <a16:creationId xmlns:a16="http://schemas.microsoft.com/office/drawing/2014/main" id="{7B34CBA2-06A9-453A-8A57-260FA9080013}"/>
              </a:ext>
            </a:extLst>
          </p:cNvPr>
          <p:cNvSpPr/>
          <p:nvPr/>
        </p:nvSpPr>
        <p:spPr>
          <a:xfrm>
            <a:off x="183770" y="3278058"/>
            <a:ext cx="2749471" cy="40011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8</a:t>
            </a:r>
            <a:r>
              <a:rPr kumimoji="0" lang="en-US" altLang="zh-CN"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 </a:t>
            </a: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3, 10, 1, 6, 14, 4, </a:t>
            </a:r>
            <a:r>
              <a:rPr kumimoji="0" lang="zh-CN" altLang="en-US" sz="2000" i="0" u="none" strike="noStrike" kern="1200" cap="none" spc="0" normalizeH="0" baseline="0" noProof="0" dirty="0">
                <a:ln>
                  <a:noFill/>
                </a:ln>
                <a:effectLst/>
                <a:uLnTx/>
                <a:uFillTx/>
                <a:latin typeface="Times New Roman" panose="02020603050405020304" pitchFamily="18" charset="0"/>
                <a:ea typeface="微软雅黑"/>
                <a:cs typeface="Times New Roman" panose="02020603050405020304" pitchFamily="18" charset="0"/>
              </a:rPr>
              <a:t>7</a:t>
            </a: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 </a:t>
            </a:r>
            <a:r>
              <a:rPr kumimoji="0" lang="zh-CN" altLang="en-US" sz="2000" i="0" u="none" strike="noStrike" kern="1200" cap="none" spc="0" normalizeH="0" baseline="0" noProof="0" dirty="0">
                <a:ln>
                  <a:noFill/>
                </a:ln>
                <a:effectLst/>
                <a:uLnTx/>
                <a:uFillTx/>
                <a:latin typeface="Times New Roman" panose="02020603050405020304" pitchFamily="18" charset="0"/>
                <a:ea typeface="微软雅黑"/>
                <a:cs typeface="Times New Roman" panose="02020603050405020304" pitchFamily="18" charset="0"/>
              </a:rPr>
              <a:t>13</a:t>
            </a:r>
          </a:p>
        </p:txBody>
      </p:sp>
    </p:spTree>
    <p:extLst>
      <p:ext uri="{BB962C8B-B14F-4D97-AF65-F5344CB8AC3E}">
        <p14:creationId xmlns:p14="http://schemas.microsoft.com/office/powerpoint/2010/main" val="1485991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55</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lvl="0">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8.5.2  </a:t>
            </a:r>
            <a:r>
              <a:rPr lang="zh-CN" altLang="en-US" sz="3200" dirty="0">
                <a:solidFill>
                  <a:prstClr val="white"/>
                </a:solidFill>
              </a:rPr>
              <a:t>创建二叉搜索树</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2A4B7D20-6B21-457D-B6BF-C3F76ACBB2EE}"/>
              </a:ext>
            </a:extLst>
          </p:cNvPr>
          <p:cNvSpPr/>
          <p:nvPr/>
        </p:nvSpPr>
        <p:spPr>
          <a:xfrm>
            <a:off x="171378" y="927960"/>
            <a:ext cx="5156526" cy="400110"/>
          </a:xfrm>
          <a:prstGeom prst="rect">
            <a:avLst/>
          </a:prstGeom>
        </p:spPr>
        <p:txBody>
          <a:bodyPr wrap="square">
            <a:spAutoFit/>
          </a:bodyPr>
          <a:lstStyle/>
          <a:p>
            <a:pPr lvl="0">
              <a:defRPr/>
            </a:pPr>
            <a:r>
              <a:rPr lang="zh-CN" altLang="en-US" sz="2000" dirty="0">
                <a:solidFill>
                  <a:prstClr val="black"/>
                </a:solidFill>
              </a:rPr>
              <a:t>通过逐个插入元素来创建二叉搜索树：</a:t>
            </a:r>
            <a:endPar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13" name="组合 12">
            <a:extLst>
              <a:ext uri="{FF2B5EF4-FFF2-40B4-BE49-F238E27FC236}">
                <a16:creationId xmlns:a16="http://schemas.microsoft.com/office/drawing/2014/main" id="{D09D85D5-038A-4BF3-A625-95D934A21058}"/>
              </a:ext>
            </a:extLst>
          </p:cNvPr>
          <p:cNvGrpSpPr/>
          <p:nvPr/>
        </p:nvGrpSpPr>
        <p:grpSpPr>
          <a:xfrm>
            <a:off x="146994" y="1387746"/>
            <a:ext cx="5558862" cy="1794366"/>
            <a:chOff x="219974" y="2021250"/>
            <a:chExt cx="8704052" cy="1451294"/>
          </a:xfrm>
        </p:grpSpPr>
        <p:sp>
          <p:nvSpPr>
            <p:cNvPr id="18" name="矩形: 圆顶角 17">
              <a:extLst>
                <a:ext uri="{FF2B5EF4-FFF2-40B4-BE49-F238E27FC236}">
                  <a16:creationId xmlns:a16="http://schemas.microsoft.com/office/drawing/2014/main" id="{1BE027AF-BB67-49A0-86D0-4408EC9D6ADB}"/>
                </a:ext>
              </a:extLst>
            </p:cNvPr>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latin typeface="Consolas" panose="020B0609020204030204" pitchFamily="49" charset="0"/>
                </a:rPr>
                <a:t>创建二叉搜索树</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9" name="矩形: 圆角 17">
              <a:extLst>
                <a:ext uri="{FF2B5EF4-FFF2-40B4-BE49-F238E27FC236}">
                  <a16:creationId xmlns:a16="http://schemas.microsoft.com/office/drawing/2014/main" id="{DCD5AFA7-7B71-40FD-B504-0C9920E0FC1D}"/>
                </a:ext>
              </a:extLst>
            </p:cNvPr>
            <p:cNvSpPr/>
            <p:nvPr/>
          </p:nvSpPr>
          <p:spPr>
            <a:xfrm>
              <a:off x="219974" y="2376601"/>
              <a:ext cx="8704052" cy="109594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rgbClr val="151DC1"/>
                </a:buClr>
                <a:buSzPct val="80000"/>
                <a:defRPr/>
              </a:pPr>
              <a:r>
                <a:rPr lang="en-US" altLang="zh-CN" sz="1600" dirty="0">
                  <a:solidFill>
                    <a:srgbClr val="0000FF"/>
                  </a:solidFill>
                  <a:latin typeface="Consolas" panose="020B0609020204030204" pitchFamily="49" charset="0"/>
                </a:rPr>
                <a:t>int</a:t>
              </a:r>
              <a:r>
                <a:rPr lang="en-US" altLang="zh-CN" sz="1600" dirty="0">
                  <a:solidFill>
                    <a:schemeClr val="tx1"/>
                  </a:solidFill>
                  <a:latin typeface="Consolas" panose="020B0609020204030204" pitchFamily="49" charset="0"/>
                </a:rPr>
                <a:t> keys[] = { 8,3,10,1,6,14,4,7,13 };</a:t>
              </a:r>
            </a:p>
            <a:p>
              <a:pPr lvl="0">
                <a:buClr>
                  <a:srgbClr val="151DC1"/>
                </a:buClr>
                <a:buSzPct val="80000"/>
                <a:defRPr/>
              </a:pPr>
              <a:r>
                <a:rPr lang="en-US" altLang="zh-CN" sz="1600" dirty="0" err="1">
                  <a:solidFill>
                    <a:srgbClr val="08764C"/>
                  </a:solidFill>
                  <a:latin typeface="Consolas" panose="020B0609020204030204" pitchFamily="49" charset="0"/>
                </a:rPr>
                <a:t>BinaryTree</a:t>
              </a:r>
              <a:r>
                <a:rPr lang="en-US" altLang="zh-CN" sz="1600" dirty="0">
                  <a:solidFill>
                    <a:schemeClr val="tx1"/>
                  </a:solidFill>
                  <a:latin typeface="Consolas" panose="020B0609020204030204" pitchFamily="49" charset="0"/>
                </a:rPr>
                <a:t>&lt;</a:t>
              </a:r>
              <a:r>
                <a:rPr lang="en-US" altLang="zh-CN" sz="1600" dirty="0">
                  <a:solidFill>
                    <a:srgbClr val="0000FF"/>
                  </a:solidFill>
                  <a:latin typeface="Consolas" panose="020B0609020204030204" pitchFamily="49" charset="0"/>
                </a:rPr>
                <a:t>int</a:t>
              </a:r>
              <a:r>
                <a:rPr lang="en-US" altLang="zh-CN" sz="1600" dirty="0">
                  <a:solidFill>
                    <a:schemeClr val="tx1"/>
                  </a:solidFill>
                  <a:latin typeface="Consolas" panose="020B0609020204030204" pitchFamily="49" charset="0"/>
                </a:rPr>
                <a:t>&gt; </a:t>
              </a:r>
              <a:r>
                <a:rPr lang="en-US" altLang="zh-CN" sz="1600" dirty="0" err="1">
                  <a:solidFill>
                    <a:schemeClr val="tx1"/>
                  </a:solidFill>
                  <a:latin typeface="Consolas" panose="020B0609020204030204" pitchFamily="49" charset="0"/>
                </a:rPr>
                <a:t>bstree</a:t>
              </a:r>
              <a:r>
                <a:rPr lang="en-US" altLang="zh-CN" sz="1600" dirty="0">
                  <a:solidFill>
                    <a:schemeClr val="tx1"/>
                  </a:solidFill>
                  <a:latin typeface="Consolas" panose="020B0609020204030204" pitchFamily="49" charset="0"/>
                </a:rPr>
                <a:t>;</a:t>
              </a:r>
            </a:p>
            <a:p>
              <a:pPr lvl="0">
                <a:buClr>
                  <a:srgbClr val="151DC1"/>
                </a:buClr>
                <a:buSzPct val="80000"/>
                <a:defRPr/>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for</a:t>
              </a: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auto</a:t>
              </a:r>
              <a:r>
                <a:rPr lang="en-US" altLang="zh-CN" sz="1600" dirty="0">
                  <a:solidFill>
                    <a:schemeClr val="tx1"/>
                  </a:solidFill>
                  <a:latin typeface="Consolas" panose="020B0609020204030204" pitchFamily="49" charset="0"/>
                </a:rPr>
                <a:t> i:keys)</a:t>
              </a:r>
            </a:p>
            <a:p>
              <a:pPr lvl="0">
                <a:buClr>
                  <a:srgbClr val="151DC1"/>
                </a:buClr>
                <a:buSzPct val="80000"/>
                <a:defRPr/>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if</a:t>
              </a: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&lt;</a:t>
              </a:r>
              <a:r>
                <a:rPr lang="en-US" altLang="zh-CN" sz="1600" dirty="0">
                  <a:solidFill>
                    <a:srgbClr val="0000FF"/>
                  </a:solidFill>
                  <a:latin typeface="Consolas" panose="020B0609020204030204" pitchFamily="49" charset="0"/>
                </a:rPr>
                <a:t>int</a:t>
              </a:r>
              <a:r>
                <a:rPr lang="en-US" altLang="zh-CN" sz="1600" dirty="0">
                  <a:solidFill>
                    <a:schemeClr val="tx1"/>
                  </a:solidFill>
                  <a:latin typeface="Consolas" panose="020B0609020204030204" pitchFamily="49" charset="0"/>
                </a:rPr>
                <a:t>&gt; *n=</a:t>
              </a:r>
              <a:r>
                <a:rPr lang="en-US" altLang="zh-CN" sz="1600" dirty="0" err="1">
                  <a:solidFill>
                    <a:schemeClr val="tx1"/>
                  </a:solidFill>
                  <a:latin typeface="Consolas" panose="020B0609020204030204" pitchFamily="49" charset="0"/>
                </a:rPr>
                <a:t>bstree.insert</a:t>
              </a:r>
              <a:r>
                <a:rPr lang="en-US" altLang="zh-CN" sz="1600" dirty="0">
                  <a:solidFill>
                    <a:schemeClr val="tx1"/>
                  </a:solidFill>
                  <a:latin typeface="Consolas" panose="020B0609020204030204" pitchFamily="49" charset="0"/>
                </a:rPr>
                <a:t>(</a:t>
              </a:r>
              <a:r>
                <a:rPr lang="en-US" altLang="zh-CN" sz="1600" dirty="0" err="1">
                  <a:solidFill>
                    <a:schemeClr val="tx1"/>
                  </a:solidFill>
                  <a:latin typeface="Consolas" panose="020B0609020204030204" pitchFamily="49" charset="0"/>
                </a:rPr>
                <a:t>i</a:t>
              </a:r>
              <a:r>
                <a:rPr lang="en-US" altLang="zh-CN" sz="1600" dirty="0">
                  <a:solidFill>
                    <a:schemeClr val="tx1"/>
                  </a:solidFill>
                  <a:latin typeface="Consolas" panose="020B0609020204030204" pitchFamily="49" charset="0"/>
                </a:rPr>
                <a:t>) )</a:t>
              </a:r>
            </a:p>
            <a:p>
              <a:pPr lvl="0">
                <a:buClr>
                  <a:srgbClr val="151DC1"/>
                </a:buClr>
                <a:buSzPct val="80000"/>
                <a:defRPr/>
              </a:pP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cout</a:t>
              </a:r>
              <a:r>
                <a:rPr lang="en-US" altLang="zh-CN" sz="1600" dirty="0">
                  <a:solidFill>
                    <a:schemeClr val="tx1"/>
                  </a:solidFill>
                  <a:latin typeface="Consolas" panose="020B0609020204030204" pitchFamily="49" charset="0"/>
                </a:rPr>
                <a:t> &lt;&lt; n-&gt;data() &lt;&lt; </a:t>
              </a:r>
              <a:r>
                <a:rPr lang="en-US" altLang="zh-CN" sz="1600" dirty="0">
                  <a:solidFill>
                    <a:srgbClr val="E0AB5B"/>
                  </a:solidFill>
                  <a:latin typeface="Consolas" panose="020B0609020204030204" pitchFamily="49" charset="0"/>
                </a:rPr>
                <a:t>" "</a:t>
              </a:r>
              <a:r>
                <a:rPr lang="en-US" altLang="zh-CN" sz="1600" dirty="0">
                  <a:solidFill>
                    <a:schemeClr val="tx1"/>
                  </a:solidFill>
                  <a:latin typeface="Consolas" panose="020B0609020204030204" pitchFamily="49" charset="0"/>
                </a:rPr>
                <a:t>;</a:t>
              </a:r>
              <a:endParaRPr kumimoji="0" lang="en-US" altLang="zh-CN" sz="1600" b="0" i="0" u="none" strike="noStrike" kern="1200" cap="none" spc="0" normalizeH="0" baseline="0" noProof="0" dirty="0">
                <a:ln>
                  <a:noFill/>
                </a:ln>
                <a:solidFill>
                  <a:schemeClr val="tx1"/>
                </a:solidFill>
                <a:effectLst/>
                <a:uLnTx/>
                <a:uFillTx/>
                <a:latin typeface="Consolas" panose="020B0609020204030204" pitchFamily="49" charset="0"/>
                <a:ea typeface="微软雅黑"/>
              </a:endParaRPr>
            </a:p>
          </p:txBody>
        </p:sp>
      </p:grpSp>
      <p:grpSp>
        <p:nvGrpSpPr>
          <p:cNvPr id="22" name="组合 21">
            <a:extLst>
              <a:ext uri="{FF2B5EF4-FFF2-40B4-BE49-F238E27FC236}">
                <a16:creationId xmlns:a16="http://schemas.microsoft.com/office/drawing/2014/main" id="{26F3186B-4F08-45B9-9CDE-FBC711097147}"/>
              </a:ext>
            </a:extLst>
          </p:cNvPr>
          <p:cNvGrpSpPr/>
          <p:nvPr/>
        </p:nvGrpSpPr>
        <p:grpSpPr>
          <a:xfrm>
            <a:off x="5827776" y="1387750"/>
            <a:ext cx="3154768" cy="1157162"/>
            <a:chOff x="219974" y="2044323"/>
            <a:chExt cx="8704052" cy="353069"/>
          </a:xfrm>
        </p:grpSpPr>
        <p:sp>
          <p:nvSpPr>
            <p:cNvPr id="23" name="矩形: 圆顶角 22">
              <a:extLst>
                <a:ext uri="{FF2B5EF4-FFF2-40B4-BE49-F238E27FC236}">
                  <a16:creationId xmlns:a16="http://schemas.microsoft.com/office/drawing/2014/main" id="{5F144F22-E93F-41A0-8C2C-C548C9378742}"/>
                </a:ext>
              </a:extLst>
            </p:cNvPr>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24" name="矩形: 圆角 17">
              <a:extLst>
                <a:ext uri="{FF2B5EF4-FFF2-40B4-BE49-F238E27FC236}">
                  <a16:creationId xmlns:a16="http://schemas.microsoft.com/office/drawing/2014/main" id="{20ADF0E0-6C80-4367-9B24-E71948F1C158}"/>
                </a:ext>
              </a:extLst>
            </p:cNvPr>
            <p:cNvSpPr/>
            <p:nvPr/>
          </p:nvSpPr>
          <p:spPr>
            <a:xfrm>
              <a:off x="219974" y="2173363"/>
              <a:ext cx="8704052" cy="22402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600"/>
                </a:lnSpc>
                <a:buClr>
                  <a:srgbClr val="151DC1"/>
                </a:buClr>
              </a:pPr>
              <a:r>
                <a:rPr lang="zh-CN" altLang="en-US" dirty="0">
                  <a:solidFill>
                    <a:prstClr val="black"/>
                  </a:solidFill>
                  <a:latin typeface="Consolas" panose="020B0609020204030204" pitchFamily="49" charset="0"/>
                </a:rPr>
                <a:t>插入新结点成功则返回结点指针，然后打印数据</a:t>
              </a:r>
              <a:endParaRPr kumimoji="0" lang="en-US" sz="1800" b="0" i="0" u="none" strike="noStrike" kern="1200" cap="none" spc="0" normalizeH="0" baseline="0" noProof="0" dirty="0">
                <a:ln>
                  <a:noFill/>
                </a:ln>
                <a:solidFill>
                  <a:srgbClr val="FF0000"/>
                </a:solidFill>
                <a:effectLst/>
                <a:uLnTx/>
                <a:uFillTx/>
                <a:latin typeface="Consolas" panose="020B0609020204030204" pitchFamily="49" charset="0"/>
                <a:ea typeface="微软雅黑"/>
                <a:cs typeface="+mn-cs"/>
              </a:endParaRPr>
            </a:p>
          </p:txBody>
        </p:sp>
      </p:grpSp>
      <p:grpSp>
        <p:nvGrpSpPr>
          <p:cNvPr id="11" name="组合 10">
            <a:extLst>
              <a:ext uri="{FF2B5EF4-FFF2-40B4-BE49-F238E27FC236}">
                <a16:creationId xmlns:a16="http://schemas.microsoft.com/office/drawing/2014/main" id="{820D5253-AB97-4764-8622-2DC2ABB0CED6}"/>
              </a:ext>
            </a:extLst>
          </p:cNvPr>
          <p:cNvGrpSpPr/>
          <p:nvPr/>
        </p:nvGrpSpPr>
        <p:grpSpPr>
          <a:xfrm>
            <a:off x="5827776" y="2737002"/>
            <a:ext cx="3154768" cy="1824009"/>
            <a:chOff x="219974" y="2044323"/>
            <a:chExt cx="8704052" cy="556535"/>
          </a:xfrm>
        </p:grpSpPr>
        <p:sp>
          <p:nvSpPr>
            <p:cNvPr id="12" name="矩形: 圆顶角 11">
              <a:extLst>
                <a:ext uri="{FF2B5EF4-FFF2-40B4-BE49-F238E27FC236}">
                  <a16:creationId xmlns:a16="http://schemas.microsoft.com/office/drawing/2014/main" id="{36EF4814-A9EA-4B3E-9723-05A84D1A36EE}"/>
                </a:ext>
              </a:extLst>
            </p:cNvPr>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14" name="矩形: 圆角 17">
              <a:extLst>
                <a:ext uri="{FF2B5EF4-FFF2-40B4-BE49-F238E27FC236}">
                  <a16:creationId xmlns:a16="http://schemas.microsoft.com/office/drawing/2014/main" id="{A86C82C1-CA66-4AF5-8B6A-61F582E9CD5A}"/>
                </a:ext>
              </a:extLst>
            </p:cNvPr>
            <p:cNvSpPr/>
            <p:nvPr/>
          </p:nvSpPr>
          <p:spPr>
            <a:xfrm>
              <a:off x="219974" y="2173363"/>
              <a:ext cx="8704052" cy="42749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600"/>
                </a:lnSpc>
                <a:buClr>
                  <a:srgbClr val="151DC1"/>
                </a:buClr>
              </a:pPr>
              <a:r>
                <a:rPr lang="zh-CN" altLang="en-US" dirty="0">
                  <a:solidFill>
                    <a:prstClr val="black"/>
                  </a:solidFill>
                  <a:latin typeface="Consolas" panose="020B0609020204030204" pitchFamily="49" charset="0"/>
                </a:rPr>
                <a:t>从根结点开始，若待插入结点小于根结点，则在左子树上继续查找插入位置；否则在右子树中查找</a:t>
              </a:r>
              <a:endParaRPr kumimoji="0" lang="en-US" sz="1800" b="0" i="0" u="none" strike="noStrike" kern="1200" cap="none" spc="0" normalizeH="0" baseline="0" noProof="0" dirty="0">
                <a:ln>
                  <a:noFill/>
                </a:ln>
                <a:solidFill>
                  <a:srgbClr val="FF0000"/>
                </a:solidFill>
                <a:effectLst/>
                <a:uLnTx/>
                <a:uFillTx/>
                <a:latin typeface="Consolas" panose="020B0609020204030204" pitchFamily="49" charset="0"/>
                <a:ea typeface="微软雅黑"/>
                <a:cs typeface="+mn-cs"/>
              </a:endParaRPr>
            </a:p>
          </p:txBody>
        </p:sp>
      </p:grpSp>
      <p:sp>
        <p:nvSpPr>
          <p:cNvPr id="29" name="矩形 28">
            <a:extLst>
              <a:ext uri="{FF2B5EF4-FFF2-40B4-BE49-F238E27FC236}">
                <a16:creationId xmlns:a16="http://schemas.microsoft.com/office/drawing/2014/main" id="{7B34CBA2-06A9-453A-8A57-260FA9080013}"/>
              </a:ext>
            </a:extLst>
          </p:cNvPr>
          <p:cNvSpPr/>
          <p:nvPr/>
        </p:nvSpPr>
        <p:spPr>
          <a:xfrm>
            <a:off x="183770" y="3278058"/>
            <a:ext cx="2749471" cy="40011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i="0" u="none" strike="noStrike" kern="1200" cap="none" spc="0" normalizeH="0" baseline="0" noProof="0" dirty="0">
                <a:ln>
                  <a:noFill/>
                </a:ln>
                <a:solidFill>
                  <a:srgbClr val="FF0000"/>
                </a:solidFill>
                <a:effectLst/>
                <a:uLnTx/>
                <a:uFillTx/>
                <a:latin typeface="Times New Roman" panose="02020603050405020304" pitchFamily="18" charset="0"/>
                <a:ea typeface="微软雅黑"/>
                <a:cs typeface="Times New Roman" panose="02020603050405020304" pitchFamily="18" charset="0"/>
              </a:rPr>
              <a:t>8</a:t>
            </a:r>
            <a:r>
              <a:rPr kumimoji="0" lang="en-US" altLang="zh-CN"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 </a:t>
            </a: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3, 10, 1, 6, 14, 4, </a:t>
            </a:r>
            <a:r>
              <a:rPr kumimoji="0" lang="zh-CN" altLang="en-US" sz="2000" i="0" u="none" strike="noStrike" kern="1200" cap="none" spc="0" normalizeH="0" baseline="0" noProof="0" dirty="0">
                <a:ln>
                  <a:noFill/>
                </a:ln>
                <a:effectLst/>
                <a:uLnTx/>
                <a:uFillTx/>
                <a:latin typeface="Times New Roman" panose="02020603050405020304" pitchFamily="18" charset="0"/>
                <a:ea typeface="微软雅黑"/>
                <a:cs typeface="Times New Roman" panose="02020603050405020304" pitchFamily="18" charset="0"/>
              </a:rPr>
              <a:t>7</a:t>
            </a: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 </a:t>
            </a:r>
            <a:r>
              <a:rPr kumimoji="0" lang="zh-CN" altLang="en-US" sz="2000" i="0" u="none" strike="noStrike" kern="1200" cap="none" spc="0" normalizeH="0" baseline="0" noProof="0" dirty="0">
                <a:ln>
                  <a:noFill/>
                </a:ln>
                <a:effectLst/>
                <a:uLnTx/>
                <a:uFillTx/>
                <a:latin typeface="Times New Roman" panose="02020603050405020304" pitchFamily="18" charset="0"/>
                <a:ea typeface="微软雅黑"/>
                <a:cs typeface="Times New Roman" panose="02020603050405020304" pitchFamily="18" charset="0"/>
              </a:rPr>
              <a:t>13</a:t>
            </a:r>
          </a:p>
        </p:txBody>
      </p:sp>
      <p:sp>
        <p:nvSpPr>
          <p:cNvPr id="17" name="流程图: 接点 16">
            <a:extLst>
              <a:ext uri="{FF2B5EF4-FFF2-40B4-BE49-F238E27FC236}">
                <a16:creationId xmlns:a16="http://schemas.microsoft.com/office/drawing/2014/main" id="{2D28A7D4-BB0C-40D1-B333-18ABB67F2D56}"/>
              </a:ext>
            </a:extLst>
          </p:cNvPr>
          <p:cNvSpPr/>
          <p:nvPr/>
        </p:nvSpPr>
        <p:spPr>
          <a:xfrm>
            <a:off x="2694777" y="3757002"/>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8</a:t>
            </a:r>
            <a:endParaRPr lang="zh-CN" alt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40884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56</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lvl="0">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8.5.2  </a:t>
            </a:r>
            <a:r>
              <a:rPr lang="zh-CN" altLang="en-US" sz="3200" dirty="0">
                <a:solidFill>
                  <a:prstClr val="white"/>
                </a:solidFill>
              </a:rPr>
              <a:t>创建二叉搜索树</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2A4B7D20-6B21-457D-B6BF-C3F76ACBB2EE}"/>
              </a:ext>
            </a:extLst>
          </p:cNvPr>
          <p:cNvSpPr/>
          <p:nvPr/>
        </p:nvSpPr>
        <p:spPr>
          <a:xfrm>
            <a:off x="171378" y="927960"/>
            <a:ext cx="5156526" cy="400110"/>
          </a:xfrm>
          <a:prstGeom prst="rect">
            <a:avLst/>
          </a:prstGeom>
        </p:spPr>
        <p:txBody>
          <a:bodyPr wrap="square">
            <a:spAutoFit/>
          </a:bodyPr>
          <a:lstStyle/>
          <a:p>
            <a:pPr lvl="0">
              <a:defRPr/>
            </a:pPr>
            <a:r>
              <a:rPr lang="zh-CN" altLang="en-US" sz="2000" dirty="0">
                <a:solidFill>
                  <a:prstClr val="black"/>
                </a:solidFill>
              </a:rPr>
              <a:t>通过逐个插入元素来创建二叉搜索树：</a:t>
            </a:r>
            <a:endPar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13" name="组合 12">
            <a:extLst>
              <a:ext uri="{FF2B5EF4-FFF2-40B4-BE49-F238E27FC236}">
                <a16:creationId xmlns:a16="http://schemas.microsoft.com/office/drawing/2014/main" id="{D09D85D5-038A-4BF3-A625-95D934A21058}"/>
              </a:ext>
            </a:extLst>
          </p:cNvPr>
          <p:cNvGrpSpPr/>
          <p:nvPr/>
        </p:nvGrpSpPr>
        <p:grpSpPr>
          <a:xfrm>
            <a:off x="146994" y="1387746"/>
            <a:ext cx="5558862" cy="1794366"/>
            <a:chOff x="219974" y="2021250"/>
            <a:chExt cx="8704052" cy="1451294"/>
          </a:xfrm>
        </p:grpSpPr>
        <p:sp>
          <p:nvSpPr>
            <p:cNvPr id="18" name="矩形: 圆顶角 17">
              <a:extLst>
                <a:ext uri="{FF2B5EF4-FFF2-40B4-BE49-F238E27FC236}">
                  <a16:creationId xmlns:a16="http://schemas.microsoft.com/office/drawing/2014/main" id="{1BE027AF-BB67-49A0-86D0-4408EC9D6ADB}"/>
                </a:ext>
              </a:extLst>
            </p:cNvPr>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latin typeface="Consolas" panose="020B0609020204030204" pitchFamily="49" charset="0"/>
                </a:rPr>
                <a:t>创建二叉搜索树</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9" name="矩形: 圆角 17">
              <a:extLst>
                <a:ext uri="{FF2B5EF4-FFF2-40B4-BE49-F238E27FC236}">
                  <a16:creationId xmlns:a16="http://schemas.microsoft.com/office/drawing/2014/main" id="{DCD5AFA7-7B71-40FD-B504-0C9920E0FC1D}"/>
                </a:ext>
              </a:extLst>
            </p:cNvPr>
            <p:cNvSpPr/>
            <p:nvPr/>
          </p:nvSpPr>
          <p:spPr>
            <a:xfrm>
              <a:off x="219974" y="2376601"/>
              <a:ext cx="8704052" cy="109594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rgbClr val="151DC1"/>
                </a:buClr>
                <a:buSzPct val="80000"/>
                <a:defRPr/>
              </a:pPr>
              <a:r>
                <a:rPr lang="en-US" altLang="zh-CN" sz="1600" dirty="0">
                  <a:solidFill>
                    <a:srgbClr val="0000FF"/>
                  </a:solidFill>
                  <a:latin typeface="Consolas" panose="020B0609020204030204" pitchFamily="49" charset="0"/>
                </a:rPr>
                <a:t>int</a:t>
              </a:r>
              <a:r>
                <a:rPr lang="en-US" altLang="zh-CN" sz="1600" dirty="0">
                  <a:solidFill>
                    <a:schemeClr val="tx1"/>
                  </a:solidFill>
                  <a:latin typeface="Consolas" panose="020B0609020204030204" pitchFamily="49" charset="0"/>
                </a:rPr>
                <a:t> keys[] = { 8,3,10,1,6,14,4,7,13 };</a:t>
              </a:r>
            </a:p>
            <a:p>
              <a:pPr lvl="0">
                <a:buClr>
                  <a:srgbClr val="151DC1"/>
                </a:buClr>
                <a:buSzPct val="80000"/>
                <a:defRPr/>
              </a:pPr>
              <a:r>
                <a:rPr lang="en-US" altLang="zh-CN" sz="1600" dirty="0" err="1">
                  <a:solidFill>
                    <a:srgbClr val="08764C"/>
                  </a:solidFill>
                  <a:latin typeface="Consolas" panose="020B0609020204030204" pitchFamily="49" charset="0"/>
                </a:rPr>
                <a:t>BinaryTree</a:t>
              </a:r>
              <a:r>
                <a:rPr lang="en-US" altLang="zh-CN" sz="1600" dirty="0">
                  <a:solidFill>
                    <a:schemeClr val="tx1"/>
                  </a:solidFill>
                  <a:latin typeface="Consolas" panose="020B0609020204030204" pitchFamily="49" charset="0"/>
                </a:rPr>
                <a:t>&lt;</a:t>
              </a:r>
              <a:r>
                <a:rPr lang="en-US" altLang="zh-CN" sz="1600" dirty="0">
                  <a:solidFill>
                    <a:srgbClr val="0000FF"/>
                  </a:solidFill>
                  <a:latin typeface="Consolas" panose="020B0609020204030204" pitchFamily="49" charset="0"/>
                </a:rPr>
                <a:t>int</a:t>
              </a:r>
              <a:r>
                <a:rPr lang="en-US" altLang="zh-CN" sz="1600" dirty="0">
                  <a:solidFill>
                    <a:schemeClr val="tx1"/>
                  </a:solidFill>
                  <a:latin typeface="Consolas" panose="020B0609020204030204" pitchFamily="49" charset="0"/>
                </a:rPr>
                <a:t>&gt; </a:t>
              </a:r>
              <a:r>
                <a:rPr lang="en-US" altLang="zh-CN" sz="1600" dirty="0" err="1">
                  <a:solidFill>
                    <a:schemeClr val="tx1"/>
                  </a:solidFill>
                  <a:latin typeface="Consolas" panose="020B0609020204030204" pitchFamily="49" charset="0"/>
                </a:rPr>
                <a:t>bstree</a:t>
              </a:r>
              <a:r>
                <a:rPr lang="en-US" altLang="zh-CN" sz="1600" dirty="0">
                  <a:solidFill>
                    <a:schemeClr val="tx1"/>
                  </a:solidFill>
                  <a:latin typeface="Consolas" panose="020B0609020204030204" pitchFamily="49" charset="0"/>
                </a:rPr>
                <a:t>;</a:t>
              </a:r>
            </a:p>
            <a:p>
              <a:pPr lvl="0">
                <a:buClr>
                  <a:srgbClr val="151DC1"/>
                </a:buClr>
                <a:buSzPct val="80000"/>
                <a:defRPr/>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for</a:t>
              </a: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auto</a:t>
              </a:r>
              <a:r>
                <a:rPr lang="en-US" altLang="zh-CN" sz="1600" dirty="0">
                  <a:solidFill>
                    <a:schemeClr val="tx1"/>
                  </a:solidFill>
                  <a:latin typeface="Consolas" panose="020B0609020204030204" pitchFamily="49" charset="0"/>
                </a:rPr>
                <a:t> i:keys)</a:t>
              </a:r>
            </a:p>
            <a:p>
              <a:pPr lvl="0">
                <a:buClr>
                  <a:srgbClr val="151DC1"/>
                </a:buClr>
                <a:buSzPct val="80000"/>
                <a:defRPr/>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if</a:t>
              </a: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&lt;</a:t>
              </a:r>
              <a:r>
                <a:rPr lang="en-US" altLang="zh-CN" sz="1600" dirty="0">
                  <a:solidFill>
                    <a:srgbClr val="0000FF"/>
                  </a:solidFill>
                  <a:latin typeface="Consolas" panose="020B0609020204030204" pitchFamily="49" charset="0"/>
                </a:rPr>
                <a:t>int</a:t>
              </a:r>
              <a:r>
                <a:rPr lang="en-US" altLang="zh-CN" sz="1600" dirty="0">
                  <a:solidFill>
                    <a:schemeClr val="tx1"/>
                  </a:solidFill>
                  <a:latin typeface="Consolas" panose="020B0609020204030204" pitchFamily="49" charset="0"/>
                </a:rPr>
                <a:t>&gt; *n=</a:t>
              </a:r>
              <a:r>
                <a:rPr lang="en-US" altLang="zh-CN" sz="1600" dirty="0" err="1">
                  <a:solidFill>
                    <a:schemeClr val="tx1"/>
                  </a:solidFill>
                  <a:latin typeface="Consolas" panose="020B0609020204030204" pitchFamily="49" charset="0"/>
                </a:rPr>
                <a:t>bstree.insert</a:t>
              </a:r>
              <a:r>
                <a:rPr lang="en-US" altLang="zh-CN" sz="1600" dirty="0">
                  <a:solidFill>
                    <a:schemeClr val="tx1"/>
                  </a:solidFill>
                  <a:latin typeface="Consolas" panose="020B0609020204030204" pitchFamily="49" charset="0"/>
                </a:rPr>
                <a:t>(</a:t>
              </a:r>
              <a:r>
                <a:rPr lang="en-US" altLang="zh-CN" sz="1600" dirty="0" err="1">
                  <a:solidFill>
                    <a:schemeClr val="tx1"/>
                  </a:solidFill>
                  <a:latin typeface="Consolas" panose="020B0609020204030204" pitchFamily="49" charset="0"/>
                </a:rPr>
                <a:t>i</a:t>
              </a:r>
              <a:r>
                <a:rPr lang="en-US" altLang="zh-CN" sz="1600" dirty="0">
                  <a:solidFill>
                    <a:schemeClr val="tx1"/>
                  </a:solidFill>
                  <a:latin typeface="Consolas" panose="020B0609020204030204" pitchFamily="49" charset="0"/>
                </a:rPr>
                <a:t>) )</a:t>
              </a:r>
            </a:p>
            <a:p>
              <a:pPr lvl="0">
                <a:buClr>
                  <a:srgbClr val="151DC1"/>
                </a:buClr>
                <a:buSzPct val="80000"/>
                <a:defRPr/>
              </a:pP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cout</a:t>
              </a:r>
              <a:r>
                <a:rPr lang="en-US" altLang="zh-CN" sz="1600" dirty="0">
                  <a:solidFill>
                    <a:schemeClr val="tx1"/>
                  </a:solidFill>
                  <a:latin typeface="Consolas" panose="020B0609020204030204" pitchFamily="49" charset="0"/>
                </a:rPr>
                <a:t> &lt;&lt; n-&gt;data() &lt;&lt; </a:t>
              </a:r>
              <a:r>
                <a:rPr lang="en-US" altLang="zh-CN" sz="1600" dirty="0">
                  <a:solidFill>
                    <a:srgbClr val="E0AB5B"/>
                  </a:solidFill>
                  <a:latin typeface="Consolas" panose="020B0609020204030204" pitchFamily="49" charset="0"/>
                </a:rPr>
                <a:t>" "</a:t>
              </a:r>
              <a:r>
                <a:rPr lang="en-US" altLang="zh-CN" sz="1600" dirty="0">
                  <a:solidFill>
                    <a:schemeClr val="tx1"/>
                  </a:solidFill>
                  <a:latin typeface="Consolas" panose="020B0609020204030204" pitchFamily="49" charset="0"/>
                </a:rPr>
                <a:t>;</a:t>
              </a:r>
              <a:endParaRPr kumimoji="0" lang="en-US" altLang="zh-CN" sz="1600" b="0" i="0" u="none" strike="noStrike" kern="1200" cap="none" spc="0" normalizeH="0" baseline="0" noProof="0" dirty="0">
                <a:ln>
                  <a:noFill/>
                </a:ln>
                <a:solidFill>
                  <a:schemeClr val="tx1"/>
                </a:solidFill>
                <a:effectLst/>
                <a:uLnTx/>
                <a:uFillTx/>
                <a:latin typeface="Consolas" panose="020B0609020204030204" pitchFamily="49" charset="0"/>
                <a:ea typeface="微软雅黑"/>
              </a:endParaRPr>
            </a:p>
          </p:txBody>
        </p:sp>
      </p:grpSp>
      <p:grpSp>
        <p:nvGrpSpPr>
          <p:cNvPr id="22" name="组合 21">
            <a:extLst>
              <a:ext uri="{FF2B5EF4-FFF2-40B4-BE49-F238E27FC236}">
                <a16:creationId xmlns:a16="http://schemas.microsoft.com/office/drawing/2014/main" id="{26F3186B-4F08-45B9-9CDE-FBC711097147}"/>
              </a:ext>
            </a:extLst>
          </p:cNvPr>
          <p:cNvGrpSpPr/>
          <p:nvPr/>
        </p:nvGrpSpPr>
        <p:grpSpPr>
          <a:xfrm>
            <a:off x="5827776" y="1387750"/>
            <a:ext cx="3154768" cy="1157162"/>
            <a:chOff x="219974" y="2044323"/>
            <a:chExt cx="8704052" cy="353069"/>
          </a:xfrm>
        </p:grpSpPr>
        <p:sp>
          <p:nvSpPr>
            <p:cNvPr id="23" name="矩形: 圆顶角 22">
              <a:extLst>
                <a:ext uri="{FF2B5EF4-FFF2-40B4-BE49-F238E27FC236}">
                  <a16:creationId xmlns:a16="http://schemas.microsoft.com/office/drawing/2014/main" id="{5F144F22-E93F-41A0-8C2C-C548C9378742}"/>
                </a:ext>
              </a:extLst>
            </p:cNvPr>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24" name="矩形: 圆角 17">
              <a:extLst>
                <a:ext uri="{FF2B5EF4-FFF2-40B4-BE49-F238E27FC236}">
                  <a16:creationId xmlns:a16="http://schemas.microsoft.com/office/drawing/2014/main" id="{20ADF0E0-6C80-4367-9B24-E71948F1C158}"/>
                </a:ext>
              </a:extLst>
            </p:cNvPr>
            <p:cNvSpPr/>
            <p:nvPr/>
          </p:nvSpPr>
          <p:spPr>
            <a:xfrm>
              <a:off x="219974" y="2173363"/>
              <a:ext cx="8704052" cy="22402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600"/>
                </a:lnSpc>
                <a:buClr>
                  <a:srgbClr val="151DC1"/>
                </a:buClr>
              </a:pPr>
              <a:r>
                <a:rPr lang="zh-CN" altLang="en-US" dirty="0">
                  <a:solidFill>
                    <a:prstClr val="black"/>
                  </a:solidFill>
                  <a:latin typeface="Consolas" panose="020B0609020204030204" pitchFamily="49" charset="0"/>
                </a:rPr>
                <a:t>插入新结点成功则返回结点指针，然后打印数据</a:t>
              </a:r>
              <a:endParaRPr kumimoji="0" lang="en-US" sz="1800" b="0" i="0" u="none" strike="noStrike" kern="1200" cap="none" spc="0" normalizeH="0" baseline="0" noProof="0" dirty="0">
                <a:ln>
                  <a:noFill/>
                </a:ln>
                <a:solidFill>
                  <a:srgbClr val="FF0000"/>
                </a:solidFill>
                <a:effectLst/>
                <a:uLnTx/>
                <a:uFillTx/>
                <a:latin typeface="Consolas" panose="020B0609020204030204" pitchFamily="49" charset="0"/>
                <a:ea typeface="微软雅黑"/>
                <a:cs typeface="+mn-cs"/>
              </a:endParaRPr>
            </a:p>
          </p:txBody>
        </p:sp>
      </p:grpSp>
      <p:grpSp>
        <p:nvGrpSpPr>
          <p:cNvPr id="11" name="组合 10">
            <a:extLst>
              <a:ext uri="{FF2B5EF4-FFF2-40B4-BE49-F238E27FC236}">
                <a16:creationId xmlns:a16="http://schemas.microsoft.com/office/drawing/2014/main" id="{820D5253-AB97-4764-8622-2DC2ABB0CED6}"/>
              </a:ext>
            </a:extLst>
          </p:cNvPr>
          <p:cNvGrpSpPr/>
          <p:nvPr/>
        </p:nvGrpSpPr>
        <p:grpSpPr>
          <a:xfrm>
            <a:off x="5827776" y="2737002"/>
            <a:ext cx="3154768" cy="1824009"/>
            <a:chOff x="219974" y="2044323"/>
            <a:chExt cx="8704052" cy="556535"/>
          </a:xfrm>
        </p:grpSpPr>
        <p:sp>
          <p:nvSpPr>
            <p:cNvPr id="12" name="矩形: 圆顶角 11">
              <a:extLst>
                <a:ext uri="{FF2B5EF4-FFF2-40B4-BE49-F238E27FC236}">
                  <a16:creationId xmlns:a16="http://schemas.microsoft.com/office/drawing/2014/main" id="{36EF4814-A9EA-4B3E-9723-05A84D1A36EE}"/>
                </a:ext>
              </a:extLst>
            </p:cNvPr>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14" name="矩形: 圆角 17">
              <a:extLst>
                <a:ext uri="{FF2B5EF4-FFF2-40B4-BE49-F238E27FC236}">
                  <a16:creationId xmlns:a16="http://schemas.microsoft.com/office/drawing/2014/main" id="{A86C82C1-CA66-4AF5-8B6A-61F582E9CD5A}"/>
                </a:ext>
              </a:extLst>
            </p:cNvPr>
            <p:cNvSpPr/>
            <p:nvPr/>
          </p:nvSpPr>
          <p:spPr>
            <a:xfrm>
              <a:off x="219974" y="2173363"/>
              <a:ext cx="8704052" cy="42749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600"/>
                </a:lnSpc>
                <a:buClr>
                  <a:srgbClr val="151DC1"/>
                </a:buClr>
              </a:pPr>
              <a:r>
                <a:rPr lang="zh-CN" altLang="en-US" dirty="0">
                  <a:solidFill>
                    <a:prstClr val="black"/>
                  </a:solidFill>
                  <a:latin typeface="Consolas" panose="020B0609020204030204" pitchFamily="49" charset="0"/>
                </a:rPr>
                <a:t>从根结点开始，若待插入结点小于根结点，则在左子树上继续查找插入位置；否则在右子树中查找</a:t>
              </a:r>
              <a:endParaRPr kumimoji="0" lang="en-US" sz="1800" b="0" i="0" u="none" strike="noStrike" kern="1200" cap="none" spc="0" normalizeH="0" baseline="0" noProof="0" dirty="0">
                <a:ln>
                  <a:noFill/>
                </a:ln>
                <a:solidFill>
                  <a:srgbClr val="FF0000"/>
                </a:solidFill>
                <a:effectLst/>
                <a:uLnTx/>
                <a:uFillTx/>
                <a:latin typeface="Consolas" panose="020B0609020204030204" pitchFamily="49" charset="0"/>
                <a:ea typeface="微软雅黑"/>
                <a:cs typeface="+mn-cs"/>
              </a:endParaRPr>
            </a:p>
          </p:txBody>
        </p:sp>
      </p:grpSp>
      <p:sp>
        <p:nvSpPr>
          <p:cNvPr id="29" name="矩形 28">
            <a:extLst>
              <a:ext uri="{FF2B5EF4-FFF2-40B4-BE49-F238E27FC236}">
                <a16:creationId xmlns:a16="http://schemas.microsoft.com/office/drawing/2014/main" id="{7B34CBA2-06A9-453A-8A57-260FA9080013}"/>
              </a:ext>
            </a:extLst>
          </p:cNvPr>
          <p:cNvSpPr/>
          <p:nvPr/>
        </p:nvSpPr>
        <p:spPr>
          <a:xfrm>
            <a:off x="183770" y="3278058"/>
            <a:ext cx="2749471" cy="40011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8</a:t>
            </a:r>
            <a:r>
              <a:rPr kumimoji="0" lang="en-US" altLang="zh-CN"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 </a:t>
            </a:r>
            <a:r>
              <a:rPr kumimoji="0" lang="zh-CN" altLang="en-US" sz="2000" i="0" u="none" strike="noStrike" kern="1200" cap="none" spc="0" normalizeH="0" baseline="0" noProof="0" dirty="0">
                <a:ln>
                  <a:noFill/>
                </a:ln>
                <a:solidFill>
                  <a:srgbClr val="FF0000"/>
                </a:solidFill>
                <a:effectLst/>
                <a:uLnTx/>
                <a:uFillTx/>
                <a:latin typeface="Times New Roman" panose="02020603050405020304" pitchFamily="18" charset="0"/>
                <a:ea typeface="微软雅黑"/>
                <a:cs typeface="Times New Roman" panose="02020603050405020304" pitchFamily="18" charset="0"/>
              </a:rPr>
              <a:t>3</a:t>
            </a: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 10, 1, 6, 14, 4, </a:t>
            </a:r>
            <a:r>
              <a:rPr kumimoji="0" lang="zh-CN" altLang="en-US" sz="2000" i="0" u="none" strike="noStrike" kern="1200" cap="none" spc="0" normalizeH="0" baseline="0" noProof="0" dirty="0">
                <a:ln>
                  <a:noFill/>
                </a:ln>
                <a:effectLst/>
                <a:uLnTx/>
                <a:uFillTx/>
                <a:latin typeface="Times New Roman" panose="02020603050405020304" pitchFamily="18" charset="0"/>
                <a:ea typeface="微软雅黑"/>
                <a:cs typeface="Times New Roman" panose="02020603050405020304" pitchFamily="18" charset="0"/>
              </a:rPr>
              <a:t>7</a:t>
            </a: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 </a:t>
            </a:r>
            <a:r>
              <a:rPr kumimoji="0" lang="zh-CN" altLang="en-US" sz="2000" i="0" u="none" strike="noStrike" kern="1200" cap="none" spc="0" normalizeH="0" baseline="0" noProof="0" dirty="0">
                <a:ln>
                  <a:noFill/>
                </a:ln>
                <a:effectLst/>
                <a:uLnTx/>
                <a:uFillTx/>
                <a:latin typeface="Times New Roman" panose="02020603050405020304" pitchFamily="18" charset="0"/>
                <a:ea typeface="微软雅黑"/>
                <a:cs typeface="Times New Roman" panose="02020603050405020304" pitchFamily="18" charset="0"/>
              </a:rPr>
              <a:t>13</a:t>
            </a:r>
          </a:p>
        </p:txBody>
      </p:sp>
      <p:sp>
        <p:nvSpPr>
          <p:cNvPr id="17" name="流程图: 接点 16">
            <a:extLst>
              <a:ext uri="{FF2B5EF4-FFF2-40B4-BE49-F238E27FC236}">
                <a16:creationId xmlns:a16="http://schemas.microsoft.com/office/drawing/2014/main" id="{2D28A7D4-BB0C-40D1-B333-18ABB67F2D56}"/>
              </a:ext>
            </a:extLst>
          </p:cNvPr>
          <p:cNvSpPr/>
          <p:nvPr/>
        </p:nvSpPr>
        <p:spPr>
          <a:xfrm>
            <a:off x="2694777" y="3757002"/>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8</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44" name="流程图: 接点 43">
            <a:extLst>
              <a:ext uri="{FF2B5EF4-FFF2-40B4-BE49-F238E27FC236}">
                <a16:creationId xmlns:a16="http://schemas.microsoft.com/office/drawing/2014/main" id="{27807579-F9A9-4550-B93F-A4C85D3C0C5B}"/>
              </a:ext>
            </a:extLst>
          </p:cNvPr>
          <p:cNvSpPr/>
          <p:nvPr/>
        </p:nvSpPr>
        <p:spPr>
          <a:xfrm>
            <a:off x="1393970" y="4292284"/>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3</a:t>
            </a:r>
            <a:endParaRPr lang="zh-CN" altLang="en-US" dirty="0">
              <a:solidFill>
                <a:schemeClr val="tx1"/>
              </a:solidFill>
              <a:latin typeface="Times New Roman" panose="02020603050405020304" pitchFamily="18" charset="0"/>
              <a:cs typeface="Times New Roman" panose="02020603050405020304" pitchFamily="18" charset="0"/>
            </a:endParaRPr>
          </a:p>
        </p:txBody>
      </p:sp>
      <p:cxnSp>
        <p:nvCxnSpPr>
          <p:cNvPr id="45" name="直接连接符 44">
            <a:extLst>
              <a:ext uri="{FF2B5EF4-FFF2-40B4-BE49-F238E27FC236}">
                <a16:creationId xmlns:a16="http://schemas.microsoft.com/office/drawing/2014/main" id="{9D9B954B-51A8-483F-9719-A61FE9E71D7C}"/>
              </a:ext>
            </a:extLst>
          </p:cNvPr>
          <p:cNvCxnSpPr>
            <a:stCxn id="17" idx="2"/>
            <a:endCxn id="44" idx="7"/>
          </p:cNvCxnSpPr>
          <p:nvPr/>
        </p:nvCxnSpPr>
        <p:spPr>
          <a:xfrm flipH="1">
            <a:off x="1898633" y="3997834"/>
            <a:ext cx="796144" cy="364988"/>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749475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57</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lvl="0">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8.5.2  </a:t>
            </a:r>
            <a:r>
              <a:rPr lang="zh-CN" altLang="en-US" sz="3200" dirty="0">
                <a:solidFill>
                  <a:prstClr val="white"/>
                </a:solidFill>
              </a:rPr>
              <a:t>创建二叉搜索树</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2A4B7D20-6B21-457D-B6BF-C3F76ACBB2EE}"/>
              </a:ext>
            </a:extLst>
          </p:cNvPr>
          <p:cNvSpPr/>
          <p:nvPr/>
        </p:nvSpPr>
        <p:spPr>
          <a:xfrm>
            <a:off x="171378" y="927960"/>
            <a:ext cx="5156526" cy="400110"/>
          </a:xfrm>
          <a:prstGeom prst="rect">
            <a:avLst/>
          </a:prstGeom>
        </p:spPr>
        <p:txBody>
          <a:bodyPr wrap="square">
            <a:spAutoFit/>
          </a:bodyPr>
          <a:lstStyle/>
          <a:p>
            <a:pPr lvl="0">
              <a:defRPr/>
            </a:pPr>
            <a:r>
              <a:rPr lang="zh-CN" altLang="en-US" sz="2000" dirty="0">
                <a:solidFill>
                  <a:prstClr val="black"/>
                </a:solidFill>
              </a:rPr>
              <a:t>通过逐个插入元素来创建二叉搜索树：</a:t>
            </a:r>
            <a:endPar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13" name="组合 12">
            <a:extLst>
              <a:ext uri="{FF2B5EF4-FFF2-40B4-BE49-F238E27FC236}">
                <a16:creationId xmlns:a16="http://schemas.microsoft.com/office/drawing/2014/main" id="{D09D85D5-038A-4BF3-A625-95D934A21058}"/>
              </a:ext>
            </a:extLst>
          </p:cNvPr>
          <p:cNvGrpSpPr/>
          <p:nvPr/>
        </p:nvGrpSpPr>
        <p:grpSpPr>
          <a:xfrm>
            <a:off x="146994" y="1387746"/>
            <a:ext cx="5558862" cy="1794366"/>
            <a:chOff x="219974" y="2021250"/>
            <a:chExt cx="8704052" cy="1451294"/>
          </a:xfrm>
        </p:grpSpPr>
        <p:sp>
          <p:nvSpPr>
            <p:cNvPr id="18" name="矩形: 圆顶角 17">
              <a:extLst>
                <a:ext uri="{FF2B5EF4-FFF2-40B4-BE49-F238E27FC236}">
                  <a16:creationId xmlns:a16="http://schemas.microsoft.com/office/drawing/2014/main" id="{1BE027AF-BB67-49A0-86D0-4408EC9D6ADB}"/>
                </a:ext>
              </a:extLst>
            </p:cNvPr>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latin typeface="Consolas" panose="020B0609020204030204" pitchFamily="49" charset="0"/>
                </a:rPr>
                <a:t>创建二叉搜索树</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9" name="矩形: 圆角 17">
              <a:extLst>
                <a:ext uri="{FF2B5EF4-FFF2-40B4-BE49-F238E27FC236}">
                  <a16:creationId xmlns:a16="http://schemas.microsoft.com/office/drawing/2014/main" id="{DCD5AFA7-7B71-40FD-B504-0C9920E0FC1D}"/>
                </a:ext>
              </a:extLst>
            </p:cNvPr>
            <p:cNvSpPr/>
            <p:nvPr/>
          </p:nvSpPr>
          <p:spPr>
            <a:xfrm>
              <a:off x="219974" y="2376601"/>
              <a:ext cx="8704052" cy="109594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rgbClr val="151DC1"/>
                </a:buClr>
                <a:buSzPct val="80000"/>
                <a:defRPr/>
              </a:pPr>
              <a:r>
                <a:rPr lang="en-US" altLang="zh-CN" sz="1600" dirty="0">
                  <a:solidFill>
                    <a:srgbClr val="0000FF"/>
                  </a:solidFill>
                  <a:latin typeface="Consolas" panose="020B0609020204030204" pitchFamily="49" charset="0"/>
                </a:rPr>
                <a:t>int</a:t>
              </a:r>
              <a:r>
                <a:rPr lang="en-US" altLang="zh-CN" sz="1600" dirty="0">
                  <a:solidFill>
                    <a:schemeClr val="tx1"/>
                  </a:solidFill>
                  <a:latin typeface="Consolas" panose="020B0609020204030204" pitchFamily="49" charset="0"/>
                </a:rPr>
                <a:t> keys[] = { 8,3,10,1,6,14,4,7,13 };</a:t>
              </a:r>
            </a:p>
            <a:p>
              <a:pPr lvl="0">
                <a:buClr>
                  <a:srgbClr val="151DC1"/>
                </a:buClr>
                <a:buSzPct val="80000"/>
                <a:defRPr/>
              </a:pPr>
              <a:r>
                <a:rPr lang="en-US" altLang="zh-CN" sz="1600" dirty="0" err="1">
                  <a:solidFill>
                    <a:srgbClr val="08764C"/>
                  </a:solidFill>
                  <a:latin typeface="Consolas" panose="020B0609020204030204" pitchFamily="49" charset="0"/>
                </a:rPr>
                <a:t>BinaryTree</a:t>
              </a:r>
              <a:r>
                <a:rPr lang="en-US" altLang="zh-CN" sz="1600" dirty="0">
                  <a:solidFill>
                    <a:schemeClr val="tx1"/>
                  </a:solidFill>
                  <a:latin typeface="Consolas" panose="020B0609020204030204" pitchFamily="49" charset="0"/>
                </a:rPr>
                <a:t>&lt;</a:t>
              </a:r>
              <a:r>
                <a:rPr lang="en-US" altLang="zh-CN" sz="1600" dirty="0">
                  <a:solidFill>
                    <a:srgbClr val="0000FF"/>
                  </a:solidFill>
                  <a:latin typeface="Consolas" panose="020B0609020204030204" pitchFamily="49" charset="0"/>
                </a:rPr>
                <a:t>int</a:t>
              </a:r>
              <a:r>
                <a:rPr lang="en-US" altLang="zh-CN" sz="1600" dirty="0">
                  <a:solidFill>
                    <a:schemeClr val="tx1"/>
                  </a:solidFill>
                  <a:latin typeface="Consolas" panose="020B0609020204030204" pitchFamily="49" charset="0"/>
                </a:rPr>
                <a:t>&gt; </a:t>
              </a:r>
              <a:r>
                <a:rPr lang="en-US" altLang="zh-CN" sz="1600" dirty="0" err="1">
                  <a:solidFill>
                    <a:schemeClr val="tx1"/>
                  </a:solidFill>
                  <a:latin typeface="Consolas" panose="020B0609020204030204" pitchFamily="49" charset="0"/>
                </a:rPr>
                <a:t>bstree</a:t>
              </a:r>
              <a:r>
                <a:rPr lang="en-US" altLang="zh-CN" sz="1600" dirty="0">
                  <a:solidFill>
                    <a:schemeClr val="tx1"/>
                  </a:solidFill>
                  <a:latin typeface="Consolas" panose="020B0609020204030204" pitchFamily="49" charset="0"/>
                </a:rPr>
                <a:t>;</a:t>
              </a:r>
            </a:p>
            <a:p>
              <a:pPr lvl="0">
                <a:buClr>
                  <a:srgbClr val="151DC1"/>
                </a:buClr>
                <a:buSzPct val="80000"/>
                <a:defRPr/>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for</a:t>
              </a: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auto</a:t>
              </a:r>
              <a:r>
                <a:rPr lang="en-US" altLang="zh-CN" sz="1600" dirty="0">
                  <a:solidFill>
                    <a:schemeClr val="tx1"/>
                  </a:solidFill>
                  <a:latin typeface="Consolas" panose="020B0609020204030204" pitchFamily="49" charset="0"/>
                </a:rPr>
                <a:t> i:keys)</a:t>
              </a:r>
            </a:p>
            <a:p>
              <a:pPr lvl="0">
                <a:buClr>
                  <a:srgbClr val="151DC1"/>
                </a:buClr>
                <a:buSzPct val="80000"/>
                <a:defRPr/>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if</a:t>
              </a: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&lt;</a:t>
              </a:r>
              <a:r>
                <a:rPr lang="en-US" altLang="zh-CN" sz="1600" dirty="0">
                  <a:solidFill>
                    <a:srgbClr val="0000FF"/>
                  </a:solidFill>
                  <a:latin typeface="Consolas" panose="020B0609020204030204" pitchFamily="49" charset="0"/>
                </a:rPr>
                <a:t>int</a:t>
              </a:r>
              <a:r>
                <a:rPr lang="en-US" altLang="zh-CN" sz="1600" dirty="0">
                  <a:solidFill>
                    <a:schemeClr val="tx1"/>
                  </a:solidFill>
                  <a:latin typeface="Consolas" panose="020B0609020204030204" pitchFamily="49" charset="0"/>
                </a:rPr>
                <a:t>&gt; *n=</a:t>
              </a:r>
              <a:r>
                <a:rPr lang="en-US" altLang="zh-CN" sz="1600" dirty="0" err="1">
                  <a:solidFill>
                    <a:schemeClr val="tx1"/>
                  </a:solidFill>
                  <a:latin typeface="Consolas" panose="020B0609020204030204" pitchFamily="49" charset="0"/>
                </a:rPr>
                <a:t>bstree.insert</a:t>
              </a:r>
              <a:r>
                <a:rPr lang="en-US" altLang="zh-CN" sz="1600" dirty="0">
                  <a:solidFill>
                    <a:schemeClr val="tx1"/>
                  </a:solidFill>
                  <a:latin typeface="Consolas" panose="020B0609020204030204" pitchFamily="49" charset="0"/>
                </a:rPr>
                <a:t>(</a:t>
              </a:r>
              <a:r>
                <a:rPr lang="en-US" altLang="zh-CN" sz="1600" dirty="0" err="1">
                  <a:solidFill>
                    <a:schemeClr val="tx1"/>
                  </a:solidFill>
                  <a:latin typeface="Consolas" panose="020B0609020204030204" pitchFamily="49" charset="0"/>
                </a:rPr>
                <a:t>i</a:t>
              </a:r>
              <a:r>
                <a:rPr lang="en-US" altLang="zh-CN" sz="1600" dirty="0">
                  <a:solidFill>
                    <a:schemeClr val="tx1"/>
                  </a:solidFill>
                  <a:latin typeface="Consolas" panose="020B0609020204030204" pitchFamily="49" charset="0"/>
                </a:rPr>
                <a:t>) )</a:t>
              </a:r>
            </a:p>
            <a:p>
              <a:pPr lvl="0">
                <a:buClr>
                  <a:srgbClr val="151DC1"/>
                </a:buClr>
                <a:buSzPct val="80000"/>
                <a:defRPr/>
              </a:pP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cout</a:t>
              </a:r>
              <a:r>
                <a:rPr lang="en-US" altLang="zh-CN" sz="1600" dirty="0">
                  <a:solidFill>
                    <a:schemeClr val="tx1"/>
                  </a:solidFill>
                  <a:latin typeface="Consolas" panose="020B0609020204030204" pitchFamily="49" charset="0"/>
                </a:rPr>
                <a:t> &lt;&lt; n-&gt;data() &lt;&lt; </a:t>
              </a:r>
              <a:r>
                <a:rPr lang="en-US" altLang="zh-CN" sz="1600" dirty="0">
                  <a:solidFill>
                    <a:srgbClr val="E0AB5B"/>
                  </a:solidFill>
                  <a:latin typeface="Consolas" panose="020B0609020204030204" pitchFamily="49" charset="0"/>
                </a:rPr>
                <a:t>" "</a:t>
              </a:r>
              <a:r>
                <a:rPr lang="en-US" altLang="zh-CN" sz="1600" dirty="0">
                  <a:solidFill>
                    <a:schemeClr val="tx1"/>
                  </a:solidFill>
                  <a:latin typeface="Consolas" panose="020B0609020204030204" pitchFamily="49" charset="0"/>
                </a:rPr>
                <a:t>;</a:t>
              </a:r>
              <a:endParaRPr kumimoji="0" lang="en-US" altLang="zh-CN" sz="1600" b="0" i="0" u="none" strike="noStrike" kern="1200" cap="none" spc="0" normalizeH="0" baseline="0" noProof="0" dirty="0">
                <a:ln>
                  <a:noFill/>
                </a:ln>
                <a:solidFill>
                  <a:schemeClr val="tx1"/>
                </a:solidFill>
                <a:effectLst/>
                <a:uLnTx/>
                <a:uFillTx/>
                <a:latin typeface="Consolas" panose="020B0609020204030204" pitchFamily="49" charset="0"/>
                <a:ea typeface="微软雅黑"/>
              </a:endParaRPr>
            </a:p>
          </p:txBody>
        </p:sp>
      </p:grpSp>
      <p:grpSp>
        <p:nvGrpSpPr>
          <p:cNvPr id="22" name="组合 21">
            <a:extLst>
              <a:ext uri="{FF2B5EF4-FFF2-40B4-BE49-F238E27FC236}">
                <a16:creationId xmlns:a16="http://schemas.microsoft.com/office/drawing/2014/main" id="{26F3186B-4F08-45B9-9CDE-FBC711097147}"/>
              </a:ext>
            </a:extLst>
          </p:cNvPr>
          <p:cNvGrpSpPr/>
          <p:nvPr/>
        </p:nvGrpSpPr>
        <p:grpSpPr>
          <a:xfrm>
            <a:off x="5827776" y="1387750"/>
            <a:ext cx="3154768" cy="1157162"/>
            <a:chOff x="219974" y="2044323"/>
            <a:chExt cx="8704052" cy="353069"/>
          </a:xfrm>
        </p:grpSpPr>
        <p:sp>
          <p:nvSpPr>
            <p:cNvPr id="23" name="矩形: 圆顶角 22">
              <a:extLst>
                <a:ext uri="{FF2B5EF4-FFF2-40B4-BE49-F238E27FC236}">
                  <a16:creationId xmlns:a16="http://schemas.microsoft.com/office/drawing/2014/main" id="{5F144F22-E93F-41A0-8C2C-C548C9378742}"/>
                </a:ext>
              </a:extLst>
            </p:cNvPr>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24" name="矩形: 圆角 17">
              <a:extLst>
                <a:ext uri="{FF2B5EF4-FFF2-40B4-BE49-F238E27FC236}">
                  <a16:creationId xmlns:a16="http://schemas.microsoft.com/office/drawing/2014/main" id="{20ADF0E0-6C80-4367-9B24-E71948F1C158}"/>
                </a:ext>
              </a:extLst>
            </p:cNvPr>
            <p:cNvSpPr/>
            <p:nvPr/>
          </p:nvSpPr>
          <p:spPr>
            <a:xfrm>
              <a:off x="219974" y="2173363"/>
              <a:ext cx="8704052" cy="22402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600"/>
                </a:lnSpc>
                <a:buClr>
                  <a:srgbClr val="151DC1"/>
                </a:buClr>
              </a:pPr>
              <a:r>
                <a:rPr lang="zh-CN" altLang="en-US" dirty="0">
                  <a:solidFill>
                    <a:prstClr val="black"/>
                  </a:solidFill>
                  <a:latin typeface="Consolas" panose="020B0609020204030204" pitchFamily="49" charset="0"/>
                </a:rPr>
                <a:t>插入新结点成功则返回结点指针，然后打印数据</a:t>
              </a:r>
              <a:endParaRPr kumimoji="0" lang="en-US" sz="1800" b="0" i="0" u="none" strike="noStrike" kern="1200" cap="none" spc="0" normalizeH="0" baseline="0" noProof="0" dirty="0">
                <a:ln>
                  <a:noFill/>
                </a:ln>
                <a:solidFill>
                  <a:srgbClr val="FF0000"/>
                </a:solidFill>
                <a:effectLst/>
                <a:uLnTx/>
                <a:uFillTx/>
                <a:latin typeface="Consolas" panose="020B0609020204030204" pitchFamily="49" charset="0"/>
                <a:ea typeface="微软雅黑"/>
                <a:cs typeface="+mn-cs"/>
              </a:endParaRPr>
            </a:p>
          </p:txBody>
        </p:sp>
      </p:grpSp>
      <p:grpSp>
        <p:nvGrpSpPr>
          <p:cNvPr id="11" name="组合 10">
            <a:extLst>
              <a:ext uri="{FF2B5EF4-FFF2-40B4-BE49-F238E27FC236}">
                <a16:creationId xmlns:a16="http://schemas.microsoft.com/office/drawing/2014/main" id="{820D5253-AB97-4764-8622-2DC2ABB0CED6}"/>
              </a:ext>
            </a:extLst>
          </p:cNvPr>
          <p:cNvGrpSpPr/>
          <p:nvPr/>
        </p:nvGrpSpPr>
        <p:grpSpPr>
          <a:xfrm>
            <a:off x="5827776" y="2737002"/>
            <a:ext cx="3154768" cy="1824009"/>
            <a:chOff x="219974" y="2044323"/>
            <a:chExt cx="8704052" cy="556535"/>
          </a:xfrm>
        </p:grpSpPr>
        <p:sp>
          <p:nvSpPr>
            <p:cNvPr id="12" name="矩形: 圆顶角 11">
              <a:extLst>
                <a:ext uri="{FF2B5EF4-FFF2-40B4-BE49-F238E27FC236}">
                  <a16:creationId xmlns:a16="http://schemas.microsoft.com/office/drawing/2014/main" id="{36EF4814-A9EA-4B3E-9723-05A84D1A36EE}"/>
                </a:ext>
              </a:extLst>
            </p:cNvPr>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14" name="矩形: 圆角 17">
              <a:extLst>
                <a:ext uri="{FF2B5EF4-FFF2-40B4-BE49-F238E27FC236}">
                  <a16:creationId xmlns:a16="http://schemas.microsoft.com/office/drawing/2014/main" id="{A86C82C1-CA66-4AF5-8B6A-61F582E9CD5A}"/>
                </a:ext>
              </a:extLst>
            </p:cNvPr>
            <p:cNvSpPr/>
            <p:nvPr/>
          </p:nvSpPr>
          <p:spPr>
            <a:xfrm>
              <a:off x="219974" y="2173363"/>
              <a:ext cx="8704052" cy="42749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600"/>
                </a:lnSpc>
                <a:buClr>
                  <a:srgbClr val="151DC1"/>
                </a:buClr>
              </a:pPr>
              <a:r>
                <a:rPr lang="zh-CN" altLang="en-US" dirty="0">
                  <a:solidFill>
                    <a:prstClr val="black"/>
                  </a:solidFill>
                  <a:latin typeface="Consolas" panose="020B0609020204030204" pitchFamily="49" charset="0"/>
                </a:rPr>
                <a:t>从根结点开始，若待插入结点小于根结点，则在左子树上继续查找插入位置；否则在右子树中查找</a:t>
              </a:r>
              <a:endParaRPr kumimoji="0" lang="en-US" sz="1800" b="0" i="0" u="none" strike="noStrike" kern="1200" cap="none" spc="0" normalizeH="0" baseline="0" noProof="0" dirty="0">
                <a:ln>
                  <a:noFill/>
                </a:ln>
                <a:solidFill>
                  <a:srgbClr val="FF0000"/>
                </a:solidFill>
                <a:effectLst/>
                <a:uLnTx/>
                <a:uFillTx/>
                <a:latin typeface="Consolas" panose="020B0609020204030204" pitchFamily="49" charset="0"/>
                <a:ea typeface="微软雅黑"/>
                <a:cs typeface="+mn-cs"/>
              </a:endParaRPr>
            </a:p>
          </p:txBody>
        </p:sp>
      </p:grpSp>
      <p:sp>
        <p:nvSpPr>
          <p:cNvPr id="29" name="矩形 28">
            <a:extLst>
              <a:ext uri="{FF2B5EF4-FFF2-40B4-BE49-F238E27FC236}">
                <a16:creationId xmlns:a16="http://schemas.microsoft.com/office/drawing/2014/main" id="{7B34CBA2-06A9-453A-8A57-260FA9080013}"/>
              </a:ext>
            </a:extLst>
          </p:cNvPr>
          <p:cNvSpPr/>
          <p:nvPr/>
        </p:nvSpPr>
        <p:spPr>
          <a:xfrm>
            <a:off x="183770" y="3278058"/>
            <a:ext cx="2749471" cy="40011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8</a:t>
            </a:r>
            <a:r>
              <a:rPr kumimoji="0" lang="en-US" altLang="zh-CN"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 </a:t>
            </a: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3, </a:t>
            </a:r>
            <a:r>
              <a:rPr kumimoji="0" lang="zh-CN" altLang="en-US" sz="2000" i="0" u="none" strike="noStrike" kern="1200" cap="none" spc="0" normalizeH="0" baseline="0" noProof="0" dirty="0">
                <a:ln>
                  <a:noFill/>
                </a:ln>
                <a:solidFill>
                  <a:srgbClr val="FF0000"/>
                </a:solidFill>
                <a:effectLst/>
                <a:uLnTx/>
                <a:uFillTx/>
                <a:latin typeface="Times New Roman" panose="02020603050405020304" pitchFamily="18" charset="0"/>
                <a:ea typeface="微软雅黑"/>
                <a:cs typeface="Times New Roman" panose="02020603050405020304" pitchFamily="18" charset="0"/>
              </a:rPr>
              <a:t>10</a:t>
            </a: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 1, 6, 14, 4, </a:t>
            </a:r>
            <a:r>
              <a:rPr kumimoji="0" lang="zh-CN" altLang="en-US" sz="2000" i="0" u="none" strike="noStrike" kern="1200" cap="none" spc="0" normalizeH="0" baseline="0" noProof="0" dirty="0">
                <a:ln>
                  <a:noFill/>
                </a:ln>
                <a:effectLst/>
                <a:uLnTx/>
                <a:uFillTx/>
                <a:latin typeface="Times New Roman" panose="02020603050405020304" pitchFamily="18" charset="0"/>
                <a:ea typeface="微软雅黑"/>
                <a:cs typeface="Times New Roman" panose="02020603050405020304" pitchFamily="18" charset="0"/>
              </a:rPr>
              <a:t>7</a:t>
            </a: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 </a:t>
            </a:r>
            <a:r>
              <a:rPr kumimoji="0" lang="zh-CN" altLang="en-US" sz="2000" i="0" u="none" strike="noStrike" kern="1200" cap="none" spc="0" normalizeH="0" baseline="0" noProof="0" dirty="0">
                <a:ln>
                  <a:noFill/>
                </a:ln>
                <a:effectLst/>
                <a:uLnTx/>
                <a:uFillTx/>
                <a:latin typeface="Times New Roman" panose="02020603050405020304" pitchFamily="18" charset="0"/>
                <a:ea typeface="微软雅黑"/>
                <a:cs typeface="Times New Roman" panose="02020603050405020304" pitchFamily="18" charset="0"/>
              </a:rPr>
              <a:t>13</a:t>
            </a:r>
          </a:p>
        </p:txBody>
      </p:sp>
      <p:sp>
        <p:nvSpPr>
          <p:cNvPr id="17" name="流程图: 接点 16">
            <a:extLst>
              <a:ext uri="{FF2B5EF4-FFF2-40B4-BE49-F238E27FC236}">
                <a16:creationId xmlns:a16="http://schemas.microsoft.com/office/drawing/2014/main" id="{2D28A7D4-BB0C-40D1-B333-18ABB67F2D56}"/>
              </a:ext>
            </a:extLst>
          </p:cNvPr>
          <p:cNvSpPr/>
          <p:nvPr/>
        </p:nvSpPr>
        <p:spPr>
          <a:xfrm>
            <a:off x="2694777" y="3757002"/>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8</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32" name="流程图: 接点 31">
            <a:extLst>
              <a:ext uri="{FF2B5EF4-FFF2-40B4-BE49-F238E27FC236}">
                <a16:creationId xmlns:a16="http://schemas.microsoft.com/office/drawing/2014/main" id="{21865A32-A763-45C0-8F32-44BA6B7140F8}"/>
              </a:ext>
            </a:extLst>
          </p:cNvPr>
          <p:cNvSpPr/>
          <p:nvPr/>
        </p:nvSpPr>
        <p:spPr>
          <a:xfrm>
            <a:off x="3968559" y="4292284"/>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10</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44" name="流程图: 接点 43">
            <a:extLst>
              <a:ext uri="{FF2B5EF4-FFF2-40B4-BE49-F238E27FC236}">
                <a16:creationId xmlns:a16="http://schemas.microsoft.com/office/drawing/2014/main" id="{27807579-F9A9-4550-B93F-A4C85D3C0C5B}"/>
              </a:ext>
            </a:extLst>
          </p:cNvPr>
          <p:cNvSpPr/>
          <p:nvPr/>
        </p:nvSpPr>
        <p:spPr>
          <a:xfrm>
            <a:off x="1393970" y="4292284"/>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3</a:t>
            </a:r>
            <a:endParaRPr lang="zh-CN" altLang="en-US" dirty="0">
              <a:solidFill>
                <a:schemeClr val="tx1"/>
              </a:solidFill>
              <a:latin typeface="Times New Roman" panose="02020603050405020304" pitchFamily="18" charset="0"/>
              <a:cs typeface="Times New Roman" panose="02020603050405020304" pitchFamily="18" charset="0"/>
            </a:endParaRPr>
          </a:p>
        </p:txBody>
      </p:sp>
      <p:cxnSp>
        <p:nvCxnSpPr>
          <p:cNvPr id="45" name="直接连接符 44">
            <a:extLst>
              <a:ext uri="{FF2B5EF4-FFF2-40B4-BE49-F238E27FC236}">
                <a16:creationId xmlns:a16="http://schemas.microsoft.com/office/drawing/2014/main" id="{9D9B954B-51A8-483F-9719-A61FE9E71D7C}"/>
              </a:ext>
            </a:extLst>
          </p:cNvPr>
          <p:cNvCxnSpPr>
            <a:stCxn id="17" idx="2"/>
            <a:endCxn id="44" idx="7"/>
          </p:cNvCxnSpPr>
          <p:nvPr/>
        </p:nvCxnSpPr>
        <p:spPr>
          <a:xfrm flipH="1">
            <a:off x="1898633" y="3997834"/>
            <a:ext cx="796144" cy="364988"/>
          </a:xfrm>
          <a:prstGeom prst="line">
            <a:avLst/>
          </a:prstGeom>
        </p:spPr>
        <p:style>
          <a:lnRef idx="1">
            <a:schemeClr val="dk1"/>
          </a:lnRef>
          <a:fillRef idx="0">
            <a:schemeClr val="dk1"/>
          </a:fillRef>
          <a:effectRef idx="0">
            <a:schemeClr val="dk1"/>
          </a:effectRef>
          <a:fontRef idx="minor">
            <a:schemeClr val="tx1"/>
          </a:fontRef>
        </p:style>
      </p:cxnSp>
      <p:cxnSp>
        <p:nvCxnSpPr>
          <p:cNvPr id="46" name="直接连接符 45">
            <a:extLst>
              <a:ext uri="{FF2B5EF4-FFF2-40B4-BE49-F238E27FC236}">
                <a16:creationId xmlns:a16="http://schemas.microsoft.com/office/drawing/2014/main" id="{ED63C349-ADBD-48D0-9F64-649858ADB2AF}"/>
              </a:ext>
            </a:extLst>
          </p:cNvPr>
          <p:cNvCxnSpPr>
            <a:cxnSpLocks/>
            <a:stCxn id="32" idx="1"/>
            <a:endCxn id="17" idx="6"/>
          </p:cNvCxnSpPr>
          <p:nvPr/>
        </p:nvCxnSpPr>
        <p:spPr>
          <a:xfrm flipH="1" flipV="1">
            <a:off x="3286026" y="3997834"/>
            <a:ext cx="769119" cy="364988"/>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362247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58</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lvl="0">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8.5.2  </a:t>
            </a:r>
            <a:r>
              <a:rPr lang="zh-CN" altLang="en-US" sz="3200" dirty="0">
                <a:solidFill>
                  <a:prstClr val="white"/>
                </a:solidFill>
              </a:rPr>
              <a:t>创建二叉搜索树</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2A4B7D20-6B21-457D-B6BF-C3F76ACBB2EE}"/>
              </a:ext>
            </a:extLst>
          </p:cNvPr>
          <p:cNvSpPr/>
          <p:nvPr/>
        </p:nvSpPr>
        <p:spPr>
          <a:xfrm>
            <a:off x="171378" y="927960"/>
            <a:ext cx="5156526" cy="400110"/>
          </a:xfrm>
          <a:prstGeom prst="rect">
            <a:avLst/>
          </a:prstGeom>
        </p:spPr>
        <p:txBody>
          <a:bodyPr wrap="square">
            <a:spAutoFit/>
          </a:bodyPr>
          <a:lstStyle/>
          <a:p>
            <a:pPr lvl="0">
              <a:defRPr/>
            </a:pPr>
            <a:r>
              <a:rPr lang="zh-CN" altLang="en-US" sz="2000" dirty="0">
                <a:solidFill>
                  <a:prstClr val="black"/>
                </a:solidFill>
              </a:rPr>
              <a:t>通过逐个插入元素来创建二叉搜索树：</a:t>
            </a:r>
            <a:endPar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13" name="组合 12">
            <a:extLst>
              <a:ext uri="{FF2B5EF4-FFF2-40B4-BE49-F238E27FC236}">
                <a16:creationId xmlns:a16="http://schemas.microsoft.com/office/drawing/2014/main" id="{D09D85D5-038A-4BF3-A625-95D934A21058}"/>
              </a:ext>
            </a:extLst>
          </p:cNvPr>
          <p:cNvGrpSpPr/>
          <p:nvPr/>
        </p:nvGrpSpPr>
        <p:grpSpPr>
          <a:xfrm>
            <a:off x="146994" y="1387746"/>
            <a:ext cx="5558862" cy="1794366"/>
            <a:chOff x="219974" y="2021250"/>
            <a:chExt cx="8704052" cy="1451294"/>
          </a:xfrm>
        </p:grpSpPr>
        <p:sp>
          <p:nvSpPr>
            <p:cNvPr id="18" name="矩形: 圆顶角 17">
              <a:extLst>
                <a:ext uri="{FF2B5EF4-FFF2-40B4-BE49-F238E27FC236}">
                  <a16:creationId xmlns:a16="http://schemas.microsoft.com/office/drawing/2014/main" id="{1BE027AF-BB67-49A0-86D0-4408EC9D6ADB}"/>
                </a:ext>
              </a:extLst>
            </p:cNvPr>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latin typeface="Consolas" panose="020B0609020204030204" pitchFamily="49" charset="0"/>
                </a:rPr>
                <a:t>创建二叉搜索树</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9" name="矩形: 圆角 17">
              <a:extLst>
                <a:ext uri="{FF2B5EF4-FFF2-40B4-BE49-F238E27FC236}">
                  <a16:creationId xmlns:a16="http://schemas.microsoft.com/office/drawing/2014/main" id="{DCD5AFA7-7B71-40FD-B504-0C9920E0FC1D}"/>
                </a:ext>
              </a:extLst>
            </p:cNvPr>
            <p:cNvSpPr/>
            <p:nvPr/>
          </p:nvSpPr>
          <p:spPr>
            <a:xfrm>
              <a:off x="219974" y="2376601"/>
              <a:ext cx="8704052" cy="109594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rgbClr val="151DC1"/>
                </a:buClr>
                <a:buSzPct val="80000"/>
                <a:defRPr/>
              </a:pPr>
              <a:r>
                <a:rPr lang="en-US" altLang="zh-CN" sz="1600" dirty="0">
                  <a:solidFill>
                    <a:srgbClr val="0000FF"/>
                  </a:solidFill>
                  <a:latin typeface="Consolas" panose="020B0609020204030204" pitchFamily="49" charset="0"/>
                </a:rPr>
                <a:t>int</a:t>
              </a:r>
              <a:r>
                <a:rPr lang="en-US" altLang="zh-CN" sz="1600" dirty="0">
                  <a:solidFill>
                    <a:schemeClr val="tx1"/>
                  </a:solidFill>
                  <a:latin typeface="Consolas" panose="020B0609020204030204" pitchFamily="49" charset="0"/>
                </a:rPr>
                <a:t> keys[] = { 8,3,10,1,6,14,4,7,13 };</a:t>
              </a:r>
            </a:p>
            <a:p>
              <a:pPr lvl="0">
                <a:buClr>
                  <a:srgbClr val="151DC1"/>
                </a:buClr>
                <a:buSzPct val="80000"/>
                <a:defRPr/>
              </a:pPr>
              <a:r>
                <a:rPr lang="en-US" altLang="zh-CN" sz="1600" dirty="0" err="1">
                  <a:solidFill>
                    <a:srgbClr val="08764C"/>
                  </a:solidFill>
                  <a:latin typeface="Consolas" panose="020B0609020204030204" pitchFamily="49" charset="0"/>
                </a:rPr>
                <a:t>BinaryTree</a:t>
              </a:r>
              <a:r>
                <a:rPr lang="en-US" altLang="zh-CN" sz="1600" dirty="0">
                  <a:solidFill>
                    <a:schemeClr val="tx1"/>
                  </a:solidFill>
                  <a:latin typeface="Consolas" panose="020B0609020204030204" pitchFamily="49" charset="0"/>
                </a:rPr>
                <a:t>&lt;</a:t>
              </a:r>
              <a:r>
                <a:rPr lang="en-US" altLang="zh-CN" sz="1600" dirty="0">
                  <a:solidFill>
                    <a:srgbClr val="0000FF"/>
                  </a:solidFill>
                  <a:latin typeface="Consolas" panose="020B0609020204030204" pitchFamily="49" charset="0"/>
                </a:rPr>
                <a:t>int</a:t>
              </a:r>
              <a:r>
                <a:rPr lang="en-US" altLang="zh-CN" sz="1600" dirty="0">
                  <a:solidFill>
                    <a:schemeClr val="tx1"/>
                  </a:solidFill>
                  <a:latin typeface="Consolas" panose="020B0609020204030204" pitchFamily="49" charset="0"/>
                </a:rPr>
                <a:t>&gt; </a:t>
              </a:r>
              <a:r>
                <a:rPr lang="en-US" altLang="zh-CN" sz="1600" dirty="0" err="1">
                  <a:solidFill>
                    <a:schemeClr val="tx1"/>
                  </a:solidFill>
                  <a:latin typeface="Consolas" panose="020B0609020204030204" pitchFamily="49" charset="0"/>
                </a:rPr>
                <a:t>bstree</a:t>
              </a:r>
              <a:r>
                <a:rPr lang="en-US" altLang="zh-CN" sz="1600" dirty="0">
                  <a:solidFill>
                    <a:schemeClr val="tx1"/>
                  </a:solidFill>
                  <a:latin typeface="Consolas" panose="020B0609020204030204" pitchFamily="49" charset="0"/>
                </a:rPr>
                <a:t>;</a:t>
              </a:r>
            </a:p>
            <a:p>
              <a:pPr lvl="0">
                <a:buClr>
                  <a:srgbClr val="151DC1"/>
                </a:buClr>
                <a:buSzPct val="80000"/>
                <a:defRPr/>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for</a:t>
              </a: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auto</a:t>
              </a:r>
              <a:r>
                <a:rPr lang="en-US" altLang="zh-CN" sz="1600" dirty="0">
                  <a:solidFill>
                    <a:schemeClr val="tx1"/>
                  </a:solidFill>
                  <a:latin typeface="Consolas" panose="020B0609020204030204" pitchFamily="49" charset="0"/>
                </a:rPr>
                <a:t> i:keys)</a:t>
              </a:r>
            </a:p>
            <a:p>
              <a:pPr lvl="0">
                <a:buClr>
                  <a:srgbClr val="151DC1"/>
                </a:buClr>
                <a:buSzPct val="80000"/>
                <a:defRPr/>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if</a:t>
              </a: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&lt;</a:t>
              </a:r>
              <a:r>
                <a:rPr lang="en-US" altLang="zh-CN" sz="1600" dirty="0">
                  <a:solidFill>
                    <a:srgbClr val="0000FF"/>
                  </a:solidFill>
                  <a:latin typeface="Consolas" panose="020B0609020204030204" pitchFamily="49" charset="0"/>
                </a:rPr>
                <a:t>int</a:t>
              </a:r>
              <a:r>
                <a:rPr lang="en-US" altLang="zh-CN" sz="1600" dirty="0">
                  <a:solidFill>
                    <a:schemeClr val="tx1"/>
                  </a:solidFill>
                  <a:latin typeface="Consolas" panose="020B0609020204030204" pitchFamily="49" charset="0"/>
                </a:rPr>
                <a:t>&gt; *n=</a:t>
              </a:r>
              <a:r>
                <a:rPr lang="en-US" altLang="zh-CN" sz="1600" dirty="0" err="1">
                  <a:solidFill>
                    <a:schemeClr val="tx1"/>
                  </a:solidFill>
                  <a:latin typeface="Consolas" panose="020B0609020204030204" pitchFamily="49" charset="0"/>
                </a:rPr>
                <a:t>bstree.insert</a:t>
              </a:r>
              <a:r>
                <a:rPr lang="en-US" altLang="zh-CN" sz="1600" dirty="0">
                  <a:solidFill>
                    <a:schemeClr val="tx1"/>
                  </a:solidFill>
                  <a:latin typeface="Consolas" panose="020B0609020204030204" pitchFamily="49" charset="0"/>
                </a:rPr>
                <a:t>(</a:t>
              </a:r>
              <a:r>
                <a:rPr lang="en-US" altLang="zh-CN" sz="1600" dirty="0" err="1">
                  <a:solidFill>
                    <a:schemeClr val="tx1"/>
                  </a:solidFill>
                  <a:latin typeface="Consolas" panose="020B0609020204030204" pitchFamily="49" charset="0"/>
                </a:rPr>
                <a:t>i</a:t>
              </a:r>
              <a:r>
                <a:rPr lang="en-US" altLang="zh-CN" sz="1600" dirty="0">
                  <a:solidFill>
                    <a:schemeClr val="tx1"/>
                  </a:solidFill>
                  <a:latin typeface="Consolas" panose="020B0609020204030204" pitchFamily="49" charset="0"/>
                </a:rPr>
                <a:t>) )</a:t>
              </a:r>
            </a:p>
            <a:p>
              <a:pPr lvl="0">
                <a:buClr>
                  <a:srgbClr val="151DC1"/>
                </a:buClr>
                <a:buSzPct val="80000"/>
                <a:defRPr/>
              </a:pP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cout</a:t>
              </a:r>
              <a:r>
                <a:rPr lang="en-US" altLang="zh-CN" sz="1600" dirty="0">
                  <a:solidFill>
                    <a:schemeClr val="tx1"/>
                  </a:solidFill>
                  <a:latin typeface="Consolas" panose="020B0609020204030204" pitchFamily="49" charset="0"/>
                </a:rPr>
                <a:t> &lt;&lt; n-&gt;data() &lt;&lt; </a:t>
              </a:r>
              <a:r>
                <a:rPr lang="en-US" altLang="zh-CN" sz="1600" dirty="0">
                  <a:solidFill>
                    <a:srgbClr val="E0AB5B"/>
                  </a:solidFill>
                  <a:latin typeface="Consolas" panose="020B0609020204030204" pitchFamily="49" charset="0"/>
                </a:rPr>
                <a:t>" "</a:t>
              </a:r>
              <a:r>
                <a:rPr lang="en-US" altLang="zh-CN" sz="1600" dirty="0">
                  <a:solidFill>
                    <a:schemeClr val="tx1"/>
                  </a:solidFill>
                  <a:latin typeface="Consolas" panose="020B0609020204030204" pitchFamily="49" charset="0"/>
                </a:rPr>
                <a:t>;</a:t>
              </a:r>
              <a:endParaRPr kumimoji="0" lang="en-US" altLang="zh-CN" sz="1600" b="0" i="0" u="none" strike="noStrike" kern="1200" cap="none" spc="0" normalizeH="0" baseline="0" noProof="0" dirty="0">
                <a:ln>
                  <a:noFill/>
                </a:ln>
                <a:solidFill>
                  <a:schemeClr val="tx1"/>
                </a:solidFill>
                <a:effectLst/>
                <a:uLnTx/>
                <a:uFillTx/>
                <a:latin typeface="Consolas" panose="020B0609020204030204" pitchFamily="49" charset="0"/>
                <a:ea typeface="微软雅黑"/>
              </a:endParaRPr>
            </a:p>
          </p:txBody>
        </p:sp>
      </p:grpSp>
      <p:grpSp>
        <p:nvGrpSpPr>
          <p:cNvPr id="22" name="组合 21">
            <a:extLst>
              <a:ext uri="{FF2B5EF4-FFF2-40B4-BE49-F238E27FC236}">
                <a16:creationId xmlns:a16="http://schemas.microsoft.com/office/drawing/2014/main" id="{26F3186B-4F08-45B9-9CDE-FBC711097147}"/>
              </a:ext>
            </a:extLst>
          </p:cNvPr>
          <p:cNvGrpSpPr/>
          <p:nvPr/>
        </p:nvGrpSpPr>
        <p:grpSpPr>
          <a:xfrm>
            <a:off x="5827776" y="1387750"/>
            <a:ext cx="3154768" cy="1157162"/>
            <a:chOff x="219974" y="2044323"/>
            <a:chExt cx="8704052" cy="353069"/>
          </a:xfrm>
        </p:grpSpPr>
        <p:sp>
          <p:nvSpPr>
            <p:cNvPr id="23" name="矩形: 圆顶角 22">
              <a:extLst>
                <a:ext uri="{FF2B5EF4-FFF2-40B4-BE49-F238E27FC236}">
                  <a16:creationId xmlns:a16="http://schemas.microsoft.com/office/drawing/2014/main" id="{5F144F22-E93F-41A0-8C2C-C548C9378742}"/>
                </a:ext>
              </a:extLst>
            </p:cNvPr>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24" name="矩形: 圆角 17">
              <a:extLst>
                <a:ext uri="{FF2B5EF4-FFF2-40B4-BE49-F238E27FC236}">
                  <a16:creationId xmlns:a16="http://schemas.microsoft.com/office/drawing/2014/main" id="{20ADF0E0-6C80-4367-9B24-E71948F1C158}"/>
                </a:ext>
              </a:extLst>
            </p:cNvPr>
            <p:cNvSpPr/>
            <p:nvPr/>
          </p:nvSpPr>
          <p:spPr>
            <a:xfrm>
              <a:off x="219974" y="2173363"/>
              <a:ext cx="8704052" cy="22402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600"/>
                </a:lnSpc>
                <a:buClr>
                  <a:srgbClr val="151DC1"/>
                </a:buClr>
              </a:pPr>
              <a:r>
                <a:rPr lang="zh-CN" altLang="en-US" dirty="0">
                  <a:solidFill>
                    <a:prstClr val="black"/>
                  </a:solidFill>
                  <a:latin typeface="Consolas" panose="020B0609020204030204" pitchFamily="49" charset="0"/>
                </a:rPr>
                <a:t>插入新结点成功则返回结点指针，然后打印数据</a:t>
              </a:r>
              <a:endParaRPr kumimoji="0" lang="en-US" sz="1800" b="0" i="0" u="none" strike="noStrike" kern="1200" cap="none" spc="0" normalizeH="0" baseline="0" noProof="0" dirty="0">
                <a:ln>
                  <a:noFill/>
                </a:ln>
                <a:solidFill>
                  <a:srgbClr val="FF0000"/>
                </a:solidFill>
                <a:effectLst/>
                <a:uLnTx/>
                <a:uFillTx/>
                <a:latin typeface="Consolas" panose="020B0609020204030204" pitchFamily="49" charset="0"/>
                <a:ea typeface="微软雅黑"/>
                <a:cs typeface="+mn-cs"/>
              </a:endParaRPr>
            </a:p>
          </p:txBody>
        </p:sp>
      </p:grpSp>
      <p:grpSp>
        <p:nvGrpSpPr>
          <p:cNvPr id="11" name="组合 10">
            <a:extLst>
              <a:ext uri="{FF2B5EF4-FFF2-40B4-BE49-F238E27FC236}">
                <a16:creationId xmlns:a16="http://schemas.microsoft.com/office/drawing/2014/main" id="{820D5253-AB97-4764-8622-2DC2ABB0CED6}"/>
              </a:ext>
            </a:extLst>
          </p:cNvPr>
          <p:cNvGrpSpPr/>
          <p:nvPr/>
        </p:nvGrpSpPr>
        <p:grpSpPr>
          <a:xfrm>
            <a:off x="5827776" y="2737002"/>
            <a:ext cx="3154768" cy="1824009"/>
            <a:chOff x="219974" y="2044323"/>
            <a:chExt cx="8704052" cy="556535"/>
          </a:xfrm>
        </p:grpSpPr>
        <p:sp>
          <p:nvSpPr>
            <p:cNvPr id="12" name="矩形: 圆顶角 11">
              <a:extLst>
                <a:ext uri="{FF2B5EF4-FFF2-40B4-BE49-F238E27FC236}">
                  <a16:creationId xmlns:a16="http://schemas.microsoft.com/office/drawing/2014/main" id="{36EF4814-A9EA-4B3E-9723-05A84D1A36EE}"/>
                </a:ext>
              </a:extLst>
            </p:cNvPr>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14" name="矩形: 圆角 17">
              <a:extLst>
                <a:ext uri="{FF2B5EF4-FFF2-40B4-BE49-F238E27FC236}">
                  <a16:creationId xmlns:a16="http://schemas.microsoft.com/office/drawing/2014/main" id="{A86C82C1-CA66-4AF5-8B6A-61F582E9CD5A}"/>
                </a:ext>
              </a:extLst>
            </p:cNvPr>
            <p:cNvSpPr/>
            <p:nvPr/>
          </p:nvSpPr>
          <p:spPr>
            <a:xfrm>
              <a:off x="219974" y="2173363"/>
              <a:ext cx="8704052" cy="42749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600"/>
                </a:lnSpc>
                <a:buClr>
                  <a:srgbClr val="151DC1"/>
                </a:buClr>
              </a:pPr>
              <a:r>
                <a:rPr lang="zh-CN" altLang="en-US" dirty="0">
                  <a:solidFill>
                    <a:prstClr val="black"/>
                  </a:solidFill>
                  <a:latin typeface="Consolas" panose="020B0609020204030204" pitchFamily="49" charset="0"/>
                </a:rPr>
                <a:t>从根结点开始，若待插入结点小于根结点，则在左子树上继续查找插入位置；否则在右子树中查找</a:t>
              </a:r>
              <a:endParaRPr kumimoji="0" lang="en-US" sz="1800" b="0" i="0" u="none" strike="noStrike" kern="1200" cap="none" spc="0" normalizeH="0" baseline="0" noProof="0" dirty="0">
                <a:ln>
                  <a:noFill/>
                </a:ln>
                <a:solidFill>
                  <a:srgbClr val="FF0000"/>
                </a:solidFill>
                <a:effectLst/>
                <a:uLnTx/>
                <a:uFillTx/>
                <a:latin typeface="Consolas" panose="020B0609020204030204" pitchFamily="49" charset="0"/>
                <a:ea typeface="微软雅黑"/>
                <a:cs typeface="+mn-cs"/>
              </a:endParaRPr>
            </a:p>
          </p:txBody>
        </p:sp>
      </p:grpSp>
      <p:sp>
        <p:nvSpPr>
          <p:cNvPr id="29" name="矩形 28">
            <a:extLst>
              <a:ext uri="{FF2B5EF4-FFF2-40B4-BE49-F238E27FC236}">
                <a16:creationId xmlns:a16="http://schemas.microsoft.com/office/drawing/2014/main" id="{7B34CBA2-06A9-453A-8A57-260FA9080013}"/>
              </a:ext>
            </a:extLst>
          </p:cNvPr>
          <p:cNvSpPr/>
          <p:nvPr/>
        </p:nvSpPr>
        <p:spPr>
          <a:xfrm>
            <a:off x="183770" y="3278058"/>
            <a:ext cx="2749471" cy="40011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8</a:t>
            </a:r>
            <a:r>
              <a:rPr kumimoji="0" lang="en-US" altLang="zh-CN"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 </a:t>
            </a: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3, 10, </a:t>
            </a:r>
            <a:r>
              <a:rPr kumimoji="0" lang="zh-CN" altLang="en-US" sz="2000" i="0" u="none" strike="noStrike" kern="1200" cap="none" spc="0" normalizeH="0" baseline="0" noProof="0" dirty="0">
                <a:ln>
                  <a:noFill/>
                </a:ln>
                <a:solidFill>
                  <a:srgbClr val="FF0000"/>
                </a:solidFill>
                <a:effectLst/>
                <a:uLnTx/>
                <a:uFillTx/>
                <a:latin typeface="Times New Roman" panose="02020603050405020304" pitchFamily="18" charset="0"/>
                <a:ea typeface="微软雅黑"/>
                <a:cs typeface="Times New Roman" panose="02020603050405020304" pitchFamily="18" charset="0"/>
              </a:rPr>
              <a:t>1</a:t>
            </a: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 6, 14, 4, </a:t>
            </a:r>
            <a:r>
              <a:rPr kumimoji="0" lang="zh-CN" altLang="en-US" sz="2000" i="0" u="none" strike="noStrike" kern="1200" cap="none" spc="0" normalizeH="0" baseline="0" noProof="0" dirty="0">
                <a:ln>
                  <a:noFill/>
                </a:ln>
                <a:effectLst/>
                <a:uLnTx/>
                <a:uFillTx/>
                <a:latin typeface="Times New Roman" panose="02020603050405020304" pitchFamily="18" charset="0"/>
                <a:ea typeface="微软雅黑"/>
                <a:cs typeface="Times New Roman" panose="02020603050405020304" pitchFamily="18" charset="0"/>
              </a:rPr>
              <a:t>7</a:t>
            </a: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 </a:t>
            </a:r>
            <a:r>
              <a:rPr kumimoji="0" lang="zh-CN" altLang="en-US" sz="2000" i="0" u="none" strike="noStrike" kern="1200" cap="none" spc="0" normalizeH="0" baseline="0" noProof="0" dirty="0">
                <a:ln>
                  <a:noFill/>
                </a:ln>
                <a:effectLst/>
                <a:uLnTx/>
                <a:uFillTx/>
                <a:latin typeface="Times New Roman" panose="02020603050405020304" pitchFamily="18" charset="0"/>
                <a:ea typeface="微软雅黑"/>
                <a:cs typeface="Times New Roman" panose="02020603050405020304" pitchFamily="18" charset="0"/>
              </a:rPr>
              <a:t>13</a:t>
            </a:r>
          </a:p>
        </p:txBody>
      </p:sp>
      <p:sp>
        <p:nvSpPr>
          <p:cNvPr id="17" name="流程图: 接点 16">
            <a:extLst>
              <a:ext uri="{FF2B5EF4-FFF2-40B4-BE49-F238E27FC236}">
                <a16:creationId xmlns:a16="http://schemas.microsoft.com/office/drawing/2014/main" id="{2D28A7D4-BB0C-40D1-B333-18ABB67F2D56}"/>
              </a:ext>
            </a:extLst>
          </p:cNvPr>
          <p:cNvSpPr/>
          <p:nvPr/>
        </p:nvSpPr>
        <p:spPr>
          <a:xfrm>
            <a:off x="2694777" y="3757002"/>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8</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32" name="流程图: 接点 31">
            <a:extLst>
              <a:ext uri="{FF2B5EF4-FFF2-40B4-BE49-F238E27FC236}">
                <a16:creationId xmlns:a16="http://schemas.microsoft.com/office/drawing/2014/main" id="{21865A32-A763-45C0-8F32-44BA6B7140F8}"/>
              </a:ext>
            </a:extLst>
          </p:cNvPr>
          <p:cNvSpPr/>
          <p:nvPr/>
        </p:nvSpPr>
        <p:spPr>
          <a:xfrm>
            <a:off x="3968559" y="4292284"/>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10</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43" name="流程图: 接点 42">
            <a:extLst>
              <a:ext uri="{FF2B5EF4-FFF2-40B4-BE49-F238E27FC236}">
                <a16:creationId xmlns:a16="http://schemas.microsoft.com/office/drawing/2014/main" id="{EA62DD76-A21E-41D7-821A-5271BC346E94}"/>
              </a:ext>
            </a:extLst>
          </p:cNvPr>
          <p:cNvSpPr/>
          <p:nvPr/>
        </p:nvSpPr>
        <p:spPr>
          <a:xfrm>
            <a:off x="802721" y="5107712"/>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1</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44" name="流程图: 接点 43">
            <a:extLst>
              <a:ext uri="{FF2B5EF4-FFF2-40B4-BE49-F238E27FC236}">
                <a16:creationId xmlns:a16="http://schemas.microsoft.com/office/drawing/2014/main" id="{27807579-F9A9-4550-B93F-A4C85D3C0C5B}"/>
              </a:ext>
            </a:extLst>
          </p:cNvPr>
          <p:cNvSpPr/>
          <p:nvPr/>
        </p:nvSpPr>
        <p:spPr>
          <a:xfrm>
            <a:off x="1393970" y="4292284"/>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3</a:t>
            </a:r>
            <a:endParaRPr lang="zh-CN" altLang="en-US" dirty="0">
              <a:solidFill>
                <a:schemeClr val="tx1"/>
              </a:solidFill>
              <a:latin typeface="Times New Roman" panose="02020603050405020304" pitchFamily="18" charset="0"/>
              <a:cs typeface="Times New Roman" panose="02020603050405020304" pitchFamily="18" charset="0"/>
            </a:endParaRPr>
          </a:p>
        </p:txBody>
      </p:sp>
      <p:cxnSp>
        <p:nvCxnSpPr>
          <p:cNvPr id="45" name="直接连接符 44">
            <a:extLst>
              <a:ext uri="{FF2B5EF4-FFF2-40B4-BE49-F238E27FC236}">
                <a16:creationId xmlns:a16="http://schemas.microsoft.com/office/drawing/2014/main" id="{9D9B954B-51A8-483F-9719-A61FE9E71D7C}"/>
              </a:ext>
            </a:extLst>
          </p:cNvPr>
          <p:cNvCxnSpPr>
            <a:stCxn id="17" idx="2"/>
            <a:endCxn id="44" idx="7"/>
          </p:cNvCxnSpPr>
          <p:nvPr/>
        </p:nvCxnSpPr>
        <p:spPr>
          <a:xfrm flipH="1">
            <a:off x="1898633" y="3997834"/>
            <a:ext cx="796144" cy="364988"/>
          </a:xfrm>
          <a:prstGeom prst="line">
            <a:avLst/>
          </a:prstGeom>
        </p:spPr>
        <p:style>
          <a:lnRef idx="1">
            <a:schemeClr val="dk1"/>
          </a:lnRef>
          <a:fillRef idx="0">
            <a:schemeClr val="dk1"/>
          </a:fillRef>
          <a:effectRef idx="0">
            <a:schemeClr val="dk1"/>
          </a:effectRef>
          <a:fontRef idx="minor">
            <a:schemeClr val="tx1"/>
          </a:fontRef>
        </p:style>
      </p:cxnSp>
      <p:cxnSp>
        <p:nvCxnSpPr>
          <p:cNvPr id="46" name="直接连接符 45">
            <a:extLst>
              <a:ext uri="{FF2B5EF4-FFF2-40B4-BE49-F238E27FC236}">
                <a16:creationId xmlns:a16="http://schemas.microsoft.com/office/drawing/2014/main" id="{ED63C349-ADBD-48D0-9F64-649858ADB2AF}"/>
              </a:ext>
            </a:extLst>
          </p:cNvPr>
          <p:cNvCxnSpPr>
            <a:cxnSpLocks/>
            <a:stCxn id="32" idx="1"/>
            <a:endCxn id="17" idx="6"/>
          </p:cNvCxnSpPr>
          <p:nvPr/>
        </p:nvCxnSpPr>
        <p:spPr>
          <a:xfrm flipH="1" flipV="1">
            <a:off x="3286026" y="3997834"/>
            <a:ext cx="769119" cy="364988"/>
          </a:xfrm>
          <a:prstGeom prst="line">
            <a:avLst/>
          </a:prstGeom>
        </p:spPr>
        <p:style>
          <a:lnRef idx="1">
            <a:schemeClr val="dk1"/>
          </a:lnRef>
          <a:fillRef idx="0">
            <a:schemeClr val="dk1"/>
          </a:fillRef>
          <a:effectRef idx="0">
            <a:schemeClr val="dk1"/>
          </a:effectRef>
          <a:fontRef idx="minor">
            <a:schemeClr val="tx1"/>
          </a:fontRef>
        </p:style>
      </p:cxnSp>
      <p:cxnSp>
        <p:nvCxnSpPr>
          <p:cNvPr id="51" name="直接连接符 50">
            <a:extLst>
              <a:ext uri="{FF2B5EF4-FFF2-40B4-BE49-F238E27FC236}">
                <a16:creationId xmlns:a16="http://schemas.microsoft.com/office/drawing/2014/main" id="{D3F8636D-A553-4238-9A24-CAF4875A4F31}"/>
              </a:ext>
            </a:extLst>
          </p:cNvPr>
          <p:cNvCxnSpPr>
            <a:cxnSpLocks/>
            <a:stCxn id="44" idx="3"/>
            <a:endCxn id="43" idx="0"/>
          </p:cNvCxnSpPr>
          <p:nvPr/>
        </p:nvCxnSpPr>
        <p:spPr>
          <a:xfrm flipH="1">
            <a:off x="1098346" y="4703409"/>
            <a:ext cx="382210" cy="404303"/>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4313817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59</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lvl="0">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8.5.2  </a:t>
            </a:r>
            <a:r>
              <a:rPr lang="zh-CN" altLang="en-US" sz="3200" dirty="0">
                <a:solidFill>
                  <a:prstClr val="white"/>
                </a:solidFill>
              </a:rPr>
              <a:t>创建二叉搜索树</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2A4B7D20-6B21-457D-B6BF-C3F76ACBB2EE}"/>
              </a:ext>
            </a:extLst>
          </p:cNvPr>
          <p:cNvSpPr/>
          <p:nvPr/>
        </p:nvSpPr>
        <p:spPr>
          <a:xfrm>
            <a:off x="171378" y="927960"/>
            <a:ext cx="5156526" cy="400110"/>
          </a:xfrm>
          <a:prstGeom prst="rect">
            <a:avLst/>
          </a:prstGeom>
        </p:spPr>
        <p:txBody>
          <a:bodyPr wrap="square">
            <a:spAutoFit/>
          </a:bodyPr>
          <a:lstStyle/>
          <a:p>
            <a:pPr lvl="0">
              <a:defRPr/>
            </a:pPr>
            <a:r>
              <a:rPr lang="zh-CN" altLang="en-US" sz="2000" dirty="0">
                <a:solidFill>
                  <a:prstClr val="black"/>
                </a:solidFill>
              </a:rPr>
              <a:t>通过逐个插入元素来创建二叉搜索树：</a:t>
            </a:r>
            <a:endPar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13" name="组合 12">
            <a:extLst>
              <a:ext uri="{FF2B5EF4-FFF2-40B4-BE49-F238E27FC236}">
                <a16:creationId xmlns:a16="http://schemas.microsoft.com/office/drawing/2014/main" id="{D09D85D5-038A-4BF3-A625-95D934A21058}"/>
              </a:ext>
            </a:extLst>
          </p:cNvPr>
          <p:cNvGrpSpPr/>
          <p:nvPr/>
        </p:nvGrpSpPr>
        <p:grpSpPr>
          <a:xfrm>
            <a:off x="146994" y="1387746"/>
            <a:ext cx="5558862" cy="1794366"/>
            <a:chOff x="219974" y="2021250"/>
            <a:chExt cx="8704052" cy="1451294"/>
          </a:xfrm>
        </p:grpSpPr>
        <p:sp>
          <p:nvSpPr>
            <p:cNvPr id="18" name="矩形: 圆顶角 17">
              <a:extLst>
                <a:ext uri="{FF2B5EF4-FFF2-40B4-BE49-F238E27FC236}">
                  <a16:creationId xmlns:a16="http://schemas.microsoft.com/office/drawing/2014/main" id="{1BE027AF-BB67-49A0-86D0-4408EC9D6ADB}"/>
                </a:ext>
              </a:extLst>
            </p:cNvPr>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latin typeface="Consolas" panose="020B0609020204030204" pitchFamily="49" charset="0"/>
                </a:rPr>
                <a:t>创建二叉搜索树</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9" name="矩形: 圆角 17">
              <a:extLst>
                <a:ext uri="{FF2B5EF4-FFF2-40B4-BE49-F238E27FC236}">
                  <a16:creationId xmlns:a16="http://schemas.microsoft.com/office/drawing/2014/main" id="{DCD5AFA7-7B71-40FD-B504-0C9920E0FC1D}"/>
                </a:ext>
              </a:extLst>
            </p:cNvPr>
            <p:cNvSpPr/>
            <p:nvPr/>
          </p:nvSpPr>
          <p:spPr>
            <a:xfrm>
              <a:off x="219974" y="2376601"/>
              <a:ext cx="8704052" cy="109594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rgbClr val="151DC1"/>
                </a:buClr>
                <a:buSzPct val="80000"/>
                <a:defRPr/>
              </a:pPr>
              <a:r>
                <a:rPr lang="en-US" altLang="zh-CN" sz="1600" dirty="0">
                  <a:solidFill>
                    <a:srgbClr val="0000FF"/>
                  </a:solidFill>
                  <a:latin typeface="Consolas" panose="020B0609020204030204" pitchFamily="49" charset="0"/>
                </a:rPr>
                <a:t>int</a:t>
              </a:r>
              <a:r>
                <a:rPr lang="en-US" altLang="zh-CN" sz="1600" dirty="0">
                  <a:solidFill>
                    <a:schemeClr val="tx1"/>
                  </a:solidFill>
                  <a:latin typeface="Consolas" panose="020B0609020204030204" pitchFamily="49" charset="0"/>
                </a:rPr>
                <a:t> keys[] = { 8,3,10,1,6,14,4,7,13 };</a:t>
              </a:r>
            </a:p>
            <a:p>
              <a:pPr lvl="0">
                <a:buClr>
                  <a:srgbClr val="151DC1"/>
                </a:buClr>
                <a:buSzPct val="80000"/>
                <a:defRPr/>
              </a:pPr>
              <a:r>
                <a:rPr lang="en-US" altLang="zh-CN" sz="1600" dirty="0" err="1">
                  <a:solidFill>
                    <a:srgbClr val="08764C"/>
                  </a:solidFill>
                  <a:latin typeface="Consolas" panose="020B0609020204030204" pitchFamily="49" charset="0"/>
                </a:rPr>
                <a:t>BinaryTree</a:t>
              </a:r>
              <a:r>
                <a:rPr lang="en-US" altLang="zh-CN" sz="1600" dirty="0">
                  <a:solidFill>
                    <a:schemeClr val="tx1"/>
                  </a:solidFill>
                  <a:latin typeface="Consolas" panose="020B0609020204030204" pitchFamily="49" charset="0"/>
                </a:rPr>
                <a:t>&lt;</a:t>
              </a:r>
              <a:r>
                <a:rPr lang="en-US" altLang="zh-CN" sz="1600" dirty="0">
                  <a:solidFill>
                    <a:srgbClr val="0000FF"/>
                  </a:solidFill>
                  <a:latin typeface="Consolas" panose="020B0609020204030204" pitchFamily="49" charset="0"/>
                </a:rPr>
                <a:t>int</a:t>
              </a:r>
              <a:r>
                <a:rPr lang="en-US" altLang="zh-CN" sz="1600" dirty="0">
                  <a:solidFill>
                    <a:schemeClr val="tx1"/>
                  </a:solidFill>
                  <a:latin typeface="Consolas" panose="020B0609020204030204" pitchFamily="49" charset="0"/>
                </a:rPr>
                <a:t>&gt; </a:t>
              </a:r>
              <a:r>
                <a:rPr lang="en-US" altLang="zh-CN" sz="1600" dirty="0" err="1">
                  <a:solidFill>
                    <a:schemeClr val="tx1"/>
                  </a:solidFill>
                  <a:latin typeface="Consolas" panose="020B0609020204030204" pitchFamily="49" charset="0"/>
                </a:rPr>
                <a:t>bstree</a:t>
              </a:r>
              <a:r>
                <a:rPr lang="en-US" altLang="zh-CN" sz="1600" dirty="0">
                  <a:solidFill>
                    <a:schemeClr val="tx1"/>
                  </a:solidFill>
                  <a:latin typeface="Consolas" panose="020B0609020204030204" pitchFamily="49" charset="0"/>
                </a:rPr>
                <a:t>;</a:t>
              </a:r>
            </a:p>
            <a:p>
              <a:pPr lvl="0">
                <a:buClr>
                  <a:srgbClr val="151DC1"/>
                </a:buClr>
                <a:buSzPct val="80000"/>
                <a:defRPr/>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for</a:t>
              </a: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auto</a:t>
              </a:r>
              <a:r>
                <a:rPr lang="en-US" altLang="zh-CN" sz="1600" dirty="0">
                  <a:solidFill>
                    <a:schemeClr val="tx1"/>
                  </a:solidFill>
                  <a:latin typeface="Consolas" panose="020B0609020204030204" pitchFamily="49" charset="0"/>
                </a:rPr>
                <a:t> i:keys)</a:t>
              </a:r>
            </a:p>
            <a:p>
              <a:pPr lvl="0">
                <a:buClr>
                  <a:srgbClr val="151DC1"/>
                </a:buClr>
                <a:buSzPct val="80000"/>
                <a:defRPr/>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if</a:t>
              </a: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&lt;</a:t>
              </a:r>
              <a:r>
                <a:rPr lang="en-US" altLang="zh-CN" sz="1600" dirty="0">
                  <a:solidFill>
                    <a:srgbClr val="0000FF"/>
                  </a:solidFill>
                  <a:latin typeface="Consolas" panose="020B0609020204030204" pitchFamily="49" charset="0"/>
                </a:rPr>
                <a:t>int</a:t>
              </a:r>
              <a:r>
                <a:rPr lang="en-US" altLang="zh-CN" sz="1600" dirty="0">
                  <a:solidFill>
                    <a:schemeClr val="tx1"/>
                  </a:solidFill>
                  <a:latin typeface="Consolas" panose="020B0609020204030204" pitchFamily="49" charset="0"/>
                </a:rPr>
                <a:t>&gt; *n=</a:t>
              </a:r>
              <a:r>
                <a:rPr lang="en-US" altLang="zh-CN" sz="1600" dirty="0" err="1">
                  <a:solidFill>
                    <a:schemeClr val="tx1"/>
                  </a:solidFill>
                  <a:latin typeface="Consolas" panose="020B0609020204030204" pitchFamily="49" charset="0"/>
                </a:rPr>
                <a:t>bstree.insert</a:t>
              </a:r>
              <a:r>
                <a:rPr lang="en-US" altLang="zh-CN" sz="1600" dirty="0">
                  <a:solidFill>
                    <a:schemeClr val="tx1"/>
                  </a:solidFill>
                  <a:latin typeface="Consolas" panose="020B0609020204030204" pitchFamily="49" charset="0"/>
                </a:rPr>
                <a:t>(</a:t>
              </a:r>
              <a:r>
                <a:rPr lang="en-US" altLang="zh-CN" sz="1600" dirty="0" err="1">
                  <a:solidFill>
                    <a:schemeClr val="tx1"/>
                  </a:solidFill>
                  <a:latin typeface="Consolas" panose="020B0609020204030204" pitchFamily="49" charset="0"/>
                </a:rPr>
                <a:t>i</a:t>
              </a:r>
              <a:r>
                <a:rPr lang="en-US" altLang="zh-CN" sz="1600" dirty="0">
                  <a:solidFill>
                    <a:schemeClr val="tx1"/>
                  </a:solidFill>
                  <a:latin typeface="Consolas" panose="020B0609020204030204" pitchFamily="49" charset="0"/>
                </a:rPr>
                <a:t>) )</a:t>
              </a:r>
            </a:p>
            <a:p>
              <a:pPr lvl="0">
                <a:buClr>
                  <a:srgbClr val="151DC1"/>
                </a:buClr>
                <a:buSzPct val="80000"/>
                <a:defRPr/>
              </a:pP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cout</a:t>
              </a:r>
              <a:r>
                <a:rPr lang="en-US" altLang="zh-CN" sz="1600" dirty="0">
                  <a:solidFill>
                    <a:schemeClr val="tx1"/>
                  </a:solidFill>
                  <a:latin typeface="Consolas" panose="020B0609020204030204" pitchFamily="49" charset="0"/>
                </a:rPr>
                <a:t> &lt;&lt; n-&gt;data() &lt;&lt; </a:t>
              </a:r>
              <a:r>
                <a:rPr lang="en-US" altLang="zh-CN" sz="1600" dirty="0">
                  <a:solidFill>
                    <a:srgbClr val="E0AB5B"/>
                  </a:solidFill>
                  <a:latin typeface="Consolas" panose="020B0609020204030204" pitchFamily="49" charset="0"/>
                </a:rPr>
                <a:t>" "</a:t>
              </a:r>
              <a:r>
                <a:rPr lang="en-US" altLang="zh-CN" sz="1600" dirty="0">
                  <a:solidFill>
                    <a:schemeClr val="tx1"/>
                  </a:solidFill>
                  <a:latin typeface="Consolas" panose="020B0609020204030204" pitchFamily="49" charset="0"/>
                </a:rPr>
                <a:t>;</a:t>
              </a:r>
              <a:endParaRPr kumimoji="0" lang="en-US" altLang="zh-CN" sz="1600" b="0" i="0" u="none" strike="noStrike" kern="1200" cap="none" spc="0" normalizeH="0" baseline="0" noProof="0" dirty="0">
                <a:ln>
                  <a:noFill/>
                </a:ln>
                <a:solidFill>
                  <a:schemeClr val="tx1"/>
                </a:solidFill>
                <a:effectLst/>
                <a:uLnTx/>
                <a:uFillTx/>
                <a:latin typeface="Consolas" panose="020B0609020204030204" pitchFamily="49" charset="0"/>
                <a:ea typeface="微软雅黑"/>
              </a:endParaRPr>
            </a:p>
          </p:txBody>
        </p:sp>
      </p:grpSp>
      <p:grpSp>
        <p:nvGrpSpPr>
          <p:cNvPr id="22" name="组合 21">
            <a:extLst>
              <a:ext uri="{FF2B5EF4-FFF2-40B4-BE49-F238E27FC236}">
                <a16:creationId xmlns:a16="http://schemas.microsoft.com/office/drawing/2014/main" id="{26F3186B-4F08-45B9-9CDE-FBC711097147}"/>
              </a:ext>
            </a:extLst>
          </p:cNvPr>
          <p:cNvGrpSpPr/>
          <p:nvPr/>
        </p:nvGrpSpPr>
        <p:grpSpPr>
          <a:xfrm>
            <a:off x="5827776" y="1387750"/>
            <a:ext cx="3154768" cy="1157162"/>
            <a:chOff x="219974" y="2044323"/>
            <a:chExt cx="8704052" cy="353069"/>
          </a:xfrm>
        </p:grpSpPr>
        <p:sp>
          <p:nvSpPr>
            <p:cNvPr id="23" name="矩形: 圆顶角 22">
              <a:extLst>
                <a:ext uri="{FF2B5EF4-FFF2-40B4-BE49-F238E27FC236}">
                  <a16:creationId xmlns:a16="http://schemas.microsoft.com/office/drawing/2014/main" id="{5F144F22-E93F-41A0-8C2C-C548C9378742}"/>
                </a:ext>
              </a:extLst>
            </p:cNvPr>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24" name="矩形: 圆角 17">
              <a:extLst>
                <a:ext uri="{FF2B5EF4-FFF2-40B4-BE49-F238E27FC236}">
                  <a16:creationId xmlns:a16="http://schemas.microsoft.com/office/drawing/2014/main" id="{20ADF0E0-6C80-4367-9B24-E71948F1C158}"/>
                </a:ext>
              </a:extLst>
            </p:cNvPr>
            <p:cNvSpPr/>
            <p:nvPr/>
          </p:nvSpPr>
          <p:spPr>
            <a:xfrm>
              <a:off x="219974" y="2173363"/>
              <a:ext cx="8704052" cy="22402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600"/>
                </a:lnSpc>
                <a:buClr>
                  <a:srgbClr val="151DC1"/>
                </a:buClr>
              </a:pPr>
              <a:r>
                <a:rPr lang="zh-CN" altLang="en-US" dirty="0">
                  <a:solidFill>
                    <a:prstClr val="black"/>
                  </a:solidFill>
                  <a:latin typeface="Consolas" panose="020B0609020204030204" pitchFamily="49" charset="0"/>
                </a:rPr>
                <a:t>插入新结点成功则返回结点指针，然后打印数据</a:t>
              </a:r>
              <a:endParaRPr kumimoji="0" lang="en-US" sz="1800" b="0" i="0" u="none" strike="noStrike" kern="1200" cap="none" spc="0" normalizeH="0" baseline="0" noProof="0" dirty="0">
                <a:ln>
                  <a:noFill/>
                </a:ln>
                <a:solidFill>
                  <a:srgbClr val="FF0000"/>
                </a:solidFill>
                <a:effectLst/>
                <a:uLnTx/>
                <a:uFillTx/>
                <a:latin typeface="Consolas" panose="020B0609020204030204" pitchFamily="49" charset="0"/>
                <a:ea typeface="微软雅黑"/>
                <a:cs typeface="+mn-cs"/>
              </a:endParaRPr>
            </a:p>
          </p:txBody>
        </p:sp>
      </p:grpSp>
      <p:grpSp>
        <p:nvGrpSpPr>
          <p:cNvPr id="11" name="组合 10">
            <a:extLst>
              <a:ext uri="{FF2B5EF4-FFF2-40B4-BE49-F238E27FC236}">
                <a16:creationId xmlns:a16="http://schemas.microsoft.com/office/drawing/2014/main" id="{820D5253-AB97-4764-8622-2DC2ABB0CED6}"/>
              </a:ext>
            </a:extLst>
          </p:cNvPr>
          <p:cNvGrpSpPr/>
          <p:nvPr/>
        </p:nvGrpSpPr>
        <p:grpSpPr>
          <a:xfrm>
            <a:off x="5827776" y="2737002"/>
            <a:ext cx="3154768" cy="1824009"/>
            <a:chOff x="219974" y="2044323"/>
            <a:chExt cx="8704052" cy="556535"/>
          </a:xfrm>
        </p:grpSpPr>
        <p:sp>
          <p:nvSpPr>
            <p:cNvPr id="12" name="矩形: 圆顶角 11">
              <a:extLst>
                <a:ext uri="{FF2B5EF4-FFF2-40B4-BE49-F238E27FC236}">
                  <a16:creationId xmlns:a16="http://schemas.microsoft.com/office/drawing/2014/main" id="{36EF4814-A9EA-4B3E-9723-05A84D1A36EE}"/>
                </a:ext>
              </a:extLst>
            </p:cNvPr>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14" name="矩形: 圆角 17">
              <a:extLst>
                <a:ext uri="{FF2B5EF4-FFF2-40B4-BE49-F238E27FC236}">
                  <a16:creationId xmlns:a16="http://schemas.microsoft.com/office/drawing/2014/main" id="{A86C82C1-CA66-4AF5-8B6A-61F582E9CD5A}"/>
                </a:ext>
              </a:extLst>
            </p:cNvPr>
            <p:cNvSpPr/>
            <p:nvPr/>
          </p:nvSpPr>
          <p:spPr>
            <a:xfrm>
              <a:off x="219974" y="2173363"/>
              <a:ext cx="8704052" cy="42749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600"/>
                </a:lnSpc>
                <a:buClr>
                  <a:srgbClr val="151DC1"/>
                </a:buClr>
              </a:pPr>
              <a:r>
                <a:rPr lang="zh-CN" altLang="en-US" dirty="0">
                  <a:solidFill>
                    <a:prstClr val="black"/>
                  </a:solidFill>
                  <a:latin typeface="Consolas" panose="020B0609020204030204" pitchFamily="49" charset="0"/>
                </a:rPr>
                <a:t>从根结点开始，若待插入结点小于根结点，则在左子树上继续查找插入位置；否则在右子树中查找</a:t>
              </a:r>
              <a:endParaRPr kumimoji="0" lang="en-US" sz="1800" b="0" i="0" u="none" strike="noStrike" kern="1200" cap="none" spc="0" normalizeH="0" baseline="0" noProof="0" dirty="0">
                <a:ln>
                  <a:noFill/>
                </a:ln>
                <a:solidFill>
                  <a:srgbClr val="FF0000"/>
                </a:solidFill>
                <a:effectLst/>
                <a:uLnTx/>
                <a:uFillTx/>
                <a:latin typeface="Consolas" panose="020B0609020204030204" pitchFamily="49" charset="0"/>
                <a:ea typeface="微软雅黑"/>
                <a:cs typeface="+mn-cs"/>
              </a:endParaRPr>
            </a:p>
          </p:txBody>
        </p:sp>
      </p:grpSp>
      <p:sp>
        <p:nvSpPr>
          <p:cNvPr id="29" name="矩形 28">
            <a:extLst>
              <a:ext uri="{FF2B5EF4-FFF2-40B4-BE49-F238E27FC236}">
                <a16:creationId xmlns:a16="http://schemas.microsoft.com/office/drawing/2014/main" id="{7B34CBA2-06A9-453A-8A57-260FA9080013}"/>
              </a:ext>
            </a:extLst>
          </p:cNvPr>
          <p:cNvSpPr/>
          <p:nvPr/>
        </p:nvSpPr>
        <p:spPr>
          <a:xfrm>
            <a:off x="183770" y="3278058"/>
            <a:ext cx="2749471" cy="40011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8</a:t>
            </a:r>
            <a:r>
              <a:rPr kumimoji="0" lang="en-US" altLang="zh-CN"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 </a:t>
            </a: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3, 10, 1, </a:t>
            </a:r>
            <a:r>
              <a:rPr kumimoji="0" lang="zh-CN" altLang="en-US" sz="2000" i="0" u="none" strike="noStrike" kern="1200" cap="none" spc="0" normalizeH="0" baseline="0" noProof="0" dirty="0">
                <a:ln>
                  <a:noFill/>
                </a:ln>
                <a:solidFill>
                  <a:srgbClr val="FF0000"/>
                </a:solidFill>
                <a:effectLst/>
                <a:uLnTx/>
                <a:uFillTx/>
                <a:latin typeface="Times New Roman" panose="02020603050405020304" pitchFamily="18" charset="0"/>
                <a:ea typeface="微软雅黑"/>
                <a:cs typeface="Times New Roman" panose="02020603050405020304" pitchFamily="18" charset="0"/>
              </a:rPr>
              <a:t>6</a:t>
            </a: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 14, 4, </a:t>
            </a:r>
            <a:r>
              <a:rPr kumimoji="0" lang="zh-CN" altLang="en-US" sz="2000" i="0" u="none" strike="noStrike" kern="1200" cap="none" spc="0" normalizeH="0" baseline="0" noProof="0" dirty="0">
                <a:ln>
                  <a:noFill/>
                </a:ln>
                <a:effectLst/>
                <a:uLnTx/>
                <a:uFillTx/>
                <a:latin typeface="Times New Roman" panose="02020603050405020304" pitchFamily="18" charset="0"/>
                <a:ea typeface="微软雅黑"/>
                <a:cs typeface="Times New Roman" panose="02020603050405020304" pitchFamily="18" charset="0"/>
              </a:rPr>
              <a:t>7</a:t>
            </a: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 </a:t>
            </a:r>
            <a:r>
              <a:rPr kumimoji="0" lang="zh-CN" altLang="en-US" sz="2000" i="0" u="none" strike="noStrike" kern="1200" cap="none" spc="0" normalizeH="0" baseline="0" noProof="0" dirty="0">
                <a:ln>
                  <a:noFill/>
                </a:ln>
                <a:effectLst/>
                <a:uLnTx/>
                <a:uFillTx/>
                <a:latin typeface="Times New Roman" panose="02020603050405020304" pitchFamily="18" charset="0"/>
                <a:ea typeface="微软雅黑"/>
                <a:cs typeface="Times New Roman" panose="02020603050405020304" pitchFamily="18" charset="0"/>
              </a:rPr>
              <a:t>13</a:t>
            </a:r>
          </a:p>
        </p:txBody>
      </p:sp>
      <p:sp>
        <p:nvSpPr>
          <p:cNvPr id="17" name="流程图: 接点 16">
            <a:extLst>
              <a:ext uri="{FF2B5EF4-FFF2-40B4-BE49-F238E27FC236}">
                <a16:creationId xmlns:a16="http://schemas.microsoft.com/office/drawing/2014/main" id="{2D28A7D4-BB0C-40D1-B333-18ABB67F2D56}"/>
              </a:ext>
            </a:extLst>
          </p:cNvPr>
          <p:cNvSpPr/>
          <p:nvPr/>
        </p:nvSpPr>
        <p:spPr>
          <a:xfrm>
            <a:off x="2694777" y="3757002"/>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8</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32" name="流程图: 接点 31">
            <a:extLst>
              <a:ext uri="{FF2B5EF4-FFF2-40B4-BE49-F238E27FC236}">
                <a16:creationId xmlns:a16="http://schemas.microsoft.com/office/drawing/2014/main" id="{21865A32-A763-45C0-8F32-44BA6B7140F8}"/>
              </a:ext>
            </a:extLst>
          </p:cNvPr>
          <p:cNvSpPr/>
          <p:nvPr/>
        </p:nvSpPr>
        <p:spPr>
          <a:xfrm>
            <a:off x="3968559" y="4292284"/>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10</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42" name="流程图: 接点 41">
            <a:extLst>
              <a:ext uri="{FF2B5EF4-FFF2-40B4-BE49-F238E27FC236}">
                <a16:creationId xmlns:a16="http://schemas.microsoft.com/office/drawing/2014/main" id="{08252D29-65DB-4D86-8B8A-E8674CC13EA1}"/>
              </a:ext>
            </a:extLst>
          </p:cNvPr>
          <p:cNvSpPr/>
          <p:nvPr/>
        </p:nvSpPr>
        <p:spPr>
          <a:xfrm>
            <a:off x="2158392" y="5107712"/>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6</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43" name="流程图: 接点 42">
            <a:extLst>
              <a:ext uri="{FF2B5EF4-FFF2-40B4-BE49-F238E27FC236}">
                <a16:creationId xmlns:a16="http://schemas.microsoft.com/office/drawing/2014/main" id="{EA62DD76-A21E-41D7-821A-5271BC346E94}"/>
              </a:ext>
            </a:extLst>
          </p:cNvPr>
          <p:cNvSpPr/>
          <p:nvPr/>
        </p:nvSpPr>
        <p:spPr>
          <a:xfrm>
            <a:off x="802721" y="5107712"/>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1</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44" name="流程图: 接点 43">
            <a:extLst>
              <a:ext uri="{FF2B5EF4-FFF2-40B4-BE49-F238E27FC236}">
                <a16:creationId xmlns:a16="http://schemas.microsoft.com/office/drawing/2014/main" id="{27807579-F9A9-4550-B93F-A4C85D3C0C5B}"/>
              </a:ext>
            </a:extLst>
          </p:cNvPr>
          <p:cNvSpPr/>
          <p:nvPr/>
        </p:nvSpPr>
        <p:spPr>
          <a:xfrm>
            <a:off x="1393970" y="4292284"/>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3</a:t>
            </a:r>
            <a:endParaRPr lang="zh-CN" altLang="en-US" dirty="0">
              <a:solidFill>
                <a:schemeClr val="tx1"/>
              </a:solidFill>
              <a:latin typeface="Times New Roman" panose="02020603050405020304" pitchFamily="18" charset="0"/>
              <a:cs typeface="Times New Roman" panose="02020603050405020304" pitchFamily="18" charset="0"/>
            </a:endParaRPr>
          </a:p>
        </p:txBody>
      </p:sp>
      <p:cxnSp>
        <p:nvCxnSpPr>
          <p:cNvPr id="45" name="直接连接符 44">
            <a:extLst>
              <a:ext uri="{FF2B5EF4-FFF2-40B4-BE49-F238E27FC236}">
                <a16:creationId xmlns:a16="http://schemas.microsoft.com/office/drawing/2014/main" id="{9D9B954B-51A8-483F-9719-A61FE9E71D7C}"/>
              </a:ext>
            </a:extLst>
          </p:cNvPr>
          <p:cNvCxnSpPr>
            <a:stCxn id="17" idx="2"/>
            <a:endCxn id="44" idx="7"/>
          </p:cNvCxnSpPr>
          <p:nvPr/>
        </p:nvCxnSpPr>
        <p:spPr>
          <a:xfrm flipH="1">
            <a:off x="1898633" y="3997834"/>
            <a:ext cx="796144" cy="364988"/>
          </a:xfrm>
          <a:prstGeom prst="line">
            <a:avLst/>
          </a:prstGeom>
        </p:spPr>
        <p:style>
          <a:lnRef idx="1">
            <a:schemeClr val="dk1"/>
          </a:lnRef>
          <a:fillRef idx="0">
            <a:schemeClr val="dk1"/>
          </a:fillRef>
          <a:effectRef idx="0">
            <a:schemeClr val="dk1"/>
          </a:effectRef>
          <a:fontRef idx="minor">
            <a:schemeClr val="tx1"/>
          </a:fontRef>
        </p:style>
      </p:cxnSp>
      <p:cxnSp>
        <p:nvCxnSpPr>
          <p:cNvPr id="46" name="直接连接符 45">
            <a:extLst>
              <a:ext uri="{FF2B5EF4-FFF2-40B4-BE49-F238E27FC236}">
                <a16:creationId xmlns:a16="http://schemas.microsoft.com/office/drawing/2014/main" id="{ED63C349-ADBD-48D0-9F64-649858ADB2AF}"/>
              </a:ext>
            </a:extLst>
          </p:cNvPr>
          <p:cNvCxnSpPr>
            <a:cxnSpLocks/>
            <a:stCxn id="32" idx="1"/>
            <a:endCxn id="17" idx="6"/>
          </p:cNvCxnSpPr>
          <p:nvPr/>
        </p:nvCxnSpPr>
        <p:spPr>
          <a:xfrm flipH="1" flipV="1">
            <a:off x="3286026" y="3997834"/>
            <a:ext cx="769119" cy="364988"/>
          </a:xfrm>
          <a:prstGeom prst="line">
            <a:avLst/>
          </a:prstGeom>
        </p:spPr>
        <p:style>
          <a:lnRef idx="1">
            <a:schemeClr val="dk1"/>
          </a:lnRef>
          <a:fillRef idx="0">
            <a:schemeClr val="dk1"/>
          </a:fillRef>
          <a:effectRef idx="0">
            <a:schemeClr val="dk1"/>
          </a:effectRef>
          <a:fontRef idx="minor">
            <a:schemeClr val="tx1"/>
          </a:fontRef>
        </p:style>
      </p:cxnSp>
      <p:cxnSp>
        <p:nvCxnSpPr>
          <p:cNvPr id="48" name="直接连接符 47">
            <a:extLst>
              <a:ext uri="{FF2B5EF4-FFF2-40B4-BE49-F238E27FC236}">
                <a16:creationId xmlns:a16="http://schemas.microsoft.com/office/drawing/2014/main" id="{B50E0BB5-5AE3-4A07-B123-1E6C653DD506}"/>
              </a:ext>
            </a:extLst>
          </p:cNvPr>
          <p:cNvCxnSpPr>
            <a:cxnSpLocks/>
            <a:stCxn id="42" idx="0"/>
            <a:endCxn id="44" idx="5"/>
          </p:cNvCxnSpPr>
          <p:nvPr/>
        </p:nvCxnSpPr>
        <p:spPr>
          <a:xfrm flipH="1" flipV="1">
            <a:off x="1898633" y="4703409"/>
            <a:ext cx="555384" cy="404303"/>
          </a:xfrm>
          <a:prstGeom prst="line">
            <a:avLst/>
          </a:prstGeom>
        </p:spPr>
        <p:style>
          <a:lnRef idx="1">
            <a:schemeClr val="dk1"/>
          </a:lnRef>
          <a:fillRef idx="0">
            <a:schemeClr val="dk1"/>
          </a:fillRef>
          <a:effectRef idx="0">
            <a:schemeClr val="dk1"/>
          </a:effectRef>
          <a:fontRef idx="minor">
            <a:schemeClr val="tx1"/>
          </a:fontRef>
        </p:style>
      </p:cxnSp>
      <p:cxnSp>
        <p:nvCxnSpPr>
          <p:cNvPr id="51" name="直接连接符 50">
            <a:extLst>
              <a:ext uri="{FF2B5EF4-FFF2-40B4-BE49-F238E27FC236}">
                <a16:creationId xmlns:a16="http://schemas.microsoft.com/office/drawing/2014/main" id="{D3F8636D-A553-4238-9A24-CAF4875A4F31}"/>
              </a:ext>
            </a:extLst>
          </p:cNvPr>
          <p:cNvCxnSpPr>
            <a:cxnSpLocks/>
            <a:stCxn id="44" idx="3"/>
            <a:endCxn id="43" idx="0"/>
          </p:cNvCxnSpPr>
          <p:nvPr/>
        </p:nvCxnSpPr>
        <p:spPr>
          <a:xfrm flipH="1">
            <a:off x="1098346" y="4703409"/>
            <a:ext cx="382210" cy="404303"/>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30783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838950" y="6383729"/>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lvl="0"/>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8.1.2  </a:t>
            </a:r>
            <a:r>
              <a:rPr lang="zh-CN" altLang="en-US" sz="3200" dirty="0">
                <a:solidFill>
                  <a:prstClr val="white"/>
                </a:solidFill>
              </a:rPr>
              <a:t>释放动态内存</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2" name="矩形 11">
            <a:extLst>
              <a:ext uri="{FF2B5EF4-FFF2-40B4-BE49-F238E27FC236}">
                <a16:creationId xmlns:a16="http://schemas.microsoft.com/office/drawing/2014/main" id="{7D864B83-9801-49D7-9965-12E20F5E4D72}"/>
              </a:ext>
            </a:extLst>
          </p:cNvPr>
          <p:cNvSpPr/>
          <p:nvPr/>
        </p:nvSpPr>
        <p:spPr>
          <a:xfrm>
            <a:off x="293298" y="1734728"/>
            <a:ext cx="4572000" cy="461665"/>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FFFF"/>
                </a:solidFill>
                <a:effectLst/>
                <a:uLnTx/>
                <a:uFillTx/>
                <a:latin typeface="MicrosoftYaHei"/>
                <a:ea typeface="微软雅黑"/>
                <a:cs typeface="+mn-cs"/>
              </a:rPr>
              <a:t>学习目标</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p>
        </p:txBody>
      </p:sp>
      <p:sp>
        <p:nvSpPr>
          <p:cNvPr id="2" name="矩形 1">
            <a:extLst>
              <a:ext uri="{FF2B5EF4-FFF2-40B4-BE49-F238E27FC236}">
                <a16:creationId xmlns:a16="http://schemas.microsoft.com/office/drawing/2014/main" id="{2A4B7D20-6B21-457D-B6BF-C3F76ACBB2EE}"/>
              </a:ext>
            </a:extLst>
          </p:cNvPr>
          <p:cNvSpPr/>
          <p:nvPr/>
        </p:nvSpPr>
        <p:spPr>
          <a:xfrm>
            <a:off x="111389" y="1039106"/>
            <a:ext cx="5650393" cy="400110"/>
          </a:xfrm>
          <a:prstGeom prst="rect">
            <a:avLst/>
          </a:prstGeom>
        </p:spPr>
        <p:txBody>
          <a:bodyPr wrap="none">
            <a:spAutoFit/>
          </a:bodyPr>
          <a:lstStyle/>
          <a:p>
            <a:pPr lvl="0"/>
            <a:r>
              <a:rPr lang="en-US" altLang="zh-CN" sz="2000" dirty="0">
                <a:solidFill>
                  <a:prstClr val="black"/>
                </a:solidFill>
              </a:rPr>
              <a:t>C++ </a:t>
            </a:r>
            <a:r>
              <a:rPr lang="zh-CN" altLang="en-US" sz="2000" dirty="0">
                <a:solidFill>
                  <a:prstClr val="black"/>
                </a:solidFill>
              </a:rPr>
              <a:t>语言使用 </a:t>
            </a:r>
            <a:r>
              <a:rPr lang="zh-CN" altLang="en-US" sz="2000" dirty="0">
                <a:solidFill>
                  <a:srgbClr val="FF0000"/>
                </a:solidFill>
              </a:rPr>
              <a:t>运算符 </a:t>
            </a:r>
            <a:r>
              <a:rPr lang="en-US" altLang="zh-CN" sz="2000" dirty="0">
                <a:solidFill>
                  <a:srgbClr val="FF0000"/>
                </a:solidFill>
              </a:rPr>
              <a:t>delete </a:t>
            </a:r>
            <a:r>
              <a:rPr lang="zh-CN" altLang="en-US" sz="2000" dirty="0">
                <a:solidFill>
                  <a:prstClr val="black"/>
                </a:solidFill>
              </a:rPr>
              <a:t>来释放动态内存：</a:t>
            </a:r>
            <a:endPar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9" name="组合 8">
            <a:extLst>
              <a:ext uri="{FF2B5EF4-FFF2-40B4-BE49-F238E27FC236}">
                <a16:creationId xmlns:a16="http://schemas.microsoft.com/office/drawing/2014/main" id="{E12472E6-AAA9-4465-B2F1-FE656236051F}"/>
              </a:ext>
            </a:extLst>
          </p:cNvPr>
          <p:cNvGrpSpPr/>
          <p:nvPr/>
        </p:nvGrpSpPr>
        <p:grpSpPr>
          <a:xfrm>
            <a:off x="194574" y="1553666"/>
            <a:ext cx="5401554" cy="1387428"/>
            <a:chOff x="219974" y="2044323"/>
            <a:chExt cx="8704052" cy="948857"/>
          </a:xfrm>
        </p:grpSpPr>
        <p:sp>
          <p:nvSpPr>
            <p:cNvPr id="10" name="矩形: 圆顶角 9">
              <a:extLst>
                <a:ext uri="{FF2B5EF4-FFF2-40B4-BE49-F238E27FC236}">
                  <a16:creationId xmlns:a16="http://schemas.microsoft.com/office/drawing/2014/main" id="{E777FE8F-0FFC-4B73-B8C3-1C7048F40222}"/>
                </a:ext>
              </a:extLst>
            </p:cNvPr>
            <p:cNvSpPr/>
            <p:nvPr/>
          </p:nvSpPr>
          <p:spPr>
            <a:xfrm>
              <a:off x="219974" y="2044323"/>
              <a:ext cx="8704052" cy="350307"/>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000" dirty="0">
                  <a:solidFill>
                    <a:prstClr val="white"/>
                  </a:solidFill>
                  <a:latin typeface="Consolas" panose="020B0609020204030204" pitchFamily="49" charset="0"/>
                </a:rPr>
                <a:t>释放动态内存一</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4" name="矩形: 圆角 17">
              <a:extLst>
                <a:ext uri="{FF2B5EF4-FFF2-40B4-BE49-F238E27FC236}">
                  <a16:creationId xmlns:a16="http://schemas.microsoft.com/office/drawing/2014/main" id="{6FCD9DBD-1CB7-494E-8E5E-0AD45E22A125}"/>
                </a:ext>
              </a:extLst>
            </p:cNvPr>
            <p:cNvSpPr/>
            <p:nvPr/>
          </p:nvSpPr>
          <p:spPr>
            <a:xfrm>
              <a:off x="219974" y="2394630"/>
              <a:ext cx="8704052" cy="59855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rgbClr val="151DC1"/>
                </a:buClr>
                <a:buSzPct val="80000"/>
              </a:pPr>
              <a:r>
                <a:rPr lang="en-US" altLang="zh-CN" dirty="0">
                  <a:solidFill>
                    <a:schemeClr val="tx1"/>
                  </a:solidFill>
                  <a:latin typeface="Consolas" panose="020B0609020204030204" pitchFamily="49" charset="0"/>
                </a:rPr>
                <a:t>TYPE *P = </a:t>
              </a:r>
              <a:r>
                <a:rPr lang="en-US" altLang="zh-CN" dirty="0">
                  <a:solidFill>
                    <a:srgbClr val="0000FF"/>
                  </a:solidFill>
                  <a:latin typeface="Consolas" panose="020B0609020204030204" pitchFamily="49" charset="0"/>
                </a:rPr>
                <a:t>new</a:t>
              </a:r>
              <a:r>
                <a:rPr lang="en-US" altLang="zh-CN" dirty="0">
                  <a:solidFill>
                    <a:schemeClr val="tx1"/>
                  </a:solidFill>
                  <a:latin typeface="Consolas" panose="020B0609020204030204" pitchFamily="49" charset="0"/>
                </a:rPr>
                <a:t> TYPE;</a:t>
              </a:r>
            </a:p>
            <a:p>
              <a:pPr lvl="0">
                <a:buClr>
                  <a:srgbClr val="151DC1"/>
                </a:buClr>
                <a:buSzPct val="80000"/>
              </a:pPr>
              <a:r>
                <a:rPr lang="en-US" altLang="zh-CN" dirty="0">
                  <a:solidFill>
                    <a:srgbClr val="0000FF"/>
                  </a:solidFill>
                  <a:latin typeface="Consolas" panose="020B0609020204030204" pitchFamily="49" charset="0"/>
                </a:rPr>
                <a:t>delete</a:t>
              </a:r>
              <a:r>
                <a:rPr lang="en-US" altLang="zh-CN" dirty="0">
                  <a:solidFill>
                    <a:schemeClr val="tx1"/>
                  </a:solidFill>
                  <a:latin typeface="Consolas" panose="020B0609020204030204" pitchFamily="49" charset="0"/>
                </a:rPr>
                <a:t> p;</a:t>
              </a:r>
              <a:endParaRPr lang="en-US" altLang="zh-CN" dirty="0">
                <a:solidFill>
                  <a:schemeClr val="tx1"/>
                </a:solidFill>
                <a:latin typeface="Consolas" panose="020B0609020204030204" pitchFamily="49" charset="0"/>
                <a:ea typeface="微软雅黑"/>
              </a:endParaRPr>
            </a:p>
          </p:txBody>
        </p:sp>
      </p:grpSp>
      <p:grpSp>
        <p:nvGrpSpPr>
          <p:cNvPr id="22" name="组合 21">
            <a:extLst>
              <a:ext uri="{FF2B5EF4-FFF2-40B4-BE49-F238E27FC236}">
                <a16:creationId xmlns:a16="http://schemas.microsoft.com/office/drawing/2014/main" id="{35A0C145-37B0-42BB-84F8-5AA49B6DAA7D}"/>
              </a:ext>
            </a:extLst>
          </p:cNvPr>
          <p:cNvGrpSpPr/>
          <p:nvPr/>
        </p:nvGrpSpPr>
        <p:grpSpPr>
          <a:xfrm>
            <a:off x="5693664" y="1500772"/>
            <a:ext cx="3255761" cy="1685694"/>
            <a:chOff x="219974" y="2029680"/>
            <a:chExt cx="8704052" cy="674849"/>
          </a:xfrm>
        </p:grpSpPr>
        <p:sp>
          <p:nvSpPr>
            <p:cNvPr id="23" name="矩形: 圆顶角 22">
              <a:extLst>
                <a:ext uri="{FF2B5EF4-FFF2-40B4-BE49-F238E27FC236}">
                  <a16:creationId xmlns:a16="http://schemas.microsoft.com/office/drawing/2014/main" id="{B3F87CB3-D833-46A7-A9F7-D86530AF94CF}"/>
                </a:ext>
              </a:extLst>
            </p:cNvPr>
            <p:cNvSpPr/>
            <p:nvPr/>
          </p:nvSpPr>
          <p:spPr>
            <a:xfrm>
              <a:off x="219974" y="2029680"/>
              <a:ext cx="8704052" cy="205063"/>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说明</a:t>
              </a:r>
            </a:p>
          </p:txBody>
        </p:sp>
        <p:sp>
          <p:nvSpPr>
            <p:cNvPr id="24" name="矩形: 圆角 17">
              <a:extLst>
                <a:ext uri="{FF2B5EF4-FFF2-40B4-BE49-F238E27FC236}">
                  <a16:creationId xmlns:a16="http://schemas.microsoft.com/office/drawing/2014/main" id="{1825A300-6038-42E8-B442-B0567060180E}"/>
                </a:ext>
              </a:extLst>
            </p:cNvPr>
            <p:cNvSpPr/>
            <p:nvPr/>
          </p:nvSpPr>
          <p:spPr>
            <a:xfrm>
              <a:off x="219974" y="2223990"/>
              <a:ext cx="8704052" cy="48053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285750" indent="-285750">
                <a:buClr>
                  <a:srgbClr val="151DC1"/>
                </a:buClr>
                <a:buFont typeface="Wingdings" panose="05000000000000000000" pitchFamily="2" charset="2"/>
                <a:buChar char="l"/>
              </a:pPr>
              <a:r>
                <a:rPr lang="en-US" altLang="zh-CN" dirty="0">
                  <a:solidFill>
                    <a:schemeClr val="tx1"/>
                  </a:solidFill>
                  <a:latin typeface="Consolas" panose="020B0609020204030204" pitchFamily="49" charset="0"/>
                </a:rPr>
                <a:t>p </a:t>
              </a:r>
              <a:r>
                <a:rPr lang="zh-CN" altLang="en-US" dirty="0">
                  <a:solidFill>
                    <a:schemeClr val="tx1"/>
                  </a:solidFill>
                  <a:latin typeface="Consolas" panose="020B0609020204030204" pitchFamily="49" charset="0"/>
                </a:rPr>
                <a:t>必须为一个指向动态对象</a:t>
              </a:r>
              <a:endParaRPr lang="en-US" altLang="zh-CN" dirty="0">
                <a:solidFill>
                  <a:schemeClr val="tx1"/>
                </a:solidFill>
                <a:latin typeface="Consolas" panose="020B0609020204030204" pitchFamily="49" charset="0"/>
              </a:endParaRPr>
            </a:p>
            <a:p>
              <a:pPr>
                <a:buClr>
                  <a:srgbClr val="151DC1"/>
                </a:buClr>
              </a:pPr>
              <a:r>
                <a:rPr lang="zh-CN" altLang="en-US" dirty="0">
                  <a:solidFill>
                    <a:schemeClr val="tx1"/>
                  </a:solidFill>
                  <a:latin typeface="Consolas" panose="020B0609020204030204" pitchFamily="49" charset="0"/>
                </a:rPr>
                <a:t>的指针或者空指针</a:t>
              </a:r>
            </a:p>
            <a:p>
              <a:pPr marL="285750" indent="-285750">
                <a:buClr>
                  <a:srgbClr val="151DC1"/>
                </a:buClr>
                <a:buFont typeface="Wingdings" panose="05000000000000000000" pitchFamily="2" charset="2"/>
                <a:buChar char="l"/>
              </a:pPr>
              <a:r>
                <a:rPr lang="zh-CN" altLang="en-US" dirty="0">
                  <a:solidFill>
                    <a:schemeClr val="tx1"/>
                  </a:solidFill>
                  <a:latin typeface="Consolas" panose="020B0609020204030204" pitchFamily="49" charset="0"/>
                </a:rPr>
                <a:t>如果 </a:t>
              </a:r>
              <a:r>
                <a:rPr lang="en-US" altLang="zh-CN" dirty="0">
                  <a:solidFill>
                    <a:schemeClr val="tx1"/>
                  </a:solidFill>
                  <a:latin typeface="Consolas" panose="020B0609020204030204" pitchFamily="49" charset="0"/>
                </a:rPr>
                <a:t>p </a:t>
              </a:r>
              <a:r>
                <a:rPr lang="zh-CN" altLang="en-US" dirty="0">
                  <a:solidFill>
                    <a:schemeClr val="tx1"/>
                  </a:solidFill>
                  <a:latin typeface="Consolas" panose="020B0609020204030204" pitchFamily="49" charset="0"/>
                </a:rPr>
                <a:t>指向的是类类型对</a:t>
              </a:r>
              <a:endParaRPr lang="en-US" altLang="zh-CN" dirty="0">
                <a:solidFill>
                  <a:schemeClr val="tx1"/>
                </a:solidFill>
                <a:latin typeface="Consolas" panose="020B0609020204030204" pitchFamily="49" charset="0"/>
              </a:endParaRPr>
            </a:p>
            <a:p>
              <a:pPr>
                <a:buClr>
                  <a:srgbClr val="151DC1"/>
                </a:buClr>
              </a:pPr>
              <a:r>
                <a:rPr lang="zh-CN" altLang="en-US" dirty="0">
                  <a:solidFill>
                    <a:schemeClr val="tx1"/>
                  </a:solidFill>
                  <a:latin typeface="Consolas" panose="020B0609020204030204" pitchFamily="49" charset="0"/>
                </a:rPr>
                <a:t>象则调用其析构函数</a:t>
              </a:r>
              <a:endParaRPr lang="en-US" dirty="0">
                <a:solidFill>
                  <a:srgbClr val="000000"/>
                </a:solidFill>
                <a:latin typeface="Consolas" panose="020B0609020204030204" pitchFamily="49" charset="0"/>
              </a:endParaRPr>
            </a:p>
          </p:txBody>
        </p:sp>
      </p:grpSp>
      <p:grpSp>
        <p:nvGrpSpPr>
          <p:cNvPr id="18" name="组合 17">
            <a:extLst>
              <a:ext uri="{FF2B5EF4-FFF2-40B4-BE49-F238E27FC236}">
                <a16:creationId xmlns:a16="http://schemas.microsoft.com/office/drawing/2014/main" id="{7B70A02A-81F7-4686-90DB-896B055703D6}"/>
              </a:ext>
            </a:extLst>
          </p:cNvPr>
          <p:cNvGrpSpPr/>
          <p:nvPr/>
        </p:nvGrpSpPr>
        <p:grpSpPr>
          <a:xfrm>
            <a:off x="194574" y="4090584"/>
            <a:ext cx="5499090" cy="2476582"/>
            <a:chOff x="219974" y="2044323"/>
            <a:chExt cx="8704052" cy="1693726"/>
          </a:xfrm>
        </p:grpSpPr>
        <p:sp>
          <p:nvSpPr>
            <p:cNvPr id="19" name="矩形: 圆顶角 18">
              <a:extLst>
                <a:ext uri="{FF2B5EF4-FFF2-40B4-BE49-F238E27FC236}">
                  <a16:creationId xmlns:a16="http://schemas.microsoft.com/office/drawing/2014/main" id="{F12DAE25-93EF-485C-BCD4-BCA880E725BB}"/>
                </a:ext>
              </a:extLst>
            </p:cNvPr>
            <p:cNvSpPr/>
            <p:nvPr/>
          </p:nvSpPr>
          <p:spPr>
            <a:xfrm>
              <a:off x="219974" y="2044323"/>
              <a:ext cx="8704052" cy="350307"/>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000" dirty="0">
                  <a:solidFill>
                    <a:prstClr val="white"/>
                  </a:solidFill>
                  <a:latin typeface="Consolas" panose="020B0609020204030204" pitchFamily="49" charset="0"/>
                </a:rPr>
                <a:t>释放动态内存二</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0" name="矩形: 圆角 17">
              <a:extLst>
                <a:ext uri="{FF2B5EF4-FFF2-40B4-BE49-F238E27FC236}">
                  <a16:creationId xmlns:a16="http://schemas.microsoft.com/office/drawing/2014/main" id="{E52808AA-DE58-4A83-9D58-F481181120C2}"/>
                </a:ext>
              </a:extLst>
            </p:cNvPr>
            <p:cNvSpPr/>
            <p:nvPr/>
          </p:nvSpPr>
          <p:spPr>
            <a:xfrm>
              <a:off x="219974" y="2394630"/>
              <a:ext cx="8704052" cy="134341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spcBef>
                  <a:spcPts val="600"/>
                </a:spcBef>
                <a:buClr>
                  <a:srgbClr val="151DC1"/>
                </a:buClr>
                <a:buSzPct val="80000"/>
              </a:pPr>
              <a:r>
                <a:rPr lang="en-US" altLang="zh-CN" dirty="0">
                  <a:solidFill>
                    <a:srgbClr val="0000FF"/>
                  </a:solidFill>
                  <a:latin typeface="Consolas" panose="020B0609020204030204" pitchFamily="49" charset="0"/>
                </a:rPr>
                <a:t>int</a:t>
              </a:r>
              <a:r>
                <a:rPr lang="en-US" altLang="zh-CN" dirty="0">
                  <a:solidFill>
                    <a:schemeClr val="tx1"/>
                  </a:solidFill>
                  <a:latin typeface="Consolas" panose="020B0609020204030204" pitchFamily="49" charset="0"/>
                </a:rPr>
                <a:t> </a:t>
              </a:r>
              <a:r>
                <a:rPr lang="en-US" altLang="zh-CN" dirty="0" err="1">
                  <a:solidFill>
                    <a:schemeClr val="tx1"/>
                  </a:solidFill>
                  <a:latin typeface="Consolas" panose="020B0609020204030204" pitchFamily="49" charset="0"/>
                </a:rPr>
                <a:t>i</a:t>
              </a:r>
              <a:r>
                <a:rPr lang="en-US" altLang="zh-CN" dirty="0">
                  <a:solidFill>
                    <a:schemeClr val="tx1"/>
                  </a:solidFill>
                  <a:latin typeface="Consolas" panose="020B0609020204030204" pitchFamily="49" charset="0"/>
                </a:rPr>
                <a:t>, *p1 = &amp;</a:t>
              </a:r>
              <a:r>
                <a:rPr lang="en-US" altLang="zh-CN" dirty="0" err="1">
                  <a:solidFill>
                    <a:schemeClr val="tx1"/>
                  </a:solidFill>
                  <a:latin typeface="Consolas" panose="020B0609020204030204" pitchFamily="49" charset="0"/>
                </a:rPr>
                <a:t>i</a:t>
              </a:r>
              <a:r>
                <a:rPr lang="en-US" altLang="zh-CN" dirty="0">
                  <a:solidFill>
                    <a:schemeClr val="tx1"/>
                  </a:solidFill>
                  <a:latin typeface="Consolas" panose="020B0609020204030204" pitchFamily="49" charset="0"/>
                </a:rPr>
                <a:t>, *p2 = </a:t>
              </a:r>
              <a:r>
                <a:rPr lang="en-US" altLang="zh-CN" dirty="0">
                  <a:solidFill>
                    <a:srgbClr val="0000FF"/>
                  </a:solidFill>
                  <a:latin typeface="Consolas" panose="020B0609020204030204" pitchFamily="49" charset="0"/>
                </a:rPr>
                <a:t>new int</a:t>
              </a:r>
              <a:r>
                <a:rPr lang="en-US" altLang="zh-CN" dirty="0">
                  <a:solidFill>
                    <a:schemeClr val="tx1"/>
                  </a:solidFill>
                  <a:latin typeface="Consolas" panose="020B0609020204030204" pitchFamily="49" charset="0"/>
                </a:rPr>
                <a:t>(10);</a:t>
              </a:r>
            </a:p>
            <a:p>
              <a:pPr lvl="0">
                <a:spcBef>
                  <a:spcPts val="600"/>
                </a:spcBef>
                <a:buClr>
                  <a:srgbClr val="151DC1"/>
                </a:buClr>
                <a:buSzPct val="80000"/>
              </a:pPr>
              <a:r>
                <a:rPr lang="en-US" altLang="zh-CN" dirty="0">
                  <a:solidFill>
                    <a:srgbClr val="0000FF"/>
                  </a:solidFill>
                  <a:latin typeface="Consolas" panose="020B0609020204030204" pitchFamily="49" charset="0"/>
                </a:rPr>
                <a:t>delete</a:t>
              </a:r>
              <a:r>
                <a:rPr lang="en-US" altLang="zh-CN" dirty="0">
                  <a:solidFill>
                    <a:schemeClr val="tx1"/>
                  </a:solidFill>
                  <a:latin typeface="Consolas" panose="020B0609020204030204" pitchFamily="49" charset="0"/>
                </a:rPr>
                <a:t> p1; </a:t>
              </a:r>
              <a:r>
                <a:rPr lang="en-US" altLang="zh-CN" sz="1600" dirty="0">
                  <a:solidFill>
                    <a:schemeClr val="accent6"/>
                  </a:solidFill>
                  <a:latin typeface="Consolas" panose="020B0609020204030204" pitchFamily="49" charset="0"/>
                </a:rPr>
                <a:t>// </a:t>
              </a:r>
              <a:r>
                <a:rPr lang="zh-CN" altLang="en-US" sz="1600" dirty="0">
                  <a:solidFill>
                    <a:schemeClr val="accent6"/>
                  </a:solidFill>
                  <a:latin typeface="Consolas" panose="020B0609020204030204" pitchFamily="49" charset="0"/>
                </a:rPr>
                <a:t>未定义，</a:t>
              </a:r>
              <a:r>
                <a:rPr lang="en-US" altLang="zh-CN" sz="1600" dirty="0">
                  <a:solidFill>
                    <a:schemeClr val="accent6"/>
                  </a:solidFill>
                  <a:latin typeface="Consolas" panose="020B0609020204030204" pitchFamily="49" charset="0"/>
                </a:rPr>
                <a:t>p1</a:t>
              </a:r>
              <a:r>
                <a:rPr lang="zh-CN" altLang="en-US" sz="1600" dirty="0">
                  <a:solidFill>
                    <a:schemeClr val="accent6"/>
                  </a:solidFill>
                  <a:latin typeface="Consolas" panose="020B0609020204030204" pitchFamily="49" charset="0"/>
                </a:rPr>
                <a:t>指向的对象为局部对象</a:t>
              </a:r>
              <a:endParaRPr lang="zh-CN" altLang="en-US" dirty="0">
                <a:solidFill>
                  <a:schemeClr val="accent6"/>
                </a:solidFill>
                <a:latin typeface="Consolas" panose="020B0609020204030204" pitchFamily="49" charset="0"/>
              </a:endParaRPr>
            </a:p>
            <a:p>
              <a:pPr lvl="0">
                <a:spcBef>
                  <a:spcPts val="600"/>
                </a:spcBef>
                <a:buClr>
                  <a:srgbClr val="151DC1"/>
                </a:buClr>
                <a:buSzPct val="80000"/>
              </a:pPr>
              <a:r>
                <a:rPr lang="en-US" altLang="zh-CN" dirty="0">
                  <a:solidFill>
                    <a:schemeClr val="tx1"/>
                  </a:solidFill>
                  <a:latin typeface="Consolas" panose="020B0609020204030204" pitchFamily="49" charset="0"/>
                </a:rPr>
                <a:t>p1 = p2; 	</a:t>
              </a:r>
              <a:r>
                <a:rPr lang="en-US" altLang="zh-CN" sz="1600" dirty="0">
                  <a:solidFill>
                    <a:schemeClr val="accent6"/>
                  </a:solidFill>
                  <a:latin typeface="Consolas" panose="020B0609020204030204" pitchFamily="49" charset="0"/>
                </a:rPr>
                <a:t>// p1</a:t>
              </a:r>
              <a:r>
                <a:rPr lang="zh-CN" altLang="en-US" sz="1600" dirty="0">
                  <a:solidFill>
                    <a:schemeClr val="accent6"/>
                  </a:solidFill>
                  <a:latin typeface="Consolas" panose="020B0609020204030204" pitchFamily="49" charset="0"/>
                </a:rPr>
                <a:t>和</a:t>
              </a:r>
              <a:r>
                <a:rPr lang="en-US" altLang="zh-CN" sz="1600" dirty="0">
                  <a:solidFill>
                    <a:schemeClr val="accent6"/>
                  </a:solidFill>
                  <a:latin typeface="Consolas" panose="020B0609020204030204" pitchFamily="49" charset="0"/>
                </a:rPr>
                <a:t>p2</a:t>
              </a:r>
              <a:r>
                <a:rPr lang="zh-CN" altLang="en-US" sz="1600" dirty="0">
                  <a:solidFill>
                    <a:schemeClr val="accent6"/>
                  </a:solidFill>
                  <a:latin typeface="Consolas" panose="020B0609020204030204" pitchFamily="49" charset="0"/>
                </a:rPr>
                <a:t>指向同一个动态内存空间</a:t>
              </a:r>
            </a:p>
            <a:p>
              <a:pPr lvl="0">
                <a:spcBef>
                  <a:spcPts val="600"/>
                </a:spcBef>
                <a:buClr>
                  <a:srgbClr val="151DC1"/>
                </a:buClr>
                <a:buSzPct val="80000"/>
              </a:pPr>
              <a:r>
                <a:rPr lang="en-US" altLang="zh-CN" dirty="0">
                  <a:solidFill>
                    <a:srgbClr val="0000FF"/>
                  </a:solidFill>
                  <a:latin typeface="Consolas" panose="020B0609020204030204" pitchFamily="49" charset="0"/>
                </a:rPr>
                <a:t>delete </a:t>
              </a:r>
              <a:r>
                <a:rPr lang="en-US" altLang="zh-CN" dirty="0">
                  <a:solidFill>
                    <a:schemeClr val="tx1"/>
                  </a:solidFill>
                  <a:latin typeface="Consolas" panose="020B0609020204030204" pitchFamily="49" charset="0"/>
                </a:rPr>
                <a:t>p1; </a:t>
              </a:r>
              <a:r>
                <a:rPr lang="en-US" altLang="zh-CN" sz="1600" dirty="0">
                  <a:solidFill>
                    <a:schemeClr val="accent6"/>
                  </a:solidFill>
                  <a:latin typeface="Consolas" panose="020B0609020204030204" pitchFamily="49" charset="0"/>
                </a:rPr>
                <a:t>// </a:t>
              </a:r>
              <a:r>
                <a:rPr lang="zh-CN" altLang="en-US" sz="1600" dirty="0">
                  <a:solidFill>
                    <a:schemeClr val="accent6"/>
                  </a:solidFill>
                  <a:latin typeface="Consolas" panose="020B0609020204030204" pitchFamily="49" charset="0"/>
                </a:rPr>
                <a:t>正确，释放</a:t>
              </a:r>
              <a:r>
                <a:rPr lang="en-US" altLang="zh-CN" sz="1600" dirty="0">
                  <a:solidFill>
                    <a:schemeClr val="accent6"/>
                  </a:solidFill>
                  <a:latin typeface="Consolas" panose="020B0609020204030204" pitchFamily="49" charset="0"/>
                </a:rPr>
                <a:t>p1</a:t>
              </a:r>
              <a:r>
                <a:rPr lang="zh-CN" altLang="en-US" sz="1600" dirty="0">
                  <a:solidFill>
                    <a:schemeClr val="accent6"/>
                  </a:solidFill>
                  <a:latin typeface="Consolas" panose="020B0609020204030204" pitchFamily="49" charset="0"/>
                </a:rPr>
                <a:t>所指向的动态内存空间</a:t>
              </a:r>
            </a:p>
            <a:p>
              <a:pPr lvl="0">
                <a:spcBef>
                  <a:spcPts val="600"/>
                </a:spcBef>
                <a:buClr>
                  <a:srgbClr val="151DC1"/>
                </a:buClr>
                <a:buSzPct val="80000"/>
              </a:pPr>
              <a:r>
                <a:rPr lang="en-US" altLang="zh-CN" dirty="0">
                  <a:solidFill>
                    <a:srgbClr val="0000FF"/>
                  </a:solidFill>
                  <a:latin typeface="Consolas" panose="020B0609020204030204" pitchFamily="49" charset="0"/>
                </a:rPr>
                <a:t>delete</a:t>
              </a:r>
              <a:r>
                <a:rPr lang="en-US" altLang="zh-CN" dirty="0">
                  <a:solidFill>
                    <a:schemeClr val="tx1"/>
                  </a:solidFill>
                  <a:latin typeface="Consolas" panose="020B0609020204030204" pitchFamily="49" charset="0"/>
                </a:rPr>
                <a:t> p2; </a:t>
              </a:r>
              <a:r>
                <a:rPr lang="en-US" altLang="zh-CN" sz="1600" dirty="0">
                  <a:solidFill>
                    <a:schemeClr val="accent6"/>
                  </a:solidFill>
                  <a:latin typeface="Consolas" panose="020B0609020204030204" pitchFamily="49" charset="0"/>
                </a:rPr>
                <a:t>// </a:t>
              </a:r>
              <a:r>
                <a:rPr lang="zh-CN" altLang="en-US" sz="1600" dirty="0">
                  <a:solidFill>
                    <a:schemeClr val="accent6"/>
                  </a:solidFill>
                  <a:latin typeface="Consolas" panose="020B0609020204030204" pitchFamily="49" charset="0"/>
                </a:rPr>
                <a:t>错误：</a:t>
              </a:r>
              <a:r>
                <a:rPr lang="en-US" altLang="zh-CN" sz="1600" dirty="0">
                  <a:solidFill>
                    <a:schemeClr val="accent6"/>
                  </a:solidFill>
                  <a:latin typeface="Consolas" panose="020B0609020204030204" pitchFamily="49" charset="0"/>
                </a:rPr>
                <a:t>p2</a:t>
              </a:r>
              <a:r>
                <a:rPr lang="zh-CN" altLang="en-US" sz="1600" dirty="0">
                  <a:solidFill>
                    <a:schemeClr val="accent6"/>
                  </a:solidFill>
                  <a:latin typeface="Consolas" panose="020B0609020204030204" pitchFamily="49" charset="0"/>
                </a:rPr>
                <a:t>指向的动态内存已经被释放</a:t>
              </a:r>
            </a:p>
          </p:txBody>
        </p:sp>
      </p:grpSp>
      <p:sp>
        <p:nvSpPr>
          <p:cNvPr id="21" name="矩形 20">
            <a:extLst>
              <a:ext uri="{FF2B5EF4-FFF2-40B4-BE49-F238E27FC236}">
                <a16:creationId xmlns:a16="http://schemas.microsoft.com/office/drawing/2014/main" id="{2AA137BD-7A9F-4D98-B09F-BCC24A5F11E7}"/>
              </a:ext>
            </a:extLst>
          </p:cNvPr>
          <p:cNvSpPr/>
          <p:nvPr/>
        </p:nvSpPr>
        <p:spPr>
          <a:xfrm>
            <a:off x="105293" y="3251954"/>
            <a:ext cx="8791057" cy="707886"/>
          </a:xfrm>
          <a:prstGeom prst="rect">
            <a:avLst/>
          </a:prstGeom>
        </p:spPr>
        <p:txBody>
          <a:bodyPr wrap="square">
            <a:spAutoFit/>
          </a:bodyPr>
          <a:lstStyle/>
          <a:p>
            <a:pPr lvl="0"/>
            <a:r>
              <a:rPr lang="zh-CN" altLang="en-US" sz="2000" dirty="0">
                <a:solidFill>
                  <a:prstClr val="black"/>
                </a:solidFill>
              </a:rPr>
              <a:t>释放一块非 </a:t>
            </a:r>
            <a:r>
              <a:rPr lang="en-US" altLang="zh-CN" sz="2000" dirty="0">
                <a:solidFill>
                  <a:prstClr val="black"/>
                </a:solidFill>
              </a:rPr>
              <a:t>new </a:t>
            </a:r>
            <a:r>
              <a:rPr lang="zh-CN" altLang="en-US" sz="2000" dirty="0">
                <a:solidFill>
                  <a:prstClr val="black"/>
                </a:solidFill>
              </a:rPr>
              <a:t>分配的内存、同一内存多次释放或者使用一个已经释放的内存，其行为都是未定义的：</a:t>
            </a:r>
            <a:endPar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25" name="组合 24">
            <a:extLst>
              <a:ext uri="{FF2B5EF4-FFF2-40B4-BE49-F238E27FC236}">
                <a16:creationId xmlns:a16="http://schemas.microsoft.com/office/drawing/2014/main" id="{161FD0FB-F882-4353-81E1-AFE9B9AB9913}"/>
              </a:ext>
            </a:extLst>
          </p:cNvPr>
          <p:cNvGrpSpPr/>
          <p:nvPr/>
        </p:nvGrpSpPr>
        <p:grpSpPr>
          <a:xfrm>
            <a:off x="5796280" y="4097005"/>
            <a:ext cx="3255761" cy="1993309"/>
            <a:chOff x="219974" y="2044317"/>
            <a:chExt cx="8704052" cy="1993316"/>
          </a:xfrm>
        </p:grpSpPr>
        <p:sp>
          <p:nvSpPr>
            <p:cNvPr id="26" name="矩形: 圆顶角 25">
              <a:extLst>
                <a:ext uri="{FF2B5EF4-FFF2-40B4-BE49-F238E27FC236}">
                  <a16:creationId xmlns:a16="http://schemas.microsoft.com/office/drawing/2014/main" id="{33C8CFD9-240D-4D70-A422-A430D6BD53A8}"/>
                </a:ext>
              </a:extLst>
            </p:cNvPr>
            <p:cNvSpPr/>
            <p:nvPr/>
          </p:nvSpPr>
          <p:spPr>
            <a:xfrm>
              <a:off x="219974" y="2044317"/>
              <a:ext cx="8704052" cy="509666"/>
            </a:xfrm>
            <a:prstGeom prst="round2SameRect">
              <a:avLst>
                <a:gd name="adj1" fmla="val 20076"/>
                <a:gd name="adj2" fmla="val 0"/>
              </a:avLst>
            </a:prstGeom>
            <a:solidFill>
              <a:srgbClr val="C7576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注意</a:t>
              </a:r>
            </a:p>
          </p:txBody>
        </p:sp>
        <p:sp>
          <p:nvSpPr>
            <p:cNvPr id="27" name="矩形: 圆角 17">
              <a:extLst>
                <a:ext uri="{FF2B5EF4-FFF2-40B4-BE49-F238E27FC236}">
                  <a16:creationId xmlns:a16="http://schemas.microsoft.com/office/drawing/2014/main" id="{BB84F68F-B7ED-4171-A9CB-2A04348DFF6D}"/>
                </a:ext>
              </a:extLst>
            </p:cNvPr>
            <p:cNvSpPr/>
            <p:nvPr/>
          </p:nvSpPr>
          <p:spPr>
            <a:xfrm>
              <a:off x="219974" y="2588449"/>
              <a:ext cx="8704052" cy="144918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0DCD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ts val="2700"/>
                </a:lnSpc>
                <a:buClr>
                  <a:srgbClr val="212AE7"/>
                </a:buClr>
                <a:buSzPct val="80000"/>
              </a:pPr>
              <a:r>
                <a:rPr lang="zh-CN" altLang="en-US" dirty="0">
                  <a:solidFill>
                    <a:schemeClr val="tx1"/>
                  </a:solidFill>
                  <a:latin typeface="Consolas" panose="020B0609020204030204" pitchFamily="49" charset="0"/>
                </a:rPr>
                <a:t>编译器不能分辨指针所指向的对象是否为动态对象，也不能判断指针所指向的动态内存是否被释放</a:t>
              </a:r>
              <a:endParaRPr lang="en-US" altLang="zh-CN" dirty="0">
                <a:solidFill>
                  <a:schemeClr val="tx1"/>
                </a:solidFill>
                <a:latin typeface="Consolas" panose="020B0609020204030204" pitchFamily="49" charset="0"/>
              </a:endParaRPr>
            </a:p>
          </p:txBody>
        </p:sp>
      </p:grpSp>
    </p:spTree>
    <p:extLst>
      <p:ext uri="{BB962C8B-B14F-4D97-AF65-F5344CB8AC3E}">
        <p14:creationId xmlns:p14="http://schemas.microsoft.com/office/powerpoint/2010/main" val="108479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60</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lvl="0">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8.5.2  </a:t>
            </a:r>
            <a:r>
              <a:rPr lang="zh-CN" altLang="en-US" sz="3200" dirty="0">
                <a:solidFill>
                  <a:prstClr val="white"/>
                </a:solidFill>
              </a:rPr>
              <a:t>创建二叉搜索树</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2A4B7D20-6B21-457D-B6BF-C3F76ACBB2EE}"/>
              </a:ext>
            </a:extLst>
          </p:cNvPr>
          <p:cNvSpPr/>
          <p:nvPr/>
        </p:nvSpPr>
        <p:spPr>
          <a:xfrm>
            <a:off x="171378" y="927960"/>
            <a:ext cx="5156526" cy="400110"/>
          </a:xfrm>
          <a:prstGeom prst="rect">
            <a:avLst/>
          </a:prstGeom>
        </p:spPr>
        <p:txBody>
          <a:bodyPr wrap="square">
            <a:spAutoFit/>
          </a:bodyPr>
          <a:lstStyle/>
          <a:p>
            <a:pPr lvl="0">
              <a:defRPr/>
            </a:pPr>
            <a:r>
              <a:rPr lang="zh-CN" altLang="en-US" sz="2000" dirty="0">
                <a:solidFill>
                  <a:prstClr val="black"/>
                </a:solidFill>
              </a:rPr>
              <a:t>通过逐个插入元素来创建二叉搜索树：</a:t>
            </a:r>
            <a:endPar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13" name="组合 12">
            <a:extLst>
              <a:ext uri="{FF2B5EF4-FFF2-40B4-BE49-F238E27FC236}">
                <a16:creationId xmlns:a16="http://schemas.microsoft.com/office/drawing/2014/main" id="{D09D85D5-038A-4BF3-A625-95D934A21058}"/>
              </a:ext>
            </a:extLst>
          </p:cNvPr>
          <p:cNvGrpSpPr/>
          <p:nvPr/>
        </p:nvGrpSpPr>
        <p:grpSpPr>
          <a:xfrm>
            <a:off x="146994" y="1387746"/>
            <a:ext cx="5558862" cy="1794366"/>
            <a:chOff x="219974" y="2021250"/>
            <a:chExt cx="8704052" cy="1451294"/>
          </a:xfrm>
        </p:grpSpPr>
        <p:sp>
          <p:nvSpPr>
            <p:cNvPr id="18" name="矩形: 圆顶角 17">
              <a:extLst>
                <a:ext uri="{FF2B5EF4-FFF2-40B4-BE49-F238E27FC236}">
                  <a16:creationId xmlns:a16="http://schemas.microsoft.com/office/drawing/2014/main" id="{1BE027AF-BB67-49A0-86D0-4408EC9D6ADB}"/>
                </a:ext>
              </a:extLst>
            </p:cNvPr>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latin typeface="Consolas" panose="020B0609020204030204" pitchFamily="49" charset="0"/>
                </a:rPr>
                <a:t>创建二叉搜索树</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9" name="矩形: 圆角 17">
              <a:extLst>
                <a:ext uri="{FF2B5EF4-FFF2-40B4-BE49-F238E27FC236}">
                  <a16:creationId xmlns:a16="http://schemas.microsoft.com/office/drawing/2014/main" id="{DCD5AFA7-7B71-40FD-B504-0C9920E0FC1D}"/>
                </a:ext>
              </a:extLst>
            </p:cNvPr>
            <p:cNvSpPr/>
            <p:nvPr/>
          </p:nvSpPr>
          <p:spPr>
            <a:xfrm>
              <a:off x="219974" y="2376601"/>
              <a:ext cx="8704052" cy="109594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rgbClr val="151DC1"/>
                </a:buClr>
                <a:buSzPct val="80000"/>
                <a:defRPr/>
              </a:pPr>
              <a:r>
                <a:rPr lang="en-US" altLang="zh-CN" sz="1600" dirty="0">
                  <a:solidFill>
                    <a:srgbClr val="0000FF"/>
                  </a:solidFill>
                  <a:latin typeface="Consolas" panose="020B0609020204030204" pitchFamily="49" charset="0"/>
                </a:rPr>
                <a:t>int</a:t>
              </a:r>
              <a:r>
                <a:rPr lang="en-US" altLang="zh-CN" sz="1600" dirty="0">
                  <a:solidFill>
                    <a:schemeClr val="tx1"/>
                  </a:solidFill>
                  <a:latin typeface="Consolas" panose="020B0609020204030204" pitchFamily="49" charset="0"/>
                </a:rPr>
                <a:t> keys[] = { 8,3,10,1,6,14,4,7,13 };</a:t>
              </a:r>
            </a:p>
            <a:p>
              <a:pPr lvl="0">
                <a:buClr>
                  <a:srgbClr val="151DC1"/>
                </a:buClr>
                <a:buSzPct val="80000"/>
                <a:defRPr/>
              </a:pPr>
              <a:r>
                <a:rPr lang="en-US" altLang="zh-CN" sz="1600" dirty="0" err="1">
                  <a:solidFill>
                    <a:srgbClr val="08764C"/>
                  </a:solidFill>
                  <a:latin typeface="Consolas" panose="020B0609020204030204" pitchFamily="49" charset="0"/>
                </a:rPr>
                <a:t>BinaryTree</a:t>
              </a:r>
              <a:r>
                <a:rPr lang="en-US" altLang="zh-CN" sz="1600" dirty="0">
                  <a:solidFill>
                    <a:schemeClr val="tx1"/>
                  </a:solidFill>
                  <a:latin typeface="Consolas" panose="020B0609020204030204" pitchFamily="49" charset="0"/>
                </a:rPr>
                <a:t>&lt;</a:t>
              </a:r>
              <a:r>
                <a:rPr lang="en-US" altLang="zh-CN" sz="1600" dirty="0">
                  <a:solidFill>
                    <a:srgbClr val="0000FF"/>
                  </a:solidFill>
                  <a:latin typeface="Consolas" panose="020B0609020204030204" pitchFamily="49" charset="0"/>
                </a:rPr>
                <a:t>int</a:t>
              </a:r>
              <a:r>
                <a:rPr lang="en-US" altLang="zh-CN" sz="1600" dirty="0">
                  <a:solidFill>
                    <a:schemeClr val="tx1"/>
                  </a:solidFill>
                  <a:latin typeface="Consolas" panose="020B0609020204030204" pitchFamily="49" charset="0"/>
                </a:rPr>
                <a:t>&gt; </a:t>
              </a:r>
              <a:r>
                <a:rPr lang="en-US" altLang="zh-CN" sz="1600" dirty="0" err="1">
                  <a:solidFill>
                    <a:schemeClr val="tx1"/>
                  </a:solidFill>
                  <a:latin typeface="Consolas" panose="020B0609020204030204" pitchFamily="49" charset="0"/>
                </a:rPr>
                <a:t>bstree</a:t>
              </a:r>
              <a:r>
                <a:rPr lang="en-US" altLang="zh-CN" sz="1600" dirty="0">
                  <a:solidFill>
                    <a:schemeClr val="tx1"/>
                  </a:solidFill>
                  <a:latin typeface="Consolas" panose="020B0609020204030204" pitchFamily="49" charset="0"/>
                </a:rPr>
                <a:t>;</a:t>
              </a:r>
            </a:p>
            <a:p>
              <a:pPr lvl="0">
                <a:buClr>
                  <a:srgbClr val="151DC1"/>
                </a:buClr>
                <a:buSzPct val="80000"/>
                <a:defRPr/>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for</a:t>
              </a: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auto</a:t>
              </a:r>
              <a:r>
                <a:rPr lang="en-US" altLang="zh-CN" sz="1600" dirty="0">
                  <a:solidFill>
                    <a:schemeClr val="tx1"/>
                  </a:solidFill>
                  <a:latin typeface="Consolas" panose="020B0609020204030204" pitchFamily="49" charset="0"/>
                </a:rPr>
                <a:t> i:keys)</a:t>
              </a:r>
            </a:p>
            <a:p>
              <a:pPr lvl="0">
                <a:buClr>
                  <a:srgbClr val="151DC1"/>
                </a:buClr>
                <a:buSzPct val="80000"/>
                <a:defRPr/>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if</a:t>
              </a: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&lt;</a:t>
              </a:r>
              <a:r>
                <a:rPr lang="en-US" altLang="zh-CN" sz="1600" dirty="0">
                  <a:solidFill>
                    <a:srgbClr val="0000FF"/>
                  </a:solidFill>
                  <a:latin typeface="Consolas" panose="020B0609020204030204" pitchFamily="49" charset="0"/>
                </a:rPr>
                <a:t>int</a:t>
              </a:r>
              <a:r>
                <a:rPr lang="en-US" altLang="zh-CN" sz="1600" dirty="0">
                  <a:solidFill>
                    <a:schemeClr val="tx1"/>
                  </a:solidFill>
                  <a:latin typeface="Consolas" panose="020B0609020204030204" pitchFamily="49" charset="0"/>
                </a:rPr>
                <a:t>&gt; *n=</a:t>
              </a:r>
              <a:r>
                <a:rPr lang="en-US" altLang="zh-CN" sz="1600" dirty="0" err="1">
                  <a:solidFill>
                    <a:schemeClr val="tx1"/>
                  </a:solidFill>
                  <a:latin typeface="Consolas" panose="020B0609020204030204" pitchFamily="49" charset="0"/>
                </a:rPr>
                <a:t>bstree.insert</a:t>
              </a:r>
              <a:r>
                <a:rPr lang="en-US" altLang="zh-CN" sz="1600" dirty="0">
                  <a:solidFill>
                    <a:schemeClr val="tx1"/>
                  </a:solidFill>
                  <a:latin typeface="Consolas" panose="020B0609020204030204" pitchFamily="49" charset="0"/>
                </a:rPr>
                <a:t>(</a:t>
              </a:r>
              <a:r>
                <a:rPr lang="en-US" altLang="zh-CN" sz="1600" dirty="0" err="1">
                  <a:solidFill>
                    <a:schemeClr val="tx1"/>
                  </a:solidFill>
                  <a:latin typeface="Consolas" panose="020B0609020204030204" pitchFamily="49" charset="0"/>
                </a:rPr>
                <a:t>i</a:t>
              </a:r>
              <a:r>
                <a:rPr lang="en-US" altLang="zh-CN" sz="1600" dirty="0">
                  <a:solidFill>
                    <a:schemeClr val="tx1"/>
                  </a:solidFill>
                  <a:latin typeface="Consolas" panose="020B0609020204030204" pitchFamily="49" charset="0"/>
                </a:rPr>
                <a:t>) )</a:t>
              </a:r>
            </a:p>
            <a:p>
              <a:pPr lvl="0">
                <a:buClr>
                  <a:srgbClr val="151DC1"/>
                </a:buClr>
                <a:buSzPct val="80000"/>
                <a:defRPr/>
              </a:pP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cout</a:t>
              </a:r>
              <a:r>
                <a:rPr lang="en-US" altLang="zh-CN" sz="1600" dirty="0">
                  <a:solidFill>
                    <a:schemeClr val="tx1"/>
                  </a:solidFill>
                  <a:latin typeface="Consolas" panose="020B0609020204030204" pitchFamily="49" charset="0"/>
                </a:rPr>
                <a:t> &lt;&lt; n-&gt;data() &lt;&lt; </a:t>
              </a:r>
              <a:r>
                <a:rPr lang="en-US" altLang="zh-CN" sz="1600" dirty="0">
                  <a:solidFill>
                    <a:srgbClr val="E0AB5B"/>
                  </a:solidFill>
                  <a:latin typeface="Consolas" panose="020B0609020204030204" pitchFamily="49" charset="0"/>
                </a:rPr>
                <a:t>" "</a:t>
              </a:r>
              <a:r>
                <a:rPr lang="en-US" altLang="zh-CN" sz="1600" dirty="0">
                  <a:solidFill>
                    <a:schemeClr val="tx1"/>
                  </a:solidFill>
                  <a:latin typeface="Consolas" panose="020B0609020204030204" pitchFamily="49" charset="0"/>
                </a:rPr>
                <a:t>;</a:t>
              </a:r>
              <a:endParaRPr kumimoji="0" lang="en-US" altLang="zh-CN" sz="1600" b="0" i="0" u="none" strike="noStrike" kern="1200" cap="none" spc="0" normalizeH="0" baseline="0" noProof="0" dirty="0">
                <a:ln>
                  <a:noFill/>
                </a:ln>
                <a:solidFill>
                  <a:schemeClr val="tx1"/>
                </a:solidFill>
                <a:effectLst/>
                <a:uLnTx/>
                <a:uFillTx/>
                <a:latin typeface="Consolas" panose="020B0609020204030204" pitchFamily="49" charset="0"/>
                <a:ea typeface="微软雅黑"/>
              </a:endParaRPr>
            </a:p>
          </p:txBody>
        </p:sp>
      </p:grpSp>
      <p:grpSp>
        <p:nvGrpSpPr>
          <p:cNvPr id="22" name="组合 21">
            <a:extLst>
              <a:ext uri="{FF2B5EF4-FFF2-40B4-BE49-F238E27FC236}">
                <a16:creationId xmlns:a16="http://schemas.microsoft.com/office/drawing/2014/main" id="{26F3186B-4F08-45B9-9CDE-FBC711097147}"/>
              </a:ext>
            </a:extLst>
          </p:cNvPr>
          <p:cNvGrpSpPr/>
          <p:nvPr/>
        </p:nvGrpSpPr>
        <p:grpSpPr>
          <a:xfrm>
            <a:off x="5827776" y="1387750"/>
            <a:ext cx="3154768" cy="1157162"/>
            <a:chOff x="219974" y="2044323"/>
            <a:chExt cx="8704052" cy="353069"/>
          </a:xfrm>
        </p:grpSpPr>
        <p:sp>
          <p:nvSpPr>
            <p:cNvPr id="23" name="矩形: 圆顶角 22">
              <a:extLst>
                <a:ext uri="{FF2B5EF4-FFF2-40B4-BE49-F238E27FC236}">
                  <a16:creationId xmlns:a16="http://schemas.microsoft.com/office/drawing/2014/main" id="{5F144F22-E93F-41A0-8C2C-C548C9378742}"/>
                </a:ext>
              </a:extLst>
            </p:cNvPr>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24" name="矩形: 圆角 17">
              <a:extLst>
                <a:ext uri="{FF2B5EF4-FFF2-40B4-BE49-F238E27FC236}">
                  <a16:creationId xmlns:a16="http://schemas.microsoft.com/office/drawing/2014/main" id="{20ADF0E0-6C80-4367-9B24-E71948F1C158}"/>
                </a:ext>
              </a:extLst>
            </p:cNvPr>
            <p:cNvSpPr/>
            <p:nvPr/>
          </p:nvSpPr>
          <p:spPr>
            <a:xfrm>
              <a:off x="219974" y="2173363"/>
              <a:ext cx="8704052" cy="22402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600"/>
                </a:lnSpc>
                <a:buClr>
                  <a:srgbClr val="151DC1"/>
                </a:buClr>
              </a:pPr>
              <a:r>
                <a:rPr lang="zh-CN" altLang="en-US" dirty="0">
                  <a:solidFill>
                    <a:prstClr val="black"/>
                  </a:solidFill>
                  <a:latin typeface="Consolas" panose="020B0609020204030204" pitchFamily="49" charset="0"/>
                </a:rPr>
                <a:t>插入新结点成功则返回结点指针，然后打印数据</a:t>
              </a:r>
              <a:endParaRPr kumimoji="0" lang="en-US" sz="1800" b="0" i="0" u="none" strike="noStrike" kern="1200" cap="none" spc="0" normalizeH="0" baseline="0" noProof="0" dirty="0">
                <a:ln>
                  <a:noFill/>
                </a:ln>
                <a:solidFill>
                  <a:srgbClr val="FF0000"/>
                </a:solidFill>
                <a:effectLst/>
                <a:uLnTx/>
                <a:uFillTx/>
                <a:latin typeface="Consolas" panose="020B0609020204030204" pitchFamily="49" charset="0"/>
                <a:ea typeface="微软雅黑"/>
                <a:cs typeface="+mn-cs"/>
              </a:endParaRPr>
            </a:p>
          </p:txBody>
        </p:sp>
      </p:grpSp>
      <p:grpSp>
        <p:nvGrpSpPr>
          <p:cNvPr id="11" name="组合 10">
            <a:extLst>
              <a:ext uri="{FF2B5EF4-FFF2-40B4-BE49-F238E27FC236}">
                <a16:creationId xmlns:a16="http://schemas.microsoft.com/office/drawing/2014/main" id="{820D5253-AB97-4764-8622-2DC2ABB0CED6}"/>
              </a:ext>
            </a:extLst>
          </p:cNvPr>
          <p:cNvGrpSpPr/>
          <p:nvPr/>
        </p:nvGrpSpPr>
        <p:grpSpPr>
          <a:xfrm>
            <a:off x="5827776" y="2737002"/>
            <a:ext cx="3154768" cy="1824009"/>
            <a:chOff x="219974" y="2044323"/>
            <a:chExt cx="8704052" cy="556535"/>
          </a:xfrm>
        </p:grpSpPr>
        <p:sp>
          <p:nvSpPr>
            <p:cNvPr id="12" name="矩形: 圆顶角 11">
              <a:extLst>
                <a:ext uri="{FF2B5EF4-FFF2-40B4-BE49-F238E27FC236}">
                  <a16:creationId xmlns:a16="http://schemas.microsoft.com/office/drawing/2014/main" id="{36EF4814-A9EA-4B3E-9723-05A84D1A36EE}"/>
                </a:ext>
              </a:extLst>
            </p:cNvPr>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14" name="矩形: 圆角 17">
              <a:extLst>
                <a:ext uri="{FF2B5EF4-FFF2-40B4-BE49-F238E27FC236}">
                  <a16:creationId xmlns:a16="http://schemas.microsoft.com/office/drawing/2014/main" id="{A86C82C1-CA66-4AF5-8B6A-61F582E9CD5A}"/>
                </a:ext>
              </a:extLst>
            </p:cNvPr>
            <p:cNvSpPr/>
            <p:nvPr/>
          </p:nvSpPr>
          <p:spPr>
            <a:xfrm>
              <a:off x="219974" y="2173363"/>
              <a:ext cx="8704052" cy="42749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600"/>
                </a:lnSpc>
                <a:buClr>
                  <a:srgbClr val="151DC1"/>
                </a:buClr>
              </a:pPr>
              <a:r>
                <a:rPr lang="zh-CN" altLang="en-US" dirty="0">
                  <a:solidFill>
                    <a:prstClr val="black"/>
                  </a:solidFill>
                  <a:latin typeface="Consolas" panose="020B0609020204030204" pitchFamily="49" charset="0"/>
                </a:rPr>
                <a:t>从根结点开始，若待插入结点小于根结点，则在左子树上继续查找插入位置；否则在右子树中查找</a:t>
              </a:r>
              <a:endParaRPr kumimoji="0" lang="en-US" sz="1800" b="0" i="0" u="none" strike="noStrike" kern="1200" cap="none" spc="0" normalizeH="0" baseline="0" noProof="0" dirty="0">
                <a:ln>
                  <a:noFill/>
                </a:ln>
                <a:solidFill>
                  <a:srgbClr val="FF0000"/>
                </a:solidFill>
                <a:effectLst/>
                <a:uLnTx/>
                <a:uFillTx/>
                <a:latin typeface="Consolas" panose="020B0609020204030204" pitchFamily="49" charset="0"/>
                <a:ea typeface="微软雅黑"/>
                <a:cs typeface="+mn-cs"/>
              </a:endParaRPr>
            </a:p>
          </p:txBody>
        </p:sp>
      </p:grpSp>
      <p:sp>
        <p:nvSpPr>
          <p:cNvPr id="29" name="矩形 28">
            <a:extLst>
              <a:ext uri="{FF2B5EF4-FFF2-40B4-BE49-F238E27FC236}">
                <a16:creationId xmlns:a16="http://schemas.microsoft.com/office/drawing/2014/main" id="{7B34CBA2-06A9-453A-8A57-260FA9080013}"/>
              </a:ext>
            </a:extLst>
          </p:cNvPr>
          <p:cNvSpPr/>
          <p:nvPr/>
        </p:nvSpPr>
        <p:spPr>
          <a:xfrm>
            <a:off x="183770" y="3278058"/>
            <a:ext cx="2749471" cy="40011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8</a:t>
            </a:r>
            <a:r>
              <a:rPr kumimoji="0" lang="en-US" altLang="zh-CN"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 </a:t>
            </a: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3, 10, 1, 6, </a:t>
            </a:r>
            <a:r>
              <a:rPr kumimoji="0" lang="zh-CN" altLang="en-US" sz="2000" i="0" u="none" strike="noStrike" kern="1200" cap="none" spc="0" normalizeH="0" baseline="0" noProof="0" dirty="0">
                <a:ln>
                  <a:noFill/>
                </a:ln>
                <a:solidFill>
                  <a:srgbClr val="FF0000"/>
                </a:solidFill>
                <a:effectLst/>
                <a:uLnTx/>
                <a:uFillTx/>
                <a:latin typeface="Times New Roman" panose="02020603050405020304" pitchFamily="18" charset="0"/>
                <a:ea typeface="微软雅黑"/>
                <a:cs typeface="Times New Roman" panose="02020603050405020304" pitchFamily="18" charset="0"/>
              </a:rPr>
              <a:t>14</a:t>
            </a: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 4, </a:t>
            </a:r>
            <a:r>
              <a:rPr kumimoji="0" lang="zh-CN" altLang="en-US" sz="2000" i="0" u="none" strike="noStrike" kern="1200" cap="none" spc="0" normalizeH="0" baseline="0" noProof="0" dirty="0">
                <a:ln>
                  <a:noFill/>
                </a:ln>
                <a:effectLst/>
                <a:uLnTx/>
                <a:uFillTx/>
                <a:latin typeface="Times New Roman" panose="02020603050405020304" pitchFamily="18" charset="0"/>
                <a:ea typeface="微软雅黑"/>
                <a:cs typeface="Times New Roman" panose="02020603050405020304" pitchFamily="18" charset="0"/>
              </a:rPr>
              <a:t>7</a:t>
            </a: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 </a:t>
            </a:r>
            <a:r>
              <a:rPr kumimoji="0" lang="zh-CN" altLang="en-US" sz="2000" i="0" u="none" strike="noStrike" kern="1200" cap="none" spc="0" normalizeH="0" baseline="0" noProof="0" dirty="0">
                <a:ln>
                  <a:noFill/>
                </a:ln>
                <a:effectLst/>
                <a:uLnTx/>
                <a:uFillTx/>
                <a:latin typeface="Times New Roman" panose="02020603050405020304" pitchFamily="18" charset="0"/>
                <a:ea typeface="微软雅黑"/>
                <a:cs typeface="Times New Roman" panose="02020603050405020304" pitchFamily="18" charset="0"/>
              </a:rPr>
              <a:t>13</a:t>
            </a:r>
          </a:p>
        </p:txBody>
      </p:sp>
      <p:sp>
        <p:nvSpPr>
          <p:cNvPr id="17" name="流程图: 接点 16">
            <a:extLst>
              <a:ext uri="{FF2B5EF4-FFF2-40B4-BE49-F238E27FC236}">
                <a16:creationId xmlns:a16="http://schemas.microsoft.com/office/drawing/2014/main" id="{2D28A7D4-BB0C-40D1-B333-18ABB67F2D56}"/>
              </a:ext>
            </a:extLst>
          </p:cNvPr>
          <p:cNvSpPr/>
          <p:nvPr/>
        </p:nvSpPr>
        <p:spPr>
          <a:xfrm>
            <a:off x="2694777" y="3757002"/>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8</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32" name="流程图: 接点 31">
            <a:extLst>
              <a:ext uri="{FF2B5EF4-FFF2-40B4-BE49-F238E27FC236}">
                <a16:creationId xmlns:a16="http://schemas.microsoft.com/office/drawing/2014/main" id="{21865A32-A763-45C0-8F32-44BA6B7140F8}"/>
              </a:ext>
            </a:extLst>
          </p:cNvPr>
          <p:cNvSpPr/>
          <p:nvPr/>
        </p:nvSpPr>
        <p:spPr>
          <a:xfrm>
            <a:off x="3968559" y="4292284"/>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10</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39" name="流程图: 接点 38">
            <a:extLst>
              <a:ext uri="{FF2B5EF4-FFF2-40B4-BE49-F238E27FC236}">
                <a16:creationId xmlns:a16="http://schemas.microsoft.com/office/drawing/2014/main" id="{9DD62612-DFBD-48A9-B594-49FB6AC2B2D1}"/>
              </a:ext>
            </a:extLst>
          </p:cNvPr>
          <p:cNvSpPr/>
          <p:nvPr/>
        </p:nvSpPr>
        <p:spPr>
          <a:xfrm>
            <a:off x="4773231" y="5107711"/>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14</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42" name="流程图: 接点 41">
            <a:extLst>
              <a:ext uri="{FF2B5EF4-FFF2-40B4-BE49-F238E27FC236}">
                <a16:creationId xmlns:a16="http://schemas.microsoft.com/office/drawing/2014/main" id="{08252D29-65DB-4D86-8B8A-E8674CC13EA1}"/>
              </a:ext>
            </a:extLst>
          </p:cNvPr>
          <p:cNvSpPr/>
          <p:nvPr/>
        </p:nvSpPr>
        <p:spPr>
          <a:xfrm>
            <a:off x="2158392" y="5107712"/>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6</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43" name="流程图: 接点 42">
            <a:extLst>
              <a:ext uri="{FF2B5EF4-FFF2-40B4-BE49-F238E27FC236}">
                <a16:creationId xmlns:a16="http://schemas.microsoft.com/office/drawing/2014/main" id="{EA62DD76-A21E-41D7-821A-5271BC346E94}"/>
              </a:ext>
            </a:extLst>
          </p:cNvPr>
          <p:cNvSpPr/>
          <p:nvPr/>
        </p:nvSpPr>
        <p:spPr>
          <a:xfrm>
            <a:off x="802721" y="5107712"/>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1</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44" name="流程图: 接点 43">
            <a:extLst>
              <a:ext uri="{FF2B5EF4-FFF2-40B4-BE49-F238E27FC236}">
                <a16:creationId xmlns:a16="http://schemas.microsoft.com/office/drawing/2014/main" id="{27807579-F9A9-4550-B93F-A4C85D3C0C5B}"/>
              </a:ext>
            </a:extLst>
          </p:cNvPr>
          <p:cNvSpPr/>
          <p:nvPr/>
        </p:nvSpPr>
        <p:spPr>
          <a:xfrm>
            <a:off x="1393970" y="4292284"/>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3</a:t>
            </a:r>
            <a:endParaRPr lang="zh-CN" altLang="en-US" dirty="0">
              <a:solidFill>
                <a:schemeClr val="tx1"/>
              </a:solidFill>
              <a:latin typeface="Times New Roman" panose="02020603050405020304" pitchFamily="18" charset="0"/>
              <a:cs typeface="Times New Roman" panose="02020603050405020304" pitchFamily="18" charset="0"/>
            </a:endParaRPr>
          </a:p>
        </p:txBody>
      </p:sp>
      <p:cxnSp>
        <p:nvCxnSpPr>
          <p:cNvPr id="45" name="直接连接符 44">
            <a:extLst>
              <a:ext uri="{FF2B5EF4-FFF2-40B4-BE49-F238E27FC236}">
                <a16:creationId xmlns:a16="http://schemas.microsoft.com/office/drawing/2014/main" id="{9D9B954B-51A8-483F-9719-A61FE9E71D7C}"/>
              </a:ext>
            </a:extLst>
          </p:cNvPr>
          <p:cNvCxnSpPr>
            <a:stCxn id="17" idx="2"/>
            <a:endCxn id="44" idx="7"/>
          </p:cNvCxnSpPr>
          <p:nvPr/>
        </p:nvCxnSpPr>
        <p:spPr>
          <a:xfrm flipH="1">
            <a:off x="1898633" y="3997834"/>
            <a:ext cx="796144" cy="364988"/>
          </a:xfrm>
          <a:prstGeom prst="line">
            <a:avLst/>
          </a:prstGeom>
        </p:spPr>
        <p:style>
          <a:lnRef idx="1">
            <a:schemeClr val="dk1"/>
          </a:lnRef>
          <a:fillRef idx="0">
            <a:schemeClr val="dk1"/>
          </a:fillRef>
          <a:effectRef idx="0">
            <a:schemeClr val="dk1"/>
          </a:effectRef>
          <a:fontRef idx="minor">
            <a:schemeClr val="tx1"/>
          </a:fontRef>
        </p:style>
      </p:cxnSp>
      <p:cxnSp>
        <p:nvCxnSpPr>
          <p:cNvPr id="46" name="直接连接符 45">
            <a:extLst>
              <a:ext uri="{FF2B5EF4-FFF2-40B4-BE49-F238E27FC236}">
                <a16:creationId xmlns:a16="http://schemas.microsoft.com/office/drawing/2014/main" id="{ED63C349-ADBD-48D0-9F64-649858ADB2AF}"/>
              </a:ext>
            </a:extLst>
          </p:cNvPr>
          <p:cNvCxnSpPr>
            <a:cxnSpLocks/>
            <a:stCxn id="32" idx="1"/>
            <a:endCxn id="17" idx="6"/>
          </p:cNvCxnSpPr>
          <p:nvPr/>
        </p:nvCxnSpPr>
        <p:spPr>
          <a:xfrm flipH="1" flipV="1">
            <a:off x="3286026" y="3997834"/>
            <a:ext cx="769119" cy="364988"/>
          </a:xfrm>
          <a:prstGeom prst="line">
            <a:avLst/>
          </a:prstGeom>
        </p:spPr>
        <p:style>
          <a:lnRef idx="1">
            <a:schemeClr val="dk1"/>
          </a:lnRef>
          <a:fillRef idx="0">
            <a:schemeClr val="dk1"/>
          </a:fillRef>
          <a:effectRef idx="0">
            <a:schemeClr val="dk1"/>
          </a:effectRef>
          <a:fontRef idx="minor">
            <a:schemeClr val="tx1"/>
          </a:fontRef>
        </p:style>
      </p:cxnSp>
      <p:cxnSp>
        <p:nvCxnSpPr>
          <p:cNvPr id="48" name="直接连接符 47">
            <a:extLst>
              <a:ext uri="{FF2B5EF4-FFF2-40B4-BE49-F238E27FC236}">
                <a16:creationId xmlns:a16="http://schemas.microsoft.com/office/drawing/2014/main" id="{B50E0BB5-5AE3-4A07-B123-1E6C653DD506}"/>
              </a:ext>
            </a:extLst>
          </p:cNvPr>
          <p:cNvCxnSpPr>
            <a:cxnSpLocks/>
            <a:stCxn id="42" idx="0"/>
            <a:endCxn id="44" idx="5"/>
          </p:cNvCxnSpPr>
          <p:nvPr/>
        </p:nvCxnSpPr>
        <p:spPr>
          <a:xfrm flipH="1" flipV="1">
            <a:off x="1898633" y="4703409"/>
            <a:ext cx="555384" cy="404303"/>
          </a:xfrm>
          <a:prstGeom prst="line">
            <a:avLst/>
          </a:prstGeom>
        </p:spPr>
        <p:style>
          <a:lnRef idx="1">
            <a:schemeClr val="dk1"/>
          </a:lnRef>
          <a:fillRef idx="0">
            <a:schemeClr val="dk1"/>
          </a:fillRef>
          <a:effectRef idx="0">
            <a:schemeClr val="dk1"/>
          </a:effectRef>
          <a:fontRef idx="minor">
            <a:schemeClr val="tx1"/>
          </a:fontRef>
        </p:style>
      </p:cxnSp>
      <p:cxnSp>
        <p:nvCxnSpPr>
          <p:cNvPr id="51" name="直接连接符 50">
            <a:extLst>
              <a:ext uri="{FF2B5EF4-FFF2-40B4-BE49-F238E27FC236}">
                <a16:creationId xmlns:a16="http://schemas.microsoft.com/office/drawing/2014/main" id="{D3F8636D-A553-4238-9A24-CAF4875A4F31}"/>
              </a:ext>
            </a:extLst>
          </p:cNvPr>
          <p:cNvCxnSpPr>
            <a:cxnSpLocks/>
            <a:stCxn id="44" idx="3"/>
            <a:endCxn id="43" idx="0"/>
          </p:cNvCxnSpPr>
          <p:nvPr/>
        </p:nvCxnSpPr>
        <p:spPr>
          <a:xfrm flipH="1">
            <a:off x="1098346" y="4703409"/>
            <a:ext cx="382210" cy="404303"/>
          </a:xfrm>
          <a:prstGeom prst="line">
            <a:avLst/>
          </a:prstGeom>
        </p:spPr>
        <p:style>
          <a:lnRef idx="1">
            <a:schemeClr val="dk1"/>
          </a:lnRef>
          <a:fillRef idx="0">
            <a:schemeClr val="dk1"/>
          </a:fillRef>
          <a:effectRef idx="0">
            <a:schemeClr val="dk1"/>
          </a:effectRef>
          <a:fontRef idx="minor">
            <a:schemeClr val="tx1"/>
          </a:fontRef>
        </p:style>
      </p:cxnSp>
      <p:cxnSp>
        <p:nvCxnSpPr>
          <p:cNvPr id="66" name="直接连接符 65">
            <a:extLst>
              <a:ext uri="{FF2B5EF4-FFF2-40B4-BE49-F238E27FC236}">
                <a16:creationId xmlns:a16="http://schemas.microsoft.com/office/drawing/2014/main" id="{8313A8C3-B6BB-4C26-8DBB-D606BC7DF245}"/>
              </a:ext>
            </a:extLst>
          </p:cNvPr>
          <p:cNvCxnSpPr>
            <a:cxnSpLocks/>
            <a:stCxn id="39" idx="0"/>
            <a:endCxn id="32" idx="5"/>
          </p:cNvCxnSpPr>
          <p:nvPr/>
        </p:nvCxnSpPr>
        <p:spPr>
          <a:xfrm flipH="1" flipV="1">
            <a:off x="4473222" y="4703409"/>
            <a:ext cx="595634" cy="404302"/>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268688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61</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lvl="0">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8.5.2  </a:t>
            </a:r>
            <a:r>
              <a:rPr lang="zh-CN" altLang="en-US" sz="3200" dirty="0">
                <a:solidFill>
                  <a:prstClr val="white"/>
                </a:solidFill>
              </a:rPr>
              <a:t>创建二叉搜索树</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2A4B7D20-6B21-457D-B6BF-C3F76ACBB2EE}"/>
              </a:ext>
            </a:extLst>
          </p:cNvPr>
          <p:cNvSpPr/>
          <p:nvPr/>
        </p:nvSpPr>
        <p:spPr>
          <a:xfrm>
            <a:off x="171378" y="927960"/>
            <a:ext cx="5156526" cy="400110"/>
          </a:xfrm>
          <a:prstGeom prst="rect">
            <a:avLst/>
          </a:prstGeom>
        </p:spPr>
        <p:txBody>
          <a:bodyPr wrap="square">
            <a:spAutoFit/>
          </a:bodyPr>
          <a:lstStyle/>
          <a:p>
            <a:pPr lvl="0">
              <a:defRPr/>
            </a:pPr>
            <a:r>
              <a:rPr lang="zh-CN" altLang="en-US" sz="2000" dirty="0">
                <a:solidFill>
                  <a:prstClr val="black"/>
                </a:solidFill>
              </a:rPr>
              <a:t>通过逐个插入元素来创建二叉搜索树：</a:t>
            </a:r>
            <a:endPar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13" name="组合 12">
            <a:extLst>
              <a:ext uri="{FF2B5EF4-FFF2-40B4-BE49-F238E27FC236}">
                <a16:creationId xmlns:a16="http://schemas.microsoft.com/office/drawing/2014/main" id="{D09D85D5-038A-4BF3-A625-95D934A21058}"/>
              </a:ext>
            </a:extLst>
          </p:cNvPr>
          <p:cNvGrpSpPr/>
          <p:nvPr/>
        </p:nvGrpSpPr>
        <p:grpSpPr>
          <a:xfrm>
            <a:off x="146994" y="1387746"/>
            <a:ext cx="5558862" cy="1794366"/>
            <a:chOff x="219974" y="2021250"/>
            <a:chExt cx="8704052" cy="1451294"/>
          </a:xfrm>
        </p:grpSpPr>
        <p:sp>
          <p:nvSpPr>
            <p:cNvPr id="18" name="矩形: 圆顶角 17">
              <a:extLst>
                <a:ext uri="{FF2B5EF4-FFF2-40B4-BE49-F238E27FC236}">
                  <a16:creationId xmlns:a16="http://schemas.microsoft.com/office/drawing/2014/main" id="{1BE027AF-BB67-49A0-86D0-4408EC9D6ADB}"/>
                </a:ext>
              </a:extLst>
            </p:cNvPr>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latin typeface="Consolas" panose="020B0609020204030204" pitchFamily="49" charset="0"/>
                </a:rPr>
                <a:t>创建二叉搜索树</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9" name="矩形: 圆角 17">
              <a:extLst>
                <a:ext uri="{FF2B5EF4-FFF2-40B4-BE49-F238E27FC236}">
                  <a16:creationId xmlns:a16="http://schemas.microsoft.com/office/drawing/2014/main" id="{DCD5AFA7-7B71-40FD-B504-0C9920E0FC1D}"/>
                </a:ext>
              </a:extLst>
            </p:cNvPr>
            <p:cNvSpPr/>
            <p:nvPr/>
          </p:nvSpPr>
          <p:spPr>
            <a:xfrm>
              <a:off x="219974" y="2376601"/>
              <a:ext cx="8704052" cy="109594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rgbClr val="151DC1"/>
                </a:buClr>
                <a:buSzPct val="80000"/>
                <a:defRPr/>
              </a:pPr>
              <a:r>
                <a:rPr lang="en-US" altLang="zh-CN" sz="1600" dirty="0">
                  <a:solidFill>
                    <a:srgbClr val="0000FF"/>
                  </a:solidFill>
                  <a:latin typeface="Consolas" panose="020B0609020204030204" pitchFamily="49" charset="0"/>
                </a:rPr>
                <a:t>int</a:t>
              </a:r>
              <a:r>
                <a:rPr lang="en-US" altLang="zh-CN" sz="1600" dirty="0">
                  <a:solidFill>
                    <a:schemeClr val="tx1"/>
                  </a:solidFill>
                  <a:latin typeface="Consolas" panose="020B0609020204030204" pitchFamily="49" charset="0"/>
                </a:rPr>
                <a:t> keys[] = { 8,3,10,1,6,14,4,7,13 };</a:t>
              </a:r>
            </a:p>
            <a:p>
              <a:pPr lvl="0">
                <a:buClr>
                  <a:srgbClr val="151DC1"/>
                </a:buClr>
                <a:buSzPct val="80000"/>
                <a:defRPr/>
              </a:pPr>
              <a:r>
                <a:rPr lang="en-US" altLang="zh-CN" sz="1600" dirty="0" err="1">
                  <a:solidFill>
                    <a:srgbClr val="08764C"/>
                  </a:solidFill>
                  <a:latin typeface="Consolas" panose="020B0609020204030204" pitchFamily="49" charset="0"/>
                </a:rPr>
                <a:t>BinaryTree</a:t>
              </a:r>
              <a:r>
                <a:rPr lang="en-US" altLang="zh-CN" sz="1600" dirty="0">
                  <a:solidFill>
                    <a:schemeClr val="tx1"/>
                  </a:solidFill>
                  <a:latin typeface="Consolas" panose="020B0609020204030204" pitchFamily="49" charset="0"/>
                </a:rPr>
                <a:t>&lt;</a:t>
              </a:r>
              <a:r>
                <a:rPr lang="en-US" altLang="zh-CN" sz="1600" dirty="0">
                  <a:solidFill>
                    <a:srgbClr val="0000FF"/>
                  </a:solidFill>
                  <a:latin typeface="Consolas" panose="020B0609020204030204" pitchFamily="49" charset="0"/>
                </a:rPr>
                <a:t>int</a:t>
              </a:r>
              <a:r>
                <a:rPr lang="en-US" altLang="zh-CN" sz="1600" dirty="0">
                  <a:solidFill>
                    <a:schemeClr val="tx1"/>
                  </a:solidFill>
                  <a:latin typeface="Consolas" panose="020B0609020204030204" pitchFamily="49" charset="0"/>
                </a:rPr>
                <a:t>&gt; </a:t>
              </a:r>
              <a:r>
                <a:rPr lang="en-US" altLang="zh-CN" sz="1600" dirty="0" err="1">
                  <a:solidFill>
                    <a:schemeClr val="tx1"/>
                  </a:solidFill>
                  <a:latin typeface="Consolas" panose="020B0609020204030204" pitchFamily="49" charset="0"/>
                </a:rPr>
                <a:t>bstree</a:t>
              </a:r>
              <a:r>
                <a:rPr lang="en-US" altLang="zh-CN" sz="1600" dirty="0">
                  <a:solidFill>
                    <a:schemeClr val="tx1"/>
                  </a:solidFill>
                  <a:latin typeface="Consolas" panose="020B0609020204030204" pitchFamily="49" charset="0"/>
                </a:rPr>
                <a:t>;</a:t>
              </a:r>
            </a:p>
            <a:p>
              <a:pPr lvl="0">
                <a:buClr>
                  <a:srgbClr val="151DC1"/>
                </a:buClr>
                <a:buSzPct val="80000"/>
                <a:defRPr/>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for</a:t>
              </a: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auto</a:t>
              </a:r>
              <a:r>
                <a:rPr lang="en-US" altLang="zh-CN" sz="1600" dirty="0">
                  <a:solidFill>
                    <a:schemeClr val="tx1"/>
                  </a:solidFill>
                  <a:latin typeface="Consolas" panose="020B0609020204030204" pitchFamily="49" charset="0"/>
                </a:rPr>
                <a:t> i:keys)</a:t>
              </a:r>
            </a:p>
            <a:p>
              <a:pPr lvl="0">
                <a:buClr>
                  <a:srgbClr val="151DC1"/>
                </a:buClr>
                <a:buSzPct val="80000"/>
                <a:defRPr/>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if</a:t>
              </a: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&lt;</a:t>
              </a:r>
              <a:r>
                <a:rPr lang="en-US" altLang="zh-CN" sz="1600" dirty="0">
                  <a:solidFill>
                    <a:srgbClr val="0000FF"/>
                  </a:solidFill>
                  <a:latin typeface="Consolas" panose="020B0609020204030204" pitchFamily="49" charset="0"/>
                </a:rPr>
                <a:t>int</a:t>
              </a:r>
              <a:r>
                <a:rPr lang="en-US" altLang="zh-CN" sz="1600" dirty="0">
                  <a:solidFill>
                    <a:schemeClr val="tx1"/>
                  </a:solidFill>
                  <a:latin typeface="Consolas" panose="020B0609020204030204" pitchFamily="49" charset="0"/>
                </a:rPr>
                <a:t>&gt; *n=</a:t>
              </a:r>
              <a:r>
                <a:rPr lang="en-US" altLang="zh-CN" sz="1600" dirty="0" err="1">
                  <a:solidFill>
                    <a:schemeClr val="tx1"/>
                  </a:solidFill>
                  <a:latin typeface="Consolas" panose="020B0609020204030204" pitchFamily="49" charset="0"/>
                </a:rPr>
                <a:t>bstree.insert</a:t>
              </a:r>
              <a:r>
                <a:rPr lang="en-US" altLang="zh-CN" sz="1600" dirty="0">
                  <a:solidFill>
                    <a:schemeClr val="tx1"/>
                  </a:solidFill>
                  <a:latin typeface="Consolas" panose="020B0609020204030204" pitchFamily="49" charset="0"/>
                </a:rPr>
                <a:t>(</a:t>
              </a:r>
              <a:r>
                <a:rPr lang="en-US" altLang="zh-CN" sz="1600" dirty="0" err="1">
                  <a:solidFill>
                    <a:schemeClr val="tx1"/>
                  </a:solidFill>
                  <a:latin typeface="Consolas" panose="020B0609020204030204" pitchFamily="49" charset="0"/>
                </a:rPr>
                <a:t>i</a:t>
              </a:r>
              <a:r>
                <a:rPr lang="en-US" altLang="zh-CN" sz="1600" dirty="0">
                  <a:solidFill>
                    <a:schemeClr val="tx1"/>
                  </a:solidFill>
                  <a:latin typeface="Consolas" panose="020B0609020204030204" pitchFamily="49" charset="0"/>
                </a:rPr>
                <a:t>) )</a:t>
              </a:r>
            </a:p>
            <a:p>
              <a:pPr lvl="0">
                <a:buClr>
                  <a:srgbClr val="151DC1"/>
                </a:buClr>
                <a:buSzPct val="80000"/>
                <a:defRPr/>
              </a:pP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cout</a:t>
              </a:r>
              <a:r>
                <a:rPr lang="en-US" altLang="zh-CN" sz="1600" dirty="0">
                  <a:solidFill>
                    <a:schemeClr val="tx1"/>
                  </a:solidFill>
                  <a:latin typeface="Consolas" panose="020B0609020204030204" pitchFamily="49" charset="0"/>
                </a:rPr>
                <a:t> &lt;&lt; n-&gt;data() &lt;&lt; </a:t>
              </a:r>
              <a:r>
                <a:rPr lang="en-US" altLang="zh-CN" sz="1600" dirty="0">
                  <a:solidFill>
                    <a:srgbClr val="E0AB5B"/>
                  </a:solidFill>
                  <a:latin typeface="Consolas" panose="020B0609020204030204" pitchFamily="49" charset="0"/>
                </a:rPr>
                <a:t>" "</a:t>
              </a:r>
              <a:r>
                <a:rPr lang="en-US" altLang="zh-CN" sz="1600" dirty="0">
                  <a:solidFill>
                    <a:schemeClr val="tx1"/>
                  </a:solidFill>
                  <a:latin typeface="Consolas" panose="020B0609020204030204" pitchFamily="49" charset="0"/>
                </a:rPr>
                <a:t>;</a:t>
              </a:r>
              <a:endParaRPr kumimoji="0" lang="en-US" altLang="zh-CN" sz="1600" b="0" i="0" u="none" strike="noStrike" kern="1200" cap="none" spc="0" normalizeH="0" baseline="0" noProof="0" dirty="0">
                <a:ln>
                  <a:noFill/>
                </a:ln>
                <a:solidFill>
                  <a:schemeClr val="tx1"/>
                </a:solidFill>
                <a:effectLst/>
                <a:uLnTx/>
                <a:uFillTx/>
                <a:latin typeface="Consolas" panose="020B0609020204030204" pitchFamily="49" charset="0"/>
                <a:ea typeface="微软雅黑"/>
              </a:endParaRPr>
            </a:p>
          </p:txBody>
        </p:sp>
      </p:grpSp>
      <p:grpSp>
        <p:nvGrpSpPr>
          <p:cNvPr id="22" name="组合 21">
            <a:extLst>
              <a:ext uri="{FF2B5EF4-FFF2-40B4-BE49-F238E27FC236}">
                <a16:creationId xmlns:a16="http://schemas.microsoft.com/office/drawing/2014/main" id="{26F3186B-4F08-45B9-9CDE-FBC711097147}"/>
              </a:ext>
            </a:extLst>
          </p:cNvPr>
          <p:cNvGrpSpPr/>
          <p:nvPr/>
        </p:nvGrpSpPr>
        <p:grpSpPr>
          <a:xfrm>
            <a:off x="5827776" y="1387750"/>
            <a:ext cx="3154768" cy="1157162"/>
            <a:chOff x="219974" y="2044323"/>
            <a:chExt cx="8704052" cy="353069"/>
          </a:xfrm>
        </p:grpSpPr>
        <p:sp>
          <p:nvSpPr>
            <p:cNvPr id="23" name="矩形: 圆顶角 22">
              <a:extLst>
                <a:ext uri="{FF2B5EF4-FFF2-40B4-BE49-F238E27FC236}">
                  <a16:creationId xmlns:a16="http://schemas.microsoft.com/office/drawing/2014/main" id="{5F144F22-E93F-41A0-8C2C-C548C9378742}"/>
                </a:ext>
              </a:extLst>
            </p:cNvPr>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24" name="矩形: 圆角 17">
              <a:extLst>
                <a:ext uri="{FF2B5EF4-FFF2-40B4-BE49-F238E27FC236}">
                  <a16:creationId xmlns:a16="http://schemas.microsoft.com/office/drawing/2014/main" id="{20ADF0E0-6C80-4367-9B24-E71948F1C158}"/>
                </a:ext>
              </a:extLst>
            </p:cNvPr>
            <p:cNvSpPr/>
            <p:nvPr/>
          </p:nvSpPr>
          <p:spPr>
            <a:xfrm>
              <a:off x="219974" y="2173363"/>
              <a:ext cx="8704052" cy="22402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600"/>
                </a:lnSpc>
                <a:buClr>
                  <a:srgbClr val="151DC1"/>
                </a:buClr>
              </a:pPr>
              <a:r>
                <a:rPr lang="zh-CN" altLang="en-US" dirty="0">
                  <a:solidFill>
                    <a:prstClr val="black"/>
                  </a:solidFill>
                  <a:latin typeface="Consolas" panose="020B0609020204030204" pitchFamily="49" charset="0"/>
                </a:rPr>
                <a:t>插入新结点成功则返回结点指针，然后打印数据</a:t>
              </a:r>
              <a:endParaRPr kumimoji="0" lang="en-US" sz="1800" b="0" i="0" u="none" strike="noStrike" kern="1200" cap="none" spc="0" normalizeH="0" baseline="0" noProof="0" dirty="0">
                <a:ln>
                  <a:noFill/>
                </a:ln>
                <a:solidFill>
                  <a:srgbClr val="FF0000"/>
                </a:solidFill>
                <a:effectLst/>
                <a:uLnTx/>
                <a:uFillTx/>
                <a:latin typeface="Consolas" panose="020B0609020204030204" pitchFamily="49" charset="0"/>
                <a:ea typeface="微软雅黑"/>
                <a:cs typeface="+mn-cs"/>
              </a:endParaRPr>
            </a:p>
          </p:txBody>
        </p:sp>
      </p:grpSp>
      <p:grpSp>
        <p:nvGrpSpPr>
          <p:cNvPr id="11" name="组合 10">
            <a:extLst>
              <a:ext uri="{FF2B5EF4-FFF2-40B4-BE49-F238E27FC236}">
                <a16:creationId xmlns:a16="http://schemas.microsoft.com/office/drawing/2014/main" id="{820D5253-AB97-4764-8622-2DC2ABB0CED6}"/>
              </a:ext>
            </a:extLst>
          </p:cNvPr>
          <p:cNvGrpSpPr/>
          <p:nvPr/>
        </p:nvGrpSpPr>
        <p:grpSpPr>
          <a:xfrm>
            <a:off x="5827776" y="2737002"/>
            <a:ext cx="3154768" cy="1824009"/>
            <a:chOff x="219974" y="2044323"/>
            <a:chExt cx="8704052" cy="556535"/>
          </a:xfrm>
        </p:grpSpPr>
        <p:sp>
          <p:nvSpPr>
            <p:cNvPr id="12" name="矩形: 圆顶角 11">
              <a:extLst>
                <a:ext uri="{FF2B5EF4-FFF2-40B4-BE49-F238E27FC236}">
                  <a16:creationId xmlns:a16="http://schemas.microsoft.com/office/drawing/2014/main" id="{36EF4814-A9EA-4B3E-9723-05A84D1A36EE}"/>
                </a:ext>
              </a:extLst>
            </p:cNvPr>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14" name="矩形: 圆角 17">
              <a:extLst>
                <a:ext uri="{FF2B5EF4-FFF2-40B4-BE49-F238E27FC236}">
                  <a16:creationId xmlns:a16="http://schemas.microsoft.com/office/drawing/2014/main" id="{A86C82C1-CA66-4AF5-8B6A-61F582E9CD5A}"/>
                </a:ext>
              </a:extLst>
            </p:cNvPr>
            <p:cNvSpPr/>
            <p:nvPr/>
          </p:nvSpPr>
          <p:spPr>
            <a:xfrm>
              <a:off x="219974" y="2173363"/>
              <a:ext cx="8704052" cy="42749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600"/>
                </a:lnSpc>
                <a:buClr>
                  <a:srgbClr val="151DC1"/>
                </a:buClr>
              </a:pPr>
              <a:r>
                <a:rPr lang="zh-CN" altLang="en-US" dirty="0">
                  <a:solidFill>
                    <a:prstClr val="black"/>
                  </a:solidFill>
                  <a:latin typeface="Consolas" panose="020B0609020204030204" pitchFamily="49" charset="0"/>
                </a:rPr>
                <a:t>从根结点开始，若待插入结点小于根结点，则在左子树上继续查找插入位置；否则在右子树中查找</a:t>
              </a:r>
              <a:endParaRPr kumimoji="0" lang="en-US" sz="1800" b="0" i="0" u="none" strike="noStrike" kern="1200" cap="none" spc="0" normalizeH="0" baseline="0" noProof="0" dirty="0">
                <a:ln>
                  <a:noFill/>
                </a:ln>
                <a:solidFill>
                  <a:srgbClr val="FF0000"/>
                </a:solidFill>
                <a:effectLst/>
                <a:uLnTx/>
                <a:uFillTx/>
                <a:latin typeface="Consolas" panose="020B0609020204030204" pitchFamily="49" charset="0"/>
                <a:ea typeface="微软雅黑"/>
                <a:cs typeface="+mn-cs"/>
              </a:endParaRPr>
            </a:p>
          </p:txBody>
        </p:sp>
      </p:grpSp>
      <p:sp>
        <p:nvSpPr>
          <p:cNvPr id="29" name="矩形 28">
            <a:extLst>
              <a:ext uri="{FF2B5EF4-FFF2-40B4-BE49-F238E27FC236}">
                <a16:creationId xmlns:a16="http://schemas.microsoft.com/office/drawing/2014/main" id="{7B34CBA2-06A9-453A-8A57-260FA9080013}"/>
              </a:ext>
            </a:extLst>
          </p:cNvPr>
          <p:cNvSpPr/>
          <p:nvPr/>
        </p:nvSpPr>
        <p:spPr>
          <a:xfrm>
            <a:off x="183770" y="3278058"/>
            <a:ext cx="2749471" cy="40011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8</a:t>
            </a:r>
            <a:r>
              <a:rPr kumimoji="0" lang="en-US" altLang="zh-CN"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 </a:t>
            </a: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3, 10, 1, 6, 14, </a:t>
            </a:r>
            <a:r>
              <a:rPr kumimoji="0" lang="zh-CN" altLang="en-US" sz="2000" i="0" u="none" strike="noStrike" kern="1200" cap="none" spc="0" normalizeH="0" baseline="0" noProof="0" dirty="0">
                <a:ln>
                  <a:noFill/>
                </a:ln>
                <a:solidFill>
                  <a:srgbClr val="FF0000"/>
                </a:solidFill>
                <a:effectLst/>
                <a:uLnTx/>
                <a:uFillTx/>
                <a:latin typeface="Times New Roman" panose="02020603050405020304" pitchFamily="18" charset="0"/>
                <a:ea typeface="微软雅黑"/>
                <a:cs typeface="Times New Roman" panose="02020603050405020304" pitchFamily="18" charset="0"/>
              </a:rPr>
              <a:t>4</a:t>
            </a: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 </a:t>
            </a:r>
            <a:r>
              <a:rPr kumimoji="0" lang="zh-CN" altLang="en-US" sz="2000" i="0" u="none" strike="noStrike" kern="1200" cap="none" spc="0" normalizeH="0" baseline="0" noProof="0" dirty="0">
                <a:ln>
                  <a:noFill/>
                </a:ln>
                <a:effectLst/>
                <a:uLnTx/>
                <a:uFillTx/>
                <a:latin typeface="Times New Roman" panose="02020603050405020304" pitchFamily="18" charset="0"/>
                <a:ea typeface="微软雅黑"/>
                <a:cs typeface="Times New Roman" panose="02020603050405020304" pitchFamily="18" charset="0"/>
              </a:rPr>
              <a:t>7</a:t>
            </a: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 </a:t>
            </a:r>
            <a:r>
              <a:rPr kumimoji="0" lang="zh-CN" altLang="en-US" sz="2000" i="0" u="none" strike="noStrike" kern="1200" cap="none" spc="0" normalizeH="0" baseline="0" noProof="0" dirty="0">
                <a:ln>
                  <a:noFill/>
                </a:ln>
                <a:effectLst/>
                <a:uLnTx/>
                <a:uFillTx/>
                <a:latin typeface="Times New Roman" panose="02020603050405020304" pitchFamily="18" charset="0"/>
                <a:ea typeface="微软雅黑"/>
                <a:cs typeface="Times New Roman" panose="02020603050405020304" pitchFamily="18" charset="0"/>
              </a:rPr>
              <a:t>13</a:t>
            </a:r>
          </a:p>
        </p:txBody>
      </p:sp>
      <p:sp>
        <p:nvSpPr>
          <p:cNvPr id="17" name="流程图: 接点 16">
            <a:extLst>
              <a:ext uri="{FF2B5EF4-FFF2-40B4-BE49-F238E27FC236}">
                <a16:creationId xmlns:a16="http://schemas.microsoft.com/office/drawing/2014/main" id="{2D28A7D4-BB0C-40D1-B333-18ABB67F2D56}"/>
              </a:ext>
            </a:extLst>
          </p:cNvPr>
          <p:cNvSpPr/>
          <p:nvPr/>
        </p:nvSpPr>
        <p:spPr>
          <a:xfrm>
            <a:off x="2694777" y="3757002"/>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8</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32" name="流程图: 接点 31">
            <a:extLst>
              <a:ext uri="{FF2B5EF4-FFF2-40B4-BE49-F238E27FC236}">
                <a16:creationId xmlns:a16="http://schemas.microsoft.com/office/drawing/2014/main" id="{21865A32-A763-45C0-8F32-44BA6B7140F8}"/>
              </a:ext>
            </a:extLst>
          </p:cNvPr>
          <p:cNvSpPr/>
          <p:nvPr/>
        </p:nvSpPr>
        <p:spPr>
          <a:xfrm>
            <a:off x="3968559" y="4292284"/>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10</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39" name="流程图: 接点 38">
            <a:extLst>
              <a:ext uri="{FF2B5EF4-FFF2-40B4-BE49-F238E27FC236}">
                <a16:creationId xmlns:a16="http://schemas.microsoft.com/office/drawing/2014/main" id="{9DD62612-DFBD-48A9-B594-49FB6AC2B2D1}"/>
              </a:ext>
            </a:extLst>
          </p:cNvPr>
          <p:cNvSpPr/>
          <p:nvPr/>
        </p:nvSpPr>
        <p:spPr>
          <a:xfrm>
            <a:off x="4773231" y="5107711"/>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14</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41" name="流程图: 接点 40">
            <a:extLst>
              <a:ext uri="{FF2B5EF4-FFF2-40B4-BE49-F238E27FC236}">
                <a16:creationId xmlns:a16="http://schemas.microsoft.com/office/drawing/2014/main" id="{CB6CFD66-48B2-4EE6-ADAC-FF9E4F8F8FC4}"/>
              </a:ext>
            </a:extLst>
          </p:cNvPr>
          <p:cNvSpPr/>
          <p:nvPr/>
        </p:nvSpPr>
        <p:spPr>
          <a:xfrm>
            <a:off x="1617578" y="6076551"/>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4</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42" name="流程图: 接点 41">
            <a:extLst>
              <a:ext uri="{FF2B5EF4-FFF2-40B4-BE49-F238E27FC236}">
                <a16:creationId xmlns:a16="http://schemas.microsoft.com/office/drawing/2014/main" id="{08252D29-65DB-4D86-8B8A-E8674CC13EA1}"/>
              </a:ext>
            </a:extLst>
          </p:cNvPr>
          <p:cNvSpPr/>
          <p:nvPr/>
        </p:nvSpPr>
        <p:spPr>
          <a:xfrm>
            <a:off x="2158392" y="5107712"/>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6</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43" name="流程图: 接点 42">
            <a:extLst>
              <a:ext uri="{FF2B5EF4-FFF2-40B4-BE49-F238E27FC236}">
                <a16:creationId xmlns:a16="http://schemas.microsoft.com/office/drawing/2014/main" id="{EA62DD76-A21E-41D7-821A-5271BC346E94}"/>
              </a:ext>
            </a:extLst>
          </p:cNvPr>
          <p:cNvSpPr/>
          <p:nvPr/>
        </p:nvSpPr>
        <p:spPr>
          <a:xfrm>
            <a:off x="802721" y="5107712"/>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1</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44" name="流程图: 接点 43">
            <a:extLst>
              <a:ext uri="{FF2B5EF4-FFF2-40B4-BE49-F238E27FC236}">
                <a16:creationId xmlns:a16="http://schemas.microsoft.com/office/drawing/2014/main" id="{27807579-F9A9-4550-B93F-A4C85D3C0C5B}"/>
              </a:ext>
            </a:extLst>
          </p:cNvPr>
          <p:cNvSpPr/>
          <p:nvPr/>
        </p:nvSpPr>
        <p:spPr>
          <a:xfrm>
            <a:off x="1393970" y="4292284"/>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3</a:t>
            </a:r>
            <a:endParaRPr lang="zh-CN" altLang="en-US" dirty="0">
              <a:solidFill>
                <a:schemeClr val="tx1"/>
              </a:solidFill>
              <a:latin typeface="Times New Roman" panose="02020603050405020304" pitchFamily="18" charset="0"/>
              <a:cs typeface="Times New Roman" panose="02020603050405020304" pitchFamily="18" charset="0"/>
            </a:endParaRPr>
          </a:p>
        </p:txBody>
      </p:sp>
      <p:cxnSp>
        <p:nvCxnSpPr>
          <p:cNvPr id="45" name="直接连接符 44">
            <a:extLst>
              <a:ext uri="{FF2B5EF4-FFF2-40B4-BE49-F238E27FC236}">
                <a16:creationId xmlns:a16="http://schemas.microsoft.com/office/drawing/2014/main" id="{9D9B954B-51A8-483F-9719-A61FE9E71D7C}"/>
              </a:ext>
            </a:extLst>
          </p:cNvPr>
          <p:cNvCxnSpPr>
            <a:stCxn id="17" idx="2"/>
            <a:endCxn id="44" idx="7"/>
          </p:cNvCxnSpPr>
          <p:nvPr/>
        </p:nvCxnSpPr>
        <p:spPr>
          <a:xfrm flipH="1">
            <a:off x="1898633" y="3997834"/>
            <a:ext cx="796144" cy="364988"/>
          </a:xfrm>
          <a:prstGeom prst="line">
            <a:avLst/>
          </a:prstGeom>
        </p:spPr>
        <p:style>
          <a:lnRef idx="1">
            <a:schemeClr val="dk1"/>
          </a:lnRef>
          <a:fillRef idx="0">
            <a:schemeClr val="dk1"/>
          </a:fillRef>
          <a:effectRef idx="0">
            <a:schemeClr val="dk1"/>
          </a:effectRef>
          <a:fontRef idx="minor">
            <a:schemeClr val="tx1"/>
          </a:fontRef>
        </p:style>
      </p:cxnSp>
      <p:cxnSp>
        <p:nvCxnSpPr>
          <p:cNvPr id="46" name="直接连接符 45">
            <a:extLst>
              <a:ext uri="{FF2B5EF4-FFF2-40B4-BE49-F238E27FC236}">
                <a16:creationId xmlns:a16="http://schemas.microsoft.com/office/drawing/2014/main" id="{ED63C349-ADBD-48D0-9F64-649858ADB2AF}"/>
              </a:ext>
            </a:extLst>
          </p:cNvPr>
          <p:cNvCxnSpPr>
            <a:cxnSpLocks/>
            <a:stCxn id="32" idx="1"/>
            <a:endCxn id="17" idx="6"/>
          </p:cNvCxnSpPr>
          <p:nvPr/>
        </p:nvCxnSpPr>
        <p:spPr>
          <a:xfrm flipH="1" flipV="1">
            <a:off x="3286026" y="3997834"/>
            <a:ext cx="769119" cy="364988"/>
          </a:xfrm>
          <a:prstGeom prst="line">
            <a:avLst/>
          </a:prstGeom>
        </p:spPr>
        <p:style>
          <a:lnRef idx="1">
            <a:schemeClr val="dk1"/>
          </a:lnRef>
          <a:fillRef idx="0">
            <a:schemeClr val="dk1"/>
          </a:fillRef>
          <a:effectRef idx="0">
            <a:schemeClr val="dk1"/>
          </a:effectRef>
          <a:fontRef idx="minor">
            <a:schemeClr val="tx1"/>
          </a:fontRef>
        </p:style>
      </p:cxnSp>
      <p:cxnSp>
        <p:nvCxnSpPr>
          <p:cNvPr id="48" name="直接连接符 47">
            <a:extLst>
              <a:ext uri="{FF2B5EF4-FFF2-40B4-BE49-F238E27FC236}">
                <a16:creationId xmlns:a16="http://schemas.microsoft.com/office/drawing/2014/main" id="{B50E0BB5-5AE3-4A07-B123-1E6C653DD506}"/>
              </a:ext>
            </a:extLst>
          </p:cNvPr>
          <p:cNvCxnSpPr>
            <a:cxnSpLocks/>
            <a:stCxn id="42" idx="0"/>
            <a:endCxn id="44" idx="5"/>
          </p:cNvCxnSpPr>
          <p:nvPr/>
        </p:nvCxnSpPr>
        <p:spPr>
          <a:xfrm flipH="1" flipV="1">
            <a:off x="1898633" y="4703409"/>
            <a:ext cx="555384" cy="404303"/>
          </a:xfrm>
          <a:prstGeom prst="line">
            <a:avLst/>
          </a:prstGeom>
        </p:spPr>
        <p:style>
          <a:lnRef idx="1">
            <a:schemeClr val="dk1"/>
          </a:lnRef>
          <a:fillRef idx="0">
            <a:schemeClr val="dk1"/>
          </a:fillRef>
          <a:effectRef idx="0">
            <a:schemeClr val="dk1"/>
          </a:effectRef>
          <a:fontRef idx="minor">
            <a:schemeClr val="tx1"/>
          </a:fontRef>
        </p:style>
      </p:cxnSp>
      <p:cxnSp>
        <p:nvCxnSpPr>
          <p:cNvPr id="50" name="直接连接符 49">
            <a:extLst>
              <a:ext uri="{FF2B5EF4-FFF2-40B4-BE49-F238E27FC236}">
                <a16:creationId xmlns:a16="http://schemas.microsoft.com/office/drawing/2014/main" id="{51DD6B87-CAF0-472C-A72E-74D81D1CD0CC}"/>
              </a:ext>
            </a:extLst>
          </p:cNvPr>
          <p:cNvCxnSpPr>
            <a:cxnSpLocks/>
            <a:stCxn id="42" idx="3"/>
            <a:endCxn id="41" idx="0"/>
          </p:cNvCxnSpPr>
          <p:nvPr/>
        </p:nvCxnSpPr>
        <p:spPr>
          <a:xfrm flipH="1">
            <a:off x="1913203" y="5518837"/>
            <a:ext cx="331775" cy="557714"/>
          </a:xfrm>
          <a:prstGeom prst="line">
            <a:avLst/>
          </a:prstGeom>
        </p:spPr>
        <p:style>
          <a:lnRef idx="1">
            <a:schemeClr val="dk1"/>
          </a:lnRef>
          <a:fillRef idx="0">
            <a:schemeClr val="dk1"/>
          </a:fillRef>
          <a:effectRef idx="0">
            <a:schemeClr val="dk1"/>
          </a:effectRef>
          <a:fontRef idx="minor">
            <a:schemeClr val="tx1"/>
          </a:fontRef>
        </p:style>
      </p:cxnSp>
      <p:cxnSp>
        <p:nvCxnSpPr>
          <p:cNvPr id="51" name="直接连接符 50">
            <a:extLst>
              <a:ext uri="{FF2B5EF4-FFF2-40B4-BE49-F238E27FC236}">
                <a16:creationId xmlns:a16="http://schemas.microsoft.com/office/drawing/2014/main" id="{D3F8636D-A553-4238-9A24-CAF4875A4F31}"/>
              </a:ext>
            </a:extLst>
          </p:cNvPr>
          <p:cNvCxnSpPr>
            <a:cxnSpLocks/>
            <a:stCxn id="44" idx="3"/>
            <a:endCxn id="43" idx="0"/>
          </p:cNvCxnSpPr>
          <p:nvPr/>
        </p:nvCxnSpPr>
        <p:spPr>
          <a:xfrm flipH="1">
            <a:off x="1098346" y="4703409"/>
            <a:ext cx="382210" cy="404303"/>
          </a:xfrm>
          <a:prstGeom prst="line">
            <a:avLst/>
          </a:prstGeom>
        </p:spPr>
        <p:style>
          <a:lnRef idx="1">
            <a:schemeClr val="dk1"/>
          </a:lnRef>
          <a:fillRef idx="0">
            <a:schemeClr val="dk1"/>
          </a:fillRef>
          <a:effectRef idx="0">
            <a:schemeClr val="dk1"/>
          </a:effectRef>
          <a:fontRef idx="minor">
            <a:schemeClr val="tx1"/>
          </a:fontRef>
        </p:style>
      </p:cxnSp>
      <p:cxnSp>
        <p:nvCxnSpPr>
          <p:cNvPr id="66" name="直接连接符 65">
            <a:extLst>
              <a:ext uri="{FF2B5EF4-FFF2-40B4-BE49-F238E27FC236}">
                <a16:creationId xmlns:a16="http://schemas.microsoft.com/office/drawing/2014/main" id="{8313A8C3-B6BB-4C26-8DBB-D606BC7DF245}"/>
              </a:ext>
            </a:extLst>
          </p:cNvPr>
          <p:cNvCxnSpPr>
            <a:cxnSpLocks/>
            <a:stCxn id="39" idx="0"/>
            <a:endCxn id="32" idx="5"/>
          </p:cNvCxnSpPr>
          <p:nvPr/>
        </p:nvCxnSpPr>
        <p:spPr>
          <a:xfrm flipH="1" flipV="1">
            <a:off x="4473222" y="4703409"/>
            <a:ext cx="595634" cy="404302"/>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307274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62</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lvl="0">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8.5.2  </a:t>
            </a:r>
            <a:r>
              <a:rPr lang="zh-CN" altLang="en-US" sz="3200" dirty="0">
                <a:solidFill>
                  <a:prstClr val="white"/>
                </a:solidFill>
              </a:rPr>
              <a:t>创建二叉搜索树</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2A4B7D20-6B21-457D-B6BF-C3F76ACBB2EE}"/>
              </a:ext>
            </a:extLst>
          </p:cNvPr>
          <p:cNvSpPr/>
          <p:nvPr/>
        </p:nvSpPr>
        <p:spPr>
          <a:xfrm>
            <a:off x="171378" y="927960"/>
            <a:ext cx="5156526" cy="400110"/>
          </a:xfrm>
          <a:prstGeom prst="rect">
            <a:avLst/>
          </a:prstGeom>
        </p:spPr>
        <p:txBody>
          <a:bodyPr wrap="square">
            <a:spAutoFit/>
          </a:bodyPr>
          <a:lstStyle/>
          <a:p>
            <a:pPr lvl="0">
              <a:defRPr/>
            </a:pPr>
            <a:r>
              <a:rPr lang="zh-CN" altLang="en-US" sz="2000" dirty="0">
                <a:solidFill>
                  <a:prstClr val="black"/>
                </a:solidFill>
              </a:rPr>
              <a:t>通过逐个插入元素来创建二叉搜索树：</a:t>
            </a:r>
            <a:endPar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13" name="组合 12">
            <a:extLst>
              <a:ext uri="{FF2B5EF4-FFF2-40B4-BE49-F238E27FC236}">
                <a16:creationId xmlns:a16="http://schemas.microsoft.com/office/drawing/2014/main" id="{D09D85D5-038A-4BF3-A625-95D934A21058}"/>
              </a:ext>
            </a:extLst>
          </p:cNvPr>
          <p:cNvGrpSpPr/>
          <p:nvPr/>
        </p:nvGrpSpPr>
        <p:grpSpPr>
          <a:xfrm>
            <a:off x="146994" y="1387746"/>
            <a:ext cx="5558862" cy="1794366"/>
            <a:chOff x="219974" y="2021250"/>
            <a:chExt cx="8704052" cy="1451294"/>
          </a:xfrm>
        </p:grpSpPr>
        <p:sp>
          <p:nvSpPr>
            <p:cNvPr id="18" name="矩形: 圆顶角 17">
              <a:extLst>
                <a:ext uri="{FF2B5EF4-FFF2-40B4-BE49-F238E27FC236}">
                  <a16:creationId xmlns:a16="http://schemas.microsoft.com/office/drawing/2014/main" id="{1BE027AF-BB67-49A0-86D0-4408EC9D6ADB}"/>
                </a:ext>
              </a:extLst>
            </p:cNvPr>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latin typeface="Consolas" panose="020B0609020204030204" pitchFamily="49" charset="0"/>
                </a:rPr>
                <a:t>创建二叉搜索树</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9" name="矩形: 圆角 17">
              <a:extLst>
                <a:ext uri="{FF2B5EF4-FFF2-40B4-BE49-F238E27FC236}">
                  <a16:creationId xmlns:a16="http://schemas.microsoft.com/office/drawing/2014/main" id="{DCD5AFA7-7B71-40FD-B504-0C9920E0FC1D}"/>
                </a:ext>
              </a:extLst>
            </p:cNvPr>
            <p:cNvSpPr/>
            <p:nvPr/>
          </p:nvSpPr>
          <p:spPr>
            <a:xfrm>
              <a:off x="219974" y="2376601"/>
              <a:ext cx="8704052" cy="109594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rgbClr val="151DC1"/>
                </a:buClr>
                <a:buSzPct val="80000"/>
                <a:defRPr/>
              </a:pPr>
              <a:r>
                <a:rPr lang="en-US" altLang="zh-CN" sz="1600" dirty="0">
                  <a:solidFill>
                    <a:srgbClr val="0000FF"/>
                  </a:solidFill>
                  <a:latin typeface="Consolas" panose="020B0609020204030204" pitchFamily="49" charset="0"/>
                </a:rPr>
                <a:t>int</a:t>
              </a:r>
              <a:r>
                <a:rPr lang="en-US" altLang="zh-CN" sz="1600" dirty="0">
                  <a:solidFill>
                    <a:schemeClr val="tx1"/>
                  </a:solidFill>
                  <a:latin typeface="Consolas" panose="020B0609020204030204" pitchFamily="49" charset="0"/>
                </a:rPr>
                <a:t> keys[] = { 8,3,10,1,6,14,4,7,13 };</a:t>
              </a:r>
            </a:p>
            <a:p>
              <a:pPr lvl="0">
                <a:buClr>
                  <a:srgbClr val="151DC1"/>
                </a:buClr>
                <a:buSzPct val="80000"/>
                <a:defRPr/>
              </a:pPr>
              <a:r>
                <a:rPr lang="en-US" altLang="zh-CN" sz="1600" dirty="0" err="1">
                  <a:solidFill>
                    <a:srgbClr val="08764C"/>
                  </a:solidFill>
                  <a:latin typeface="Consolas" panose="020B0609020204030204" pitchFamily="49" charset="0"/>
                </a:rPr>
                <a:t>BinaryTree</a:t>
              </a:r>
              <a:r>
                <a:rPr lang="en-US" altLang="zh-CN" sz="1600" dirty="0">
                  <a:solidFill>
                    <a:schemeClr val="tx1"/>
                  </a:solidFill>
                  <a:latin typeface="Consolas" panose="020B0609020204030204" pitchFamily="49" charset="0"/>
                </a:rPr>
                <a:t>&lt;</a:t>
              </a:r>
              <a:r>
                <a:rPr lang="en-US" altLang="zh-CN" sz="1600" dirty="0">
                  <a:solidFill>
                    <a:srgbClr val="0000FF"/>
                  </a:solidFill>
                  <a:latin typeface="Consolas" panose="020B0609020204030204" pitchFamily="49" charset="0"/>
                </a:rPr>
                <a:t>int</a:t>
              </a:r>
              <a:r>
                <a:rPr lang="en-US" altLang="zh-CN" sz="1600" dirty="0">
                  <a:solidFill>
                    <a:schemeClr val="tx1"/>
                  </a:solidFill>
                  <a:latin typeface="Consolas" panose="020B0609020204030204" pitchFamily="49" charset="0"/>
                </a:rPr>
                <a:t>&gt; </a:t>
              </a:r>
              <a:r>
                <a:rPr lang="en-US" altLang="zh-CN" sz="1600" dirty="0" err="1">
                  <a:solidFill>
                    <a:schemeClr val="tx1"/>
                  </a:solidFill>
                  <a:latin typeface="Consolas" panose="020B0609020204030204" pitchFamily="49" charset="0"/>
                </a:rPr>
                <a:t>bstree</a:t>
              </a:r>
              <a:r>
                <a:rPr lang="en-US" altLang="zh-CN" sz="1600" dirty="0">
                  <a:solidFill>
                    <a:schemeClr val="tx1"/>
                  </a:solidFill>
                  <a:latin typeface="Consolas" panose="020B0609020204030204" pitchFamily="49" charset="0"/>
                </a:rPr>
                <a:t>;</a:t>
              </a:r>
            </a:p>
            <a:p>
              <a:pPr lvl="0">
                <a:buClr>
                  <a:srgbClr val="151DC1"/>
                </a:buClr>
                <a:buSzPct val="80000"/>
                <a:defRPr/>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for</a:t>
              </a: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auto</a:t>
              </a:r>
              <a:r>
                <a:rPr lang="en-US" altLang="zh-CN" sz="1600" dirty="0">
                  <a:solidFill>
                    <a:schemeClr val="tx1"/>
                  </a:solidFill>
                  <a:latin typeface="Consolas" panose="020B0609020204030204" pitchFamily="49" charset="0"/>
                </a:rPr>
                <a:t> i:keys)</a:t>
              </a:r>
            </a:p>
            <a:p>
              <a:pPr lvl="0">
                <a:buClr>
                  <a:srgbClr val="151DC1"/>
                </a:buClr>
                <a:buSzPct val="80000"/>
                <a:defRPr/>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if</a:t>
              </a: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&lt;</a:t>
              </a:r>
              <a:r>
                <a:rPr lang="en-US" altLang="zh-CN" sz="1600" dirty="0">
                  <a:solidFill>
                    <a:srgbClr val="0000FF"/>
                  </a:solidFill>
                  <a:latin typeface="Consolas" panose="020B0609020204030204" pitchFamily="49" charset="0"/>
                </a:rPr>
                <a:t>int</a:t>
              </a:r>
              <a:r>
                <a:rPr lang="en-US" altLang="zh-CN" sz="1600" dirty="0">
                  <a:solidFill>
                    <a:schemeClr val="tx1"/>
                  </a:solidFill>
                  <a:latin typeface="Consolas" panose="020B0609020204030204" pitchFamily="49" charset="0"/>
                </a:rPr>
                <a:t>&gt; *n=</a:t>
              </a:r>
              <a:r>
                <a:rPr lang="en-US" altLang="zh-CN" sz="1600" dirty="0" err="1">
                  <a:solidFill>
                    <a:schemeClr val="tx1"/>
                  </a:solidFill>
                  <a:latin typeface="Consolas" panose="020B0609020204030204" pitchFamily="49" charset="0"/>
                </a:rPr>
                <a:t>bstree.insert</a:t>
              </a:r>
              <a:r>
                <a:rPr lang="en-US" altLang="zh-CN" sz="1600" dirty="0">
                  <a:solidFill>
                    <a:schemeClr val="tx1"/>
                  </a:solidFill>
                  <a:latin typeface="Consolas" panose="020B0609020204030204" pitchFamily="49" charset="0"/>
                </a:rPr>
                <a:t>(</a:t>
              </a:r>
              <a:r>
                <a:rPr lang="en-US" altLang="zh-CN" sz="1600" dirty="0" err="1">
                  <a:solidFill>
                    <a:schemeClr val="tx1"/>
                  </a:solidFill>
                  <a:latin typeface="Consolas" panose="020B0609020204030204" pitchFamily="49" charset="0"/>
                </a:rPr>
                <a:t>i</a:t>
              </a:r>
              <a:r>
                <a:rPr lang="en-US" altLang="zh-CN" sz="1600" dirty="0">
                  <a:solidFill>
                    <a:schemeClr val="tx1"/>
                  </a:solidFill>
                  <a:latin typeface="Consolas" panose="020B0609020204030204" pitchFamily="49" charset="0"/>
                </a:rPr>
                <a:t>) )</a:t>
              </a:r>
            </a:p>
            <a:p>
              <a:pPr lvl="0">
                <a:buClr>
                  <a:srgbClr val="151DC1"/>
                </a:buClr>
                <a:buSzPct val="80000"/>
                <a:defRPr/>
              </a:pP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cout</a:t>
              </a:r>
              <a:r>
                <a:rPr lang="en-US" altLang="zh-CN" sz="1600" dirty="0">
                  <a:solidFill>
                    <a:schemeClr val="tx1"/>
                  </a:solidFill>
                  <a:latin typeface="Consolas" panose="020B0609020204030204" pitchFamily="49" charset="0"/>
                </a:rPr>
                <a:t> &lt;&lt; n-&gt;data() &lt;&lt; </a:t>
              </a:r>
              <a:r>
                <a:rPr lang="en-US" altLang="zh-CN" sz="1600" dirty="0">
                  <a:solidFill>
                    <a:srgbClr val="E0AB5B"/>
                  </a:solidFill>
                  <a:latin typeface="Consolas" panose="020B0609020204030204" pitchFamily="49" charset="0"/>
                </a:rPr>
                <a:t>" "</a:t>
              </a:r>
              <a:r>
                <a:rPr lang="en-US" altLang="zh-CN" sz="1600" dirty="0">
                  <a:solidFill>
                    <a:schemeClr val="tx1"/>
                  </a:solidFill>
                  <a:latin typeface="Consolas" panose="020B0609020204030204" pitchFamily="49" charset="0"/>
                </a:rPr>
                <a:t>;</a:t>
              </a:r>
              <a:endParaRPr kumimoji="0" lang="en-US" altLang="zh-CN" sz="1600" b="0" i="0" u="none" strike="noStrike" kern="1200" cap="none" spc="0" normalizeH="0" baseline="0" noProof="0" dirty="0">
                <a:ln>
                  <a:noFill/>
                </a:ln>
                <a:solidFill>
                  <a:schemeClr val="tx1"/>
                </a:solidFill>
                <a:effectLst/>
                <a:uLnTx/>
                <a:uFillTx/>
                <a:latin typeface="Consolas" panose="020B0609020204030204" pitchFamily="49" charset="0"/>
                <a:ea typeface="微软雅黑"/>
              </a:endParaRPr>
            </a:p>
          </p:txBody>
        </p:sp>
      </p:grpSp>
      <p:grpSp>
        <p:nvGrpSpPr>
          <p:cNvPr id="22" name="组合 21">
            <a:extLst>
              <a:ext uri="{FF2B5EF4-FFF2-40B4-BE49-F238E27FC236}">
                <a16:creationId xmlns:a16="http://schemas.microsoft.com/office/drawing/2014/main" id="{26F3186B-4F08-45B9-9CDE-FBC711097147}"/>
              </a:ext>
            </a:extLst>
          </p:cNvPr>
          <p:cNvGrpSpPr/>
          <p:nvPr/>
        </p:nvGrpSpPr>
        <p:grpSpPr>
          <a:xfrm>
            <a:off x="5827776" y="1387750"/>
            <a:ext cx="3154768" cy="1157162"/>
            <a:chOff x="219974" y="2044323"/>
            <a:chExt cx="8704052" cy="353069"/>
          </a:xfrm>
        </p:grpSpPr>
        <p:sp>
          <p:nvSpPr>
            <p:cNvPr id="23" name="矩形: 圆顶角 22">
              <a:extLst>
                <a:ext uri="{FF2B5EF4-FFF2-40B4-BE49-F238E27FC236}">
                  <a16:creationId xmlns:a16="http://schemas.microsoft.com/office/drawing/2014/main" id="{5F144F22-E93F-41A0-8C2C-C548C9378742}"/>
                </a:ext>
              </a:extLst>
            </p:cNvPr>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24" name="矩形: 圆角 17">
              <a:extLst>
                <a:ext uri="{FF2B5EF4-FFF2-40B4-BE49-F238E27FC236}">
                  <a16:creationId xmlns:a16="http://schemas.microsoft.com/office/drawing/2014/main" id="{20ADF0E0-6C80-4367-9B24-E71948F1C158}"/>
                </a:ext>
              </a:extLst>
            </p:cNvPr>
            <p:cNvSpPr/>
            <p:nvPr/>
          </p:nvSpPr>
          <p:spPr>
            <a:xfrm>
              <a:off x="219974" y="2173363"/>
              <a:ext cx="8704052" cy="22402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600"/>
                </a:lnSpc>
                <a:buClr>
                  <a:srgbClr val="151DC1"/>
                </a:buClr>
              </a:pPr>
              <a:r>
                <a:rPr lang="zh-CN" altLang="en-US" dirty="0">
                  <a:solidFill>
                    <a:prstClr val="black"/>
                  </a:solidFill>
                  <a:latin typeface="Consolas" panose="020B0609020204030204" pitchFamily="49" charset="0"/>
                </a:rPr>
                <a:t>插入新结点成功则返回结点指针，然后打印数据</a:t>
              </a:r>
              <a:endParaRPr kumimoji="0" lang="en-US" sz="1800" b="0" i="0" u="none" strike="noStrike" kern="1200" cap="none" spc="0" normalizeH="0" baseline="0" noProof="0" dirty="0">
                <a:ln>
                  <a:noFill/>
                </a:ln>
                <a:solidFill>
                  <a:srgbClr val="FF0000"/>
                </a:solidFill>
                <a:effectLst/>
                <a:uLnTx/>
                <a:uFillTx/>
                <a:latin typeface="Consolas" panose="020B0609020204030204" pitchFamily="49" charset="0"/>
                <a:ea typeface="微软雅黑"/>
                <a:cs typeface="+mn-cs"/>
              </a:endParaRPr>
            </a:p>
          </p:txBody>
        </p:sp>
      </p:grpSp>
      <p:grpSp>
        <p:nvGrpSpPr>
          <p:cNvPr id="11" name="组合 10">
            <a:extLst>
              <a:ext uri="{FF2B5EF4-FFF2-40B4-BE49-F238E27FC236}">
                <a16:creationId xmlns:a16="http://schemas.microsoft.com/office/drawing/2014/main" id="{820D5253-AB97-4764-8622-2DC2ABB0CED6}"/>
              </a:ext>
            </a:extLst>
          </p:cNvPr>
          <p:cNvGrpSpPr/>
          <p:nvPr/>
        </p:nvGrpSpPr>
        <p:grpSpPr>
          <a:xfrm>
            <a:off x="5827776" y="2737002"/>
            <a:ext cx="3154768" cy="1824009"/>
            <a:chOff x="219974" y="2044323"/>
            <a:chExt cx="8704052" cy="556535"/>
          </a:xfrm>
        </p:grpSpPr>
        <p:sp>
          <p:nvSpPr>
            <p:cNvPr id="12" name="矩形: 圆顶角 11">
              <a:extLst>
                <a:ext uri="{FF2B5EF4-FFF2-40B4-BE49-F238E27FC236}">
                  <a16:creationId xmlns:a16="http://schemas.microsoft.com/office/drawing/2014/main" id="{36EF4814-A9EA-4B3E-9723-05A84D1A36EE}"/>
                </a:ext>
              </a:extLst>
            </p:cNvPr>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14" name="矩形: 圆角 17">
              <a:extLst>
                <a:ext uri="{FF2B5EF4-FFF2-40B4-BE49-F238E27FC236}">
                  <a16:creationId xmlns:a16="http://schemas.microsoft.com/office/drawing/2014/main" id="{A86C82C1-CA66-4AF5-8B6A-61F582E9CD5A}"/>
                </a:ext>
              </a:extLst>
            </p:cNvPr>
            <p:cNvSpPr/>
            <p:nvPr/>
          </p:nvSpPr>
          <p:spPr>
            <a:xfrm>
              <a:off x="219974" y="2173363"/>
              <a:ext cx="8704052" cy="42749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600"/>
                </a:lnSpc>
                <a:buClr>
                  <a:srgbClr val="151DC1"/>
                </a:buClr>
              </a:pPr>
              <a:r>
                <a:rPr lang="zh-CN" altLang="en-US" dirty="0">
                  <a:solidFill>
                    <a:prstClr val="black"/>
                  </a:solidFill>
                  <a:latin typeface="Consolas" panose="020B0609020204030204" pitchFamily="49" charset="0"/>
                </a:rPr>
                <a:t>从根结点开始，若待插入结点小于根结点，则在左子树上继续查找插入位置；否则在右子树中查找</a:t>
              </a:r>
              <a:endParaRPr kumimoji="0" lang="en-US" sz="1800" b="0" i="0" u="none" strike="noStrike" kern="1200" cap="none" spc="0" normalizeH="0" baseline="0" noProof="0" dirty="0">
                <a:ln>
                  <a:noFill/>
                </a:ln>
                <a:solidFill>
                  <a:srgbClr val="FF0000"/>
                </a:solidFill>
                <a:effectLst/>
                <a:uLnTx/>
                <a:uFillTx/>
                <a:latin typeface="Consolas" panose="020B0609020204030204" pitchFamily="49" charset="0"/>
                <a:ea typeface="微软雅黑"/>
                <a:cs typeface="+mn-cs"/>
              </a:endParaRPr>
            </a:p>
          </p:txBody>
        </p:sp>
      </p:grpSp>
      <p:sp>
        <p:nvSpPr>
          <p:cNvPr id="29" name="矩形 28">
            <a:extLst>
              <a:ext uri="{FF2B5EF4-FFF2-40B4-BE49-F238E27FC236}">
                <a16:creationId xmlns:a16="http://schemas.microsoft.com/office/drawing/2014/main" id="{7B34CBA2-06A9-453A-8A57-260FA9080013}"/>
              </a:ext>
            </a:extLst>
          </p:cNvPr>
          <p:cNvSpPr/>
          <p:nvPr/>
        </p:nvSpPr>
        <p:spPr>
          <a:xfrm>
            <a:off x="183770" y="3278058"/>
            <a:ext cx="2749471" cy="40011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8</a:t>
            </a:r>
            <a:r>
              <a:rPr kumimoji="0" lang="en-US" altLang="zh-CN"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 </a:t>
            </a: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3, 10, 1, 6, 14, 4, </a:t>
            </a:r>
            <a:r>
              <a:rPr kumimoji="0" lang="zh-CN" altLang="en-US" sz="2000" i="0" u="none" strike="noStrike" kern="1200" cap="none" spc="0" normalizeH="0" baseline="0" noProof="0" dirty="0">
                <a:ln>
                  <a:noFill/>
                </a:ln>
                <a:solidFill>
                  <a:srgbClr val="FF0000"/>
                </a:solidFill>
                <a:effectLst/>
                <a:uLnTx/>
                <a:uFillTx/>
                <a:latin typeface="Times New Roman" panose="02020603050405020304" pitchFamily="18" charset="0"/>
                <a:ea typeface="微软雅黑"/>
                <a:cs typeface="Times New Roman" panose="02020603050405020304" pitchFamily="18" charset="0"/>
              </a:rPr>
              <a:t>7</a:t>
            </a: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 </a:t>
            </a:r>
            <a:r>
              <a:rPr kumimoji="0" lang="zh-CN" altLang="en-US" sz="2000" i="0" u="none" strike="noStrike" kern="1200" cap="none" spc="0" normalizeH="0" baseline="0" noProof="0" dirty="0">
                <a:ln>
                  <a:noFill/>
                </a:ln>
                <a:effectLst/>
                <a:uLnTx/>
                <a:uFillTx/>
                <a:latin typeface="Times New Roman" panose="02020603050405020304" pitchFamily="18" charset="0"/>
                <a:ea typeface="微软雅黑"/>
                <a:cs typeface="Times New Roman" panose="02020603050405020304" pitchFamily="18" charset="0"/>
              </a:rPr>
              <a:t>13</a:t>
            </a:r>
          </a:p>
        </p:txBody>
      </p:sp>
      <p:sp>
        <p:nvSpPr>
          <p:cNvPr id="17" name="流程图: 接点 16">
            <a:extLst>
              <a:ext uri="{FF2B5EF4-FFF2-40B4-BE49-F238E27FC236}">
                <a16:creationId xmlns:a16="http://schemas.microsoft.com/office/drawing/2014/main" id="{2D28A7D4-BB0C-40D1-B333-18ABB67F2D56}"/>
              </a:ext>
            </a:extLst>
          </p:cNvPr>
          <p:cNvSpPr/>
          <p:nvPr/>
        </p:nvSpPr>
        <p:spPr>
          <a:xfrm>
            <a:off x="2694777" y="3757002"/>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8</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32" name="流程图: 接点 31">
            <a:extLst>
              <a:ext uri="{FF2B5EF4-FFF2-40B4-BE49-F238E27FC236}">
                <a16:creationId xmlns:a16="http://schemas.microsoft.com/office/drawing/2014/main" id="{21865A32-A763-45C0-8F32-44BA6B7140F8}"/>
              </a:ext>
            </a:extLst>
          </p:cNvPr>
          <p:cNvSpPr/>
          <p:nvPr/>
        </p:nvSpPr>
        <p:spPr>
          <a:xfrm>
            <a:off x="3968559" y="4292284"/>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10</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39" name="流程图: 接点 38">
            <a:extLst>
              <a:ext uri="{FF2B5EF4-FFF2-40B4-BE49-F238E27FC236}">
                <a16:creationId xmlns:a16="http://schemas.microsoft.com/office/drawing/2014/main" id="{9DD62612-DFBD-48A9-B594-49FB6AC2B2D1}"/>
              </a:ext>
            </a:extLst>
          </p:cNvPr>
          <p:cNvSpPr/>
          <p:nvPr/>
        </p:nvSpPr>
        <p:spPr>
          <a:xfrm>
            <a:off x="4773231" y="5107711"/>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14</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40" name="流程图: 接点 39">
            <a:extLst>
              <a:ext uri="{FF2B5EF4-FFF2-40B4-BE49-F238E27FC236}">
                <a16:creationId xmlns:a16="http://schemas.microsoft.com/office/drawing/2014/main" id="{9B0CE4A7-8BF2-4EF7-96E7-5BBD1D0E9A43}"/>
              </a:ext>
            </a:extLst>
          </p:cNvPr>
          <p:cNvSpPr/>
          <p:nvPr/>
        </p:nvSpPr>
        <p:spPr>
          <a:xfrm>
            <a:off x="2852075" y="6054653"/>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7</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41" name="流程图: 接点 40">
            <a:extLst>
              <a:ext uri="{FF2B5EF4-FFF2-40B4-BE49-F238E27FC236}">
                <a16:creationId xmlns:a16="http://schemas.microsoft.com/office/drawing/2014/main" id="{CB6CFD66-48B2-4EE6-ADAC-FF9E4F8F8FC4}"/>
              </a:ext>
            </a:extLst>
          </p:cNvPr>
          <p:cNvSpPr/>
          <p:nvPr/>
        </p:nvSpPr>
        <p:spPr>
          <a:xfrm>
            <a:off x="1617578" y="6076551"/>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4</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42" name="流程图: 接点 41">
            <a:extLst>
              <a:ext uri="{FF2B5EF4-FFF2-40B4-BE49-F238E27FC236}">
                <a16:creationId xmlns:a16="http://schemas.microsoft.com/office/drawing/2014/main" id="{08252D29-65DB-4D86-8B8A-E8674CC13EA1}"/>
              </a:ext>
            </a:extLst>
          </p:cNvPr>
          <p:cNvSpPr/>
          <p:nvPr/>
        </p:nvSpPr>
        <p:spPr>
          <a:xfrm>
            <a:off x="2158392" y="5107712"/>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6</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43" name="流程图: 接点 42">
            <a:extLst>
              <a:ext uri="{FF2B5EF4-FFF2-40B4-BE49-F238E27FC236}">
                <a16:creationId xmlns:a16="http://schemas.microsoft.com/office/drawing/2014/main" id="{EA62DD76-A21E-41D7-821A-5271BC346E94}"/>
              </a:ext>
            </a:extLst>
          </p:cNvPr>
          <p:cNvSpPr/>
          <p:nvPr/>
        </p:nvSpPr>
        <p:spPr>
          <a:xfrm>
            <a:off x="802721" y="5107712"/>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1</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44" name="流程图: 接点 43">
            <a:extLst>
              <a:ext uri="{FF2B5EF4-FFF2-40B4-BE49-F238E27FC236}">
                <a16:creationId xmlns:a16="http://schemas.microsoft.com/office/drawing/2014/main" id="{27807579-F9A9-4550-B93F-A4C85D3C0C5B}"/>
              </a:ext>
            </a:extLst>
          </p:cNvPr>
          <p:cNvSpPr/>
          <p:nvPr/>
        </p:nvSpPr>
        <p:spPr>
          <a:xfrm>
            <a:off x="1393970" y="4292284"/>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3</a:t>
            </a:r>
            <a:endParaRPr lang="zh-CN" altLang="en-US" dirty="0">
              <a:solidFill>
                <a:schemeClr val="tx1"/>
              </a:solidFill>
              <a:latin typeface="Times New Roman" panose="02020603050405020304" pitchFamily="18" charset="0"/>
              <a:cs typeface="Times New Roman" panose="02020603050405020304" pitchFamily="18" charset="0"/>
            </a:endParaRPr>
          </a:p>
        </p:txBody>
      </p:sp>
      <p:cxnSp>
        <p:nvCxnSpPr>
          <p:cNvPr id="45" name="直接连接符 44">
            <a:extLst>
              <a:ext uri="{FF2B5EF4-FFF2-40B4-BE49-F238E27FC236}">
                <a16:creationId xmlns:a16="http://schemas.microsoft.com/office/drawing/2014/main" id="{9D9B954B-51A8-483F-9719-A61FE9E71D7C}"/>
              </a:ext>
            </a:extLst>
          </p:cNvPr>
          <p:cNvCxnSpPr>
            <a:stCxn id="17" idx="2"/>
            <a:endCxn id="44" idx="7"/>
          </p:cNvCxnSpPr>
          <p:nvPr/>
        </p:nvCxnSpPr>
        <p:spPr>
          <a:xfrm flipH="1">
            <a:off x="1898633" y="3997834"/>
            <a:ext cx="796144" cy="364988"/>
          </a:xfrm>
          <a:prstGeom prst="line">
            <a:avLst/>
          </a:prstGeom>
        </p:spPr>
        <p:style>
          <a:lnRef idx="1">
            <a:schemeClr val="dk1"/>
          </a:lnRef>
          <a:fillRef idx="0">
            <a:schemeClr val="dk1"/>
          </a:fillRef>
          <a:effectRef idx="0">
            <a:schemeClr val="dk1"/>
          </a:effectRef>
          <a:fontRef idx="minor">
            <a:schemeClr val="tx1"/>
          </a:fontRef>
        </p:style>
      </p:cxnSp>
      <p:cxnSp>
        <p:nvCxnSpPr>
          <p:cNvPr id="46" name="直接连接符 45">
            <a:extLst>
              <a:ext uri="{FF2B5EF4-FFF2-40B4-BE49-F238E27FC236}">
                <a16:creationId xmlns:a16="http://schemas.microsoft.com/office/drawing/2014/main" id="{ED63C349-ADBD-48D0-9F64-649858ADB2AF}"/>
              </a:ext>
            </a:extLst>
          </p:cNvPr>
          <p:cNvCxnSpPr>
            <a:cxnSpLocks/>
            <a:stCxn id="32" idx="1"/>
            <a:endCxn id="17" idx="6"/>
          </p:cNvCxnSpPr>
          <p:nvPr/>
        </p:nvCxnSpPr>
        <p:spPr>
          <a:xfrm flipH="1" flipV="1">
            <a:off x="3286026" y="3997834"/>
            <a:ext cx="769119" cy="364988"/>
          </a:xfrm>
          <a:prstGeom prst="line">
            <a:avLst/>
          </a:prstGeom>
        </p:spPr>
        <p:style>
          <a:lnRef idx="1">
            <a:schemeClr val="dk1"/>
          </a:lnRef>
          <a:fillRef idx="0">
            <a:schemeClr val="dk1"/>
          </a:fillRef>
          <a:effectRef idx="0">
            <a:schemeClr val="dk1"/>
          </a:effectRef>
          <a:fontRef idx="minor">
            <a:schemeClr val="tx1"/>
          </a:fontRef>
        </p:style>
      </p:cxnSp>
      <p:cxnSp>
        <p:nvCxnSpPr>
          <p:cNvPr id="48" name="直接连接符 47">
            <a:extLst>
              <a:ext uri="{FF2B5EF4-FFF2-40B4-BE49-F238E27FC236}">
                <a16:creationId xmlns:a16="http://schemas.microsoft.com/office/drawing/2014/main" id="{B50E0BB5-5AE3-4A07-B123-1E6C653DD506}"/>
              </a:ext>
            </a:extLst>
          </p:cNvPr>
          <p:cNvCxnSpPr>
            <a:cxnSpLocks/>
            <a:stCxn id="42" idx="0"/>
            <a:endCxn id="44" idx="5"/>
          </p:cNvCxnSpPr>
          <p:nvPr/>
        </p:nvCxnSpPr>
        <p:spPr>
          <a:xfrm flipH="1" flipV="1">
            <a:off x="1898633" y="4703409"/>
            <a:ext cx="555384" cy="404303"/>
          </a:xfrm>
          <a:prstGeom prst="line">
            <a:avLst/>
          </a:prstGeom>
        </p:spPr>
        <p:style>
          <a:lnRef idx="1">
            <a:schemeClr val="dk1"/>
          </a:lnRef>
          <a:fillRef idx="0">
            <a:schemeClr val="dk1"/>
          </a:fillRef>
          <a:effectRef idx="0">
            <a:schemeClr val="dk1"/>
          </a:effectRef>
          <a:fontRef idx="minor">
            <a:schemeClr val="tx1"/>
          </a:fontRef>
        </p:style>
      </p:cxnSp>
      <p:cxnSp>
        <p:nvCxnSpPr>
          <p:cNvPr id="49" name="直接连接符 48">
            <a:extLst>
              <a:ext uri="{FF2B5EF4-FFF2-40B4-BE49-F238E27FC236}">
                <a16:creationId xmlns:a16="http://schemas.microsoft.com/office/drawing/2014/main" id="{8637B3B7-2908-473E-90EE-044AE1CD052C}"/>
              </a:ext>
            </a:extLst>
          </p:cNvPr>
          <p:cNvCxnSpPr>
            <a:cxnSpLocks/>
            <a:stCxn id="40" idx="0"/>
            <a:endCxn id="42" idx="5"/>
          </p:cNvCxnSpPr>
          <p:nvPr/>
        </p:nvCxnSpPr>
        <p:spPr>
          <a:xfrm flipH="1" flipV="1">
            <a:off x="2663055" y="5518837"/>
            <a:ext cx="484645" cy="535816"/>
          </a:xfrm>
          <a:prstGeom prst="line">
            <a:avLst/>
          </a:prstGeom>
        </p:spPr>
        <p:style>
          <a:lnRef idx="1">
            <a:schemeClr val="dk1"/>
          </a:lnRef>
          <a:fillRef idx="0">
            <a:schemeClr val="dk1"/>
          </a:fillRef>
          <a:effectRef idx="0">
            <a:schemeClr val="dk1"/>
          </a:effectRef>
          <a:fontRef idx="minor">
            <a:schemeClr val="tx1"/>
          </a:fontRef>
        </p:style>
      </p:cxnSp>
      <p:cxnSp>
        <p:nvCxnSpPr>
          <p:cNvPr id="50" name="直接连接符 49">
            <a:extLst>
              <a:ext uri="{FF2B5EF4-FFF2-40B4-BE49-F238E27FC236}">
                <a16:creationId xmlns:a16="http://schemas.microsoft.com/office/drawing/2014/main" id="{51DD6B87-CAF0-472C-A72E-74D81D1CD0CC}"/>
              </a:ext>
            </a:extLst>
          </p:cNvPr>
          <p:cNvCxnSpPr>
            <a:cxnSpLocks/>
            <a:stCxn id="42" idx="3"/>
            <a:endCxn id="41" idx="0"/>
          </p:cNvCxnSpPr>
          <p:nvPr/>
        </p:nvCxnSpPr>
        <p:spPr>
          <a:xfrm flipH="1">
            <a:off x="1913203" y="5518837"/>
            <a:ext cx="331775" cy="557714"/>
          </a:xfrm>
          <a:prstGeom prst="line">
            <a:avLst/>
          </a:prstGeom>
        </p:spPr>
        <p:style>
          <a:lnRef idx="1">
            <a:schemeClr val="dk1"/>
          </a:lnRef>
          <a:fillRef idx="0">
            <a:schemeClr val="dk1"/>
          </a:fillRef>
          <a:effectRef idx="0">
            <a:schemeClr val="dk1"/>
          </a:effectRef>
          <a:fontRef idx="minor">
            <a:schemeClr val="tx1"/>
          </a:fontRef>
        </p:style>
      </p:cxnSp>
      <p:cxnSp>
        <p:nvCxnSpPr>
          <p:cNvPr id="51" name="直接连接符 50">
            <a:extLst>
              <a:ext uri="{FF2B5EF4-FFF2-40B4-BE49-F238E27FC236}">
                <a16:creationId xmlns:a16="http://schemas.microsoft.com/office/drawing/2014/main" id="{D3F8636D-A553-4238-9A24-CAF4875A4F31}"/>
              </a:ext>
            </a:extLst>
          </p:cNvPr>
          <p:cNvCxnSpPr>
            <a:cxnSpLocks/>
            <a:stCxn id="44" idx="3"/>
            <a:endCxn id="43" idx="0"/>
          </p:cNvCxnSpPr>
          <p:nvPr/>
        </p:nvCxnSpPr>
        <p:spPr>
          <a:xfrm flipH="1">
            <a:off x="1098346" y="4703409"/>
            <a:ext cx="382210" cy="404303"/>
          </a:xfrm>
          <a:prstGeom prst="line">
            <a:avLst/>
          </a:prstGeom>
        </p:spPr>
        <p:style>
          <a:lnRef idx="1">
            <a:schemeClr val="dk1"/>
          </a:lnRef>
          <a:fillRef idx="0">
            <a:schemeClr val="dk1"/>
          </a:fillRef>
          <a:effectRef idx="0">
            <a:schemeClr val="dk1"/>
          </a:effectRef>
          <a:fontRef idx="minor">
            <a:schemeClr val="tx1"/>
          </a:fontRef>
        </p:style>
      </p:cxnSp>
      <p:cxnSp>
        <p:nvCxnSpPr>
          <p:cNvPr id="66" name="直接连接符 65">
            <a:extLst>
              <a:ext uri="{FF2B5EF4-FFF2-40B4-BE49-F238E27FC236}">
                <a16:creationId xmlns:a16="http://schemas.microsoft.com/office/drawing/2014/main" id="{8313A8C3-B6BB-4C26-8DBB-D606BC7DF245}"/>
              </a:ext>
            </a:extLst>
          </p:cNvPr>
          <p:cNvCxnSpPr>
            <a:cxnSpLocks/>
            <a:stCxn id="39" idx="0"/>
            <a:endCxn id="32" idx="5"/>
          </p:cNvCxnSpPr>
          <p:nvPr/>
        </p:nvCxnSpPr>
        <p:spPr>
          <a:xfrm flipH="1" flipV="1">
            <a:off x="4473222" y="4703409"/>
            <a:ext cx="595634" cy="404302"/>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360573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63</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lvl="0">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8.5.2  </a:t>
            </a:r>
            <a:r>
              <a:rPr lang="zh-CN" altLang="en-US" sz="3200" dirty="0">
                <a:solidFill>
                  <a:prstClr val="white"/>
                </a:solidFill>
              </a:rPr>
              <a:t>创建二叉搜索树</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2A4B7D20-6B21-457D-B6BF-C3F76ACBB2EE}"/>
              </a:ext>
            </a:extLst>
          </p:cNvPr>
          <p:cNvSpPr/>
          <p:nvPr/>
        </p:nvSpPr>
        <p:spPr>
          <a:xfrm>
            <a:off x="171378" y="927960"/>
            <a:ext cx="5156526" cy="400110"/>
          </a:xfrm>
          <a:prstGeom prst="rect">
            <a:avLst/>
          </a:prstGeom>
        </p:spPr>
        <p:txBody>
          <a:bodyPr wrap="square">
            <a:spAutoFit/>
          </a:bodyPr>
          <a:lstStyle/>
          <a:p>
            <a:pPr lvl="0">
              <a:defRPr/>
            </a:pPr>
            <a:r>
              <a:rPr lang="zh-CN" altLang="en-US" sz="2000" dirty="0">
                <a:solidFill>
                  <a:prstClr val="black"/>
                </a:solidFill>
              </a:rPr>
              <a:t>通过逐个插入元素来创建二叉搜索树：</a:t>
            </a:r>
            <a:endPar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13" name="组合 12">
            <a:extLst>
              <a:ext uri="{FF2B5EF4-FFF2-40B4-BE49-F238E27FC236}">
                <a16:creationId xmlns:a16="http://schemas.microsoft.com/office/drawing/2014/main" id="{D09D85D5-038A-4BF3-A625-95D934A21058}"/>
              </a:ext>
            </a:extLst>
          </p:cNvPr>
          <p:cNvGrpSpPr/>
          <p:nvPr/>
        </p:nvGrpSpPr>
        <p:grpSpPr>
          <a:xfrm>
            <a:off x="146994" y="1387746"/>
            <a:ext cx="5558862" cy="1794366"/>
            <a:chOff x="219974" y="2021250"/>
            <a:chExt cx="8704052" cy="1451294"/>
          </a:xfrm>
        </p:grpSpPr>
        <p:sp>
          <p:nvSpPr>
            <p:cNvPr id="18" name="矩形: 圆顶角 17">
              <a:extLst>
                <a:ext uri="{FF2B5EF4-FFF2-40B4-BE49-F238E27FC236}">
                  <a16:creationId xmlns:a16="http://schemas.microsoft.com/office/drawing/2014/main" id="{1BE027AF-BB67-49A0-86D0-4408EC9D6ADB}"/>
                </a:ext>
              </a:extLst>
            </p:cNvPr>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latin typeface="Consolas" panose="020B0609020204030204" pitchFamily="49" charset="0"/>
                </a:rPr>
                <a:t>创建二叉搜索树</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9" name="矩形: 圆角 17">
              <a:extLst>
                <a:ext uri="{FF2B5EF4-FFF2-40B4-BE49-F238E27FC236}">
                  <a16:creationId xmlns:a16="http://schemas.microsoft.com/office/drawing/2014/main" id="{DCD5AFA7-7B71-40FD-B504-0C9920E0FC1D}"/>
                </a:ext>
              </a:extLst>
            </p:cNvPr>
            <p:cNvSpPr/>
            <p:nvPr/>
          </p:nvSpPr>
          <p:spPr>
            <a:xfrm>
              <a:off x="219974" y="2376601"/>
              <a:ext cx="8704052" cy="109594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buClr>
                  <a:srgbClr val="151DC1"/>
                </a:buClr>
                <a:buSzPct val="80000"/>
                <a:defRPr/>
              </a:pPr>
              <a:r>
                <a:rPr lang="en-US" altLang="zh-CN" sz="1600" dirty="0">
                  <a:solidFill>
                    <a:srgbClr val="0000FF"/>
                  </a:solidFill>
                  <a:latin typeface="Consolas" panose="020B0609020204030204" pitchFamily="49" charset="0"/>
                </a:rPr>
                <a:t>int</a:t>
              </a:r>
              <a:r>
                <a:rPr lang="en-US" altLang="zh-CN" sz="1600" dirty="0">
                  <a:solidFill>
                    <a:schemeClr val="tx1"/>
                  </a:solidFill>
                  <a:latin typeface="Consolas" panose="020B0609020204030204" pitchFamily="49" charset="0"/>
                </a:rPr>
                <a:t> keys[] = { 8,3,10,1,6,14,4,7,13 };</a:t>
              </a:r>
            </a:p>
            <a:p>
              <a:pPr lvl="0">
                <a:buClr>
                  <a:srgbClr val="151DC1"/>
                </a:buClr>
                <a:buSzPct val="80000"/>
                <a:defRPr/>
              </a:pPr>
              <a:r>
                <a:rPr lang="en-US" altLang="zh-CN" sz="1600" dirty="0" err="1">
                  <a:solidFill>
                    <a:srgbClr val="08764C"/>
                  </a:solidFill>
                  <a:latin typeface="Consolas" panose="020B0609020204030204" pitchFamily="49" charset="0"/>
                </a:rPr>
                <a:t>BinaryTree</a:t>
              </a:r>
              <a:r>
                <a:rPr lang="en-US" altLang="zh-CN" sz="1600" dirty="0">
                  <a:solidFill>
                    <a:schemeClr val="tx1"/>
                  </a:solidFill>
                  <a:latin typeface="Consolas" panose="020B0609020204030204" pitchFamily="49" charset="0"/>
                </a:rPr>
                <a:t>&lt;</a:t>
              </a:r>
              <a:r>
                <a:rPr lang="en-US" altLang="zh-CN" sz="1600" dirty="0">
                  <a:solidFill>
                    <a:srgbClr val="0000FF"/>
                  </a:solidFill>
                  <a:latin typeface="Consolas" panose="020B0609020204030204" pitchFamily="49" charset="0"/>
                </a:rPr>
                <a:t>int</a:t>
              </a:r>
              <a:r>
                <a:rPr lang="en-US" altLang="zh-CN" sz="1600" dirty="0">
                  <a:solidFill>
                    <a:schemeClr val="tx1"/>
                  </a:solidFill>
                  <a:latin typeface="Consolas" panose="020B0609020204030204" pitchFamily="49" charset="0"/>
                </a:rPr>
                <a:t>&gt; </a:t>
              </a:r>
              <a:r>
                <a:rPr lang="en-US" altLang="zh-CN" sz="1600" dirty="0" err="1">
                  <a:solidFill>
                    <a:schemeClr val="tx1"/>
                  </a:solidFill>
                  <a:latin typeface="Consolas" panose="020B0609020204030204" pitchFamily="49" charset="0"/>
                </a:rPr>
                <a:t>bstree</a:t>
              </a:r>
              <a:r>
                <a:rPr lang="en-US" altLang="zh-CN" sz="1600" dirty="0">
                  <a:solidFill>
                    <a:schemeClr val="tx1"/>
                  </a:solidFill>
                  <a:latin typeface="Consolas" panose="020B0609020204030204" pitchFamily="49" charset="0"/>
                </a:rPr>
                <a:t>;</a:t>
              </a:r>
            </a:p>
            <a:p>
              <a:pPr lvl="0">
                <a:buClr>
                  <a:srgbClr val="151DC1"/>
                </a:buClr>
                <a:buSzPct val="80000"/>
                <a:defRPr/>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for</a:t>
              </a: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auto</a:t>
              </a:r>
              <a:r>
                <a:rPr lang="en-US" altLang="zh-CN" sz="1600" dirty="0">
                  <a:solidFill>
                    <a:schemeClr val="tx1"/>
                  </a:solidFill>
                  <a:latin typeface="Consolas" panose="020B0609020204030204" pitchFamily="49" charset="0"/>
                </a:rPr>
                <a:t> i:keys)</a:t>
              </a:r>
            </a:p>
            <a:p>
              <a:pPr lvl="0">
                <a:buClr>
                  <a:srgbClr val="151DC1"/>
                </a:buClr>
                <a:buSzPct val="80000"/>
                <a:defRPr/>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if</a:t>
              </a: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&lt;</a:t>
              </a:r>
              <a:r>
                <a:rPr lang="en-US" altLang="zh-CN" sz="1600" dirty="0">
                  <a:solidFill>
                    <a:srgbClr val="0000FF"/>
                  </a:solidFill>
                  <a:latin typeface="Consolas" panose="020B0609020204030204" pitchFamily="49" charset="0"/>
                </a:rPr>
                <a:t>int</a:t>
              </a:r>
              <a:r>
                <a:rPr lang="en-US" altLang="zh-CN" sz="1600" dirty="0">
                  <a:solidFill>
                    <a:schemeClr val="tx1"/>
                  </a:solidFill>
                  <a:latin typeface="Consolas" panose="020B0609020204030204" pitchFamily="49" charset="0"/>
                </a:rPr>
                <a:t>&gt; *n=</a:t>
              </a:r>
              <a:r>
                <a:rPr lang="en-US" altLang="zh-CN" sz="1600" dirty="0" err="1">
                  <a:solidFill>
                    <a:schemeClr val="tx1"/>
                  </a:solidFill>
                  <a:latin typeface="Consolas" panose="020B0609020204030204" pitchFamily="49" charset="0"/>
                </a:rPr>
                <a:t>bstree.insert</a:t>
              </a:r>
              <a:r>
                <a:rPr lang="en-US" altLang="zh-CN" sz="1600" dirty="0">
                  <a:solidFill>
                    <a:schemeClr val="tx1"/>
                  </a:solidFill>
                  <a:latin typeface="Consolas" panose="020B0609020204030204" pitchFamily="49" charset="0"/>
                </a:rPr>
                <a:t>(</a:t>
              </a:r>
              <a:r>
                <a:rPr lang="en-US" altLang="zh-CN" sz="1600" dirty="0" err="1">
                  <a:solidFill>
                    <a:schemeClr val="tx1"/>
                  </a:solidFill>
                  <a:latin typeface="Consolas" panose="020B0609020204030204" pitchFamily="49" charset="0"/>
                </a:rPr>
                <a:t>i</a:t>
              </a:r>
              <a:r>
                <a:rPr lang="en-US" altLang="zh-CN" sz="1600" dirty="0">
                  <a:solidFill>
                    <a:schemeClr val="tx1"/>
                  </a:solidFill>
                  <a:latin typeface="Consolas" panose="020B0609020204030204" pitchFamily="49" charset="0"/>
                </a:rPr>
                <a:t>) )</a:t>
              </a:r>
            </a:p>
            <a:p>
              <a:pPr lvl="0">
                <a:buClr>
                  <a:srgbClr val="151DC1"/>
                </a:buClr>
                <a:buSzPct val="80000"/>
                <a:defRPr/>
              </a:pPr>
              <a:r>
                <a:rPr lang="en-US" altLang="zh-CN" sz="1600" dirty="0">
                  <a:solidFill>
                    <a:schemeClr val="tx1"/>
                  </a:solidFill>
                  <a:latin typeface="Consolas" panose="020B0609020204030204" pitchFamily="49" charset="0"/>
                </a:rPr>
                <a:t>			</a:t>
              </a:r>
              <a:r>
                <a:rPr lang="en-US" altLang="zh-CN" sz="1600" dirty="0" err="1">
                  <a:solidFill>
                    <a:schemeClr val="tx1"/>
                  </a:solidFill>
                  <a:latin typeface="Consolas" panose="020B0609020204030204" pitchFamily="49" charset="0"/>
                </a:rPr>
                <a:t>cout</a:t>
              </a:r>
              <a:r>
                <a:rPr lang="en-US" altLang="zh-CN" sz="1600" dirty="0">
                  <a:solidFill>
                    <a:schemeClr val="tx1"/>
                  </a:solidFill>
                  <a:latin typeface="Consolas" panose="020B0609020204030204" pitchFamily="49" charset="0"/>
                </a:rPr>
                <a:t> &lt;&lt; n-&gt;data() &lt;&lt; </a:t>
              </a:r>
              <a:r>
                <a:rPr lang="en-US" altLang="zh-CN" sz="1600" dirty="0">
                  <a:solidFill>
                    <a:srgbClr val="E0AB5B"/>
                  </a:solidFill>
                  <a:latin typeface="Consolas" panose="020B0609020204030204" pitchFamily="49" charset="0"/>
                </a:rPr>
                <a:t>" "</a:t>
              </a:r>
              <a:r>
                <a:rPr lang="en-US" altLang="zh-CN" sz="1600" dirty="0">
                  <a:solidFill>
                    <a:schemeClr val="tx1"/>
                  </a:solidFill>
                  <a:latin typeface="Consolas" panose="020B0609020204030204" pitchFamily="49" charset="0"/>
                </a:rPr>
                <a:t>;</a:t>
              </a:r>
              <a:endParaRPr kumimoji="0" lang="en-US" altLang="zh-CN" sz="1600" b="0" i="0" u="none" strike="noStrike" kern="1200" cap="none" spc="0" normalizeH="0" baseline="0" noProof="0" dirty="0">
                <a:ln>
                  <a:noFill/>
                </a:ln>
                <a:solidFill>
                  <a:schemeClr val="tx1"/>
                </a:solidFill>
                <a:effectLst/>
                <a:uLnTx/>
                <a:uFillTx/>
                <a:latin typeface="Consolas" panose="020B0609020204030204" pitchFamily="49" charset="0"/>
                <a:ea typeface="微软雅黑"/>
              </a:endParaRPr>
            </a:p>
          </p:txBody>
        </p:sp>
      </p:grpSp>
      <p:grpSp>
        <p:nvGrpSpPr>
          <p:cNvPr id="22" name="组合 21">
            <a:extLst>
              <a:ext uri="{FF2B5EF4-FFF2-40B4-BE49-F238E27FC236}">
                <a16:creationId xmlns:a16="http://schemas.microsoft.com/office/drawing/2014/main" id="{26F3186B-4F08-45B9-9CDE-FBC711097147}"/>
              </a:ext>
            </a:extLst>
          </p:cNvPr>
          <p:cNvGrpSpPr/>
          <p:nvPr/>
        </p:nvGrpSpPr>
        <p:grpSpPr>
          <a:xfrm>
            <a:off x="5827776" y="1387750"/>
            <a:ext cx="3154768" cy="1157162"/>
            <a:chOff x="219974" y="2044323"/>
            <a:chExt cx="8704052" cy="353069"/>
          </a:xfrm>
        </p:grpSpPr>
        <p:sp>
          <p:nvSpPr>
            <p:cNvPr id="23" name="矩形: 圆顶角 22">
              <a:extLst>
                <a:ext uri="{FF2B5EF4-FFF2-40B4-BE49-F238E27FC236}">
                  <a16:creationId xmlns:a16="http://schemas.microsoft.com/office/drawing/2014/main" id="{5F144F22-E93F-41A0-8C2C-C548C9378742}"/>
                </a:ext>
              </a:extLst>
            </p:cNvPr>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24" name="矩形: 圆角 17">
              <a:extLst>
                <a:ext uri="{FF2B5EF4-FFF2-40B4-BE49-F238E27FC236}">
                  <a16:creationId xmlns:a16="http://schemas.microsoft.com/office/drawing/2014/main" id="{20ADF0E0-6C80-4367-9B24-E71948F1C158}"/>
                </a:ext>
              </a:extLst>
            </p:cNvPr>
            <p:cNvSpPr/>
            <p:nvPr/>
          </p:nvSpPr>
          <p:spPr>
            <a:xfrm>
              <a:off x="219974" y="2173363"/>
              <a:ext cx="8704052" cy="22402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600"/>
                </a:lnSpc>
                <a:buClr>
                  <a:srgbClr val="151DC1"/>
                </a:buClr>
              </a:pPr>
              <a:r>
                <a:rPr lang="zh-CN" altLang="en-US" dirty="0">
                  <a:solidFill>
                    <a:prstClr val="black"/>
                  </a:solidFill>
                  <a:latin typeface="Consolas" panose="020B0609020204030204" pitchFamily="49" charset="0"/>
                </a:rPr>
                <a:t>插入新结点成功则返回结点指针，然后打印数据</a:t>
              </a:r>
              <a:endParaRPr kumimoji="0" lang="en-US" sz="1800" b="0" i="0" u="none" strike="noStrike" kern="1200" cap="none" spc="0" normalizeH="0" baseline="0" noProof="0" dirty="0">
                <a:ln>
                  <a:noFill/>
                </a:ln>
                <a:solidFill>
                  <a:srgbClr val="FF0000"/>
                </a:solidFill>
                <a:effectLst/>
                <a:uLnTx/>
                <a:uFillTx/>
                <a:latin typeface="Consolas" panose="020B0609020204030204" pitchFamily="49" charset="0"/>
                <a:ea typeface="微软雅黑"/>
                <a:cs typeface="+mn-cs"/>
              </a:endParaRPr>
            </a:p>
          </p:txBody>
        </p:sp>
      </p:grpSp>
      <p:grpSp>
        <p:nvGrpSpPr>
          <p:cNvPr id="11" name="组合 10">
            <a:extLst>
              <a:ext uri="{FF2B5EF4-FFF2-40B4-BE49-F238E27FC236}">
                <a16:creationId xmlns:a16="http://schemas.microsoft.com/office/drawing/2014/main" id="{820D5253-AB97-4764-8622-2DC2ABB0CED6}"/>
              </a:ext>
            </a:extLst>
          </p:cNvPr>
          <p:cNvGrpSpPr/>
          <p:nvPr/>
        </p:nvGrpSpPr>
        <p:grpSpPr>
          <a:xfrm>
            <a:off x="5827776" y="2737002"/>
            <a:ext cx="3154768" cy="1824009"/>
            <a:chOff x="219974" y="2044323"/>
            <a:chExt cx="8704052" cy="556535"/>
          </a:xfrm>
        </p:grpSpPr>
        <p:sp>
          <p:nvSpPr>
            <p:cNvPr id="12" name="矩形: 圆顶角 11">
              <a:extLst>
                <a:ext uri="{FF2B5EF4-FFF2-40B4-BE49-F238E27FC236}">
                  <a16:creationId xmlns:a16="http://schemas.microsoft.com/office/drawing/2014/main" id="{36EF4814-A9EA-4B3E-9723-05A84D1A36EE}"/>
                </a:ext>
              </a:extLst>
            </p:cNvPr>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14" name="矩形: 圆角 17">
              <a:extLst>
                <a:ext uri="{FF2B5EF4-FFF2-40B4-BE49-F238E27FC236}">
                  <a16:creationId xmlns:a16="http://schemas.microsoft.com/office/drawing/2014/main" id="{A86C82C1-CA66-4AF5-8B6A-61F582E9CD5A}"/>
                </a:ext>
              </a:extLst>
            </p:cNvPr>
            <p:cNvSpPr/>
            <p:nvPr/>
          </p:nvSpPr>
          <p:spPr>
            <a:xfrm>
              <a:off x="219974" y="2173363"/>
              <a:ext cx="8704052" cy="42749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600"/>
                </a:lnSpc>
                <a:buClr>
                  <a:srgbClr val="151DC1"/>
                </a:buClr>
              </a:pPr>
              <a:r>
                <a:rPr lang="zh-CN" altLang="en-US" dirty="0">
                  <a:solidFill>
                    <a:prstClr val="black"/>
                  </a:solidFill>
                  <a:latin typeface="Consolas" panose="020B0609020204030204" pitchFamily="49" charset="0"/>
                </a:rPr>
                <a:t>从根结点开始，若待插入结点小于根结点，则在左子树上继续查找插入位置；否则在右子树中查找</a:t>
              </a:r>
              <a:endParaRPr kumimoji="0" lang="en-US" sz="1800" b="0" i="0" u="none" strike="noStrike" kern="1200" cap="none" spc="0" normalizeH="0" baseline="0" noProof="0" dirty="0">
                <a:ln>
                  <a:noFill/>
                </a:ln>
                <a:solidFill>
                  <a:srgbClr val="FF0000"/>
                </a:solidFill>
                <a:effectLst/>
                <a:uLnTx/>
                <a:uFillTx/>
                <a:latin typeface="Consolas" panose="020B0609020204030204" pitchFamily="49" charset="0"/>
                <a:ea typeface="微软雅黑"/>
                <a:cs typeface="+mn-cs"/>
              </a:endParaRPr>
            </a:p>
          </p:txBody>
        </p:sp>
      </p:grpSp>
      <p:grpSp>
        <p:nvGrpSpPr>
          <p:cNvPr id="21" name="组合 20">
            <a:extLst>
              <a:ext uri="{FF2B5EF4-FFF2-40B4-BE49-F238E27FC236}">
                <a16:creationId xmlns:a16="http://schemas.microsoft.com/office/drawing/2014/main" id="{88918DA9-A798-400C-A17D-26229AA9FAC2}"/>
              </a:ext>
            </a:extLst>
          </p:cNvPr>
          <p:cNvGrpSpPr/>
          <p:nvPr/>
        </p:nvGrpSpPr>
        <p:grpSpPr>
          <a:xfrm>
            <a:off x="5827776" y="4766347"/>
            <a:ext cx="3154768" cy="1478337"/>
            <a:chOff x="219974" y="2044318"/>
            <a:chExt cx="8704052" cy="1001337"/>
          </a:xfrm>
        </p:grpSpPr>
        <p:sp>
          <p:nvSpPr>
            <p:cNvPr id="25" name="矩形: 圆顶角 24">
              <a:extLst>
                <a:ext uri="{FF2B5EF4-FFF2-40B4-BE49-F238E27FC236}">
                  <a16:creationId xmlns:a16="http://schemas.microsoft.com/office/drawing/2014/main" id="{4C3FF84A-554B-45F0-B78C-4715EFAB084B}"/>
                </a:ext>
              </a:extLst>
            </p:cNvPr>
            <p:cNvSpPr/>
            <p:nvPr/>
          </p:nvSpPr>
          <p:spPr>
            <a:xfrm>
              <a:off x="219974" y="2044318"/>
              <a:ext cx="8704052" cy="285828"/>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问题</a:t>
              </a:r>
            </a:p>
          </p:txBody>
        </p:sp>
        <p:sp>
          <p:nvSpPr>
            <p:cNvPr id="26" name="矩形: 圆角 17">
              <a:extLst>
                <a:ext uri="{FF2B5EF4-FFF2-40B4-BE49-F238E27FC236}">
                  <a16:creationId xmlns:a16="http://schemas.microsoft.com/office/drawing/2014/main" id="{FCA1894B-ADC5-4458-8614-7B790CD17610}"/>
                </a:ext>
              </a:extLst>
            </p:cNvPr>
            <p:cNvSpPr/>
            <p:nvPr/>
          </p:nvSpPr>
          <p:spPr>
            <a:xfrm>
              <a:off x="219974" y="2322483"/>
              <a:ext cx="8704052" cy="723172"/>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600"/>
                </a:lnSpc>
                <a:buClr>
                  <a:srgbClr val="212AE7"/>
                </a:buClr>
                <a:buSzPct val="80000"/>
              </a:pPr>
              <a:r>
                <a:rPr lang="zh-CN" altLang="en-US" dirty="0">
                  <a:solidFill>
                    <a:prstClr val="black"/>
                  </a:solidFill>
                  <a:latin typeface="Consolas" panose="020B0609020204030204" pitchFamily="49" charset="0"/>
                </a:rPr>
                <a:t>如果改变插入顺序，如将</a:t>
              </a:r>
              <a:r>
                <a:rPr lang="en-US" altLang="zh-CN" dirty="0">
                  <a:solidFill>
                    <a:prstClr val="black"/>
                  </a:solidFill>
                  <a:latin typeface="Consolas" panose="020B0609020204030204" pitchFamily="49" charset="0"/>
                </a:rPr>
                <a:t>1</a:t>
              </a:r>
              <a:r>
                <a:rPr lang="zh-CN" altLang="en-US" dirty="0">
                  <a:solidFill>
                    <a:prstClr val="black"/>
                  </a:solidFill>
                  <a:latin typeface="Consolas" panose="020B0609020204030204" pitchFamily="49" charset="0"/>
                </a:rPr>
                <a:t>调到第一个插入，树的结构会有多大变化？</a:t>
              </a:r>
              <a:endPar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微软雅黑"/>
                <a:cs typeface="+mn-cs"/>
              </a:endParaRPr>
            </a:p>
          </p:txBody>
        </p:sp>
      </p:grpSp>
      <p:sp>
        <p:nvSpPr>
          <p:cNvPr id="29" name="矩形 28">
            <a:extLst>
              <a:ext uri="{FF2B5EF4-FFF2-40B4-BE49-F238E27FC236}">
                <a16:creationId xmlns:a16="http://schemas.microsoft.com/office/drawing/2014/main" id="{7B34CBA2-06A9-453A-8A57-260FA9080013}"/>
              </a:ext>
            </a:extLst>
          </p:cNvPr>
          <p:cNvSpPr/>
          <p:nvPr/>
        </p:nvSpPr>
        <p:spPr>
          <a:xfrm>
            <a:off x="183770" y="3278058"/>
            <a:ext cx="2749471" cy="40011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8</a:t>
            </a:r>
            <a:r>
              <a:rPr kumimoji="0" lang="en-US" altLang="zh-CN"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 </a:t>
            </a: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3, 10, 1, 6, 14, 4, </a:t>
            </a:r>
            <a:r>
              <a:rPr kumimoji="0" lang="zh-CN" altLang="en-US" sz="2000" i="0" u="none" strike="noStrike" kern="1200" cap="none" spc="0" normalizeH="0" baseline="0" noProof="0" dirty="0">
                <a:ln>
                  <a:noFill/>
                </a:ln>
                <a:effectLst/>
                <a:uLnTx/>
                <a:uFillTx/>
                <a:latin typeface="Times New Roman" panose="02020603050405020304" pitchFamily="18" charset="0"/>
                <a:ea typeface="微软雅黑"/>
                <a:cs typeface="Times New Roman" panose="02020603050405020304" pitchFamily="18" charset="0"/>
              </a:rPr>
              <a:t>7</a:t>
            </a:r>
            <a:r>
              <a:rPr kumimoji="0" lang="zh-CN" altLang="en-US" sz="2000" i="0" u="none" strike="noStrike" kern="1200" cap="none" spc="0" normalizeH="0" baseline="0" noProof="0" dirty="0">
                <a:ln>
                  <a:noFill/>
                </a:ln>
                <a:solidFill>
                  <a:prstClr val="black"/>
                </a:solidFill>
                <a:effectLst/>
                <a:uLnTx/>
                <a:uFillTx/>
                <a:latin typeface="Times New Roman" panose="02020603050405020304" pitchFamily="18" charset="0"/>
                <a:ea typeface="微软雅黑"/>
                <a:cs typeface="Times New Roman" panose="02020603050405020304" pitchFamily="18" charset="0"/>
              </a:rPr>
              <a:t>, </a:t>
            </a:r>
            <a:r>
              <a:rPr kumimoji="0" lang="zh-CN" altLang="en-US" sz="2000" i="0" u="none" strike="noStrike" kern="1200" cap="none" spc="0" normalizeH="0" baseline="0" noProof="0" dirty="0">
                <a:ln>
                  <a:noFill/>
                </a:ln>
                <a:solidFill>
                  <a:srgbClr val="FF0000"/>
                </a:solidFill>
                <a:effectLst/>
                <a:uLnTx/>
                <a:uFillTx/>
                <a:latin typeface="Times New Roman" panose="02020603050405020304" pitchFamily="18" charset="0"/>
                <a:ea typeface="微软雅黑"/>
                <a:cs typeface="Times New Roman" panose="02020603050405020304" pitchFamily="18" charset="0"/>
              </a:rPr>
              <a:t>13</a:t>
            </a:r>
          </a:p>
        </p:txBody>
      </p:sp>
      <p:sp>
        <p:nvSpPr>
          <p:cNvPr id="17" name="流程图: 接点 16">
            <a:extLst>
              <a:ext uri="{FF2B5EF4-FFF2-40B4-BE49-F238E27FC236}">
                <a16:creationId xmlns:a16="http://schemas.microsoft.com/office/drawing/2014/main" id="{2D28A7D4-BB0C-40D1-B333-18ABB67F2D56}"/>
              </a:ext>
            </a:extLst>
          </p:cNvPr>
          <p:cNvSpPr/>
          <p:nvPr/>
        </p:nvSpPr>
        <p:spPr>
          <a:xfrm>
            <a:off x="2694777" y="3757002"/>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8</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32" name="流程图: 接点 31">
            <a:extLst>
              <a:ext uri="{FF2B5EF4-FFF2-40B4-BE49-F238E27FC236}">
                <a16:creationId xmlns:a16="http://schemas.microsoft.com/office/drawing/2014/main" id="{21865A32-A763-45C0-8F32-44BA6B7140F8}"/>
              </a:ext>
            </a:extLst>
          </p:cNvPr>
          <p:cNvSpPr/>
          <p:nvPr/>
        </p:nvSpPr>
        <p:spPr>
          <a:xfrm>
            <a:off x="3968559" y="4292284"/>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10</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38" name="流程图: 接点 37">
            <a:extLst>
              <a:ext uri="{FF2B5EF4-FFF2-40B4-BE49-F238E27FC236}">
                <a16:creationId xmlns:a16="http://schemas.microsoft.com/office/drawing/2014/main" id="{C20D0CC2-13E3-483F-8ACF-942C85877E5B}"/>
              </a:ext>
            </a:extLst>
          </p:cNvPr>
          <p:cNvSpPr/>
          <p:nvPr/>
        </p:nvSpPr>
        <p:spPr>
          <a:xfrm>
            <a:off x="4044301" y="6054653"/>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13</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39" name="流程图: 接点 38">
            <a:extLst>
              <a:ext uri="{FF2B5EF4-FFF2-40B4-BE49-F238E27FC236}">
                <a16:creationId xmlns:a16="http://schemas.microsoft.com/office/drawing/2014/main" id="{9DD62612-DFBD-48A9-B594-49FB6AC2B2D1}"/>
              </a:ext>
            </a:extLst>
          </p:cNvPr>
          <p:cNvSpPr/>
          <p:nvPr/>
        </p:nvSpPr>
        <p:spPr>
          <a:xfrm>
            <a:off x="4773231" y="5107711"/>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14</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40" name="流程图: 接点 39">
            <a:extLst>
              <a:ext uri="{FF2B5EF4-FFF2-40B4-BE49-F238E27FC236}">
                <a16:creationId xmlns:a16="http://schemas.microsoft.com/office/drawing/2014/main" id="{9B0CE4A7-8BF2-4EF7-96E7-5BBD1D0E9A43}"/>
              </a:ext>
            </a:extLst>
          </p:cNvPr>
          <p:cNvSpPr/>
          <p:nvPr/>
        </p:nvSpPr>
        <p:spPr>
          <a:xfrm>
            <a:off x="2852075" y="6054653"/>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7</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41" name="流程图: 接点 40">
            <a:extLst>
              <a:ext uri="{FF2B5EF4-FFF2-40B4-BE49-F238E27FC236}">
                <a16:creationId xmlns:a16="http://schemas.microsoft.com/office/drawing/2014/main" id="{CB6CFD66-48B2-4EE6-ADAC-FF9E4F8F8FC4}"/>
              </a:ext>
            </a:extLst>
          </p:cNvPr>
          <p:cNvSpPr/>
          <p:nvPr/>
        </p:nvSpPr>
        <p:spPr>
          <a:xfrm>
            <a:off x="1617578" y="6076551"/>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4</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42" name="流程图: 接点 41">
            <a:extLst>
              <a:ext uri="{FF2B5EF4-FFF2-40B4-BE49-F238E27FC236}">
                <a16:creationId xmlns:a16="http://schemas.microsoft.com/office/drawing/2014/main" id="{08252D29-65DB-4D86-8B8A-E8674CC13EA1}"/>
              </a:ext>
            </a:extLst>
          </p:cNvPr>
          <p:cNvSpPr/>
          <p:nvPr/>
        </p:nvSpPr>
        <p:spPr>
          <a:xfrm>
            <a:off x="2158392" y="5107712"/>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6</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43" name="流程图: 接点 42">
            <a:extLst>
              <a:ext uri="{FF2B5EF4-FFF2-40B4-BE49-F238E27FC236}">
                <a16:creationId xmlns:a16="http://schemas.microsoft.com/office/drawing/2014/main" id="{EA62DD76-A21E-41D7-821A-5271BC346E94}"/>
              </a:ext>
            </a:extLst>
          </p:cNvPr>
          <p:cNvSpPr/>
          <p:nvPr/>
        </p:nvSpPr>
        <p:spPr>
          <a:xfrm>
            <a:off x="802721" y="5107712"/>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1</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44" name="流程图: 接点 43">
            <a:extLst>
              <a:ext uri="{FF2B5EF4-FFF2-40B4-BE49-F238E27FC236}">
                <a16:creationId xmlns:a16="http://schemas.microsoft.com/office/drawing/2014/main" id="{27807579-F9A9-4550-B93F-A4C85D3C0C5B}"/>
              </a:ext>
            </a:extLst>
          </p:cNvPr>
          <p:cNvSpPr/>
          <p:nvPr/>
        </p:nvSpPr>
        <p:spPr>
          <a:xfrm>
            <a:off x="1393970" y="4292284"/>
            <a:ext cx="591249" cy="48166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3</a:t>
            </a:r>
            <a:endParaRPr lang="zh-CN" altLang="en-US" dirty="0">
              <a:solidFill>
                <a:schemeClr val="tx1"/>
              </a:solidFill>
              <a:latin typeface="Times New Roman" panose="02020603050405020304" pitchFamily="18" charset="0"/>
              <a:cs typeface="Times New Roman" panose="02020603050405020304" pitchFamily="18" charset="0"/>
            </a:endParaRPr>
          </a:p>
        </p:txBody>
      </p:sp>
      <p:cxnSp>
        <p:nvCxnSpPr>
          <p:cNvPr id="45" name="直接连接符 44">
            <a:extLst>
              <a:ext uri="{FF2B5EF4-FFF2-40B4-BE49-F238E27FC236}">
                <a16:creationId xmlns:a16="http://schemas.microsoft.com/office/drawing/2014/main" id="{9D9B954B-51A8-483F-9719-A61FE9E71D7C}"/>
              </a:ext>
            </a:extLst>
          </p:cNvPr>
          <p:cNvCxnSpPr>
            <a:stCxn id="17" idx="2"/>
            <a:endCxn id="44" idx="7"/>
          </p:cNvCxnSpPr>
          <p:nvPr/>
        </p:nvCxnSpPr>
        <p:spPr>
          <a:xfrm flipH="1">
            <a:off x="1898633" y="3997834"/>
            <a:ext cx="796144" cy="364988"/>
          </a:xfrm>
          <a:prstGeom prst="line">
            <a:avLst/>
          </a:prstGeom>
        </p:spPr>
        <p:style>
          <a:lnRef idx="1">
            <a:schemeClr val="dk1"/>
          </a:lnRef>
          <a:fillRef idx="0">
            <a:schemeClr val="dk1"/>
          </a:fillRef>
          <a:effectRef idx="0">
            <a:schemeClr val="dk1"/>
          </a:effectRef>
          <a:fontRef idx="minor">
            <a:schemeClr val="tx1"/>
          </a:fontRef>
        </p:style>
      </p:cxnSp>
      <p:cxnSp>
        <p:nvCxnSpPr>
          <p:cNvPr id="46" name="直接连接符 45">
            <a:extLst>
              <a:ext uri="{FF2B5EF4-FFF2-40B4-BE49-F238E27FC236}">
                <a16:creationId xmlns:a16="http://schemas.microsoft.com/office/drawing/2014/main" id="{ED63C349-ADBD-48D0-9F64-649858ADB2AF}"/>
              </a:ext>
            </a:extLst>
          </p:cNvPr>
          <p:cNvCxnSpPr>
            <a:cxnSpLocks/>
            <a:stCxn id="32" idx="1"/>
            <a:endCxn id="17" idx="6"/>
          </p:cNvCxnSpPr>
          <p:nvPr/>
        </p:nvCxnSpPr>
        <p:spPr>
          <a:xfrm flipH="1" flipV="1">
            <a:off x="3286026" y="3997834"/>
            <a:ext cx="769119" cy="364988"/>
          </a:xfrm>
          <a:prstGeom prst="line">
            <a:avLst/>
          </a:prstGeom>
        </p:spPr>
        <p:style>
          <a:lnRef idx="1">
            <a:schemeClr val="dk1"/>
          </a:lnRef>
          <a:fillRef idx="0">
            <a:schemeClr val="dk1"/>
          </a:fillRef>
          <a:effectRef idx="0">
            <a:schemeClr val="dk1"/>
          </a:effectRef>
          <a:fontRef idx="minor">
            <a:schemeClr val="tx1"/>
          </a:fontRef>
        </p:style>
      </p:cxnSp>
      <p:cxnSp>
        <p:nvCxnSpPr>
          <p:cNvPr id="47" name="直接连接符 46">
            <a:extLst>
              <a:ext uri="{FF2B5EF4-FFF2-40B4-BE49-F238E27FC236}">
                <a16:creationId xmlns:a16="http://schemas.microsoft.com/office/drawing/2014/main" id="{1877529F-F523-449B-A597-E789A038F30E}"/>
              </a:ext>
            </a:extLst>
          </p:cNvPr>
          <p:cNvCxnSpPr>
            <a:cxnSpLocks/>
            <a:stCxn id="39" idx="3"/>
            <a:endCxn id="38" idx="0"/>
          </p:cNvCxnSpPr>
          <p:nvPr/>
        </p:nvCxnSpPr>
        <p:spPr>
          <a:xfrm flipH="1">
            <a:off x="4339926" y="5518836"/>
            <a:ext cx="519891" cy="535817"/>
          </a:xfrm>
          <a:prstGeom prst="line">
            <a:avLst/>
          </a:prstGeom>
        </p:spPr>
        <p:style>
          <a:lnRef idx="1">
            <a:schemeClr val="dk1"/>
          </a:lnRef>
          <a:fillRef idx="0">
            <a:schemeClr val="dk1"/>
          </a:fillRef>
          <a:effectRef idx="0">
            <a:schemeClr val="dk1"/>
          </a:effectRef>
          <a:fontRef idx="minor">
            <a:schemeClr val="tx1"/>
          </a:fontRef>
        </p:style>
      </p:cxnSp>
      <p:cxnSp>
        <p:nvCxnSpPr>
          <p:cNvPr id="48" name="直接连接符 47">
            <a:extLst>
              <a:ext uri="{FF2B5EF4-FFF2-40B4-BE49-F238E27FC236}">
                <a16:creationId xmlns:a16="http://schemas.microsoft.com/office/drawing/2014/main" id="{B50E0BB5-5AE3-4A07-B123-1E6C653DD506}"/>
              </a:ext>
            </a:extLst>
          </p:cNvPr>
          <p:cNvCxnSpPr>
            <a:cxnSpLocks/>
            <a:stCxn id="42" idx="0"/>
            <a:endCxn id="44" idx="5"/>
          </p:cNvCxnSpPr>
          <p:nvPr/>
        </p:nvCxnSpPr>
        <p:spPr>
          <a:xfrm flipH="1" flipV="1">
            <a:off x="1898633" y="4703409"/>
            <a:ext cx="555384" cy="404303"/>
          </a:xfrm>
          <a:prstGeom prst="line">
            <a:avLst/>
          </a:prstGeom>
        </p:spPr>
        <p:style>
          <a:lnRef idx="1">
            <a:schemeClr val="dk1"/>
          </a:lnRef>
          <a:fillRef idx="0">
            <a:schemeClr val="dk1"/>
          </a:fillRef>
          <a:effectRef idx="0">
            <a:schemeClr val="dk1"/>
          </a:effectRef>
          <a:fontRef idx="minor">
            <a:schemeClr val="tx1"/>
          </a:fontRef>
        </p:style>
      </p:cxnSp>
      <p:cxnSp>
        <p:nvCxnSpPr>
          <p:cNvPr id="49" name="直接连接符 48">
            <a:extLst>
              <a:ext uri="{FF2B5EF4-FFF2-40B4-BE49-F238E27FC236}">
                <a16:creationId xmlns:a16="http://schemas.microsoft.com/office/drawing/2014/main" id="{8637B3B7-2908-473E-90EE-044AE1CD052C}"/>
              </a:ext>
            </a:extLst>
          </p:cNvPr>
          <p:cNvCxnSpPr>
            <a:cxnSpLocks/>
            <a:stCxn id="40" idx="0"/>
            <a:endCxn id="42" idx="5"/>
          </p:cNvCxnSpPr>
          <p:nvPr/>
        </p:nvCxnSpPr>
        <p:spPr>
          <a:xfrm flipH="1" flipV="1">
            <a:off x="2663055" y="5518837"/>
            <a:ext cx="484645" cy="535816"/>
          </a:xfrm>
          <a:prstGeom prst="line">
            <a:avLst/>
          </a:prstGeom>
        </p:spPr>
        <p:style>
          <a:lnRef idx="1">
            <a:schemeClr val="dk1"/>
          </a:lnRef>
          <a:fillRef idx="0">
            <a:schemeClr val="dk1"/>
          </a:fillRef>
          <a:effectRef idx="0">
            <a:schemeClr val="dk1"/>
          </a:effectRef>
          <a:fontRef idx="minor">
            <a:schemeClr val="tx1"/>
          </a:fontRef>
        </p:style>
      </p:cxnSp>
      <p:cxnSp>
        <p:nvCxnSpPr>
          <p:cNvPr id="50" name="直接连接符 49">
            <a:extLst>
              <a:ext uri="{FF2B5EF4-FFF2-40B4-BE49-F238E27FC236}">
                <a16:creationId xmlns:a16="http://schemas.microsoft.com/office/drawing/2014/main" id="{51DD6B87-CAF0-472C-A72E-74D81D1CD0CC}"/>
              </a:ext>
            </a:extLst>
          </p:cNvPr>
          <p:cNvCxnSpPr>
            <a:cxnSpLocks/>
            <a:stCxn id="42" idx="3"/>
            <a:endCxn id="41" idx="0"/>
          </p:cNvCxnSpPr>
          <p:nvPr/>
        </p:nvCxnSpPr>
        <p:spPr>
          <a:xfrm flipH="1">
            <a:off x="1913203" y="5518837"/>
            <a:ext cx="331775" cy="557714"/>
          </a:xfrm>
          <a:prstGeom prst="line">
            <a:avLst/>
          </a:prstGeom>
        </p:spPr>
        <p:style>
          <a:lnRef idx="1">
            <a:schemeClr val="dk1"/>
          </a:lnRef>
          <a:fillRef idx="0">
            <a:schemeClr val="dk1"/>
          </a:fillRef>
          <a:effectRef idx="0">
            <a:schemeClr val="dk1"/>
          </a:effectRef>
          <a:fontRef idx="minor">
            <a:schemeClr val="tx1"/>
          </a:fontRef>
        </p:style>
      </p:cxnSp>
      <p:cxnSp>
        <p:nvCxnSpPr>
          <p:cNvPr id="51" name="直接连接符 50">
            <a:extLst>
              <a:ext uri="{FF2B5EF4-FFF2-40B4-BE49-F238E27FC236}">
                <a16:creationId xmlns:a16="http://schemas.microsoft.com/office/drawing/2014/main" id="{D3F8636D-A553-4238-9A24-CAF4875A4F31}"/>
              </a:ext>
            </a:extLst>
          </p:cNvPr>
          <p:cNvCxnSpPr>
            <a:cxnSpLocks/>
            <a:stCxn id="44" idx="3"/>
            <a:endCxn id="43" idx="0"/>
          </p:cNvCxnSpPr>
          <p:nvPr/>
        </p:nvCxnSpPr>
        <p:spPr>
          <a:xfrm flipH="1">
            <a:off x="1098346" y="4703409"/>
            <a:ext cx="382210" cy="404303"/>
          </a:xfrm>
          <a:prstGeom prst="line">
            <a:avLst/>
          </a:prstGeom>
        </p:spPr>
        <p:style>
          <a:lnRef idx="1">
            <a:schemeClr val="dk1"/>
          </a:lnRef>
          <a:fillRef idx="0">
            <a:schemeClr val="dk1"/>
          </a:fillRef>
          <a:effectRef idx="0">
            <a:schemeClr val="dk1"/>
          </a:effectRef>
          <a:fontRef idx="minor">
            <a:schemeClr val="tx1"/>
          </a:fontRef>
        </p:style>
      </p:cxnSp>
      <p:cxnSp>
        <p:nvCxnSpPr>
          <p:cNvPr id="66" name="直接连接符 65">
            <a:extLst>
              <a:ext uri="{FF2B5EF4-FFF2-40B4-BE49-F238E27FC236}">
                <a16:creationId xmlns:a16="http://schemas.microsoft.com/office/drawing/2014/main" id="{8313A8C3-B6BB-4C26-8DBB-D606BC7DF245}"/>
              </a:ext>
            </a:extLst>
          </p:cNvPr>
          <p:cNvCxnSpPr>
            <a:cxnSpLocks/>
            <a:stCxn id="39" idx="0"/>
            <a:endCxn id="32" idx="5"/>
          </p:cNvCxnSpPr>
          <p:nvPr/>
        </p:nvCxnSpPr>
        <p:spPr>
          <a:xfrm flipH="1" flipV="1">
            <a:off x="4473222" y="4703409"/>
            <a:ext cx="595634" cy="404302"/>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35770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64</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lvl="0">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8.5.2  </a:t>
            </a:r>
            <a:r>
              <a:rPr lang="zh-CN" altLang="en-US" sz="3200" dirty="0">
                <a:solidFill>
                  <a:prstClr val="white"/>
                </a:solidFill>
              </a:rPr>
              <a:t>创建二叉搜索树</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2A4B7D20-6B21-457D-B6BF-C3F76ACBB2EE}"/>
              </a:ext>
            </a:extLst>
          </p:cNvPr>
          <p:cNvSpPr/>
          <p:nvPr/>
        </p:nvSpPr>
        <p:spPr>
          <a:xfrm>
            <a:off x="122610" y="927960"/>
            <a:ext cx="8616094" cy="400110"/>
          </a:xfrm>
          <a:prstGeom prst="rect">
            <a:avLst/>
          </a:prstGeom>
        </p:spPr>
        <p:txBody>
          <a:bodyPr wrap="square">
            <a:spAutoFit/>
          </a:bodyPr>
          <a:lstStyle/>
          <a:p>
            <a:pPr lvl="0">
              <a:defRPr/>
            </a:pPr>
            <a:r>
              <a:rPr lang="zh-CN" altLang="en-US" sz="2000" dirty="0">
                <a:solidFill>
                  <a:prstClr val="black"/>
                </a:solidFill>
              </a:rPr>
              <a:t>成员函数 </a:t>
            </a:r>
            <a:r>
              <a:rPr lang="en-US" altLang="zh-CN" sz="2000" dirty="0">
                <a:solidFill>
                  <a:prstClr val="black"/>
                </a:solidFill>
                <a:latin typeface="Consolas" panose="020B0609020204030204" pitchFamily="49" charset="0"/>
              </a:rPr>
              <a:t>insert_</a:t>
            </a:r>
            <a:r>
              <a:rPr lang="en-US" altLang="zh-CN" sz="2000" dirty="0">
                <a:solidFill>
                  <a:prstClr val="black"/>
                </a:solidFill>
              </a:rPr>
              <a:t> </a:t>
            </a:r>
            <a:r>
              <a:rPr lang="zh-CN" altLang="en-US" sz="2000" dirty="0">
                <a:solidFill>
                  <a:prstClr val="black"/>
                </a:solidFill>
              </a:rPr>
              <a:t>的实现如下：</a:t>
            </a:r>
            <a:endPar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13" name="组合 12">
            <a:extLst>
              <a:ext uri="{FF2B5EF4-FFF2-40B4-BE49-F238E27FC236}">
                <a16:creationId xmlns:a16="http://schemas.microsoft.com/office/drawing/2014/main" id="{D09D85D5-038A-4BF3-A625-95D934A21058}"/>
              </a:ext>
            </a:extLst>
          </p:cNvPr>
          <p:cNvGrpSpPr/>
          <p:nvPr/>
        </p:nvGrpSpPr>
        <p:grpSpPr>
          <a:xfrm>
            <a:off x="98226" y="1387746"/>
            <a:ext cx="6083118" cy="3501246"/>
            <a:chOff x="219974" y="2021250"/>
            <a:chExt cx="8704052" cy="2694730"/>
          </a:xfrm>
        </p:grpSpPr>
        <p:sp>
          <p:nvSpPr>
            <p:cNvPr id="18" name="矩形: 圆顶角 17">
              <a:extLst>
                <a:ext uri="{FF2B5EF4-FFF2-40B4-BE49-F238E27FC236}">
                  <a16:creationId xmlns:a16="http://schemas.microsoft.com/office/drawing/2014/main" id="{1BE027AF-BB67-49A0-86D0-4408EC9D6ADB}"/>
                </a:ext>
              </a:extLst>
            </p:cNvPr>
            <p:cNvSpPr/>
            <p:nvPr/>
          </p:nvSpPr>
          <p:spPr>
            <a:xfrm>
              <a:off x="219974" y="2021250"/>
              <a:ext cx="8704052" cy="341306"/>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latin typeface="Consolas" panose="020B0609020204030204" pitchFamily="49" charset="0"/>
                </a:rPr>
                <a:t>创建二叉搜索树</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9" name="矩形: 圆角 17">
              <a:extLst>
                <a:ext uri="{FF2B5EF4-FFF2-40B4-BE49-F238E27FC236}">
                  <a16:creationId xmlns:a16="http://schemas.microsoft.com/office/drawing/2014/main" id="{DCD5AFA7-7B71-40FD-B504-0C9920E0FC1D}"/>
                </a:ext>
              </a:extLst>
            </p:cNvPr>
            <p:cNvSpPr/>
            <p:nvPr/>
          </p:nvSpPr>
          <p:spPr>
            <a:xfrm>
              <a:off x="219974" y="2357834"/>
              <a:ext cx="8704052" cy="235814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ts val="2200"/>
                </a:lnSpc>
                <a:spcBef>
                  <a:spcPts val="0"/>
                </a:spcBef>
                <a:spcAft>
                  <a:spcPts val="0"/>
                </a:spcAft>
                <a:buClr>
                  <a:srgbClr val="151DC1"/>
                </a:buClr>
                <a:buSzPct val="80000"/>
                <a:buFontTx/>
                <a:buNone/>
                <a:tabLst/>
                <a:defRPr/>
              </a:pPr>
              <a:r>
                <a:rPr kumimoji="0" lang="en-US" altLang="zh-CN" sz="1600" b="0" i="0" u="none" strike="noStrike" kern="1200" cap="none" spc="0" normalizeH="0" baseline="0" noProof="0" dirty="0">
                  <a:ln>
                    <a:noFill/>
                  </a:ln>
                  <a:solidFill>
                    <a:srgbClr val="0000FF"/>
                  </a:solidFill>
                  <a:effectLst/>
                  <a:uLnTx/>
                  <a:uFillTx/>
                  <a:latin typeface="Consolas" panose="020B0609020204030204" pitchFamily="49" charset="0"/>
                  <a:ea typeface="微软雅黑"/>
                  <a:cs typeface="+mn-cs"/>
                </a:rPr>
                <a:t>template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&lt;</a:t>
              </a:r>
              <a:r>
                <a:rPr kumimoji="0" lang="en-US" altLang="zh-CN" sz="1600" b="0" i="0" u="none" strike="noStrike" kern="1200" cap="none" spc="0" normalizeH="0" baseline="0" noProof="0" dirty="0" err="1">
                  <a:ln>
                    <a:noFill/>
                  </a:ln>
                  <a:solidFill>
                    <a:srgbClr val="0000FF"/>
                  </a:solidFill>
                  <a:effectLst/>
                  <a:uLnTx/>
                  <a:uFillTx/>
                  <a:latin typeface="Consolas" panose="020B0609020204030204" pitchFamily="49" charset="0"/>
                  <a:ea typeface="微软雅黑"/>
                  <a:cs typeface="+mn-cs"/>
                </a:rPr>
                <a:t>typename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 </a:t>
              </a:r>
              <a:r>
                <a:rPr kumimoji="0" lang="en-US" altLang="zh-CN" sz="1600" b="0" i="0" u="none" strike="noStrike" kern="1200" cap="none" spc="0" normalizeH="0" baseline="0" noProof="0" dirty="0">
                  <a:ln>
                    <a:noFill/>
                  </a:ln>
                  <a:solidFill>
                    <a:srgbClr val="08764C"/>
                  </a:solidFill>
                  <a:effectLst/>
                  <a:uLnTx/>
                  <a:uFillTx/>
                  <a:latin typeface="Consolas" panose="020B0609020204030204" pitchFamily="49" charset="0"/>
                  <a:ea typeface="微软雅黑"/>
                  <a:cs typeface="+mn-cs"/>
                </a:rPr>
                <a:t>T</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&gt;</a:t>
              </a:r>
            </a:p>
            <a:p>
              <a:pPr lvl="0">
                <a:lnSpc>
                  <a:spcPts val="2200"/>
                </a:lnSpc>
                <a:buClr>
                  <a:srgbClr val="151DC1"/>
                </a:buClr>
                <a:buSzPct val="80000"/>
              </a:pP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&gt; * </a:t>
              </a:r>
              <a:r>
                <a:rPr lang="en-US" altLang="zh-CN" sz="1600" dirty="0" err="1">
                  <a:solidFill>
                    <a:srgbClr val="08764C"/>
                  </a:solidFill>
                  <a:latin typeface="Consolas" panose="020B0609020204030204" pitchFamily="49" charset="0"/>
                </a:rPr>
                <a:t>BinaryTree</a:t>
              </a:r>
              <a:r>
                <a:rPr lang="en-US" altLang="zh-CN" sz="1600" dirty="0">
                  <a:solidFill>
                    <a:schemeClr val="tx1"/>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&gt;::insert_(</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&gt;* &amp;p, </a:t>
              </a:r>
              <a:r>
                <a:rPr lang="en-US" altLang="zh-CN" sz="1600" dirty="0">
                  <a:solidFill>
                    <a:srgbClr val="0000FF"/>
                  </a:solidFill>
                  <a:latin typeface="Consolas" panose="020B0609020204030204" pitchFamily="49" charset="0"/>
                </a:rPr>
                <a:t>const</a:t>
              </a:r>
            </a:p>
            <a:p>
              <a:pPr lvl="0">
                <a:lnSpc>
                  <a:spcPts val="2200"/>
                </a:lnSpc>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 &amp;value){</a:t>
              </a:r>
            </a:p>
            <a:p>
              <a:pPr lvl="0">
                <a:lnSpc>
                  <a:spcPts val="2200"/>
                </a:lnSpc>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if</a:t>
              </a:r>
              <a:r>
                <a:rPr lang="en-US" altLang="zh-CN" sz="1600" dirty="0">
                  <a:solidFill>
                    <a:schemeClr val="tx1"/>
                  </a:solidFill>
                  <a:latin typeface="Consolas" panose="020B0609020204030204" pitchFamily="49" charset="0"/>
                </a:rPr>
                <a:t> (p == </a:t>
              </a:r>
              <a:r>
                <a:rPr lang="en-US" altLang="zh-CN" sz="1600" dirty="0" err="1">
                  <a:solidFill>
                    <a:schemeClr val="tx1"/>
                  </a:solidFill>
                  <a:latin typeface="Consolas" panose="020B0609020204030204" pitchFamily="49" charset="0"/>
                </a:rPr>
                <a:t>nullptr</a:t>
              </a:r>
              <a:r>
                <a:rPr lang="en-US" altLang="zh-CN" sz="1600" dirty="0">
                  <a:solidFill>
                    <a:schemeClr val="tx1"/>
                  </a:solidFill>
                  <a:latin typeface="Consolas" panose="020B0609020204030204" pitchFamily="49" charset="0"/>
                </a:rPr>
                <a:t>)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找到插入位置，创建新结点</a:t>
              </a:r>
            </a:p>
            <a:p>
              <a:pPr lvl="0">
                <a:lnSpc>
                  <a:spcPts val="2200"/>
                </a:lnSpc>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return </a:t>
              </a:r>
              <a:r>
                <a:rPr lang="en-US" altLang="zh-CN" sz="1600" dirty="0">
                  <a:solidFill>
                    <a:schemeClr val="tx1"/>
                  </a:solidFill>
                  <a:latin typeface="Consolas" panose="020B0609020204030204" pitchFamily="49" charset="0"/>
                </a:rPr>
                <a:t>p = </a:t>
              </a:r>
              <a:r>
                <a:rPr lang="en-US" altLang="zh-CN" sz="1600" dirty="0">
                  <a:solidFill>
                    <a:srgbClr val="0000FF"/>
                  </a:solidFill>
                  <a:latin typeface="Consolas" panose="020B0609020204030204" pitchFamily="49" charset="0"/>
                </a:rPr>
                <a:t>new </a:t>
              </a:r>
              <a:r>
                <a:rPr lang="en-US" altLang="zh-CN" sz="1600" dirty="0">
                  <a:solidFill>
                    <a:schemeClr val="tx1"/>
                  </a:solidFill>
                  <a:latin typeface="Consolas" panose="020B0609020204030204" pitchFamily="49" charset="0"/>
                </a:rPr>
                <a:t>(std::</a:t>
              </a:r>
              <a:r>
                <a:rPr lang="en-US" altLang="zh-CN" sz="1600" dirty="0" err="1">
                  <a:solidFill>
                    <a:schemeClr val="tx1"/>
                  </a:solidFill>
                  <a:latin typeface="Consolas" panose="020B0609020204030204" pitchFamily="49" charset="0"/>
                </a:rPr>
                <a:t>nothrow</a:t>
              </a:r>
              <a:r>
                <a:rPr lang="en-US" altLang="zh-CN" sz="1600" dirty="0">
                  <a:solidFill>
                    <a:schemeClr val="tx1"/>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&gt;(value);</a:t>
              </a:r>
            </a:p>
            <a:p>
              <a:pPr lvl="0">
                <a:lnSpc>
                  <a:spcPts val="2200"/>
                </a:lnSpc>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else if </a:t>
              </a:r>
              <a:r>
                <a:rPr lang="en-US" altLang="zh-CN" sz="1600" dirty="0">
                  <a:solidFill>
                    <a:schemeClr val="tx1"/>
                  </a:solidFill>
                  <a:latin typeface="Consolas" panose="020B0609020204030204" pitchFamily="49" charset="0"/>
                </a:rPr>
                <a:t>(value &lt; p-&gt;</a:t>
              </a:r>
              <a:r>
                <a:rPr lang="en-US" altLang="zh-CN" sz="1600" dirty="0" err="1">
                  <a:solidFill>
                    <a:schemeClr val="tx1"/>
                  </a:solidFill>
                  <a:latin typeface="Consolas" panose="020B0609020204030204" pitchFamily="49" charset="0"/>
                </a:rPr>
                <a:t>m_data</a:t>
              </a:r>
              <a:r>
                <a:rPr lang="en-US" altLang="zh-CN" sz="1600" dirty="0">
                  <a:solidFill>
                    <a:schemeClr val="tx1"/>
                  </a:solidFill>
                  <a:latin typeface="Consolas" panose="020B0609020204030204" pitchFamily="49" charset="0"/>
                </a:rPr>
                <a:t>)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在左子树中查找</a:t>
              </a:r>
            </a:p>
            <a:p>
              <a:pPr lvl="0">
                <a:lnSpc>
                  <a:spcPts val="2200"/>
                </a:lnSpc>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return </a:t>
              </a:r>
              <a:r>
                <a:rPr lang="en-US" altLang="zh-CN" sz="1600" dirty="0">
                  <a:solidFill>
                    <a:schemeClr val="tx1"/>
                  </a:solidFill>
                  <a:latin typeface="Consolas" panose="020B0609020204030204" pitchFamily="49" charset="0"/>
                </a:rPr>
                <a:t>insert_(p-&gt;</a:t>
              </a:r>
              <a:r>
                <a:rPr lang="en-US" altLang="zh-CN" sz="1600" dirty="0" err="1">
                  <a:solidFill>
                    <a:schemeClr val="tx1"/>
                  </a:solidFill>
                  <a:latin typeface="Consolas" panose="020B0609020204030204" pitchFamily="49" charset="0"/>
                </a:rPr>
                <a:t>m_left</a:t>
              </a:r>
              <a:r>
                <a:rPr lang="en-US" altLang="zh-CN" sz="1600" dirty="0">
                  <a:solidFill>
                    <a:schemeClr val="tx1"/>
                  </a:solidFill>
                  <a:latin typeface="Consolas" panose="020B0609020204030204" pitchFamily="49" charset="0"/>
                </a:rPr>
                <a:t>, value);</a:t>
              </a:r>
            </a:p>
            <a:p>
              <a:pPr lvl="0">
                <a:lnSpc>
                  <a:spcPts val="2200"/>
                </a:lnSpc>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else</a:t>
              </a:r>
              <a:r>
                <a:rPr lang="en-US" altLang="zh-CN" sz="1600" dirty="0">
                  <a:solidFill>
                    <a:schemeClr val="tx1"/>
                  </a:solidFill>
                  <a:latin typeface="Consolas" panose="020B0609020204030204" pitchFamily="49" charset="0"/>
                </a:rPr>
                <a:t>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在右子树中查找</a:t>
              </a:r>
            </a:p>
            <a:p>
              <a:pPr lvl="0">
                <a:lnSpc>
                  <a:spcPts val="2200"/>
                </a:lnSpc>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return</a:t>
              </a:r>
              <a:r>
                <a:rPr lang="en-US" altLang="zh-CN" sz="1600" dirty="0">
                  <a:solidFill>
                    <a:schemeClr val="tx1"/>
                  </a:solidFill>
                  <a:latin typeface="Consolas" panose="020B0609020204030204" pitchFamily="49" charset="0"/>
                </a:rPr>
                <a:t> insert_(p-&gt;</a:t>
              </a:r>
              <a:r>
                <a:rPr lang="en-US" altLang="zh-CN" sz="1600" dirty="0" err="1">
                  <a:solidFill>
                    <a:schemeClr val="tx1"/>
                  </a:solidFill>
                  <a:latin typeface="Consolas" panose="020B0609020204030204" pitchFamily="49" charset="0"/>
                </a:rPr>
                <a:t>m_right</a:t>
              </a:r>
              <a:r>
                <a:rPr lang="en-US" altLang="zh-CN" sz="1600" dirty="0">
                  <a:solidFill>
                    <a:schemeClr val="tx1"/>
                  </a:solidFill>
                  <a:latin typeface="Consolas" panose="020B0609020204030204" pitchFamily="49" charset="0"/>
                </a:rPr>
                <a:t>, value);</a:t>
              </a:r>
            </a:p>
            <a:p>
              <a:pPr lvl="0">
                <a:lnSpc>
                  <a:spcPts val="2200"/>
                </a:lnSpc>
                <a:buClr>
                  <a:srgbClr val="151DC1"/>
                </a:buClr>
                <a:buSzPct val="80000"/>
              </a:pPr>
              <a:r>
                <a:rPr lang="en-US" altLang="zh-CN" sz="1600" dirty="0">
                  <a:solidFill>
                    <a:schemeClr val="tx1"/>
                  </a:solidFill>
                  <a:latin typeface="Consolas" panose="020B0609020204030204" pitchFamily="49" charset="0"/>
                </a:rPr>
                <a:t>}</a:t>
              </a:r>
              <a:endParaRPr kumimoji="0" lang="en-US" altLang="zh-CN" sz="1600" b="0" i="0" u="none" strike="noStrike" kern="1200" cap="none" spc="0" normalizeH="0" baseline="0" noProof="0" dirty="0">
                <a:ln>
                  <a:noFill/>
                </a:ln>
                <a:solidFill>
                  <a:schemeClr val="tx1"/>
                </a:solidFill>
                <a:effectLst/>
                <a:uLnTx/>
                <a:uFillTx/>
                <a:latin typeface="Consolas" panose="020B0609020204030204" pitchFamily="49" charset="0"/>
                <a:ea typeface="微软雅黑"/>
              </a:endParaRPr>
            </a:p>
          </p:txBody>
        </p:sp>
      </p:grpSp>
      <p:grpSp>
        <p:nvGrpSpPr>
          <p:cNvPr id="22" name="组合 21">
            <a:extLst>
              <a:ext uri="{FF2B5EF4-FFF2-40B4-BE49-F238E27FC236}">
                <a16:creationId xmlns:a16="http://schemas.microsoft.com/office/drawing/2014/main" id="{26F3186B-4F08-45B9-9CDE-FBC711097147}"/>
              </a:ext>
            </a:extLst>
          </p:cNvPr>
          <p:cNvGrpSpPr/>
          <p:nvPr/>
        </p:nvGrpSpPr>
        <p:grpSpPr>
          <a:xfrm>
            <a:off x="6242304" y="1375553"/>
            <a:ext cx="2764624" cy="1420051"/>
            <a:chOff x="219974" y="2044323"/>
            <a:chExt cx="8704052" cy="433281"/>
          </a:xfrm>
        </p:grpSpPr>
        <p:sp>
          <p:nvSpPr>
            <p:cNvPr id="23" name="矩形: 圆顶角 22">
              <a:extLst>
                <a:ext uri="{FF2B5EF4-FFF2-40B4-BE49-F238E27FC236}">
                  <a16:creationId xmlns:a16="http://schemas.microsoft.com/office/drawing/2014/main" id="{5F144F22-E93F-41A0-8C2C-C548C9378742}"/>
                </a:ext>
              </a:extLst>
            </p:cNvPr>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24" name="矩形: 圆角 17">
              <a:extLst>
                <a:ext uri="{FF2B5EF4-FFF2-40B4-BE49-F238E27FC236}">
                  <a16:creationId xmlns:a16="http://schemas.microsoft.com/office/drawing/2014/main" id="{20ADF0E0-6C80-4367-9B24-E71948F1C158}"/>
                </a:ext>
              </a:extLst>
            </p:cNvPr>
            <p:cNvSpPr/>
            <p:nvPr/>
          </p:nvSpPr>
          <p:spPr>
            <a:xfrm>
              <a:off x="219974" y="2173363"/>
              <a:ext cx="8704052" cy="30424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400"/>
                </a:lnSpc>
                <a:buClr>
                  <a:srgbClr val="151DC1"/>
                </a:buClr>
              </a:pPr>
              <a:r>
                <a:rPr lang="zh-CN" altLang="en-US" dirty="0">
                  <a:solidFill>
                    <a:prstClr val="black"/>
                  </a:solidFill>
                  <a:latin typeface="Consolas" panose="020B0609020204030204" pitchFamily="49" charset="0"/>
                </a:rPr>
                <a:t>如果 </a:t>
              </a:r>
              <a:r>
                <a:rPr lang="en-US" altLang="zh-CN" dirty="0">
                  <a:solidFill>
                    <a:prstClr val="black"/>
                  </a:solidFill>
                  <a:latin typeface="Consolas" panose="020B0609020204030204" pitchFamily="49" charset="0"/>
                </a:rPr>
                <a:t>new </a:t>
              </a:r>
              <a:r>
                <a:rPr lang="zh-CN" altLang="en-US" dirty="0">
                  <a:solidFill>
                    <a:prstClr val="black"/>
                  </a:solidFill>
                  <a:latin typeface="Consolas" panose="020B0609020204030204" pitchFamily="49" charset="0"/>
                </a:rPr>
                <a:t>运算失败，</a:t>
              </a:r>
            </a:p>
            <a:p>
              <a:pPr lvl="0">
                <a:lnSpc>
                  <a:spcPts val="2400"/>
                </a:lnSpc>
                <a:buClr>
                  <a:srgbClr val="151DC1"/>
                </a:buClr>
              </a:pPr>
              <a:r>
                <a:rPr lang="en-US" altLang="zh-CN" dirty="0">
                  <a:solidFill>
                    <a:prstClr val="black"/>
                  </a:solidFill>
                  <a:latin typeface="Consolas" panose="020B0609020204030204" pitchFamily="49" charset="0"/>
                </a:rPr>
                <a:t>std::</a:t>
              </a:r>
              <a:r>
                <a:rPr lang="en-US" altLang="zh-CN" dirty="0" err="1">
                  <a:solidFill>
                    <a:prstClr val="black"/>
                  </a:solidFill>
                  <a:latin typeface="Consolas" panose="020B0609020204030204" pitchFamily="49" charset="0"/>
                </a:rPr>
                <a:t>nothrow</a:t>
              </a:r>
              <a:r>
                <a:rPr lang="en-US" altLang="zh-CN" dirty="0">
                  <a:solidFill>
                    <a:prstClr val="black"/>
                  </a:solidFill>
                  <a:latin typeface="Consolas" panose="020B0609020204030204" pitchFamily="49" charset="0"/>
                </a:rPr>
                <a:t> </a:t>
              </a:r>
              <a:r>
                <a:rPr lang="zh-CN" altLang="en-US" dirty="0">
                  <a:solidFill>
                    <a:prstClr val="black"/>
                  </a:solidFill>
                  <a:latin typeface="Consolas" panose="020B0609020204030204" pitchFamily="49" charset="0"/>
                </a:rPr>
                <a:t>保证返回空指针</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p:txBody>
        </p:sp>
      </p:grpSp>
      <p:grpSp>
        <p:nvGrpSpPr>
          <p:cNvPr id="11" name="组合 10">
            <a:extLst>
              <a:ext uri="{FF2B5EF4-FFF2-40B4-BE49-F238E27FC236}">
                <a16:creationId xmlns:a16="http://schemas.microsoft.com/office/drawing/2014/main" id="{1AE147CD-692F-4BA3-A58D-062C407A1CE2}"/>
              </a:ext>
            </a:extLst>
          </p:cNvPr>
          <p:cNvGrpSpPr/>
          <p:nvPr/>
        </p:nvGrpSpPr>
        <p:grpSpPr>
          <a:xfrm>
            <a:off x="6242304" y="2873548"/>
            <a:ext cx="2764624" cy="1407805"/>
            <a:chOff x="219974" y="2044318"/>
            <a:chExt cx="8704052" cy="953563"/>
          </a:xfrm>
        </p:grpSpPr>
        <p:sp>
          <p:nvSpPr>
            <p:cNvPr id="12" name="矩形: 圆顶角 11">
              <a:extLst>
                <a:ext uri="{FF2B5EF4-FFF2-40B4-BE49-F238E27FC236}">
                  <a16:creationId xmlns:a16="http://schemas.microsoft.com/office/drawing/2014/main" id="{C7326CEE-EFBA-468D-B34C-54649B4BA55B}"/>
                </a:ext>
              </a:extLst>
            </p:cNvPr>
            <p:cNvSpPr/>
            <p:nvPr/>
          </p:nvSpPr>
          <p:spPr>
            <a:xfrm>
              <a:off x="219974" y="2044318"/>
              <a:ext cx="8704052" cy="285828"/>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问题</a:t>
              </a:r>
            </a:p>
          </p:txBody>
        </p:sp>
        <p:sp>
          <p:nvSpPr>
            <p:cNvPr id="14" name="矩形: 圆角 17">
              <a:extLst>
                <a:ext uri="{FF2B5EF4-FFF2-40B4-BE49-F238E27FC236}">
                  <a16:creationId xmlns:a16="http://schemas.microsoft.com/office/drawing/2014/main" id="{FDFAC43B-998F-4236-A9DB-36C4C46810D1}"/>
                </a:ext>
              </a:extLst>
            </p:cNvPr>
            <p:cNvSpPr/>
            <p:nvPr/>
          </p:nvSpPr>
          <p:spPr>
            <a:xfrm>
              <a:off x="219974" y="2322483"/>
              <a:ext cx="8704052" cy="675398"/>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400"/>
                </a:lnSpc>
                <a:buClr>
                  <a:srgbClr val="212AE7"/>
                </a:buClr>
                <a:buSzPct val="80000"/>
              </a:pPr>
              <a:r>
                <a:rPr lang="zh-CN" altLang="en-US" dirty="0">
                  <a:solidFill>
                    <a:prstClr val="black"/>
                  </a:solidFill>
                  <a:latin typeface="Consolas" panose="020B0609020204030204" pitchFamily="49" charset="0"/>
                </a:rPr>
                <a:t>第一个形参</a:t>
              </a:r>
              <a:r>
                <a:rPr lang="zh-CN" altLang="en-US" dirty="0">
                  <a:solidFill>
                    <a:srgbClr val="FF0000"/>
                  </a:solidFill>
                  <a:latin typeface="Consolas" panose="020B0609020204030204" pitchFamily="49" charset="0"/>
                </a:rPr>
                <a:t>必须</a:t>
              </a:r>
              <a:r>
                <a:rPr lang="zh-CN" altLang="en-US" dirty="0">
                  <a:solidFill>
                    <a:prstClr val="black"/>
                  </a:solidFill>
                  <a:latin typeface="Consolas" panose="020B0609020204030204" pitchFamily="49" charset="0"/>
                </a:rPr>
                <a:t>为 </a:t>
              </a:r>
              <a:r>
                <a:rPr lang="en-US" altLang="zh-CN" dirty="0">
                  <a:solidFill>
                    <a:prstClr val="black"/>
                  </a:solidFill>
                  <a:latin typeface="Consolas" panose="020B0609020204030204" pitchFamily="49" charset="0"/>
                </a:rPr>
                <a:t>Node</a:t>
              </a:r>
            </a:p>
            <a:p>
              <a:pPr lvl="0">
                <a:lnSpc>
                  <a:spcPts val="2400"/>
                </a:lnSpc>
                <a:buClr>
                  <a:srgbClr val="212AE7"/>
                </a:buClr>
                <a:buSzPct val="80000"/>
              </a:pPr>
              <a:r>
                <a:rPr lang="zh-CN" altLang="en-US" dirty="0">
                  <a:solidFill>
                    <a:prstClr val="black"/>
                  </a:solidFill>
                  <a:latin typeface="Consolas" panose="020B0609020204030204" pitchFamily="49" charset="0"/>
                </a:rPr>
                <a:t>类型的</a:t>
              </a:r>
              <a:r>
                <a:rPr lang="zh-CN" altLang="en-US" dirty="0">
                  <a:solidFill>
                    <a:srgbClr val="FF0000"/>
                  </a:solidFill>
                  <a:latin typeface="Consolas" panose="020B0609020204030204" pitchFamily="49" charset="0"/>
                </a:rPr>
                <a:t>指针的引用</a:t>
              </a:r>
              <a:r>
                <a:rPr lang="zh-CN" altLang="en-US" dirty="0">
                  <a:solidFill>
                    <a:prstClr val="black"/>
                  </a:solidFill>
                  <a:latin typeface="Consolas" panose="020B0609020204030204" pitchFamily="49" charset="0"/>
                </a:rPr>
                <a:t>，而不</a:t>
              </a:r>
            </a:p>
            <a:p>
              <a:pPr lvl="0">
                <a:lnSpc>
                  <a:spcPts val="2400"/>
                </a:lnSpc>
                <a:buClr>
                  <a:srgbClr val="212AE7"/>
                </a:buClr>
                <a:buSzPct val="80000"/>
              </a:pPr>
              <a:r>
                <a:rPr lang="zh-CN" altLang="en-US" dirty="0">
                  <a:solidFill>
                    <a:prstClr val="black"/>
                  </a:solidFill>
                  <a:latin typeface="Consolas" panose="020B0609020204030204" pitchFamily="49" charset="0"/>
                </a:rPr>
                <a:t>是指针，为什么？</a:t>
              </a:r>
              <a:endPar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微软雅黑"/>
                <a:cs typeface="+mn-cs"/>
              </a:endParaRPr>
            </a:p>
          </p:txBody>
        </p:sp>
      </p:grpSp>
      <p:grpSp>
        <p:nvGrpSpPr>
          <p:cNvPr id="15" name="组合 14">
            <a:extLst>
              <a:ext uri="{FF2B5EF4-FFF2-40B4-BE49-F238E27FC236}">
                <a16:creationId xmlns:a16="http://schemas.microsoft.com/office/drawing/2014/main" id="{378B0523-C8EF-4BD5-828E-DF84C9E8D45E}"/>
              </a:ext>
            </a:extLst>
          </p:cNvPr>
          <p:cNvGrpSpPr/>
          <p:nvPr/>
        </p:nvGrpSpPr>
        <p:grpSpPr>
          <a:xfrm>
            <a:off x="6242304" y="4374365"/>
            <a:ext cx="2764624" cy="1715581"/>
            <a:chOff x="219974" y="2044318"/>
            <a:chExt cx="8704052" cy="1162032"/>
          </a:xfrm>
        </p:grpSpPr>
        <p:sp>
          <p:nvSpPr>
            <p:cNvPr id="16" name="矩形: 圆顶角 15">
              <a:extLst>
                <a:ext uri="{FF2B5EF4-FFF2-40B4-BE49-F238E27FC236}">
                  <a16:creationId xmlns:a16="http://schemas.microsoft.com/office/drawing/2014/main" id="{E491E24E-922F-4828-A874-97648AA8F622}"/>
                </a:ext>
              </a:extLst>
            </p:cNvPr>
            <p:cNvSpPr/>
            <p:nvPr/>
          </p:nvSpPr>
          <p:spPr>
            <a:xfrm>
              <a:off x="219974" y="2044318"/>
              <a:ext cx="8704052" cy="285828"/>
            </a:xfrm>
            <a:prstGeom prst="round2SameRect">
              <a:avLst>
                <a:gd name="adj1" fmla="val 20076"/>
                <a:gd name="adj2" fmla="val 0"/>
              </a:avLst>
            </a:prstGeom>
            <a:solidFill>
              <a:srgbClr val="006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答案</a:t>
              </a:r>
            </a:p>
          </p:txBody>
        </p:sp>
        <p:sp>
          <p:nvSpPr>
            <p:cNvPr id="17" name="矩形: 圆角 17">
              <a:extLst>
                <a:ext uri="{FF2B5EF4-FFF2-40B4-BE49-F238E27FC236}">
                  <a16:creationId xmlns:a16="http://schemas.microsoft.com/office/drawing/2014/main" id="{233866B0-46D1-42F3-8418-647640005A6F}"/>
                </a:ext>
              </a:extLst>
            </p:cNvPr>
            <p:cNvSpPr/>
            <p:nvPr/>
          </p:nvSpPr>
          <p:spPr>
            <a:xfrm>
              <a:off x="219974" y="2322483"/>
              <a:ext cx="8704052" cy="88386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5EFE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400"/>
                </a:lnSpc>
                <a:buClr>
                  <a:srgbClr val="212AE7"/>
                </a:buClr>
                <a:buSzPct val="80000"/>
              </a:pPr>
              <a:r>
                <a:rPr lang="zh-CN" altLang="en-US" dirty="0">
                  <a:solidFill>
                    <a:prstClr val="black"/>
                  </a:solidFill>
                  <a:latin typeface="Consolas" panose="020B0609020204030204" pitchFamily="49" charset="0"/>
                </a:rPr>
                <a:t>否则创建新结点时，只有局部对象 </a:t>
              </a:r>
              <a:r>
                <a:rPr lang="en-US" altLang="zh-CN" dirty="0">
                  <a:solidFill>
                    <a:prstClr val="black"/>
                  </a:solidFill>
                  <a:latin typeface="Consolas" panose="020B0609020204030204" pitchFamily="49" charset="0"/>
                </a:rPr>
                <a:t>p </a:t>
              </a:r>
              <a:r>
                <a:rPr lang="zh-CN" altLang="en-US" dirty="0">
                  <a:solidFill>
                    <a:prstClr val="black"/>
                  </a:solidFill>
                  <a:latin typeface="Consolas" panose="020B0609020204030204" pitchFamily="49" charset="0"/>
                </a:rPr>
                <a:t>被改指向新的动态内存地址，真正的实参的值还是 </a:t>
              </a:r>
              <a:r>
                <a:rPr lang="en-US" altLang="zh-CN" dirty="0" err="1">
                  <a:solidFill>
                    <a:prstClr val="black"/>
                  </a:solidFill>
                  <a:latin typeface="Consolas" panose="020B0609020204030204" pitchFamily="49" charset="0"/>
                </a:rPr>
                <a:t>nullptr</a:t>
              </a:r>
              <a:endParaRPr lang="en-US" altLang="zh-CN" dirty="0">
                <a:solidFill>
                  <a:prstClr val="black"/>
                </a:solidFill>
                <a:latin typeface="Consolas" panose="020B0609020204030204" pitchFamily="49" charset="0"/>
              </a:endParaRPr>
            </a:p>
          </p:txBody>
        </p:sp>
      </p:grpSp>
    </p:spTree>
    <p:extLst>
      <p:ext uri="{BB962C8B-B14F-4D97-AF65-F5344CB8AC3E}">
        <p14:creationId xmlns:p14="http://schemas.microsoft.com/office/powerpoint/2010/main" val="1791152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65</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lvl="0">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8.5.3  </a:t>
            </a:r>
            <a:r>
              <a:rPr lang="zh-CN" altLang="en-US" sz="3200" dirty="0">
                <a:solidFill>
                  <a:prstClr val="white"/>
                </a:solidFill>
              </a:rPr>
              <a:t>遍历操作</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grpSp>
        <p:nvGrpSpPr>
          <p:cNvPr id="14" name="组合 13">
            <a:extLst>
              <a:ext uri="{FF2B5EF4-FFF2-40B4-BE49-F238E27FC236}">
                <a16:creationId xmlns:a16="http://schemas.microsoft.com/office/drawing/2014/main" id="{80F9A8B7-903C-4C18-A863-C151857A1A65}"/>
              </a:ext>
            </a:extLst>
          </p:cNvPr>
          <p:cNvGrpSpPr/>
          <p:nvPr/>
        </p:nvGrpSpPr>
        <p:grpSpPr>
          <a:xfrm>
            <a:off x="167296" y="1076621"/>
            <a:ext cx="5279224" cy="1705332"/>
            <a:chOff x="219974" y="2044322"/>
            <a:chExt cx="8704052" cy="2304233"/>
          </a:xfrm>
        </p:grpSpPr>
        <p:sp>
          <p:nvSpPr>
            <p:cNvPr id="15" name="矩形: 圆顶角 14">
              <a:extLst>
                <a:ext uri="{FF2B5EF4-FFF2-40B4-BE49-F238E27FC236}">
                  <a16:creationId xmlns:a16="http://schemas.microsoft.com/office/drawing/2014/main" id="{14A7EE50-7DB4-4B70-A6C6-4604AC81FA94}"/>
                </a:ext>
              </a:extLst>
            </p:cNvPr>
            <p:cNvSpPr/>
            <p:nvPr/>
          </p:nvSpPr>
          <p:spPr>
            <a:xfrm>
              <a:off x="219974" y="2044322"/>
              <a:ext cx="8704052" cy="725489"/>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rPr>
                <a:t>二叉树的遍历</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6" name="矩形: 圆角 17">
              <a:extLst>
                <a:ext uri="{FF2B5EF4-FFF2-40B4-BE49-F238E27FC236}">
                  <a16:creationId xmlns:a16="http://schemas.microsoft.com/office/drawing/2014/main" id="{E13643E9-0B42-472D-A5E5-E22E7D9E2F6A}"/>
                </a:ext>
              </a:extLst>
            </p:cNvPr>
            <p:cNvSpPr/>
            <p:nvPr/>
          </p:nvSpPr>
          <p:spPr>
            <a:xfrm>
              <a:off x="219974" y="2754316"/>
              <a:ext cx="8704052" cy="159423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marL="285750" lvl="0" indent="-285750">
                <a:lnSpc>
                  <a:spcPts val="2700"/>
                </a:lnSpc>
                <a:spcAft>
                  <a:spcPts val="600"/>
                </a:spcAft>
                <a:buClr>
                  <a:srgbClr val="212AE7"/>
                </a:buClr>
                <a:buSzPct val="80000"/>
                <a:buFont typeface="Wingdings" panose="05000000000000000000" pitchFamily="2" charset="2"/>
                <a:buChar char="l"/>
                <a:defRPr/>
              </a:pPr>
              <a:r>
                <a:rPr lang="zh-CN" altLang="en-US" dirty="0">
                  <a:solidFill>
                    <a:srgbClr val="000000"/>
                  </a:solidFill>
                  <a:latin typeface="Consolas" panose="020B0609020204030204" pitchFamily="49" charset="0"/>
                </a:rPr>
                <a:t>根据某种次序访问树中每个结点一次且仅一次</a:t>
              </a:r>
            </a:p>
            <a:p>
              <a:pPr marL="285750" lvl="0" indent="-285750">
                <a:lnSpc>
                  <a:spcPts val="2700"/>
                </a:lnSpc>
                <a:buClr>
                  <a:srgbClr val="212AE7"/>
                </a:buClr>
                <a:buSzPct val="80000"/>
                <a:buFont typeface="Wingdings" panose="05000000000000000000" pitchFamily="2" charset="2"/>
                <a:buChar char="l"/>
                <a:defRPr/>
              </a:pPr>
              <a:r>
                <a:rPr lang="zh-CN" altLang="en-US" dirty="0">
                  <a:solidFill>
                    <a:srgbClr val="000000"/>
                  </a:solidFill>
                  <a:latin typeface="Consolas" panose="020B0609020204030204" pitchFamily="49" charset="0"/>
                </a:rPr>
                <a:t>访问的过程中可以根据需要对结点的数据进行不同的处理操作，但</a:t>
              </a:r>
              <a:r>
                <a:rPr lang="zh-CN" altLang="en-US" dirty="0">
                  <a:solidFill>
                    <a:srgbClr val="FF0000"/>
                  </a:solidFill>
                  <a:latin typeface="Consolas" panose="020B0609020204030204" pitchFamily="49" charset="0"/>
                </a:rPr>
                <a:t>不能</a:t>
              </a:r>
              <a:r>
                <a:rPr lang="zh-CN" altLang="en-US" dirty="0">
                  <a:solidFill>
                    <a:srgbClr val="000000"/>
                  </a:solidFill>
                  <a:latin typeface="Consolas" panose="020B0609020204030204" pitchFamily="49" charset="0"/>
                </a:rPr>
                <a:t>改变原来的结构</a:t>
              </a: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p:txBody>
        </p:sp>
      </p:grpSp>
      <p:grpSp>
        <p:nvGrpSpPr>
          <p:cNvPr id="10" name="组合 9">
            <a:extLst>
              <a:ext uri="{FF2B5EF4-FFF2-40B4-BE49-F238E27FC236}">
                <a16:creationId xmlns:a16="http://schemas.microsoft.com/office/drawing/2014/main" id="{A2302768-6FF8-4AE9-82AB-A90B965CC623}"/>
              </a:ext>
            </a:extLst>
          </p:cNvPr>
          <p:cNvGrpSpPr/>
          <p:nvPr/>
        </p:nvGrpSpPr>
        <p:grpSpPr>
          <a:xfrm>
            <a:off x="5576988" y="1101005"/>
            <a:ext cx="3020912" cy="1381204"/>
            <a:chOff x="219974" y="2044322"/>
            <a:chExt cx="8704052" cy="1866274"/>
          </a:xfrm>
        </p:grpSpPr>
        <p:sp>
          <p:nvSpPr>
            <p:cNvPr id="11" name="矩形: 圆顶角 10">
              <a:extLst>
                <a:ext uri="{FF2B5EF4-FFF2-40B4-BE49-F238E27FC236}">
                  <a16:creationId xmlns:a16="http://schemas.microsoft.com/office/drawing/2014/main" id="{E04AA5B2-F4B0-4930-B2AD-570E5F3188BC}"/>
                </a:ext>
              </a:extLst>
            </p:cNvPr>
            <p:cNvSpPr/>
            <p:nvPr/>
          </p:nvSpPr>
          <p:spPr>
            <a:xfrm>
              <a:off x="219974" y="2044322"/>
              <a:ext cx="8704052" cy="725489"/>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rPr>
                <a:t>先序遍历</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2" name="矩形: 圆角 17">
              <a:extLst>
                <a:ext uri="{FF2B5EF4-FFF2-40B4-BE49-F238E27FC236}">
                  <a16:creationId xmlns:a16="http://schemas.microsoft.com/office/drawing/2014/main" id="{035BD255-6266-41BA-B13D-3EB48CA17F56}"/>
                </a:ext>
              </a:extLst>
            </p:cNvPr>
            <p:cNvSpPr/>
            <p:nvPr/>
          </p:nvSpPr>
          <p:spPr>
            <a:xfrm>
              <a:off x="219974" y="2754316"/>
              <a:ext cx="8704052" cy="115628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lvl="0">
                <a:lnSpc>
                  <a:spcPct val="150000"/>
                </a:lnSpc>
                <a:buClr>
                  <a:srgbClr val="212AE7"/>
                </a:buClr>
                <a:buSzPct val="80000"/>
                <a:defRPr/>
              </a:pPr>
              <a:r>
                <a:rPr lang="zh-CN" altLang="en-US" dirty="0">
                  <a:solidFill>
                    <a:srgbClr val="FF0000"/>
                  </a:solidFill>
                  <a:latin typeface="Consolas" panose="020B0609020204030204" pitchFamily="49" charset="0"/>
                </a:rPr>
                <a:t>根结点</a:t>
              </a:r>
              <a:r>
                <a:rPr lang="en-US" altLang="zh-CN" dirty="0">
                  <a:solidFill>
                    <a:srgbClr val="000000"/>
                  </a:solidFill>
                  <a:latin typeface="Consolas" panose="020B0609020204030204" pitchFamily="49" charset="0"/>
                </a:rPr>
                <a:t>–&gt; </a:t>
              </a:r>
              <a:r>
                <a:rPr lang="zh-CN" altLang="en-US" dirty="0">
                  <a:solidFill>
                    <a:srgbClr val="000000"/>
                  </a:solidFill>
                  <a:latin typeface="Consolas" panose="020B0609020204030204" pitchFamily="49" charset="0"/>
                </a:rPr>
                <a:t>左子树</a:t>
              </a:r>
              <a:r>
                <a:rPr lang="en-US" altLang="zh-CN" dirty="0">
                  <a:solidFill>
                    <a:srgbClr val="000000"/>
                  </a:solidFill>
                  <a:latin typeface="Consolas" panose="020B0609020204030204" pitchFamily="49" charset="0"/>
                </a:rPr>
                <a:t>–&gt; </a:t>
              </a:r>
              <a:r>
                <a:rPr lang="zh-CN" altLang="en-US" dirty="0">
                  <a:solidFill>
                    <a:srgbClr val="000000"/>
                  </a:solidFill>
                  <a:latin typeface="Consolas" panose="020B0609020204030204" pitchFamily="49" charset="0"/>
                </a:rPr>
                <a:t>右子树</a:t>
              </a:r>
              <a:endParaRPr lang="en-US" altLang="zh-CN" dirty="0">
                <a:solidFill>
                  <a:srgbClr val="000000"/>
                </a:solidFill>
                <a:latin typeface="Consolas" panose="020B0609020204030204" pitchFamily="49" charset="0"/>
              </a:endParaRPr>
            </a:p>
            <a:p>
              <a:pPr lvl="0">
                <a:lnSpc>
                  <a:spcPts val="3000"/>
                </a:lnSpc>
                <a:buClr>
                  <a:srgbClr val="212AE7"/>
                </a:buClr>
                <a:buSzPct val="80000"/>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rPr>
                <a:t>8 3 1 6 4 7 10 14 13</a:t>
              </a:r>
            </a:p>
          </p:txBody>
        </p:sp>
      </p:grpSp>
      <p:pic>
        <p:nvPicPr>
          <p:cNvPr id="3" name="图片 2">
            <a:extLst>
              <a:ext uri="{FF2B5EF4-FFF2-40B4-BE49-F238E27FC236}">
                <a16:creationId xmlns:a16="http://schemas.microsoft.com/office/drawing/2014/main" id="{8844CBA1-477D-48A4-8032-B246041FD0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296" y="3038142"/>
            <a:ext cx="5279224" cy="2376649"/>
          </a:xfrm>
          <a:prstGeom prst="rect">
            <a:avLst/>
          </a:prstGeom>
        </p:spPr>
      </p:pic>
      <p:grpSp>
        <p:nvGrpSpPr>
          <p:cNvPr id="13" name="组合 12">
            <a:extLst>
              <a:ext uri="{FF2B5EF4-FFF2-40B4-BE49-F238E27FC236}">
                <a16:creationId xmlns:a16="http://schemas.microsoft.com/office/drawing/2014/main" id="{32D68D41-DB41-44E6-8821-4C042811FBAD}"/>
              </a:ext>
            </a:extLst>
          </p:cNvPr>
          <p:cNvGrpSpPr/>
          <p:nvPr/>
        </p:nvGrpSpPr>
        <p:grpSpPr>
          <a:xfrm>
            <a:off x="5576988" y="2738398"/>
            <a:ext cx="3020912" cy="1819786"/>
            <a:chOff x="219974" y="2044322"/>
            <a:chExt cx="8704052" cy="2458883"/>
          </a:xfrm>
        </p:grpSpPr>
        <p:sp>
          <p:nvSpPr>
            <p:cNvPr id="17" name="矩形: 圆顶角 16">
              <a:extLst>
                <a:ext uri="{FF2B5EF4-FFF2-40B4-BE49-F238E27FC236}">
                  <a16:creationId xmlns:a16="http://schemas.microsoft.com/office/drawing/2014/main" id="{60F7C606-03EA-4C5D-9F68-111331AFEFBF}"/>
                </a:ext>
              </a:extLst>
            </p:cNvPr>
            <p:cNvSpPr/>
            <p:nvPr/>
          </p:nvSpPr>
          <p:spPr>
            <a:xfrm>
              <a:off x="219974" y="2044322"/>
              <a:ext cx="8704052" cy="725489"/>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latin typeface="微软雅黑"/>
                  <a:ea typeface="微软雅黑"/>
                </a:rPr>
                <a:t>中序遍历</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8" name="矩形: 圆角 17">
              <a:extLst>
                <a:ext uri="{FF2B5EF4-FFF2-40B4-BE49-F238E27FC236}">
                  <a16:creationId xmlns:a16="http://schemas.microsoft.com/office/drawing/2014/main" id="{45C2E2A3-C351-4393-A4D7-437535D64D8F}"/>
                </a:ext>
              </a:extLst>
            </p:cNvPr>
            <p:cNvSpPr/>
            <p:nvPr/>
          </p:nvSpPr>
          <p:spPr>
            <a:xfrm>
              <a:off x="219974" y="2754316"/>
              <a:ext cx="8704052" cy="174888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lvl="0">
                <a:lnSpc>
                  <a:spcPct val="150000"/>
                </a:lnSpc>
                <a:buClr>
                  <a:srgbClr val="212AE7"/>
                </a:buClr>
                <a:buSzPct val="80000"/>
                <a:defRPr/>
              </a:pPr>
              <a:r>
                <a:rPr lang="zh-CN" altLang="en-US" dirty="0">
                  <a:solidFill>
                    <a:schemeClr val="tx1"/>
                  </a:solidFill>
                  <a:latin typeface="Consolas" panose="020B0609020204030204" pitchFamily="49" charset="0"/>
                </a:rPr>
                <a:t>左子树</a:t>
              </a:r>
              <a:r>
                <a:rPr lang="en-US" altLang="zh-CN" dirty="0">
                  <a:solidFill>
                    <a:schemeClr val="tx1"/>
                  </a:solidFill>
                  <a:latin typeface="Consolas" panose="020B0609020204030204" pitchFamily="49" charset="0"/>
                </a:rPr>
                <a:t>–&gt;</a:t>
              </a:r>
              <a:r>
                <a:rPr lang="zh-CN" altLang="en-US" dirty="0">
                  <a:solidFill>
                    <a:srgbClr val="FF0000"/>
                  </a:solidFill>
                  <a:latin typeface="Consolas" panose="020B0609020204030204" pitchFamily="49" charset="0"/>
                </a:rPr>
                <a:t>根结点</a:t>
              </a:r>
              <a:r>
                <a:rPr lang="en-US" altLang="zh-CN" dirty="0">
                  <a:solidFill>
                    <a:schemeClr val="tx1"/>
                  </a:solidFill>
                  <a:latin typeface="Consolas" panose="020B0609020204030204" pitchFamily="49" charset="0"/>
                </a:rPr>
                <a:t>–&gt;</a:t>
              </a:r>
              <a:r>
                <a:rPr lang="en-US" altLang="zh-CN" dirty="0">
                  <a:solidFill>
                    <a:srgbClr val="FF0000"/>
                  </a:solidFill>
                  <a:latin typeface="Consolas" panose="020B0609020204030204" pitchFamily="49" charset="0"/>
                </a:rPr>
                <a:t> </a:t>
              </a:r>
              <a:r>
                <a:rPr lang="zh-CN" altLang="en-US" dirty="0">
                  <a:solidFill>
                    <a:schemeClr val="tx1"/>
                  </a:solidFill>
                  <a:latin typeface="Consolas" panose="020B0609020204030204" pitchFamily="49" charset="0"/>
                </a:rPr>
                <a:t>右子树</a:t>
              </a:r>
              <a:endParaRPr lang="en-US" altLang="zh-CN" dirty="0">
                <a:solidFill>
                  <a:schemeClr val="tx1"/>
                </a:solidFill>
                <a:latin typeface="Consolas" panose="020B0609020204030204" pitchFamily="49" charset="0"/>
              </a:endParaRPr>
            </a:p>
            <a:p>
              <a:pPr lvl="0">
                <a:lnSpc>
                  <a:spcPct val="150000"/>
                </a:lnSpc>
                <a:buClr>
                  <a:srgbClr val="212AE7"/>
                </a:buClr>
                <a:buSzPct val="80000"/>
                <a:defRPr/>
              </a:pPr>
              <a:r>
                <a:rPr lang="en-US" altLang="zh-CN" dirty="0">
                  <a:solidFill>
                    <a:srgbClr val="000000"/>
                  </a:solidFill>
                  <a:latin typeface="Consolas" panose="020B0609020204030204" pitchFamily="49" charset="0"/>
                </a:rPr>
                <a:t>1 3 4 6 7 8 10 13 14</a:t>
              </a:r>
            </a:p>
            <a:p>
              <a:pPr lvl="0">
                <a:lnSpc>
                  <a:spcPct val="150000"/>
                </a:lnSpc>
                <a:buClr>
                  <a:srgbClr val="212AE7"/>
                </a:buClr>
                <a:buSzPct val="80000"/>
                <a:defRPr/>
              </a:pPr>
              <a:r>
                <a:rPr lang="zh-CN" altLang="en-US" dirty="0">
                  <a:solidFill>
                    <a:srgbClr val="FF0000"/>
                  </a:solidFill>
                  <a:latin typeface="Consolas" panose="020B0609020204030204" pitchFamily="49" charset="0"/>
                </a:rPr>
                <a:t>有序序列</a:t>
              </a:r>
              <a:endPar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微软雅黑"/>
              </a:endParaRPr>
            </a:p>
          </p:txBody>
        </p:sp>
      </p:grpSp>
      <p:grpSp>
        <p:nvGrpSpPr>
          <p:cNvPr id="19" name="组合 18">
            <a:extLst>
              <a:ext uri="{FF2B5EF4-FFF2-40B4-BE49-F238E27FC236}">
                <a16:creationId xmlns:a16="http://schemas.microsoft.com/office/drawing/2014/main" id="{CE6CCDCB-7001-40AA-B759-FEA1B50F8FB5}"/>
              </a:ext>
            </a:extLst>
          </p:cNvPr>
          <p:cNvGrpSpPr/>
          <p:nvPr/>
        </p:nvGrpSpPr>
        <p:grpSpPr>
          <a:xfrm>
            <a:off x="5576988" y="4883443"/>
            <a:ext cx="3020912" cy="1404287"/>
            <a:chOff x="219974" y="2044322"/>
            <a:chExt cx="8704052" cy="1897463"/>
          </a:xfrm>
        </p:grpSpPr>
        <p:sp>
          <p:nvSpPr>
            <p:cNvPr id="20" name="矩形: 圆顶角 19">
              <a:extLst>
                <a:ext uri="{FF2B5EF4-FFF2-40B4-BE49-F238E27FC236}">
                  <a16:creationId xmlns:a16="http://schemas.microsoft.com/office/drawing/2014/main" id="{FBC12EFD-6C45-435A-BDA7-C27E30F6248D}"/>
                </a:ext>
              </a:extLst>
            </p:cNvPr>
            <p:cNvSpPr/>
            <p:nvPr/>
          </p:nvSpPr>
          <p:spPr>
            <a:xfrm>
              <a:off x="219974" y="2044322"/>
              <a:ext cx="8704052" cy="725489"/>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latin typeface="微软雅黑"/>
                  <a:ea typeface="微软雅黑"/>
                </a:rPr>
                <a:t>后序遍历</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1" name="矩形: 圆角 17">
              <a:extLst>
                <a:ext uri="{FF2B5EF4-FFF2-40B4-BE49-F238E27FC236}">
                  <a16:creationId xmlns:a16="http://schemas.microsoft.com/office/drawing/2014/main" id="{38E93931-2319-49C1-BCCF-12F072E2FF1E}"/>
                </a:ext>
              </a:extLst>
            </p:cNvPr>
            <p:cNvSpPr/>
            <p:nvPr/>
          </p:nvSpPr>
          <p:spPr>
            <a:xfrm>
              <a:off x="219974" y="2754316"/>
              <a:ext cx="8704052" cy="118746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lvl="0">
                <a:lnSpc>
                  <a:spcPct val="150000"/>
                </a:lnSpc>
                <a:buClr>
                  <a:srgbClr val="212AE7"/>
                </a:buClr>
                <a:buSzPct val="80000"/>
                <a:defRPr/>
              </a:pPr>
              <a:r>
                <a:rPr lang="zh-CN" altLang="en-US" dirty="0">
                  <a:solidFill>
                    <a:schemeClr val="tx1"/>
                  </a:solidFill>
                  <a:latin typeface="Consolas" panose="020B0609020204030204" pitchFamily="49" charset="0"/>
                </a:rPr>
                <a:t>左子树</a:t>
              </a:r>
              <a:r>
                <a:rPr lang="en-US" altLang="zh-CN" dirty="0">
                  <a:solidFill>
                    <a:schemeClr val="tx1"/>
                  </a:solidFill>
                  <a:latin typeface="Consolas" panose="020B0609020204030204" pitchFamily="49" charset="0"/>
                </a:rPr>
                <a:t>–&gt;</a:t>
              </a:r>
              <a:r>
                <a:rPr lang="zh-CN" altLang="en-US" dirty="0">
                  <a:solidFill>
                    <a:schemeClr val="tx1"/>
                  </a:solidFill>
                  <a:latin typeface="Consolas" panose="020B0609020204030204" pitchFamily="49" charset="0"/>
                </a:rPr>
                <a:t>右子树</a:t>
              </a:r>
              <a:r>
                <a:rPr lang="en-US" altLang="zh-CN" dirty="0">
                  <a:solidFill>
                    <a:schemeClr val="tx1"/>
                  </a:solidFill>
                  <a:latin typeface="Consolas" panose="020B0609020204030204" pitchFamily="49" charset="0"/>
                </a:rPr>
                <a:t>–&gt; </a:t>
              </a:r>
              <a:r>
                <a:rPr lang="zh-CN" altLang="en-US" dirty="0">
                  <a:solidFill>
                    <a:srgbClr val="FF0000"/>
                  </a:solidFill>
                  <a:latin typeface="Consolas" panose="020B0609020204030204" pitchFamily="49" charset="0"/>
                </a:rPr>
                <a:t>根结点</a:t>
              </a:r>
              <a:endParaRPr lang="en-US" altLang="zh-CN" dirty="0">
                <a:solidFill>
                  <a:srgbClr val="FF0000"/>
                </a:solidFill>
                <a:latin typeface="Consolas" panose="020B0609020204030204" pitchFamily="49" charset="0"/>
              </a:endParaRPr>
            </a:p>
            <a:p>
              <a:pPr lvl="0">
                <a:lnSpc>
                  <a:spcPct val="150000"/>
                </a:lnSpc>
                <a:buClr>
                  <a:srgbClr val="212AE7"/>
                </a:buClr>
                <a:buSzPct val="80000"/>
                <a:defRPr/>
              </a:pPr>
              <a:r>
                <a:rPr lang="en-US" altLang="zh-CN" dirty="0">
                  <a:solidFill>
                    <a:srgbClr val="000000"/>
                  </a:solidFill>
                  <a:latin typeface="Consolas" panose="020B0609020204030204" pitchFamily="49" charset="0"/>
                </a:rPr>
                <a:t>1 4 7 6 3 13 14 10 8</a:t>
              </a: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p:txBody>
        </p:sp>
      </p:grpSp>
    </p:spTree>
    <p:extLst>
      <p:ext uri="{BB962C8B-B14F-4D97-AF65-F5344CB8AC3E}">
        <p14:creationId xmlns:p14="http://schemas.microsoft.com/office/powerpoint/2010/main" val="382914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66</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lvl="0">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8.5.3  </a:t>
            </a:r>
            <a:r>
              <a:rPr lang="zh-CN" altLang="en-US" sz="3200" dirty="0">
                <a:solidFill>
                  <a:prstClr val="white"/>
                </a:solidFill>
              </a:rPr>
              <a:t>遍历操作</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2A4B7D20-6B21-457D-B6BF-C3F76ACBB2EE}"/>
              </a:ext>
            </a:extLst>
          </p:cNvPr>
          <p:cNvSpPr/>
          <p:nvPr/>
        </p:nvSpPr>
        <p:spPr>
          <a:xfrm>
            <a:off x="122610" y="854808"/>
            <a:ext cx="8616094" cy="400110"/>
          </a:xfrm>
          <a:prstGeom prst="rect">
            <a:avLst/>
          </a:prstGeom>
        </p:spPr>
        <p:txBody>
          <a:bodyPr wrap="square">
            <a:spAutoFit/>
          </a:bodyPr>
          <a:lstStyle/>
          <a:p>
            <a:pPr lvl="0">
              <a:defRPr/>
            </a:pPr>
            <a:r>
              <a:rPr lang="zh-CN" altLang="en-US" sz="2000" dirty="0">
                <a:solidFill>
                  <a:prstClr val="black"/>
                </a:solidFill>
              </a:rPr>
              <a:t>以中序遍历的实现为例：</a:t>
            </a:r>
            <a:endPar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13" name="组合 12">
            <a:extLst>
              <a:ext uri="{FF2B5EF4-FFF2-40B4-BE49-F238E27FC236}">
                <a16:creationId xmlns:a16="http://schemas.microsoft.com/office/drawing/2014/main" id="{D09D85D5-038A-4BF3-A625-95D934A21058}"/>
              </a:ext>
            </a:extLst>
          </p:cNvPr>
          <p:cNvGrpSpPr/>
          <p:nvPr/>
        </p:nvGrpSpPr>
        <p:grpSpPr>
          <a:xfrm>
            <a:off x="159186" y="1267112"/>
            <a:ext cx="6083118" cy="2719673"/>
            <a:chOff x="219974" y="2021251"/>
            <a:chExt cx="8704052" cy="2093193"/>
          </a:xfrm>
        </p:grpSpPr>
        <p:sp>
          <p:nvSpPr>
            <p:cNvPr id="18" name="矩形: 圆顶角 17">
              <a:extLst>
                <a:ext uri="{FF2B5EF4-FFF2-40B4-BE49-F238E27FC236}">
                  <a16:creationId xmlns:a16="http://schemas.microsoft.com/office/drawing/2014/main" id="{1BE027AF-BB67-49A0-86D0-4408EC9D6ADB}"/>
                </a:ext>
              </a:extLst>
            </p:cNvPr>
            <p:cNvSpPr/>
            <p:nvPr/>
          </p:nvSpPr>
          <p:spPr>
            <a:xfrm>
              <a:off x="219974" y="2021251"/>
              <a:ext cx="8704052" cy="286890"/>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latin typeface="Consolas" panose="020B0609020204030204" pitchFamily="49" charset="0"/>
                </a:rPr>
                <a:t>示例代码</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9" name="矩形: 圆角 17">
              <a:extLst>
                <a:ext uri="{FF2B5EF4-FFF2-40B4-BE49-F238E27FC236}">
                  <a16:creationId xmlns:a16="http://schemas.microsoft.com/office/drawing/2014/main" id="{DCD5AFA7-7B71-40FD-B504-0C9920E0FC1D}"/>
                </a:ext>
              </a:extLst>
            </p:cNvPr>
            <p:cNvSpPr/>
            <p:nvPr/>
          </p:nvSpPr>
          <p:spPr>
            <a:xfrm>
              <a:off x="219974" y="2292150"/>
              <a:ext cx="8704052" cy="182229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ts val="2000"/>
                </a:lnSpc>
                <a:spcBef>
                  <a:spcPts val="0"/>
                </a:spcBef>
                <a:spcAft>
                  <a:spcPts val="0"/>
                </a:spcAft>
                <a:buClr>
                  <a:srgbClr val="151DC1"/>
                </a:buClr>
                <a:buSzPct val="80000"/>
                <a:buFontTx/>
                <a:buNone/>
                <a:tabLst/>
                <a:defRPr/>
              </a:pPr>
              <a:r>
                <a:rPr kumimoji="0" lang="en-US" altLang="zh-CN" sz="1600" b="0" i="0" u="none" strike="noStrike" kern="1200" cap="none" spc="0" normalizeH="0" baseline="0" noProof="0" dirty="0">
                  <a:ln>
                    <a:noFill/>
                  </a:ln>
                  <a:solidFill>
                    <a:srgbClr val="0000FF"/>
                  </a:solidFill>
                  <a:effectLst/>
                  <a:uLnTx/>
                  <a:uFillTx/>
                  <a:latin typeface="Consolas" panose="020B0609020204030204" pitchFamily="49" charset="0"/>
                  <a:ea typeface="微软雅黑"/>
                  <a:cs typeface="+mn-cs"/>
                </a:rPr>
                <a:t>template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&lt;</a:t>
              </a:r>
              <a:r>
                <a:rPr kumimoji="0" lang="en-US" altLang="zh-CN" sz="1600" b="0" i="0" u="none" strike="noStrike" kern="1200" cap="none" spc="0" normalizeH="0" baseline="0" noProof="0" dirty="0" err="1">
                  <a:ln>
                    <a:noFill/>
                  </a:ln>
                  <a:solidFill>
                    <a:srgbClr val="0000FF"/>
                  </a:solidFill>
                  <a:effectLst/>
                  <a:uLnTx/>
                  <a:uFillTx/>
                  <a:latin typeface="Consolas" panose="020B0609020204030204" pitchFamily="49" charset="0"/>
                  <a:ea typeface="微软雅黑"/>
                  <a:cs typeface="+mn-cs"/>
                </a:rPr>
                <a:t>typename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 </a:t>
              </a:r>
              <a:r>
                <a:rPr kumimoji="0" lang="en-US" altLang="zh-CN" sz="1600" b="0" i="0" u="none" strike="noStrike" kern="1200" cap="none" spc="0" normalizeH="0" baseline="0" noProof="0" dirty="0">
                  <a:ln>
                    <a:noFill/>
                  </a:ln>
                  <a:solidFill>
                    <a:srgbClr val="08764C"/>
                  </a:solidFill>
                  <a:effectLst/>
                  <a:uLnTx/>
                  <a:uFillTx/>
                  <a:latin typeface="Consolas" panose="020B0609020204030204" pitchFamily="49" charset="0"/>
                  <a:ea typeface="微软雅黑"/>
                  <a:cs typeface="+mn-cs"/>
                </a:rPr>
                <a:t>T</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&gt;</a:t>
              </a:r>
            </a:p>
            <a:p>
              <a:pPr lvl="0">
                <a:lnSpc>
                  <a:spcPts val="2000"/>
                </a:lnSpc>
                <a:buClr>
                  <a:srgbClr val="151DC1"/>
                </a:buClr>
                <a:buSzPct val="80000"/>
              </a:pPr>
              <a:r>
                <a:rPr lang="en-US" altLang="zh-CN" sz="1600" dirty="0">
                  <a:solidFill>
                    <a:schemeClr val="tx1"/>
                  </a:solidFill>
                  <a:latin typeface="Consolas" panose="020B0609020204030204" pitchFamily="49" charset="0"/>
                </a:rPr>
                <a:t>void </a:t>
              </a:r>
              <a:r>
                <a:rPr lang="en-US" altLang="zh-CN" sz="1600" dirty="0" err="1">
                  <a:solidFill>
                    <a:schemeClr val="tx1"/>
                  </a:solidFill>
                  <a:latin typeface="Consolas" panose="020B0609020204030204" pitchFamily="49" charset="0"/>
                </a:rPr>
                <a:t>BinaryTree</a:t>
              </a:r>
              <a:r>
                <a:rPr lang="en-US" altLang="zh-CN" sz="1600" dirty="0">
                  <a:solidFill>
                    <a:schemeClr val="tx1"/>
                  </a:solidFill>
                  <a:latin typeface="Consolas" panose="020B0609020204030204" pitchFamily="49" charset="0"/>
                </a:rPr>
                <a:t>&lt;T&gt;::</a:t>
              </a:r>
              <a:r>
                <a:rPr lang="en-US" altLang="zh-CN" sz="1600" dirty="0" err="1">
                  <a:solidFill>
                    <a:schemeClr val="tx1"/>
                  </a:solidFill>
                  <a:latin typeface="Consolas" panose="020B0609020204030204" pitchFamily="49" charset="0"/>
                </a:rPr>
                <a:t>inOrder</a:t>
              </a:r>
              <a:r>
                <a:rPr lang="en-US" altLang="zh-CN" sz="1600" dirty="0">
                  <a:solidFill>
                    <a:schemeClr val="tx1"/>
                  </a:solidFill>
                  <a:latin typeface="Consolas" panose="020B0609020204030204" pitchFamily="49" charset="0"/>
                </a:rPr>
                <a:t>(Node&lt;T&gt; *</a:t>
              </a:r>
              <a:r>
                <a:rPr lang="en-US" altLang="zh-CN" sz="1600" dirty="0" err="1">
                  <a:solidFill>
                    <a:schemeClr val="tx1"/>
                  </a:solidFill>
                  <a:latin typeface="Consolas" panose="020B0609020204030204" pitchFamily="49" charset="0"/>
                </a:rPr>
                <a:t>p,void</a:t>
              </a:r>
              <a:r>
                <a:rPr lang="en-US" altLang="zh-CN" sz="1600" dirty="0">
                  <a:solidFill>
                    <a:schemeClr val="tx1"/>
                  </a:solidFill>
                  <a:latin typeface="Consolas" panose="020B0609020204030204" pitchFamily="49" charset="0"/>
                </a:rPr>
                <a:t> (*visit)(T&amp;)){</a:t>
              </a:r>
            </a:p>
            <a:p>
              <a:pPr lvl="0">
                <a:lnSpc>
                  <a:spcPts val="2000"/>
                </a:lnSpc>
                <a:buClr>
                  <a:srgbClr val="151DC1"/>
                </a:buClr>
                <a:buSzPct val="80000"/>
              </a:pPr>
              <a:r>
                <a:rPr lang="en-US" altLang="zh-CN" sz="1600" dirty="0">
                  <a:solidFill>
                    <a:schemeClr val="tx1"/>
                  </a:solidFill>
                  <a:latin typeface="Consolas" panose="020B0609020204030204" pitchFamily="49" charset="0"/>
                </a:rPr>
                <a:t>	if (p != </a:t>
              </a:r>
              <a:r>
                <a:rPr lang="en-US" altLang="zh-CN" sz="1600" dirty="0" err="1">
                  <a:solidFill>
                    <a:schemeClr val="tx1"/>
                  </a:solidFill>
                  <a:latin typeface="Consolas" panose="020B0609020204030204" pitchFamily="49" charset="0"/>
                </a:rPr>
                <a:t>nullptr</a:t>
              </a:r>
              <a:r>
                <a:rPr lang="en-US" altLang="zh-CN" sz="1600" dirty="0">
                  <a:solidFill>
                    <a:schemeClr val="tx1"/>
                  </a:solidFill>
                  <a:latin typeface="Consolas" panose="020B0609020204030204" pitchFamily="49" charset="0"/>
                </a:rPr>
                <a:t>){</a:t>
              </a:r>
            </a:p>
            <a:p>
              <a:pPr lvl="0">
                <a:lnSpc>
                  <a:spcPts val="2000"/>
                </a:lnSpc>
                <a:buClr>
                  <a:srgbClr val="151DC1"/>
                </a:buClr>
                <a:buSzPct val="80000"/>
              </a:pPr>
              <a:r>
                <a:rPr lang="en-US" altLang="zh-CN" sz="1600" dirty="0" err="1">
                  <a:solidFill>
                    <a:schemeClr val="tx1"/>
                  </a:solidFill>
                  <a:latin typeface="Consolas" panose="020B0609020204030204" pitchFamily="49" charset="0"/>
                </a:rPr>
                <a:t>inOrder</a:t>
              </a:r>
              <a:r>
                <a:rPr lang="en-US" altLang="zh-CN" sz="1600" dirty="0">
                  <a:solidFill>
                    <a:schemeClr val="tx1"/>
                  </a:solidFill>
                  <a:latin typeface="Consolas" panose="020B0609020204030204" pitchFamily="49" charset="0"/>
                </a:rPr>
                <a:t>(p-&gt;</a:t>
              </a:r>
              <a:r>
                <a:rPr lang="en-US" altLang="zh-CN" sz="1600" dirty="0" err="1">
                  <a:solidFill>
                    <a:schemeClr val="tx1"/>
                  </a:solidFill>
                  <a:latin typeface="Consolas" panose="020B0609020204030204" pitchFamily="49" charset="0"/>
                </a:rPr>
                <a:t>m_left</a:t>
              </a:r>
              <a:r>
                <a:rPr lang="en-US" altLang="zh-CN" sz="1600" dirty="0">
                  <a:solidFill>
                    <a:schemeClr val="tx1"/>
                  </a:solidFill>
                  <a:latin typeface="Consolas" panose="020B0609020204030204" pitchFamily="49" charset="0"/>
                </a:rPr>
                <a:t>, visit); //</a:t>
              </a:r>
              <a:r>
                <a:rPr lang="zh-CN" altLang="en-US" sz="1600" dirty="0">
                  <a:solidFill>
                    <a:schemeClr val="tx1"/>
                  </a:solidFill>
                  <a:latin typeface="Consolas" panose="020B0609020204030204" pitchFamily="49" charset="0"/>
                </a:rPr>
                <a:t>遍历左子树</a:t>
              </a:r>
            </a:p>
            <a:p>
              <a:pPr lvl="0">
                <a:lnSpc>
                  <a:spcPts val="2000"/>
                </a:lnSpc>
                <a:buClr>
                  <a:srgbClr val="151DC1"/>
                </a:buClr>
                <a:buSzPct val="80000"/>
              </a:pPr>
              <a:r>
                <a:rPr lang="en-US" altLang="zh-CN" sz="1600" dirty="0">
                  <a:solidFill>
                    <a:schemeClr val="tx1"/>
                  </a:solidFill>
                  <a:latin typeface="Consolas" panose="020B0609020204030204" pitchFamily="49" charset="0"/>
                </a:rPr>
                <a:t>visit(p-&gt;</a:t>
              </a:r>
              <a:r>
                <a:rPr lang="en-US" altLang="zh-CN" sz="1600" dirty="0" err="1">
                  <a:solidFill>
                    <a:schemeClr val="tx1"/>
                  </a:solidFill>
                  <a:latin typeface="Consolas" panose="020B0609020204030204" pitchFamily="49" charset="0"/>
                </a:rPr>
                <a:t>m_data</a:t>
              </a:r>
              <a:r>
                <a:rPr lang="en-US" altLang="zh-CN" sz="1600" dirty="0">
                  <a:solidFill>
                    <a:schemeClr val="tx1"/>
                  </a:solidFill>
                  <a:latin typeface="Consolas" panose="020B0609020204030204" pitchFamily="49" charset="0"/>
                </a:rPr>
                <a:t>); //</a:t>
              </a:r>
              <a:r>
                <a:rPr lang="zh-CN" altLang="en-US" sz="1600" dirty="0">
                  <a:solidFill>
                    <a:schemeClr val="tx1"/>
                  </a:solidFill>
                  <a:latin typeface="Consolas" panose="020B0609020204030204" pitchFamily="49" charset="0"/>
                </a:rPr>
                <a:t>用户自定义访问函数</a:t>
              </a:r>
            </a:p>
            <a:p>
              <a:pPr lvl="0">
                <a:lnSpc>
                  <a:spcPts val="2000"/>
                </a:lnSpc>
                <a:buClr>
                  <a:srgbClr val="151DC1"/>
                </a:buClr>
                <a:buSzPct val="80000"/>
              </a:pPr>
              <a:r>
                <a:rPr lang="en-US" altLang="zh-CN" sz="1600" dirty="0" err="1">
                  <a:solidFill>
                    <a:schemeClr val="tx1"/>
                  </a:solidFill>
                  <a:latin typeface="Consolas" panose="020B0609020204030204" pitchFamily="49" charset="0"/>
                </a:rPr>
                <a:t>inOrder</a:t>
              </a:r>
              <a:r>
                <a:rPr lang="en-US" altLang="zh-CN" sz="1600" dirty="0">
                  <a:solidFill>
                    <a:schemeClr val="tx1"/>
                  </a:solidFill>
                  <a:latin typeface="Consolas" panose="020B0609020204030204" pitchFamily="49" charset="0"/>
                </a:rPr>
                <a:t>(p-&gt;</a:t>
              </a:r>
              <a:r>
                <a:rPr lang="en-US" altLang="zh-CN" sz="1600" dirty="0" err="1">
                  <a:solidFill>
                    <a:schemeClr val="tx1"/>
                  </a:solidFill>
                  <a:latin typeface="Consolas" panose="020B0609020204030204" pitchFamily="49" charset="0"/>
                </a:rPr>
                <a:t>m_right</a:t>
              </a:r>
              <a:r>
                <a:rPr lang="en-US" altLang="zh-CN" sz="1600" dirty="0">
                  <a:solidFill>
                    <a:schemeClr val="tx1"/>
                  </a:solidFill>
                  <a:latin typeface="Consolas" panose="020B0609020204030204" pitchFamily="49" charset="0"/>
                </a:rPr>
                <a:t>, visit); //</a:t>
              </a:r>
              <a:r>
                <a:rPr lang="zh-CN" altLang="en-US" sz="1600" dirty="0">
                  <a:solidFill>
                    <a:schemeClr val="tx1"/>
                  </a:solidFill>
                  <a:latin typeface="Consolas" panose="020B0609020204030204" pitchFamily="49" charset="0"/>
                </a:rPr>
                <a:t>遍历右子树</a:t>
              </a:r>
            </a:p>
            <a:p>
              <a:pPr lvl="0">
                <a:lnSpc>
                  <a:spcPts val="2000"/>
                </a:lnSpc>
                <a:buClr>
                  <a:srgbClr val="151DC1"/>
                </a:buClr>
                <a:buSzPct val="80000"/>
              </a:pPr>
              <a:r>
                <a:rPr lang="en-US" altLang="zh-CN" sz="1600" dirty="0">
                  <a:solidFill>
                    <a:schemeClr val="tx1"/>
                  </a:solidFill>
                  <a:latin typeface="Consolas" panose="020B0609020204030204" pitchFamily="49" charset="0"/>
                </a:rPr>
                <a:t>}</a:t>
              </a:r>
            </a:p>
            <a:p>
              <a:pPr lvl="0">
                <a:lnSpc>
                  <a:spcPts val="2000"/>
                </a:lnSpc>
                <a:buClr>
                  <a:srgbClr val="151DC1"/>
                </a:buClr>
                <a:buSzPct val="80000"/>
              </a:pPr>
              <a:r>
                <a:rPr lang="en-US" altLang="zh-CN" sz="1600" dirty="0">
                  <a:solidFill>
                    <a:schemeClr val="tx1"/>
                  </a:solidFill>
                  <a:latin typeface="Consolas" panose="020B0609020204030204" pitchFamily="49" charset="0"/>
                </a:rPr>
                <a:t>}</a:t>
              </a:r>
              <a:endParaRPr kumimoji="0" lang="en-US" altLang="zh-CN" sz="1600" b="0" i="0" u="none" strike="noStrike" kern="1200" cap="none" spc="0" normalizeH="0" baseline="0" noProof="0" dirty="0">
                <a:ln>
                  <a:noFill/>
                </a:ln>
                <a:solidFill>
                  <a:schemeClr val="tx1"/>
                </a:solidFill>
                <a:effectLst/>
                <a:uLnTx/>
                <a:uFillTx/>
                <a:latin typeface="Consolas" panose="020B0609020204030204" pitchFamily="49" charset="0"/>
                <a:ea typeface="微软雅黑"/>
              </a:endParaRPr>
            </a:p>
          </p:txBody>
        </p:sp>
      </p:grpSp>
      <p:grpSp>
        <p:nvGrpSpPr>
          <p:cNvPr id="22" name="组合 21">
            <a:extLst>
              <a:ext uri="{FF2B5EF4-FFF2-40B4-BE49-F238E27FC236}">
                <a16:creationId xmlns:a16="http://schemas.microsoft.com/office/drawing/2014/main" id="{26F3186B-4F08-45B9-9CDE-FBC711097147}"/>
              </a:ext>
            </a:extLst>
          </p:cNvPr>
          <p:cNvGrpSpPr/>
          <p:nvPr/>
        </p:nvGrpSpPr>
        <p:grpSpPr>
          <a:xfrm>
            <a:off x="6318416" y="1320786"/>
            <a:ext cx="2764624" cy="2035606"/>
            <a:chOff x="219974" y="2044323"/>
            <a:chExt cx="8704052" cy="621097"/>
          </a:xfrm>
        </p:grpSpPr>
        <p:sp>
          <p:nvSpPr>
            <p:cNvPr id="23" name="矩形: 圆顶角 22">
              <a:extLst>
                <a:ext uri="{FF2B5EF4-FFF2-40B4-BE49-F238E27FC236}">
                  <a16:creationId xmlns:a16="http://schemas.microsoft.com/office/drawing/2014/main" id="{5F144F22-E93F-41A0-8C2C-C548C9378742}"/>
                </a:ext>
              </a:extLst>
            </p:cNvPr>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24" name="矩形: 圆角 17">
              <a:extLst>
                <a:ext uri="{FF2B5EF4-FFF2-40B4-BE49-F238E27FC236}">
                  <a16:creationId xmlns:a16="http://schemas.microsoft.com/office/drawing/2014/main" id="{20ADF0E0-6C80-4367-9B24-E71948F1C158}"/>
                </a:ext>
              </a:extLst>
            </p:cNvPr>
            <p:cNvSpPr/>
            <p:nvPr/>
          </p:nvSpPr>
          <p:spPr>
            <a:xfrm>
              <a:off x="219974" y="2173363"/>
              <a:ext cx="8704052" cy="49205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400"/>
                </a:lnSpc>
                <a:buClr>
                  <a:srgbClr val="151DC1"/>
                </a:buClr>
              </a:pPr>
              <a:r>
                <a:rPr lang="zh-CN" altLang="en-US" dirty="0">
                  <a:solidFill>
                    <a:prstClr val="black"/>
                  </a:solidFill>
                  <a:latin typeface="Consolas" panose="020B0609020204030204" pitchFamily="49" charset="0"/>
                </a:rPr>
                <a:t>第二个形参为一个返回值为空、包含一个 </a:t>
              </a:r>
              <a:r>
                <a:rPr lang="en-US" altLang="zh-CN" dirty="0">
                  <a:solidFill>
                    <a:prstClr val="black"/>
                  </a:solidFill>
                  <a:latin typeface="Consolas" panose="020B0609020204030204" pitchFamily="49" charset="0"/>
                </a:rPr>
                <a:t>T&amp; </a:t>
              </a:r>
              <a:r>
                <a:rPr lang="zh-CN" altLang="en-US" dirty="0">
                  <a:solidFill>
                    <a:prstClr val="black"/>
                  </a:solidFill>
                  <a:latin typeface="Consolas" panose="020B0609020204030204" pitchFamily="49" charset="0"/>
                </a:rPr>
                <a:t>类型形参的函数指针，指向</a:t>
              </a:r>
            </a:p>
            <a:p>
              <a:pPr lvl="0">
                <a:lnSpc>
                  <a:spcPts val="2400"/>
                </a:lnSpc>
                <a:buClr>
                  <a:srgbClr val="151DC1"/>
                </a:buClr>
              </a:pPr>
              <a:r>
                <a:rPr lang="zh-CN" altLang="en-US" dirty="0">
                  <a:solidFill>
                    <a:prstClr val="black"/>
                  </a:solidFill>
                  <a:latin typeface="Consolas" panose="020B0609020204030204" pitchFamily="49" charset="0"/>
                </a:rPr>
                <a:t>用户自定义的访问</a:t>
              </a:r>
            </a:p>
            <a:p>
              <a:pPr lvl="0">
                <a:lnSpc>
                  <a:spcPts val="2400"/>
                </a:lnSpc>
                <a:buClr>
                  <a:srgbClr val="151DC1"/>
                </a:buClr>
              </a:pPr>
              <a:r>
                <a:rPr lang="zh-CN" altLang="en-US" dirty="0">
                  <a:solidFill>
                    <a:prstClr val="black"/>
                  </a:solidFill>
                  <a:latin typeface="Consolas" panose="020B0609020204030204" pitchFamily="49" charset="0"/>
                </a:rPr>
                <a:t>处理函数</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p:txBody>
        </p:sp>
      </p:grpSp>
      <p:grpSp>
        <p:nvGrpSpPr>
          <p:cNvPr id="20" name="组合 19">
            <a:extLst>
              <a:ext uri="{FF2B5EF4-FFF2-40B4-BE49-F238E27FC236}">
                <a16:creationId xmlns:a16="http://schemas.microsoft.com/office/drawing/2014/main" id="{A3098021-B527-407C-A9DC-13167F1D499D}"/>
              </a:ext>
            </a:extLst>
          </p:cNvPr>
          <p:cNvGrpSpPr/>
          <p:nvPr/>
        </p:nvGrpSpPr>
        <p:grpSpPr>
          <a:xfrm>
            <a:off x="6310884" y="4446561"/>
            <a:ext cx="2764624" cy="804499"/>
            <a:chOff x="219974" y="2044323"/>
            <a:chExt cx="8704052" cy="245466"/>
          </a:xfrm>
        </p:grpSpPr>
        <p:sp>
          <p:nvSpPr>
            <p:cNvPr id="21" name="矩形: 圆顶角 20">
              <a:extLst>
                <a:ext uri="{FF2B5EF4-FFF2-40B4-BE49-F238E27FC236}">
                  <a16:creationId xmlns:a16="http://schemas.microsoft.com/office/drawing/2014/main" id="{7FBC0FB4-68A7-4163-A922-0427BAE113F6}"/>
                </a:ext>
              </a:extLst>
            </p:cNvPr>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25" name="矩形: 圆角 17">
              <a:extLst>
                <a:ext uri="{FF2B5EF4-FFF2-40B4-BE49-F238E27FC236}">
                  <a16:creationId xmlns:a16="http://schemas.microsoft.com/office/drawing/2014/main" id="{EE758E5B-9E30-4B79-AEC1-36FB84664B1D}"/>
                </a:ext>
              </a:extLst>
            </p:cNvPr>
            <p:cNvSpPr/>
            <p:nvPr/>
          </p:nvSpPr>
          <p:spPr>
            <a:xfrm>
              <a:off x="219974" y="2173363"/>
              <a:ext cx="8704052" cy="11642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400"/>
                </a:lnSpc>
                <a:buClr>
                  <a:srgbClr val="151DC1"/>
                </a:buClr>
              </a:pPr>
              <a:r>
                <a:rPr lang="zh-CN" altLang="en-US" dirty="0">
                  <a:solidFill>
                    <a:prstClr val="black"/>
                  </a:solidFill>
                  <a:latin typeface="Consolas" panose="020B0609020204030204" pitchFamily="49" charset="0"/>
                </a:rPr>
                <a:t>打印结点的数据</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p:txBody>
        </p:sp>
      </p:grpSp>
      <p:grpSp>
        <p:nvGrpSpPr>
          <p:cNvPr id="26" name="组合 25">
            <a:extLst>
              <a:ext uri="{FF2B5EF4-FFF2-40B4-BE49-F238E27FC236}">
                <a16:creationId xmlns:a16="http://schemas.microsoft.com/office/drawing/2014/main" id="{77DCAD2C-D67F-45E2-8A98-C467EDB2DF76}"/>
              </a:ext>
            </a:extLst>
          </p:cNvPr>
          <p:cNvGrpSpPr/>
          <p:nvPr/>
        </p:nvGrpSpPr>
        <p:grpSpPr>
          <a:xfrm>
            <a:off x="122610" y="4436924"/>
            <a:ext cx="6083118" cy="887362"/>
            <a:chOff x="219974" y="2021251"/>
            <a:chExt cx="8704052" cy="682957"/>
          </a:xfrm>
        </p:grpSpPr>
        <p:sp>
          <p:nvSpPr>
            <p:cNvPr id="27" name="矩形: 圆顶角 26">
              <a:extLst>
                <a:ext uri="{FF2B5EF4-FFF2-40B4-BE49-F238E27FC236}">
                  <a16:creationId xmlns:a16="http://schemas.microsoft.com/office/drawing/2014/main" id="{BAE6BEF5-BDB6-4615-A567-5CB703E615E2}"/>
                </a:ext>
              </a:extLst>
            </p:cNvPr>
            <p:cNvSpPr/>
            <p:nvPr/>
          </p:nvSpPr>
          <p:spPr>
            <a:xfrm>
              <a:off x="219974" y="2021251"/>
              <a:ext cx="8704052" cy="284108"/>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sz="2000" dirty="0">
                  <a:solidFill>
                    <a:prstClr val="white"/>
                  </a:solidFill>
                  <a:latin typeface="Consolas" panose="020B0609020204030204" pitchFamily="49" charset="0"/>
                </a:rPr>
                <a:t>visit </a:t>
              </a:r>
              <a:r>
                <a:rPr lang="zh-CN" altLang="en-US" sz="2000" dirty="0">
                  <a:solidFill>
                    <a:prstClr val="white"/>
                  </a:solidFill>
                  <a:latin typeface="Consolas" panose="020B0609020204030204" pitchFamily="49" charset="0"/>
                </a:rPr>
                <a:t>函数模板定义</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8" name="矩形: 圆角 17">
              <a:extLst>
                <a:ext uri="{FF2B5EF4-FFF2-40B4-BE49-F238E27FC236}">
                  <a16:creationId xmlns:a16="http://schemas.microsoft.com/office/drawing/2014/main" id="{4458D883-372E-4C99-9A1A-1C3B4E384D97}"/>
                </a:ext>
              </a:extLst>
            </p:cNvPr>
            <p:cNvSpPr/>
            <p:nvPr/>
          </p:nvSpPr>
          <p:spPr>
            <a:xfrm>
              <a:off x="219974" y="2292150"/>
              <a:ext cx="8704052" cy="412058"/>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ts val="2000"/>
                </a:lnSpc>
                <a:spcBef>
                  <a:spcPts val="0"/>
                </a:spcBef>
                <a:spcAft>
                  <a:spcPts val="0"/>
                </a:spcAft>
                <a:buClr>
                  <a:srgbClr val="151DC1"/>
                </a:buClr>
                <a:buSzPct val="80000"/>
                <a:buFontTx/>
                <a:buNone/>
                <a:tabLst/>
                <a:defRPr/>
              </a:pPr>
              <a:r>
                <a:rPr kumimoji="0" lang="en-US" altLang="zh-CN" sz="1600" b="0" i="0" u="none" strike="noStrike" kern="1200" cap="none" spc="0" normalizeH="0" baseline="0" noProof="0" dirty="0">
                  <a:ln>
                    <a:noFill/>
                  </a:ln>
                  <a:solidFill>
                    <a:srgbClr val="0000FF"/>
                  </a:solidFill>
                  <a:effectLst/>
                  <a:uLnTx/>
                  <a:uFillTx/>
                  <a:latin typeface="Consolas" panose="020B0609020204030204" pitchFamily="49" charset="0"/>
                  <a:ea typeface="微软雅黑"/>
                  <a:cs typeface="+mn-cs"/>
                </a:rPr>
                <a:t>template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&lt;</a:t>
              </a:r>
              <a:r>
                <a:rPr kumimoji="0" lang="en-US" altLang="zh-CN" sz="1600" b="0" i="0" u="none" strike="noStrike" kern="1200" cap="none" spc="0" normalizeH="0" baseline="0" noProof="0" dirty="0" err="1">
                  <a:ln>
                    <a:noFill/>
                  </a:ln>
                  <a:solidFill>
                    <a:srgbClr val="0000FF"/>
                  </a:solidFill>
                  <a:effectLst/>
                  <a:uLnTx/>
                  <a:uFillTx/>
                  <a:latin typeface="Consolas" panose="020B0609020204030204" pitchFamily="49" charset="0"/>
                  <a:ea typeface="微软雅黑"/>
                  <a:cs typeface="+mn-cs"/>
                </a:rPr>
                <a:t>typename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 </a:t>
              </a:r>
              <a:r>
                <a:rPr kumimoji="0" lang="en-US" altLang="zh-CN" sz="1600" b="0" i="0" u="none" strike="noStrike" kern="1200" cap="none" spc="0" normalizeH="0" baseline="0" noProof="0" dirty="0">
                  <a:ln>
                    <a:noFill/>
                  </a:ln>
                  <a:solidFill>
                    <a:srgbClr val="08764C"/>
                  </a:solidFill>
                  <a:effectLst/>
                  <a:uLnTx/>
                  <a:uFillTx/>
                  <a:latin typeface="Consolas" panose="020B0609020204030204" pitchFamily="49" charset="0"/>
                  <a:ea typeface="微软雅黑"/>
                  <a:cs typeface="+mn-cs"/>
                </a:rPr>
                <a:t>T</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&gt;</a:t>
              </a:r>
            </a:p>
            <a:p>
              <a:pPr lvl="0">
                <a:lnSpc>
                  <a:spcPts val="2000"/>
                </a:lnSpc>
                <a:buClr>
                  <a:srgbClr val="151DC1"/>
                </a:buClr>
                <a:buSzPct val="80000"/>
              </a:pPr>
              <a:r>
                <a:rPr lang="en-US" altLang="zh-CN" sz="1600" dirty="0">
                  <a:solidFill>
                    <a:schemeClr val="tx1"/>
                  </a:solidFill>
                  <a:latin typeface="Consolas" panose="020B0609020204030204" pitchFamily="49" charset="0"/>
                </a:rPr>
                <a:t>void visit(T &amp;value) { </a:t>
              </a:r>
              <a:r>
                <a:rPr lang="en-US" altLang="zh-CN" sz="1600" dirty="0" err="1">
                  <a:solidFill>
                    <a:schemeClr val="tx1"/>
                  </a:solidFill>
                  <a:latin typeface="Consolas" panose="020B0609020204030204" pitchFamily="49" charset="0"/>
                </a:rPr>
                <a:t>cout</a:t>
              </a:r>
              <a:r>
                <a:rPr lang="en-US" altLang="zh-CN" sz="1600" dirty="0">
                  <a:solidFill>
                    <a:schemeClr val="tx1"/>
                  </a:solidFill>
                  <a:latin typeface="Consolas" panose="020B0609020204030204" pitchFamily="49" charset="0"/>
                </a:rPr>
                <a:t> &lt;&lt; value &lt;&lt; </a:t>
              </a:r>
              <a:r>
                <a:rPr lang="en-US" altLang="zh-CN" sz="1600" dirty="0">
                  <a:solidFill>
                    <a:srgbClr val="E0AB5B"/>
                  </a:solidFill>
                  <a:latin typeface="Consolas" panose="020B0609020204030204" pitchFamily="49" charset="0"/>
                </a:rPr>
                <a:t>" "</a:t>
              </a:r>
              <a:r>
                <a:rPr lang="en-US" altLang="zh-CN" sz="1600" dirty="0">
                  <a:solidFill>
                    <a:schemeClr val="tx1"/>
                  </a:solidFill>
                  <a:latin typeface="Consolas" panose="020B0609020204030204" pitchFamily="49" charset="0"/>
                </a:rPr>
                <a:t>; }</a:t>
              </a:r>
              <a:endParaRPr kumimoji="0" lang="en-US" altLang="zh-CN" sz="1600" b="0" i="0" u="none" strike="noStrike" kern="1200" cap="none" spc="0" normalizeH="0" baseline="0" noProof="0" dirty="0">
                <a:ln>
                  <a:noFill/>
                </a:ln>
                <a:solidFill>
                  <a:schemeClr val="tx1"/>
                </a:solidFill>
                <a:effectLst/>
                <a:uLnTx/>
                <a:uFillTx/>
                <a:latin typeface="Consolas" panose="020B0609020204030204" pitchFamily="49" charset="0"/>
                <a:ea typeface="微软雅黑"/>
              </a:endParaRPr>
            </a:p>
          </p:txBody>
        </p:sp>
      </p:grpSp>
      <p:sp>
        <p:nvSpPr>
          <p:cNvPr id="29" name="矩形: 圆角 17">
            <a:extLst>
              <a:ext uri="{FF2B5EF4-FFF2-40B4-BE49-F238E27FC236}">
                <a16:creationId xmlns:a16="http://schemas.microsoft.com/office/drawing/2014/main" id="{B15E4353-BDE5-401C-8DA3-1D6BF408CD4B}"/>
              </a:ext>
            </a:extLst>
          </p:cNvPr>
          <p:cNvSpPr/>
          <p:nvPr/>
        </p:nvSpPr>
        <p:spPr>
          <a:xfrm>
            <a:off x="122610" y="5774006"/>
            <a:ext cx="6083118" cy="364398"/>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ts val="2000"/>
              </a:lnSpc>
              <a:buClr>
                <a:srgbClr val="151DC1"/>
              </a:buClr>
              <a:buSzPct val="80000"/>
              <a:defRPr/>
            </a:pPr>
            <a:r>
              <a:rPr lang="nl-NL" altLang="zh-CN" sz="1600" dirty="0">
                <a:solidFill>
                  <a:schemeClr val="tx1"/>
                </a:solidFill>
                <a:latin typeface="Consolas" panose="020B0609020204030204" pitchFamily="49" charset="0"/>
              </a:rPr>
              <a:t>bstree.inOrder(bstree.root(), visit&lt;int&gt;);</a:t>
            </a:r>
            <a:endParaRPr kumimoji="0" lang="en-US" altLang="zh-CN" sz="1600" b="0" i="0" u="none" strike="noStrike" kern="1200" cap="none" spc="0" normalizeH="0" baseline="0" noProof="0" dirty="0">
              <a:ln>
                <a:noFill/>
              </a:ln>
              <a:solidFill>
                <a:schemeClr val="tx1"/>
              </a:solidFill>
              <a:effectLst/>
              <a:uLnTx/>
              <a:uFillTx/>
              <a:latin typeface="Consolas" panose="020B0609020204030204" pitchFamily="49" charset="0"/>
              <a:ea typeface="微软雅黑"/>
            </a:endParaRPr>
          </a:p>
        </p:txBody>
      </p:sp>
      <p:sp>
        <p:nvSpPr>
          <p:cNvPr id="3" name="矩形 2">
            <a:extLst>
              <a:ext uri="{FF2B5EF4-FFF2-40B4-BE49-F238E27FC236}">
                <a16:creationId xmlns:a16="http://schemas.microsoft.com/office/drawing/2014/main" id="{D2DED7C0-0AEF-406C-A2BB-9D3464553FDF}"/>
              </a:ext>
            </a:extLst>
          </p:cNvPr>
          <p:cNvSpPr/>
          <p:nvPr/>
        </p:nvSpPr>
        <p:spPr>
          <a:xfrm>
            <a:off x="96256" y="4024622"/>
            <a:ext cx="3775393" cy="400110"/>
          </a:xfrm>
          <a:prstGeom prst="rect">
            <a:avLst/>
          </a:prstGeom>
        </p:spPr>
        <p:txBody>
          <a:bodyPr wrap="none">
            <a:spAutoFit/>
          </a:bodyPr>
          <a:lstStyle/>
          <a:p>
            <a:r>
              <a:rPr lang="zh-CN" altLang="en-US" sz="2000" dirty="0"/>
              <a:t>定义一个简单的访问函数模板：</a:t>
            </a:r>
          </a:p>
        </p:txBody>
      </p:sp>
      <p:sp>
        <p:nvSpPr>
          <p:cNvPr id="6" name="矩形 5">
            <a:extLst>
              <a:ext uri="{FF2B5EF4-FFF2-40B4-BE49-F238E27FC236}">
                <a16:creationId xmlns:a16="http://schemas.microsoft.com/office/drawing/2014/main" id="{58ABB22B-C2B6-4027-922E-B7CC8D9E77F7}"/>
              </a:ext>
            </a:extLst>
          </p:cNvPr>
          <p:cNvSpPr/>
          <p:nvPr/>
        </p:nvSpPr>
        <p:spPr>
          <a:xfrm>
            <a:off x="122610" y="5355187"/>
            <a:ext cx="4031873" cy="400110"/>
          </a:xfrm>
          <a:prstGeom prst="rect">
            <a:avLst/>
          </a:prstGeom>
        </p:spPr>
        <p:txBody>
          <a:bodyPr wrap="none">
            <a:spAutoFit/>
          </a:bodyPr>
          <a:lstStyle/>
          <a:p>
            <a:r>
              <a:rPr lang="zh-CN" altLang="en-US" sz="2000" dirty="0"/>
              <a:t>中序遍历之前创建的二叉搜索树：</a:t>
            </a:r>
          </a:p>
        </p:txBody>
      </p:sp>
      <p:sp>
        <p:nvSpPr>
          <p:cNvPr id="30" name="矩形 29">
            <a:extLst>
              <a:ext uri="{FF2B5EF4-FFF2-40B4-BE49-F238E27FC236}">
                <a16:creationId xmlns:a16="http://schemas.microsoft.com/office/drawing/2014/main" id="{85B75915-74F9-4DD5-9DB7-A6BFA69FB2D2}"/>
              </a:ext>
            </a:extLst>
          </p:cNvPr>
          <p:cNvSpPr/>
          <p:nvPr/>
        </p:nvSpPr>
        <p:spPr>
          <a:xfrm>
            <a:off x="122609" y="6199594"/>
            <a:ext cx="4544834" cy="400110"/>
          </a:xfrm>
          <a:prstGeom prst="rect">
            <a:avLst/>
          </a:prstGeom>
        </p:spPr>
        <p:txBody>
          <a:bodyPr wrap="none">
            <a:spAutoFit/>
          </a:bodyPr>
          <a:lstStyle/>
          <a:p>
            <a:r>
              <a:rPr lang="zh-CN" altLang="en-US" sz="2000" dirty="0"/>
              <a:t>输出结果为：</a:t>
            </a:r>
            <a:r>
              <a:rPr lang="en-US" altLang="zh-CN" sz="2000" dirty="0">
                <a:latin typeface="Consolas" panose="020B0609020204030204" pitchFamily="49" charset="0"/>
              </a:rPr>
              <a:t>1 3 4 6 7 8 10 13 14</a:t>
            </a:r>
            <a:endParaRPr lang="zh-CN" altLang="en-US" sz="2000" dirty="0">
              <a:latin typeface="Consolas" panose="020B0609020204030204" pitchFamily="49" charset="0"/>
            </a:endParaRPr>
          </a:p>
        </p:txBody>
      </p:sp>
    </p:spTree>
    <p:extLst>
      <p:ext uri="{BB962C8B-B14F-4D97-AF65-F5344CB8AC3E}">
        <p14:creationId xmlns:p14="http://schemas.microsoft.com/office/powerpoint/2010/main" val="363209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 grpId="0"/>
      <p:bldP spid="6" grpId="0"/>
      <p:bldP spid="30"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67</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lvl="0">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8.5.4  </a:t>
            </a:r>
            <a:r>
              <a:rPr lang="zh-CN" altLang="en-US" sz="3200" dirty="0">
                <a:solidFill>
                  <a:prstClr val="white"/>
                </a:solidFill>
              </a:rPr>
              <a:t>搜索操作</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2A4B7D20-6B21-457D-B6BF-C3F76ACBB2EE}"/>
              </a:ext>
            </a:extLst>
          </p:cNvPr>
          <p:cNvSpPr/>
          <p:nvPr/>
        </p:nvSpPr>
        <p:spPr>
          <a:xfrm>
            <a:off x="73842" y="1215120"/>
            <a:ext cx="8616094" cy="400110"/>
          </a:xfrm>
          <a:prstGeom prst="rect">
            <a:avLst/>
          </a:prstGeom>
        </p:spPr>
        <p:txBody>
          <a:bodyPr wrap="square">
            <a:spAutoFit/>
          </a:bodyPr>
          <a:lstStyle/>
          <a:p>
            <a:pPr lvl="0">
              <a:defRPr/>
            </a:pPr>
            <a:r>
              <a:rPr lang="zh-CN" altLang="en-US" sz="2000" dirty="0">
                <a:solidFill>
                  <a:prstClr val="black"/>
                </a:solidFill>
              </a:rPr>
              <a:t>根据二叉排序树的性质，可以采用</a:t>
            </a:r>
            <a:r>
              <a:rPr lang="zh-CN" altLang="en-US" sz="2000" dirty="0">
                <a:solidFill>
                  <a:srgbClr val="FF0000"/>
                </a:solidFill>
              </a:rPr>
              <a:t>二分法</a:t>
            </a:r>
            <a:r>
              <a:rPr lang="zh-CN" altLang="en-US" sz="2000" dirty="0">
                <a:solidFill>
                  <a:prstClr val="black"/>
                </a:solidFill>
              </a:rPr>
              <a:t>来实现快速搜索：</a:t>
            </a:r>
            <a:endPar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13" name="组合 12">
            <a:extLst>
              <a:ext uri="{FF2B5EF4-FFF2-40B4-BE49-F238E27FC236}">
                <a16:creationId xmlns:a16="http://schemas.microsoft.com/office/drawing/2014/main" id="{D09D85D5-038A-4BF3-A625-95D934A21058}"/>
              </a:ext>
            </a:extLst>
          </p:cNvPr>
          <p:cNvGrpSpPr/>
          <p:nvPr/>
        </p:nvGrpSpPr>
        <p:grpSpPr>
          <a:xfrm>
            <a:off x="195762" y="1815752"/>
            <a:ext cx="6083118" cy="3695031"/>
            <a:chOff x="219974" y="2021251"/>
            <a:chExt cx="8704052" cy="2843876"/>
          </a:xfrm>
        </p:grpSpPr>
        <p:sp>
          <p:nvSpPr>
            <p:cNvPr id="18" name="矩形: 圆顶角 17">
              <a:extLst>
                <a:ext uri="{FF2B5EF4-FFF2-40B4-BE49-F238E27FC236}">
                  <a16:creationId xmlns:a16="http://schemas.microsoft.com/office/drawing/2014/main" id="{1BE027AF-BB67-49A0-86D0-4408EC9D6ADB}"/>
                </a:ext>
              </a:extLst>
            </p:cNvPr>
            <p:cNvSpPr/>
            <p:nvPr/>
          </p:nvSpPr>
          <p:spPr>
            <a:xfrm>
              <a:off x="219974" y="2021251"/>
              <a:ext cx="8704052" cy="324781"/>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latin typeface="Consolas" panose="020B0609020204030204" pitchFamily="49" charset="0"/>
                </a:rPr>
                <a:t>成员函数 </a:t>
              </a:r>
              <a:r>
                <a:rPr lang="en-US" altLang="zh-CN" sz="2000" dirty="0">
                  <a:solidFill>
                    <a:prstClr val="white"/>
                  </a:solidFill>
                  <a:latin typeface="Consolas" panose="020B0609020204030204" pitchFamily="49" charset="0"/>
                </a:rPr>
                <a:t>search_ </a:t>
              </a:r>
              <a:r>
                <a:rPr lang="zh-CN" altLang="en-US" sz="2000" dirty="0">
                  <a:solidFill>
                    <a:prstClr val="white"/>
                  </a:solidFill>
                  <a:latin typeface="Consolas" panose="020B0609020204030204" pitchFamily="49" charset="0"/>
                </a:rPr>
                <a:t>定义</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9" name="矩形: 圆角 17">
              <a:extLst>
                <a:ext uri="{FF2B5EF4-FFF2-40B4-BE49-F238E27FC236}">
                  <a16:creationId xmlns:a16="http://schemas.microsoft.com/office/drawing/2014/main" id="{DCD5AFA7-7B71-40FD-B504-0C9920E0FC1D}"/>
                </a:ext>
              </a:extLst>
            </p:cNvPr>
            <p:cNvSpPr/>
            <p:nvPr/>
          </p:nvSpPr>
          <p:spPr>
            <a:xfrm>
              <a:off x="219974" y="2357837"/>
              <a:ext cx="8704052" cy="250729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ts val="2200"/>
                </a:lnSpc>
                <a:spcBef>
                  <a:spcPts val="0"/>
                </a:spcBef>
                <a:spcAft>
                  <a:spcPts val="0"/>
                </a:spcAft>
                <a:buClr>
                  <a:srgbClr val="151DC1"/>
                </a:buClr>
                <a:buSzPct val="80000"/>
                <a:buFontTx/>
                <a:buNone/>
                <a:tabLst/>
                <a:defRPr/>
              </a:pPr>
              <a:r>
                <a:rPr kumimoji="0" lang="en-US" altLang="zh-CN" sz="1600" b="0" i="0" u="none" strike="noStrike" kern="1200" cap="none" spc="0" normalizeH="0" baseline="0" noProof="0" dirty="0">
                  <a:ln>
                    <a:noFill/>
                  </a:ln>
                  <a:solidFill>
                    <a:srgbClr val="0000FF"/>
                  </a:solidFill>
                  <a:effectLst/>
                  <a:uLnTx/>
                  <a:uFillTx/>
                  <a:latin typeface="Consolas" panose="020B0609020204030204" pitchFamily="49" charset="0"/>
                  <a:ea typeface="微软雅黑"/>
                  <a:cs typeface="+mn-cs"/>
                </a:rPr>
                <a:t>template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&lt;</a:t>
              </a:r>
              <a:r>
                <a:rPr kumimoji="0" lang="en-US" altLang="zh-CN" sz="1600" b="0" i="0" u="none" strike="noStrike" kern="1200" cap="none" spc="0" normalizeH="0" baseline="0" noProof="0" dirty="0" err="1">
                  <a:ln>
                    <a:noFill/>
                  </a:ln>
                  <a:solidFill>
                    <a:srgbClr val="0000FF"/>
                  </a:solidFill>
                  <a:effectLst/>
                  <a:uLnTx/>
                  <a:uFillTx/>
                  <a:latin typeface="Consolas" panose="020B0609020204030204" pitchFamily="49" charset="0"/>
                  <a:ea typeface="微软雅黑"/>
                  <a:cs typeface="+mn-cs"/>
                </a:rPr>
                <a:t>typename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 </a:t>
              </a:r>
              <a:r>
                <a:rPr kumimoji="0" lang="en-US" altLang="zh-CN" sz="1600" b="0" i="0" u="none" strike="noStrike" kern="1200" cap="none" spc="0" normalizeH="0" baseline="0" noProof="0" dirty="0">
                  <a:ln>
                    <a:noFill/>
                  </a:ln>
                  <a:solidFill>
                    <a:srgbClr val="08764C"/>
                  </a:solidFill>
                  <a:effectLst/>
                  <a:uLnTx/>
                  <a:uFillTx/>
                  <a:latin typeface="Consolas" panose="020B0609020204030204" pitchFamily="49" charset="0"/>
                  <a:ea typeface="微软雅黑"/>
                  <a:cs typeface="+mn-cs"/>
                </a:rPr>
                <a:t>T</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&gt;</a:t>
              </a:r>
            </a:p>
            <a:p>
              <a:pPr lvl="0">
                <a:lnSpc>
                  <a:spcPts val="2200"/>
                </a:lnSpc>
                <a:buClr>
                  <a:srgbClr val="151DC1"/>
                </a:buClr>
                <a:buSzPct val="80000"/>
              </a:pPr>
              <a:r>
                <a:rPr lang="en-US" altLang="zh-CN" sz="1600" dirty="0">
                  <a:solidFill>
                    <a:srgbClr val="08764C"/>
                  </a:solidFill>
                  <a:latin typeface="Consolas" panose="020B0609020204030204" pitchFamily="49" charset="0"/>
                </a:rPr>
                <a:t>Node</a:t>
              </a:r>
              <a:r>
                <a:rPr lang="en-US" altLang="zh-CN" sz="1600" dirty="0">
                  <a:solidFill>
                    <a:prstClr val="black"/>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prstClr val="black"/>
                  </a:solidFill>
                  <a:latin typeface="Consolas" panose="020B0609020204030204" pitchFamily="49" charset="0"/>
                </a:rPr>
                <a:t>&gt;* </a:t>
              </a:r>
              <a:r>
                <a:rPr lang="en-US" altLang="zh-CN" sz="1600" dirty="0" err="1">
                  <a:solidFill>
                    <a:srgbClr val="08764C"/>
                  </a:solidFill>
                  <a:latin typeface="Consolas" panose="020B0609020204030204" pitchFamily="49" charset="0"/>
                </a:rPr>
                <a:t>BinaryTree</a:t>
              </a:r>
              <a:r>
                <a:rPr lang="en-US" altLang="zh-CN" sz="1600" dirty="0">
                  <a:solidFill>
                    <a:prstClr val="black"/>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prstClr val="black"/>
                  </a:solidFill>
                  <a:latin typeface="Consolas" panose="020B0609020204030204" pitchFamily="49" charset="0"/>
                </a:rPr>
                <a:t>&gt;::search_(</a:t>
              </a:r>
              <a:r>
                <a:rPr lang="en-US" altLang="zh-CN" sz="1600" dirty="0">
                  <a:solidFill>
                    <a:srgbClr val="08764C"/>
                  </a:solidFill>
                  <a:latin typeface="Consolas" panose="020B0609020204030204" pitchFamily="49" charset="0"/>
                </a:rPr>
                <a:t>Node</a:t>
              </a:r>
              <a:r>
                <a:rPr lang="en-US" altLang="zh-CN" sz="1600" dirty="0">
                  <a:solidFill>
                    <a:prstClr val="black"/>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prstClr val="black"/>
                  </a:solidFill>
                  <a:latin typeface="Consolas" panose="020B0609020204030204" pitchFamily="49" charset="0"/>
                </a:rPr>
                <a:t>&gt; *p, </a:t>
              </a:r>
              <a:r>
                <a:rPr lang="en-US" altLang="zh-CN" sz="1600" dirty="0">
                  <a:solidFill>
                    <a:srgbClr val="0000FF"/>
                  </a:solidFill>
                  <a:latin typeface="Consolas" panose="020B0609020204030204" pitchFamily="49" charset="0"/>
                </a:rPr>
                <a:t>const</a:t>
              </a:r>
              <a:r>
                <a:rPr lang="en-US" altLang="zh-CN" sz="1600" dirty="0">
                  <a:solidFill>
                    <a:prstClr val="black"/>
                  </a:solidFill>
                  <a:latin typeface="Consolas" panose="020B0609020204030204" pitchFamily="49" charset="0"/>
                </a:rPr>
                <a:t> </a:t>
              </a:r>
              <a:r>
                <a:rPr lang="en-US" altLang="zh-CN" sz="1600" dirty="0">
                  <a:solidFill>
                    <a:srgbClr val="08764C"/>
                  </a:solidFill>
                  <a:latin typeface="Consolas" panose="020B0609020204030204" pitchFamily="49" charset="0"/>
                </a:rPr>
                <a:t>T</a:t>
              </a:r>
              <a:r>
                <a:rPr lang="en-US" altLang="zh-CN" sz="1600" dirty="0">
                  <a:solidFill>
                    <a:prstClr val="black"/>
                  </a:solidFill>
                  <a:latin typeface="Consolas" panose="020B0609020204030204" pitchFamily="49" charset="0"/>
                </a:rPr>
                <a:t>     </a:t>
              </a:r>
            </a:p>
            <a:p>
              <a:pPr lvl="0">
                <a:lnSpc>
                  <a:spcPts val="2200"/>
                </a:lnSpc>
                <a:buClr>
                  <a:srgbClr val="151DC1"/>
                </a:buClr>
                <a:buSzPct val="80000"/>
              </a:pPr>
              <a:r>
                <a:rPr lang="en-US" altLang="zh-CN" sz="1600" dirty="0">
                  <a:solidFill>
                    <a:prstClr val="black"/>
                  </a:solidFill>
                  <a:latin typeface="Consolas" panose="020B0609020204030204" pitchFamily="49" charset="0"/>
                </a:rPr>
                <a:t>  &amp;value)</a:t>
              </a:r>
              <a:r>
                <a:rPr lang="en-US" altLang="zh-CN" sz="1600" dirty="0">
                  <a:solidFill>
                    <a:srgbClr val="0000FF"/>
                  </a:solidFill>
                  <a:latin typeface="Consolas" panose="020B0609020204030204" pitchFamily="49" charset="0"/>
                </a:rPr>
                <a:t>const</a:t>
              </a:r>
              <a:r>
                <a:rPr lang="en-US" altLang="zh-CN" sz="1600" dirty="0">
                  <a:solidFill>
                    <a:prstClr val="black"/>
                  </a:solidFill>
                  <a:latin typeface="Consolas" panose="020B0609020204030204" pitchFamily="49" charset="0"/>
                </a:rPr>
                <a:t>{</a:t>
              </a:r>
            </a:p>
            <a:p>
              <a:pPr lvl="0">
                <a:lnSpc>
                  <a:spcPts val="2200"/>
                </a:lnSpc>
                <a:buClr>
                  <a:srgbClr val="151DC1"/>
                </a:buClr>
                <a:buSzPct val="80000"/>
              </a:pPr>
              <a:r>
                <a:rPr lang="en-US" altLang="zh-CN" sz="1600" dirty="0">
                  <a:solidFill>
                    <a:prstClr val="black"/>
                  </a:solidFill>
                  <a:latin typeface="Consolas" panose="020B0609020204030204" pitchFamily="49" charset="0"/>
                </a:rPr>
                <a:t>	</a:t>
              </a:r>
              <a:r>
                <a:rPr lang="en-US" altLang="zh-CN" sz="1600" dirty="0">
                  <a:solidFill>
                    <a:srgbClr val="0000FF"/>
                  </a:solidFill>
                  <a:latin typeface="Consolas" panose="020B0609020204030204" pitchFamily="49" charset="0"/>
                </a:rPr>
                <a:t>while</a:t>
              </a:r>
              <a:r>
                <a:rPr lang="en-US" altLang="zh-CN" sz="1600" dirty="0">
                  <a:solidFill>
                    <a:prstClr val="black"/>
                  </a:solidFill>
                  <a:latin typeface="Consolas" panose="020B0609020204030204" pitchFamily="49" charset="0"/>
                </a:rPr>
                <a:t> (p != </a:t>
              </a:r>
              <a:r>
                <a:rPr lang="en-US" altLang="zh-CN" sz="1600" dirty="0" err="1">
                  <a:solidFill>
                    <a:prstClr val="black"/>
                  </a:solidFill>
                  <a:latin typeface="Consolas" panose="020B0609020204030204" pitchFamily="49" charset="0"/>
                </a:rPr>
                <a:t>nullptr</a:t>
              </a:r>
              <a:r>
                <a:rPr lang="en-US" altLang="zh-CN" sz="1600" dirty="0">
                  <a:solidFill>
                    <a:prstClr val="black"/>
                  </a:solidFill>
                  <a:latin typeface="Consolas" panose="020B0609020204030204" pitchFamily="49" charset="0"/>
                </a:rPr>
                <a:t> &amp;&amp; p-&gt;</a:t>
              </a:r>
              <a:r>
                <a:rPr lang="en-US" altLang="zh-CN" sz="1600" dirty="0" err="1">
                  <a:solidFill>
                    <a:prstClr val="black"/>
                  </a:solidFill>
                  <a:latin typeface="Consolas" panose="020B0609020204030204" pitchFamily="49" charset="0"/>
                </a:rPr>
                <a:t>m_data</a:t>
              </a:r>
              <a:r>
                <a:rPr lang="en-US" altLang="zh-CN" sz="1600" dirty="0">
                  <a:solidFill>
                    <a:prstClr val="black"/>
                  </a:solidFill>
                  <a:latin typeface="Consolas" panose="020B0609020204030204" pitchFamily="49" charset="0"/>
                </a:rPr>
                <a:t> != value){</a:t>
              </a:r>
            </a:p>
            <a:p>
              <a:pPr lvl="0">
                <a:lnSpc>
                  <a:spcPts val="2200"/>
                </a:lnSpc>
                <a:buClr>
                  <a:srgbClr val="151DC1"/>
                </a:buClr>
                <a:buSzPct val="80000"/>
              </a:pPr>
              <a:r>
                <a:rPr lang="en-US" altLang="zh-CN" sz="1600" dirty="0">
                  <a:solidFill>
                    <a:prstClr val="black"/>
                  </a:solidFill>
                  <a:latin typeface="Consolas" panose="020B0609020204030204" pitchFamily="49" charset="0"/>
                </a:rPr>
                <a:t>		</a:t>
              </a:r>
              <a:r>
                <a:rPr lang="en-US" altLang="zh-CN" sz="1600" dirty="0">
                  <a:solidFill>
                    <a:srgbClr val="0000FF"/>
                  </a:solidFill>
                  <a:latin typeface="Consolas" panose="020B0609020204030204" pitchFamily="49" charset="0"/>
                </a:rPr>
                <a:t>if</a:t>
              </a:r>
              <a:r>
                <a:rPr lang="en-US" altLang="zh-CN" sz="1600" dirty="0">
                  <a:solidFill>
                    <a:prstClr val="black"/>
                  </a:solidFill>
                  <a:latin typeface="Consolas" panose="020B0609020204030204" pitchFamily="49" charset="0"/>
                </a:rPr>
                <a:t> (value &lt; p-&gt;</a:t>
              </a:r>
              <a:r>
                <a:rPr lang="en-US" altLang="zh-CN" sz="1600" dirty="0" err="1">
                  <a:solidFill>
                    <a:prstClr val="black"/>
                  </a:solidFill>
                  <a:latin typeface="Consolas" panose="020B0609020204030204" pitchFamily="49" charset="0"/>
                </a:rPr>
                <a:t>m_data</a:t>
              </a:r>
              <a:r>
                <a:rPr lang="en-US" altLang="zh-CN" sz="1600" dirty="0">
                  <a:solidFill>
                    <a:prstClr val="black"/>
                  </a:solidFill>
                  <a:latin typeface="Consolas" panose="020B0609020204030204" pitchFamily="49" charset="0"/>
                </a:rPr>
                <a:t>)</a:t>
              </a:r>
            </a:p>
            <a:p>
              <a:pPr lvl="0">
                <a:lnSpc>
                  <a:spcPts val="2200"/>
                </a:lnSpc>
                <a:buClr>
                  <a:srgbClr val="151DC1"/>
                </a:buClr>
                <a:buSzPct val="80000"/>
              </a:pPr>
              <a:r>
                <a:rPr lang="en-US" altLang="zh-CN" sz="1600" dirty="0">
                  <a:solidFill>
                    <a:prstClr val="black"/>
                  </a:solidFill>
                  <a:latin typeface="Consolas" panose="020B0609020204030204" pitchFamily="49" charset="0"/>
                </a:rPr>
                <a:t>			p = p-&gt;</a:t>
              </a:r>
              <a:r>
                <a:rPr lang="en-US" altLang="zh-CN" sz="1600" dirty="0" err="1">
                  <a:solidFill>
                    <a:prstClr val="black"/>
                  </a:solidFill>
                  <a:latin typeface="Consolas" panose="020B0609020204030204" pitchFamily="49" charset="0"/>
                </a:rPr>
                <a:t>m_left</a:t>
              </a:r>
              <a:r>
                <a:rPr lang="en-US" altLang="zh-CN" sz="1600" dirty="0">
                  <a:solidFill>
                    <a:prstClr val="black"/>
                  </a:solidFill>
                  <a:latin typeface="Consolas" panose="020B0609020204030204" pitchFamily="49" charset="0"/>
                </a:rPr>
                <a:t>;</a:t>
              </a:r>
            </a:p>
            <a:p>
              <a:pPr lvl="0">
                <a:lnSpc>
                  <a:spcPts val="2200"/>
                </a:lnSpc>
                <a:buClr>
                  <a:srgbClr val="151DC1"/>
                </a:buClr>
                <a:buSzPct val="80000"/>
              </a:pPr>
              <a:r>
                <a:rPr lang="en-US" altLang="zh-CN" sz="1600" dirty="0">
                  <a:solidFill>
                    <a:prstClr val="black"/>
                  </a:solidFill>
                  <a:latin typeface="Consolas" panose="020B0609020204030204" pitchFamily="49" charset="0"/>
                </a:rPr>
                <a:t>		</a:t>
              </a:r>
              <a:r>
                <a:rPr lang="en-US" altLang="zh-CN" sz="1600" dirty="0">
                  <a:solidFill>
                    <a:srgbClr val="0000FF"/>
                  </a:solidFill>
                  <a:latin typeface="Consolas" panose="020B0609020204030204" pitchFamily="49" charset="0"/>
                </a:rPr>
                <a:t>else</a:t>
              </a:r>
            </a:p>
            <a:p>
              <a:pPr lvl="0">
                <a:lnSpc>
                  <a:spcPts val="2200"/>
                </a:lnSpc>
                <a:buClr>
                  <a:srgbClr val="151DC1"/>
                </a:buClr>
                <a:buSzPct val="80000"/>
              </a:pPr>
              <a:r>
                <a:rPr lang="en-US" altLang="zh-CN" sz="1600" dirty="0">
                  <a:solidFill>
                    <a:prstClr val="black"/>
                  </a:solidFill>
                  <a:latin typeface="Consolas" panose="020B0609020204030204" pitchFamily="49" charset="0"/>
                </a:rPr>
                <a:t>			p = p-&gt;</a:t>
              </a:r>
              <a:r>
                <a:rPr lang="en-US" altLang="zh-CN" sz="1600" dirty="0" err="1">
                  <a:solidFill>
                    <a:prstClr val="black"/>
                  </a:solidFill>
                  <a:latin typeface="Consolas" panose="020B0609020204030204" pitchFamily="49" charset="0"/>
                </a:rPr>
                <a:t>m_right</a:t>
              </a:r>
              <a:r>
                <a:rPr lang="en-US" altLang="zh-CN" sz="1600" dirty="0">
                  <a:solidFill>
                    <a:prstClr val="black"/>
                  </a:solidFill>
                  <a:latin typeface="Consolas" panose="020B0609020204030204" pitchFamily="49" charset="0"/>
                </a:rPr>
                <a:t>;</a:t>
              </a:r>
            </a:p>
            <a:p>
              <a:pPr lvl="0">
                <a:lnSpc>
                  <a:spcPts val="2200"/>
                </a:lnSpc>
                <a:buClr>
                  <a:srgbClr val="151DC1"/>
                </a:buClr>
                <a:buSzPct val="80000"/>
              </a:pPr>
              <a:r>
                <a:rPr lang="en-US" altLang="zh-CN" sz="1600" dirty="0">
                  <a:solidFill>
                    <a:prstClr val="black"/>
                  </a:solidFill>
                  <a:latin typeface="Consolas" panose="020B0609020204030204" pitchFamily="49" charset="0"/>
                </a:rPr>
                <a:t>	}</a:t>
              </a:r>
            </a:p>
            <a:p>
              <a:pPr lvl="0">
                <a:lnSpc>
                  <a:spcPts val="2200"/>
                </a:lnSpc>
                <a:buClr>
                  <a:srgbClr val="151DC1"/>
                </a:buClr>
                <a:buSzPct val="80000"/>
              </a:pPr>
              <a:r>
                <a:rPr lang="en-US" altLang="zh-CN" sz="1600" dirty="0">
                  <a:solidFill>
                    <a:prstClr val="black"/>
                  </a:solidFill>
                  <a:latin typeface="Consolas" panose="020B0609020204030204" pitchFamily="49" charset="0"/>
                </a:rPr>
                <a:t>	</a:t>
              </a:r>
              <a:r>
                <a:rPr lang="en-US" altLang="zh-CN" sz="1600" dirty="0">
                  <a:solidFill>
                    <a:srgbClr val="0000FF"/>
                  </a:solidFill>
                  <a:latin typeface="Consolas" panose="020B0609020204030204" pitchFamily="49" charset="0"/>
                </a:rPr>
                <a:t>return</a:t>
              </a:r>
              <a:r>
                <a:rPr lang="en-US" altLang="zh-CN" sz="1600" dirty="0">
                  <a:solidFill>
                    <a:prstClr val="black"/>
                  </a:solidFill>
                  <a:latin typeface="Consolas" panose="020B0609020204030204" pitchFamily="49" charset="0"/>
                </a:rPr>
                <a:t> p;</a:t>
              </a:r>
            </a:p>
            <a:p>
              <a:pPr lvl="0">
                <a:lnSpc>
                  <a:spcPts val="2200"/>
                </a:lnSpc>
                <a:buClr>
                  <a:srgbClr val="151DC1"/>
                </a:buClr>
                <a:buSzPct val="80000"/>
              </a:pPr>
              <a:r>
                <a:rPr lang="en-US" altLang="zh-CN" sz="1600" dirty="0">
                  <a:solidFill>
                    <a:prstClr val="black"/>
                  </a:solidFill>
                  <a:latin typeface="Consolas" panose="020B0609020204030204" pitchFamily="49" charset="0"/>
                </a:rPr>
                <a:t>}</a:t>
              </a:r>
              <a:endPar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endParaRPr>
            </a:p>
          </p:txBody>
        </p:sp>
      </p:grpSp>
      <p:grpSp>
        <p:nvGrpSpPr>
          <p:cNvPr id="22" name="组合 21">
            <a:extLst>
              <a:ext uri="{FF2B5EF4-FFF2-40B4-BE49-F238E27FC236}">
                <a16:creationId xmlns:a16="http://schemas.microsoft.com/office/drawing/2014/main" id="{26F3186B-4F08-45B9-9CDE-FBC711097147}"/>
              </a:ext>
            </a:extLst>
          </p:cNvPr>
          <p:cNvGrpSpPr/>
          <p:nvPr/>
        </p:nvGrpSpPr>
        <p:grpSpPr>
          <a:xfrm>
            <a:off x="6422914" y="1815752"/>
            <a:ext cx="2474286" cy="1112277"/>
            <a:chOff x="219974" y="2044323"/>
            <a:chExt cx="8704052" cy="339374"/>
          </a:xfrm>
        </p:grpSpPr>
        <p:sp>
          <p:nvSpPr>
            <p:cNvPr id="23" name="矩形: 圆顶角 22">
              <a:extLst>
                <a:ext uri="{FF2B5EF4-FFF2-40B4-BE49-F238E27FC236}">
                  <a16:creationId xmlns:a16="http://schemas.microsoft.com/office/drawing/2014/main" id="{5F144F22-E93F-41A0-8C2C-C548C9378742}"/>
                </a:ext>
              </a:extLst>
            </p:cNvPr>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24" name="矩形: 圆角 17">
              <a:extLst>
                <a:ext uri="{FF2B5EF4-FFF2-40B4-BE49-F238E27FC236}">
                  <a16:creationId xmlns:a16="http://schemas.microsoft.com/office/drawing/2014/main" id="{20ADF0E0-6C80-4367-9B24-E71948F1C158}"/>
                </a:ext>
              </a:extLst>
            </p:cNvPr>
            <p:cNvSpPr/>
            <p:nvPr/>
          </p:nvSpPr>
          <p:spPr>
            <a:xfrm>
              <a:off x="219974" y="2173363"/>
              <a:ext cx="8704052" cy="210334"/>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400"/>
                </a:lnSpc>
                <a:buClr>
                  <a:srgbClr val="151DC1"/>
                </a:buClr>
              </a:pPr>
              <a:r>
                <a:rPr lang="zh-CN" altLang="en-US" dirty="0">
                  <a:solidFill>
                    <a:prstClr val="black"/>
                  </a:solidFill>
                  <a:latin typeface="Consolas" panose="020B0609020204030204" pitchFamily="49" charset="0"/>
                </a:rPr>
                <a:t>将返回第一个数据值为 </a:t>
              </a:r>
              <a:r>
                <a:rPr lang="en-US" altLang="zh-CN" dirty="0">
                  <a:solidFill>
                    <a:prstClr val="black"/>
                  </a:solidFill>
                  <a:latin typeface="Consolas" panose="020B0609020204030204" pitchFamily="49" charset="0"/>
                </a:rPr>
                <a:t>value </a:t>
              </a:r>
              <a:r>
                <a:rPr lang="zh-CN" altLang="en-US" dirty="0">
                  <a:solidFill>
                    <a:prstClr val="black"/>
                  </a:solidFill>
                  <a:latin typeface="Consolas" panose="020B0609020204030204" pitchFamily="49" charset="0"/>
                </a:rPr>
                <a:t>的结点的指针</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p:txBody>
        </p:sp>
      </p:grpSp>
    </p:spTree>
    <p:extLst>
      <p:ext uri="{BB962C8B-B14F-4D97-AF65-F5344CB8AC3E}">
        <p14:creationId xmlns:p14="http://schemas.microsoft.com/office/powerpoint/2010/main" val="167257236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68</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lvl="0">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8.5.5  </a:t>
            </a:r>
            <a:r>
              <a:rPr lang="zh-CN" altLang="en-US" sz="3200" dirty="0">
                <a:solidFill>
                  <a:prstClr val="white"/>
                </a:solidFill>
              </a:rPr>
              <a:t>销毁操作</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2A4B7D20-6B21-457D-B6BF-C3F76ACBB2EE}"/>
              </a:ext>
            </a:extLst>
          </p:cNvPr>
          <p:cNvSpPr/>
          <p:nvPr/>
        </p:nvSpPr>
        <p:spPr>
          <a:xfrm>
            <a:off x="73842" y="1215120"/>
            <a:ext cx="8616094" cy="400110"/>
          </a:xfrm>
          <a:prstGeom prst="rect">
            <a:avLst/>
          </a:prstGeom>
        </p:spPr>
        <p:txBody>
          <a:bodyPr wrap="square">
            <a:spAutoFit/>
          </a:bodyPr>
          <a:lstStyle/>
          <a:p>
            <a:pPr lvl="0">
              <a:defRPr/>
            </a:pPr>
            <a:r>
              <a:rPr lang="zh-CN" altLang="en-US" sz="2000" dirty="0">
                <a:solidFill>
                  <a:prstClr val="black"/>
                </a:solidFill>
              </a:rPr>
              <a:t>采用后序方式逐个释放每个结点的内存：</a:t>
            </a:r>
            <a:endPar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endParaRPr>
          </a:p>
        </p:txBody>
      </p:sp>
      <p:grpSp>
        <p:nvGrpSpPr>
          <p:cNvPr id="13" name="组合 12">
            <a:extLst>
              <a:ext uri="{FF2B5EF4-FFF2-40B4-BE49-F238E27FC236}">
                <a16:creationId xmlns:a16="http://schemas.microsoft.com/office/drawing/2014/main" id="{D09D85D5-038A-4BF3-A625-95D934A21058}"/>
              </a:ext>
            </a:extLst>
          </p:cNvPr>
          <p:cNvGrpSpPr/>
          <p:nvPr/>
        </p:nvGrpSpPr>
        <p:grpSpPr>
          <a:xfrm>
            <a:off x="130720" y="1662163"/>
            <a:ext cx="6083118" cy="2897644"/>
            <a:chOff x="219974" y="2021251"/>
            <a:chExt cx="8704052" cy="2252464"/>
          </a:xfrm>
        </p:grpSpPr>
        <p:sp>
          <p:nvSpPr>
            <p:cNvPr id="18" name="矩形: 圆顶角 17">
              <a:extLst>
                <a:ext uri="{FF2B5EF4-FFF2-40B4-BE49-F238E27FC236}">
                  <a16:creationId xmlns:a16="http://schemas.microsoft.com/office/drawing/2014/main" id="{1BE027AF-BB67-49A0-86D0-4408EC9D6ADB}"/>
                </a:ext>
              </a:extLst>
            </p:cNvPr>
            <p:cNvSpPr/>
            <p:nvPr/>
          </p:nvSpPr>
          <p:spPr>
            <a:xfrm>
              <a:off x="219974" y="2021251"/>
              <a:ext cx="8704052" cy="324781"/>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kumimoji="0" lang="zh-CN" altLang="en-US" sz="2000" b="0" i="0" u="none" strike="noStrike" kern="1200" cap="none" spc="0" normalizeH="0" baseline="0" noProof="0" dirty="0">
                  <a:ln>
                    <a:noFill/>
                  </a:ln>
                  <a:solidFill>
                    <a:prstClr val="white"/>
                  </a:solidFill>
                  <a:effectLst/>
                  <a:uLnTx/>
                  <a:uFillTx/>
                  <a:latin typeface="Consolas" panose="020B0609020204030204" pitchFamily="49" charset="0"/>
                  <a:ea typeface="微软雅黑"/>
                  <a:cs typeface="+mn-cs"/>
                </a:rPr>
                <a:t>成员函数 </a:t>
              </a:r>
              <a:r>
                <a:rPr lang="en-US" altLang="zh-CN" sz="2000" dirty="0">
                  <a:solidFill>
                    <a:prstClr val="white"/>
                  </a:solidFill>
                  <a:latin typeface="Consolas" panose="020B0609020204030204" pitchFamily="49" charset="0"/>
                </a:rPr>
                <a:t>destroy </a:t>
              </a:r>
              <a:r>
                <a:rPr kumimoji="0" lang="zh-CN" altLang="en-US" sz="2000" b="0" i="0" u="none" strike="noStrike" kern="1200" cap="none" spc="0" normalizeH="0" baseline="0" noProof="0" dirty="0">
                  <a:ln>
                    <a:noFill/>
                  </a:ln>
                  <a:solidFill>
                    <a:prstClr val="white"/>
                  </a:solidFill>
                  <a:effectLst/>
                  <a:uLnTx/>
                  <a:uFillTx/>
                  <a:latin typeface="Consolas" panose="020B0609020204030204" pitchFamily="49" charset="0"/>
                  <a:ea typeface="微软雅黑"/>
                  <a:cs typeface="+mn-cs"/>
                </a:rPr>
                <a:t>定义</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9" name="矩形: 圆角 17">
              <a:extLst>
                <a:ext uri="{FF2B5EF4-FFF2-40B4-BE49-F238E27FC236}">
                  <a16:creationId xmlns:a16="http://schemas.microsoft.com/office/drawing/2014/main" id="{DCD5AFA7-7B71-40FD-B504-0C9920E0FC1D}"/>
                </a:ext>
              </a:extLst>
            </p:cNvPr>
            <p:cNvSpPr/>
            <p:nvPr/>
          </p:nvSpPr>
          <p:spPr>
            <a:xfrm>
              <a:off x="219974" y="2357838"/>
              <a:ext cx="8704052" cy="1915877"/>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ts val="2300"/>
                </a:lnSpc>
                <a:spcBef>
                  <a:spcPts val="0"/>
                </a:spcBef>
                <a:spcAft>
                  <a:spcPts val="0"/>
                </a:spcAft>
                <a:buClr>
                  <a:srgbClr val="151DC1"/>
                </a:buClr>
                <a:buSzPct val="80000"/>
                <a:buFontTx/>
                <a:buNone/>
                <a:tabLst/>
                <a:defRPr/>
              </a:pPr>
              <a:r>
                <a:rPr kumimoji="0" lang="en-US" altLang="zh-CN" sz="1600" b="0" i="0" u="none" strike="noStrike" kern="1200" cap="none" spc="0" normalizeH="0" baseline="0" noProof="0" dirty="0">
                  <a:ln>
                    <a:noFill/>
                  </a:ln>
                  <a:solidFill>
                    <a:srgbClr val="0000FF"/>
                  </a:solidFill>
                  <a:effectLst/>
                  <a:uLnTx/>
                  <a:uFillTx/>
                  <a:latin typeface="Consolas" panose="020B0609020204030204" pitchFamily="49" charset="0"/>
                  <a:ea typeface="微软雅黑"/>
                  <a:cs typeface="+mn-cs"/>
                </a:rPr>
                <a:t>template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&lt;</a:t>
              </a:r>
              <a:r>
                <a:rPr kumimoji="0" lang="en-US" altLang="zh-CN" sz="1600" b="0" i="0" u="none" strike="noStrike" kern="1200" cap="none" spc="0" normalizeH="0" baseline="0" noProof="0" dirty="0" err="1">
                  <a:ln>
                    <a:noFill/>
                  </a:ln>
                  <a:solidFill>
                    <a:srgbClr val="0000FF"/>
                  </a:solidFill>
                  <a:effectLst/>
                  <a:uLnTx/>
                  <a:uFillTx/>
                  <a:latin typeface="Consolas" panose="020B0609020204030204" pitchFamily="49" charset="0"/>
                  <a:ea typeface="微软雅黑"/>
                  <a:cs typeface="+mn-cs"/>
                </a:rPr>
                <a:t>typename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 </a:t>
              </a:r>
              <a:r>
                <a:rPr kumimoji="0" lang="en-US" altLang="zh-CN" sz="1600" b="0" i="0" u="none" strike="noStrike" kern="1200" cap="none" spc="0" normalizeH="0" baseline="0" noProof="0" dirty="0">
                  <a:ln>
                    <a:noFill/>
                  </a:ln>
                  <a:solidFill>
                    <a:srgbClr val="08764C"/>
                  </a:solidFill>
                  <a:effectLst/>
                  <a:uLnTx/>
                  <a:uFillTx/>
                  <a:latin typeface="Consolas" panose="020B0609020204030204" pitchFamily="49" charset="0"/>
                  <a:ea typeface="微软雅黑"/>
                  <a:cs typeface="+mn-cs"/>
                </a:rPr>
                <a:t>T</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&gt;</a:t>
              </a:r>
            </a:p>
            <a:p>
              <a:pPr lvl="0">
                <a:lnSpc>
                  <a:spcPts val="2300"/>
                </a:lnSpc>
                <a:buClr>
                  <a:srgbClr val="151DC1"/>
                </a:buClr>
                <a:buSzPct val="80000"/>
              </a:pPr>
              <a:r>
                <a:rPr lang="en-US" altLang="zh-CN" sz="1600" dirty="0">
                  <a:solidFill>
                    <a:schemeClr val="tx1"/>
                  </a:solidFill>
                  <a:latin typeface="Consolas" panose="020B0609020204030204" pitchFamily="49" charset="0"/>
                </a:rPr>
                <a:t>void </a:t>
              </a:r>
              <a:r>
                <a:rPr lang="en-US" altLang="zh-CN" sz="1600" dirty="0" err="1">
                  <a:solidFill>
                    <a:srgbClr val="08764C"/>
                  </a:solidFill>
                  <a:latin typeface="Consolas" panose="020B0609020204030204" pitchFamily="49" charset="0"/>
                </a:rPr>
                <a:t>BinaryTree</a:t>
              </a:r>
              <a:r>
                <a:rPr lang="en-US" altLang="zh-CN" sz="1600" dirty="0">
                  <a:solidFill>
                    <a:schemeClr val="tx1"/>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&gt;::destroy(</a:t>
              </a:r>
              <a:r>
                <a:rPr lang="en-US" altLang="zh-CN" sz="1600" dirty="0">
                  <a:solidFill>
                    <a:srgbClr val="08764C"/>
                  </a:solidFill>
                  <a:latin typeface="Consolas" panose="020B0609020204030204" pitchFamily="49" charset="0"/>
                </a:rPr>
                <a:t>Node</a:t>
              </a:r>
              <a:r>
                <a:rPr lang="en-US" altLang="zh-CN" sz="1600" dirty="0">
                  <a:solidFill>
                    <a:schemeClr val="tx1"/>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schemeClr val="tx1"/>
                  </a:solidFill>
                  <a:latin typeface="Consolas" panose="020B0609020204030204" pitchFamily="49" charset="0"/>
                </a:rPr>
                <a:t>&gt; *p){</a:t>
              </a:r>
            </a:p>
            <a:p>
              <a:pPr lvl="0">
                <a:lnSpc>
                  <a:spcPts val="2300"/>
                </a:lnSpc>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if </a:t>
              </a:r>
              <a:r>
                <a:rPr lang="en-US" altLang="zh-CN" sz="1600" dirty="0">
                  <a:solidFill>
                    <a:schemeClr val="tx1"/>
                  </a:solidFill>
                  <a:latin typeface="Consolas" panose="020B0609020204030204" pitchFamily="49" charset="0"/>
                </a:rPr>
                <a:t>(p != </a:t>
              </a:r>
              <a:r>
                <a:rPr lang="en-US" altLang="zh-CN" sz="1600" dirty="0" err="1">
                  <a:solidFill>
                    <a:schemeClr val="tx1"/>
                  </a:solidFill>
                  <a:latin typeface="Consolas" panose="020B0609020204030204" pitchFamily="49" charset="0"/>
                </a:rPr>
                <a:t>nullptr</a:t>
              </a:r>
              <a:r>
                <a:rPr lang="en-US" altLang="zh-CN" sz="1600" dirty="0">
                  <a:solidFill>
                    <a:schemeClr val="tx1"/>
                  </a:solidFill>
                  <a:latin typeface="Consolas" panose="020B0609020204030204" pitchFamily="49" charset="0"/>
                </a:rPr>
                <a:t>){</a:t>
              </a:r>
            </a:p>
            <a:p>
              <a:pPr lvl="0">
                <a:lnSpc>
                  <a:spcPts val="2300"/>
                </a:lnSpc>
                <a:buClr>
                  <a:srgbClr val="151DC1"/>
                </a:buClr>
                <a:buSzPct val="80000"/>
              </a:pPr>
              <a:r>
                <a:rPr lang="en-US" altLang="zh-CN" sz="1600" dirty="0">
                  <a:solidFill>
                    <a:schemeClr val="tx1"/>
                  </a:solidFill>
                  <a:latin typeface="Consolas" panose="020B0609020204030204" pitchFamily="49" charset="0"/>
                </a:rPr>
                <a:t>		destroy(p-&gt;</a:t>
              </a:r>
              <a:r>
                <a:rPr lang="en-US" altLang="zh-CN" sz="1600" dirty="0" err="1">
                  <a:solidFill>
                    <a:schemeClr val="tx1"/>
                  </a:solidFill>
                  <a:latin typeface="Consolas" panose="020B0609020204030204" pitchFamily="49" charset="0"/>
                </a:rPr>
                <a:t>m_left</a:t>
              </a:r>
              <a:r>
                <a:rPr lang="en-US" altLang="zh-CN" sz="1600" dirty="0">
                  <a:solidFill>
                    <a:schemeClr val="tx1"/>
                  </a:solidFill>
                  <a:latin typeface="Consolas" panose="020B0609020204030204" pitchFamily="49" charset="0"/>
                </a:rPr>
                <a:t>);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销毁左子树</a:t>
              </a:r>
            </a:p>
            <a:p>
              <a:pPr lvl="0">
                <a:lnSpc>
                  <a:spcPts val="2300"/>
                </a:lnSpc>
                <a:buClr>
                  <a:srgbClr val="151DC1"/>
                </a:buClr>
                <a:buSzPct val="80000"/>
              </a:pPr>
              <a:r>
                <a:rPr lang="en-US" altLang="zh-CN" sz="1600" dirty="0">
                  <a:solidFill>
                    <a:schemeClr val="tx1"/>
                  </a:solidFill>
                  <a:latin typeface="Consolas" panose="020B0609020204030204" pitchFamily="49" charset="0"/>
                </a:rPr>
                <a:t>		destroy(p-&gt;</a:t>
              </a:r>
              <a:r>
                <a:rPr lang="en-US" altLang="zh-CN" sz="1600" dirty="0" err="1">
                  <a:solidFill>
                    <a:schemeClr val="tx1"/>
                  </a:solidFill>
                  <a:latin typeface="Consolas" panose="020B0609020204030204" pitchFamily="49" charset="0"/>
                </a:rPr>
                <a:t>m_right</a:t>
              </a:r>
              <a:r>
                <a:rPr lang="en-US" altLang="zh-CN" sz="1600" dirty="0">
                  <a:solidFill>
                    <a:schemeClr val="tx1"/>
                  </a:solidFill>
                  <a:latin typeface="Consolas" panose="020B0609020204030204" pitchFamily="49" charset="0"/>
                </a:rPr>
                <a:t>);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销毁右子树</a:t>
              </a:r>
            </a:p>
            <a:p>
              <a:pPr lvl="0">
                <a:lnSpc>
                  <a:spcPts val="2300"/>
                </a:lnSpc>
                <a:buClr>
                  <a:srgbClr val="151DC1"/>
                </a:buClr>
                <a:buSzPct val="80000"/>
              </a:pPr>
              <a:r>
                <a:rPr lang="en-US" altLang="zh-CN" sz="1600" dirty="0">
                  <a:solidFill>
                    <a:schemeClr val="tx1"/>
                  </a:solidFill>
                  <a:latin typeface="Consolas" panose="020B0609020204030204" pitchFamily="49" charset="0"/>
                </a:rPr>
                <a:t>		</a:t>
              </a:r>
              <a:r>
                <a:rPr lang="en-US" altLang="zh-CN" sz="1600" dirty="0">
                  <a:solidFill>
                    <a:srgbClr val="0000FF"/>
                  </a:solidFill>
                  <a:latin typeface="Consolas" panose="020B0609020204030204" pitchFamily="49" charset="0"/>
                </a:rPr>
                <a:t>delete</a:t>
              </a:r>
              <a:r>
                <a:rPr lang="en-US" altLang="zh-CN" sz="1600" dirty="0">
                  <a:solidFill>
                    <a:schemeClr val="tx1"/>
                  </a:solidFill>
                  <a:latin typeface="Consolas" panose="020B0609020204030204" pitchFamily="49" charset="0"/>
                </a:rPr>
                <a:t> p;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释放根结点内存</a:t>
              </a:r>
            </a:p>
            <a:p>
              <a:pPr lvl="0">
                <a:lnSpc>
                  <a:spcPts val="2300"/>
                </a:lnSpc>
                <a:buClr>
                  <a:srgbClr val="151DC1"/>
                </a:buClr>
                <a:buSzPct val="80000"/>
              </a:pPr>
              <a:r>
                <a:rPr lang="en-US" altLang="zh-CN" sz="1600" dirty="0">
                  <a:solidFill>
                    <a:schemeClr val="tx1"/>
                  </a:solidFill>
                  <a:latin typeface="Consolas" panose="020B0609020204030204" pitchFamily="49" charset="0"/>
                </a:rPr>
                <a:t>	}</a:t>
              </a:r>
            </a:p>
            <a:p>
              <a:pPr lvl="0">
                <a:lnSpc>
                  <a:spcPts val="2300"/>
                </a:lnSpc>
                <a:buClr>
                  <a:srgbClr val="151DC1"/>
                </a:buClr>
                <a:buSzPct val="80000"/>
              </a:pPr>
              <a:r>
                <a:rPr lang="en-US" altLang="zh-CN" sz="1600" dirty="0">
                  <a:solidFill>
                    <a:schemeClr val="tx1"/>
                  </a:solidFill>
                  <a:latin typeface="Consolas" panose="020B0609020204030204" pitchFamily="49" charset="0"/>
                </a:rPr>
                <a:t>}</a:t>
              </a:r>
              <a:endParaRPr kumimoji="0" lang="en-US" altLang="zh-CN" sz="1600" b="0" i="0" u="none" strike="noStrike" kern="1200" cap="none" spc="0" normalizeH="0" baseline="0" noProof="0" dirty="0">
                <a:ln>
                  <a:noFill/>
                </a:ln>
                <a:solidFill>
                  <a:schemeClr val="tx1"/>
                </a:solidFill>
                <a:effectLst/>
                <a:uLnTx/>
                <a:uFillTx/>
                <a:latin typeface="Consolas" panose="020B0609020204030204" pitchFamily="49" charset="0"/>
                <a:ea typeface="微软雅黑"/>
              </a:endParaRPr>
            </a:p>
          </p:txBody>
        </p:sp>
      </p:grpSp>
      <p:grpSp>
        <p:nvGrpSpPr>
          <p:cNvPr id="22" name="组合 21">
            <a:extLst>
              <a:ext uri="{FF2B5EF4-FFF2-40B4-BE49-F238E27FC236}">
                <a16:creationId xmlns:a16="http://schemas.microsoft.com/office/drawing/2014/main" id="{26F3186B-4F08-45B9-9CDE-FBC711097147}"/>
              </a:ext>
            </a:extLst>
          </p:cNvPr>
          <p:cNvGrpSpPr/>
          <p:nvPr/>
        </p:nvGrpSpPr>
        <p:grpSpPr>
          <a:xfrm>
            <a:off x="6422914" y="1666868"/>
            <a:ext cx="2474286" cy="1872101"/>
            <a:chOff x="219974" y="2044323"/>
            <a:chExt cx="8704052" cy="571209"/>
          </a:xfrm>
        </p:grpSpPr>
        <p:sp>
          <p:nvSpPr>
            <p:cNvPr id="23" name="矩形: 圆顶角 22">
              <a:extLst>
                <a:ext uri="{FF2B5EF4-FFF2-40B4-BE49-F238E27FC236}">
                  <a16:creationId xmlns:a16="http://schemas.microsoft.com/office/drawing/2014/main" id="{5F144F22-E93F-41A0-8C2C-C548C9378742}"/>
                </a:ext>
              </a:extLst>
            </p:cNvPr>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24" name="矩形: 圆角 17">
              <a:extLst>
                <a:ext uri="{FF2B5EF4-FFF2-40B4-BE49-F238E27FC236}">
                  <a16:creationId xmlns:a16="http://schemas.microsoft.com/office/drawing/2014/main" id="{20ADF0E0-6C80-4367-9B24-E71948F1C158}"/>
                </a:ext>
              </a:extLst>
            </p:cNvPr>
            <p:cNvSpPr/>
            <p:nvPr/>
          </p:nvSpPr>
          <p:spPr>
            <a:xfrm>
              <a:off x="219974" y="2173363"/>
              <a:ext cx="8704052" cy="44216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marL="285750" lvl="0" indent="-285750">
                <a:lnSpc>
                  <a:spcPts val="2700"/>
                </a:lnSpc>
                <a:buClr>
                  <a:srgbClr val="151DC1"/>
                </a:buClr>
                <a:buFont typeface="Wingdings" panose="05000000000000000000" pitchFamily="2" charset="2"/>
                <a:buChar char="l"/>
              </a:pPr>
              <a:r>
                <a:rPr lang="zh-CN" altLang="en-US" dirty="0">
                  <a:solidFill>
                    <a:prstClr val="black"/>
                  </a:solidFill>
                  <a:latin typeface="Consolas" panose="020B0609020204030204" pitchFamily="49" charset="0"/>
                </a:rPr>
                <a:t>释放给定结点及其</a:t>
              </a:r>
              <a:endParaRPr lang="en-US" altLang="zh-CN" dirty="0">
                <a:solidFill>
                  <a:prstClr val="black"/>
                </a:solidFill>
                <a:latin typeface="Consolas" panose="020B0609020204030204" pitchFamily="49" charset="0"/>
              </a:endParaRPr>
            </a:p>
            <a:p>
              <a:pPr lvl="0">
                <a:lnSpc>
                  <a:spcPts val="2700"/>
                </a:lnSpc>
                <a:buClr>
                  <a:srgbClr val="151DC1"/>
                </a:buClr>
              </a:pPr>
              <a:r>
                <a:rPr lang="zh-CN" altLang="en-US" dirty="0">
                  <a:solidFill>
                    <a:prstClr val="black"/>
                  </a:solidFill>
                  <a:latin typeface="Consolas" panose="020B0609020204030204" pitchFamily="49" charset="0"/>
                </a:rPr>
                <a:t>左右子树的内存</a:t>
              </a:r>
            </a:p>
            <a:p>
              <a:pPr marL="285750" lvl="0" indent="-285750">
                <a:lnSpc>
                  <a:spcPts val="2700"/>
                </a:lnSpc>
                <a:buClr>
                  <a:srgbClr val="151DC1"/>
                </a:buClr>
                <a:buFont typeface="Wingdings" panose="05000000000000000000" pitchFamily="2" charset="2"/>
                <a:buChar char="l"/>
              </a:pPr>
              <a:r>
                <a:rPr lang="zh-CN" altLang="en-US" dirty="0">
                  <a:solidFill>
                    <a:prstClr val="black"/>
                  </a:solidFill>
                  <a:latin typeface="Consolas" panose="020B0609020204030204" pitchFamily="49" charset="0"/>
                </a:rPr>
                <a:t>访问权限声明为私</a:t>
              </a:r>
              <a:endParaRPr lang="en-US" altLang="zh-CN" dirty="0">
                <a:solidFill>
                  <a:prstClr val="black"/>
                </a:solidFill>
                <a:latin typeface="Consolas" panose="020B0609020204030204" pitchFamily="49" charset="0"/>
              </a:endParaRPr>
            </a:p>
            <a:p>
              <a:pPr lvl="0">
                <a:lnSpc>
                  <a:spcPts val="2700"/>
                </a:lnSpc>
                <a:buClr>
                  <a:srgbClr val="151DC1"/>
                </a:buClr>
              </a:pPr>
              <a:r>
                <a:rPr lang="zh-CN" altLang="en-US" dirty="0">
                  <a:solidFill>
                    <a:prstClr val="black"/>
                  </a:solidFill>
                  <a:latin typeface="Consolas" panose="020B0609020204030204" pitchFamily="49" charset="0"/>
                </a:rPr>
                <a:t>有，是析构函数的实现</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p:txBody>
        </p:sp>
      </p:grpSp>
      <p:grpSp>
        <p:nvGrpSpPr>
          <p:cNvPr id="11" name="组合 10">
            <a:extLst>
              <a:ext uri="{FF2B5EF4-FFF2-40B4-BE49-F238E27FC236}">
                <a16:creationId xmlns:a16="http://schemas.microsoft.com/office/drawing/2014/main" id="{4D7F429B-0BD6-4AF8-87C3-E7857CB3977E}"/>
              </a:ext>
            </a:extLst>
          </p:cNvPr>
          <p:cNvGrpSpPr/>
          <p:nvPr/>
        </p:nvGrpSpPr>
        <p:grpSpPr>
          <a:xfrm>
            <a:off x="6422914" y="3721874"/>
            <a:ext cx="2474286" cy="2339512"/>
            <a:chOff x="219974" y="2044317"/>
            <a:chExt cx="8704052" cy="2339520"/>
          </a:xfrm>
        </p:grpSpPr>
        <p:sp>
          <p:nvSpPr>
            <p:cNvPr id="12" name="矩形: 圆顶角 11">
              <a:extLst>
                <a:ext uri="{FF2B5EF4-FFF2-40B4-BE49-F238E27FC236}">
                  <a16:creationId xmlns:a16="http://schemas.microsoft.com/office/drawing/2014/main" id="{CA2F268B-BC57-4D8C-8F95-CF7EBE3FFC1F}"/>
                </a:ext>
              </a:extLst>
            </p:cNvPr>
            <p:cNvSpPr/>
            <p:nvPr/>
          </p:nvSpPr>
          <p:spPr>
            <a:xfrm>
              <a:off x="219974" y="2044317"/>
              <a:ext cx="8704052" cy="472176"/>
            </a:xfrm>
            <a:prstGeom prst="round2SameRect">
              <a:avLst>
                <a:gd name="adj1" fmla="val 20076"/>
                <a:gd name="adj2" fmla="val 0"/>
              </a:avLst>
            </a:prstGeom>
            <a:solidFill>
              <a:srgbClr val="C7576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注意</a:t>
              </a:r>
            </a:p>
          </p:txBody>
        </p:sp>
        <p:sp>
          <p:nvSpPr>
            <p:cNvPr id="14" name="矩形: 圆角 17">
              <a:extLst>
                <a:ext uri="{FF2B5EF4-FFF2-40B4-BE49-F238E27FC236}">
                  <a16:creationId xmlns:a16="http://schemas.microsoft.com/office/drawing/2014/main" id="{5BDCED53-7F59-4071-9B0B-5F3425B623DD}"/>
                </a:ext>
              </a:extLst>
            </p:cNvPr>
            <p:cNvSpPr/>
            <p:nvPr/>
          </p:nvSpPr>
          <p:spPr>
            <a:xfrm>
              <a:off x="219974" y="2527489"/>
              <a:ext cx="8704052" cy="1856348"/>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0DCD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800"/>
                </a:lnSpc>
                <a:spcAft>
                  <a:spcPts val="1200"/>
                </a:spcAft>
                <a:buClr>
                  <a:srgbClr val="212AE7"/>
                </a:buClr>
                <a:buSzPct val="80000"/>
                <a:defRPr/>
              </a:pPr>
              <a:r>
                <a:rPr lang="zh-CN" altLang="en-US" dirty="0">
                  <a:solidFill>
                    <a:prstClr val="black"/>
                  </a:solidFill>
                  <a:latin typeface="Consolas" panose="020B0609020204030204" pitchFamily="49" charset="0"/>
                </a:rPr>
                <a:t>若在它处执行此函数后，必须把给定结点的父结点（如有）指向此结点的指针成员置空，否则成为</a:t>
              </a:r>
              <a:r>
                <a:rPr lang="zh-CN" altLang="en-US" dirty="0">
                  <a:solidFill>
                    <a:srgbClr val="FF0000"/>
                  </a:solidFill>
                  <a:latin typeface="Consolas" panose="020B0609020204030204" pitchFamily="49" charset="0"/>
                </a:rPr>
                <a:t>空悬指针</a:t>
              </a:r>
              <a:endPar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微软雅黑"/>
              </a:endParaRPr>
            </a:p>
          </p:txBody>
        </p:sp>
      </p:grpSp>
    </p:spTree>
    <p:extLst>
      <p:ext uri="{BB962C8B-B14F-4D97-AF65-F5344CB8AC3E}">
        <p14:creationId xmlns:p14="http://schemas.microsoft.com/office/powerpoint/2010/main" val="328225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66648" y="6516083"/>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69</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8.5.6  </a:t>
            </a:r>
            <a:r>
              <a:rPr kumimoji="0" lang="zh-CN" altLang="en-US" sz="3200" b="0" i="0" u="none" strike="noStrike" kern="1200" cap="none" spc="0" normalizeH="0" baseline="0" noProof="0" dirty="0">
                <a:ln>
                  <a:noFill/>
                </a:ln>
                <a:solidFill>
                  <a:prstClr val="white"/>
                </a:solidFill>
                <a:effectLst/>
                <a:uLnTx/>
                <a:uFillTx/>
                <a:latin typeface="微软雅黑"/>
                <a:ea typeface="微软雅黑"/>
                <a:cs typeface="+mn-cs"/>
              </a:rPr>
              <a:t>拷贝控制及友元声明</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 name="矩形 1">
            <a:extLst>
              <a:ext uri="{FF2B5EF4-FFF2-40B4-BE49-F238E27FC236}">
                <a16:creationId xmlns:a16="http://schemas.microsoft.com/office/drawing/2014/main" id="{2A4B7D20-6B21-457D-B6BF-C3F76ACBB2EE}"/>
              </a:ext>
            </a:extLst>
          </p:cNvPr>
          <p:cNvSpPr/>
          <p:nvPr/>
        </p:nvSpPr>
        <p:spPr>
          <a:xfrm>
            <a:off x="73842" y="946896"/>
            <a:ext cx="8616094" cy="707886"/>
          </a:xfrm>
          <a:prstGeom prst="rect">
            <a:avLst/>
          </a:prstGeom>
        </p:spPr>
        <p:txBody>
          <a:bodyPr wrap="square">
            <a:spAutoFit/>
          </a:bodyPr>
          <a:lstStyle/>
          <a:p>
            <a:pPr lvl="0">
              <a:defRPr/>
            </a:pPr>
            <a:r>
              <a:rPr lang="zh-CN" altLang="en-US" sz="2000" dirty="0">
                <a:solidFill>
                  <a:prstClr val="black"/>
                </a:solidFill>
              </a:rPr>
              <a:t>类似于单链表，二叉树中的结点以及二叉树本身不允许执行默认的拷贝成员，</a:t>
            </a:r>
          </a:p>
          <a:p>
            <a:pPr lvl="0">
              <a:defRPr/>
            </a:pPr>
            <a:r>
              <a:rPr lang="zh-CN" altLang="en-US" sz="2000" dirty="0">
                <a:solidFill>
                  <a:prstClr val="black"/>
                </a:solidFill>
              </a:rPr>
              <a:t>因此将它们声明为 </a:t>
            </a:r>
            <a:r>
              <a:rPr lang="en-US" altLang="zh-CN" sz="2000" dirty="0">
                <a:solidFill>
                  <a:prstClr val="black"/>
                </a:solidFill>
                <a:latin typeface="Consolas" panose="020B0609020204030204" pitchFamily="49" charset="0"/>
              </a:rPr>
              <a:t>delete</a:t>
            </a:r>
            <a:endParaRPr kumimoji="0" lang="zh-CN" altLang="en-US" sz="2400" b="0" i="0" u="none" strike="noStrike" kern="1200" cap="none" spc="0" normalizeH="0" baseline="0" noProof="0" dirty="0">
              <a:ln>
                <a:noFill/>
              </a:ln>
              <a:solidFill>
                <a:prstClr val="black"/>
              </a:solidFill>
              <a:effectLst/>
              <a:uLnTx/>
              <a:uFillTx/>
              <a:latin typeface="Consolas" panose="020B0609020204030204" pitchFamily="49" charset="0"/>
              <a:ea typeface="微软雅黑"/>
            </a:endParaRPr>
          </a:p>
        </p:txBody>
      </p:sp>
      <p:grpSp>
        <p:nvGrpSpPr>
          <p:cNvPr id="13" name="组合 12">
            <a:extLst>
              <a:ext uri="{FF2B5EF4-FFF2-40B4-BE49-F238E27FC236}">
                <a16:creationId xmlns:a16="http://schemas.microsoft.com/office/drawing/2014/main" id="{D09D85D5-038A-4BF3-A625-95D934A21058}"/>
              </a:ext>
            </a:extLst>
          </p:cNvPr>
          <p:cNvGrpSpPr/>
          <p:nvPr/>
        </p:nvGrpSpPr>
        <p:grpSpPr>
          <a:xfrm>
            <a:off x="195762" y="1693833"/>
            <a:ext cx="6339150" cy="4992939"/>
            <a:chOff x="219974" y="2021251"/>
            <a:chExt cx="8704052" cy="3881227"/>
          </a:xfrm>
        </p:grpSpPr>
        <p:sp>
          <p:nvSpPr>
            <p:cNvPr id="18" name="矩形: 圆顶角 17">
              <a:extLst>
                <a:ext uri="{FF2B5EF4-FFF2-40B4-BE49-F238E27FC236}">
                  <a16:creationId xmlns:a16="http://schemas.microsoft.com/office/drawing/2014/main" id="{1BE027AF-BB67-49A0-86D0-4408EC9D6ADB}"/>
                </a:ext>
              </a:extLst>
            </p:cNvPr>
            <p:cNvSpPr/>
            <p:nvPr/>
          </p:nvSpPr>
          <p:spPr>
            <a:xfrm>
              <a:off x="219974" y="2021251"/>
              <a:ext cx="8704052" cy="324781"/>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sz="2000" dirty="0" err="1">
                  <a:solidFill>
                    <a:prstClr val="white"/>
                  </a:solidFill>
                  <a:latin typeface="Consolas" panose="020B0609020204030204" pitchFamily="49" charset="0"/>
                </a:rPr>
                <a:t>BianryTree</a:t>
              </a:r>
              <a:r>
                <a:rPr lang="en-US" altLang="zh-CN" sz="2000" dirty="0">
                  <a:solidFill>
                    <a:prstClr val="white"/>
                  </a:solidFill>
                  <a:latin typeface="Consolas" panose="020B0609020204030204" pitchFamily="49" charset="0"/>
                </a:rPr>
                <a:t> </a:t>
              </a:r>
              <a:r>
                <a:rPr lang="zh-CN" altLang="en-US" sz="2000" dirty="0">
                  <a:solidFill>
                    <a:prstClr val="white"/>
                  </a:solidFill>
                  <a:latin typeface="Consolas" panose="020B0609020204030204" pitchFamily="49" charset="0"/>
                </a:rPr>
                <a:t>和 </a:t>
              </a:r>
              <a:r>
                <a:rPr lang="en-US" altLang="zh-CN" sz="2000" dirty="0">
                  <a:solidFill>
                    <a:prstClr val="white"/>
                  </a:solidFill>
                  <a:latin typeface="Consolas" panose="020B0609020204030204" pitchFamily="49" charset="0"/>
                </a:rPr>
                <a:t>Node </a:t>
              </a:r>
              <a:r>
                <a:rPr lang="zh-CN" altLang="en-US" sz="2000" dirty="0">
                  <a:solidFill>
                    <a:prstClr val="white"/>
                  </a:solidFill>
                  <a:latin typeface="Consolas" panose="020B0609020204030204" pitchFamily="49" charset="0"/>
                </a:rPr>
                <a:t>类模板的拷贝控制及友元声明</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9" name="矩形: 圆角 17">
              <a:extLst>
                <a:ext uri="{FF2B5EF4-FFF2-40B4-BE49-F238E27FC236}">
                  <a16:creationId xmlns:a16="http://schemas.microsoft.com/office/drawing/2014/main" id="{DCD5AFA7-7B71-40FD-B504-0C9920E0FC1D}"/>
                </a:ext>
              </a:extLst>
            </p:cNvPr>
            <p:cNvSpPr/>
            <p:nvPr/>
          </p:nvSpPr>
          <p:spPr>
            <a:xfrm>
              <a:off x="219974" y="2338885"/>
              <a:ext cx="8704052" cy="356359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ts val="2000"/>
                </a:lnSpc>
                <a:buClr>
                  <a:srgbClr val="151DC1"/>
                </a:buClr>
                <a:buSzPct val="80000"/>
                <a:defRPr/>
              </a:pPr>
              <a:r>
                <a:rPr kumimoji="0" lang="en-US" altLang="zh-CN" sz="1600" b="0" i="0" u="none" strike="noStrike" kern="1200" cap="none" spc="0" normalizeH="0" baseline="0" noProof="0" dirty="0">
                  <a:ln>
                    <a:noFill/>
                  </a:ln>
                  <a:solidFill>
                    <a:srgbClr val="0000FF"/>
                  </a:solidFill>
                  <a:effectLst/>
                  <a:uLnTx/>
                  <a:uFillTx/>
                  <a:latin typeface="Consolas" panose="020B0609020204030204" pitchFamily="49" charset="0"/>
                  <a:ea typeface="微软雅黑"/>
                  <a:cs typeface="+mn-cs"/>
                </a:rPr>
                <a:t>template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&lt;</a:t>
              </a:r>
              <a:r>
                <a:rPr kumimoji="0" lang="en-US" altLang="zh-CN" sz="1600" b="0" i="0" u="none" strike="noStrike" kern="1200" cap="none" spc="0" normalizeH="0" baseline="0" noProof="0" dirty="0" err="1">
                  <a:ln>
                    <a:noFill/>
                  </a:ln>
                  <a:solidFill>
                    <a:srgbClr val="0000FF"/>
                  </a:solidFill>
                  <a:effectLst/>
                  <a:uLnTx/>
                  <a:uFillTx/>
                  <a:latin typeface="Consolas" panose="020B0609020204030204" pitchFamily="49" charset="0"/>
                  <a:ea typeface="微软雅黑"/>
                  <a:cs typeface="+mn-cs"/>
                </a:rPr>
                <a:t>typename</a:t>
              </a:r>
              <a:r>
                <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rPr>
                <a:t> </a:t>
              </a:r>
              <a:r>
                <a:rPr kumimoji="0" lang="en-US" altLang="zh-CN" sz="1600" b="0" i="0" u="none" strike="noStrike" kern="1200" cap="none" spc="0" normalizeH="0" baseline="0" noProof="0" dirty="0">
                  <a:ln>
                    <a:noFill/>
                  </a:ln>
                  <a:solidFill>
                    <a:srgbClr val="08764C"/>
                  </a:solidFill>
                  <a:effectLst/>
                  <a:uLnTx/>
                  <a:uFillTx/>
                  <a:latin typeface="Consolas" panose="020B0609020204030204" pitchFamily="49" charset="0"/>
                  <a:ea typeface="微软雅黑"/>
                  <a:cs typeface="+mn-cs"/>
                </a:rPr>
                <a:t>T</a:t>
              </a:r>
              <a:r>
                <a:rPr lang="en-US" altLang="zh-CN" sz="1600" dirty="0">
                  <a:solidFill>
                    <a:prstClr val="black"/>
                  </a:solidFill>
                  <a:latin typeface="Consolas" panose="020B0609020204030204" pitchFamily="49" charset="0"/>
                </a:rPr>
                <a:t>&gt; </a:t>
              </a:r>
              <a:r>
                <a:rPr lang="en-US" altLang="zh-CN" sz="1600" dirty="0">
                  <a:solidFill>
                    <a:srgbClr val="0000FF"/>
                  </a:solidFill>
                  <a:latin typeface="Consolas" panose="020B0609020204030204" pitchFamily="49" charset="0"/>
                </a:rPr>
                <a:t>class</a:t>
              </a:r>
              <a:r>
                <a:rPr lang="en-US" altLang="zh-CN" sz="1600" dirty="0">
                  <a:solidFill>
                    <a:prstClr val="black"/>
                  </a:solidFill>
                  <a:latin typeface="Consolas" panose="020B0609020204030204" pitchFamily="49" charset="0"/>
                </a:rPr>
                <a:t> </a:t>
              </a:r>
              <a:r>
                <a:rPr lang="en-US" altLang="zh-CN" sz="1600" dirty="0" err="1">
                  <a:solidFill>
                    <a:srgbClr val="08764C"/>
                  </a:solidFill>
                  <a:latin typeface="Consolas" panose="020B0609020204030204" pitchFamily="49" charset="0"/>
                </a:rPr>
                <a:t>BinaryTree</a:t>
              </a:r>
              <a:r>
                <a:rPr lang="en-US" altLang="zh-CN" sz="1600" dirty="0">
                  <a:solidFill>
                    <a:prstClr val="black"/>
                  </a:solidFill>
                  <a:latin typeface="Consolas" panose="020B0609020204030204" pitchFamily="49" charset="0"/>
                </a:rPr>
                <a:t>;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前向声明</a:t>
              </a:r>
            </a:p>
            <a:p>
              <a:pPr lvl="0">
                <a:lnSpc>
                  <a:spcPts val="2000"/>
                </a:lnSpc>
                <a:buClr>
                  <a:srgbClr val="151DC1"/>
                </a:buClr>
                <a:buSzPct val="80000"/>
                <a:defRPr/>
              </a:pPr>
              <a:r>
                <a:rPr lang="en-US" altLang="zh-CN" sz="1600" dirty="0">
                  <a:solidFill>
                    <a:srgbClr val="0000FF"/>
                  </a:solidFill>
                  <a:latin typeface="Consolas" panose="020B0609020204030204" pitchFamily="49" charset="0"/>
                </a:rPr>
                <a:t>template</a:t>
              </a:r>
              <a:r>
                <a:rPr lang="en-US" altLang="zh-CN" sz="1600" dirty="0">
                  <a:solidFill>
                    <a:prstClr val="black"/>
                  </a:solidFill>
                  <a:latin typeface="Consolas" panose="020B0609020204030204" pitchFamily="49" charset="0"/>
                </a:rPr>
                <a:t>&lt;</a:t>
              </a:r>
              <a:r>
                <a:rPr lang="en-US" altLang="zh-CN" sz="1600" dirty="0" err="1">
                  <a:solidFill>
                    <a:srgbClr val="0000FF"/>
                  </a:solidFill>
                  <a:latin typeface="Consolas" panose="020B0609020204030204" pitchFamily="49" charset="0"/>
                </a:rPr>
                <a:t>typename</a:t>
              </a:r>
              <a:r>
                <a:rPr lang="en-US" altLang="zh-CN" sz="1600" dirty="0">
                  <a:solidFill>
                    <a:prstClr val="black"/>
                  </a:solidFill>
                  <a:latin typeface="Consolas" panose="020B0609020204030204" pitchFamily="49" charset="0"/>
                </a:rPr>
                <a:t> </a:t>
              </a:r>
              <a:r>
                <a:rPr lang="en-US" altLang="zh-CN" sz="1600" dirty="0">
                  <a:solidFill>
                    <a:srgbClr val="08764C"/>
                  </a:solidFill>
                  <a:latin typeface="Consolas" panose="020B0609020204030204" pitchFamily="49" charset="0"/>
                </a:rPr>
                <a:t>T</a:t>
              </a:r>
              <a:r>
                <a:rPr lang="en-US" altLang="zh-CN" sz="1600" dirty="0">
                  <a:solidFill>
                    <a:prstClr val="black"/>
                  </a:solidFill>
                  <a:latin typeface="Consolas" panose="020B0609020204030204" pitchFamily="49" charset="0"/>
                </a:rPr>
                <a:t>&gt; </a:t>
              </a:r>
            </a:p>
            <a:p>
              <a:pPr lvl="0">
                <a:lnSpc>
                  <a:spcPts val="2000"/>
                </a:lnSpc>
                <a:buClr>
                  <a:srgbClr val="151DC1"/>
                </a:buClr>
                <a:buSzPct val="80000"/>
                <a:defRPr/>
              </a:pPr>
              <a:r>
                <a:rPr lang="en-US" altLang="zh-CN" sz="1600" dirty="0">
                  <a:solidFill>
                    <a:srgbClr val="0000FF"/>
                  </a:solidFill>
                  <a:latin typeface="Consolas" panose="020B0609020204030204" pitchFamily="49" charset="0"/>
                </a:rPr>
                <a:t>class</a:t>
              </a:r>
              <a:r>
                <a:rPr lang="en-US" altLang="zh-CN" sz="1600" dirty="0">
                  <a:solidFill>
                    <a:prstClr val="black"/>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prstClr val="black"/>
                  </a:solidFill>
                  <a:latin typeface="Consolas" panose="020B0609020204030204" pitchFamily="49" charset="0"/>
                </a:rPr>
                <a:t>{</a:t>
              </a:r>
            </a:p>
            <a:p>
              <a:pPr lvl="0">
                <a:lnSpc>
                  <a:spcPts val="2000"/>
                </a:lnSpc>
                <a:buClr>
                  <a:srgbClr val="151DC1"/>
                </a:buClr>
                <a:buSzPct val="80000"/>
                <a:defRPr/>
              </a:pPr>
              <a:r>
                <a:rPr lang="en-US" altLang="zh-CN" sz="1600" dirty="0">
                  <a:solidFill>
                    <a:srgbClr val="0000FF"/>
                  </a:solidFill>
                  <a:latin typeface="Consolas" panose="020B0609020204030204" pitchFamily="49" charset="0"/>
                </a:rPr>
                <a:t>friend class </a:t>
              </a:r>
              <a:r>
                <a:rPr lang="en-US" altLang="zh-CN" sz="1600" dirty="0" err="1">
                  <a:solidFill>
                    <a:srgbClr val="08764C"/>
                  </a:solidFill>
                  <a:latin typeface="Consolas" panose="020B0609020204030204" pitchFamily="49" charset="0"/>
                </a:rPr>
                <a:t>BinaryTree</a:t>
              </a:r>
              <a:r>
                <a:rPr lang="en-US" altLang="zh-CN" sz="1600" dirty="0">
                  <a:solidFill>
                    <a:prstClr val="black"/>
                  </a:solidFill>
                  <a:latin typeface="Consolas" panose="020B0609020204030204" pitchFamily="49" charset="0"/>
                </a:rPr>
                <a:t>&lt;</a:t>
              </a:r>
              <a:r>
                <a:rPr lang="en-US" altLang="zh-CN" sz="1600" dirty="0">
                  <a:solidFill>
                    <a:srgbClr val="08764C"/>
                  </a:solidFill>
                  <a:latin typeface="Consolas" panose="020B0609020204030204" pitchFamily="49" charset="0"/>
                </a:rPr>
                <a:t>T</a:t>
              </a:r>
              <a:r>
                <a:rPr lang="en-US" altLang="zh-CN" sz="1600" dirty="0">
                  <a:solidFill>
                    <a:prstClr val="black"/>
                  </a:solidFill>
                  <a:latin typeface="Consolas" panose="020B0609020204030204" pitchFamily="49" charset="0"/>
                </a:rPr>
                <a:t>&gt;;</a:t>
              </a:r>
            </a:p>
            <a:p>
              <a:pPr lvl="0">
                <a:lnSpc>
                  <a:spcPts val="2000"/>
                </a:lnSpc>
                <a:buClr>
                  <a:srgbClr val="151DC1"/>
                </a:buClr>
                <a:buSzPct val="80000"/>
                <a:defRPr/>
              </a:pPr>
              <a:r>
                <a:rPr lang="en-US" altLang="zh-CN" sz="1600" dirty="0">
                  <a:solidFill>
                    <a:srgbClr val="0000FF"/>
                  </a:solidFill>
                  <a:latin typeface="Consolas" panose="020B0609020204030204" pitchFamily="49" charset="0"/>
                </a:rPr>
                <a:t>public</a:t>
              </a:r>
              <a:r>
                <a:rPr lang="en-US" altLang="zh-CN" sz="1600" dirty="0">
                  <a:solidFill>
                    <a:prstClr val="black"/>
                  </a:solidFill>
                  <a:latin typeface="Consolas" panose="020B0609020204030204" pitchFamily="49" charset="0"/>
                </a:rPr>
                <a:t>:</a:t>
              </a:r>
            </a:p>
            <a:p>
              <a:pPr lvl="0">
                <a:lnSpc>
                  <a:spcPts val="2000"/>
                </a:lnSpc>
                <a:buClr>
                  <a:srgbClr val="151DC1"/>
                </a:buClr>
                <a:buSzPct val="80000"/>
                <a:defRPr/>
              </a:pPr>
              <a:r>
                <a:rPr lang="en-US" altLang="zh-CN" sz="1600" dirty="0">
                  <a:solidFill>
                    <a:prstClr val="black"/>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prstClr val="black"/>
                  </a:solidFill>
                  <a:latin typeface="Consolas" panose="020B0609020204030204" pitchFamily="49" charset="0"/>
                </a:rPr>
                <a:t>(</a:t>
              </a:r>
              <a:r>
                <a:rPr lang="en-US" altLang="zh-CN" sz="1600" dirty="0">
                  <a:solidFill>
                    <a:srgbClr val="0000FF"/>
                  </a:solidFill>
                  <a:latin typeface="Consolas" panose="020B0609020204030204" pitchFamily="49" charset="0"/>
                </a:rPr>
                <a:t>const</a:t>
              </a:r>
              <a:r>
                <a:rPr lang="en-US" altLang="zh-CN" sz="1600" dirty="0">
                  <a:solidFill>
                    <a:prstClr val="black"/>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prstClr val="black"/>
                  </a:solidFill>
                  <a:latin typeface="Consolas" panose="020B0609020204030204" pitchFamily="49" charset="0"/>
                </a:rPr>
                <a:t>&amp;) = </a:t>
              </a:r>
              <a:r>
                <a:rPr lang="en-US" altLang="zh-CN" sz="1600" dirty="0">
                  <a:solidFill>
                    <a:srgbClr val="0000FF"/>
                  </a:solidFill>
                  <a:latin typeface="Consolas" panose="020B0609020204030204" pitchFamily="49" charset="0"/>
                </a:rPr>
                <a:t>delete</a:t>
              </a:r>
              <a:r>
                <a:rPr lang="en-US" altLang="zh-CN" sz="1600" dirty="0">
                  <a:solidFill>
                    <a:prstClr val="black"/>
                  </a:solidFill>
                  <a:latin typeface="Consolas" panose="020B0609020204030204" pitchFamily="49" charset="0"/>
                </a:rPr>
                <a:t>;</a:t>
              </a:r>
            </a:p>
            <a:p>
              <a:pPr lvl="0">
                <a:lnSpc>
                  <a:spcPts val="2000"/>
                </a:lnSpc>
                <a:buClr>
                  <a:srgbClr val="151DC1"/>
                </a:buClr>
                <a:buSzPct val="80000"/>
                <a:defRPr/>
              </a:pPr>
              <a:r>
                <a:rPr lang="en-US" altLang="zh-CN" sz="1600" dirty="0">
                  <a:solidFill>
                    <a:prstClr val="black"/>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prstClr val="black"/>
                  </a:solidFill>
                  <a:latin typeface="Consolas" panose="020B0609020204030204" pitchFamily="49" charset="0"/>
                </a:rPr>
                <a:t>&amp; </a:t>
              </a:r>
              <a:r>
                <a:rPr lang="en-US" altLang="zh-CN" sz="1600" dirty="0">
                  <a:solidFill>
                    <a:srgbClr val="0000FF"/>
                  </a:solidFill>
                  <a:latin typeface="Consolas" panose="020B0609020204030204" pitchFamily="49" charset="0"/>
                </a:rPr>
                <a:t>operator</a:t>
              </a:r>
              <a:r>
                <a:rPr lang="en-US" altLang="zh-CN" sz="1600" dirty="0">
                  <a:solidFill>
                    <a:prstClr val="black"/>
                  </a:solidFill>
                  <a:latin typeface="Consolas" panose="020B0609020204030204" pitchFamily="49" charset="0"/>
                </a:rPr>
                <a:t>=(</a:t>
              </a:r>
              <a:r>
                <a:rPr lang="en-US" altLang="zh-CN" sz="1600" dirty="0">
                  <a:solidFill>
                    <a:srgbClr val="0000FF"/>
                  </a:solidFill>
                  <a:latin typeface="Consolas" panose="020B0609020204030204" pitchFamily="49" charset="0"/>
                </a:rPr>
                <a:t>const</a:t>
              </a:r>
              <a:r>
                <a:rPr lang="en-US" altLang="zh-CN" sz="1600" dirty="0">
                  <a:solidFill>
                    <a:prstClr val="black"/>
                  </a:solidFill>
                  <a:latin typeface="Consolas" panose="020B0609020204030204" pitchFamily="49" charset="0"/>
                </a:rPr>
                <a:t> </a:t>
              </a:r>
              <a:r>
                <a:rPr lang="en-US" altLang="zh-CN" sz="1600" dirty="0">
                  <a:solidFill>
                    <a:srgbClr val="08764C"/>
                  </a:solidFill>
                  <a:latin typeface="Consolas" panose="020B0609020204030204" pitchFamily="49" charset="0"/>
                </a:rPr>
                <a:t>Node</a:t>
              </a:r>
              <a:r>
                <a:rPr lang="en-US" altLang="zh-CN" sz="1600" dirty="0">
                  <a:solidFill>
                    <a:prstClr val="black"/>
                  </a:solidFill>
                  <a:latin typeface="Consolas" panose="020B0609020204030204" pitchFamily="49" charset="0"/>
                </a:rPr>
                <a:t>&amp;) = </a:t>
              </a:r>
              <a:r>
                <a:rPr lang="en-US" altLang="zh-CN" sz="1600" dirty="0">
                  <a:solidFill>
                    <a:srgbClr val="0000FF"/>
                  </a:solidFill>
                  <a:latin typeface="Consolas" panose="020B0609020204030204" pitchFamily="49" charset="0"/>
                </a:rPr>
                <a:t>delete</a:t>
              </a:r>
              <a:r>
                <a:rPr lang="en-US" altLang="zh-CN" sz="1600" dirty="0">
                  <a:solidFill>
                    <a:prstClr val="black"/>
                  </a:solidFill>
                  <a:latin typeface="Consolas" panose="020B0609020204030204" pitchFamily="49" charset="0"/>
                </a:rPr>
                <a:t>;</a:t>
              </a:r>
            </a:p>
            <a:p>
              <a:pPr lvl="0">
                <a:lnSpc>
                  <a:spcPts val="2000"/>
                </a:lnSpc>
                <a:buClr>
                  <a:srgbClr val="151DC1"/>
                </a:buClr>
                <a:buSzPct val="80000"/>
                <a:defRPr/>
              </a:pPr>
              <a:r>
                <a:rPr lang="en-US" altLang="zh-CN" sz="1600" dirty="0">
                  <a:solidFill>
                    <a:prstClr val="black"/>
                  </a:solidFill>
                  <a:latin typeface="Consolas" panose="020B0609020204030204" pitchFamily="49" charset="0"/>
                </a:rPr>
                <a:t>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其它成员保持不变</a:t>
              </a:r>
            </a:p>
            <a:p>
              <a:pPr lvl="0">
                <a:lnSpc>
                  <a:spcPts val="2000"/>
                </a:lnSpc>
                <a:buClr>
                  <a:srgbClr val="151DC1"/>
                </a:buClr>
                <a:buSzPct val="80000"/>
                <a:defRPr/>
              </a:pPr>
              <a:r>
                <a:rPr lang="en-US" altLang="zh-CN" sz="1600" dirty="0">
                  <a:solidFill>
                    <a:prstClr val="black"/>
                  </a:solidFill>
                  <a:latin typeface="Consolas" panose="020B0609020204030204" pitchFamily="49" charset="0"/>
                </a:rPr>
                <a:t>};</a:t>
              </a:r>
            </a:p>
            <a:p>
              <a:pPr lvl="0">
                <a:lnSpc>
                  <a:spcPts val="2000"/>
                </a:lnSpc>
                <a:buClr>
                  <a:srgbClr val="151DC1"/>
                </a:buClr>
                <a:buSzPct val="80000"/>
                <a:defRPr/>
              </a:pPr>
              <a:r>
                <a:rPr lang="en-US" altLang="zh-CN" sz="1600" dirty="0">
                  <a:solidFill>
                    <a:srgbClr val="0000FF"/>
                  </a:solidFill>
                  <a:latin typeface="Consolas" panose="020B0609020204030204" pitchFamily="49" charset="0"/>
                </a:rPr>
                <a:t>template</a:t>
              </a:r>
              <a:r>
                <a:rPr lang="en-US" altLang="zh-CN" sz="1600" dirty="0">
                  <a:solidFill>
                    <a:prstClr val="black"/>
                  </a:solidFill>
                  <a:latin typeface="Consolas" panose="020B0609020204030204" pitchFamily="49" charset="0"/>
                </a:rPr>
                <a:t>&lt;</a:t>
              </a:r>
              <a:r>
                <a:rPr lang="en-US" altLang="zh-CN" sz="1600" dirty="0" err="1">
                  <a:solidFill>
                    <a:srgbClr val="0000FF"/>
                  </a:solidFill>
                  <a:latin typeface="Consolas" panose="020B0609020204030204" pitchFamily="49" charset="0"/>
                </a:rPr>
                <a:t>typename</a:t>
              </a:r>
              <a:r>
                <a:rPr lang="en-US" altLang="zh-CN" sz="1600" dirty="0">
                  <a:solidFill>
                    <a:prstClr val="black"/>
                  </a:solidFill>
                  <a:latin typeface="Consolas" panose="020B0609020204030204" pitchFamily="49" charset="0"/>
                </a:rPr>
                <a:t> T&gt;</a:t>
              </a:r>
            </a:p>
            <a:p>
              <a:pPr lvl="0">
                <a:lnSpc>
                  <a:spcPts val="2000"/>
                </a:lnSpc>
                <a:buClr>
                  <a:srgbClr val="151DC1"/>
                </a:buClr>
                <a:buSzPct val="80000"/>
                <a:defRPr/>
              </a:pPr>
              <a:r>
                <a:rPr lang="en-US" altLang="zh-CN" sz="1600" dirty="0">
                  <a:solidFill>
                    <a:srgbClr val="0000FF"/>
                  </a:solidFill>
                  <a:latin typeface="Consolas" panose="020B0609020204030204" pitchFamily="49" charset="0"/>
                </a:rPr>
                <a:t>class </a:t>
              </a:r>
              <a:r>
                <a:rPr lang="en-US" altLang="zh-CN" sz="1600" dirty="0" err="1">
                  <a:solidFill>
                    <a:srgbClr val="08764C"/>
                  </a:solidFill>
                  <a:latin typeface="Consolas" panose="020B0609020204030204" pitchFamily="49" charset="0"/>
                </a:rPr>
                <a:t>BinaryTree</a:t>
              </a:r>
              <a:r>
                <a:rPr lang="en-US" altLang="zh-CN" sz="1600" dirty="0">
                  <a:solidFill>
                    <a:prstClr val="black"/>
                  </a:solidFill>
                  <a:latin typeface="Consolas" panose="020B0609020204030204" pitchFamily="49" charset="0"/>
                </a:rPr>
                <a:t>{</a:t>
              </a:r>
            </a:p>
            <a:p>
              <a:pPr lvl="0">
                <a:lnSpc>
                  <a:spcPts val="2000"/>
                </a:lnSpc>
                <a:buClr>
                  <a:srgbClr val="151DC1"/>
                </a:buClr>
                <a:buSzPct val="80000"/>
                <a:defRPr/>
              </a:pPr>
              <a:r>
                <a:rPr lang="en-US" altLang="zh-CN" sz="1600" dirty="0">
                  <a:solidFill>
                    <a:srgbClr val="0000FF"/>
                  </a:solidFill>
                  <a:latin typeface="Consolas" panose="020B0609020204030204" pitchFamily="49" charset="0"/>
                </a:rPr>
                <a:t>public</a:t>
              </a:r>
              <a:r>
                <a:rPr lang="en-US" altLang="zh-CN" sz="1600" dirty="0">
                  <a:solidFill>
                    <a:prstClr val="black"/>
                  </a:solidFill>
                  <a:latin typeface="Consolas" panose="020B0609020204030204" pitchFamily="49" charset="0"/>
                </a:rPr>
                <a:t>:</a:t>
              </a:r>
            </a:p>
            <a:p>
              <a:pPr lvl="0">
                <a:lnSpc>
                  <a:spcPts val="2000"/>
                </a:lnSpc>
                <a:buClr>
                  <a:srgbClr val="151DC1"/>
                </a:buClr>
                <a:buSzPct val="80000"/>
                <a:defRPr/>
              </a:pPr>
              <a:r>
                <a:rPr lang="en-US" altLang="zh-CN" sz="1600" dirty="0">
                  <a:solidFill>
                    <a:prstClr val="black"/>
                  </a:solidFill>
                  <a:latin typeface="Consolas" panose="020B0609020204030204" pitchFamily="49" charset="0"/>
                </a:rPr>
                <a:t>	</a:t>
              </a:r>
              <a:r>
                <a:rPr lang="en-US" altLang="zh-CN" sz="1600" dirty="0" err="1">
                  <a:solidFill>
                    <a:srgbClr val="08764C"/>
                  </a:solidFill>
                  <a:latin typeface="Consolas" panose="020B0609020204030204" pitchFamily="49" charset="0"/>
                </a:rPr>
                <a:t>BinaryTree</a:t>
              </a:r>
              <a:r>
                <a:rPr lang="en-US" altLang="zh-CN" sz="1600" dirty="0">
                  <a:solidFill>
                    <a:prstClr val="black"/>
                  </a:solidFill>
                  <a:latin typeface="Consolas" panose="020B0609020204030204" pitchFamily="49" charset="0"/>
                </a:rPr>
                <a:t>() = </a:t>
              </a:r>
              <a:r>
                <a:rPr lang="en-US" altLang="zh-CN" sz="1600" dirty="0">
                  <a:solidFill>
                    <a:srgbClr val="0000FF"/>
                  </a:solidFill>
                  <a:latin typeface="Consolas" panose="020B0609020204030204" pitchFamily="49" charset="0"/>
                </a:rPr>
                <a:t>default</a:t>
              </a:r>
              <a:r>
                <a:rPr lang="en-US" altLang="zh-CN" sz="1600" dirty="0">
                  <a:solidFill>
                    <a:prstClr val="black"/>
                  </a:solidFill>
                  <a:latin typeface="Consolas" panose="020B0609020204030204" pitchFamily="49" charset="0"/>
                </a:rPr>
                <a:t>;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使用默认的构造函数</a:t>
              </a:r>
            </a:p>
            <a:p>
              <a:pPr lvl="0">
                <a:lnSpc>
                  <a:spcPts val="2000"/>
                </a:lnSpc>
                <a:buClr>
                  <a:srgbClr val="151DC1"/>
                </a:buClr>
                <a:buSzPct val="80000"/>
                <a:defRPr/>
              </a:pPr>
              <a:r>
                <a:rPr lang="en-US" altLang="zh-CN" sz="1600" dirty="0">
                  <a:solidFill>
                    <a:prstClr val="black"/>
                  </a:solidFill>
                  <a:latin typeface="Consolas" panose="020B0609020204030204" pitchFamily="49" charset="0"/>
                </a:rPr>
                <a:t>	</a:t>
              </a:r>
              <a:r>
                <a:rPr lang="en-US" altLang="zh-CN" sz="1600" dirty="0" err="1">
                  <a:solidFill>
                    <a:srgbClr val="08764C"/>
                  </a:solidFill>
                  <a:latin typeface="Consolas" panose="020B0609020204030204" pitchFamily="49" charset="0"/>
                </a:rPr>
                <a:t>BinaryTree</a:t>
              </a:r>
              <a:r>
                <a:rPr lang="en-US" altLang="zh-CN" sz="1600" dirty="0">
                  <a:solidFill>
                    <a:prstClr val="black"/>
                  </a:solidFill>
                  <a:latin typeface="Consolas" panose="020B0609020204030204" pitchFamily="49" charset="0"/>
                </a:rPr>
                <a:t>(</a:t>
              </a:r>
              <a:r>
                <a:rPr lang="en-US" altLang="zh-CN" sz="1600" dirty="0">
                  <a:solidFill>
                    <a:srgbClr val="0000FF"/>
                  </a:solidFill>
                  <a:latin typeface="Consolas" panose="020B0609020204030204" pitchFamily="49" charset="0"/>
                </a:rPr>
                <a:t>const</a:t>
              </a:r>
              <a:r>
                <a:rPr lang="en-US" altLang="zh-CN" sz="1600" dirty="0">
                  <a:solidFill>
                    <a:prstClr val="black"/>
                  </a:solidFill>
                  <a:latin typeface="Consolas" panose="020B0609020204030204" pitchFamily="49" charset="0"/>
                </a:rPr>
                <a:t> </a:t>
              </a:r>
              <a:r>
                <a:rPr lang="en-US" altLang="zh-CN" sz="1600" dirty="0" err="1">
                  <a:solidFill>
                    <a:prstClr val="black"/>
                  </a:solidFill>
                  <a:latin typeface="Consolas" panose="020B0609020204030204" pitchFamily="49" charset="0"/>
                </a:rPr>
                <a:t>BinaryTree</a:t>
              </a:r>
              <a:r>
                <a:rPr lang="en-US" altLang="zh-CN" sz="1600" dirty="0">
                  <a:solidFill>
                    <a:prstClr val="black"/>
                  </a:solidFill>
                  <a:latin typeface="Consolas" panose="020B0609020204030204" pitchFamily="49" charset="0"/>
                </a:rPr>
                <a:t> &amp;) = </a:t>
              </a:r>
              <a:r>
                <a:rPr lang="en-US" altLang="zh-CN" sz="1600" dirty="0">
                  <a:solidFill>
                    <a:srgbClr val="0000FF"/>
                  </a:solidFill>
                  <a:latin typeface="Consolas" panose="020B0609020204030204" pitchFamily="49" charset="0"/>
                </a:rPr>
                <a:t>delete</a:t>
              </a:r>
              <a:r>
                <a:rPr lang="en-US" altLang="zh-CN" sz="1600" dirty="0">
                  <a:solidFill>
                    <a:prstClr val="black"/>
                  </a:solidFill>
                  <a:latin typeface="Consolas" panose="020B0609020204030204" pitchFamily="49" charset="0"/>
                </a:rPr>
                <a:t>;</a:t>
              </a:r>
            </a:p>
            <a:p>
              <a:pPr lvl="0">
                <a:lnSpc>
                  <a:spcPts val="2000"/>
                </a:lnSpc>
                <a:buClr>
                  <a:srgbClr val="151DC1"/>
                </a:buClr>
                <a:buSzPct val="80000"/>
                <a:defRPr/>
              </a:pPr>
              <a:r>
                <a:rPr lang="en-US" altLang="zh-CN" sz="1600" dirty="0">
                  <a:solidFill>
                    <a:prstClr val="black"/>
                  </a:solidFill>
                  <a:latin typeface="Consolas" panose="020B0609020204030204" pitchFamily="49" charset="0"/>
                </a:rPr>
                <a:t>	</a:t>
              </a:r>
              <a:r>
                <a:rPr lang="en-US" altLang="zh-CN" sz="1600" dirty="0" err="1">
                  <a:solidFill>
                    <a:srgbClr val="08764C"/>
                  </a:solidFill>
                  <a:latin typeface="Consolas" panose="020B0609020204030204" pitchFamily="49" charset="0"/>
                </a:rPr>
                <a:t>BinaryTree</a:t>
              </a:r>
              <a:r>
                <a:rPr lang="en-US" altLang="zh-CN" sz="1600" dirty="0">
                  <a:solidFill>
                    <a:prstClr val="black"/>
                  </a:solidFill>
                  <a:latin typeface="Consolas" panose="020B0609020204030204" pitchFamily="49" charset="0"/>
                </a:rPr>
                <a:t>&amp; </a:t>
              </a:r>
              <a:r>
                <a:rPr lang="en-US" altLang="zh-CN" sz="1600" dirty="0">
                  <a:solidFill>
                    <a:srgbClr val="0000FF"/>
                  </a:solidFill>
                  <a:latin typeface="Consolas" panose="020B0609020204030204" pitchFamily="49" charset="0"/>
                </a:rPr>
                <a:t>operator</a:t>
              </a:r>
              <a:r>
                <a:rPr lang="en-US" altLang="zh-CN" sz="1600" dirty="0">
                  <a:solidFill>
                    <a:prstClr val="black"/>
                  </a:solidFill>
                  <a:latin typeface="Consolas" panose="020B0609020204030204" pitchFamily="49" charset="0"/>
                </a:rPr>
                <a:t>=(</a:t>
              </a:r>
              <a:r>
                <a:rPr lang="en-US" altLang="zh-CN" sz="1600" dirty="0">
                  <a:solidFill>
                    <a:srgbClr val="0000FF"/>
                  </a:solidFill>
                  <a:latin typeface="Consolas" panose="020B0609020204030204" pitchFamily="49" charset="0"/>
                </a:rPr>
                <a:t>const</a:t>
              </a:r>
              <a:r>
                <a:rPr lang="en-US" altLang="zh-CN" sz="1600" dirty="0">
                  <a:solidFill>
                    <a:prstClr val="black"/>
                  </a:solidFill>
                  <a:latin typeface="Consolas" panose="020B0609020204030204" pitchFamily="49" charset="0"/>
                </a:rPr>
                <a:t> </a:t>
              </a:r>
              <a:r>
                <a:rPr lang="en-US" altLang="zh-CN" sz="1600" dirty="0" err="1">
                  <a:solidFill>
                    <a:srgbClr val="08764C"/>
                  </a:solidFill>
                  <a:latin typeface="Consolas" panose="020B0609020204030204" pitchFamily="49" charset="0"/>
                </a:rPr>
                <a:t>BinaryTree</a:t>
              </a:r>
              <a:r>
                <a:rPr lang="en-US" altLang="zh-CN" sz="1600" dirty="0">
                  <a:solidFill>
                    <a:prstClr val="black"/>
                  </a:solidFill>
                  <a:latin typeface="Consolas" panose="020B0609020204030204" pitchFamily="49" charset="0"/>
                </a:rPr>
                <a:t> &amp;) = </a:t>
              </a:r>
              <a:r>
                <a:rPr lang="en-US" altLang="zh-CN" sz="1600" dirty="0">
                  <a:solidFill>
                    <a:srgbClr val="0000FF"/>
                  </a:solidFill>
                  <a:latin typeface="Consolas" panose="020B0609020204030204" pitchFamily="49" charset="0"/>
                </a:rPr>
                <a:t>delete</a:t>
              </a:r>
              <a:r>
                <a:rPr lang="en-US" altLang="zh-CN" sz="1600" dirty="0">
                  <a:solidFill>
                    <a:prstClr val="black"/>
                  </a:solidFill>
                  <a:latin typeface="Consolas" panose="020B0609020204030204" pitchFamily="49" charset="0"/>
                </a:rPr>
                <a:t>;</a:t>
              </a:r>
            </a:p>
            <a:p>
              <a:pPr lvl="1">
                <a:lnSpc>
                  <a:spcPts val="2000"/>
                </a:lnSpc>
                <a:buClr>
                  <a:srgbClr val="151DC1"/>
                </a:buClr>
                <a:buSzPct val="80000"/>
                <a:defRPr/>
              </a:pP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其它成员保持不变</a:t>
              </a:r>
            </a:p>
            <a:p>
              <a:pPr lvl="0">
                <a:lnSpc>
                  <a:spcPts val="2000"/>
                </a:lnSpc>
                <a:buClr>
                  <a:srgbClr val="151DC1"/>
                </a:buClr>
                <a:buSzPct val="80000"/>
                <a:defRPr/>
              </a:pPr>
              <a:r>
                <a:rPr lang="en-US" altLang="zh-CN" sz="1600" dirty="0">
                  <a:solidFill>
                    <a:prstClr val="black"/>
                  </a:solidFill>
                  <a:latin typeface="Consolas" panose="020B0609020204030204" pitchFamily="49" charset="0"/>
                </a:rPr>
                <a:t>};</a:t>
              </a:r>
              <a:endParaRPr kumimoji="0" lang="en-US" altLang="zh-CN" sz="1600" b="0" i="0" u="none" strike="noStrike" kern="1200" cap="none" spc="0" normalizeH="0" baseline="0" noProof="0" dirty="0">
                <a:ln>
                  <a:noFill/>
                </a:ln>
                <a:solidFill>
                  <a:prstClr val="black"/>
                </a:solidFill>
                <a:effectLst/>
                <a:uLnTx/>
                <a:uFillTx/>
                <a:latin typeface="Consolas" panose="020B0609020204030204" pitchFamily="49" charset="0"/>
                <a:ea typeface="微软雅黑"/>
                <a:cs typeface="+mn-cs"/>
              </a:endParaRPr>
            </a:p>
          </p:txBody>
        </p:sp>
      </p:grpSp>
      <p:grpSp>
        <p:nvGrpSpPr>
          <p:cNvPr id="22" name="组合 21">
            <a:extLst>
              <a:ext uri="{FF2B5EF4-FFF2-40B4-BE49-F238E27FC236}">
                <a16:creationId xmlns:a16="http://schemas.microsoft.com/office/drawing/2014/main" id="{26F3186B-4F08-45B9-9CDE-FBC711097147}"/>
              </a:ext>
            </a:extLst>
          </p:cNvPr>
          <p:cNvGrpSpPr/>
          <p:nvPr/>
        </p:nvGrpSpPr>
        <p:grpSpPr>
          <a:xfrm>
            <a:off x="6597895" y="1693833"/>
            <a:ext cx="2394906" cy="1631649"/>
            <a:chOff x="219974" y="2044323"/>
            <a:chExt cx="8704052" cy="497843"/>
          </a:xfrm>
        </p:grpSpPr>
        <p:sp>
          <p:nvSpPr>
            <p:cNvPr id="23" name="矩形: 圆顶角 22">
              <a:extLst>
                <a:ext uri="{FF2B5EF4-FFF2-40B4-BE49-F238E27FC236}">
                  <a16:creationId xmlns:a16="http://schemas.microsoft.com/office/drawing/2014/main" id="{5F144F22-E93F-41A0-8C2C-C548C9378742}"/>
                </a:ext>
              </a:extLst>
            </p:cNvPr>
            <p:cNvSpPr/>
            <p:nvPr/>
          </p:nvSpPr>
          <p:spPr>
            <a:xfrm>
              <a:off x="219974" y="2044323"/>
              <a:ext cx="8704052" cy="128755"/>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24" name="矩形: 圆角 17">
              <a:extLst>
                <a:ext uri="{FF2B5EF4-FFF2-40B4-BE49-F238E27FC236}">
                  <a16:creationId xmlns:a16="http://schemas.microsoft.com/office/drawing/2014/main" id="{20ADF0E0-6C80-4367-9B24-E71948F1C158}"/>
                </a:ext>
              </a:extLst>
            </p:cNvPr>
            <p:cNvSpPr/>
            <p:nvPr/>
          </p:nvSpPr>
          <p:spPr>
            <a:xfrm>
              <a:off x="219974" y="2173363"/>
              <a:ext cx="8704052" cy="36880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3000"/>
                </a:lnSpc>
                <a:buClr>
                  <a:srgbClr val="151DC1"/>
                </a:buClr>
              </a:pPr>
              <a:r>
                <a:rPr lang="zh-CN" altLang="en-US" dirty="0">
                  <a:solidFill>
                    <a:prstClr val="black"/>
                  </a:solidFill>
                  <a:latin typeface="Consolas" panose="020B0609020204030204" pitchFamily="49" charset="0"/>
                </a:rPr>
                <a:t>同时将 </a:t>
              </a:r>
              <a:r>
                <a:rPr lang="en-US" altLang="zh-CN" dirty="0" err="1">
                  <a:solidFill>
                    <a:prstClr val="black"/>
                  </a:solidFill>
                  <a:latin typeface="Consolas" panose="020B0609020204030204" pitchFamily="49" charset="0"/>
                </a:rPr>
                <a:t>BinaryTree</a:t>
              </a:r>
              <a:endParaRPr lang="en-US" altLang="zh-CN" dirty="0">
                <a:solidFill>
                  <a:prstClr val="black"/>
                </a:solidFill>
                <a:latin typeface="Consolas" panose="020B0609020204030204" pitchFamily="49" charset="0"/>
              </a:endParaRPr>
            </a:p>
            <a:p>
              <a:pPr lvl="0">
                <a:lnSpc>
                  <a:spcPts val="3000"/>
                </a:lnSpc>
                <a:buClr>
                  <a:srgbClr val="151DC1"/>
                </a:buClr>
              </a:pPr>
              <a:r>
                <a:rPr lang="zh-CN" altLang="en-US" dirty="0">
                  <a:solidFill>
                    <a:prstClr val="black"/>
                  </a:solidFill>
                  <a:latin typeface="Consolas" panose="020B0609020204030204" pitchFamily="49" charset="0"/>
                </a:rPr>
                <a:t>类模板声明为 </a:t>
              </a:r>
              <a:r>
                <a:rPr lang="en-US" altLang="zh-CN" dirty="0">
                  <a:solidFill>
                    <a:prstClr val="black"/>
                  </a:solidFill>
                  <a:latin typeface="Consolas" panose="020B0609020204030204" pitchFamily="49" charset="0"/>
                </a:rPr>
                <a:t>Node</a:t>
              </a:r>
            </a:p>
            <a:p>
              <a:pPr lvl="0">
                <a:lnSpc>
                  <a:spcPts val="3000"/>
                </a:lnSpc>
                <a:buClr>
                  <a:srgbClr val="151DC1"/>
                </a:buClr>
              </a:pPr>
              <a:r>
                <a:rPr lang="zh-CN" altLang="en-US" dirty="0">
                  <a:solidFill>
                    <a:prstClr val="black"/>
                  </a:solidFill>
                  <a:latin typeface="Consolas" panose="020B0609020204030204" pitchFamily="49" charset="0"/>
                </a:rPr>
                <a:t>类模板的友元</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p:txBody>
        </p:sp>
      </p:grpSp>
    </p:spTree>
    <p:extLst>
      <p:ext uri="{BB962C8B-B14F-4D97-AF65-F5344CB8AC3E}">
        <p14:creationId xmlns:p14="http://schemas.microsoft.com/office/powerpoint/2010/main" val="2134005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28548" y="6189439"/>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lvl="0"/>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8.1.2  </a:t>
            </a:r>
            <a:r>
              <a:rPr lang="zh-CN" altLang="en-US" sz="3200" dirty="0">
                <a:solidFill>
                  <a:prstClr val="white"/>
                </a:solidFill>
              </a:rPr>
              <a:t>释放动态内存</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2" name="矩形 11">
            <a:extLst>
              <a:ext uri="{FF2B5EF4-FFF2-40B4-BE49-F238E27FC236}">
                <a16:creationId xmlns:a16="http://schemas.microsoft.com/office/drawing/2014/main" id="{7D864B83-9801-49D7-9965-12E20F5E4D72}"/>
              </a:ext>
            </a:extLst>
          </p:cNvPr>
          <p:cNvSpPr/>
          <p:nvPr/>
        </p:nvSpPr>
        <p:spPr>
          <a:xfrm>
            <a:off x="293298" y="1734728"/>
            <a:ext cx="4572000" cy="461665"/>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FFFF"/>
                </a:solidFill>
                <a:effectLst/>
                <a:uLnTx/>
                <a:uFillTx/>
                <a:latin typeface="MicrosoftYaHei"/>
                <a:ea typeface="微软雅黑"/>
                <a:cs typeface="+mn-cs"/>
              </a:rPr>
              <a:t>学习目标</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p>
        </p:txBody>
      </p:sp>
      <p:grpSp>
        <p:nvGrpSpPr>
          <p:cNvPr id="9" name="组合 8">
            <a:extLst>
              <a:ext uri="{FF2B5EF4-FFF2-40B4-BE49-F238E27FC236}">
                <a16:creationId xmlns:a16="http://schemas.microsoft.com/office/drawing/2014/main" id="{E12472E6-AAA9-4465-B2F1-FE656236051F}"/>
              </a:ext>
            </a:extLst>
          </p:cNvPr>
          <p:cNvGrpSpPr/>
          <p:nvPr/>
        </p:nvGrpSpPr>
        <p:grpSpPr>
          <a:xfrm>
            <a:off x="215553" y="2989878"/>
            <a:ext cx="4809226" cy="1527173"/>
            <a:chOff x="219974" y="2044323"/>
            <a:chExt cx="8704052" cy="1044428"/>
          </a:xfrm>
        </p:grpSpPr>
        <p:sp>
          <p:nvSpPr>
            <p:cNvPr id="10" name="矩形: 圆顶角 9">
              <a:extLst>
                <a:ext uri="{FF2B5EF4-FFF2-40B4-BE49-F238E27FC236}">
                  <a16:creationId xmlns:a16="http://schemas.microsoft.com/office/drawing/2014/main" id="{E777FE8F-0FFC-4B73-B8C3-1C7048F40222}"/>
                </a:ext>
              </a:extLst>
            </p:cNvPr>
            <p:cNvSpPr/>
            <p:nvPr/>
          </p:nvSpPr>
          <p:spPr>
            <a:xfrm>
              <a:off x="219974" y="2044323"/>
              <a:ext cx="8704052" cy="350307"/>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latin typeface="Consolas" panose="020B0609020204030204" pitchFamily="49" charset="0"/>
                </a:rPr>
                <a:t>重置空悬指针</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4" name="矩形: 圆角 17">
              <a:extLst>
                <a:ext uri="{FF2B5EF4-FFF2-40B4-BE49-F238E27FC236}">
                  <a16:creationId xmlns:a16="http://schemas.microsoft.com/office/drawing/2014/main" id="{6FCD9DBD-1CB7-494E-8E5E-0AD45E22A125}"/>
                </a:ext>
              </a:extLst>
            </p:cNvPr>
            <p:cNvSpPr/>
            <p:nvPr/>
          </p:nvSpPr>
          <p:spPr>
            <a:xfrm>
              <a:off x="219974" y="2394630"/>
              <a:ext cx="8704052" cy="69412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ts val="2800"/>
                </a:lnSpc>
                <a:buClr>
                  <a:srgbClr val="151DC1"/>
                </a:buClr>
                <a:buSzPct val="80000"/>
              </a:pPr>
              <a:r>
                <a:rPr lang="en-US" altLang="zh-CN" dirty="0">
                  <a:solidFill>
                    <a:srgbClr val="0000FF"/>
                  </a:solidFill>
                  <a:latin typeface="Consolas" panose="020B0609020204030204" pitchFamily="49" charset="0"/>
                </a:rPr>
                <a:t>delete </a:t>
              </a:r>
              <a:r>
                <a:rPr lang="en-US" altLang="zh-CN" dirty="0">
                  <a:solidFill>
                    <a:schemeClr val="tx1"/>
                  </a:solidFill>
                  <a:latin typeface="Consolas" panose="020B0609020204030204" pitchFamily="49" charset="0"/>
                </a:rPr>
                <a:t>p;</a:t>
              </a:r>
            </a:p>
            <a:p>
              <a:pPr lvl="0">
                <a:lnSpc>
                  <a:spcPts val="2800"/>
                </a:lnSpc>
                <a:buClr>
                  <a:srgbClr val="151DC1"/>
                </a:buClr>
                <a:buSzPct val="80000"/>
              </a:pPr>
              <a:r>
                <a:rPr lang="en-US" altLang="zh-CN" dirty="0">
                  <a:solidFill>
                    <a:schemeClr val="tx1"/>
                  </a:solidFill>
                  <a:latin typeface="Consolas" panose="020B0609020204030204" pitchFamily="49" charset="0"/>
                </a:rPr>
                <a:t>p = </a:t>
              </a:r>
              <a:r>
                <a:rPr lang="en-US" altLang="zh-CN" dirty="0" err="1">
                  <a:solidFill>
                    <a:schemeClr val="tx1"/>
                  </a:solidFill>
                  <a:latin typeface="Consolas" panose="020B0609020204030204" pitchFamily="49" charset="0"/>
                </a:rPr>
                <a:t>nullptr</a:t>
              </a:r>
              <a:r>
                <a:rPr lang="en-US" altLang="zh-CN" dirty="0">
                  <a:solidFill>
                    <a:schemeClr val="tx1"/>
                  </a:solidFill>
                  <a:latin typeface="Consolas" panose="020B0609020204030204" pitchFamily="49" charset="0"/>
                </a:rPr>
                <a:t>; </a:t>
              </a:r>
              <a:r>
                <a:rPr lang="en-US" altLang="zh-CN" dirty="0">
                  <a:solidFill>
                    <a:schemeClr val="accent6"/>
                  </a:solidFill>
                  <a:latin typeface="Consolas" panose="020B0609020204030204" pitchFamily="49" charset="0"/>
                </a:rPr>
                <a:t>//p </a:t>
              </a:r>
              <a:r>
                <a:rPr lang="zh-CN" altLang="en-US" dirty="0">
                  <a:solidFill>
                    <a:schemeClr val="accent6"/>
                  </a:solidFill>
                  <a:latin typeface="Consolas" panose="020B0609020204030204" pitchFamily="49" charset="0"/>
                </a:rPr>
                <a:t>不再指向任何对象</a:t>
              </a:r>
              <a:endParaRPr lang="en-US" altLang="zh-CN" dirty="0">
                <a:solidFill>
                  <a:schemeClr val="accent6"/>
                </a:solidFill>
                <a:latin typeface="Consolas" panose="020B0609020204030204" pitchFamily="49" charset="0"/>
                <a:ea typeface="微软雅黑"/>
              </a:endParaRPr>
            </a:p>
          </p:txBody>
        </p:sp>
      </p:grpSp>
      <p:grpSp>
        <p:nvGrpSpPr>
          <p:cNvPr id="15" name="组合 14">
            <a:extLst>
              <a:ext uri="{FF2B5EF4-FFF2-40B4-BE49-F238E27FC236}">
                <a16:creationId xmlns:a16="http://schemas.microsoft.com/office/drawing/2014/main" id="{01C68C72-4A08-4DFF-8D69-AC93F6279D0D}"/>
              </a:ext>
            </a:extLst>
          </p:cNvPr>
          <p:cNvGrpSpPr/>
          <p:nvPr/>
        </p:nvGrpSpPr>
        <p:grpSpPr>
          <a:xfrm>
            <a:off x="215553" y="1276720"/>
            <a:ext cx="8712894" cy="1223699"/>
            <a:chOff x="219974" y="2044322"/>
            <a:chExt cx="8704052" cy="1775060"/>
          </a:xfrm>
        </p:grpSpPr>
        <p:sp>
          <p:nvSpPr>
            <p:cNvPr id="16" name="矩形: 圆顶角 15">
              <a:extLst>
                <a:ext uri="{FF2B5EF4-FFF2-40B4-BE49-F238E27FC236}">
                  <a16:creationId xmlns:a16="http://schemas.microsoft.com/office/drawing/2014/main" id="{2F9917C7-4D82-4D38-9678-E9BDE9710444}"/>
                </a:ext>
              </a:extLst>
            </p:cNvPr>
            <p:cNvSpPr/>
            <p:nvPr/>
          </p:nvSpPr>
          <p:spPr>
            <a:xfrm>
              <a:off x="219974" y="2044322"/>
              <a:ext cx="8704052" cy="725489"/>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空悬指针</a:t>
              </a:r>
            </a:p>
          </p:txBody>
        </p:sp>
        <p:sp>
          <p:nvSpPr>
            <p:cNvPr id="17" name="矩形: 圆角 17">
              <a:extLst>
                <a:ext uri="{FF2B5EF4-FFF2-40B4-BE49-F238E27FC236}">
                  <a16:creationId xmlns:a16="http://schemas.microsoft.com/office/drawing/2014/main" id="{4108C5BB-56B2-49FD-9A04-32B52568ECF5}"/>
                </a:ext>
              </a:extLst>
            </p:cNvPr>
            <p:cNvSpPr/>
            <p:nvPr/>
          </p:nvSpPr>
          <p:spPr>
            <a:xfrm>
              <a:off x="219974" y="2754316"/>
              <a:ext cx="8704052" cy="106506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a:lnSpc>
                  <a:spcPts val="2600"/>
                </a:lnSpc>
                <a:buClr>
                  <a:srgbClr val="212AE7"/>
                </a:buClr>
                <a:buSzPct val="80000"/>
              </a:pPr>
              <a:r>
                <a:rPr lang="zh-CN" altLang="en-US" dirty="0">
                  <a:solidFill>
                    <a:srgbClr val="000000"/>
                  </a:solidFill>
                  <a:latin typeface="Consolas" panose="020B0609020204030204" pitchFamily="49" charset="0"/>
                </a:rPr>
                <a:t>对于一个指向动态内存的指针，在 </a:t>
              </a:r>
              <a:r>
                <a:rPr lang="en-US" altLang="zh-CN" dirty="0">
                  <a:solidFill>
                    <a:srgbClr val="000000"/>
                  </a:solidFill>
                  <a:latin typeface="Consolas" panose="020B0609020204030204" pitchFamily="49" charset="0"/>
                </a:rPr>
                <a:t>delete </a:t>
              </a:r>
              <a:r>
                <a:rPr lang="zh-CN" altLang="en-US" dirty="0">
                  <a:solidFill>
                    <a:srgbClr val="000000"/>
                  </a:solidFill>
                  <a:latin typeface="Consolas" panose="020B0609020204030204" pitchFamily="49" charset="0"/>
                </a:rPr>
                <a:t>之后会依然保存已经释放的内存地址，此时的指针也称为空悬指针</a:t>
              </a:r>
              <a:endParaRPr lang="en-US" altLang="zh-CN" dirty="0">
                <a:solidFill>
                  <a:srgbClr val="000000"/>
                </a:solidFill>
                <a:latin typeface="Consolas" panose="020B0609020204030204" pitchFamily="49" charset="0"/>
              </a:endParaRPr>
            </a:p>
          </p:txBody>
        </p:sp>
      </p:grpSp>
      <p:grpSp>
        <p:nvGrpSpPr>
          <p:cNvPr id="18" name="组合 17">
            <a:extLst>
              <a:ext uri="{FF2B5EF4-FFF2-40B4-BE49-F238E27FC236}">
                <a16:creationId xmlns:a16="http://schemas.microsoft.com/office/drawing/2014/main" id="{8F5C958F-A902-448A-BE67-A19161307190}"/>
              </a:ext>
            </a:extLst>
          </p:cNvPr>
          <p:cNvGrpSpPr/>
          <p:nvPr/>
        </p:nvGrpSpPr>
        <p:grpSpPr>
          <a:xfrm>
            <a:off x="5230368" y="2989878"/>
            <a:ext cx="3250780" cy="1803114"/>
            <a:chOff x="219974" y="2044323"/>
            <a:chExt cx="8704052" cy="721857"/>
          </a:xfrm>
        </p:grpSpPr>
        <p:sp>
          <p:nvSpPr>
            <p:cNvPr id="19" name="矩形: 圆顶角 18">
              <a:extLst>
                <a:ext uri="{FF2B5EF4-FFF2-40B4-BE49-F238E27FC236}">
                  <a16:creationId xmlns:a16="http://schemas.microsoft.com/office/drawing/2014/main" id="{4B89AA15-F94F-4085-B2BF-8B92B1834A91}"/>
                </a:ext>
              </a:extLst>
            </p:cNvPr>
            <p:cNvSpPr/>
            <p:nvPr/>
          </p:nvSpPr>
          <p:spPr>
            <a:xfrm>
              <a:off x="219974" y="2044323"/>
              <a:ext cx="8704052" cy="205063"/>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t>说明</a:t>
              </a:r>
            </a:p>
          </p:txBody>
        </p:sp>
        <p:sp>
          <p:nvSpPr>
            <p:cNvPr id="20" name="矩形: 圆角 17">
              <a:extLst>
                <a:ext uri="{FF2B5EF4-FFF2-40B4-BE49-F238E27FC236}">
                  <a16:creationId xmlns:a16="http://schemas.microsoft.com/office/drawing/2014/main" id="{54747175-D34C-401D-A8A5-8F8DB2D244BE}"/>
                </a:ext>
              </a:extLst>
            </p:cNvPr>
            <p:cNvSpPr/>
            <p:nvPr/>
          </p:nvSpPr>
          <p:spPr>
            <a:xfrm>
              <a:off x="219974" y="2248395"/>
              <a:ext cx="8704052" cy="51778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a:lnSpc>
                  <a:spcPct val="150000"/>
                </a:lnSpc>
                <a:buClr>
                  <a:srgbClr val="151DC1"/>
                </a:buClr>
              </a:pPr>
              <a:r>
                <a:rPr lang="zh-CN" altLang="en-US" dirty="0">
                  <a:solidFill>
                    <a:schemeClr val="tx1"/>
                  </a:solidFill>
                  <a:latin typeface="Consolas" panose="020B0609020204030204" pitchFamily="49" charset="0"/>
                </a:rPr>
                <a:t>空悬指针的危害类似于未初始化的野指针，应重置该指针为 </a:t>
              </a:r>
              <a:r>
                <a:rPr lang="en-US" altLang="zh-CN" dirty="0" err="1">
                  <a:solidFill>
                    <a:schemeClr val="tx1"/>
                  </a:solidFill>
                  <a:latin typeface="Consolas" panose="020B0609020204030204" pitchFamily="49" charset="0"/>
                </a:rPr>
                <a:t>nullptr</a:t>
              </a:r>
              <a:endParaRPr lang="en-US" dirty="0">
                <a:solidFill>
                  <a:srgbClr val="000000"/>
                </a:solidFill>
                <a:latin typeface="Consolas" panose="020B0609020204030204" pitchFamily="49" charset="0"/>
              </a:endParaRPr>
            </a:p>
          </p:txBody>
        </p:sp>
      </p:grpSp>
    </p:spTree>
    <p:extLst>
      <p:ext uri="{BB962C8B-B14F-4D97-AF65-F5344CB8AC3E}">
        <p14:creationId xmlns:p14="http://schemas.microsoft.com/office/powerpoint/2010/main" val="1625328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941908" y="6517607"/>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70</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12" name="矩形 11">
            <a:extLst>
              <a:ext uri="{FF2B5EF4-FFF2-40B4-BE49-F238E27FC236}">
                <a16:creationId xmlns:a16="http://schemas.microsoft.com/office/drawing/2014/main" id="{7D864B83-9801-49D7-9965-12E20F5E4D72}"/>
              </a:ext>
            </a:extLst>
          </p:cNvPr>
          <p:cNvSpPr/>
          <p:nvPr/>
        </p:nvSpPr>
        <p:spPr>
          <a:xfrm>
            <a:off x="293298" y="1734728"/>
            <a:ext cx="4572000" cy="461665"/>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FFFF"/>
                </a:solidFill>
                <a:effectLst/>
                <a:uLnTx/>
                <a:uFillTx/>
                <a:latin typeface="MicrosoftYaHei"/>
                <a:ea typeface="微软雅黑"/>
                <a:cs typeface="+mn-cs"/>
              </a:rPr>
              <a:t>学习目标</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p>
        </p:txBody>
      </p:sp>
      <p:sp>
        <p:nvSpPr>
          <p:cNvPr id="2" name="矩形 1">
            <a:extLst>
              <a:ext uri="{FF2B5EF4-FFF2-40B4-BE49-F238E27FC236}">
                <a16:creationId xmlns:a16="http://schemas.microsoft.com/office/drawing/2014/main" id="{2A4B7D20-6B21-457D-B6BF-C3F76ACBB2EE}"/>
              </a:ext>
            </a:extLst>
          </p:cNvPr>
          <p:cNvSpPr/>
          <p:nvPr/>
        </p:nvSpPr>
        <p:spPr>
          <a:xfrm>
            <a:off x="212987" y="3016750"/>
            <a:ext cx="8742351" cy="70788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zh-CN" altLang="en-US" sz="4000" dirty="0">
                <a:solidFill>
                  <a:prstClr val="black"/>
                </a:solidFill>
                <a:latin typeface="微软雅黑"/>
                <a:ea typeface="微软雅黑"/>
              </a:rPr>
              <a:t>本章结束</a:t>
            </a:r>
            <a:endParaRPr kumimoji="0" lang="zh-CN" altLang="en-US" sz="4000" b="0" i="0" u="none" strike="noStrike" kern="1200" cap="none" spc="0" normalizeH="0" baseline="0" noProof="0" dirty="0">
              <a:ln>
                <a:noFill/>
              </a:ln>
              <a:solidFill>
                <a:prstClr val="black"/>
              </a:solidFill>
              <a:effectLst/>
              <a:uLnTx/>
              <a:uFillTx/>
              <a:latin typeface="微软雅黑"/>
              <a:ea typeface="微软雅黑"/>
              <a:cs typeface="+mn-cs"/>
            </a:endParaRPr>
          </a:p>
        </p:txBody>
      </p:sp>
    </p:spTree>
    <p:extLst>
      <p:ext uri="{BB962C8B-B14F-4D97-AF65-F5344CB8AC3E}">
        <p14:creationId xmlns:p14="http://schemas.microsoft.com/office/powerpoint/2010/main" val="4110410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28548" y="6189439"/>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8.1.2  </a:t>
            </a:r>
            <a:r>
              <a:rPr kumimoji="0" lang="zh-CN" altLang="en-US" sz="3200" b="0" i="0" u="none" strike="noStrike" kern="1200" cap="none" spc="0" normalizeH="0" baseline="0" noProof="0" dirty="0">
                <a:ln>
                  <a:noFill/>
                </a:ln>
                <a:solidFill>
                  <a:prstClr val="white"/>
                </a:solidFill>
                <a:effectLst/>
                <a:uLnTx/>
                <a:uFillTx/>
                <a:latin typeface="微软雅黑"/>
                <a:ea typeface="微软雅黑"/>
                <a:cs typeface="+mn-cs"/>
              </a:rPr>
              <a:t>释放动态内存</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2" name="矩形 11">
            <a:extLst>
              <a:ext uri="{FF2B5EF4-FFF2-40B4-BE49-F238E27FC236}">
                <a16:creationId xmlns:a16="http://schemas.microsoft.com/office/drawing/2014/main" id="{7D864B83-9801-49D7-9965-12E20F5E4D72}"/>
              </a:ext>
            </a:extLst>
          </p:cNvPr>
          <p:cNvSpPr/>
          <p:nvPr/>
        </p:nvSpPr>
        <p:spPr>
          <a:xfrm>
            <a:off x="293298" y="1734728"/>
            <a:ext cx="4572000" cy="461665"/>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FFFF"/>
                </a:solidFill>
                <a:effectLst/>
                <a:uLnTx/>
                <a:uFillTx/>
                <a:latin typeface="MicrosoftYaHei"/>
                <a:ea typeface="微软雅黑"/>
                <a:cs typeface="+mn-cs"/>
              </a:rPr>
              <a:t>学习目标</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p>
        </p:txBody>
      </p:sp>
      <p:grpSp>
        <p:nvGrpSpPr>
          <p:cNvPr id="9" name="组合 8">
            <a:extLst>
              <a:ext uri="{FF2B5EF4-FFF2-40B4-BE49-F238E27FC236}">
                <a16:creationId xmlns:a16="http://schemas.microsoft.com/office/drawing/2014/main" id="{E12472E6-AAA9-4465-B2F1-FE656236051F}"/>
              </a:ext>
            </a:extLst>
          </p:cNvPr>
          <p:cNvGrpSpPr/>
          <p:nvPr/>
        </p:nvGrpSpPr>
        <p:grpSpPr>
          <a:xfrm>
            <a:off x="293298" y="2253803"/>
            <a:ext cx="4809226" cy="1065470"/>
            <a:chOff x="219974" y="2044323"/>
            <a:chExt cx="8704052" cy="728671"/>
          </a:xfrm>
        </p:grpSpPr>
        <p:sp>
          <p:nvSpPr>
            <p:cNvPr id="10" name="矩形: 圆顶角 9">
              <a:extLst>
                <a:ext uri="{FF2B5EF4-FFF2-40B4-BE49-F238E27FC236}">
                  <a16:creationId xmlns:a16="http://schemas.microsoft.com/office/drawing/2014/main" id="{E777FE8F-0FFC-4B73-B8C3-1C7048F40222}"/>
                </a:ext>
              </a:extLst>
            </p:cNvPr>
            <p:cNvSpPr/>
            <p:nvPr/>
          </p:nvSpPr>
          <p:spPr>
            <a:xfrm>
              <a:off x="219974" y="2044323"/>
              <a:ext cx="8704052" cy="286403"/>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latin typeface="Consolas" panose="020B0609020204030204" pitchFamily="49" charset="0"/>
                </a:rPr>
                <a:t>内存泄漏示例一</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4" name="矩形: 圆角 17">
              <a:extLst>
                <a:ext uri="{FF2B5EF4-FFF2-40B4-BE49-F238E27FC236}">
                  <a16:creationId xmlns:a16="http://schemas.microsoft.com/office/drawing/2014/main" id="{6FCD9DBD-1CB7-494E-8E5E-0AD45E22A125}"/>
                </a:ext>
              </a:extLst>
            </p:cNvPr>
            <p:cNvSpPr/>
            <p:nvPr/>
          </p:nvSpPr>
          <p:spPr>
            <a:xfrm>
              <a:off x="219974" y="2336265"/>
              <a:ext cx="8704052" cy="436729"/>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ts val="2500"/>
                </a:lnSpc>
                <a:buClr>
                  <a:srgbClr val="151DC1"/>
                </a:buClr>
                <a:buSzPct val="80000"/>
              </a:pPr>
              <a:r>
                <a:rPr lang="en-US" altLang="zh-CN" dirty="0">
                  <a:solidFill>
                    <a:srgbClr val="0000FF"/>
                  </a:solidFill>
                  <a:latin typeface="Consolas" panose="020B0609020204030204" pitchFamily="49" charset="0"/>
                </a:rPr>
                <a:t>int </a:t>
              </a:r>
              <a:r>
                <a:rPr lang="en-US" altLang="zh-CN" dirty="0" err="1">
                  <a:solidFill>
                    <a:schemeClr val="tx1"/>
                  </a:solidFill>
                  <a:latin typeface="Consolas" panose="020B0609020204030204" pitchFamily="49" charset="0"/>
                </a:rPr>
                <a:t>i</a:t>
              </a:r>
              <a:r>
                <a:rPr lang="en-US" altLang="zh-CN" dirty="0">
                  <a:solidFill>
                    <a:schemeClr val="tx1"/>
                  </a:solidFill>
                  <a:latin typeface="Consolas" panose="020B0609020204030204" pitchFamily="49" charset="0"/>
                </a:rPr>
                <a:t>, *q = new int(2);</a:t>
              </a:r>
            </a:p>
            <a:p>
              <a:pPr lvl="0">
                <a:lnSpc>
                  <a:spcPts val="2500"/>
                </a:lnSpc>
                <a:buClr>
                  <a:srgbClr val="151DC1"/>
                </a:buClr>
                <a:buSzPct val="80000"/>
              </a:pPr>
              <a:r>
                <a:rPr lang="en-US" altLang="zh-CN" dirty="0">
                  <a:solidFill>
                    <a:schemeClr val="tx1"/>
                  </a:solidFill>
                  <a:latin typeface="Consolas" panose="020B0609020204030204" pitchFamily="49" charset="0"/>
                </a:rPr>
                <a:t>q = &amp;</a:t>
              </a:r>
              <a:r>
                <a:rPr lang="en-US" altLang="zh-CN" dirty="0" err="1">
                  <a:solidFill>
                    <a:schemeClr val="tx1"/>
                  </a:solidFill>
                  <a:latin typeface="Consolas" panose="020B0609020204030204" pitchFamily="49" charset="0"/>
                </a:rPr>
                <a:t>i</a:t>
              </a:r>
              <a:r>
                <a:rPr lang="en-US" altLang="zh-CN" dirty="0">
                  <a:solidFill>
                    <a:schemeClr val="tx1"/>
                  </a:solidFill>
                  <a:latin typeface="Consolas" panose="020B0609020204030204" pitchFamily="49" charset="0"/>
                </a:rPr>
                <a:t>;</a:t>
              </a:r>
              <a:r>
                <a:rPr lang="en-US" altLang="zh-CN" dirty="0">
                  <a:solidFill>
                    <a:srgbClr val="0000FF"/>
                  </a:solidFill>
                  <a:latin typeface="Consolas" panose="020B0609020204030204" pitchFamily="49" charset="0"/>
                </a:rPr>
                <a:t> </a:t>
              </a:r>
              <a:r>
                <a:rPr lang="en-US" altLang="zh-CN" sz="1600" dirty="0">
                  <a:solidFill>
                    <a:schemeClr val="accent6"/>
                  </a:solidFill>
                  <a:latin typeface="Consolas" panose="020B0609020204030204" pitchFamily="49" charset="0"/>
                </a:rPr>
                <a:t>// </a:t>
              </a:r>
              <a:r>
                <a:rPr lang="zh-CN" altLang="en-US" sz="1600" dirty="0">
                  <a:solidFill>
                    <a:schemeClr val="accent6"/>
                  </a:solidFill>
                  <a:latin typeface="Consolas" panose="020B0609020204030204" pitchFamily="49" charset="0"/>
                </a:rPr>
                <a:t>错误：发生内存泄漏</a:t>
              </a:r>
              <a:endParaRPr lang="en-US" altLang="zh-CN" sz="1600" dirty="0">
                <a:solidFill>
                  <a:schemeClr val="accent6"/>
                </a:solidFill>
                <a:latin typeface="Consolas" panose="020B0609020204030204" pitchFamily="49" charset="0"/>
              </a:endParaRPr>
            </a:p>
          </p:txBody>
        </p:sp>
      </p:grpSp>
      <p:grpSp>
        <p:nvGrpSpPr>
          <p:cNvPr id="15" name="组合 14">
            <a:extLst>
              <a:ext uri="{FF2B5EF4-FFF2-40B4-BE49-F238E27FC236}">
                <a16:creationId xmlns:a16="http://schemas.microsoft.com/office/drawing/2014/main" id="{01C68C72-4A08-4DFF-8D69-AC93F6279D0D}"/>
              </a:ext>
            </a:extLst>
          </p:cNvPr>
          <p:cNvGrpSpPr/>
          <p:nvPr/>
        </p:nvGrpSpPr>
        <p:grpSpPr>
          <a:xfrm>
            <a:off x="215553" y="935977"/>
            <a:ext cx="8712894" cy="1223697"/>
            <a:chOff x="219974" y="2044322"/>
            <a:chExt cx="8704052" cy="1775057"/>
          </a:xfrm>
        </p:grpSpPr>
        <p:sp>
          <p:nvSpPr>
            <p:cNvPr id="16" name="矩形: 圆顶角 15">
              <a:extLst>
                <a:ext uri="{FF2B5EF4-FFF2-40B4-BE49-F238E27FC236}">
                  <a16:creationId xmlns:a16="http://schemas.microsoft.com/office/drawing/2014/main" id="{2F9917C7-4D82-4D38-9678-E9BDE9710444}"/>
                </a:ext>
              </a:extLst>
            </p:cNvPr>
            <p:cNvSpPr/>
            <p:nvPr/>
          </p:nvSpPr>
          <p:spPr>
            <a:xfrm>
              <a:off x="219974" y="2044322"/>
              <a:ext cx="8704052" cy="725489"/>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000" dirty="0">
                  <a:solidFill>
                    <a:prstClr val="white"/>
                  </a:solidFill>
                </a:rPr>
                <a:t>内存泄漏</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7" name="矩形: 圆角 17">
              <a:extLst>
                <a:ext uri="{FF2B5EF4-FFF2-40B4-BE49-F238E27FC236}">
                  <a16:creationId xmlns:a16="http://schemas.microsoft.com/office/drawing/2014/main" id="{4108C5BB-56B2-49FD-9A04-32B52568ECF5}"/>
                </a:ext>
              </a:extLst>
            </p:cNvPr>
            <p:cNvSpPr/>
            <p:nvPr/>
          </p:nvSpPr>
          <p:spPr>
            <a:xfrm>
              <a:off x="219974" y="2754313"/>
              <a:ext cx="8704052" cy="1065066"/>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lvl="0">
                <a:lnSpc>
                  <a:spcPts val="2600"/>
                </a:lnSpc>
                <a:buClr>
                  <a:srgbClr val="212AE7"/>
                </a:buClr>
                <a:buSzPct val="80000"/>
              </a:pPr>
              <a:r>
                <a:rPr lang="zh-CN" altLang="en-US" dirty="0">
                  <a:solidFill>
                    <a:srgbClr val="000000"/>
                  </a:solidFill>
                  <a:latin typeface="Consolas" panose="020B0609020204030204" pitchFamily="49" charset="0"/>
                </a:rPr>
                <a:t>在使用动态对象的过程中，由于疏忽或错误造成无法释放已经不再使用的内存的情况称为内存泄漏</a:t>
              </a: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p:txBody>
        </p:sp>
      </p:grpSp>
      <p:grpSp>
        <p:nvGrpSpPr>
          <p:cNvPr id="18" name="组合 17">
            <a:extLst>
              <a:ext uri="{FF2B5EF4-FFF2-40B4-BE49-F238E27FC236}">
                <a16:creationId xmlns:a16="http://schemas.microsoft.com/office/drawing/2014/main" id="{8F5C958F-A902-448A-BE67-A19161307190}"/>
              </a:ext>
            </a:extLst>
          </p:cNvPr>
          <p:cNvGrpSpPr/>
          <p:nvPr/>
        </p:nvGrpSpPr>
        <p:grpSpPr>
          <a:xfrm>
            <a:off x="5347120" y="2257846"/>
            <a:ext cx="3250780" cy="1243988"/>
            <a:chOff x="219974" y="2044323"/>
            <a:chExt cx="8704052" cy="498017"/>
          </a:xfrm>
        </p:grpSpPr>
        <p:sp>
          <p:nvSpPr>
            <p:cNvPr id="19" name="矩形: 圆顶角 18">
              <a:extLst>
                <a:ext uri="{FF2B5EF4-FFF2-40B4-BE49-F238E27FC236}">
                  <a16:creationId xmlns:a16="http://schemas.microsoft.com/office/drawing/2014/main" id="{4B89AA15-F94F-4085-B2BF-8B92B1834A91}"/>
                </a:ext>
              </a:extLst>
            </p:cNvPr>
            <p:cNvSpPr/>
            <p:nvPr/>
          </p:nvSpPr>
          <p:spPr>
            <a:xfrm>
              <a:off x="219974" y="2044323"/>
              <a:ext cx="8704052" cy="205063"/>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20" name="矩形: 圆角 17">
              <a:extLst>
                <a:ext uri="{FF2B5EF4-FFF2-40B4-BE49-F238E27FC236}">
                  <a16:creationId xmlns:a16="http://schemas.microsoft.com/office/drawing/2014/main" id="{54747175-D34C-401D-A8A5-8F8DB2D244BE}"/>
                </a:ext>
              </a:extLst>
            </p:cNvPr>
            <p:cNvSpPr/>
            <p:nvPr/>
          </p:nvSpPr>
          <p:spPr>
            <a:xfrm>
              <a:off x="219974" y="2248395"/>
              <a:ext cx="8704052" cy="29394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600"/>
                </a:lnSpc>
                <a:buClr>
                  <a:srgbClr val="151DC1"/>
                </a:buClr>
              </a:pPr>
              <a:r>
                <a:rPr lang="zh-CN" altLang="en-US" dirty="0">
                  <a:solidFill>
                    <a:prstClr val="black"/>
                  </a:solidFill>
                  <a:latin typeface="Consolas" panose="020B0609020204030204" pitchFamily="49" charset="0"/>
                </a:rPr>
                <a:t>当 </a:t>
              </a:r>
              <a:r>
                <a:rPr lang="en-US" altLang="zh-CN" dirty="0">
                  <a:solidFill>
                    <a:prstClr val="black"/>
                  </a:solidFill>
                  <a:latin typeface="Consolas" panose="020B0609020204030204" pitchFamily="49" charset="0"/>
                </a:rPr>
                <a:t>q </a:t>
              </a:r>
              <a:r>
                <a:rPr lang="zh-CN" altLang="en-US" dirty="0">
                  <a:solidFill>
                    <a:prstClr val="black"/>
                  </a:solidFill>
                  <a:latin typeface="Consolas" panose="020B0609020204030204" pitchFamily="49" charset="0"/>
                </a:rPr>
                <a:t>指向对象 </a:t>
              </a:r>
              <a:r>
                <a:rPr lang="en-US" altLang="zh-CN" dirty="0" err="1">
                  <a:solidFill>
                    <a:prstClr val="black"/>
                  </a:solidFill>
                  <a:latin typeface="Consolas" panose="020B0609020204030204" pitchFamily="49" charset="0"/>
                </a:rPr>
                <a:t>i</a:t>
              </a:r>
              <a:r>
                <a:rPr lang="en-US" altLang="zh-CN" dirty="0">
                  <a:solidFill>
                    <a:prstClr val="black"/>
                  </a:solidFill>
                  <a:latin typeface="Consolas" panose="020B0609020204030204" pitchFamily="49" charset="0"/>
                </a:rPr>
                <a:t> </a:t>
              </a:r>
              <a:r>
                <a:rPr lang="zh-CN" altLang="en-US" dirty="0">
                  <a:solidFill>
                    <a:prstClr val="black"/>
                  </a:solidFill>
                  <a:latin typeface="Consolas" panose="020B0609020204030204" pitchFamily="49" charset="0"/>
                </a:rPr>
                <a:t>时，</a:t>
              </a:r>
              <a:r>
                <a:rPr lang="en-US" altLang="zh-CN" dirty="0">
                  <a:solidFill>
                    <a:prstClr val="black"/>
                  </a:solidFill>
                  <a:latin typeface="Consolas" panose="020B0609020204030204" pitchFamily="49" charset="0"/>
                </a:rPr>
                <a:t>q</a:t>
              </a:r>
              <a:r>
                <a:rPr lang="zh-CN" altLang="en-US" dirty="0">
                  <a:solidFill>
                    <a:prstClr val="black"/>
                  </a:solidFill>
                  <a:latin typeface="Consolas" panose="020B0609020204030204" pitchFamily="49" charset="0"/>
                </a:rPr>
                <a:t>原来所指向的动态内存无法释放</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p:txBody>
        </p:sp>
      </p:grpSp>
      <p:grpSp>
        <p:nvGrpSpPr>
          <p:cNvPr id="21" name="组合 20">
            <a:extLst>
              <a:ext uri="{FF2B5EF4-FFF2-40B4-BE49-F238E27FC236}">
                <a16:creationId xmlns:a16="http://schemas.microsoft.com/office/drawing/2014/main" id="{0E183329-1F0E-4B80-95F7-CB40E9DBF179}"/>
              </a:ext>
            </a:extLst>
          </p:cNvPr>
          <p:cNvGrpSpPr/>
          <p:nvPr/>
        </p:nvGrpSpPr>
        <p:grpSpPr>
          <a:xfrm>
            <a:off x="293298" y="3424909"/>
            <a:ext cx="4809226" cy="1061752"/>
            <a:chOff x="219974" y="2044324"/>
            <a:chExt cx="8704052" cy="726128"/>
          </a:xfrm>
        </p:grpSpPr>
        <p:sp>
          <p:nvSpPr>
            <p:cNvPr id="22" name="矩形: 圆顶角 21">
              <a:extLst>
                <a:ext uri="{FF2B5EF4-FFF2-40B4-BE49-F238E27FC236}">
                  <a16:creationId xmlns:a16="http://schemas.microsoft.com/office/drawing/2014/main" id="{1A72DE2B-8062-4388-BED8-FB08C06BD59E}"/>
                </a:ext>
              </a:extLst>
            </p:cNvPr>
            <p:cNvSpPr/>
            <p:nvPr/>
          </p:nvSpPr>
          <p:spPr>
            <a:xfrm>
              <a:off x="219974" y="2044324"/>
              <a:ext cx="8704052" cy="265707"/>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zh-CN" altLang="en-US" sz="2000" dirty="0">
                  <a:solidFill>
                    <a:prstClr val="white"/>
                  </a:solidFill>
                  <a:latin typeface="Consolas" panose="020B0609020204030204" pitchFamily="49" charset="0"/>
                </a:rPr>
                <a:t>内存泄漏示例二</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3" name="矩形: 圆角 17">
              <a:extLst>
                <a:ext uri="{FF2B5EF4-FFF2-40B4-BE49-F238E27FC236}">
                  <a16:creationId xmlns:a16="http://schemas.microsoft.com/office/drawing/2014/main" id="{42CF344D-B828-48CC-B951-EDE8DFCA1D49}"/>
                </a:ext>
              </a:extLst>
            </p:cNvPr>
            <p:cNvSpPr/>
            <p:nvPr/>
          </p:nvSpPr>
          <p:spPr>
            <a:xfrm>
              <a:off x="219974" y="2319589"/>
              <a:ext cx="8704052" cy="450863"/>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ts val="2500"/>
                </a:lnSpc>
                <a:buClr>
                  <a:srgbClr val="151DC1"/>
                </a:buClr>
                <a:buSzPct val="80000"/>
              </a:pPr>
              <a:r>
                <a:rPr lang="en-US" altLang="zh-CN" dirty="0">
                  <a:solidFill>
                    <a:schemeClr val="tx1"/>
                  </a:solidFill>
                  <a:latin typeface="Consolas" panose="020B0609020204030204" pitchFamily="49" charset="0"/>
                </a:rPr>
                <a:t>foo(614);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正确：无内存泄漏</a:t>
              </a:r>
              <a:endParaRPr lang="zh-CN" altLang="en-US" dirty="0">
                <a:solidFill>
                  <a:schemeClr val="accent6"/>
                </a:solidFill>
                <a:latin typeface="Consolas" panose="020B0609020204030204" pitchFamily="49" charset="0"/>
              </a:endParaRPr>
            </a:p>
            <a:p>
              <a:pPr lvl="0">
                <a:lnSpc>
                  <a:spcPts val="2500"/>
                </a:lnSpc>
                <a:buClr>
                  <a:srgbClr val="151DC1"/>
                </a:buClr>
                <a:buSzPct val="80000"/>
              </a:pPr>
              <a:r>
                <a:rPr lang="en-US" altLang="zh-CN" dirty="0">
                  <a:solidFill>
                    <a:schemeClr val="tx1"/>
                  </a:solidFill>
                  <a:latin typeface="Consolas" panose="020B0609020204030204" pitchFamily="49" charset="0"/>
                </a:rPr>
                <a:t>foo(105); </a:t>
              </a:r>
              <a:r>
                <a:rPr lang="en-US" altLang="zh-CN" sz="1600" dirty="0">
                  <a:solidFill>
                    <a:schemeClr val="accent6"/>
                  </a:solidFill>
                  <a:latin typeface="Consolas" panose="020B0609020204030204" pitchFamily="49" charset="0"/>
                </a:rPr>
                <a:t>//</a:t>
              </a:r>
              <a:r>
                <a:rPr lang="zh-CN" altLang="en-US" sz="1600" dirty="0">
                  <a:solidFill>
                    <a:schemeClr val="accent6"/>
                  </a:solidFill>
                  <a:latin typeface="Consolas" panose="020B0609020204030204" pitchFamily="49" charset="0"/>
                </a:rPr>
                <a:t>错误：发生内存泄漏</a:t>
              </a:r>
              <a:endParaRPr lang="en-US" altLang="zh-CN" sz="1600" dirty="0">
                <a:solidFill>
                  <a:schemeClr val="accent6"/>
                </a:solidFill>
                <a:latin typeface="Consolas" panose="020B0609020204030204" pitchFamily="49" charset="0"/>
              </a:endParaRPr>
            </a:p>
          </p:txBody>
        </p:sp>
      </p:grpSp>
      <p:grpSp>
        <p:nvGrpSpPr>
          <p:cNvPr id="24" name="组合 23">
            <a:extLst>
              <a:ext uri="{FF2B5EF4-FFF2-40B4-BE49-F238E27FC236}">
                <a16:creationId xmlns:a16="http://schemas.microsoft.com/office/drawing/2014/main" id="{F0FE4813-4178-4C28-9AF2-D72568790B53}"/>
              </a:ext>
            </a:extLst>
          </p:cNvPr>
          <p:cNvGrpSpPr/>
          <p:nvPr/>
        </p:nvGrpSpPr>
        <p:grpSpPr>
          <a:xfrm>
            <a:off x="293298" y="4573787"/>
            <a:ext cx="4809226" cy="2135640"/>
            <a:chOff x="219974" y="2044323"/>
            <a:chExt cx="8704052" cy="1460557"/>
          </a:xfrm>
        </p:grpSpPr>
        <p:sp>
          <p:nvSpPr>
            <p:cNvPr id="25" name="矩形: 圆顶角 24">
              <a:extLst>
                <a:ext uri="{FF2B5EF4-FFF2-40B4-BE49-F238E27FC236}">
                  <a16:creationId xmlns:a16="http://schemas.microsoft.com/office/drawing/2014/main" id="{17F0590A-8DC5-4013-A3CD-CDD42919A07F}"/>
                </a:ext>
              </a:extLst>
            </p:cNvPr>
            <p:cNvSpPr/>
            <p:nvPr/>
          </p:nvSpPr>
          <p:spPr>
            <a:xfrm>
              <a:off x="219974" y="2044323"/>
              <a:ext cx="8704052" cy="265707"/>
            </a:xfrm>
            <a:prstGeom prst="round2SameRect">
              <a:avLst>
                <a:gd name="adj1" fmla="val 20076"/>
                <a:gd name="adj2" fmla="val 0"/>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sz="2000" dirty="0">
                  <a:solidFill>
                    <a:prstClr val="white"/>
                  </a:solidFill>
                  <a:latin typeface="Consolas" panose="020B0609020204030204" pitchFamily="49" charset="0"/>
                </a:rPr>
                <a:t>foo </a:t>
              </a:r>
              <a:r>
                <a:rPr lang="zh-CN" altLang="en-US" sz="2000" dirty="0">
                  <a:solidFill>
                    <a:prstClr val="white"/>
                  </a:solidFill>
                  <a:latin typeface="Consolas" panose="020B0609020204030204" pitchFamily="49" charset="0"/>
                </a:rPr>
                <a:t>函数定义</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26" name="矩形: 圆角 17">
              <a:extLst>
                <a:ext uri="{FF2B5EF4-FFF2-40B4-BE49-F238E27FC236}">
                  <a16:creationId xmlns:a16="http://schemas.microsoft.com/office/drawing/2014/main" id="{73F3C3EC-860D-435D-B074-9AED6E326C2B}"/>
                </a:ext>
              </a:extLst>
            </p:cNvPr>
            <p:cNvSpPr/>
            <p:nvPr/>
          </p:nvSpPr>
          <p:spPr>
            <a:xfrm>
              <a:off x="219974" y="2311250"/>
              <a:ext cx="8704052" cy="119363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8EEF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ts val="2500"/>
                </a:lnSpc>
                <a:buClr>
                  <a:srgbClr val="151DC1"/>
                </a:buClr>
                <a:buSzPct val="80000"/>
              </a:pPr>
              <a:r>
                <a:rPr lang="en-US" altLang="zh-CN" dirty="0">
                  <a:solidFill>
                    <a:srgbClr val="0000FF"/>
                  </a:solidFill>
                  <a:latin typeface="Consolas" panose="020B0609020204030204" pitchFamily="49" charset="0"/>
                </a:rPr>
                <a:t>void </a:t>
              </a:r>
              <a:r>
                <a:rPr lang="en-US" altLang="zh-CN" dirty="0">
                  <a:solidFill>
                    <a:schemeClr val="tx1"/>
                  </a:solidFill>
                  <a:latin typeface="Consolas" panose="020B0609020204030204" pitchFamily="49" charset="0"/>
                </a:rPr>
                <a:t>foo(int </a:t>
              </a:r>
              <a:r>
                <a:rPr lang="en-US" altLang="zh-CN" dirty="0" err="1">
                  <a:solidFill>
                    <a:schemeClr val="tx1"/>
                  </a:solidFill>
                  <a:latin typeface="Consolas" panose="020B0609020204030204" pitchFamily="49" charset="0"/>
                </a:rPr>
                <a:t>i</a:t>
              </a:r>
              <a:r>
                <a:rPr lang="en-US" altLang="zh-CN" dirty="0">
                  <a:solidFill>
                    <a:schemeClr val="tx1"/>
                  </a:solidFill>
                  <a:latin typeface="Consolas" panose="020B0609020204030204" pitchFamily="49" charset="0"/>
                </a:rPr>
                <a:t>) {</a:t>
              </a:r>
            </a:p>
            <a:p>
              <a:pPr lvl="0">
                <a:lnSpc>
                  <a:spcPts val="2500"/>
                </a:lnSpc>
                <a:buClr>
                  <a:srgbClr val="151DC1"/>
                </a:buClr>
                <a:buSzPct val="80000"/>
              </a:pPr>
              <a:r>
                <a:rPr lang="en-US" altLang="zh-CN" dirty="0">
                  <a:solidFill>
                    <a:srgbClr val="0000FF"/>
                  </a:solidFill>
                  <a:latin typeface="Consolas" panose="020B0609020204030204" pitchFamily="49" charset="0"/>
                </a:rPr>
                <a:t>	int </a:t>
              </a:r>
              <a:r>
                <a:rPr lang="en-US" altLang="zh-CN" dirty="0">
                  <a:solidFill>
                    <a:schemeClr val="tx1"/>
                  </a:solidFill>
                  <a:latin typeface="Consolas" panose="020B0609020204030204" pitchFamily="49" charset="0"/>
                </a:rPr>
                <a:t>*p = new int(207);</a:t>
              </a:r>
            </a:p>
            <a:p>
              <a:pPr lvl="0">
                <a:lnSpc>
                  <a:spcPts val="2500"/>
                </a:lnSpc>
                <a:buClr>
                  <a:srgbClr val="151DC1"/>
                </a:buClr>
                <a:buSzPct val="80000"/>
              </a:pPr>
              <a:r>
                <a:rPr lang="en-US" altLang="zh-CN" dirty="0">
                  <a:solidFill>
                    <a:srgbClr val="0000FF"/>
                  </a:solidFill>
                  <a:latin typeface="Consolas" panose="020B0609020204030204" pitchFamily="49" charset="0"/>
                </a:rPr>
                <a:t>	if </a:t>
              </a:r>
              <a:r>
                <a:rPr lang="en-US" altLang="zh-CN" dirty="0">
                  <a:solidFill>
                    <a:schemeClr val="tx1"/>
                  </a:solidFill>
                  <a:latin typeface="Consolas" panose="020B0609020204030204" pitchFamily="49" charset="0"/>
                </a:rPr>
                <a:t>( *p &gt; </a:t>
              </a:r>
              <a:r>
                <a:rPr lang="en-US" altLang="zh-CN" dirty="0" err="1">
                  <a:solidFill>
                    <a:schemeClr val="tx1"/>
                  </a:solidFill>
                  <a:latin typeface="Consolas" panose="020B0609020204030204" pitchFamily="49" charset="0"/>
                </a:rPr>
                <a:t>i</a:t>
              </a:r>
              <a:r>
                <a:rPr lang="en-US" altLang="zh-CN" dirty="0">
                  <a:solidFill>
                    <a:schemeClr val="tx1"/>
                  </a:solidFill>
                  <a:latin typeface="Consolas" panose="020B0609020204030204" pitchFamily="49" charset="0"/>
                </a:rPr>
                <a:t>) return;</a:t>
              </a:r>
            </a:p>
            <a:p>
              <a:pPr lvl="0">
                <a:lnSpc>
                  <a:spcPts val="2500"/>
                </a:lnSpc>
                <a:buClr>
                  <a:srgbClr val="151DC1"/>
                </a:buClr>
                <a:buSzPct val="80000"/>
              </a:pPr>
              <a:r>
                <a:rPr lang="en-US" altLang="zh-CN" dirty="0">
                  <a:solidFill>
                    <a:srgbClr val="0000FF"/>
                  </a:solidFill>
                  <a:latin typeface="Consolas" panose="020B0609020204030204" pitchFamily="49" charset="0"/>
                </a:rPr>
                <a:t>	delete </a:t>
              </a:r>
              <a:r>
                <a:rPr lang="en-US" altLang="zh-CN" dirty="0">
                  <a:solidFill>
                    <a:schemeClr val="tx1"/>
                  </a:solidFill>
                  <a:latin typeface="Consolas" panose="020B0609020204030204" pitchFamily="49" charset="0"/>
                </a:rPr>
                <a:t>p;</a:t>
              </a:r>
            </a:p>
            <a:p>
              <a:pPr lvl="0">
                <a:lnSpc>
                  <a:spcPts val="2500"/>
                </a:lnSpc>
                <a:buClr>
                  <a:srgbClr val="151DC1"/>
                </a:buClr>
                <a:buSzPct val="80000"/>
              </a:pPr>
              <a:r>
                <a:rPr lang="en-US" altLang="zh-CN" dirty="0">
                  <a:solidFill>
                    <a:schemeClr val="tx1"/>
                  </a:solidFill>
                  <a:latin typeface="Consolas" panose="020B0609020204030204" pitchFamily="49" charset="0"/>
                </a:rPr>
                <a:t>}</a:t>
              </a:r>
              <a:endParaRPr lang="en-US" altLang="zh-CN" sz="1600" dirty="0">
                <a:solidFill>
                  <a:schemeClr val="tx1"/>
                </a:solidFill>
                <a:latin typeface="Consolas" panose="020B0609020204030204" pitchFamily="49" charset="0"/>
              </a:endParaRPr>
            </a:p>
          </p:txBody>
        </p:sp>
      </p:grpSp>
      <p:grpSp>
        <p:nvGrpSpPr>
          <p:cNvPr id="27" name="组合 26">
            <a:extLst>
              <a:ext uri="{FF2B5EF4-FFF2-40B4-BE49-F238E27FC236}">
                <a16:creationId xmlns:a16="http://schemas.microsoft.com/office/drawing/2014/main" id="{9354203E-717A-4FE5-9824-EAB83CCB736D}"/>
              </a:ext>
            </a:extLst>
          </p:cNvPr>
          <p:cNvGrpSpPr/>
          <p:nvPr/>
        </p:nvGrpSpPr>
        <p:grpSpPr>
          <a:xfrm>
            <a:off x="5347120" y="3751083"/>
            <a:ext cx="3250780" cy="1910838"/>
            <a:chOff x="219974" y="2044323"/>
            <a:chExt cx="8704052" cy="764983"/>
          </a:xfrm>
        </p:grpSpPr>
        <p:sp>
          <p:nvSpPr>
            <p:cNvPr id="28" name="矩形: 圆顶角 27">
              <a:extLst>
                <a:ext uri="{FF2B5EF4-FFF2-40B4-BE49-F238E27FC236}">
                  <a16:creationId xmlns:a16="http://schemas.microsoft.com/office/drawing/2014/main" id="{A86342CF-588B-4878-AA2C-953F7B697900}"/>
                </a:ext>
              </a:extLst>
            </p:cNvPr>
            <p:cNvSpPr/>
            <p:nvPr/>
          </p:nvSpPr>
          <p:spPr>
            <a:xfrm>
              <a:off x="219974" y="2044323"/>
              <a:ext cx="8704052" cy="205063"/>
            </a:xfrm>
            <a:prstGeom prst="round2SameRect">
              <a:avLst>
                <a:gd name="adj1" fmla="val 20076"/>
                <a:gd name="adj2" fmla="val 0"/>
              </a:avLst>
            </a:prstGeom>
            <a:solidFill>
              <a:srgbClr val="E0AB5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rPr>
                <a:t>说明</a:t>
              </a:r>
            </a:p>
          </p:txBody>
        </p:sp>
        <p:sp>
          <p:nvSpPr>
            <p:cNvPr id="29" name="矩形: 圆角 17">
              <a:extLst>
                <a:ext uri="{FF2B5EF4-FFF2-40B4-BE49-F238E27FC236}">
                  <a16:creationId xmlns:a16="http://schemas.microsoft.com/office/drawing/2014/main" id="{9470D4BB-024B-4B54-8BFE-421299149113}"/>
                </a:ext>
              </a:extLst>
            </p:cNvPr>
            <p:cNvSpPr/>
            <p:nvPr/>
          </p:nvSpPr>
          <p:spPr>
            <a:xfrm>
              <a:off x="219974" y="2248395"/>
              <a:ext cx="8704052" cy="560911"/>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FCF6E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chorCtr="0">
              <a:spAutoFit/>
            </a:bodyPr>
            <a:lstStyle/>
            <a:p>
              <a:pPr lvl="0">
                <a:lnSpc>
                  <a:spcPts val="2600"/>
                </a:lnSpc>
                <a:buClr>
                  <a:srgbClr val="151DC1"/>
                </a:buClr>
              </a:pPr>
              <a:r>
                <a:rPr lang="zh-CN" altLang="en-US" dirty="0">
                  <a:solidFill>
                    <a:prstClr val="black"/>
                  </a:solidFill>
                  <a:latin typeface="Consolas" panose="020B0609020204030204" pitchFamily="49" charset="0"/>
                </a:rPr>
                <a:t>当调用 </a:t>
              </a:r>
              <a:r>
                <a:rPr lang="en-US" altLang="zh-CN" dirty="0">
                  <a:solidFill>
                    <a:prstClr val="black"/>
                  </a:solidFill>
                  <a:latin typeface="Consolas" panose="020B0609020204030204" pitchFamily="49" charset="0"/>
                </a:rPr>
                <a:t>foo </a:t>
              </a:r>
              <a:r>
                <a:rPr lang="zh-CN" altLang="en-US" dirty="0">
                  <a:solidFill>
                    <a:prstClr val="black"/>
                  </a:solidFill>
                  <a:latin typeface="Consolas" panose="020B0609020204030204" pitchFamily="49" charset="0"/>
                </a:rPr>
                <a:t>函数的实参值</a:t>
              </a:r>
            </a:p>
            <a:p>
              <a:pPr lvl="0">
                <a:lnSpc>
                  <a:spcPts val="2600"/>
                </a:lnSpc>
                <a:buClr>
                  <a:srgbClr val="151DC1"/>
                </a:buClr>
              </a:pPr>
              <a:r>
                <a:rPr lang="zh-CN" altLang="en-US" dirty="0">
                  <a:solidFill>
                    <a:prstClr val="black"/>
                  </a:solidFill>
                  <a:latin typeface="Consolas" panose="020B0609020204030204" pitchFamily="49" charset="0"/>
                </a:rPr>
                <a:t>小于 </a:t>
              </a:r>
              <a:r>
                <a:rPr lang="en-US" altLang="zh-CN" dirty="0">
                  <a:solidFill>
                    <a:prstClr val="black"/>
                  </a:solidFill>
                  <a:latin typeface="Consolas" panose="020B0609020204030204" pitchFamily="49" charset="0"/>
                </a:rPr>
                <a:t>207 </a:t>
              </a:r>
              <a:r>
                <a:rPr lang="zh-CN" altLang="en-US" dirty="0">
                  <a:solidFill>
                    <a:prstClr val="black"/>
                  </a:solidFill>
                  <a:latin typeface="Consolas" panose="020B0609020204030204" pitchFamily="49" charset="0"/>
                </a:rPr>
                <a:t>时，</a:t>
              </a:r>
              <a:r>
                <a:rPr lang="en-US" altLang="zh-CN" dirty="0">
                  <a:solidFill>
                    <a:prstClr val="black"/>
                  </a:solidFill>
                  <a:latin typeface="Consolas" panose="020B0609020204030204" pitchFamily="49" charset="0"/>
                </a:rPr>
                <a:t>foo </a:t>
              </a:r>
              <a:r>
                <a:rPr lang="zh-CN" altLang="en-US" dirty="0">
                  <a:solidFill>
                    <a:prstClr val="black"/>
                  </a:solidFill>
                  <a:latin typeface="Consolas" panose="020B0609020204030204" pitchFamily="49" charset="0"/>
                </a:rPr>
                <a:t>函数体</a:t>
              </a:r>
            </a:p>
            <a:p>
              <a:pPr lvl="0">
                <a:lnSpc>
                  <a:spcPts val="2600"/>
                </a:lnSpc>
                <a:buClr>
                  <a:srgbClr val="151DC1"/>
                </a:buClr>
              </a:pPr>
              <a:r>
                <a:rPr lang="zh-CN" altLang="en-US" dirty="0">
                  <a:solidFill>
                    <a:prstClr val="black"/>
                  </a:solidFill>
                  <a:latin typeface="Consolas" panose="020B0609020204030204" pitchFamily="49" charset="0"/>
                </a:rPr>
                <a:t>中 </a:t>
              </a:r>
              <a:r>
                <a:rPr lang="en-US" altLang="zh-CN" dirty="0">
                  <a:solidFill>
                    <a:prstClr val="black"/>
                  </a:solidFill>
                  <a:latin typeface="Consolas" panose="020B0609020204030204" pitchFamily="49" charset="0"/>
                </a:rPr>
                <a:t>p </a:t>
              </a:r>
              <a:r>
                <a:rPr lang="zh-CN" altLang="en-US" dirty="0">
                  <a:solidFill>
                    <a:prstClr val="black"/>
                  </a:solidFill>
                  <a:latin typeface="Consolas" panose="020B0609020204030204" pitchFamily="49" charset="0"/>
                </a:rPr>
                <a:t>所指向的动态内存无</a:t>
              </a:r>
            </a:p>
            <a:p>
              <a:pPr lvl="0">
                <a:lnSpc>
                  <a:spcPts val="2600"/>
                </a:lnSpc>
                <a:buClr>
                  <a:srgbClr val="151DC1"/>
                </a:buClr>
              </a:pPr>
              <a:r>
                <a:rPr lang="zh-CN" altLang="en-US" dirty="0">
                  <a:solidFill>
                    <a:prstClr val="black"/>
                  </a:solidFill>
                  <a:latin typeface="Consolas" panose="020B0609020204030204" pitchFamily="49" charset="0"/>
                </a:rPr>
                <a:t>法释放。</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p:txBody>
        </p:sp>
      </p:grpSp>
    </p:spTree>
    <p:extLst>
      <p:ext uri="{BB962C8B-B14F-4D97-AF65-F5344CB8AC3E}">
        <p14:creationId xmlns:p14="http://schemas.microsoft.com/office/powerpoint/2010/main" val="2686943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A8D9837C-1462-4A26-A8D8-C2B36385EDD0}"/>
              </a:ext>
            </a:extLst>
          </p:cNvPr>
          <p:cNvSpPr>
            <a:spLocks noGrp="1"/>
          </p:cNvSpPr>
          <p:nvPr>
            <p:ph type="sldNum" sz="quarter" idx="12"/>
          </p:nvPr>
        </p:nvSpPr>
        <p:spPr>
          <a:xfrm>
            <a:off x="6728548" y="6189439"/>
            <a:ext cx="20574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AD33FD5-61D2-4238-98DB-DB8C208BC919}" type="slidenum">
              <a:rPr kumimoji="0" lang="zh-CN" altLang="en-US" sz="1200" b="0" i="0" u="none" strike="noStrike" kern="1200" cap="none" spc="0" normalizeH="0" baseline="0" noProof="0" smtClean="0">
                <a:ln>
                  <a:noFill/>
                </a:ln>
                <a:solidFill>
                  <a:srgbClr val="151DC1"/>
                </a:solidFill>
                <a:effectLst/>
                <a:uLnTx/>
                <a:uFillTx/>
                <a:latin typeface="微软雅黑"/>
                <a:ea typeface="微软雅黑"/>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dirty="0">
              <a:ln>
                <a:noFill/>
              </a:ln>
              <a:solidFill>
                <a:srgbClr val="151DC1"/>
              </a:solidFill>
              <a:effectLst/>
              <a:uLnTx/>
              <a:uFillTx/>
              <a:latin typeface="微软雅黑"/>
              <a:ea typeface="微软雅黑"/>
              <a:cs typeface="+mn-cs"/>
            </a:endParaRPr>
          </a:p>
        </p:txBody>
      </p:sp>
      <p:sp>
        <p:nvSpPr>
          <p:cNvPr id="5" name="文本框 4">
            <a:extLst>
              <a:ext uri="{FF2B5EF4-FFF2-40B4-BE49-F238E27FC236}">
                <a16:creationId xmlns:a16="http://schemas.microsoft.com/office/drawing/2014/main" id="{B0A92C8A-7A18-4A22-86BF-7CC4EBCD752B}"/>
              </a:ext>
            </a:extLst>
          </p:cNvPr>
          <p:cNvSpPr txBox="1"/>
          <p:nvPr/>
        </p:nvSpPr>
        <p:spPr>
          <a:xfrm>
            <a:off x="81952" y="155276"/>
            <a:ext cx="8515948" cy="584775"/>
          </a:xfrm>
          <a:prstGeom prst="rect">
            <a:avLst/>
          </a:prstGeom>
          <a:noFill/>
        </p:spPr>
        <p:txBody>
          <a:bodyPr wrap="square" rtlCol="0">
            <a:spAutoFit/>
          </a:bodyPr>
          <a:lstStyle/>
          <a:p>
            <a:pPr lvl="0"/>
            <a:r>
              <a:rPr kumimoji="0" lang="en-US" altLang="zh-CN" sz="3200" b="0" i="0" u="none" strike="noStrike" kern="1200" cap="none" spc="0" normalizeH="0" baseline="0" noProof="0" dirty="0">
                <a:ln>
                  <a:noFill/>
                </a:ln>
                <a:solidFill>
                  <a:prstClr val="white"/>
                </a:solidFill>
                <a:effectLst/>
                <a:uLnTx/>
                <a:uFillTx/>
                <a:latin typeface="微软雅黑"/>
                <a:ea typeface="微软雅黑"/>
                <a:cs typeface="+mn-cs"/>
              </a:rPr>
              <a:t>8.1.3  </a:t>
            </a:r>
            <a:r>
              <a:rPr lang="zh-CN" altLang="en-US" sz="3200" dirty="0">
                <a:solidFill>
                  <a:prstClr val="white"/>
                </a:solidFill>
              </a:rPr>
              <a:t>智能指针</a:t>
            </a:r>
            <a:endParaRPr kumimoji="0" lang="zh-CN" altLang="en-US" sz="24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2" name="矩形 11">
            <a:extLst>
              <a:ext uri="{FF2B5EF4-FFF2-40B4-BE49-F238E27FC236}">
                <a16:creationId xmlns:a16="http://schemas.microsoft.com/office/drawing/2014/main" id="{7D864B83-9801-49D7-9965-12E20F5E4D72}"/>
              </a:ext>
            </a:extLst>
          </p:cNvPr>
          <p:cNvSpPr/>
          <p:nvPr/>
        </p:nvSpPr>
        <p:spPr>
          <a:xfrm>
            <a:off x="293298" y="1734728"/>
            <a:ext cx="4572000" cy="461665"/>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FFFFFF"/>
                </a:solidFill>
                <a:effectLst/>
                <a:uLnTx/>
                <a:uFillTx/>
                <a:latin typeface="MicrosoftYaHei"/>
                <a:ea typeface="微软雅黑"/>
                <a:cs typeface="+mn-cs"/>
              </a:rPr>
              <a:t>学习目标</a:t>
            </a:r>
            <a:r>
              <a:rPr kumimoji="0" lang="zh-CN" altLang="en-US" sz="2400" b="0" i="0" u="none" strike="noStrike" kern="1200" cap="none" spc="0" normalizeH="0" baseline="0" noProof="0" dirty="0">
                <a:ln>
                  <a:noFill/>
                </a:ln>
                <a:solidFill>
                  <a:prstClr val="black"/>
                </a:solidFill>
                <a:effectLst/>
                <a:uLnTx/>
                <a:uFillTx/>
                <a:latin typeface="微软雅黑"/>
                <a:ea typeface="微软雅黑"/>
                <a:cs typeface="+mn-cs"/>
              </a:rPr>
              <a:t> </a:t>
            </a:r>
          </a:p>
        </p:txBody>
      </p:sp>
      <p:grpSp>
        <p:nvGrpSpPr>
          <p:cNvPr id="15" name="组合 14">
            <a:extLst>
              <a:ext uri="{FF2B5EF4-FFF2-40B4-BE49-F238E27FC236}">
                <a16:creationId xmlns:a16="http://schemas.microsoft.com/office/drawing/2014/main" id="{01C68C72-4A08-4DFF-8D69-AC93F6279D0D}"/>
              </a:ext>
            </a:extLst>
          </p:cNvPr>
          <p:cNvGrpSpPr/>
          <p:nvPr/>
        </p:nvGrpSpPr>
        <p:grpSpPr>
          <a:xfrm>
            <a:off x="215553" y="1835567"/>
            <a:ext cx="8712894" cy="3423978"/>
            <a:chOff x="219974" y="2044322"/>
            <a:chExt cx="8704052" cy="4966716"/>
          </a:xfrm>
        </p:grpSpPr>
        <p:sp>
          <p:nvSpPr>
            <p:cNvPr id="16" name="矩形: 圆顶角 15">
              <a:extLst>
                <a:ext uri="{FF2B5EF4-FFF2-40B4-BE49-F238E27FC236}">
                  <a16:creationId xmlns:a16="http://schemas.microsoft.com/office/drawing/2014/main" id="{2F9917C7-4D82-4D38-9678-E9BDE9710444}"/>
                </a:ext>
              </a:extLst>
            </p:cNvPr>
            <p:cNvSpPr/>
            <p:nvPr/>
          </p:nvSpPr>
          <p:spPr>
            <a:xfrm>
              <a:off x="219974" y="2044322"/>
              <a:ext cx="8704052" cy="725489"/>
            </a:xfrm>
            <a:prstGeom prst="round2SameRect">
              <a:avLst>
                <a:gd name="adj1" fmla="val 20076"/>
                <a:gd name="adj2" fmla="val 0"/>
              </a:avLst>
            </a:prstGeom>
            <a:solidFill>
              <a:srgbClr val="26268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zh-CN" altLang="en-US" sz="2000" dirty="0">
                  <a:solidFill>
                    <a:prstClr val="white"/>
                  </a:solidFill>
                </a:rPr>
                <a:t>智能指针</a:t>
              </a:r>
              <a:endParaRPr kumimoji="0" lang="zh-CN" altLang="en-US" sz="20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7" name="矩形: 圆角 17">
              <a:extLst>
                <a:ext uri="{FF2B5EF4-FFF2-40B4-BE49-F238E27FC236}">
                  <a16:creationId xmlns:a16="http://schemas.microsoft.com/office/drawing/2014/main" id="{4108C5BB-56B2-49FD-9A04-32B52568ECF5}"/>
                </a:ext>
              </a:extLst>
            </p:cNvPr>
            <p:cNvSpPr/>
            <p:nvPr/>
          </p:nvSpPr>
          <p:spPr>
            <a:xfrm>
              <a:off x="219974" y="2754313"/>
              <a:ext cx="8704052" cy="4256725"/>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lvl="0">
                <a:lnSpc>
                  <a:spcPts val="2800"/>
                </a:lnSpc>
                <a:buClr>
                  <a:srgbClr val="212AE7"/>
                </a:buClr>
                <a:buSzPct val="80000"/>
              </a:pPr>
              <a:r>
                <a:rPr lang="zh-CN" altLang="en-US" dirty="0">
                  <a:solidFill>
                    <a:srgbClr val="000000"/>
                  </a:solidFill>
                  <a:latin typeface="Consolas" panose="020B0609020204030204" pitchFamily="49" charset="0"/>
                </a:rPr>
                <a:t>在 </a:t>
              </a:r>
              <a:r>
                <a:rPr lang="en-US" altLang="zh-CN" dirty="0">
                  <a:solidFill>
                    <a:srgbClr val="000000"/>
                  </a:solidFill>
                  <a:latin typeface="Consolas" panose="020B0609020204030204" pitchFamily="49" charset="0"/>
                </a:rPr>
                <a:t>C++11 </a:t>
              </a:r>
              <a:r>
                <a:rPr lang="zh-CN" altLang="en-US" dirty="0">
                  <a:solidFill>
                    <a:srgbClr val="000000"/>
                  </a:solidFill>
                  <a:latin typeface="Consolas" panose="020B0609020204030204" pitchFamily="49" charset="0"/>
                </a:rPr>
                <a:t>新标准引入，用于控制动态对象的生命期，能够确保</a:t>
              </a:r>
              <a:r>
                <a:rPr lang="zh-CN" altLang="en-US" dirty="0">
                  <a:solidFill>
                    <a:srgbClr val="FF0000"/>
                  </a:solidFill>
                  <a:latin typeface="Consolas" panose="020B0609020204030204" pitchFamily="49" charset="0"/>
                </a:rPr>
                <a:t>正确地自动释放动态内存</a:t>
              </a:r>
              <a:r>
                <a:rPr lang="zh-CN" altLang="en-US" dirty="0">
                  <a:solidFill>
                    <a:srgbClr val="000000"/>
                  </a:solidFill>
                  <a:latin typeface="Consolas" panose="020B0609020204030204" pitchFamily="49" charset="0"/>
                </a:rPr>
                <a:t>，从而防止内存泄漏</a:t>
              </a:r>
              <a:endParaRPr lang="en-US" altLang="zh-CN" dirty="0">
                <a:solidFill>
                  <a:srgbClr val="000000"/>
                </a:solidFill>
                <a:latin typeface="Consolas" panose="020B0609020204030204" pitchFamily="49" charset="0"/>
              </a:endParaRPr>
            </a:p>
            <a:p>
              <a:pPr lvl="0">
                <a:lnSpc>
                  <a:spcPts val="2800"/>
                </a:lnSpc>
                <a:buClr>
                  <a:srgbClr val="212AE7"/>
                </a:buClr>
                <a:buSzPct val="80000"/>
              </a:pPr>
              <a:endParaRPr lang="en-US" altLang="zh-CN" dirty="0">
                <a:solidFill>
                  <a:srgbClr val="000000"/>
                </a:solidFill>
                <a:latin typeface="Consolas" panose="020B0609020204030204" pitchFamily="49" charset="0"/>
              </a:endParaRPr>
            </a:p>
            <a:p>
              <a:pPr lvl="0">
                <a:lnSpc>
                  <a:spcPts val="2800"/>
                </a:lnSpc>
                <a:buClr>
                  <a:srgbClr val="212AE7"/>
                </a:buClr>
                <a:buSzPct val="80000"/>
              </a:pPr>
              <a:endParaRPr lang="en-US" altLang="zh-CN" dirty="0">
                <a:solidFill>
                  <a:srgbClr val="000000"/>
                </a:solidFill>
                <a:latin typeface="Consolas" panose="020B0609020204030204" pitchFamily="49" charset="0"/>
              </a:endParaRPr>
            </a:p>
            <a:p>
              <a:pPr lvl="0">
                <a:lnSpc>
                  <a:spcPts val="2800"/>
                </a:lnSpc>
                <a:buClr>
                  <a:srgbClr val="212AE7"/>
                </a:buClr>
                <a:buSzPct val="80000"/>
              </a:pPr>
              <a:endParaRPr lang="en-US" altLang="zh-CN" dirty="0">
                <a:solidFill>
                  <a:srgbClr val="000000"/>
                </a:solidFill>
                <a:latin typeface="Consolas" panose="020B0609020204030204" pitchFamily="49" charset="0"/>
              </a:endParaRPr>
            </a:p>
            <a:p>
              <a:pPr lvl="0">
                <a:lnSpc>
                  <a:spcPts val="2800"/>
                </a:lnSpc>
                <a:buClr>
                  <a:srgbClr val="212AE7"/>
                </a:buClr>
                <a:buSzPct val="80000"/>
              </a:pPr>
              <a:endParaRPr lang="en-US" altLang="zh-CN" dirty="0">
                <a:solidFill>
                  <a:srgbClr val="000000"/>
                </a:solidFill>
                <a:latin typeface="Consolas" panose="020B0609020204030204" pitchFamily="49" charset="0"/>
              </a:endParaRPr>
            </a:p>
            <a:p>
              <a:pPr lvl="0">
                <a:lnSpc>
                  <a:spcPts val="2800"/>
                </a:lnSpc>
                <a:buClr>
                  <a:srgbClr val="212AE7"/>
                </a:buClr>
                <a:buSzPct val="80000"/>
              </a:pPr>
              <a:endParaRPr lang="en-US" altLang="zh-CN" dirty="0">
                <a:solidFill>
                  <a:srgbClr val="000000"/>
                </a:solidFill>
                <a:latin typeface="Consolas" panose="020B0609020204030204" pitchFamily="49" charset="0"/>
              </a:endParaRPr>
            </a:p>
            <a:p>
              <a:pPr lvl="0">
                <a:lnSpc>
                  <a:spcPts val="2800"/>
                </a:lnSpc>
                <a:buClr>
                  <a:srgbClr val="212AE7"/>
                </a:buClr>
                <a:buSzPct val="80000"/>
              </a:pPr>
              <a:endParaRPr lang="zh-CN" altLang="en-US" dirty="0">
                <a:solidFill>
                  <a:srgbClr val="000000"/>
                </a:solidFill>
                <a:latin typeface="Consolas" panose="020B0609020204030204" pitchFamily="49" charset="0"/>
              </a:endParaRPr>
            </a:p>
          </p:txBody>
        </p:sp>
      </p:grpSp>
      <p:sp>
        <p:nvSpPr>
          <p:cNvPr id="2" name="矩形 1">
            <a:extLst>
              <a:ext uri="{FF2B5EF4-FFF2-40B4-BE49-F238E27FC236}">
                <a16:creationId xmlns:a16="http://schemas.microsoft.com/office/drawing/2014/main" id="{ACE2EDD6-04CF-44C9-81AB-F35E33A3D9B7}"/>
              </a:ext>
            </a:extLst>
          </p:cNvPr>
          <p:cNvSpPr/>
          <p:nvPr/>
        </p:nvSpPr>
        <p:spPr>
          <a:xfrm>
            <a:off x="293298" y="1087754"/>
            <a:ext cx="8557404" cy="400110"/>
          </a:xfrm>
          <a:prstGeom prst="rect">
            <a:avLst/>
          </a:prstGeom>
        </p:spPr>
        <p:txBody>
          <a:bodyPr wrap="square">
            <a:spAutoFit/>
          </a:bodyPr>
          <a:lstStyle/>
          <a:p>
            <a:r>
              <a:rPr lang="zh-CN" altLang="en-US" sz="2000" dirty="0"/>
              <a:t>通过 new 和 delete 分配和释放动态内存很容易产生空悬指针或内存泄漏</a:t>
            </a:r>
          </a:p>
        </p:txBody>
      </p:sp>
      <p:sp>
        <p:nvSpPr>
          <p:cNvPr id="9" name="矩形: 圆角 17">
            <a:extLst>
              <a:ext uri="{FF2B5EF4-FFF2-40B4-BE49-F238E27FC236}">
                <a16:creationId xmlns:a16="http://schemas.microsoft.com/office/drawing/2014/main" id="{80B65744-21FB-4B7D-9FD8-61233CF836A5}"/>
              </a:ext>
            </a:extLst>
          </p:cNvPr>
          <p:cNvSpPr/>
          <p:nvPr/>
        </p:nvSpPr>
        <p:spPr>
          <a:xfrm>
            <a:off x="215553" y="3384100"/>
            <a:ext cx="8712894" cy="1881990"/>
          </a:xfrm>
          <a:custGeom>
            <a:avLst/>
            <a:gdLst>
              <a:gd name="connsiteX0" fmla="*/ 0 w 8704052"/>
              <a:gd name="connsiteY0" fmla="*/ 149608 h 2074717"/>
              <a:gd name="connsiteX1" fmla="*/ 149608 w 8704052"/>
              <a:gd name="connsiteY1" fmla="*/ 0 h 2074717"/>
              <a:gd name="connsiteX2" fmla="*/ 8554444 w 8704052"/>
              <a:gd name="connsiteY2" fmla="*/ 0 h 2074717"/>
              <a:gd name="connsiteX3" fmla="*/ 8704052 w 8704052"/>
              <a:gd name="connsiteY3" fmla="*/ 149608 h 2074717"/>
              <a:gd name="connsiteX4" fmla="*/ 8704052 w 8704052"/>
              <a:gd name="connsiteY4" fmla="*/ 1925109 h 2074717"/>
              <a:gd name="connsiteX5" fmla="*/ 8554444 w 8704052"/>
              <a:gd name="connsiteY5" fmla="*/ 2074717 h 2074717"/>
              <a:gd name="connsiteX6" fmla="*/ 149608 w 8704052"/>
              <a:gd name="connsiteY6" fmla="*/ 2074717 h 2074717"/>
              <a:gd name="connsiteX7" fmla="*/ 0 w 8704052"/>
              <a:gd name="connsiteY7" fmla="*/ 1925109 h 2074717"/>
              <a:gd name="connsiteX8" fmla="*/ 0 w 8704052"/>
              <a:gd name="connsiteY8" fmla="*/ 149608 h 2074717"/>
              <a:gd name="connsiteX0" fmla="*/ 0 w 8704052"/>
              <a:gd name="connsiteY0" fmla="*/ 195256 h 2120365"/>
              <a:gd name="connsiteX1" fmla="*/ 8554444 w 8704052"/>
              <a:gd name="connsiteY1" fmla="*/ 45648 h 2120365"/>
              <a:gd name="connsiteX2" fmla="*/ 8704052 w 8704052"/>
              <a:gd name="connsiteY2" fmla="*/ 195256 h 2120365"/>
              <a:gd name="connsiteX3" fmla="*/ 8704052 w 8704052"/>
              <a:gd name="connsiteY3" fmla="*/ 1970757 h 2120365"/>
              <a:gd name="connsiteX4" fmla="*/ 8554444 w 8704052"/>
              <a:gd name="connsiteY4" fmla="*/ 2120365 h 2120365"/>
              <a:gd name="connsiteX5" fmla="*/ 149608 w 8704052"/>
              <a:gd name="connsiteY5" fmla="*/ 2120365 h 2120365"/>
              <a:gd name="connsiteX6" fmla="*/ 0 w 8704052"/>
              <a:gd name="connsiteY6" fmla="*/ 1970757 h 2120365"/>
              <a:gd name="connsiteX7" fmla="*/ 0 w 8704052"/>
              <a:gd name="connsiteY7" fmla="*/ 195256 h 2120365"/>
              <a:gd name="connsiteX0" fmla="*/ 0 w 8704052"/>
              <a:gd name="connsiteY0" fmla="*/ 140268 h 2224127"/>
              <a:gd name="connsiteX1" fmla="*/ 8554444 w 8704052"/>
              <a:gd name="connsiteY1" fmla="*/ 149410 h 2224127"/>
              <a:gd name="connsiteX2" fmla="*/ 8704052 w 8704052"/>
              <a:gd name="connsiteY2" fmla="*/ 299018 h 2224127"/>
              <a:gd name="connsiteX3" fmla="*/ 8704052 w 8704052"/>
              <a:gd name="connsiteY3" fmla="*/ 2074519 h 2224127"/>
              <a:gd name="connsiteX4" fmla="*/ 8554444 w 8704052"/>
              <a:gd name="connsiteY4" fmla="*/ 2224127 h 2224127"/>
              <a:gd name="connsiteX5" fmla="*/ 149608 w 8704052"/>
              <a:gd name="connsiteY5" fmla="*/ 2224127 h 2224127"/>
              <a:gd name="connsiteX6" fmla="*/ 0 w 8704052"/>
              <a:gd name="connsiteY6" fmla="*/ 2074519 h 2224127"/>
              <a:gd name="connsiteX7" fmla="*/ 0 w 8704052"/>
              <a:gd name="connsiteY7" fmla="*/ 140268 h 2224127"/>
              <a:gd name="connsiteX0" fmla="*/ 0 w 8704052"/>
              <a:gd name="connsiteY0" fmla="*/ 0 h 2083859"/>
              <a:gd name="connsiteX1" fmla="*/ 8554444 w 8704052"/>
              <a:gd name="connsiteY1" fmla="*/ 9142 h 2083859"/>
              <a:gd name="connsiteX2" fmla="*/ 8704052 w 8704052"/>
              <a:gd name="connsiteY2" fmla="*/ 158750 h 2083859"/>
              <a:gd name="connsiteX3" fmla="*/ 8704052 w 8704052"/>
              <a:gd name="connsiteY3" fmla="*/ 1934251 h 2083859"/>
              <a:gd name="connsiteX4" fmla="*/ 8554444 w 8704052"/>
              <a:gd name="connsiteY4" fmla="*/ 2083859 h 2083859"/>
              <a:gd name="connsiteX5" fmla="*/ 149608 w 8704052"/>
              <a:gd name="connsiteY5" fmla="*/ 2083859 h 2083859"/>
              <a:gd name="connsiteX6" fmla="*/ 0 w 8704052"/>
              <a:gd name="connsiteY6" fmla="*/ 1934251 h 2083859"/>
              <a:gd name="connsiteX7" fmla="*/ 0 w 8704052"/>
              <a:gd name="connsiteY7" fmla="*/ 0 h 2083859"/>
              <a:gd name="connsiteX0" fmla="*/ 0 w 8704052"/>
              <a:gd name="connsiteY0" fmla="*/ 0 h 2083859"/>
              <a:gd name="connsiteX1" fmla="*/ 8704052 w 8704052"/>
              <a:gd name="connsiteY1" fmla="*/ 1587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704052 w 8704052"/>
              <a:gd name="connsiteY1" fmla="*/ 19050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 name="connsiteX0" fmla="*/ 0 w 8704052"/>
              <a:gd name="connsiteY0" fmla="*/ 0 h 2083859"/>
              <a:gd name="connsiteX1" fmla="*/ 8699290 w 8704052"/>
              <a:gd name="connsiteY1" fmla="*/ 4763 h 2083859"/>
              <a:gd name="connsiteX2" fmla="*/ 8704052 w 8704052"/>
              <a:gd name="connsiteY2" fmla="*/ 1934251 h 2083859"/>
              <a:gd name="connsiteX3" fmla="*/ 8554444 w 8704052"/>
              <a:gd name="connsiteY3" fmla="*/ 2083859 h 2083859"/>
              <a:gd name="connsiteX4" fmla="*/ 149608 w 8704052"/>
              <a:gd name="connsiteY4" fmla="*/ 2083859 h 2083859"/>
              <a:gd name="connsiteX5" fmla="*/ 0 w 8704052"/>
              <a:gd name="connsiteY5" fmla="*/ 1934251 h 2083859"/>
              <a:gd name="connsiteX6" fmla="*/ 0 w 8704052"/>
              <a:gd name="connsiteY6" fmla="*/ 0 h 2083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04052" h="2083859">
                <a:moveTo>
                  <a:pt x="0" y="0"/>
                </a:moveTo>
                <a:lnTo>
                  <a:pt x="8699290" y="4763"/>
                </a:lnTo>
                <a:cubicBezTo>
                  <a:pt x="8700877" y="647926"/>
                  <a:pt x="8702465" y="1291088"/>
                  <a:pt x="8704052" y="1934251"/>
                </a:cubicBezTo>
                <a:cubicBezTo>
                  <a:pt x="8704052" y="2016877"/>
                  <a:pt x="8637070" y="2083859"/>
                  <a:pt x="8554444" y="2083859"/>
                </a:cubicBezTo>
                <a:lnTo>
                  <a:pt x="149608" y="2083859"/>
                </a:lnTo>
                <a:cubicBezTo>
                  <a:pt x="66982" y="2083859"/>
                  <a:pt x="0" y="2016877"/>
                  <a:pt x="0" y="1934251"/>
                </a:cubicBezTo>
                <a:lnTo>
                  <a:pt x="0" y="0"/>
                </a:lnTo>
                <a:close/>
              </a:path>
            </a:pathLst>
          </a:custGeom>
          <a:solidFill>
            <a:srgbClr val="E9E9F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chorCtr="0">
            <a:spAutoFit/>
          </a:bodyPr>
          <a:lstStyle/>
          <a:p>
            <a:pPr lvl="0">
              <a:lnSpc>
                <a:spcPts val="3000"/>
              </a:lnSpc>
              <a:spcBef>
                <a:spcPts val="1800"/>
              </a:spcBef>
              <a:buClr>
                <a:srgbClr val="212AE7"/>
              </a:buClr>
              <a:buSzPct val="80000"/>
            </a:pPr>
            <a:r>
              <a:rPr lang="zh-CN" altLang="en-US" dirty="0">
                <a:solidFill>
                  <a:srgbClr val="000000"/>
                </a:solidFill>
                <a:latin typeface="Consolas" panose="020B0609020204030204" pitchFamily="49" charset="0"/>
              </a:rPr>
              <a:t>新标准在 </a:t>
            </a:r>
            <a:r>
              <a:rPr lang="en-US" altLang="zh-CN" dirty="0">
                <a:solidFill>
                  <a:srgbClr val="000000"/>
                </a:solidFill>
                <a:latin typeface="Consolas" panose="020B0609020204030204" pitchFamily="49" charset="0"/>
              </a:rPr>
              <a:t>memory </a:t>
            </a:r>
            <a:r>
              <a:rPr lang="zh-CN" altLang="en-US" dirty="0">
                <a:solidFill>
                  <a:srgbClr val="000000"/>
                </a:solidFill>
                <a:latin typeface="Consolas" panose="020B0609020204030204" pitchFamily="49" charset="0"/>
              </a:rPr>
              <a:t>头文件中定义了三种不同类型的智能指针：</a:t>
            </a:r>
          </a:p>
          <a:p>
            <a:pPr marL="285750" lvl="0" indent="-285750">
              <a:lnSpc>
                <a:spcPts val="2800"/>
              </a:lnSpc>
              <a:buClr>
                <a:srgbClr val="212AE7"/>
              </a:buClr>
              <a:buSzPct val="80000"/>
              <a:buFont typeface="Wingdings" panose="05000000000000000000" pitchFamily="2" charset="2"/>
              <a:buChar char="l"/>
            </a:pPr>
            <a:r>
              <a:rPr lang="en-US" altLang="zh-CN" dirty="0" err="1">
                <a:solidFill>
                  <a:srgbClr val="000000"/>
                </a:solidFill>
                <a:latin typeface="Consolas" panose="020B0609020204030204" pitchFamily="49" charset="0"/>
              </a:rPr>
              <a:t>unique_ptr</a:t>
            </a:r>
            <a:r>
              <a:rPr lang="en-US" altLang="zh-CN" dirty="0">
                <a:solidFill>
                  <a:srgbClr val="000000"/>
                </a:solidFill>
                <a:latin typeface="Consolas" panose="020B0609020204030204" pitchFamily="49" charset="0"/>
              </a:rPr>
              <a:t> </a:t>
            </a:r>
            <a:r>
              <a:rPr lang="zh-CN" altLang="en-US" dirty="0">
                <a:solidFill>
                  <a:srgbClr val="000000"/>
                </a:solidFill>
                <a:latin typeface="Consolas" panose="020B0609020204030204" pitchFamily="49" charset="0"/>
              </a:rPr>
              <a:t>独占所指向的对象</a:t>
            </a:r>
          </a:p>
          <a:p>
            <a:pPr marL="285750" lvl="0" indent="-285750">
              <a:lnSpc>
                <a:spcPts val="2800"/>
              </a:lnSpc>
              <a:buClr>
                <a:srgbClr val="212AE7"/>
              </a:buClr>
              <a:buSzPct val="80000"/>
              <a:buFont typeface="Wingdings" panose="05000000000000000000" pitchFamily="2" charset="2"/>
              <a:buChar char="l"/>
            </a:pPr>
            <a:r>
              <a:rPr lang="en-US" altLang="zh-CN" dirty="0" err="1">
                <a:solidFill>
                  <a:srgbClr val="000000"/>
                </a:solidFill>
                <a:latin typeface="Consolas" panose="020B0609020204030204" pitchFamily="49" charset="0"/>
              </a:rPr>
              <a:t>shared_ptr</a:t>
            </a:r>
            <a:r>
              <a:rPr lang="en-US" altLang="zh-CN" dirty="0">
                <a:solidFill>
                  <a:srgbClr val="000000"/>
                </a:solidFill>
                <a:latin typeface="Consolas" panose="020B0609020204030204" pitchFamily="49" charset="0"/>
              </a:rPr>
              <a:t> </a:t>
            </a:r>
            <a:r>
              <a:rPr lang="zh-CN" altLang="en-US" dirty="0">
                <a:solidFill>
                  <a:srgbClr val="000000"/>
                </a:solidFill>
                <a:latin typeface="Consolas" panose="020B0609020204030204" pitchFamily="49" charset="0"/>
              </a:rPr>
              <a:t>允许多个指针指向一个对象</a:t>
            </a:r>
          </a:p>
          <a:p>
            <a:pPr marL="285750" lvl="0" indent="-285750">
              <a:lnSpc>
                <a:spcPts val="2800"/>
              </a:lnSpc>
              <a:buClr>
                <a:srgbClr val="212AE7"/>
              </a:buClr>
              <a:buSzPct val="80000"/>
              <a:buFont typeface="Wingdings" panose="05000000000000000000" pitchFamily="2" charset="2"/>
              <a:buChar char="l"/>
            </a:pPr>
            <a:r>
              <a:rPr lang="en-US" altLang="zh-CN" dirty="0" err="1">
                <a:solidFill>
                  <a:srgbClr val="000000"/>
                </a:solidFill>
                <a:latin typeface="Consolas" panose="020B0609020204030204" pitchFamily="49" charset="0"/>
              </a:rPr>
              <a:t>weak_ptr</a:t>
            </a:r>
            <a:r>
              <a:rPr lang="en-US" altLang="zh-CN" dirty="0">
                <a:solidFill>
                  <a:srgbClr val="000000"/>
                </a:solidFill>
                <a:latin typeface="Consolas" panose="020B0609020204030204" pitchFamily="49" charset="0"/>
              </a:rPr>
              <a:t> </a:t>
            </a:r>
            <a:r>
              <a:rPr lang="zh-CN" altLang="en-US" dirty="0">
                <a:solidFill>
                  <a:srgbClr val="000000"/>
                </a:solidFill>
                <a:latin typeface="Consolas" panose="020B0609020204030204" pitchFamily="49" charset="0"/>
              </a:rPr>
              <a:t>是一种不控制所指对象生命期的智能指针，指向 </a:t>
            </a:r>
            <a:r>
              <a:rPr lang="en-US" altLang="zh-CN" dirty="0" err="1">
                <a:solidFill>
                  <a:srgbClr val="000000"/>
                </a:solidFill>
                <a:latin typeface="Consolas" panose="020B0609020204030204" pitchFamily="49" charset="0"/>
              </a:rPr>
              <a:t>shared_ptr</a:t>
            </a:r>
            <a:r>
              <a:rPr lang="en-US" altLang="zh-CN" dirty="0">
                <a:solidFill>
                  <a:srgbClr val="000000"/>
                </a:solidFill>
                <a:latin typeface="Consolas" panose="020B0609020204030204" pitchFamily="49" charset="0"/>
              </a:rPr>
              <a:t> </a:t>
            </a:r>
            <a:r>
              <a:rPr lang="zh-CN" altLang="en-US" dirty="0">
                <a:solidFill>
                  <a:srgbClr val="000000"/>
                </a:solidFill>
                <a:latin typeface="Consolas" panose="020B0609020204030204" pitchFamily="49" charset="0"/>
              </a:rPr>
              <a:t>所管理的对象</a:t>
            </a:r>
            <a:endPar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微软雅黑"/>
              <a:cs typeface="+mn-cs"/>
            </a:endParaRPr>
          </a:p>
        </p:txBody>
      </p:sp>
    </p:spTree>
    <p:extLst>
      <p:ext uri="{BB962C8B-B14F-4D97-AF65-F5344CB8AC3E}">
        <p14:creationId xmlns:p14="http://schemas.microsoft.com/office/powerpoint/2010/main" val="2191555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2">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983</TotalTime>
  <Words>6631</Words>
  <Application>Microsoft Office PowerPoint</Application>
  <PresentationFormat>全屏显示(4:3)</PresentationFormat>
  <Paragraphs>1339</Paragraphs>
  <Slides>70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70</vt:i4>
      </vt:variant>
    </vt:vector>
  </HeadingPairs>
  <TitlesOfParts>
    <vt:vector size="78" baseType="lpstr">
      <vt:lpstr>MicrosoftYaHei</vt:lpstr>
      <vt:lpstr>等线</vt:lpstr>
      <vt:lpstr>微软雅黑</vt:lpstr>
      <vt:lpstr>Arial</vt:lpstr>
      <vt:lpstr>Consolas</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龙 肖</dc:creator>
  <cp:lastModifiedBy>小芳 吴</cp:lastModifiedBy>
  <cp:revision>238</cp:revision>
  <dcterms:created xsi:type="dcterms:W3CDTF">2019-01-17T01:34:51Z</dcterms:created>
  <dcterms:modified xsi:type="dcterms:W3CDTF">2019-01-26T06:48:02Z</dcterms:modified>
</cp:coreProperties>
</file>