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87" r:id="rId5"/>
    <p:sldId id="327" r:id="rId6"/>
    <p:sldId id="328" r:id="rId7"/>
    <p:sldId id="366" r:id="rId8"/>
    <p:sldId id="295" r:id="rId9"/>
    <p:sldId id="329" r:id="rId10"/>
    <p:sldId id="330" r:id="rId11"/>
    <p:sldId id="332" r:id="rId12"/>
    <p:sldId id="333" r:id="rId13"/>
    <p:sldId id="379" r:id="rId14"/>
    <p:sldId id="334" r:id="rId15"/>
    <p:sldId id="376" r:id="rId16"/>
    <p:sldId id="377" r:id="rId17"/>
    <p:sldId id="378" r:id="rId18"/>
    <p:sldId id="340" r:id="rId19"/>
    <p:sldId id="345" r:id="rId20"/>
    <p:sldId id="371" r:id="rId21"/>
    <p:sldId id="374" r:id="rId22"/>
    <p:sldId id="373" r:id="rId23"/>
    <p:sldId id="372" r:id="rId24"/>
    <p:sldId id="375" r:id="rId25"/>
    <p:sldId id="349" r:id="rId26"/>
    <p:sldId id="350" r:id="rId27"/>
    <p:sldId id="351" r:id="rId28"/>
    <p:sldId id="352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286" r:id="rId4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91532" autoAdjust="0"/>
  </p:normalViewPr>
  <p:slideViewPr>
    <p:cSldViewPr>
      <p:cViewPr varScale="1">
        <p:scale>
          <a:sx n="84" d="100"/>
          <a:sy n="84" d="100"/>
        </p:scale>
        <p:origin x="96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3T20:56:02.786" idx="1">
    <p:pos x="5171" y="125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3T20:56:02.786" idx="1">
    <p:pos x="5171" y="125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3T20:56:02.786" idx="1">
    <p:pos x="5171" y="125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024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65" y="2"/>
            <a:ext cx="2945024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C8920-D749-4E20-964F-54DC86B4ACAF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4" y="4715113"/>
            <a:ext cx="5439409" cy="44677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630"/>
            <a:ext cx="2945024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65" y="9428630"/>
            <a:ext cx="2945024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7BF7-7E9C-4B18-BEFD-55633B7DF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2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5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9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12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6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71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2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16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17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3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7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68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39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99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1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7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48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98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1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5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0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1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5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BF7-7E9C-4B18-BEFD-55633B7DF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3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3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4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7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9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6B40-6179-4AC5-9351-1FC1C8A1A5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A6BA-1625-416B-A084-1CB37A54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-gram#Skip-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423" y="1412776"/>
            <a:ext cx="8432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000" b="1" dirty="0">
              <a:latin typeface="Arial Black" panose="020B0A04020102020204" pitchFamily="34" charset="0"/>
            </a:endParaRPr>
          </a:p>
          <a:p>
            <a:pPr algn="ctr"/>
            <a:r>
              <a:rPr lang="ko-KR" altLang="en-US" sz="3600" b="1" dirty="0" smtClean="0">
                <a:latin typeface="Arial Black" panose="020B0A04020102020204" pitchFamily="34" charset="0"/>
              </a:rPr>
              <a:t>중간언어 기반의</a:t>
            </a:r>
            <a:r>
              <a:rPr lang="en-US" altLang="ko-KR" sz="3600" b="1" dirty="0">
                <a:latin typeface="Arial Black" panose="020B0A04020102020204" pitchFamily="34" charset="0"/>
              </a:rPr>
              <a:t> </a:t>
            </a:r>
            <a:r>
              <a:rPr lang="en-US" altLang="ko-KR" sz="3600" b="1" dirty="0" smtClean="0">
                <a:latin typeface="Arial Black" panose="020B0A04020102020204" pitchFamily="34" charset="0"/>
              </a:rPr>
              <a:t>CCA</a:t>
            </a:r>
            <a:r>
              <a:rPr lang="ko-KR" altLang="en-US" sz="3600" b="1" dirty="0" smtClean="0">
                <a:latin typeface="Arial Black" panose="020B0A04020102020204" pitchFamily="34" charset="0"/>
              </a:rPr>
              <a:t>를 이용한 </a:t>
            </a:r>
            <a:endParaRPr lang="en-US" altLang="ko-KR" sz="3600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sz="3600" b="1" dirty="0" smtClean="0">
                <a:latin typeface="Arial Black" panose="020B0A04020102020204" pitchFamily="34" charset="0"/>
              </a:rPr>
              <a:t>이중언어 사전 구축 </a:t>
            </a:r>
            <a:endParaRPr lang="en-US" altLang="ko-KR" sz="3600" b="1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sz="2400" b="1" dirty="0" smtClean="0">
                <a:latin typeface="Arial Black" panose="020B0A04020102020204" pitchFamily="34" charset="0"/>
              </a:rPr>
              <a:t>한국해양대학교</a:t>
            </a:r>
            <a:endParaRPr lang="ko-KR" alt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9232" y="4471376"/>
            <a:ext cx="7992888" cy="1765935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2016-011-25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구성원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김정태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노경목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천민아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지도교수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김재훈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발표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김정태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3133990"/>
            <a:ext cx="7992888" cy="2815289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관련 연구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964488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이용하여 이중언어 사전 구축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(C. Zhang, 2015)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다음과 같은 과정을 통해 이중언어 사전을 구축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63588" y="3212976"/>
                <a:ext cx="7776864" cy="255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원시언어와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단어들을 각각 다차원의 벡터로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표현</a:t>
                </a:r>
                <a:endPara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초기사전을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이용하여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구축된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개의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원시언어와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단어벡터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쌍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을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통해 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CCA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를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학습하여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두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투영행렬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(projection matrix)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구함</a:t>
                </a:r>
                <a:endPara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두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투영행렬을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이용하여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단어벡터들과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단어벡터들을 같은 벡터 공간에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투영</a:t>
                </a:r>
                <a:endPara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투영된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단어벡터들과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단어벡터들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사이의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유사도를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계산하여 이중언어 사전을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구축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3212976"/>
                <a:ext cx="7776864" cy="2555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07504" y="1868426"/>
                <a:ext cx="8964488" cy="4080853"/>
              </a:xfrm>
              <a:prstGeom prst="rect">
                <a:avLst/>
              </a:prstGeom>
              <a:solidFill>
                <a:schemeClr val="tx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4800" b="0" i="1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𝑉𝑦</m:t>
                    </m:r>
                  </m:oMath>
                </a14:m>
                <a:r>
                  <a:rPr lang="en-US" altLang="ko-KR" sz="4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800" i="1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altLang="ko-KR" sz="4800" b="0" i="1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𝑈𝑥</m:t>
                    </m:r>
                  </m:oMath>
                </a14:m>
                <a:endParaRPr lang="en-US" altLang="ko-KR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2800" b="1" dirty="0" err="1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원시언어와</a:t>
                </a:r>
                <a:r>
                  <a:rPr lang="ko-KR" altLang="en-US" sz="2800" b="1" dirty="0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 </a:t>
                </a:r>
                <a:r>
                  <a:rPr lang="ko-KR" altLang="en-US" sz="2800" b="1" dirty="0" err="1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대상언어를</a:t>
                </a:r>
                <a:r>
                  <a:rPr lang="ko-KR" altLang="en-US" sz="2800" b="1" dirty="0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 새로운 공간으로 변환</a:t>
                </a:r>
                <a:endParaRPr lang="en-US" altLang="ko-KR" sz="2800" b="1" dirty="0" smtClean="0">
                  <a:ln w="1270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sz="2400" dirty="0" smtClean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(T. </a:t>
                </a:r>
                <a:r>
                  <a:rPr lang="en-US" altLang="ko-KR" sz="2400" dirty="0" err="1" smtClean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Mikolov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, 2013)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연구 방법보다 더 나은 성능을 보였음</a:t>
                </a:r>
                <a:endParaRPr lang="en-US" altLang="ko-KR" sz="2400" dirty="0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200000"/>
                  </a:lnSpc>
                </a:pPr>
                <a:endParaRPr lang="en-US" altLang="ko-KR" sz="2800" b="1" dirty="0">
                  <a:ln w="1270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68426"/>
                <a:ext cx="8964488" cy="408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2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관련 연구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이용하여 이중언어 사전 구축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(C. Zhang, 2105)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2140857"/>
            <a:ext cx="7200800" cy="4384487"/>
            <a:chOff x="575655" y="1087532"/>
            <a:chExt cx="8455395" cy="4959868"/>
          </a:xfrm>
        </p:grpSpPr>
        <p:sp>
          <p:nvSpPr>
            <p:cNvPr id="12" name="순서도: 자기 디스크 11"/>
            <p:cNvSpPr/>
            <p:nvPr/>
          </p:nvSpPr>
          <p:spPr>
            <a:xfrm>
              <a:off x="1076938" y="1093882"/>
              <a:ext cx="2160240" cy="59510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원시언어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6333522" y="1093882"/>
              <a:ext cx="2232248" cy="595107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대상언어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68926" y="2388385"/>
              <a:ext cx="2376264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원시언어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word embedding</a:t>
              </a: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(DL)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61514" y="2388385"/>
              <a:ext cx="2376264" cy="792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대상언어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word embedding</a:t>
              </a: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(DL)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5655" y="4498940"/>
              <a:ext cx="3162807" cy="7920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새로운 </a:t>
              </a:r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원시언어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word embedding</a:t>
              </a: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(DL)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243" y="4498940"/>
              <a:ext cx="3162807" cy="7920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새로운 </a:t>
              </a:r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대상언어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word embedding</a:t>
              </a:r>
            </a:p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(DL)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885250" y="2333486"/>
              <a:ext cx="1872208" cy="90188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ysClr val="windowText" lastClr="000000"/>
                  </a:solidFill>
                </a:rPr>
                <a:t>CCA</a:t>
              </a:r>
              <a:endParaRPr lang="ko-KR" altLang="en-US" sz="1200" i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2" idx="3"/>
              <a:endCxn id="14" idx="0"/>
            </p:cNvCxnSpPr>
            <p:nvPr/>
          </p:nvCxnSpPr>
          <p:spPr>
            <a:xfrm>
              <a:off x="2157058" y="1720780"/>
              <a:ext cx="0" cy="635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4" idx="3"/>
              <a:endCxn id="18" idx="1"/>
            </p:cNvCxnSpPr>
            <p:nvPr/>
          </p:nvCxnSpPr>
          <p:spPr>
            <a:xfrm>
              <a:off x="3345190" y="2784429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3" idx="3"/>
              <a:endCxn id="15" idx="0"/>
            </p:cNvCxnSpPr>
            <p:nvPr/>
          </p:nvCxnSpPr>
          <p:spPr>
            <a:xfrm>
              <a:off x="7449646" y="1720780"/>
              <a:ext cx="0" cy="635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1"/>
              <a:endCxn id="18" idx="3"/>
            </p:cNvCxnSpPr>
            <p:nvPr/>
          </p:nvCxnSpPr>
          <p:spPr>
            <a:xfrm flipH="1">
              <a:off x="5757458" y="278442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24" idx="2"/>
              <a:endCxn id="16" idx="0"/>
            </p:cNvCxnSpPr>
            <p:nvPr/>
          </p:nvCxnSpPr>
          <p:spPr>
            <a:xfrm rot="5400000">
              <a:off x="2074583" y="2866906"/>
              <a:ext cx="1714511" cy="15495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597218" y="2615571"/>
              <a:ext cx="218796" cy="168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26694" y="2603636"/>
              <a:ext cx="218796" cy="185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6" name="꺾인 연결선 25"/>
            <p:cNvCxnSpPr>
              <a:stCxn id="25" idx="2"/>
              <a:endCxn id="17" idx="0"/>
            </p:cNvCxnSpPr>
            <p:nvPr/>
          </p:nvCxnSpPr>
          <p:spPr>
            <a:xfrm rot="16200000" flipH="1">
              <a:off x="5838089" y="2887382"/>
              <a:ext cx="1709560" cy="1513555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2" idx="1"/>
              <a:endCxn id="13" idx="1"/>
            </p:cNvCxnSpPr>
            <p:nvPr/>
          </p:nvCxnSpPr>
          <p:spPr>
            <a:xfrm rot="5400000" flipH="1" flipV="1">
              <a:off x="4803352" y="-1552412"/>
              <a:ext cx="12700" cy="529258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28383" y="3558407"/>
                  <a:ext cx="796211" cy="522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𝑈𝑥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383" y="3558407"/>
                  <a:ext cx="796211" cy="522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연결선 30"/>
            <p:cNvCxnSpPr>
              <a:stCxn id="16" idx="3"/>
              <a:endCxn id="17" idx="1"/>
            </p:cNvCxnSpPr>
            <p:nvPr/>
          </p:nvCxnSpPr>
          <p:spPr>
            <a:xfrm>
              <a:off x="3738462" y="4894984"/>
              <a:ext cx="21297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525210" y="5543344"/>
              <a:ext cx="2808312" cy="50405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이중언어 사전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/>
            <p:cNvCxnSpPr>
              <a:endCxn id="32" idx="0"/>
            </p:cNvCxnSpPr>
            <p:nvPr/>
          </p:nvCxnSpPr>
          <p:spPr>
            <a:xfrm>
              <a:off x="4929366" y="4894984"/>
              <a:ext cx="0" cy="648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61644" y="4344753"/>
                <a:ext cx="662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44" y="4344753"/>
                <a:ext cx="662810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5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988840"/>
            <a:ext cx="8280920" cy="2376264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</a:t>
            </a:r>
            <a:r>
              <a:rPr lang="ko-KR" alt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중간언어 </a:t>
            </a:r>
            <a:r>
              <a:rPr lang="ko-KR" alt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기반 </a:t>
            </a:r>
            <a:r>
              <a:rPr lang="en-US" altLang="ko-K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CCA</a:t>
            </a:r>
            <a:r>
              <a:rPr lang="ko-KR" alt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이용한 이중언어 사전 구축</a:t>
            </a:r>
            <a:endParaRPr lang="en-US" altLang="ko-KR" sz="4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-63695" y="594928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50218" y="992344"/>
            <a:ext cx="6480720" cy="5460992"/>
            <a:chOff x="1691680" y="768617"/>
            <a:chExt cx="5698755" cy="3976220"/>
          </a:xfrm>
        </p:grpSpPr>
        <p:grpSp>
          <p:nvGrpSpPr>
            <p:cNvPr id="13" name="그룹 12"/>
            <p:cNvGrpSpPr/>
            <p:nvPr/>
          </p:nvGrpSpPr>
          <p:grpSpPr>
            <a:xfrm>
              <a:off x="1691680" y="1183961"/>
              <a:ext cx="5698755" cy="3560876"/>
              <a:chOff x="1232515" y="-608544"/>
              <a:chExt cx="9031299" cy="6815534"/>
            </a:xfrm>
          </p:grpSpPr>
          <p:sp>
            <p:nvSpPr>
              <p:cNvPr id="21" name="순서도: 자기 디스크 20"/>
              <p:cNvSpPr/>
              <p:nvPr/>
            </p:nvSpPr>
            <p:spPr>
              <a:xfrm>
                <a:off x="1347120" y="-595109"/>
                <a:ext cx="1475474" cy="595107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한국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어</a:t>
                </a:r>
              </a:p>
            </p:txBody>
          </p:sp>
          <p:sp>
            <p:nvSpPr>
              <p:cNvPr id="22" name="순서도: 자기 디스크 21"/>
              <p:cNvSpPr/>
              <p:nvPr/>
            </p:nvSpPr>
            <p:spPr>
              <a:xfrm>
                <a:off x="3680331" y="-595107"/>
                <a:ext cx="1524655" cy="595107"/>
              </a:xfrm>
              <a:prstGeom prst="flowChartMagneticDisk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영어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순서도: 자기 디스크 22"/>
              <p:cNvSpPr/>
              <p:nvPr/>
            </p:nvSpPr>
            <p:spPr>
              <a:xfrm>
                <a:off x="8616727" y="-608543"/>
                <a:ext cx="1524655" cy="595107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스페인어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순서도: 자기 디스크 23"/>
              <p:cNvSpPr/>
              <p:nvPr/>
            </p:nvSpPr>
            <p:spPr>
              <a:xfrm>
                <a:off x="6234336" y="-608544"/>
                <a:ext cx="1524655" cy="595107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영어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4442658" y="-13437"/>
                <a:ext cx="1718" cy="489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H="1">
                <a:off x="6994945" y="0"/>
                <a:ext cx="1718" cy="489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9379054" y="-13438"/>
                <a:ext cx="1718" cy="489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1232515" y="489046"/>
                <a:ext cx="1623021" cy="792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한국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어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631147" y="539597"/>
                <a:ext cx="1623021" cy="7920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영어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1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35970" y="523295"/>
                <a:ext cx="1623021" cy="7920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영어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2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640793" y="489045"/>
                <a:ext cx="1623021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스페인어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2633394" y="1601483"/>
                <a:ext cx="1278743" cy="61678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ysClr val="windowText" lastClr="000000"/>
                    </a:solidFill>
                  </a:rPr>
                  <a:t>CCA/DCCA</a:t>
                </a:r>
                <a:endParaRPr lang="ko-KR" altLang="en-US" sz="900" i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616727" y="2637136"/>
                <a:ext cx="1623021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스페인어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273347" y="2637136"/>
                <a:ext cx="1623021" cy="792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한국어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631146" y="2639865"/>
                <a:ext cx="1623021" cy="7920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영어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1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20515" y="2637136"/>
                <a:ext cx="1623021" cy="7920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영어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2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594861" y="1601483"/>
                <a:ext cx="1278743" cy="61678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ysClr val="windowText" lastClr="000000"/>
                    </a:solidFill>
                  </a:rPr>
                  <a:t>CCA/DCCA</a:t>
                </a:r>
                <a:endParaRPr lang="ko-KR" altLang="en-US" sz="900" i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986622" y="3699022"/>
                <a:ext cx="1278743" cy="61678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ysClr val="windowText" lastClr="000000"/>
                    </a:solidFill>
                  </a:rPr>
                  <a:t>CCA/DCCA</a:t>
                </a:r>
                <a:endParaRPr lang="ko-KR" altLang="en-US" sz="900" i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28" idx="2"/>
                <a:endCxn id="32" idx="0"/>
              </p:cNvCxnSpPr>
              <p:nvPr/>
            </p:nvCxnSpPr>
            <p:spPr>
              <a:xfrm>
                <a:off x="2044026" y="1281134"/>
                <a:ext cx="1228739" cy="3203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29" idx="2"/>
                <a:endCxn id="32" idx="0"/>
              </p:cNvCxnSpPr>
              <p:nvPr/>
            </p:nvCxnSpPr>
            <p:spPr>
              <a:xfrm flipH="1">
                <a:off x="3272766" y="1331685"/>
                <a:ext cx="1169892" cy="269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32" idx="2"/>
                <a:endCxn id="34" idx="0"/>
              </p:cNvCxnSpPr>
              <p:nvPr/>
            </p:nvCxnSpPr>
            <p:spPr>
              <a:xfrm flipH="1">
                <a:off x="2084858" y="2218267"/>
                <a:ext cx="1187908" cy="418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>
                <a:stCxn id="32" idx="2"/>
                <a:endCxn id="35" idx="0"/>
              </p:cNvCxnSpPr>
              <p:nvPr/>
            </p:nvCxnSpPr>
            <p:spPr>
              <a:xfrm>
                <a:off x="3272766" y="2218267"/>
                <a:ext cx="1169891" cy="421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>
                <a:off x="7021255" y="1317322"/>
                <a:ext cx="1187908" cy="269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8209163" y="1317322"/>
                <a:ext cx="1169892" cy="269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H="1">
                <a:off x="7021255" y="2203904"/>
                <a:ext cx="1187908" cy="418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8209163" y="2203904"/>
                <a:ext cx="1169891" cy="421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>
                <a:off x="4492511" y="3429224"/>
                <a:ext cx="1187908" cy="269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 flipH="1">
                <a:off x="5680419" y="3429224"/>
                <a:ext cx="1169892" cy="269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>
                <a:off x="2336340" y="4464877"/>
                <a:ext cx="1877130" cy="792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</a:t>
                </a:r>
                <a:r>
                  <a:rPr lang="ko-KR" altLang="en-US" sz="900" dirty="0" err="1" smtClean="0">
                    <a:solidFill>
                      <a:sysClr val="windowText" lastClr="000000"/>
                    </a:solidFill>
                  </a:rPr>
                  <a:t>새로운</a:t>
                </a:r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 한국어</a:t>
                </a:r>
                <a:endParaRPr lang="en-US" altLang="ko-KR" sz="9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417351" y="4464877"/>
                <a:ext cx="1961702" cy="7920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새로운 </a:t>
                </a:r>
                <a:r>
                  <a:rPr lang="ko-KR" altLang="en-US" sz="900" dirty="0" err="1" smtClean="0">
                    <a:solidFill>
                      <a:sysClr val="windowText" lastClr="000000"/>
                    </a:solidFill>
                  </a:rPr>
                  <a:t>새로운</a:t>
                </a:r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 스페인어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word embedding</a:t>
                </a:r>
              </a:p>
              <a:p>
                <a:pPr algn="ctr"/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(DL)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61667" y="5492045"/>
                <a:ext cx="2728651" cy="714945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한국어</a:t>
                </a:r>
                <a:r>
                  <a:rPr lang="en-US" altLang="ko-KR" sz="900" dirty="0" smtClean="0">
                    <a:solidFill>
                      <a:sysClr val="windowText" lastClr="000000"/>
                    </a:solidFill>
                  </a:rPr>
                  <a:t>-</a:t>
                </a:r>
                <a:r>
                  <a:rPr lang="ko-KR" altLang="en-US" sz="900" dirty="0" smtClean="0">
                    <a:solidFill>
                      <a:sysClr val="windowText" lastClr="000000"/>
                    </a:solidFill>
                  </a:rPr>
                  <a:t>스페인어 이중언어 사전</a:t>
                </a:r>
                <a:endParaRPr lang="ko-KR" altLang="en-US" sz="9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endCxn id="51" idx="1"/>
              </p:cNvCxnSpPr>
              <p:nvPr/>
            </p:nvCxnSpPr>
            <p:spPr>
              <a:xfrm>
                <a:off x="4213470" y="4860921"/>
                <a:ext cx="32038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>
                <a:off x="5661904" y="4917520"/>
                <a:ext cx="1" cy="4996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38" idx="1"/>
                <a:endCxn id="49" idx="0"/>
              </p:cNvCxnSpPr>
              <p:nvPr/>
            </p:nvCxnSpPr>
            <p:spPr>
              <a:xfrm flipH="1">
                <a:off x="3274906" y="4007414"/>
                <a:ext cx="1711716" cy="4574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38" idx="3"/>
                <a:endCxn id="51" idx="0"/>
              </p:cNvCxnSpPr>
              <p:nvPr/>
            </p:nvCxnSpPr>
            <p:spPr>
              <a:xfrm>
                <a:off x="6265365" y="4007414"/>
                <a:ext cx="2132837" cy="4574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/>
            <p:cNvCxnSpPr/>
            <p:nvPr/>
          </p:nvCxnSpPr>
          <p:spPr>
            <a:xfrm>
              <a:off x="2172556" y="1498158"/>
              <a:ext cx="544" cy="255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34" idx="2"/>
              <a:endCxn id="49" idx="0"/>
            </p:cNvCxnSpPr>
            <p:nvPr/>
          </p:nvCxnSpPr>
          <p:spPr>
            <a:xfrm>
              <a:off x="2229509" y="3293552"/>
              <a:ext cx="750921" cy="54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33" idx="2"/>
              <a:endCxn id="51" idx="0"/>
            </p:cNvCxnSpPr>
            <p:nvPr/>
          </p:nvCxnSpPr>
          <p:spPr>
            <a:xfrm flipH="1">
              <a:off x="6213233" y="3293552"/>
              <a:ext cx="649953" cy="54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rot="5400000" flipH="1" flipV="1">
              <a:off x="2846601" y="345515"/>
              <a:ext cx="7484" cy="162430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 rot="5400000" flipH="1" flipV="1">
              <a:off x="6096485" y="354630"/>
              <a:ext cx="7484" cy="162430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75635" y="768617"/>
              <a:ext cx="669834" cy="1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병렬말뭉치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9163" y="770123"/>
              <a:ext cx="669834" cy="1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병렬말뭉치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왼쪽 중괄호 57"/>
          <p:cNvSpPr/>
          <p:nvPr/>
        </p:nvSpPr>
        <p:spPr>
          <a:xfrm>
            <a:off x="1728294" y="2839596"/>
            <a:ext cx="432048" cy="13094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중괄호 58"/>
          <p:cNvSpPr/>
          <p:nvPr/>
        </p:nvSpPr>
        <p:spPr>
          <a:xfrm>
            <a:off x="1742911" y="1544329"/>
            <a:ext cx="432048" cy="12016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0695" y="2019451"/>
            <a:ext cx="194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전처리 및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워드임베딩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-5508" y="3318691"/>
            <a:ext cx="213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한국어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영어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투영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700" y="4720297"/>
            <a:ext cx="173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한국어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스페인어 </a:t>
            </a:r>
            <a:r>
              <a:rPr lang="ko-KR" altLang="en-US" sz="1200" dirty="0" smtClean="0"/>
              <a:t>투영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69751" y="5832131"/>
            <a:ext cx="127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유사도계산</a:t>
            </a:r>
            <a:r>
              <a:rPr lang="ko-KR" altLang="en-US" sz="1200" dirty="0" smtClean="0"/>
              <a:t> 및 </a:t>
            </a:r>
            <a:endParaRPr lang="en-US" altLang="ko-KR" sz="1200" dirty="0"/>
          </a:p>
          <a:p>
            <a:r>
              <a:rPr lang="ko-KR" altLang="en-US" sz="1200" dirty="0" smtClean="0"/>
              <a:t>번역 후보  결정 </a:t>
            </a:r>
            <a:endParaRPr lang="ko-KR" altLang="en-US" sz="1200" dirty="0"/>
          </a:p>
        </p:txBody>
      </p:sp>
      <p:sp>
        <p:nvSpPr>
          <p:cNvPr id="65" name="왼쪽 중괄호 64"/>
          <p:cNvSpPr/>
          <p:nvPr/>
        </p:nvSpPr>
        <p:spPr>
          <a:xfrm>
            <a:off x="1715846" y="4199693"/>
            <a:ext cx="432048" cy="13094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>
            <a:off x="1698513" y="5591230"/>
            <a:ext cx="432048" cy="9434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60" y="3549523"/>
            <a:ext cx="213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영어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2-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스페인어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투영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08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1" grpId="0"/>
      <p:bldP spid="62" grpId="0"/>
      <p:bldP spid="63" grpId="0"/>
      <p:bldP spid="64" grpId="0"/>
      <p:bldP spid="65" grpId="0" animBg="1"/>
      <p:bldP spid="66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2" y="1268760"/>
            <a:ext cx="4824536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Word2Vec(T.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Mikolov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2013)</a:t>
            </a:r>
          </a:p>
          <a:p>
            <a:pPr algn="just">
              <a:lnSpc>
                <a:spcPct val="150000"/>
              </a:lnSpc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기존의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워드임베딩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방법의 느린 학습 속도를 개선한 방법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CBOW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Skip-gram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제안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7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51722"/>
            <a:ext cx="3250121" cy="47783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79512" y="2988934"/>
            <a:ext cx="8904487" cy="3476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2" y="1268759"/>
            <a:ext cx="8640960" cy="20000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CCA(Hoteling, 1936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두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확률벡터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사이에 존재하는 선형 관계를 파악하는 통계적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기법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지도학습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(Supervised learning)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방법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6580" y="3544919"/>
            <a:ext cx="1944216" cy="17773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7828" y="3140207"/>
                <a:ext cx="1636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8" y="3140207"/>
                <a:ext cx="16365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9802" y="5966940"/>
                <a:ext cx="1623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2" y="5966940"/>
                <a:ext cx="16237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평행 사변형 17"/>
          <p:cNvSpPr/>
          <p:nvPr/>
        </p:nvSpPr>
        <p:spPr>
          <a:xfrm rot="20855659" flipV="1">
            <a:off x="2983553" y="4683796"/>
            <a:ext cx="2915111" cy="1374657"/>
          </a:xfrm>
          <a:prstGeom prst="parallelogram">
            <a:avLst>
              <a:gd name="adj" fmla="val 472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평행 사변형 18"/>
          <p:cNvSpPr/>
          <p:nvPr/>
        </p:nvSpPr>
        <p:spPr>
          <a:xfrm rot="21140820">
            <a:off x="2797246" y="3479910"/>
            <a:ext cx="2643966" cy="1345557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990108" y="3314087"/>
                <a:ext cx="736099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/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08" y="3314087"/>
                <a:ext cx="736099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482061" y="5885775"/>
                <a:ext cx="722569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/>
                      </m:sSup>
                    </m:oMath>
                  </m:oMathPara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61" y="5885775"/>
                <a:ext cx="722569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3435327" y="4397970"/>
            <a:ext cx="1885641" cy="9243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63608" y="3906070"/>
            <a:ext cx="8927" cy="13532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809856" y="4125844"/>
            <a:ext cx="45700" cy="14646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19" idx="5"/>
          </p:cNvCxnSpPr>
          <p:nvPr/>
        </p:nvCxnSpPr>
        <p:spPr>
          <a:xfrm rot="16200000" flipH="1">
            <a:off x="1921047" y="3251671"/>
            <a:ext cx="400273" cy="170906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 flipH="1" flipV="1">
            <a:off x="1843563" y="4610698"/>
            <a:ext cx="442859" cy="1723461"/>
          </a:xfrm>
          <a:prstGeom prst="bentConnector2">
            <a:avLst/>
          </a:prstGeom>
          <a:ln w="28575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5272454" y="3452358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flipV="1">
            <a:off x="5272454" y="5093562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flipH="1">
                <a:off x="5568860" y="3414355"/>
                <a:ext cx="177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rgbClr val="FF00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68860" y="3414355"/>
                <a:ext cx="177296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 flipH="1">
                <a:off x="5568860" y="4995528"/>
                <a:ext cx="177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schemeClr val="tx2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68860" y="4995528"/>
                <a:ext cx="1772960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416570" y="4329144"/>
            <a:ext cx="140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Canonical</a:t>
            </a:r>
          </a:p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Correlation</a:t>
            </a:r>
          </a:p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Analysis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045" y="359255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8090" y="3611558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7959" y="35962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28000" y="360032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집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809" y="5620644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book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64802" y="559049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pig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1152" y="56087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love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2233" y="56053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house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8327" y="5306187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book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1132" y="562064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pig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37838" y="529538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love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2963" y="512084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house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2578" y="361155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91997" y="4086433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72896" y="378598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47057" y="384674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집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8272" y="465982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70174" y="3670105"/>
            <a:ext cx="5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356" y="385729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love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14189" y="480127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pig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04527" y="4129076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79381" y="4342239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</a:rPr>
              <a:t>b</a:t>
            </a:r>
            <a:r>
              <a:rPr lang="en-US" altLang="ko-KR" sz="1200" dirty="0" smtClean="0">
                <a:solidFill>
                  <a:schemeClr val="tx2"/>
                </a:solidFill>
              </a:rPr>
              <a:t>ook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35927" y="36107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house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50540" y="384674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집</a:t>
            </a:r>
          </a:p>
        </p:txBody>
      </p:sp>
    </p:spTree>
    <p:extLst>
      <p:ext uri="{BB962C8B-B14F-4D97-AF65-F5344CB8AC3E}">
        <p14:creationId xmlns:p14="http://schemas.microsoft.com/office/powerpoint/2010/main" val="13276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6" grpId="0"/>
      <p:bldP spid="27" grpId="0"/>
      <p:bldP spid="35" grpId="0"/>
      <p:bldP spid="36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76975" y="2876990"/>
            <a:ext cx="8177752" cy="240948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9648" y="1262822"/>
            <a:ext cx="9217822" cy="23826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CCA(Hoteling, 1936)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두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투영행렬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(projection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matrix)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은 다음과 같이 구함</a:t>
            </a:r>
            <a:endParaRPr lang="en-US" altLang="ko-KR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11207" y="2924690"/>
                <a:ext cx="8676365" cy="29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두 </a:t>
                </a:r>
                <a:r>
                  <a:rPr lang="ko-KR" altLang="en-US" sz="14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확률벡터</a:t>
                </a:r>
                <a:r>
                  <a:rPr lang="ko-KR" altLang="en-US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에 대해서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𝑐𝑜𝑟𝑟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만족하는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를 구함</a:t>
                </a:r>
                <a:endPara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𝑐𝑜𝑟𝑟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altLang="ko-KR" sz="14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를 구함</a:t>
                </a:r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와</a:t>
                </a:r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𝑐𝑜𝑟𝑟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/>
                                </m:sSub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/>
                                </m:sSub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를 구함</a:t>
                </a:r>
                <a:endPara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 (</m:t>
                        </m:r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4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n>
                              <a:solidFill>
                                <a:schemeClr val="tx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가 두 </a:t>
                </a:r>
                <a:r>
                  <a:rPr lang="ko-KR" altLang="en-US" sz="14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투영행렬</a:t>
                </a:r>
                <a:r>
                  <a:rPr lang="ko-KR" altLang="en-US" sz="14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됨</a:t>
                </a:r>
                <a:endPara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r>
                  <a:rPr lang="en-US" altLang="ko-KR" dirty="0" smtClean="0">
                    <a:latin typeface="+mn-ea"/>
                  </a:rPr>
                  <a:t>  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7" y="2924690"/>
                <a:ext cx="8676365" cy="2944652"/>
              </a:xfrm>
              <a:prstGeom prst="rect">
                <a:avLst/>
              </a:prstGeom>
              <a:blipFill>
                <a:blip r:embed="rId3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_x166204192" descr="EMB000019d04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372389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12378" y="1128907"/>
            <a:ext cx="5603249" cy="54871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DCCA(G. Andrew, 2013)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 비선형 관계를 갖는 문제를 효율적으로 해결 하지 못함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두개의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DNN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을 이용한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DCCA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제안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893" y="56954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DCCA</a:t>
            </a:r>
            <a:r>
              <a:rPr lang="ko-KR" altLang="en-US" dirty="0" smtClean="0">
                <a:latin typeface="+mn-ea"/>
              </a:rPr>
              <a:t>의 구조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78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9008662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전처리 및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워드임베딩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각 말뭉치들은 다음과 같은 전처리 과정을 거침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Word2vec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Skip-gram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을 이용하여 다차원의 벡터로 표현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3284984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형태소 분석기를 이용하여 토큰을 분리하고 품사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부착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특수기호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(?!&lt;…)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는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제거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숫자들은 모두 하나의 토큰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(@number@)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으로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바꿈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83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67544" y="2179834"/>
            <a:ext cx="7488832" cy="2756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투영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036624"/>
            <a:ext cx="308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한국어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영어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ko-KR" altLang="en-US" sz="1000" dirty="0" err="1" smtClean="0">
                <a:latin typeface="+mn-ea"/>
              </a:rPr>
              <a:t>학습벡터</a:t>
            </a:r>
            <a:r>
              <a:rPr lang="ko-KR" altLang="en-US" sz="1000" dirty="0" smtClean="0">
                <a:latin typeface="+mn-ea"/>
              </a:rPr>
              <a:t> 쌍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7584" y="2540660"/>
            <a:ext cx="2880320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15392"/>
              </p:ext>
            </p:extLst>
          </p:nvPr>
        </p:nvGraphicFramePr>
        <p:xfrm>
          <a:off x="1547664" y="2787421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84242"/>
              </p:ext>
            </p:extLst>
          </p:nvPr>
        </p:nvGraphicFramePr>
        <p:xfrm>
          <a:off x="1550969" y="330817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0855"/>
              </p:ext>
            </p:extLst>
          </p:nvPr>
        </p:nvGraphicFramePr>
        <p:xfrm>
          <a:off x="1547663" y="397503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7455" y="2785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913" y="33063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913" y="39714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1091" y="2530864"/>
            <a:ext cx="2880320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21509"/>
              </p:ext>
            </p:extLst>
          </p:nvPr>
        </p:nvGraphicFramePr>
        <p:xfrm>
          <a:off x="5411171" y="2777625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1100"/>
              </p:ext>
            </p:extLst>
          </p:nvPr>
        </p:nvGraphicFramePr>
        <p:xfrm>
          <a:off x="5414476" y="3298382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56869"/>
              </p:ext>
            </p:extLst>
          </p:nvPr>
        </p:nvGraphicFramePr>
        <p:xfrm>
          <a:off x="5411170" y="3965242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00962" y="27758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love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420" y="32965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dog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1090" y="3961670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house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707904" y="2996952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3501008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4149080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Contents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2207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연구 배경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2447305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관련 연구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035111"/>
            <a:ext cx="7719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중간언어 기반의 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CCA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이용한 이중언어 사전 구축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3650002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04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실험 및 평가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4353437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결론 및 향후 연구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4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9532" y="1999383"/>
            <a:ext cx="7848872" cy="3476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변환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5856" y="5542174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한국어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영어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의 변환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2312" y="2515196"/>
            <a:ext cx="1944216" cy="17773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20855659" flipV="1">
            <a:off x="1589285" y="3654073"/>
            <a:ext cx="2915111" cy="1374657"/>
          </a:xfrm>
          <a:prstGeom prst="parallelogram">
            <a:avLst>
              <a:gd name="adj" fmla="val 472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평행 사변형 14"/>
          <p:cNvSpPr/>
          <p:nvPr/>
        </p:nvSpPr>
        <p:spPr>
          <a:xfrm rot="21140820">
            <a:off x="1402978" y="2450187"/>
            <a:ext cx="2643966" cy="1345557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2041059" y="3368247"/>
            <a:ext cx="1885641" cy="9243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69340" y="2876347"/>
            <a:ext cx="8927" cy="13532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15588" y="3096121"/>
            <a:ext cx="45700" cy="14646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>
            <a:off x="3878186" y="2422635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3878186" y="4063839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1318" y="298562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4195" y="36921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408" y="326962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5837" y="2890956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7018" y="45563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0066" y="439659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9843" y="422300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052" y="4075226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book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6097" y="2702383"/>
            <a:ext cx="5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6279" y="288957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0112" y="383355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7283" y="27169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70450" y="3161354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45304" y="3374517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ook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77161" y="345744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39815" y="28803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24" grpId="0"/>
      <p:bldP spid="25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67544" y="2179834"/>
            <a:ext cx="7488832" cy="2756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 변환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7584" y="2540660"/>
            <a:ext cx="2880320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47664" y="2787421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50969" y="330817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547663" y="397503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7455" y="2785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love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913" y="33063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dog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3" y="3971466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house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1091" y="2530864"/>
            <a:ext cx="2880320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411171" y="2777625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414476" y="3298382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411170" y="3965242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53337" y="2775839"/>
            <a:ext cx="76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amor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0850" y="3296596"/>
            <a:ext cx="80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perro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1090" y="3961670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case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707904" y="2996952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3501008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4149080"/>
            <a:ext cx="98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3808" y="5036624"/>
            <a:ext cx="308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영어</a:t>
            </a:r>
            <a:r>
              <a:rPr lang="en-US" altLang="ko-KR" sz="1000" dirty="0" smtClean="0">
                <a:latin typeface="+mn-ea"/>
              </a:rPr>
              <a:t>2-</a:t>
            </a:r>
            <a:r>
              <a:rPr lang="ko-KR" altLang="en-US" sz="1000" dirty="0" smtClean="0">
                <a:latin typeface="+mn-ea"/>
              </a:rPr>
              <a:t>스페인어의 </a:t>
            </a:r>
            <a:r>
              <a:rPr lang="ko-KR" altLang="en-US" sz="1000" dirty="0" err="1" smtClean="0">
                <a:latin typeface="+mn-ea"/>
              </a:rPr>
              <a:t>학습벡터</a:t>
            </a:r>
            <a:r>
              <a:rPr lang="ko-KR" altLang="en-US" sz="1000" dirty="0" smtClean="0">
                <a:latin typeface="+mn-ea"/>
              </a:rPr>
              <a:t> 쌍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7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9532" y="1999383"/>
            <a:ext cx="7848872" cy="3476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 변환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2312" y="2515196"/>
            <a:ext cx="1944216" cy="17773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20855659" flipV="1">
            <a:off x="1589285" y="3654073"/>
            <a:ext cx="2915111" cy="1374657"/>
          </a:xfrm>
          <a:prstGeom prst="parallelogram">
            <a:avLst>
              <a:gd name="adj" fmla="val 472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평행 사변형 14"/>
          <p:cNvSpPr/>
          <p:nvPr/>
        </p:nvSpPr>
        <p:spPr>
          <a:xfrm rot="21140820">
            <a:off x="1402978" y="2450187"/>
            <a:ext cx="2643966" cy="1345557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2041059" y="3368247"/>
            <a:ext cx="1885641" cy="9243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69340" y="2876347"/>
            <a:ext cx="8927" cy="13532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15588" y="3096121"/>
            <a:ext cx="45700" cy="14646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>
            <a:off x="3878186" y="2422635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3878186" y="4063839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1318" y="298562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4195" y="36921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cerdo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0360" y="365339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7268" y="2797988"/>
            <a:ext cx="79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book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7018" y="45563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casa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5964" y="42877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amor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9843" y="422300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cerdo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052" y="4075226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libro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6097" y="2702383"/>
            <a:ext cx="6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amor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6279" y="288957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0112" y="383355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7302" y="261257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70450" y="3161354"/>
            <a:ext cx="61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libro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5636" y="3372713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book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7161" y="345744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casa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39815" y="28803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05856" y="5542174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영어</a:t>
            </a:r>
            <a:r>
              <a:rPr lang="en-US" altLang="ko-KR" sz="1000" dirty="0" smtClean="0">
                <a:latin typeface="+mn-ea"/>
              </a:rPr>
              <a:t>2-</a:t>
            </a:r>
            <a:r>
              <a:rPr lang="ko-KR" altLang="en-US" sz="1000" dirty="0" smtClean="0">
                <a:latin typeface="+mn-ea"/>
              </a:rPr>
              <a:t>스페인어의 변환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15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24" grpId="0"/>
      <p:bldP spid="25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67544" y="2179834"/>
            <a:ext cx="7488832" cy="3121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 변환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7584" y="2540659"/>
            <a:ext cx="2880320" cy="2514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47664" y="2787421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50969" y="330817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547663" y="397503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7455" y="2785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love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913" y="33063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dog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3" y="3971466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house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1614"/>
              </p:ext>
            </p:extLst>
          </p:nvPr>
        </p:nvGraphicFramePr>
        <p:xfrm>
          <a:off x="1547663" y="4522124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27583" y="4518552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book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04778" y="2500761"/>
            <a:ext cx="2880320" cy="2514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7511"/>
              </p:ext>
            </p:extLst>
          </p:nvPr>
        </p:nvGraphicFramePr>
        <p:xfrm>
          <a:off x="5524860" y="2787421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67533"/>
              </p:ext>
            </p:extLst>
          </p:nvPr>
        </p:nvGraphicFramePr>
        <p:xfrm>
          <a:off x="5528165" y="330817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87066"/>
              </p:ext>
            </p:extLst>
          </p:nvPr>
        </p:nvGraphicFramePr>
        <p:xfrm>
          <a:off x="5524859" y="3975038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914651" y="2785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love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2109" y="33063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dog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04779" y="3971466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house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4951"/>
              </p:ext>
            </p:extLst>
          </p:nvPr>
        </p:nvGraphicFramePr>
        <p:xfrm>
          <a:off x="5524859" y="4522124"/>
          <a:ext cx="20432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9">
                  <a:extLst>
                    <a:ext uri="{9D8B030D-6E8A-4147-A177-3AD203B41FA5}">
                      <a16:colId xmlns:a16="http://schemas.microsoft.com/office/drawing/2014/main" val="160130545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2818663538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306824153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587836662"/>
                    </a:ext>
                  </a:extLst>
                </a:gridCol>
                <a:gridCol w="408649">
                  <a:extLst>
                    <a:ext uri="{9D8B030D-6E8A-4147-A177-3AD203B41FA5}">
                      <a16:colId xmlns:a16="http://schemas.microsoft.com/office/drawing/2014/main" val="181929512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4765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04779" y="4518552"/>
            <a:ext cx="8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book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707904" y="2970301"/>
            <a:ext cx="1096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07904" y="3477020"/>
            <a:ext cx="1096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663523" y="4153668"/>
            <a:ext cx="1096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707904" y="4703218"/>
            <a:ext cx="1096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3808" y="5361517"/>
            <a:ext cx="308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한국어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스페인어의 </a:t>
            </a:r>
            <a:r>
              <a:rPr lang="ko-KR" altLang="en-US" sz="1000" dirty="0" err="1" smtClean="0">
                <a:latin typeface="+mn-ea"/>
              </a:rPr>
              <a:t>학습벡터의</a:t>
            </a:r>
            <a:r>
              <a:rPr lang="ko-KR" altLang="en-US" sz="1000" dirty="0" smtClean="0">
                <a:latin typeface="+mn-ea"/>
              </a:rPr>
              <a:t> 쌍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0389" y="2243672"/>
            <a:ext cx="308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새로운 영어</a:t>
            </a:r>
            <a:r>
              <a:rPr lang="en-US" altLang="ko-KR" sz="1000" dirty="0" smtClean="0">
                <a:latin typeface="+mn-ea"/>
              </a:rPr>
              <a:t>1 word embedding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2145" y="2214641"/>
            <a:ext cx="308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새로운 영어</a:t>
            </a:r>
            <a:r>
              <a:rPr lang="en-US" altLang="ko-KR" sz="1000" dirty="0">
                <a:latin typeface="+mn-ea"/>
              </a:rPr>
              <a:t>2</a:t>
            </a:r>
            <a:r>
              <a:rPr lang="en-US" altLang="ko-KR" sz="1000" dirty="0" smtClean="0">
                <a:latin typeface="+mn-ea"/>
              </a:rPr>
              <a:t> word embedding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9532" y="1999383"/>
            <a:ext cx="7848872" cy="3476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 변환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92312" y="2515196"/>
            <a:ext cx="1944216" cy="1777397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20855659" flipV="1">
            <a:off x="1589285" y="3654073"/>
            <a:ext cx="2915111" cy="1374657"/>
          </a:xfrm>
          <a:prstGeom prst="parallelogram">
            <a:avLst>
              <a:gd name="adj" fmla="val 472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평행 사변형 14"/>
          <p:cNvSpPr/>
          <p:nvPr/>
        </p:nvSpPr>
        <p:spPr>
          <a:xfrm rot="21140820">
            <a:off x="1402978" y="2450187"/>
            <a:ext cx="2643966" cy="1345557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07" y="2508636"/>
                <a:ext cx="6739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7" y="4061760"/>
                <a:ext cx="6604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42" idx="2"/>
          </p:cNvCxnSpPr>
          <p:nvPr/>
        </p:nvCxnSpPr>
        <p:spPr>
          <a:xfrm>
            <a:off x="2436805" y="2994620"/>
            <a:ext cx="243208" cy="12872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5" idx="2"/>
          </p:cNvCxnSpPr>
          <p:nvPr/>
        </p:nvCxnSpPr>
        <p:spPr>
          <a:xfrm>
            <a:off x="2736799" y="3479567"/>
            <a:ext cx="1105063" cy="10489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3" idx="2"/>
          </p:cNvCxnSpPr>
          <p:nvPr/>
        </p:nvCxnSpPr>
        <p:spPr>
          <a:xfrm>
            <a:off x="2310638" y="3938605"/>
            <a:ext cx="512665" cy="10145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>
            <a:off x="3878186" y="2422635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3878186" y="4063839"/>
            <a:ext cx="1695443" cy="57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4195" y="36921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90360" y="365339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casa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6097" y="2702383"/>
            <a:ext cx="6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6279" y="288957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amor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0112" y="383355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libro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70450" y="3161354"/>
            <a:ext cx="61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5636" y="3372713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cerdo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7161" y="345744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90685" y="352015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돼지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5898" y="309767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2587" y="2530434"/>
            <a:ext cx="5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12769" y="271762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6602" y="366160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6940" y="2989405"/>
            <a:ext cx="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책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51794" y="3202568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ook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3651" y="328549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4575" y="474859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cerdo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7189" y="445492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book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8817" y="3967785"/>
            <a:ext cx="6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amor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12042" y="418884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love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0492" y="489004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pig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0830" y="4217846"/>
            <a:ext cx="61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casa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06016" y="4429205"/>
            <a:ext cx="770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house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12642" y="423664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libro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8" name="직선 화살표 연결선 57"/>
          <p:cNvCxnSpPr>
            <a:endCxn id="52" idx="2"/>
          </p:cNvCxnSpPr>
          <p:nvPr/>
        </p:nvCxnSpPr>
        <p:spPr>
          <a:xfrm flipH="1">
            <a:off x="3340785" y="3558306"/>
            <a:ext cx="47902" cy="9365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05856" y="5542174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한국어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스페인어의 변환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24" grpId="0"/>
      <p:bldP spid="25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+mn-ea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+mn-ea"/>
              </a:rPr>
              <a:t>중간언어 기반의 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+mn-ea"/>
              </a:rPr>
              <a:t>CCA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+mn-ea"/>
              </a:rPr>
              <a:t>를 이용한 이중언어 사전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유사도 계산 및 번역 후보 순위 결정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단어벡터와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스페인어의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단어벡터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사이의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유사도를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계산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코사인 유사도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(cosine similarity)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계산된 코사인 유사도 값에 따라 후보 단어 순위 결정</a:t>
            </a: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988840"/>
            <a:ext cx="7992888" cy="2376264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실험 및 평가</a:t>
            </a:r>
            <a:endParaRPr lang="en-US" altLang="ko-KR" sz="4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-63695" y="594928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1911" y="14211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4572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</a:t>
            </a:r>
            <a:r>
              <a:rPr lang="ko-KR" altLang="en-US" sz="2400" b="1" dirty="0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itchFamily="2" charset="2"/>
              <a:buChar char="v"/>
            </a:pPr>
            <a:endParaRPr lang="en-US" altLang="ko-KR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Ø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이중언어 사전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indent="-457200" algn="just"/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프랑스어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프랑스어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457200" algn="just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50829"/>
            <a:ext cx="79208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28575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이중언어 사전 구축 방법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Ø"/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</a:rPr>
              <a:t>CCA</a:t>
            </a:r>
            <a:r>
              <a:rPr lang="ko-KR" altLang="en-US" sz="2000" dirty="0">
                <a:latin typeface="+mn-ea"/>
              </a:rPr>
              <a:t>를 이용한 이중언어 </a:t>
            </a:r>
            <a:r>
              <a:rPr lang="ko-KR" altLang="en-US" sz="2000" dirty="0" smtClean="0">
                <a:latin typeface="+mn-ea"/>
              </a:rPr>
              <a:t>사전</a:t>
            </a: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</a:rPr>
              <a:t>DCCA</a:t>
            </a:r>
            <a:r>
              <a:rPr lang="ko-KR" altLang="en-US" sz="2000" dirty="0">
                <a:latin typeface="+mn-ea"/>
              </a:rPr>
              <a:t>를 이용한 이중언어 </a:t>
            </a:r>
            <a:r>
              <a:rPr lang="ko-KR" altLang="en-US" sz="2000" dirty="0" smtClean="0">
                <a:latin typeface="+mn-ea"/>
              </a:rPr>
              <a:t>사전</a:t>
            </a: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중간언어 </a:t>
            </a:r>
            <a:r>
              <a:rPr lang="ko-KR" altLang="en-US" sz="2000" dirty="0">
                <a:latin typeface="+mn-ea"/>
              </a:rPr>
              <a:t>기반의 </a:t>
            </a:r>
            <a:r>
              <a:rPr lang="en-US" altLang="ko-KR" sz="2000" dirty="0">
                <a:latin typeface="+mn-ea"/>
              </a:rPr>
              <a:t>CCA</a:t>
            </a:r>
            <a:r>
              <a:rPr lang="ko-KR" altLang="en-US" sz="2000" dirty="0">
                <a:latin typeface="+mn-ea"/>
              </a:rPr>
              <a:t>를 이용한 이중언어 </a:t>
            </a:r>
            <a:r>
              <a:rPr lang="ko-KR" altLang="en-US" sz="2000" dirty="0" smtClean="0">
                <a:latin typeface="+mn-ea"/>
              </a:rPr>
              <a:t>사전</a:t>
            </a: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</a:endParaRPr>
          </a:p>
          <a:p>
            <a:pPr marL="285750" indent="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중간언어 </a:t>
            </a:r>
            <a:r>
              <a:rPr lang="ko-KR" altLang="en-US" sz="2000" dirty="0">
                <a:latin typeface="+mn-ea"/>
              </a:rPr>
              <a:t>기반의 </a:t>
            </a:r>
            <a:r>
              <a:rPr lang="en-US" altLang="ko-KR" sz="2000" dirty="0">
                <a:latin typeface="+mn-ea"/>
              </a:rPr>
              <a:t>DCCA</a:t>
            </a:r>
            <a:r>
              <a:rPr lang="ko-KR" altLang="en-US" sz="2000" dirty="0">
                <a:latin typeface="+mn-ea"/>
              </a:rPr>
              <a:t>를 이용한 이중언어 </a:t>
            </a:r>
            <a:r>
              <a:rPr lang="ko-KR" altLang="en-US" sz="2000" dirty="0" smtClean="0">
                <a:latin typeface="+mn-ea"/>
              </a:rPr>
              <a:t>사전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7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2880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병렬 말뭉치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영어는 뉴스기사로부터 수집된 병렬말뭉치를 사용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영어는 </a:t>
            </a:r>
            <a:r>
              <a:rPr lang="en-US" altLang="ko-KR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Europarl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병렬말뭉치를 사용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프랑스어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영어는 </a:t>
            </a:r>
            <a:r>
              <a:rPr lang="en-US" altLang="ko-KR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Europarl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병렬말뭉치를 사용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병렬말뭉치의 문장 수는 다음과 같음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2880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40190"/>
              </p:ext>
            </p:extLst>
          </p:nvPr>
        </p:nvGraphicFramePr>
        <p:xfrm>
          <a:off x="611560" y="5157192"/>
          <a:ext cx="4851510" cy="754380"/>
        </p:xfrm>
        <a:graphic>
          <a:graphicData uri="http://schemas.openxmlformats.org/drawingml/2006/table">
            <a:tbl>
              <a:tblPr/>
              <a:tblGrid>
                <a:gridCol w="1617170">
                  <a:extLst>
                    <a:ext uri="{9D8B030D-6E8A-4147-A177-3AD203B41FA5}">
                      <a16:colId xmlns:a16="http://schemas.microsoft.com/office/drawing/2014/main" val="3871478792"/>
                    </a:ext>
                  </a:extLst>
                </a:gridCol>
                <a:gridCol w="1617170">
                  <a:extLst>
                    <a:ext uri="{9D8B030D-6E8A-4147-A177-3AD203B41FA5}">
                      <a16:colId xmlns:a16="http://schemas.microsoft.com/office/drawing/2014/main" val="1094287228"/>
                    </a:ext>
                  </a:extLst>
                </a:gridCol>
                <a:gridCol w="1617170">
                  <a:extLst>
                    <a:ext uri="{9D8B030D-6E8A-4147-A177-3AD203B41FA5}">
                      <a16:colId xmlns:a16="http://schemas.microsoft.com/office/drawing/2014/main" val="1349029854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17664"/>
                  </a:ext>
                </a:extLst>
              </a:tr>
              <a:tr h="242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433,151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1,965734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2,037,723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988840"/>
            <a:ext cx="7992888" cy="2376264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 </a:t>
            </a:r>
            <a:r>
              <a:rPr lang="ko-KR" alt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 </a:t>
            </a:r>
            <a:r>
              <a:rPr lang="ko-KR" alt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배경</a:t>
            </a:r>
            <a:endParaRPr lang="en-US" altLang="ko-KR" sz="5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-63695" y="594928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77521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평가 사전 구축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인터넷 사전을 이용하여 구축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 방향으로 구축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빈도수가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에서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사이의 명사들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200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개로 구축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하나의 명사에 대한 평균 번역  수는 다음과 같음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67367"/>
              </p:ext>
            </p:extLst>
          </p:nvPr>
        </p:nvGraphicFramePr>
        <p:xfrm>
          <a:off x="493787" y="5129363"/>
          <a:ext cx="8136904" cy="754380"/>
        </p:xfrm>
        <a:graphic>
          <a:graphicData uri="http://schemas.openxmlformats.org/drawingml/2006/table">
            <a:tbl>
              <a:tblPr/>
              <a:tblGrid>
                <a:gridCol w="2034165">
                  <a:extLst>
                    <a:ext uri="{9D8B030D-6E8A-4147-A177-3AD203B41FA5}">
                      <a16:colId xmlns:a16="http://schemas.microsoft.com/office/drawing/2014/main" val="3871478792"/>
                    </a:ext>
                  </a:extLst>
                </a:gridCol>
                <a:gridCol w="2034165">
                  <a:extLst>
                    <a:ext uri="{9D8B030D-6E8A-4147-A177-3AD203B41FA5}">
                      <a16:colId xmlns:a16="http://schemas.microsoft.com/office/drawing/2014/main" val="1094287228"/>
                    </a:ext>
                  </a:extLst>
                </a:gridCol>
                <a:gridCol w="2034165">
                  <a:extLst>
                    <a:ext uri="{9D8B030D-6E8A-4147-A177-3AD203B41FA5}">
                      <a16:colId xmlns:a16="http://schemas.microsoft.com/office/drawing/2014/main" val="1349029854"/>
                    </a:ext>
                  </a:extLst>
                </a:gridCol>
                <a:gridCol w="2034409">
                  <a:extLst>
                    <a:ext uri="{9D8B030D-6E8A-4147-A177-3AD203B41FA5}">
                      <a16:colId xmlns:a16="http://schemas.microsoft.com/office/drawing/2014/main" val="352443108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17664"/>
                  </a:ext>
                </a:extLst>
              </a:tr>
              <a:tr h="242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85698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초기사전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및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학습벡터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쌍 구축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인터넷사전을 이용하여 구축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 방향으로 구축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번역 단어가 한 개가 아닌 경우 빈도수가 가장 비슷한 단어를 사용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학습벡터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쌍의 크기는 다음과 같음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93153"/>
              </p:ext>
            </p:extLst>
          </p:nvPr>
        </p:nvGraphicFramePr>
        <p:xfrm>
          <a:off x="583226" y="4938824"/>
          <a:ext cx="8208913" cy="754380"/>
        </p:xfrm>
        <a:graphic>
          <a:graphicData uri="http://schemas.openxmlformats.org/drawingml/2006/table">
            <a:tbl>
              <a:tblPr/>
              <a:tblGrid>
                <a:gridCol w="1369215">
                  <a:extLst>
                    <a:ext uri="{9D8B030D-6E8A-4147-A177-3AD203B41FA5}">
                      <a16:colId xmlns:a16="http://schemas.microsoft.com/office/drawing/2014/main" val="939148107"/>
                    </a:ext>
                  </a:extLst>
                </a:gridCol>
                <a:gridCol w="1369215">
                  <a:extLst>
                    <a:ext uri="{9D8B030D-6E8A-4147-A177-3AD203B41FA5}">
                      <a16:colId xmlns:a16="http://schemas.microsoft.com/office/drawing/2014/main" val="1801867093"/>
                    </a:ext>
                  </a:extLst>
                </a:gridCol>
                <a:gridCol w="1369215">
                  <a:extLst>
                    <a:ext uri="{9D8B030D-6E8A-4147-A177-3AD203B41FA5}">
                      <a16:colId xmlns:a16="http://schemas.microsoft.com/office/drawing/2014/main" val="198451279"/>
                    </a:ext>
                  </a:extLst>
                </a:gridCol>
                <a:gridCol w="1369215">
                  <a:extLst>
                    <a:ext uri="{9D8B030D-6E8A-4147-A177-3AD203B41FA5}">
                      <a16:colId xmlns:a16="http://schemas.microsoft.com/office/drawing/2014/main" val="1668585905"/>
                    </a:ext>
                  </a:extLst>
                </a:gridCol>
                <a:gridCol w="1369215">
                  <a:extLst>
                    <a:ext uri="{9D8B030D-6E8A-4147-A177-3AD203B41FA5}">
                      <a16:colId xmlns:a16="http://schemas.microsoft.com/office/drawing/2014/main" val="19443607"/>
                    </a:ext>
                  </a:extLst>
                </a:gridCol>
                <a:gridCol w="1362838">
                  <a:extLst>
                    <a:ext uri="{9D8B030D-6E8A-4147-A177-3AD203B41FA5}">
                      <a16:colId xmlns:a16="http://schemas.microsoft.com/office/drawing/2014/main" val="195117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063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10,104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10,179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11,565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12,259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9,621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11,208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35493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17293"/>
              </p:ext>
            </p:extLst>
          </p:nvPr>
        </p:nvGraphicFramePr>
        <p:xfrm>
          <a:off x="583226" y="5756541"/>
          <a:ext cx="6468874" cy="754380"/>
        </p:xfrm>
        <a:graphic>
          <a:graphicData uri="http://schemas.openxmlformats.org/drawingml/2006/table">
            <a:tbl>
              <a:tblPr/>
              <a:tblGrid>
                <a:gridCol w="1617170">
                  <a:extLst>
                    <a:ext uri="{9D8B030D-6E8A-4147-A177-3AD203B41FA5}">
                      <a16:colId xmlns:a16="http://schemas.microsoft.com/office/drawing/2014/main" val="3871478792"/>
                    </a:ext>
                  </a:extLst>
                </a:gridCol>
                <a:gridCol w="1617170">
                  <a:extLst>
                    <a:ext uri="{9D8B030D-6E8A-4147-A177-3AD203B41FA5}">
                      <a16:colId xmlns:a16="http://schemas.microsoft.com/office/drawing/2014/main" val="1094287228"/>
                    </a:ext>
                  </a:extLst>
                </a:gridCol>
                <a:gridCol w="1617170">
                  <a:extLst>
                    <a:ext uri="{9D8B030D-6E8A-4147-A177-3AD203B41FA5}">
                      <a16:colId xmlns:a16="http://schemas.microsoft.com/office/drawing/2014/main" val="1349029854"/>
                    </a:ext>
                  </a:extLst>
                </a:gridCol>
                <a:gridCol w="1617364">
                  <a:extLst>
                    <a:ext uri="{9D8B030D-6E8A-4147-A177-3AD203B41FA5}">
                      <a16:colId xmlns:a16="http://schemas.microsoft.com/office/drawing/2014/main" val="352443108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스페인어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한국어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217664"/>
                  </a:ext>
                </a:extLst>
              </a:tr>
              <a:tr h="242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7,279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6,638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5,534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5,260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280921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데이터 전처리</a:t>
            </a: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한국어는 </a:t>
            </a:r>
            <a:r>
              <a:rPr lang="en-US" altLang="ko-KR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KoNLPy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Twitter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형태소분석기 사용함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프랑스어는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Tree-Tagger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형태소분석기를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사용함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영어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스페인어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프랑스어의 품사는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Twitter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품사집합으로 매핑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특수기호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(?!&lt;…)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 제거함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숫자들은 모두 하나의 토큰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(@number@)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으로 바꿈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268760"/>
            <a:ext cx="885698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 환경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단어 벡터의 차원</a:t>
            </a: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Word2vec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Skip-gram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을 이용하여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200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차원의 벡터로 표현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원시언어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대상언어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는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차원으로 변환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원시언어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대상언어는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차원으로 변환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ko-KR" altLang="en-US" sz="2400" b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실험 환경</a:t>
                </a: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v"/>
                </a:pP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ko-KR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평가 방법</a:t>
                </a:r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성능을 평가 하기 위해서 다음과 같은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정확률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(accuracy)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이용</a:t>
                </a: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blipFill>
                <a:blip r:embed="rId3"/>
                <a:stretch>
                  <a:fillRect l="-895" t="-92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55576" y="3091088"/>
                <a:ext cx="6264696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𝐴𝐶𝐶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1  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91088"/>
                <a:ext cx="6264696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6407" y="4025005"/>
                <a:ext cx="8722729" cy="3065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2000" dirty="0" err="1" smtClean="0">
                    <a:latin typeface="+mn-ea"/>
                  </a:rPr>
                  <a:t>정확률은</a:t>
                </a:r>
                <a:r>
                  <a:rPr lang="ko-KR" altLang="en-US" sz="2000" dirty="0" smtClean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모든 평가 단어에 대해여 평가기준 상위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개 </a:t>
                </a:r>
                <a:r>
                  <a:rPr lang="ko-KR" altLang="en-US" sz="2000" dirty="0">
                    <a:latin typeface="+mn-ea"/>
                  </a:rPr>
                  <a:t>이내에 정답이 적어도 한 개 있는 평가 단어들의 수의 </a:t>
                </a:r>
                <a:r>
                  <a:rPr lang="ko-KR" altLang="en-US" sz="2000" dirty="0" err="1" smtClean="0">
                    <a:latin typeface="+mn-ea"/>
                  </a:rPr>
                  <a:t>조화평균</a:t>
                </a:r>
                <a:endParaRPr lang="en-US" altLang="ko-KR" sz="2000" dirty="0"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은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평가 단어의 </a:t>
                </a:r>
                <a:r>
                  <a:rPr lang="ko-KR" altLang="en-US" sz="2000" dirty="0"/>
                  <a:t>수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번째 평가 단어의 </a:t>
                </a:r>
                <a:r>
                  <a:rPr lang="ko-KR" altLang="en-US" sz="2000" dirty="0" err="1"/>
                  <a:t>번역집합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번째 </a:t>
                </a:r>
                <a:r>
                  <a:rPr lang="ko-KR" altLang="en-US" sz="2000" dirty="0" err="1"/>
                  <a:t>평가단어에</a:t>
                </a:r>
                <a:r>
                  <a:rPr lang="ko-KR" altLang="en-US" sz="2000" dirty="0"/>
                  <a:t> 대해서 시스템이 제시한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2000" dirty="0"/>
                  <a:t>번째 후보 </a:t>
                </a:r>
                <a:r>
                  <a:rPr lang="ko-KR" altLang="en-US" sz="2000" dirty="0"/>
                  <a:t>번역어</a:t>
                </a:r>
                <a:endParaRPr lang="en-US" altLang="ko-KR" sz="2000" dirty="0"/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는 </a:t>
                </a:r>
                <a:r>
                  <a:rPr lang="ko-KR" altLang="en-US" sz="2000" dirty="0">
                    <a:latin typeface="+mn-ea"/>
                  </a:rPr>
                  <a:t>상위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개 </a:t>
                </a:r>
                <a:r>
                  <a:rPr lang="ko-KR" altLang="en-US" sz="2000" dirty="0">
                    <a:latin typeface="+mn-ea"/>
                  </a:rPr>
                  <a:t>이내에 적어도 한 개 이상 올바르게 번역되면 </a:t>
                </a:r>
                <a:r>
                  <a:rPr lang="en-US" altLang="ko-KR" sz="2000" dirty="0">
                    <a:latin typeface="+mn-ea"/>
                  </a:rPr>
                  <a:t>1 </a:t>
                </a:r>
                <a:r>
                  <a:rPr lang="ko-KR" altLang="en-US" sz="2000" dirty="0">
                    <a:latin typeface="+mn-ea"/>
                  </a:rPr>
                  <a:t>그렇지 않으면 </a:t>
                </a:r>
                <a:r>
                  <a:rPr lang="en-US" altLang="ko-KR" sz="2000" dirty="0" smtClean="0">
                    <a:latin typeface="+mn-ea"/>
                  </a:rPr>
                  <a:t>0</a:t>
                </a:r>
                <a:endParaRPr lang="en-US" altLang="ko-KR" sz="20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7" y="4025005"/>
                <a:ext cx="8722729" cy="3065583"/>
              </a:xfrm>
              <a:prstGeom prst="rect">
                <a:avLst/>
              </a:prstGeom>
              <a:blipFill>
                <a:blip r:embed="rId5"/>
                <a:stretch>
                  <a:fillRect l="-629" t="-994" r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2400" b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성능 평가</a:t>
                </a: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한국어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스페인어의 이중언어 사전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정확률</a:t>
                </a: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9" y="1779619"/>
            <a:ext cx="6863642" cy="5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2400" b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성능 평가</a:t>
                </a: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한국어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프랑스어의 이중언어 사전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정확률</a:t>
                </a: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9" y="1779619"/>
            <a:ext cx="6863642" cy="5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2400" b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성능 평가</a:t>
                </a: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스페인어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한국어의 이중언어 사전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정확률</a:t>
                </a: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9" y="1779618"/>
            <a:ext cx="6863642" cy="5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실험 및 평가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/>
              <p:cNvSpPr/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2400" b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성능 평가</a:t>
                </a:r>
                <a:endParaRPr lang="en-US" altLang="ko-KR" sz="24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프랑스어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한국어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이중언어 사전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정확률</a:t>
                </a: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268760"/>
                <a:ext cx="8856985" cy="5256584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9" y="1779618"/>
            <a:ext cx="6863642" cy="5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결론 및 향후 연구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51" y="992344"/>
            <a:ext cx="8784976" cy="50408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400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9511" y="1162006"/>
            <a:ext cx="8856985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결론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 기반의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CCA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이용한 이중언어 사전 구축 방법이 다른 방법에 비해 좋은 성능을 보였음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 기반의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DCCA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이용한 이중언어 사전 구축 방법의 성능 향상을 기대하였으나 낮은 성능을 보였음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Top.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에서 최대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15%,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Top.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에서 최대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55%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의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정확률을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보였음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향후 연구</a:t>
            </a:r>
            <a:endParaRPr lang="en-US" altLang="ko-KR" sz="2400" b="1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복합명사로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확장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비교말뭉치를 이용하여 말뭉치의 크기를 늘려 실험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 기반의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DCCA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이용한 이중언어 사전 구축 방법의 구조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개선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 연구 배경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964488" cy="52565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이중언어 사전 구축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bilingual lexicon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extraction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기계 번역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교차 언어 정보검색 등 여러 사용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수동으로 구축하는 것은 많은 시간과 비용이 듦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자동으로 이중언어 사전을 구축하는 방법들이 연구되어 왔음</a:t>
            </a:r>
          </a:p>
        </p:txBody>
      </p:sp>
    </p:spTree>
    <p:extLst>
      <p:ext uri="{BB962C8B-B14F-4D97-AF65-F5344CB8AC3E}">
        <p14:creationId xmlns:p14="http://schemas.microsoft.com/office/powerpoint/2010/main" val="24015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-63695" y="594928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988840"/>
            <a:ext cx="7992888" cy="2376264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654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+mn-ea"/>
              </a:rPr>
              <a:t>  연구 배경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" y="2848039"/>
            <a:ext cx="1940668" cy="194066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555776" y="3789040"/>
            <a:ext cx="4026107" cy="958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69" y="2760837"/>
            <a:ext cx="2075567" cy="2075567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1829791" y="4210606"/>
            <a:ext cx="254566" cy="2719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9167" y="4210606"/>
            <a:ext cx="254566" cy="2719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56175" y="4210606"/>
            <a:ext cx="254566" cy="2719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52683" y="4210606"/>
            <a:ext cx="254566" cy="2719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" y="1268760"/>
            <a:ext cx="7344816" cy="6480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이중언어 사전 구축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bilingual lexicon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extraction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8024" y="3281208"/>
            <a:ext cx="2406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언어 자원 부족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사전 구축이 어려움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3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 연구 배경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1268760"/>
            <a:ext cx="8784976" cy="122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중간언어 기반의 이중언어 사전 구축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400" b="1" dirty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  <a:cs typeface="Times New Roman" panose="02020603050405020304" pitchFamily="18" charset="0"/>
              </a:rPr>
              <a:t>standard pivot-based bilingual lexicon extraction</a:t>
            </a:r>
            <a:r>
              <a:rPr lang="en-US" altLang="ko-KR" sz="2400" b="1" dirty="0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 smtClean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자원이 부족한 언어 쌍에 대해서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효과적인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방법으로 알려져 있음</a:t>
            </a:r>
            <a:endParaRPr lang="en-US" altLang="ko-KR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8" y="2951087"/>
            <a:ext cx="1799656" cy="179965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5428887" y="3857123"/>
            <a:ext cx="14014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5928" y="3339365"/>
            <a:ext cx="1380506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언어 자원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풍부</a:t>
            </a:r>
            <a:endParaRPr lang="ko-KR" altLang="en-US" sz="2000" dirty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65540"/>
            <a:ext cx="1940668" cy="19406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17" y="2865540"/>
            <a:ext cx="2075567" cy="20755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8675" y="3339366"/>
            <a:ext cx="1380506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언어 자원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풍부</a:t>
            </a:r>
            <a:endParaRPr lang="ko-KR" altLang="en-US" sz="2000" dirty="0"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91502" y="3804884"/>
            <a:ext cx="14014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-63695" y="6616059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  연구 배경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79512" y="1268760"/>
                <a:ext cx="8784976" cy="50408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이전 연구의 문제점</a:t>
                </a:r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이전 연구에서 문맥 벡터 차원의 문제점이 있었음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/>
                </a:r>
                <a:b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word embedding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을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이용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!!!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원시언어의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단어벡터와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대상언어의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단어벡터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사이의 유사도 계산을 못함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/>
                </a:r>
                <a:b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CCA(Canonical Correlation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nalysis)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이용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!!!!</a:t>
                </a:r>
              </a:p>
              <a:p>
                <a:endParaRPr lang="en-US" altLang="ko-KR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ko-KR" sz="20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84976" cy="5040848"/>
              </a:xfrm>
              <a:prstGeom prst="rect">
                <a:avLst/>
              </a:prstGeom>
              <a:blipFill>
                <a:blip r:embed="rId2"/>
                <a:stretch>
                  <a:fillRect l="-902" r="-5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695" y="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988840"/>
            <a:ext cx="7992888" cy="2376264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 </a:t>
            </a:r>
            <a:r>
              <a:rPr lang="ko-KR" alt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관련 </a:t>
            </a:r>
            <a:r>
              <a:rPr lang="ko-KR" alt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</a:t>
            </a:r>
            <a:endParaRPr lang="en-US" altLang="ko-KR" sz="5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-63695" y="5949280"/>
            <a:ext cx="9251868" cy="90872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7584" y="3473586"/>
            <a:ext cx="7992888" cy="25477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63695" y="0"/>
            <a:ext cx="9251868" cy="26064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404664"/>
            <a:ext cx="892899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reflection blurRad="6350" stA="30000" endPos="45500" dir="5400000" sy="-100000" algn="bl" rotWithShape="0"/>
                </a:effectLst>
                <a:latin typeface="Arial Black" panose="020B0A04020102020204" pitchFamily="34" charset="0"/>
              </a:rPr>
              <a:t>관련 연구</a:t>
            </a:r>
            <a:endParaRPr lang="ko-KR" altLang="en-US" sz="2000" b="1" dirty="0">
              <a:solidFill>
                <a:sysClr val="windowText" lastClr="000000"/>
              </a:solidFill>
              <a:effectLst>
                <a:reflection blurRad="6350" stA="30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640960" cy="32403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b="1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변환행렬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(transfer matrix)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을 이용하여 이중언어 사전 구축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(T.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Mikolov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2013)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en-US" altLang="ko-KR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다음과 같은 과정을 통해 이중언어 사전을 구축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3573016"/>
                <a:ext cx="7632848" cy="214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원시언어와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단어들을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각각 다차원의 벡터로 표현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초기사전을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이용하여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구축된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개의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원시언어와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단어벡터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쌍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을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이용하여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을 만족하는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변환행렬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를 구함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원시언어의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단어벡터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에 대해서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를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계산함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171450" indent="-171450" algn="just"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와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대상언어의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단어벡터들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사이의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유사도를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 계산하여 이중언어 사전을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+mn-ea"/>
                  </a:rPr>
                  <a:t>구축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73016"/>
                <a:ext cx="7632848" cy="2142061"/>
              </a:xfrm>
              <a:prstGeom prst="rect">
                <a:avLst/>
              </a:prstGeom>
              <a:blipFill>
                <a:blip r:embed="rId3"/>
                <a:stretch>
                  <a:fillRect l="-319" b="-1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18954" y="2132856"/>
                <a:ext cx="8964488" cy="4080853"/>
              </a:xfrm>
              <a:prstGeom prst="rect">
                <a:avLst/>
              </a:prstGeom>
              <a:solidFill>
                <a:schemeClr val="tx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48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y</a:t>
                </a:r>
                <a:r>
                  <a:rPr lang="en-US" altLang="ko-KR" sz="4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800" i="1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altLang="ko-KR" sz="4800" b="0" i="1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altLang="ko-KR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2800" b="1" dirty="0" err="1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원시언어를</a:t>
                </a:r>
                <a:r>
                  <a:rPr lang="ko-KR" altLang="en-US" sz="2800" b="1" dirty="0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 </a:t>
                </a:r>
                <a:r>
                  <a:rPr lang="ko-KR" altLang="en-US" sz="2800" b="1" dirty="0" err="1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대상언어</a:t>
                </a:r>
                <a:r>
                  <a:rPr lang="ko-KR" altLang="en-US" sz="2800" b="1" dirty="0" smtClean="0">
                    <a:ln w="12700">
                      <a:noFill/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 공간으로 변환</a:t>
                </a:r>
                <a:endParaRPr lang="ko-KR" altLang="en-US" sz="2800" b="1" dirty="0">
                  <a:ln w="1270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4" y="2132856"/>
                <a:ext cx="8964488" cy="4080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1351</Words>
  <Application>Microsoft Office PowerPoint</Application>
  <PresentationFormat>화면 슬라이드 쇼(4:3)</PresentationFormat>
  <Paragraphs>592</Paragraphs>
  <Slides>40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HY태백B</vt:lpstr>
      <vt:lpstr>Arial</vt:lpstr>
      <vt:lpstr>Arial Black</vt:lpstr>
      <vt:lpstr>Cambria Math</vt:lpstr>
      <vt:lpstr>HY엽서L</vt:lpstr>
      <vt:lpstr>Times New Roman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MINAH</dc:creator>
  <cp:lastModifiedBy>KIM</cp:lastModifiedBy>
  <cp:revision>124</cp:revision>
  <cp:lastPrinted>2016-11-24T00:33:10Z</cp:lastPrinted>
  <dcterms:created xsi:type="dcterms:W3CDTF">2016-04-06T07:04:23Z</dcterms:created>
  <dcterms:modified xsi:type="dcterms:W3CDTF">2016-11-24T00:33:40Z</dcterms:modified>
</cp:coreProperties>
</file>