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media/image2.jpg" ContentType="image/jpeg"/>
  <Override PartName="/ppt/media/image3.jpg" ContentType="image/jpeg"/>
  <Override PartName="/ppt/media/image4.jpg" ContentType="image/jpeg"/>
  <Override PartName="/ppt/media/image5.jpg" ContentType="image/jpeg"/>
  <Override PartName="/ppt/notesSlides/notesSlide3.xml" ContentType="application/vnd.openxmlformats-officedocument.presentationml.notesSlide+xml"/>
  <Override PartName="/ppt/media/image6.jpg" ContentType="image/jpeg"/>
  <Override PartName="/ppt/media/image7.jpg" ContentType="image/jpeg"/>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10"/>
  </p:notesMasterIdLst>
  <p:handoutMasterIdLst>
    <p:handoutMasterId r:id="rId11"/>
  </p:handoutMasterIdLst>
  <p:sldIdLst>
    <p:sldId id="3103" r:id="rId2"/>
    <p:sldId id="3093" r:id="rId3"/>
    <p:sldId id="3082" r:id="rId4"/>
    <p:sldId id="3116" r:id="rId5"/>
    <p:sldId id="3091" r:id="rId6"/>
    <p:sldId id="3094" r:id="rId7"/>
    <p:sldId id="3087" r:id="rId8"/>
    <p:sldId id="3117" r:id="rId9"/>
  </p:sldIdLst>
  <p:sldSz cx="12858750" cy="7232650"/>
  <p:notesSz cx="6858000" cy="9144000"/>
  <p:custDataLst>
    <p:tags r:id="rId1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A0000"/>
    <a:srgbClr val="157DA8"/>
    <a:srgbClr val="30B9C3"/>
    <a:srgbClr val="8EC436"/>
    <a:srgbClr val="865523"/>
    <a:srgbClr val="E89E00"/>
    <a:srgbClr val="3A4293"/>
    <a:srgbClr val="F8A71E"/>
    <a:srgbClr val="9CC02C"/>
    <a:srgbClr val="FD6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43" autoAdjust="0"/>
    <p:restoredTop sz="92986" autoAdjust="0"/>
  </p:normalViewPr>
  <p:slideViewPr>
    <p:cSldViewPr>
      <p:cViewPr varScale="1">
        <p:scale>
          <a:sx n="82" d="100"/>
          <a:sy n="82" d="100"/>
        </p:scale>
        <p:origin x="106" y="67"/>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showGuides="1">
      <p:cViewPr varScale="1">
        <p:scale>
          <a:sx n="66" d="100"/>
          <a:sy n="66" d="100"/>
        </p:scale>
        <p:origin x="313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2018/6/11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2018/6/11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71356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4267449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803496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2984974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252563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75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6214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2018/6/11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51" r:id="rId1"/>
    <p:sldLayoutId id="214748403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7000" b="-7000"/>
          </a:stretch>
        </a:blipFill>
        <a:effectLst/>
      </p:bgPr>
    </p:bg>
    <p:spTree>
      <p:nvGrpSpPr>
        <p:cNvPr id="1" name=""/>
        <p:cNvGrpSpPr/>
        <p:nvPr/>
      </p:nvGrpSpPr>
      <p:grpSpPr>
        <a:xfrm>
          <a:off x="0" y="0"/>
          <a:ext cx="0" cy="0"/>
          <a:chOff x="0" y="0"/>
          <a:chExt cx="0" cy="0"/>
        </a:xfrm>
      </p:grpSpPr>
      <p:sp>
        <p:nvSpPr>
          <p:cNvPr id="204" name="矩形 259"/>
          <p:cNvSpPr>
            <a:spLocks noChangeArrowheads="1"/>
          </p:cNvSpPr>
          <p:nvPr/>
        </p:nvSpPr>
        <p:spPr bwMode="auto">
          <a:xfrm>
            <a:off x="2214408" y="1969032"/>
            <a:ext cx="845016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6000" dirty="0"/>
              <a:t>WeChat Mini Game </a:t>
            </a:r>
            <a:endParaRPr lang="zh-CN" altLang="en-US" sz="16600" dirty="0">
              <a:latin typeface="方正正准黑简体" panose="02000000000000000000" pitchFamily="2" charset="-122"/>
              <a:ea typeface="方正正准黑简体" panose="02000000000000000000" pitchFamily="2" charset="-122"/>
              <a:cs typeface="Arial" panose="020B0604020202020204" pitchFamily="34" charset="0"/>
            </a:endParaRPr>
          </a:p>
        </p:txBody>
      </p:sp>
      <p:sp>
        <p:nvSpPr>
          <p:cNvPr id="206" name="矩形 259"/>
          <p:cNvSpPr>
            <a:spLocks noChangeArrowheads="1"/>
          </p:cNvSpPr>
          <p:nvPr/>
        </p:nvSpPr>
        <p:spPr bwMode="auto">
          <a:xfrm>
            <a:off x="3557273" y="3976365"/>
            <a:ext cx="5764435"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800" dirty="0" err="1">
                <a:latin typeface="Arial" panose="020B0604020202020204" pitchFamily="34" charset="0"/>
                <a:cs typeface="Arial" panose="020B0604020202020204" pitchFamily="34" charset="0"/>
              </a:rPr>
              <a:t>Speaker:Liang</a:t>
            </a: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Hong,Wu</a:t>
            </a: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Jiaxian</a:t>
            </a:r>
            <a:r>
              <a:rPr lang="en-US" altLang="zh-CN" sz="2800" dirty="0">
                <a:latin typeface="Arial" panose="020B0604020202020204" pitchFamily="34" charset="0"/>
                <a:cs typeface="Arial" panose="020B0604020202020204" pitchFamily="34" charset="0"/>
              </a:rPr>
              <a:t>,</a:t>
            </a:r>
          </a:p>
          <a:p>
            <a:pPr algn="ctr">
              <a:buNone/>
            </a:pPr>
            <a:r>
              <a:rPr lang="en-US" altLang="zh-CN" sz="2800" dirty="0">
                <a:latin typeface="Arial" panose="020B0604020202020204" pitchFamily="34" charset="0"/>
                <a:cs typeface="Arial" panose="020B0604020202020204" pitchFamily="34" charset="0"/>
              </a:rPr>
              <a:t>Li </a:t>
            </a:r>
            <a:r>
              <a:rPr lang="en-US" altLang="zh-CN" sz="2800" dirty="0" err="1">
                <a:latin typeface="Arial" panose="020B0604020202020204" pitchFamily="34" charset="0"/>
                <a:cs typeface="Arial" panose="020B0604020202020204" pitchFamily="34" charset="0"/>
              </a:rPr>
              <a:t>Houcai,Lai</a:t>
            </a: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Zhiyu,Huang</a:t>
            </a: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Junyu</a:t>
            </a:r>
            <a:endParaRPr lang="zh-CN" altLang="en-US" sz="28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F74BA84B-ADD5-428C-8368-144FD478000B}"/>
              </a:ext>
            </a:extLst>
          </p:cNvPr>
          <p:cNvSpPr txBox="1"/>
          <p:nvPr/>
        </p:nvSpPr>
        <p:spPr>
          <a:xfrm>
            <a:off x="3873091" y="3113999"/>
            <a:ext cx="5148572" cy="769441"/>
          </a:xfrm>
          <a:prstGeom prst="rect">
            <a:avLst/>
          </a:prstGeom>
          <a:noFill/>
        </p:spPr>
        <p:txBody>
          <a:bodyPr wrap="square" rtlCol="0">
            <a:spAutoFit/>
          </a:bodyPr>
          <a:lstStyle/>
          <a:p>
            <a:r>
              <a:rPr lang="en-US" altLang="zh-CN" sz="4400" dirty="0"/>
              <a:t>The eighteenth group</a:t>
            </a:r>
            <a:endParaRPr lang="zh-CN" altLang="en-US" sz="4400" dirty="0"/>
          </a:p>
        </p:txBody>
      </p:sp>
    </p:spTree>
    <p:extLst>
      <p:ext uri="{BB962C8B-B14F-4D97-AF65-F5344CB8AC3E}">
        <p14:creationId xmlns:p14="http://schemas.microsoft.com/office/powerpoint/2010/main" val="38225223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矩形 1"/>
          <p:cNvSpPr/>
          <p:nvPr/>
        </p:nvSpPr>
        <p:spPr>
          <a:xfrm rot="1891259">
            <a:off x="9434926" y="543027"/>
            <a:ext cx="1679918" cy="1894701"/>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36" name="矩形 35"/>
          <p:cNvSpPr/>
          <p:nvPr/>
        </p:nvSpPr>
        <p:spPr>
          <a:xfrm>
            <a:off x="9482077" y="619070"/>
            <a:ext cx="1561009" cy="2035408"/>
          </a:xfrm>
          <a:prstGeom prst="rect">
            <a:avLst/>
          </a:prstGeom>
          <a:solidFill>
            <a:schemeClr val="accent2"/>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33" name="矩形 1"/>
          <p:cNvSpPr/>
          <p:nvPr/>
        </p:nvSpPr>
        <p:spPr>
          <a:xfrm rot="765310">
            <a:off x="5337996" y="539610"/>
            <a:ext cx="2138152" cy="2083417"/>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3"/>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34" name="矩形 33"/>
          <p:cNvSpPr/>
          <p:nvPr/>
        </p:nvSpPr>
        <p:spPr>
          <a:xfrm>
            <a:off x="5542956" y="625808"/>
            <a:ext cx="1881926" cy="2079080"/>
          </a:xfrm>
          <a:prstGeom prst="rect">
            <a:avLst/>
          </a:prstGeom>
          <a:solidFill>
            <a:schemeClr val="accent4"/>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31" name="矩形 1"/>
          <p:cNvSpPr/>
          <p:nvPr/>
        </p:nvSpPr>
        <p:spPr>
          <a:xfrm rot="1321971">
            <a:off x="1697876" y="452771"/>
            <a:ext cx="1884816" cy="2053457"/>
          </a:xfrm>
          <a:custGeom>
            <a:avLst/>
            <a:gdLst>
              <a:gd name="connsiteX0" fmla="*/ 0 w 2801257"/>
              <a:gd name="connsiteY0" fmla="*/ 0 h 3802743"/>
              <a:gd name="connsiteX1" fmla="*/ 2801257 w 2801257"/>
              <a:gd name="connsiteY1" fmla="*/ 0 h 3802743"/>
              <a:gd name="connsiteX2" fmla="*/ 2801257 w 2801257"/>
              <a:gd name="connsiteY2" fmla="*/ 3802743 h 3802743"/>
              <a:gd name="connsiteX3" fmla="*/ 0 w 2801257"/>
              <a:gd name="connsiteY3" fmla="*/ 3802743 h 3802743"/>
              <a:gd name="connsiteX4" fmla="*/ 0 w 2801257"/>
              <a:gd name="connsiteY4" fmla="*/ 0 h 3802743"/>
              <a:gd name="connsiteX0" fmla="*/ 424422 w 2801257"/>
              <a:gd name="connsiteY0" fmla="*/ 313631 h 3802743"/>
              <a:gd name="connsiteX1" fmla="*/ 2801257 w 2801257"/>
              <a:gd name="connsiteY1" fmla="*/ 0 h 3802743"/>
              <a:gd name="connsiteX2" fmla="*/ 2801257 w 2801257"/>
              <a:gd name="connsiteY2" fmla="*/ 3802743 h 3802743"/>
              <a:gd name="connsiteX3" fmla="*/ 0 w 2801257"/>
              <a:gd name="connsiteY3" fmla="*/ 3802743 h 3802743"/>
              <a:gd name="connsiteX4" fmla="*/ 424422 w 2801257"/>
              <a:gd name="connsiteY4" fmla="*/ 313631 h 3802743"/>
              <a:gd name="connsiteX0" fmla="*/ 424422 w 3256770"/>
              <a:gd name="connsiteY0" fmla="*/ 313631 h 3806294"/>
              <a:gd name="connsiteX1" fmla="*/ 2801257 w 3256770"/>
              <a:gd name="connsiteY1" fmla="*/ 0 h 3806294"/>
              <a:gd name="connsiteX2" fmla="*/ 3256770 w 3256770"/>
              <a:gd name="connsiteY2" fmla="*/ 3806294 h 3806294"/>
              <a:gd name="connsiteX3" fmla="*/ 0 w 3256770"/>
              <a:gd name="connsiteY3" fmla="*/ 3802743 h 3806294"/>
              <a:gd name="connsiteX4" fmla="*/ 424422 w 3256770"/>
              <a:gd name="connsiteY4" fmla="*/ 313631 h 3806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6770" h="3806294">
                <a:moveTo>
                  <a:pt x="424422" y="313631"/>
                </a:moveTo>
                <a:lnTo>
                  <a:pt x="2801257" y="0"/>
                </a:lnTo>
                <a:lnTo>
                  <a:pt x="3256770" y="3806294"/>
                </a:lnTo>
                <a:lnTo>
                  <a:pt x="0" y="3802743"/>
                </a:lnTo>
                <a:lnTo>
                  <a:pt x="424422" y="313631"/>
                </a:lnTo>
                <a:close/>
              </a:path>
            </a:pathLst>
          </a:custGeom>
          <a:solidFill>
            <a:schemeClr val="accent1"/>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32" name="矩形 31"/>
          <p:cNvSpPr/>
          <p:nvPr/>
        </p:nvSpPr>
        <p:spPr>
          <a:xfrm>
            <a:off x="1760193" y="556622"/>
            <a:ext cx="1491812" cy="2138868"/>
          </a:xfrm>
          <a:prstGeom prst="rect">
            <a:avLst/>
          </a:prstGeom>
          <a:solidFill>
            <a:schemeClr val="accent2"/>
          </a:solidFill>
          <a:ln w="12700" cap="flat" cmpd="sng" algn="ctr">
            <a:noFill/>
            <a:prstDash val="solid"/>
            <a:miter lim="800000"/>
          </a:ln>
          <a:effectLst/>
        </p:spPr>
        <p:txBody>
          <a:bodyPr rtlCol="0" anchor="ctr"/>
          <a:lstStyle/>
          <a:p>
            <a:pPr algn="ctr" defTabSz="1285829">
              <a:defRPr/>
            </a:pPr>
            <a:endParaRPr lang="zh-CN" altLang="en-US" sz="2531" kern="0">
              <a:solidFill>
                <a:sysClr val="window" lastClr="FFFFFF"/>
              </a:solidFill>
              <a:latin typeface="微软雅黑"/>
              <a:ea typeface="微软雅黑"/>
            </a:endParaRPr>
          </a:p>
        </p:txBody>
      </p:sp>
      <p:sp>
        <p:nvSpPr>
          <p:cNvPr id="41" name="矩形 40"/>
          <p:cNvSpPr/>
          <p:nvPr/>
        </p:nvSpPr>
        <p:spPr>
          <a:xfrm>
            <a:off x="1769105" y="2226896"/>
            <a:ext cx="1742357" cy="456535"/>
          </a:xfrm>
          <a:prstGeom prst="rect">
            <a:avLst/>
          </a:prstGeom>
        </p:spPr>
        <p:txBody>
          <a:bodyPr wrap="square">
            <a:spAutoFit/>
          </a:bodyPr>
          <a:lstStyle/>
          <a:p>
            <a:pPr algn="just" eaLnBrk="1" hangingPunct="1">
              <a:lnSpc>
                <a:spcPct val="150000"/>
              </a:lnSpc>
              <a:spcBef>
                <a:spcPts val="0"/>
              </a:spcBef>
              <a:spcAft>
                <a:spcPts val="0"/>
              </a:spcAft>
            </a:pPr>
            <a:r>
              <a:rPr lang="en-US" altLang="zh-CN" dirty="0">
                <a:latin typeface="Arial" panose="020B0604020202020204" pitchFamily="34" charset="0"/>
                <a:ea typeface="微软雅黑" pitchFamily="34" charset="-122"/>
                <a:sym typeface="Arial" panose="020B0604020202020204" pitchFamily="34" charset="0"/>
              </a:rPr>
              <a:t>Jump a jump </a:t>
            </a:r>
            <a:endParaRPr lang="zh-CN" altLang="en-US" dirty="0">
              <a:latin typeface="Arial" panose="020B0604020202020204" pitchFamily="34" charset="0"/>
              <a:ea typeface="微软雅黑" pitchFamily="34" charset="-122"/>
              <a:sym typeface="Arial" panose="020B0604020202020204" pitchFamily="34" charset="0"/>
            </a:endParaRPr>
          </a:p>
        </p:txBody>
      </p:sp>
      <p:sp>
        <p:nvSpPr>
          <p:cNvPr id="17" name="Text Box 11"/>
          <p:cNvSpPr txBox="1">
            <a:spLocks noChangeArrowheads="1"/>
          </p:cNvSpPr>
          <p:nvPr/>
        </p:nvSpPr>
        <p:spPr bwMode="auto">
          <a:xfrm>
            <a:off x="920763" y="2603804"/>
            <a:ext cx="11017224" cy="515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lnSpc>
                <a:spcPct val="150000"/>
              </a:lnSpc>
              <a:spcBef>
                <a:spcPts val="0"/>
              </a:spcBef>
              <a:spcAft>
                <a:spcPts val="0"/>
              </a:spcAft>
            </a:pPr>
            <a:r>
              <a:rPr lang="en-US" altLang="zh-CN" sz="2200" dirty="0" err="1">
                <a:latin typeface="微软雅黑" panose="020B0503020204020204" pitchFamily="34" charset="-122"/>
                <a:ea typeface="微软雅黑" panose="020B0503020204020204" pitchFamily="34" charset="-122"/>
                <a:sym typeface="Arial" panose="020B0604020202020204" pitchFamily="34" charset="0"/>
              </a:rPr>
              <a:t>Wechat</a:t>
            </a:r>
            <a:r>
              <a:rPr lang="en-US" altLang="zh-CN" sz="2200" dirty="0">
                <a:latin typeface="微软雅黑" panose="020B0503020204020204" pitchFamily="34" charset="-122"/>
                <a:ea typeface="微软雅黑" panose="020B0503020204020204" pitchFamily="34" charset="-122"/>
                <a:sym typeface="Arial" panose="020B0604020202020204" pitchFamily="34" charset="0"/>
              </a:rPr>
              <a:t> Mini Games is a category of </a:t>
            </a:r>
            <a:r>
              <a:rPr lang="en-US" altLang="zh-CN" sz="2200" dirty="0" err="1">
                <a:latin typeface="微软雅黑" panose="020B0503020204020204" pitchFamily="34" charset="-122"/>
                <a:ea typeface="微软雅黑" panose="020B0503020204020204" pitchFamily="34" charset="-122"/>
                <a:sym typeface="Arial" panose="020B0604020202020204" pitchFamily="34" charset="0"/>
              </a:rPr>
              <a:t>Wechat</a:t>
            </a:r>
            <a:r>
              <a:rPr lang="en-US" altLang="zh-CN" sz="2200" dirty="0">
                <a:latin typeface="微软雅黑" panose="020B0503020204020204" pitchFamily="34" charset="-122"/>
                <a:ea typeface="微软雅黑" panose="020B0503020204020204" pitchFamily="34" charset="-122"/>
                <a:sym typeface="Arial" panose="020B0604020202020204" pitchFamily="34" charset="0"/>
              </a:rPr>
              <a:t> Mini </a:t>
            </a:r>
            <a:r>
              <a:rPr lang="en-US" altLang="zh-CN" sz="2200" dirty="0" err="1">
                <a:latin typeface="微软雅黑" panose="020B0503020204020204" pitchFamily="34" charset="-122"/>
                <a:ea typeface="微软雅黑" panose="020B0503020204020204" pitchFamily="34" charset="-122"/>
                <a:sym typeface="Arial" panose="020B0604020202020204" pitchFamily="34" charset="0"/>
              </a:rPr>
              <a:t>Programs.Different</a:t>
            </a:r>
            <a:r>
              <a:rPr lang="en-US" altLang="zh-CN" sz="2200" dirty="0">
                <a:latin typeface="微软雅黑" panose="020B0503020204020204" pitchFamily="34" charset="-122"/>
                <a:ea typeface="微软雅黑" panose="020B0503020204020204" pitchFamily="34" charset="-122"/>
                <a:sym typeface="Arial" panose="020B0604020202020204" pitchFamily="34" charset="0"/>
              </a:rPr>
              <a:t> from traditional </a:t>
            </a:r>
            <a:r>
              <a:rPr lang="en-US" altLang="zh-CN" sz="2200" dirty="0" err="1">
                <a:latin typeface="微软雅黑" panose="020B0503020204020204" pitchFamily="34" charset="-122"/>
                <a:ea typeface="微软雅黑" panose="020B0503020204020204" pitchFamily="34" charset="-122"/>
                <a:sym typeface="Arial" panose="020B0604020202020204" pitchFamily="34" charset="0"/>
              </a:rPr>
              <a:t>games,it,</a:t>
            </a:r>
            <a:r>
              <a:rPr lang="en-US" altLang="zh-CN" sz="2200" dirty="0" err="1">
                <a:latin typeface="微软雅黑" panose="020B0503020204020204" pitchFamily="34" charset="-122"/>
                <a:ea typeface="微软雅黑" panose="020B0503020204020204" pitchFamily="34" charset="-122"/>
              </a:rPr>
              <a:t>You</a:t>
            </a:r>
            <a:r>
              <a:rPr lang="en-US" altLang="zh-CN" sz="2200" dirty="0">
                <a:latin typeface="微软雅黑" panose="020B0503020204020204" pitchFamily="34" charset="-122"/>
                <a:ea typeface="微软雅黑" panose="020B0503020204020204" pitchFamily="34" charset="-122"/>
              </a:rPr>
              <a:t> can play as soon as you click,</a:t>
            </a:r>
            <a:r>
              <a:rPr lang="en-US" altLang="zh-CN" sz="2200" dirty="0">
                <a:latin typeface="微软雅黑" panose="020B0503020204020204" pitchFamily="34" charset="-122"/>
                <a:ea typeface="微软雅黑" panose="020B0503020204020204" pitchFamily="34" charset="-122"/>
                <a:sym typeface="Arial" panose="020B0604020202020204" pitchFamily="34" charset="0"/>
              </a:rPr>
              <a:t> you don’t need to </a:t>
            </a:r>
            <a:r>
              <a:rPr lang="en-US" altLang="zh-CN" sz="2200" dirty="0" err="1">
                <a:latin typeface="微软雅黑" panose="020B0503020204020204" pitchFamily="34" charset="-122"/>
                <a:ea typeface="微软雅黑" panose="020B0503020204020204" pitchFamily="34" charset="-122"/>
                <a:sym typeface="Arial" panose="020B0604020202020204" pitchFamily="34" charset="0"/>
              </a:rPr>
              <a:t>download,install,manage</a:t>
            </a:r>
            <a:r>
              <a:rPr lang="en-US" altLang="zh-CN" sz="2200" dirty="0">
                <a:latin typeface="微软雅黑" panose="020B0503020204020204" pitchFamily="34" charset="-122"/>
                <a:ea typeface="微软雅黑" panose="020B0503020204020204" pitchFamily="34" charset="-122"/>
                <a:sym typeface="Arial" panose="020B0604020202020204" pitchFamily="34" charset="0"/>
              </a:rPr>
              <a:t> or even uninstall.it is very light and </a:t>
            </a:r>
            <a:r>
              <a:rPr lang="en-US" altLang="zh-CN" sz="2200" dirty="0" err="1">
                <a:latin typeface="微软雅黑" panose="020B0503020204020204" pitchFamily="34" charset="-122"/>
                <a:ea typeface="微软雅黑" panose="020B0503020204020204" pitchFamily="34" charset="-122"/>
                <a:sym typeface="Arial" panose="020B0604020202020204" pitchFamily="34" charset="0"/>
              </a:rPr>
              <a:t>convenient.</a:t>
            </a:r>
            <a:r>
              <a:rPr lang="en-US" altLang="zh-CN" sz="2200" dirty="0" err="1">
                <a:latin typeface="微软雅黑" panose="020B0503020204020204" pitchFamily="34" charset="-122"/>
                <a:ea typeface="微软雅黑" panose="020B0503020204020204" pitchFamily="34" charset="-122"/>
              </a:rPr>
              <a:t>Users</a:t>
            </a:r>
            <a:r>
              <a:rPr lang="en-US" altLang="zh-CN" sz="2200" dirty="0">
                <a:latin typeface="微软雅黑" panose="020B0503020204020204" pitchFamily="34" charset="-122"/>
                <a:ea typeface="微软雅黑" panose="020B0503020204020204" pitchFamily="34" charset="-122"/>
              </a:rPr>
              <a:t> can play with their good </a:t>
            </a:r>
            <a:r>
              <a:rPr lang="en-US" altLang="zh-CN" sz="2200" dirty="0" err="1">
                <a:latin typeface="微软雅黑" panose="020B0503020204020204" pitchFamily="34" charset="-122"/>
                <a:ea typeface="微软雅黑" panose="020B0503020204020204" pitchFamily="34" charset="-122"/>
              </a:rPr>
              <a:t>friends,such</a:t>
            </a:r>
            <a:r>
              <a:rPr lang="en-US" altLang="zh-CN" sz="2200" dirty="0">
                <a:latin typeface="微软雅黑" panose="020B0503020204020204" pitchFamily="34" charset="-122"/>
                <a:ea typeface="微软雅黑" panose="020B0503020204020204" pitchFamily="34" charset="-122"/>
              </a:rPr>
              <a:t> as </a:t>
            </a:r>
            <a:r>
              <a:rPr lang="en-US" altLang="zh-CN" sz="2200" dirty="0" err="1">
                <a:latin typeface="微软雅黑" panose="020B0503020204020204" pitchFamily="34" charset="-122"/>
                <a:ea typeface="微软雅黑" panose="020B0503020204020204" pitchFamily="34" charset="-122"/>
              </a:rPr>
              <a:t>PK,watch,etc</a:t>
            </a:r>
            <a:r>
              <a:rPr lang="en-US" altLang="zh-CN" sz="2200" dirty="0">
                <a:latin typeface="微软雅黑" panose="020B0503020204020204" pitchFamily="34" charset="-122"/>
                <a:ea typeface="微软雅黑" panose="020B0503020204020204" pitchFamily="34" charset="-122"/>
              </a:rPr>
              <a:t>.</a:t>
            </a:r>
          </a:p>
          <a:p>
            <a:pPr algn="just" eaLnBrk="1" hangingPunct="1">
              <a:lnSpc>
                <a:spcPct val="150000"/>
              </a:lnSpc>
              <a:spcBef>
                <a:spcPts val="0"/>
              </a:spcBef>
              <a:spcAft>
                <a:spcPts val="0"/>
              </a:spcAft>
            </a:pPr>
            <a:r>
              <a:rPr lang="en-US" altLang="zh-CN" sz="2200" dirty="0">
                <a:latin typeface="微软雅黑" panose="020B0503020204020204" pitchFamily="34" charset="-122"/>
                <a:ea typeface="微软雅黑" panose="020B0503020204020204" pitchFamily="34" charset="-122"/>
              </a:rPr>
              <a:t>The types of WeChat Mini Games are very </a:t>
            </a:r>
            <a:r>
              <a:rPr lang="en-US" altLang="zh-CN" sz="2200" dirty="0" err="1">
                <a:latin typeface="微软雅黑" panose="020B0503020204020204" pitchFamily="34" charset="-122"/>
                <a:ea typeface="微软雅黑" panose="020B0503020204020204" pitchFamily="34" charset="-122"/>
              </a:rPr>
              <a:t>rich,such</a:t>
            </a:r>
            <a:r>
              <a:rPr lang="en-US" altLang="zh-CN" sz="2200" dirty="0">
                <a:latin typeface="微软雅黑" panose="020B0503020204020204" pitchFamily="34" charset="-122"/>
                <a:ea typeface="微软雅黑" panose="020B0503020204020204" pitchFamily="34" charset="-122"/>
              </a:rPr>
              <a:t> as </a:t>
            </a:r>
            <a:r>
              <a:rPr lang="en-US" altLang="zh-CN" sz="2200" dirty="0" err="1">
                <a:latin typeface="微软雅黑" panose="020B0503020204020204" pitchFamily="34" charset="-122"/>
                <a:ea typeface="微软雅黑" panose="020B0503020204020204" pitchFamily="34" charset="-122"/>
              </a:rPr>
              <a:t>leisure,action,chess,role-playing,competitive,etc</a:t>
            </a:r>
            <a:r>
              <a:rPr lang="en-US" altLang="zh-CN" sz="2200" dirty="0">
                <a:latin typeface="微软雅黑" panose="020B0503020204020204" pitchFamily="34" charset="-122"/>
                <a:ea typeface="微软雅黑" panose="020B0503020204020204" pitchFamily="34" charset="-122"/>
              </a:rPr>
              <a:t>.</a:t>
            </a:r>
          </a:p>
          <a:p>
            <a:pPr algn="just" eaLnBrk="1" hangingPunct="1">
              <a:lnSpc>
                <a:spcPct val="150000"/>
              </a:lnSpc>
              <a:spcBef>
                <a:spcPts val="0"/>
              </a:spcBef>
              <a:spcAft>
                <a:spcPts val="0"/>
              </a:spcAft>
            </a:pPr>
            <a:r>
              <a:rPr lang="en-US" altLang="zh-CN" sz="2200" dirty="0">
                <a:latin typeface="微软雅黑" panose="020B0503020204020204" pitchFamily="34" charset="-122"/>
                <a:ea typeface="微软雅黑" panose="020B0503020204020204" pitchFamily="34" charset="-122"/>
              </a:rPr>
              <a:t>At </a:t>
            </a:r>
            <a:r>
              <a:rPr lang="en-US" altLang="zh-CN" sz="2200" dirty="0" err="1">
                <a:latin typeface="微软雅黑" panose="020B0503020204020204" pitchFamily="34" charset="-122"/>
                <a:ea typeface="微软雅黑" panose="020B0503020204020204" pitchFamily="34" charset="-122"/>
              </a:rPr>
              <a:t>present,users</a:t>
            </a:r>
            <a:r>
              <a:rPr lang="en-US" altLang="zh-CN" sz="2200" dirty="0">
                <a:latin typeface="微软雅黑" panose="020B0503020204020204" pitchFamily="34" charset="-122"/>
                <a:ea typeface="微软雅黑" panose="020B0503020204020204" pitchFamily="34" charset="-122"/>
              </a:rPr>
              <a:t> can search for mini games through </a:t>
            </a:r>
            <a:r>
              <a:rPr lang="en-US" altLang="zh-CN" sz="2200" dirty="0" err="1">
                <a:latin typeface="微软雅黑" panose="020B0503020204020204" pitchFamily="34" charset="-122"/>
                <a:ea typeface="微软雅黑" panose="020B0503020204020204" pitchFamily="34" charset="-122"/>
              </a:rPr>
              <a:t>Wechat’s</a:t>
            </a:r>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Search,for</a:t>
            </a:r>
            <a:r>
              <a:rPr lang="en-US" altLang="zh-CN" sz="2200" dirty="0">
                <a:latin typeface="微软雅黑" panose="020B0503020204020204" pitchFamily="34" charset="-122"/>
                <a:ea typeface="微软雅黑" panose="020B0503020204020204" pitchFamily="34" charset="-122"/>
              </a:rPr>
              <a:t> instance jump a</a:t>
            </a:r>
            <a:r>
              <a:rPr lang="zh-CN" altLang="en-US" sz="2200" dirty="0">
                <a:latin typeface="微软雅黑" panose="020B0503020204020204" pitchFamily="34" charset="-122"/>
                <a:ea typeface="微软雅黑" panose="020B0503020204020204" pitchFamily="34" charset="-122"/>
                <a:sym typeface="Arial" panose="020B0604020202020204" pitchFamily="34" charset="0"/>
              </a:rPr>
              <a:t> </a:t>
            </a:r>
            <a:r>
              <a:rPr lang="en-US" altLang="zh-CN" sz="2200" dirty="0">
                <a:latin typeface="微软雅黑" panose="020B0503020204020204" pitchFamily="34" charset="-122"/>
                <a:ea typeface="微软雅黑" panose="020B0503020204020204" pitchFamily="34" charset="-122"/>
              </a:rPr>
              <a:t>jump to </a:t>
            </a:r>
            <a:r>
              <a:rPr lang="en-US" altLang="zh-CN" sz="2200" dirty="0" err="1">
                <a:latin typeface="微软雅黑" panose="020B0503020204020204" pitchFamily="34" charset="-122"/>
                <a:ea typeface="微软雅黑" panose="020B0503020204020204" pitchFamily="34" charset="-122"/>
              </a:rPr>
              <a:t>experience.</a:t>
            </a:r>
            <a:r>
              <a:rPr lang="en-US" altLang="zh-CN" sz="2200" dirty="0" err="1">
                <a:latin typeface="微软雅黑" panose="020B0503020204020204" pitchFamily="34" charset="-122"/>
                <a:ea typeface="微软雅黑" panose="020B0503020204020204" pitchFamily="34" charset="-122"/>
                <a:sym typeface="Arial" panose="020B0604020202020204" pitchFamily="34" charset="0"/>
              </a:rPr>
              <a:t>You</a:t>
            </a:r>
            <a:r>
              <a:rPr lang="en-US" altLang="zh-CN" sz="2200" dirty="0">
                <a:latin typeface="微软雅黑" panose="020B0503020204020204" pitchFamily="34" charset="-122"/>
                <a:ea typeface="微软雅黑" panose="020B0503020204020204" pitchFamily="34" charset="-122"/>
                <a:sym typeface="Arial" panose="020B0604020202020204" pitchFamily="34" charset="0"/>
              </a:rPr>
              <a:t> can also check out the mini-games that you have played through </a:t>
            </a:r>
            <a:r>
              <a:rPr lang="en-US" altLang="zh-CN" sz="2200" dirty="0">
                <a:latin typeface="微软雅黑" panose="020B0503020204020204" pitchFamily="34" charset="-122"/>
                <a:ea typeface="微软雅黑" panose="020B0503020204020204" pitchFamily="34" charset="-122"/>
              </a:rPr>
              <a:t>drop down </a:t>
            </a:r>
            <a:r>
              <a:rPr lang="en-US" altLang="zh-CN" sz="2200" dirty="0" err="1">
                <a:latin typeface="微软雅黑" panose="020B0503020204020204" pitchFamily="34" charset="-122"/>
                <a:ea typeface="微软雅黑" panose="020B0503020204020204" pitchFamily="34" charset="-122"/>
              </a:rPr>
              <a:t>Wechat</a:t>
            </a:r>
            <a:r>
              <a:rPr lang="en-US" altLang="zh-CN" sz="2200" dirty="0">
                <a:latin typeface="微软雅黑" panose="020B0503020204020204" pitchFamily="34" charset="-122"/>
                <a:ea typeface="微软雅黑" panose="020B0503020204020204" pitchFamily="34" charset="-122"/>
              </a:rPr>
              <a:t> homepage.</a:t>
            </a:r>
            <a:endParaRPr lang="zh-CN" altLang="en-US" sz="2200" dirty="0">
              <a:latin typeface="微软雅黑" panose="020B0503020204020204" pitchFamily="34" charset="-122"/>
              <a:ea typeface="微软雅黑" panose="020B0503020204020204" pitchFamily="34" charset="-122"/>
              <a:sym typeface="Arial" panose="020B0604020202020204" pitchFamily="34" charset="0"/>
            </a:endParaRPr>
          </a:p>
          <a:p>
            <a:pPr algn="just" eaLnBrk="1" hangingPunct="1">
              <a:lnSpc>
                <a:spcPct val="150000"/>
              </a:lnSpc>
              <a:spcBef>
                <a:spcPts val="0"/>
              </a:spcBef>
              <a:spcAft>
                <a:spcPts val="0"/>
              </a:spcAft>
            </a:pPr>
            <a:endParaRPr lang="en-US" altLang="zh-CN" sz="2400" dirty="0">
              <a:latin typeface="微软雅黑" panose="020B0503020204020204" pitchFamily="34" charset="-122"/>
              <a:ea typeface="微软雅黑" panose="020B0503020204020204" pitchFamily="34" charset="-122"/>
            </a:endParaRPr>
          </a:p>
        </p:txBody>
      </p:sp>
      <p:sp>
        <p:nvSpPr>
          <p:cNvPr id="21" name="矩形 20"/>
          <p:cNvSpPr/>
          <p:nvPr/>
        </p:nvSpPr>
        <p:spPr>
          <a:xfrm>
            <a:off x="5473026" y="2272859"/>
            <a:ext cx="2359611" cy="395814"/>
          </a:xfrm>
          <a:prstGeom prst="rect">
            <a:avLst/>
          </a:prstGeom>
        </p:spPr>
        <p:txBody>
          <a:bodyPr wrap="square">
            <a:spAutoFit/>
          </a:bodyPr>
          <a:lstStyle/>
          <a:p>
            <a:pPr algn="just" eaLnBrk="1" hangingPunct="1">
              <a:lnSpc>
                <a:spcPct val="150000"/>
              </a:lnSpc>
              <a:spcBef>
                <a:spcPts val="0"/>
              </a:spcBef>
              <a:spcAft>
                <a:spcPts val="0"/>
              </a:spcAft>
            </a:pPr>
            <a:r>
              <a:rPr lang="en-US" altLang="zh-CN" sz="1500" dirty="0">
                <a:latin typeface="Arial" panose="020B0604020202020204" pitchFamily="34" charset="0"/>
                <a:ea typeface="微软雅黑" pitchFamily="34" charset="-122"/>
                <a:sym typeface="Arial" panose="020B0604020202020204" pitchFamily="34" charset="0"/>
              </a:rPr>
              <a:t>Thunder and lightning</a:t>
            </a:r>
            <a:endParaRPr lang="zh-CN" altLang="en-US" sz="1500" dirty="0">
              <a:latin typeface="Arial" panose="020B0604020202020204" pitchFamily="34" charset="0"/>
              <a:ea typeface="微软雅黑" pitchFamily="34" charset="-122"/>
              <a:sym typeface="Arial" panose="020B0604020202020204" pitchFamily="34" charset="0"/>
            </a:endParaRPr>
          </a:p>
        </p:txBody>
      </p:sp>
      <p:sp>
        <p:nvSpPr>
          <p:cNvPr id="24" name="矩形 23"/>
          <p:cNvSpPr/>
          <p:nvPr/>
        </p:nvSpPr>
        <p:spPr>
          <a:xfrm>
            <a:off x="9574981" y="2145277"/>
            <a:ext cx="1375198" cy="456535"/>
          </a:xfrm>
          <a:prstGeom prst="rect">
            <a:avLst/>
          </a:prstGeom>
        </p:spPr>
        <p:txBody>
          <a:bodyPr wrap="square">
            <a:spAutoFit/>
          </a:bodyPr>
          <a:lstStyle/>
          <a:p>
            <a:pPr algn="just" eaLnBrk="1" hangingPunct="1">
              <a:lnSpc>
                <a:spcPct val="150000"/>
              </a:lnSpc>
              <a:spcBef>
                <a:spcPts val="0"/>
              </a:spcBef>
              <a:spcAft>
                <a:spcPts val="0"/>
              </a:spcAft>
            </a:pPr>
            <a:r>
              <a:rPr lang="en-US" altLang="zh-CN" dirty="0">
                <a:latin typeface="Arial" panose="020B0604020202020204" pitchFamily="34" charset="0"/>
                <a:ea typeface="微软雅黑" pitchFamily="34" charset="-122"/>
                <a:sym typeface="Arial" panose="020B0604020202020204" pitchFamily="34" charset="0"/>
              </a:rPr>
              <a:t>Tan Yi Tan</a:t>
            </a:r>
            <a:endParaRPr lang="zh-CN" altLang="en-US" dirty="0">
              <a:latin typeface="Arial" panose="020B0604020202020204" pitchFamily="34" charset="0"/>
              <a:ea typeface="微软雅黑" pitchFamily="34" charset="-122"/>
              <a:sym typeface="Arial" panose="020B0604020202020204" pitchFamily="34" charset="0"/>
            </a:endParaRPr>
          </a:p>
        </p:txBody>
      </p:sp>
      <p:sp>
        <p:nvSpPr>
          <p:cNvPr id="23" name="文本框 10"/>
          <p:cNvSpPr txBox="1">
            <a:spLocks noChangeArrowheads="1"/>
          </p:cNvSpPr>
          <p:nvPr/>
        </p:nvSpPr>
        <p:spPr bwMode="auto">
          <a:xfrm>
            <a:off x="3509313" y="-9151"/>
            <a:ext cx="5506277" cy="56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en-US" altLang="zh-CN" sz="3200" dirty="0">
                <a:solidFill>
                  <a:schemeClr val="tx1">
                    <a:lumMod val="65000"/>
                    <a:lumOff val="35000"/>
                  </a:schemeClr>
                </a:solidFill>
                <a:latin typeface="幼圆" panose="02010509060101010101" pitchFamily="49" charset="-122"/>
                <a:ea typeface="幼圆" panose="02010509060101010101" pitchFamily="49" charset="-122"/>
                <a:sym typeface="Arial" panose="020B0604020202020204" pitchFamily="34" charset="0"/>
              </a:rPr>
              <a:t>What is WeChat Mini Game</a:t>
            </a:r>
            <a:endParaRPr lang="zh-CN" altLang="en-US" sz="3200"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pic>
        <p:nvPicPr>
          <p:cNvPr id="4" name="图片 3">
            <a:extLst>
              <a:ext uri="{FF2B5EF4-FFF2-40B4-BE49-F238E27FC236}">
                <a16:creationId xmlns:a16="http://schemas.microsoft.com/office/drawing/2014/main" id="{995B5AA8-21DC-418E-8445-FB7E8DBD770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2244" b="26914"/>
          <a:stretch/>
        </p:blipFill>
        <p:spPr>
          <a:xfrm>
            <a:off x="1760550" y="552531"/>
            <a:ext cx="1495180" cy="1769146"/>
          </a:xfrm>
          <a:prstGeom prst="rect">
            <a:avLst/>
          </a:prstGeom>
        </p:spPr>
      </p:pic>
      <p:pic>
        <p:nvPicPr>
          <p:cNvPr id="6" name="图片 5">
            <a:extLst>
              <a:ext uri="{FF2B5EF4-FFF2-40B4-BE49-F238E27FC236}">
                <a16:creationId xmlns:a16="http://schemas.microsoft.com/office/drawing/2014/main" id="{4912006E-FD53-4ED9-9BF1-8B471BAED9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2076" y="631837"/>
            <a:ext cx="1561009" cy="1664596"/>
          </a:xfrm>
          <a:prstGeom prst="rect">
            <a:avLst/>
          </a:prstGeom>
        </p:spPr>
      </p:pic>
      <p:pic>
        <p:nvPicPr>
          <p:cNvPr id="8" name="图片 7">
            <a:extLst>
              <a:ext uri="{FF2B5EF4-FFF2-40B4-BE49-F238E27FC236}">
                <a16:creationId xmlns:a16="http://schemas.microsoft.com/office/drawing/2014/main" id="{E4384E00-581F-4611-AE7A-8542EBEEABA4}"/>
              </a:ext>
            </a:extLst>
          </p:cNvPr>
          <p:cNvPicPr>
            <a:picLocks noChangeAspect="1"/>
          </p:cNvPicPr>
          <p:nvPr/>
        </p:nvPicPr>
        <p:blipFill rotWithShape="1">
          <a:blip r:embed="rId6">
            <a:extLst>
              <a:ext uri="{28A0092B-C50C-407E-A947-70E740481C1C}">
                <a14:useLocalDpi xmlns:a14="http://schemas.microsoft.com/office/drawing/2010/main" val="0"/>
              </a:ext>
            </a:extLst>
          </a:blip>
          <a:srcRect l="-567" t="35769" r="567" b="6213"/>
          <a:stretch/>
        </p:blipFill>
        <p:spPr>
          <a:xfrm>
            <a:off x="5525327" y="612221"/>
            <a:ext cx="1899555" cy="1705982"/>
          </a:xfrm>
          <a:prstGeom prst="rect">
            <a:avLst/>
          </a:prstGeom>
        </p:spPr>
      </p:pic>
    </p:spTree>
    <p:extLst>
      <p:ext uri="{BB962C8B-B14F-4D97-AF65-F5344CB8AC3E}">
        <p14:creationId xmlns:p14="http://schemas.microsoft.com/office/powerpoint/2010/main" val="10249866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0588BC4-E74D-49E0-9B79-055A3B48E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51" y="1047589"/>
            <a:ext cx="11008868" cy="5137472"/>
          </a:xfrm>
          <a:prstGeom prst="rect">
            <a:avLst/>
          </a:prstGeom>
        </p:spPr>
      </p:pic>
    </p:spTree>
    <p:extLst>
      <p:ext uri="{BB962C8B-B14F-4D97-AF65-F5344CB8AC3E}">
        <p14:creationId xmlns:p14="http://schemas.microsoft.com/office/powerpoint/2010/main" val="424479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4294967295"/>
          </p:nvPr>
        </p:nvSpPr>
        <p:spPr>
          <a:xfrm>
            <a:off x="250413" y="1555642"/>
            <a:ext cx="3667549" cy="2184701"/>
          </a:xfrm>
          <a:prstGeom prst="rect">
            <a:avLst/>
          </a:prstGeom>
        </p:spPr>
        <p:txBody>
          <a:bodyPr vert="horz" wrap="square" lIns="0" tIns="0" rIns="0" bIns="0" rtlCol="0">
            <a:spAutoFit/>
          </a:bodyPr>
          <a:lstStyle/>
          <a:p>
            <a:pPr marL="0" indent="0">
              <a:lnSpc>
                <a:spcPct val="120000"/>
              </a:lnSpc>
              <a:buNone/>
            </a:pPr>
            <a:r>
              <a:rPr lang="en-US" altLang="zh-CN" sz="2000" dirty="0">
                <a:latin typeface="微软雅黑" panose="020B0503020204020204" pitchFamily="34" charset="-122"/>
                <a:ea typeface="微软雅黑" panose="020B0503020204020204" pitchFamily="34" charset="-122"/>
                <a:cs typeface="+mn-ea"/>
                <a:sym typeface="Arial" panose="020B0604020202020204" pitchFamily="34" charset="0"/>
              </a:rPr>
              <a:t>These games are easy to operate. You can get high marks without having to learn complicated operation, so that people of different ages can play.</a:t>
            </a:r>
          </a:p>
        </p:txBody>
      </p:sp>
      <p:sp>
        <p:nvSpPr>
          <p:cNvPr id="18" name="Text Placeholder 17"/>
          <p:cNvSpPr>
            <a:spLocks noGrp="1"/>
          </p:cNvSpPr>
          <p:nvPr>
            <p:ph type="body" sz="quarter" idx="4294967295"/>
          </p:nvPr>
        </p:nvSpPr>
        <p:spPr>
          <a:xfrm>
            <a:off x="8679162" y="2338260"/>
            <a:ext cx="3726877" cy="3662028"/>
          </a:xfrm>
          <a:prstGeom prst="rect">
            <a:avLst/>
          </a:prstGeom>
        </p:spPr>
        <p:txBody>
          <a:bodyPr vert="horz" wrap="square" lIns="0" tIns="0" rIns="0" bIns="0" rtlCol="0">
            <a:spAutoFit/>
          </a:bodyPr>
          <a:lstStyle/>
          <a:p>
            <a:pPr marL="0" indent="0" algn="just">
              <a:lnSpc>
                <a:spcPct val="120000"/>
              </a:lnSpc>
              <a:buNone/>
            </a:pPr>
            <a:r>
              <a:rPr lang="en-US" altLang="zh-CN" sz="2000" dirty="0">
                <a:latin typeface="微软雅黑" panose="020B0503020204020204" pitchFamily="34" charset="-122"/>
                <a:ea typeface="微软雅黑" panose="020B0503020204020204" pitchFamily="34" charset="-122"/>
                <a:cs typeface="+mn-ea"/>
                <a:sym typeface="Arial" panose="020B0604020202020204" pitchFamily="34" charset="0"/>
              </a:rPr>
              <a:t>Human beings can be divided into two groups: busy people and leisurely people. Busy people occasionally need to relax themselves and make full use of fragmentation time. And leisurely people need to kill time. The WeChat game just satisfied the needs of these people.</a:t>
            </a:r>
          </a:p>
        </p:txBody>
      </p:sp>
      <p:sp>
        <p:nvSpPr>
          <p:cNvPr id="13" name="Text Placeholder 12"/>
          <p:cNvSpPr>
            <a:spLocks noGrp="1"/>
          </p:cNvSpPr>
          <p:nvPr>
            <p:ph type="body" sz="quarter" idx="4294967295"/>
          </p:nvPr>
        </p:nvSpPr>
        <p:spPr>
          <a:xfrm>
            <a:off x="334325" y="4867218"/>
            <a:ext cx="3842178" cy="2184701"/>
          </a:xfrm>
          <a:prstGeom prst="rect">
            <a:avLst/>
          </a:prstGeom>
        </p:spPr>
        <p:txBody>
          <a:bodyPr vert="horz" wrap="square" lIns="0" tIns="0" rIns="0" bIns="0" rtlCol="0">
            <a:spAutoFit/>
          </a:bodyPr>
          <a:lstStyle/>
          <a:p>
            <a:pPr marL="0" indent="0" algn="just">
              <a:lnSpc>
                <a:spcPct val="120000"/>
              </a:lnSpc>
              <a:buNone/>
            </a:pPr>
            <a:r>
              <a:rPr lang="en-US" altLang="zh-CN" sz="2000" dirty="0">
                <a:latin typeface="微软雅黑" panose="020B0503020204020204" pitchFamily="34" charset="-122"/>
                <a:ea typeface="微软雅黑" panose="020B0503020204020204" pitchFamily="34" charset="-122"/>
                <a:cs typeface="+mn-ea"/>
                <a:sym typeface="Arial" panose="020B0604020202020204" pitchFamily="34" charset="0"/>
              </a:rPr>
              <a:t>When the game is over, if you share the game to WeChat group or circle of friends, you can continue the game. This makes the game spread like a virus</a:t>
            </a:r>
          </a:p>
        </p:txBody>
      </p:sp>
      <p:grpSp>
        <p:nvGrpSpPr>
          <p:cNvPr id="10" name="Group 9"/>
          <p:cNvGrpSpPr/>
          <p:nvPr/>
        </p:nvGrpSpPr>
        <p:grpSpPr>
          <a:xfrm>
            <a:off x="4557801" y="2170690"/>
            <a:ext cx="3743140" cy="3704070"/>
            <a:chOff x="9988636" y="4910465"/>
            <a:chExt cx="5069415" cy="5016502"/>
          </a:xfrm>
        </p:grpSpPr>
        <p:sp>
          <p:nvSpPr>
            <p:cNvPr id="4" name="Freeform 3"/>
            <p:cNvSpPr>
              <a:spLocks/>
            </p:cNvSpPr>
            <p:nvPr/>
          </p:nvSpPr>
          <p:spPr bwMode="auto">
            <a:xfrm>
              <a:off x="10483935" y="4910465"/>
              <a:ext cx="3297767" cy="3388784"/>
            </a:xfrm>
            <a:custGeom>
              <a:avLst/>
              <a:gdLst>
                <a:gd name="T0" fmla="*/ 547 w 1071"/>
                <a:gd name="T1" fmla="*/ 0 h 1101"/>
                <a:gd name="T2" fmla="*/ 0 w 1071"/>
                <a:gd name="T3" fmla="*/ 547 h 1101"/>
                <a:gd name="T4" fmla="*/ 263 w 1071"/>
                <a:gd name="T5" fmla="*/ 1015 h 1101"/>
                <a:gd name="T6" fmla="*/ 213 w 1071"/>
                <a:gd name="T7" fmla="*/ 1101 h 1101"/>
                <a:gd name="T8" fmla="*/ 604 w 1071"/>
                <a:gd name="T9" fmla="*/ 1101 h 1101"/>
                <a:gd name="T10" fmla="*/ 409 w 1071"/>
                <a:gd name="T11" fmla="*/ 762 h 1101"/>
                <a:gd name="T12" fmla="*/ 359 w 1071"/>
                <a:gd name="T13" fmla="*/ 847 h 1101"/>
                <a:gd name="T14" fmla="*/ 193 w 1071"/>
                <a:gd name="T15" fmla="*/ 547 h 1101"/>
                <a:gd name="T16" fmla="*/ 547 w 1071"/>
                <a:gd name="T17" fmla="*/ 194 h 1101"/>
                <a:gd name="T18" fmla="*/ 859 w 1071"/>
                <a:gd name="T19" fmla="*/ 381 h 1101"/>
                <a:gd name="T20" fmla="*/ 938 w 1071"/>
                <a:gd name="T21" fmla="*/ 375 h 1101"/>
                <a:gd name="T22" fmla="*/ 1071 w 1071"/>
                <a:gd name="T23" fmla="*/ 390 h 1101"/>
                <a:gd name="T24" fmla="*/ 547 w 1071"/>
                <a:gd name="T25" fmla="*/ 0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1" h="1101">
                  <a:moveTo>
                    <a:pt x="547" y="0"/>
                  </a:moveTo>
                  <a:cubicBezTo>
                    <a:pt x="245" y="0"/>
                    <a:pt x="0" y="245"/>
                    <a:pt x="0" y="547"/>
                  </a:cubicBezTo>
                  <a:cubicBezTo>
                    <a:pt x="0" y="745"/>
                    <a:pt x="105" y="919"/>
                    <a:pt x="263" y="1015"/>
                  </a:cubicBezTo>
                  <a:cubicBezTo>
                    <a:pt x="213" y="1101"/>
                    <a:pt x="213" y="1101"/>
                    <a:pt x="213" y="1101"/>
                  </a:cubicBezTo>
                  <a:cubicBezTo>
                    <a:pt x="604" y="1101"/>
                    <a:pt x="604" y="1101"/>
                    <a:pt x="604" y="1101"/>
                  </a:cubicBezTo>
                  <a:cubicBezTo>
                    <a:pt x="409" y="762"/>
                    <a:pt x="409" y="762"/>
                    <a:pt x="409" y="762"/>
                  </a:cubicBezTo>
                  <a:cubicBezTo>
                    <a:pt x="359" y="847"/>
                    <a:pt x="359" y="847"/>
                    <a:pt x="359" y="847"/>
                  </a:cubicBezTo>
                  <a:cubicBezTo>
                    <a:pt x="260" y="785"/>
                    <a:pt x="193" y="674"/>
                    <a:pt x="193" y="547"/>
                  </a:cubicBezTo>
                  <a:cubicBezTo>
                    <a:pt x="193" y="352"/>
                    <a:pt x="352" y="194"/>
                    <a:pt x="547" y="194"/>
                  </a:cubicBezTo>
                  <a:cubicBezTo>
                    <a:pt x="682" y="194"/>
                    <a:pt x="799" y="269"/>
                    <a:pt x="859" y="381"/>
                  </a:cubicBezTo>
                  <a:cubicBezTo>
                    <a:pt x="885" y="377"/>
                    <a:pt x="911" y="375"/>
                    <a:pt x="938" y="375"/>
                  </a:cubicBezTo>
                  <a:cubicBezTo>
                    <a:pt x="984" y="375"/>
                    <a:pt x="1029" y="380"/>
                    <a:pt x="1071" y="390"/>
                  </a:cubicBezTo>
                  <a:cubicBezTo>
                    <a:pt x="1004" y="165"/>
                    <a:pt x="795" y="0"/>
                    <a:pt x="547" y="0"/>
                  </a:cubicBezTo>
                  <a:close/>
                </a:path>
              </a:pathLst>
            </a:custGeom>
            <a:solidFill>
              <a:schemeClr val="accent1"/>
            </a:solidFill>
            <a:ln>
              <a:noFill/>
            </a:ln>
          </p:spPr>
          <p:txBody>
            <a:bodyPr vert="horz" wrap="square" lIns="55820" tIns="27911" rIns="55820" bIns="27911"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 name="Freeform 4"/>
            <p:cNvSpPr>
              <a:spLocks/>
            </p:cNvSpPr>
            <p:nvPr/>
          </p:nvSpPr>
          <p:spPr bwMode="auto">
            <a:xfrm>
              <a:off x="11777218" y="6144481"/>
              <a:ext cx="3280833" cy="3412067"/>
            </a:xfrm>
            <a:custGeom>
              <a:avLst/>
              <a:gdLst>
                <a:gd name="T0" fmla="*/ 518 w 1065"/>
                <a:gd name="T1" fmla="*/ 14 h 1108"/>
                <a:gd name="T2" fmla="*/ 245 w 1065"/>
                <a:gd name="T3" fmla="*/ 87 h 1108"/>
                <a:gd name="T4" fmla="*/ 195 w 1065"/>
                <a:gd name="T5" fmla="*/ 0 h 1108"/>
                <a:gd name="T6" fmla="*/ 0 w 1065"/>
                <a:gd name="T7" fmla="*/ 339 h 1108"/>
                <a:gd name="T8" fmla="*/ 391 w 1065"/>
                <a:gd name="T9" fmla="*/ 339 h 1108"/>
                <a:gd name="T10" fmla="*/ 342 w 1065"/>
                <a:gd name="T11" fmla="*/ 254 h 1108"/>
                <a:gd name="T12" fmla="*/ 518 w 1065"/>
                <a:gd name="T13" fmla="*/ 208 h 1108"/>
                <a:gd name="T14" fmla="*/ 872 w 1065"/>
                <a:gd name="T15" fmla="*/ 561 h 1108"/>
                <a:gd name="T16" fmla="*/ 518 w 1065"/>
                <a:gd name="T17" fmla="*/ 915 h 1108"/>
                <a:gd name="T18" fmla="*/ 505 w 1065"/>
                <a:gd name="T19" fmla="*/ 915 h 1108"/>
                <a:gd name="T20" fmla="*/ 385 w 1065"/>
                <a:gd name="T21" fmla="*/ 1092 h 1108"/>
                <a:gd name="T22" fmla="*/ 518 w 1065"/>
                <a:gd name="T23" fmla="*/ 1108 h 1108"/>
                <a:gd name="T24" fmla="*/ 1065 w 1065"/>
                <a:gd name="T25" fmla="*/ 561 h 1108"/>
                <a:gd name="T26" fmla="*/ 518 w 1065"/>
                <a:gd name="T27" fmla="*/ 14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5" h="1108">
                  <a:moveTo>
                    <a:pt x="518" y="14"/>
                  </a:moveTo>
                  <a:cubicBezTo>
                    <a:pt x="419" y="14"/>
                    <a:pt x="326" y="41"/>
                    <a:pt x="245" y="87"/>
                  </a:cubicBezTo>
                  <a:cubicBezTo>
                    <a:pt x="195" y="0"/>
                    <a:pt x="195" y="0"/>
                    <a:pt x="195" y="0"/>
                  </a:cubicBezTo>
                  <a:cubicBezTo>
                    <a:pt x="0" y="339"/>
                    <a:pt x="0" y="339"/>
                    <a:pt x="0" y="339"/>
                  </a:cubicBezTo>
                  <a:cubicBezTo>
                    <a:pt x="391" y="339"/>
                    <a:pt x="391" y="339"/>
                    <a:pt x="391" y="339"/>
                  </a:cubicBezTo>
                  <a:cubicBezTo>
                    <a:pt x="342" y="254"/>
                    <a:pt x="342" y="254"/>
                    <a:pt x="342" y="254"/>
                  </a:cubicBezTo>
                  <a:cubicBezTo>
                    <a:pt x="394" y="225"/>
                    <a:pt x="454" y="208"/>
                    <a:pt x="518" y="208"/>
                  </a:cubicBezTo>
                  <a:cubicBezTo>
                    <a:pt x="713" y="208"/>
                    <a:pt x="872" y="366"/>
                    <a:pt x="872" y="561"/>
                  </a:cubicBezTo>
                  <a:cubicBezTo>
                    <a:pt x="872" y="757"/>
                    <a:pt x="713" y="915"/>
                    <a:pt x="518" y="915"/>
                  </a:cubicBezTo>
                  <a:cubicBezTo>
                    <a:pt x="514" y="915"/>
                    <a:pt x="509" y="915"/>
                    <a:pt x="505" y="915"/>
                  </a:cubicBezTo>
                  <a:cubicBezTo>
                    <a:pt x="476" y="981"/>
                    <a:pt x="435" y="1041"/>
                    <a:pt x="385" y="1092"/>
                  </a:cubicBezTo>
                  <a:cubicBezTo>
                    <a:pt x="428" y="1103"/>
                    <a:pt x="472" y="1108"/>
                    <a:pt x="518" y="1108"/>
                  </a:cubicBezTo>
                  <a:cubicBezTo>
                    <a:pt x="820" y="1108"/>
                    <a:pt x="1065" y="863"/>
                    <a:pt x="1065" y="561"/>
                  </a:cubicBezTo>
                  <a:cubicBezTo>
                    <a:pt x="1065" y="259"/>
                    <a:pt x="820" y="14"/>
                    <a:pt x="518" y="14"/>
                  </a:cubicBezTo>
                  <a:close/>
                </a:path>
              </a:pathLst>
            </a:custGeom>
            <a:solidFill>
              <a:schemeClr val="accent2"/>
            </a:solidFill>
            <a:ln>
              <a:noFill/>
            </a:ln>
          </p:spPr>
          <p:txBody>
            <a:bodyPr vert="horz" wrap="square" lIns="55820" tIns="27911" rIns="55820" bIns="27911"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 name="Freeform 5"/>
            <p:cNvSpPr>
              <a:spLocks/>
            </p:cNvSpPr>
            <p:nvPr/>
          </p:nvSpPr>
          <p:spPr bwMode="auto">
            <a:xfrm>
              <a:off x="9988636" y="7101214"/>
              <a:ext cx="3644900" cy="2825753"/>
            </a:xfrm>
            <a:custGeom>
              <a:avLst/>
              <a:gdLst>
                <a:gd name="T0" fmla="*/ 1184 w 1184"/>
                <a:gd name="T1" fmla="*/ 388 h 917"/>
                <a:gd name="T2" fmla="*/ 988 w 1184"/>
                <a:gd name="T3" fmla="*/ 49 h 917"/>
                <a:gd name="T4" fmla="*/ 793 w 1184"/>
                <a:gd name="T5" fmla="*/ 388 h 917"/>
                <a:gd name="T6" fmla="*/ 900 w 1184"/>
                <a:gd name="T7" fmla="*/ 388 h 917"/>
                <a:gd name="T8" fmla="*/ 547 w 1184"/>
                <a:gd name="T9" fmla="*/ 724 h 917"/>
                <a:gd name="T10" fmla="*/ 193 w 1184"/>
                <a:gd name="T11" fmla="*/ 370 h 917"/>
                <a:gd name="T12" fmla="*/ 242 w 1184"/>
                <a:gd name="T13" fmla="*/ 192 h 917"/>
                <a:gd name="T14" fmla="*/ 145 w 1184"/>
                <a:gd name="T15" fmla="*/ 0 h 917"/>
                <a:gd name="T16" fmla="*/ 0 w 1184"/>
                <a:gd name="T17" fmla="*/ 370 h 917"/>
                <a:gd name="T18" fmla="*/ 547 w 1184"/>
                <a:gd name="T19" fmla="*/ 917 h 917"/>
                <a:gd name="T20" fmla="*/ 1094 w 1184"/>
                <a:gd name="T21" fmla="*/ 388 h 917"/>
                <a:gd name="T22" fmla="*/ 1184 w 1184"/>
                <a:gd name="T23" fmla="*/ 38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84" h="917">
                  <a:moveTo>
                    <a:pt x="1184" y="388"/>
                  </a:moveTo>
                  <a:cubicBezTo>
                    <a:pt x="988" y="49"/>
                    <a:pt x="988" y="49"/>
                    <a:pt x="988" y="49"/>
                  </a:cubicBezTo>
                  <a:cubicBezTo>
                    <a:pt x="793" y="388"/>
                    <a:pt x="793" y="388"/>
                    <a:pt x="793" y="388"/>
                  </a:cubicBezTo>
                  <a:cubicBezTo>
                    <a:pt x="900" y="388"/>
                    <a:pt x="900" y="388"/>
                    <a:pt x="900" y="388"/>
                  </a:cubicBezTo>
                  <a:cubicBezTo>
                    <a:pt x="891" y="575"/>
                    <a:pt x="737" y="724"/>
                    <a:pt x="547" y="724"/>
                  </a:cubicBezTo>
                  <a:cubicBezTo>
                    <a:pt x="352" y="724"/>
                    <a:pt x="193" y="566"/>
                    <a:pt x="193" y="370"/>
                  </a:cubicBezTo>
                  <a:cubicBezTo>
                    <a:pt x="193" y="305"/>
                    <a:pt x="211" y="244"/>
                    <a:pt x="242" y="192"/>
                  </a:cubicBezTo>
                  <a:cubicBezTo>
                    <a:pt x="198" y="134"/>
                    <a:pt x="165" y="69"/>
                    <a:pt x="145" y="0"/>
                  </a:cubicBezTo>
                  <a:cubicBezTo>
                    <a:pt x="55" y="97"/>
                    <a:pt x="0" y="227"/>
                    <a:pt x="0" y="370"/>
                  </a:cubicBezTo>
                  <a:cubicBezTo>
                    <a:pt x="0" y="672"/>
                    <a:pt x="245" y="917"/>
                    <a:pt x="547" y="917"/>
                  </a:cubicBezTo>
                  <a:cubicBezTo>
                    <a:pt x="843" y="917"/>
                    <a:pt x="1085" y="682"/>
                    <a:pt x="1094" y="388"/>
                  </a:cubicBezTo>
                  <a:lnTo>
                    <a:pt x="1184" y="388"/>
                  </a:lnTo>
                  <a:close/>
                </a:path>
              </a:pathLst>
            </a:custGeom>
            <a:solidFill>
              <a:schemeClr val="accent4"/>
            </a:solidFill>
            <a:ln>
              <a:noFill/>
            </a:ln>
          </p:spPr>
          <p:txBody>
            <a:bodyPr vert="horz" wrap="square" lIns="55820" tIns="27911" rIns="55820" bIns="27911" numCol="1" anchor="t" anchorCtr="0" compatLnSpc="1">
              <a:prstTxWarp prst="textNoShape">
                <a:avLst/>
              </a:prstTxWarp>
            </a:bodyPr>
            <a:lstStyle/>
            <a:p>
              <a:pPr algn="just">
                <a:lnSpc>
                  <a:spcPct val="120000"/>
                </a:lnSpc>
              </a:pPr>
              <a:endParaRPr lang="en-US" sz="80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 name="TextBox 6"/>
            <p:cNvSpPr txBox="1"/>
            <p:nvPr/>
          </p:nvSpPr>
          <p:spPr>
            <a:xfrm rot="19174534">
              <a:off x="10746309" y="5519640"/>
              <a:ext cx="1366259" cy="508848"/>
            </a:xfrm>
            <a:prstGeom prst="rect">
              <a:avLst/>
            </a:prstGeom>
            <a:noFill/>
          </p:spPr>
          <p:txBody>
            <a:bodyPr wrap="none" rtlCol="0" anchor="ctr">
              <a:prstTxWarp prst="textArchUp">
                <a:avLst/>
              </a:prstTxWarp>
              <a:spAutoFit/>
            </a:bodyPr>
            <a:lstStyle/>
            <a:p>
              <a:pPr algn="ctr">
                <a:lnSpc>
                  <a:spcPct val="120000"/>
                </a:lnSpc>
              </a:pPr>
              <a:endParaRPr kumimoji="1" lang="zh-CN" altLang="en-US"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sp>
        <p:nvSpPr>
          <p:cNvPr id="14" name="文本框 10"/>
          <p:cNvSpPr txBox="1">
            <a:spLocks noChangeArrowheads="1"/>
          </p:cNvSpPr>
          <p:nvPr/>
        </p:nvSpPr>
        <p:spPr bwMode="auto">
          <a:xfrm>
            <a:off x="2246726" y="327293"/>
            <a:ext cx="8910047" cy="80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en-US" altLang="zh-CN" sz="4800" b="1" dirty="0">
                <a:solidFill>
                  <a:schemeClr val="tx1">
                    <a:lumMod val="65000"/>
                    <a:lumOff val="35000"/>
                  </a:schemeClr>
                </a:solidFill>
                <a:latin typeface="幼圆" panose="02010509060101010101" pitchFamily="49" charset="-122"/>
                <a:ea typeface="幼圆" panose="02010509060101010101" pitchFamily="49" charset="-122"/>
                <a:sym typeface="Arial" panose="020B0604020202020204" pitchFamily="34" charset="0"/>
              </a:rPr>
              <a:t>Why WeChat games will be hot?</a:t>
            </a:r>
            <a:endParaRPr lang="zh-CN" altLang="en-US" sz="4800" b="1" dirty="0">
              <a:solidFill>
                <a:schemeClr val="tx1">
                  <a:lumMod val="65000"/>
                  <a:lumOff val="35000"/>
                </a:schemeClr>
              </a:solidFill>
              <a:latin typeface="幼圆" panose="02010509060101010101" pitchFamily="49" charset="-122"/>
              <a:ea typeface="幼圆" panose="02010509060101010101" pitchFamily="49" charset="-122"/>
              <a:cs typeface="+mn-ea"/>
              <a:sym typeface="+mn-lt"/>
            </a:endParaRPr>
          </a:p>
        </p:txBody>
      </p:sp>
      <p:sp>
        <p:nvSpPr>
          <p:cNvPr id="11" name="矩形 10">
            <a:extLst>
              <a:ext uri="{FF2B5EF4-FFF2-40B4-BE49-F238E27FC236}">
                <a16:creationId xmlns:a16="http://schemas.microsoft.com/office/drawing/2014/main" id="{C2D4D544-BF1C-4B52-A19F-8C3E9839CF18}"/>
              </a:ext>
            </a:extLst>
          </p:cNvPr>
          <p:cNvSpPr/>
          <p:nvPr/>
        </p:nvSpPr>
        <p:spPr>
          <a:xfrm rot="21301285">
            <a:off x="4006522" y="1989202"/>
            <a:ext cx="4268989" cy="646331"/>
          </a:xfrm>
          <a:prstGeom prst="rect">
            <a:avLst/>
          </a:prstGeom>
        </p:spPr>
        <p:txBody>
          <a:bodyPr wrap="square">
            <a:spAutoFit/>
          </a:bodyPr>
          <a:lstStyle/>
          <a:p>
            <a:r>
              <a:rPr lang="zh-CN" altLang="en-US" sz="3600" b="1" dirty="0"/>
              <a:t>Play </a:t>
            </a:r>
            <a:r>
              <a:rPr lang="en-US" altLang="zh-CN" sz="3600" b="1" dirty="0"/>
              <a:t>in </a:t>
            </a:r>
            <a:r>
              <a:rPr lang="zh-CN" altLang="en-US" sz="3600" b="1" dirty="0"/>
              <a:t>a simple way</a:t>
            </a:r>
          </a:p>
        </p:txBody>
      </p:sp>
      <p:sp>
        <p:nvSpPr>
          <p:cNvPr id="16" name="文本框 15">
            <a:extLst>
              <a:ext uri="{FF2B5EF4-FFF2-40B4-BE49-F238E27FC236}">
                <a16:creationId xmlns:a16="http://schemas.microsoft.com/office/drawing/2014/main" id="{80B35951-9F39-4DD8-A4B1-524F512ADB0F}"/>
              </a:ext>
            </a:extLst>
          </p:cNvPr>
          <p:cNvSpPr txBox="1"/>
          <p:nvPr/>
        </p:nvSpPr>
        <p:spPr>
          <a:xfrm rot="874266">
            <a:off x="2993362" y="4859569"/>
            <a:ext cx="5256584" cy="646331"/>
          </a:xfrm>
          <a:prstGeom prst="rect">
            <a:avLst/>
          </a:prstGeom>
          <a:noFill/>
        </p:spPr>
        <p:txBody>
          <a:bodyPr wrap="square" rtlCol="0">
            <a:spAutoFit/>
          </a:bodyPr>
          <a:lstStyle/>
          <a:p>
            <a:r>
              <a:rPr lang="en-US" altLang="zh-CN" sz="3600" b="1" dirty="0"/>
              <a:t>Special rules of the game</a:t>
            </a:r>
            <a:endParaRPr lang="zh-CN" altLang="en-US" sz="3600" b="1" dirty="0"/>
          </a:p>
        </p:txBody>
      </p:sp>
      <p:sp>
        <p:nvSpPr>
          <p:cNvPr id="19" name="文本框 18">
            <a:extLst>
              <a:ext uri="{FF2B5EF4-FFF2-40B4-BE49-F238E27FC236}">
                <a16:creationId xmlns:a16="http://schemas.microsoft.com/office/drawing/2014/main" id="{8B2263A8-504C-4D8C-864A-92F8480B8A98}"/>
              </a:ext>
            </a:extLst>
          </p:cNvPr>
          <p:cNvSpPr txBox="1"/>
          <p:nvPr/>
        </p:nvSpPr>
        <p:spPr>
          <a:xfrm rot="19669441">
            <a:off x="7033509" y="3203551"/>
            <a:ext cx="3314607" cy="646331"/>
          </a:xfrm>
          <a:prstGeom prst="rect">
            <a:avLst/>
          </a:prstGeom>
          <a:noFill/>
        </p:spPr>
        <p:txBody>
          <a:bodyPr wrap="square" rtlCol="0">
            <a:spAutoFit/>
          </a:bodyPr>
          <a:lstStyle/>
          <a:p>
            <a:r>
              <a:rPr lang="en-US" altLang="zh-CN" sz="3600" b="1" dirty="0"/>
              <a:t>Kill time</a:t>
            </a:r>
            <a:endParaRPr lang="zh-CN" altLang="en-US" sz="3600" b="1" dirty="0"/>
          </a:p>
        </p:txBody>
      </p:sp>
    </p:spTree>
    <p:extLst>
      <p:ext uri="{BB962C8B-B14F-4D97-AF65-F5344CB8AC3E}">
        <p14:creationId xmlns:p14="http://schemas.microsoft.com/office/powerpoint/2010/main" val="23812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2"/>
          <p:cNvGrpSpPr/>
          <p:nvPr/>
        </p:nvGrpSpPr>
        <p:grpSpPr bwMode="auto">
          <a:xfrm>
            <a:off x="714699" y="3536282"/>
            <a:ext cx="3623299" cy="618304"/>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r>
                <a:rPr lang="en-US" altLang="zh-CN" sz="20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children(3-10)</a:t>
              </a: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6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组合 36"/>
          <p:cNvGrpSpPr/>
          <p:nvPr/>
        </p:nvGrpSpPr>
        <p:grpSpPr bwMode="auto">
          <a:xfrm flipV="1">
            <a:off x="4196504" y="3627380"/>
            <a:ext cx="2362736" cy="618305"/>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2" name="组合 40"/>
          <p:cNvGrpSpPr/>
          <p:nvPr/>
        </p:nvGrpSpPr>
        <p:grpSpPr bwMode="auto">
          <a:xfrm>
            <a:off x="6421625" y="3536282"/>
            <a:ext cx="2364673" cy="618304"/>
            <a:chOff x="0" y="0"/>
            <a:chExt cx="1935168" cy="506624"/>
          </a:xfrm>
          <a:solidFill>
            <a:schemeClr val="accent3"/>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4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40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7" name="TextBox 46"/>
          <p:cNvSpPr>
            <a:spLocks noChangeArrowheads="1"/>
          </p:cNvSpPr>
          <p:nvPr/>
        </p:nvSpPr>
        <p:spPr bwMode="auto">
          <a:xfrm>
            <a:off x="557530" y="592455"/>
            <a:ext cx="5864860" cy="307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en-US" altLang="zh-CN" sz="2400" dirty="0">
                <a:solidFill>
                  <a:srgbClr val="00B050"/>
                </a:solidFill>
                <a:latin typeface="Arial" panose="020B0604020202020204" pitchFamily="34" charset="0"/>
                <a:ea typeface="微软雅黑" panose="020B0503020204020204" pitchFamily="34" charset="-122"/>
                <a:cs typeface="+mn-ea"/>
                <a:sym typeface="Arial" panose="020B0604020202020204" pitchFamily="34" charset="0"/>
              </a:rPr>
              <a:t>This age group indulges in the Wechat small programs to play games.</a:t>
            </a:r>
          </a:p>
          <a:p>
            <a:pPr>
              <a:lnSpc>
                <a:spcPct val="120000"/>
              </a:lnSpc>
            </a:pPr>
            <a:r>
              <a:rPr lang="en-US" altLang="zh-CN" sz="2400" dirty="0">
                <a:solidFill>
                  <a:srgbClr val="00B050"/>
                </a:solidFill>
                <a:latin typeface="Arial" panose="020B0604020202020204" pitchFamily="34" charset="0"/>
                <a:ea typeface="微软雅黑" panose="020B0503020204020204" pitchFamily="34" charset="-122"/>
                <a:cs typeface="+mn-ea"/>
                <a:sym typeface="Arial" panose="020B0604020202020204" pitchFamily="34" charset="0"/>
              </a:rPr>
              <a:t>Because most of them don't have their own phone, and their parents' mobile phones usually don't have mach games.So,the small programs became the best choise due to it's no need to download.</a:t>
            </a:r>
          </a:p>
        </p:txBody>
      </p:sp>
      <p:sp>
        <p:nvSpPr>
          <p:cNvPr id="18" name="TextBox 47"/>
          <p:cNvSpPr>
            <a:spLocks noChangeArrowheads="1"/>
          </p:cNvSpPr>
          <p:nvPr/>
        </p:nvSpPr>
        <p:spPr bwMode="auto">
          <a:xfrm>
            <a:off x="715010" y="4406265"/>
            <a:ext cx="5706745"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en-US" altLang="zh-CN" sz="24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This age group mainly for competing with each other.Each wechat games has it's own leaderboard,which will inspires people's desire to win them who rank higher than him.</a:t>
            </a:r>
          </a:p>
        </p:txBody>
      </p:sp>
      <p:sp>
        <p:nvSpPr>
          <p:cNvPr id="20" name="TextBox 51"/>
          <p:cNvSpPr>
            <a:spLocks noChangeArrowheads="1"/>
          </p:cNvSpPr>
          <p:nvPr/>
        </p:nvSpPr>
        <p:spPr bwMode="auto">
          <a:xfrm>
            <a:off x="4628732" y="3722876"/>
            <a:ext cx="1459507" cy="3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pPr>
            <a:r>
              <a:rPr lang="en-US" altLang="zh-CN"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young(11-25)</a:t>
            </a:r>
          </a:p>
        </p:txBody>
      </p:sp>
      <p:sp>
        <p:nvSpPr>
          <p:cNvPr id="21" name="TextBox 52"/>
          <p:cNvSpPr>
            <a:spLocks noChangeArrowheads="1"/>
          </p:cNvSpPr>
          <p:nvPr/>
        </p:nvSpPr>
        <p:spPr bwMode="auto">
          <a:xfrm>
            <a:off x="6849677" y="3698742"/>
            <a:ext cx="1667235" cy="3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en-US" altLang="zh-CN"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worker(26-50)</a:t>
            </a:r>
          </a:p>
        </p:txBody>
      </p:sp>
      <p:grpSp>
        <p:nvGrpSpPr>
          <p:cNvPr id="22" name="组合 53"/>
          <p:cNvGrpSpPr/>
          <p:nvPr/>
        </p:nvGrpSpPr>
        <p:grpSpPr bwMode="auto">
          <a:xfrm flipV="1">
            <a:off x="8642864" y="3627376"/>
            <a:ext cx="3501188" cy="618306"/>
            <a:chOff x="-1" y="0"/>
            <a:chExt cx="2865253" cy="506625"/>
          </a:xfrm>
          <a:solidFill>
            <a:schemeClr val="accent4"/>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6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lnSpc>
                  <a:spcPct val="120000"/>
                </a:lnSpc>
              </a:pPr>
              <a:endParaRPr lang="zh-CN" altLang="zh-CN" sz="16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5" name="TextBox 56"/>
          <p:cNvSpPr>
            <a:spLocks noChangeArrowheads="1"/>
          </p:cNvSpPr>
          <p:nvPr/>
        </p:nvSpPr>
        <p:spPr bwMode="auto">
          <a:xfrm>
            <a:off x="9088828" y="3733532"/>
            <a:ext cx="2467540" cy="337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en-US" altLang="zh-CN"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the old</a:t>
            </a:r>
            <a:r>
              <a:rPr lang="zh-CN" altLang="en-US"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a:t>
            </a:r>
            <a:r>
              <a:rPr lang="en-US" altLang="zh-CN"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50and older)</a:t>
            </a:r>
            <a:endParaRPr lang="zh-CN" altLang="en-US"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Box 62"/>
          <p:cNvSpPr>
            <a:spLocks noChangeArrowheads="1"/>
          </p:cNvSpPr>
          <p:nvPr/>
        </p:nvSpPr>
        <p:spPr bwMode="auto">
          <a:xfrm>
            <a:off x="6717030" y="4406265"/>
            <a:ext cx="5427980" cy="131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en-US" altLang="zh-CN" sz="2400" dirty="0">
                <a:solidFill>
                  <a:srgbClr val="92D050"/>
                </a:solidFill>
                <a:latin typeface="Arial" panose="020B0604020202020204" pitchFamily="34" charset="0"/>
                <a:ea typeface="微软雅黑" panose="020B0503020204020204" pitchFamily="34" charset="-122"/>
                <a:cs typeface="+mn-ea"/>
                <a:sym typeface="Arial" panose="020B0604020202020204" pitchFamily="34" charset="0"/>
              </a:rPr>
              <a:t>This age group don't spend a lot of time to use small program.They just think it as an entertainment project.</a:t>
            </a:r>
          </a:p>
        </p:txBody>
      </p:sp>
      <p:sp>
        <p:nvSpPr>
          <p:cNvPr id="31" name="TextBox 66"/>
          <p:cNvSpPr>
            <a:spLocks noChangeArrowheads="1"/>
          </p:cNvSpPr>
          <p:nvPr/>
        </p:nvSpPr>
        <p:spPr bwMode="auto">
          <a:xfrm>
            <a:off x="6717030" y="660400"/>
            <a:ext cx="5622290" cy="175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en-US" altLang="zh-CN" sz="2400" dirty="0">
                <a:solidFill>
                  <a:srgbClr val="00B050"/>
                </a:solidFill>
                <a:latin typeface="Arial" panose="020B0604020202020204" pitchFamily="34" charset="0"/>
                <a:ea typeface="微软雅黑" panose="020B0503020204020204" pitchFamily="34" charset="-122"/>
                <a:cs typeface="+mn-ea"/>
                <a:sym typeface="Arial" panose="020B0604020202020204" pitchFamily="34" charset="0"/>
              </a:rPr>
              <a:t>This age group uses the small programs because it's convenience.They can order meal and kill time when they on the way to work or lunch. </a:t>
            </a:r>
          </a:p>
        </p:txBody>
      </p:sp>
      <p:sp>
        <p:nvSpPr>
          <p:cNvPr id="32" name="TextBox 67"/>
          <p:cNvSpPr>
            <a:spLocks noChangeArrowheads="1"/>
          </p:cNvSpPr>
          <p:nvPr/>
        </p:nvSpPr>
        <p:spPr bwMode="auto">
          <a:xfrm>
            <a:off x="2774611" y="2338259"/>
            <a:ext cx="762100" cy="25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endParaRPr lang="en-US" altLang="zh-CN"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TextBox 68"/>
          <p:cNvSpPr>
            <a:spLocks noChangeArrowheads="1"/>
          </p:cNvSpPr>
          <p:nvPr/>
        </p:nvSpPr>
        <p:spPr bwMode="auto">
          <a:xfrm>
            <a:off x="7223020" y="2338259"/>
            <a:ext cx="759945" cy="517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p>
        </p:txBody>
      </p:sp>
      <p:cxnSp>
        <p:nvCxnSpPr>
          <p:cNvPr id="36" name="直接连接符 35"/>
          <p:cNvCxnSpPr/>
          <p:nvPr/>
        </p:nvCxnSpPr>
        <p:spPr>
          <a:xfrm>
            <a:off x="6141343" y="880021"/>
            <a:ext cx="57606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7" name="文本框 10"/>
          <p:cNvSpPr txBox="1">
            <a:spLocks noChangeArrowheads="1"/>
          </p:cNvSpPr>
          <p:nvPr/>
        </p:nvSpPr>
        <p:spPr bwMode="auto">
          <a:xfrm>
            <a:off x="1030387" y="132771"/>
            <a:ext cx="11115061" cy="43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2400" dirty="0">
                <a:solidFill>
                  <a:srgbClr val="92D050"/>
                </a:solidFill>
                <a:latin typeface="微软雅黑" panose="020B0503020204020204" pitchFamily="34" charset="-122"/>
                <a:ea typeface="微软雅黑" panose="020B0503020204020204" pitchFamily="34" charset="-122"/>
                <a:cs typeface="+mn-ea"/>
                <a:sym typeface="Arial" panose="020B0604020202020204" pitchFamily="34" charset="0"/>
              </a:rPr>
              <a:t>People who plays the</a:t>
            </a:r>
            <a:r>
              <a:rPr lang="en-US" altLang="zh-CN"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en-US" altLang="zh-CN" sz="2400" dirty="0">
                <a:solidFill>
                  <a:srgbClr val="92D050"/>
                </a:solidFill>
                <a:latin typeface="微软雅黑" panose="020B0503020204020204" pitchFamily="34" charset="-122"/>
                <a:ea typeface="微软雅黑" panose="020B0503020204020204" pitchFamily="34" charset="-122"/>
                <a:cs typeface="+mn-ea"/>
                <a:sym typeface="Arial" panose="020B0604020202020204" pitchFamily="34" charset="0"/>
              </a:rPr>
              <a:t>mini programs can be divided into 4 groups by age</a:t>
            </a:r>
          </a:p>
        </p:txBody>
      </p:sp>
    </p:spTree>
    <p:extLst>
      <p:ext uri="{BB962C8B-B14F-4D97-AF65-F5344CB8AC3E}">
        <p14:creationId xmlns:p14="http://schemas.microsoft.com/office/powerpoint/2010/main" val="419808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56633" y="5146135"/>
            <a:ext cx="4830701" cy="18639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The most important thing is that WeChat provides servers and APIs that free you from much trouble. When you want to implement new features, you only need to find your own API in the API repository.</a:t>
            </a:r>
            <a:endParaRPr lang="en-US" altLang="zh-CN"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656635" y="1613416"/>
            <a:ext cx="4895912" cy="18046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First of all, </a:t>
            </a:r>
            <a:r>
              <a:rPr lang="en-US" altLang="zh-CN" dirty="0" err="1">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WeChat</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has an advantage in the number of </a:t>
            </a:r>
            <a:r>
              <a:rPr lang="en-US" altLang="zh-CN" dirty="0" err="1">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users.At</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present, </a:t>
            </a:r>
            <a:r>
              <a:rPr lang="en-US" altLang="zh-CN" dirty="0" err="1">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WeChat</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has more than one billion active users, 70 percent of whom are at the age of 20 to 30, and 90 percent have a high level of being educated.</a:t>
            </a:r>
            <a:endParaRPr lang="en-US" altLang="zh-CN"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1" name="矩形 10"/>
          <p:cNvSpPr/>
          <p:nvPr/>
        </p:nvSpPr>
        <p:spPr>
          <a:xfrm>
            <a:off x="656635" y="3425401"/>
            <a:ext cx="4833920" cy="1741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Secondly, people can use a variety of languages by programming  WeChat app, such as C#, CSS, HTML5, and so </a:t>
            </a:r>
            <a:r>
              <a:rPr lang="en-US" altLang="zh-CN" dirty="0" err="1">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on.Because</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of language convenience, people can program the WeChat app just like program a web .</a:t>
            </a:r>
            <a:endParaRPr lang="en-US" altLang="zh-CN"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2" name="矩形 11"/>
          <p:cNvSpPr/>
          <p:nvPr/>
        </p:nvSpPr>
        <p:spPr>
          <a:xfrm>
            <a:off x="656636" y="1004331"/>
            <a:ext cx="4820572" cy="6090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Compared to other platforms, </a:t>
            </a:r>
            <a:r>
              <a:rPr lang="en-US" altLang="zh-CN" dirty="0" err="1">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WeChat</a:t>
            </a:r>
            <a:r>
              <a:rPr lang="en-US" altLang="zh-CN"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 has its own unique advantages.</a:t>
            </a:r>
            <a:endParaRPr lang="en-US" altLang="zh-CN"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矩形 13"/>
          <p:cNvSpPr/>
          <p:nvPr/>
        </p:nvSpPr>
        <p:spPr>
          <a:xfrm>
            <a:off x="5477207" y="1004331"/>
            <a:ext cx="6585250" cy="6034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898">
              <a:solidFill>
                <a:srgbClr val="FFFFFF"/>
              </a:solidFill>
              <a:latin typeface="+mn-ea"/>
            </a:endParaRPr>
          </a:p>
        </p:txBody>
      </p:sp>
      <p:cxnSp>
        <p:nvCxnSpPr>
          <p:cNvPr id="15" name="直接连接符 14"/>
          <p:cNvCxnSpPr/>
          <p:nvPr/>
        </p:nvCxnSpPr>
        <p:spPr>
          <a:xfrm>
            <a:off x="5704901" y="4905852"/>
            <a:ext cx="6068007"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txBox="1">
            <a:spLocks/>
          </p:cNvSpPr>
          <p:nvPr/>
        </p:nvSpPr>
        <p:spPr>
          <a:xfrm>
            <a:off x="5644086" y="4560708"/>
            <a:ext cx="1858220" cy="3577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spcBef>
                <a:spcPts val="0"/>
              </a:spcBef>
              <a:spcAft>
                <a:spcPts val="0"/>
              </a:spcAft>
            </a:pPr>
            <a:endParaRPr lang="en-US" sz="14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Content Placeholder 2"/>
          <p:cNvSpPr txBox="1">
            <a:spLocks/>
          </p:cNvSpPr>
          <p:nvPr/>
        </p:nvSpPr>
        <p:spPr>
          <a:xfrm>
            <a:off x="5644085" y="4950253"/>
            <a:ext cx="6185889" cy="6319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1" name="Content Placeholder 2"/>
          <p:cNvSpPr txBox="1">
            <a:spLocks/>
          </p:cNvSpPr>
          <p:nvPr/>
        </p:nvSpPr>
        <p:spPr>
          <a:xfrm>
            <a:off x="5644085" y="5715566"/>
            <a:ext cx="6185889" cy="631944"/>
          </a:xfrm>
          <a:prstGeom prst="rect">
            <a:avLst/>
          </a:prstGeom>
        </p:spPr>
        <p:txBody>
          <a:bodyPr vert="horz" lIns="96435" tIns="48218" rIns="96435" bIns="48218"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50000"/>
              </a:lnSpc>
              <a:spcBef>
                <a:spcPts val="0"/>
              </a:spcBef>
              <a:spcAft>
                <a:spcPts val="0"/>
              </a:spcAft>
            </a:pPr>
            <a:endParaRPr lang="en-US" altLang="zh-CN" sz="800" b="1"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13" name="直接连接符 12"/>
          <p:cNvCxnSpPr/>
          <p:nvPr/>
        </p:nvCxnSpPr>
        <p:spPr>
          <a:xfrm>
            <a:off x="6141343" y="880021"/>
            <a:ext cx="576064"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文本框 10"/>
          <p:cNvSpPr txBox="1">
            <a:spLocks noChangeArrowheads="1"/>
          </p:cNvSpPr>
          <p:nvPr/>
        </p:nvSpPr>
        <p:spPr bwMode="auto">
          <a:xfrm>
            <a:off x="3894139" y="221734"/>
            <a:ext cx="5040560" cy="500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The advantages of </a:t>
            </a:r>
            <a:r>
              <a:rPr lang="en-US" altLang="zh-CN" sz="2800" dirty="0" err="1">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WeChat</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034" y="1017382"/>
            <a:ext cx="3282665" cy="2852407"/>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4700" y="1334961"/>
            <a:ext cx="3127758" cy="3464756"/>
          </a:xfrm>
          <a:prstGeom prst="rect">
            <a:avLst/>
          </a:prstGeom>
        </p:spPr>
      </p:pic>
    </p:spTree>
    <p:extLst>
      <p:ext uri="{BB962C8B-B14F-4D97-AF65-F5344CB8AC3E}">
        <p14:creationId xmlns:p14="http://schemas.microsoft.com/office/powerpoint/2010/main" val="3557776473"/>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1202324" y="3045370"/>
            <a:ext cx="2417641" cy="2754415"/>
          </a:xfrm>
          <a:prstGeom prst="roundRect">
            <a:avLst>
              <a:gd name="adj" fmla="val 6924"/>
            </a:avLst>
          </a:prstGeom>
          <a:ln w="12700">
            <a:solidFill>
              <a:srgbClr val="A6AAA9"/>
            </a:solidFill>
            <a:miter lim="400000"/>
          </a:ln>
        </p:spPr>
        <p:txBody>
          <a:bodyPr lIns="20088" tIns="20088" rIns="20088" bIns="20088" anchor="ct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Shape 1454"/>
          <p:cNvSpPr/>
          <p:nvPr/>
        </p:nvSpPr>
        <p:spPr>
          <a:xfrm>
            <a:off x="3888332" y="3045370"/>
            <a:ext cx="2417643" cy="2754415"/>
          </a:xfrm>
          <a:prstGeom prst="roundRect">
            <a:avLst>
              <a:gd name="adj" fmla="val 6924"/>
            </a:avLst>
          </a:prstGeom>
          <a:ln w="12700">
            <a:solidFill>
              <a:srgbClr val="A6AAA9"/>
            </a:solidFill>
            <a:miter lim="400000"/>
          </a:ln>
        </p:spPr>
        <p:txBody>
          <a:bodyPr lIns="20088" tIns="20088" rIns="20088" bIns="20088" anchor="ct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Shape 1456"/>
          <p:cNvSpPr/>
          <p:nvPr/>
        </p:nvSpPr>
        <p:spPr>
          <a:xfrm>
            <a:off x="6552781" y="3045370"/>
            <a:ext cx="2417643" cy="2754415"/>
          </a:xfrm>
          <a:prstGeom prst="roundRect">
            <a:avLst>
              <a:gd name="adj" fmla="val 6924"/>
            </a:avLst>
          </a:prstGeom>
          <a:ln w="12700">
            <a:solidFill>
              <a:srgbClr val="A6AAA9"/>
            </a:solidFill>
            <a:miter lim="400000"/>
          </a:ln>
        </p:spPr>
        <p:txBody>
          <a:bodyPr lIns="20088" tIns="20088" rIns="20088" bIns="20088" anchor="ct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Shape 1458"/>
          <p:cNvSpPr/>
          <p:nvPr/>
        </p:nvSpPr>
        <p:spPr>
          <a:xfrm>
            <a:off x="9238790" y="3045370"/>
            <a:ext cx="2417643" cy="2754415"/>
          </a:xfrm>
          <a:prstGeom prst="roundRect">
            <a:avLst>
              <a:gd name="adj" fmla="val 6924"/>
            </a:avLst>
          </a:prstGeom>
          <a:ln w="12700">
            <a:solidFill>
              <a:srgbClr val="A6AAA9"/>
            </a:solidFill>
            <a:miter lim="400000"/>
          </a:ln>
        </p:spPr>
        <p:txBody>
          <a:bodyPr lIns="20088" tIns="20088" rIns="20088" bIns="20088" anchor="ct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Shape 1460"/>
          <p:cNvSpPr/>
          <p:nvPr/>
        </p:nvSpPr>
        <p:spPr>
          <a:xfrm>
            <a:off x="1521292" y="2160671"/>
            <a:ext cx="1779700" cy="17797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0088" tIns="20088" rIns="20088" bIns="20088" numCol="1" anchor="ctr">
            <a:noAutofit/>
          </a:bodyP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20"/>
          <p:cNvGrpSpPr/>
          <p:nvPr/>
        </p:nvGrpSpPr>
        <p:grpSpPr>
          <a:xfrm>
            <a:off x="1445124" y="2203094"/>
            <a:ext cx="499824" cy="499824"/>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26784" tIns="26784" rIns="26784" bIns="26784" anchor="ct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bg1"/>
            </a:solidFill>
            <a:ln w="12700">
              <a:miter lim="400000"/>
            </a:ln>
          </p:spPr>
          <p:txBody>
            <a:bodyPr lIns="0" tIns="0" rIns="0" bIns="0" anchor="ct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 name="Shape 1465"/>
          <p:cNvSpPr/>
          <p:nvPr/>
        </p:nvSpPr>
        <p:spPr>
          <a:xfrm>
            <a:off x="4207303" y="2160671"/>
            <a:ext cx="1779700" cy="17797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20088" tIns="20088" rIns="20088" bIns="20088" numCol="1" anchor="ctr">
            <a:noAutofit/>
          </a:bodyP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Shape 1468"/>
          <p:cNvSpPr/>
          <p:nvPr/>
        </p:nvSpPr>
        <p:spPr>
          <a:xfrm>
            <a:off x="6890594" y="2160814"/>
            <a:ext cx="1776054" cy="1776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20088" tIns="20088" rIns="20088" bIns="20088" numCol="1" anchor="ctr">
            <a:noAutofit/>
          </a:bodyP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Shape 1471"/>
          <p:cNvSpPr/>
          <p:nvPr/>
        </p:nvSpPr>
        <p:spPr>
          <a:xfrm>
            <a:off x="9581148" y="2162492"/>
            <a:ext cx="1776054" cy="17760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20088" tIns="20088" rIns="20088" bIns="20088" numCol="1" anchor="ctr">
            <a:noAutofit/>
          </a:bodyP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3" name="Group 32"/>
          <p:cNvGrpSpPr/>
          <p:nvPr/>
        </p:nvGrpSpPr>
        <p:grpSpPr>
          <a:xfrm>
            <a:off x="4120772" y="2203092"/>
            <a:ext cx="499824" cy="499824"/>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lumMod val="75000"/>
              </a:schemeClr>
            </a:solidFill>
            <a:ln w="12700">
              <a:miter lim="400000"/>
            </a:ln>
          </p:spPr>
          <p:txBody>
            <a:bodyPr lIns="26784" tIns="26784" rIns="26784" bIns="26784" anchor="ct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bg1"/>
              </a:solidFill>
              <a:ln w="12700" cap="flat">
                <a:noFill/>
                <a:miter lim="400000"/>
              </a:ln>
              <a:effectLst/>
            </p:spPr>
            <p:txBody>
              <a:bodyPr wrap="square" lIns="0" tIns="0" rIns="0" bIns="0" numCol="1" anchor="ctr">
                <a:noAutofit/>
              </a:bodyP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18" name="Group 40"/>
          <p:cNvGrpSpPr/>
          <p:nvPr/>
        </p:nvGrpSpPr>
        <p:grpSpPr>
          <a:xfrm>
            <a:off x="9486166" y="2203093"/>
            <a:ext cx="499824" cy="499824"/>
            <a:chOff x="8994965" y="2088733"/>
            <a:chExt cx="474017" cy="474017"/>
          </a:xfrm>
        </p:grpSpPr>
        <p:sp>
          <p:nvSpPr>
            <p:cNvPr id="19" name="Shape 1476"/>
            <p:cNvSpPr/>
            <p:nvPr/>
          </p:nvSpPr>
          <p:spPr>
            <a:xfrm>
              <a:off x="8994965" y="2088733"/>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lumMod val="75000"/>
              </a:schemeClr>
            </a:solidFill>
            <a:ln w="12700">
              <a:miter lim="400000"/>
            </a:ln>
          </p:spPr>
          <p:txBody>
            <a:bodyPr lIns="26784" tIns="26784" rIns="26784" bIns="26784" anchor="ct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bg1"/>
            </a:solidFill>
            <a:ln w="12700">
              <a:miter lim="400000"/>
            </a:ln>
          </p:spPr>
          <p:txBody>
            <a:bodyPr lIns="0" tIns="0" rIns="0" bIns="0" anchor="ct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1" name="Text Placeholder 5"/>
          <p:cNvSpPr txBox="1">
            <a:spLocks/>
          </p:cNvSpPr>
          <p:nvPr/>
        </p:nvSpPr>
        <p:spPr>
          <a:xfrm>
            <a:off x="1410154" y="2816986"/>
            <a:ext cx="2001976" cy="411253"/>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buNone/>
            </a:pPr>
            <a:r>
              <a:rPr lang="en-US" altLang="zh-CN"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Convenience</a:t>
            </a:r>
            <a:endParaRPr lang="zh-CN" alt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 Placeholder 6"/>
          <p:cNvSpPr txBox="1">
            <a:spLocks/>
          </p:cNvSpPr>
          <p:nvPr/>
        </p:nvSpPr>
        <p:spPr>
          <a:xfrm>
            <a:off x="1210810" y="4227100"/>
            <a:ext cx="2572475" cy="1195937"/>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None/>
            </a:pP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Compared to other  approach</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WeChat Mini </a:t>
            </a:r>
            <a:r>
              <a:rPr lang="en-US" altLang="zh-CN" sz="2000" dirty="0">
                <a:latin typeface="微软雅黑" panose="020B0503020204020204" pitchFamily="34" charset="-122"/>
                <a:ea typeface="微软雅黑" panose="020B0503020204020204" pitchFamily="34" charset="-122"/>
                <a:sym typeface="Arial" panose="020B0604020202020204" pitchFamily="34" charset="0"/>
              </a:rPr>
              <a:t>Program</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  do not have to be downloaded.</a:t>
            </a:r>
          </a:p>
        </p:txBody>
      </p:sp>
      <p:sp>
        <p:nvSpPr>
          <p:cNvPr id="23" name="Text Placeholder 5"/>
          <p:cNvSpPr txBox="1">
            <a:spLocks/>
          </p:cNvSpPr>
          <p:nvPr/>
        </p:nvSpPr>
        <p:spPr>
          <a:xfrm>
            <a:off x="4197113" y="2841065"/>
            <a:ext cx="1776054" cy="411253"/>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en-US" altLang="zh-CN"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Low development cost</a:t>
            </a:r>
            <a:endParaRPr lang="zh-CN" alt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 Placeholder 5"/>
          <p:cNvSpPr txBox="1">
            <a:spLocks/>
          </p:cNvSpPr>
          <p:nvPr/>
        </p:nvSpPr>
        <p:spPr>
          <a:xfrm>
            <a:off x="9803568" y="2841065"/>
            <a:ext cx="1474067" cy="411253"/>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en-US" altLang="zh-CN"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Large number of users</a:t>
            </a:r>
            <a:endParaRPr lang="zh-CN" alt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Text Placeholder 6"/>
          <p:cNvSpPr txBox="1">
            <a:spLocks/>
          </p:cNvSpPr>
          <p:nvPr/>
        </p:nvSpPr>
        <p:spPr>
          <a:xfrm>
            <a:off x="3919667" y="4115800"/>
            <a:ext cx="2492644" cy="1405450"/>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800" dirty="0">
                <a:latin typeface="Arial" panose="020B0604020202020204" pitchFamily="34" charset="0"/>
                <a:ea typeface="微软雅黑" panose="020B0503020204020204" pitchFamily="34" charset="-122"/>
                <a:cs typeface="+mn-ea"/>
                <a:sym typeface="Arial" panose="020B0604020202020204" pitchFamily="34" charset="0"/>
              </a:rPr>
              <a:t>The cycle of development is very short .And it's not complicated to develop. So Its development  cost is low.</a:t>
            </a:r>
          </a:p>
        </p:txBody>
      </p:sp>
      <p:sp>
        <p:nvSpPr>
          <p:cNvPr id="26" name="Text Placeholder 6"/>
          <p:cNvSpPr txBox="1">
            <a:spLocks/>
          </p:cNvSpPr>
          <p:nvPr/>
        </p:nvSpPr>
        <p:spPr>
          <a:xfrm>
            <a:off x="6637417" y="4208769"/>
            <a:ext cx="2417647" cy="1195937"/>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800" dirty="0">
                <a:latin typeface="Arial" panose="020B0604020202020204" pitchFamily="34" charset="0"/>
                <a:ea typeface="微软雅黑" panose="020B0503020204020204" pitchFamily="34" charset="-122"/>
                <a:cs typeface="+mn-ea"/>
                <a:sym typeface="Arial" panose="020B0604020202020204" pitchFamily="34" charset="0"/>
              </a:rPr>
              <a:t>The operation is very simple. It does not need to re register the account, nor does it need to bind any bank card.</a:t>
            </a:r>
          </a:p>
        </p:txBody>
      </p:sp>
      <p:sp>
        <p:nvSpPr>
          <p:cNvPr id="27" name="Text Placeholder 6"/>
          <p:cNvSpPr txBox="1">
            <a:spLocks/>
          </p:cNvSpPr>
          <p:nvPr/>
        </p:nvSpPr>
        <p:spPr>
          <a:xfrm>
            <a:off x="9253817" y="4223455"/>
            <a:ext cx="2504149" cy="1195937"/>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18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WeChat itself  is a huge platform for users. Therefore, WeChat provides a good user base WeChat Mini Program .</a:t>
            </a:r>
          </a:p>
        </p:txBody>
      </p:sp>
      <p:sp>
        <p:nvSpPr>
          <p:cNvPr id="29" name="Text Placeholder 5"/>
          <p:cNvSpPr txBox="1">
            <a:spLocks/>
          </p:cNvSpPr>
          <p:nvPr/>
        </p:nvSpPr>
        <p:spPr>
          <a:xfrm>
            <a:off x="7167589" y="2844897"/>
            <a:ext cx="1278010" cy="411253"/>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20000"/>
              </a:lnSpc>
            </a:pPr>
            <a:r>
              <a:rPr lang="en-US" altLang="zh-CN"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Simple operation</a:t>
            </a:r>
            <a:endParaRPr lang="zh-CN" altLang="en-US" sz="2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Shape 1475"/>
          <p:cNvSpPr/>
          <p:nvPr/>
        </p:nvSpPr>
        <p:spPr>
          <a:xfrm>
            <a:off x="6803469" y="2203092"/>
            <a:ext cx="499824" cy="4998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lumMod val="75000"/>
            </a:schemeClr>
          </a:solidFill>
          <a:ln w="12700">
            <a:miter lim="400000"/>
          </a:ln>
        </p:spPr>
        <p:txBody>
          <a:bodyPr lIns="20088" tIns="20088" rIns="20088" bIns="20088" anchor="ct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Shape 1480"/>
          <p:cNvSpPr/>
          <p:nvPr/>
        </p:nvSpPr>
        <p:spPr>
          <a:xfrm>
            <a:off x="6954796" y="2332852"/>
            <a:ext cx="196493" cy="196479"/>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bg1"/>
          </a:solidFill>
          <a:ln w="12700">
            <a:miter lim="400000"/>
          </a:ln>
        </p:spPr>
        <p:txBody>
          <a:bodyPr lIns="0" tIns="0" rIns="0" bIns="0" anchor="ctr"/>
          <a:lstStyle/>
          <a:p>
            <a:pPr lvl="0">
              <a:lnSpc>
                <a:spcPct val="120000"/>
              </a:lnSpc>
            </a:pPr>
            <a:endParaRPr sz="1828">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文本框 10"/>
          <p:cNvSpPr txBox="1">
            <a:spLocks noChangeArrowheads="1"/>
          </p:cNvSpPr>
          <p:nvPr/>
        </p:nvSpPr>
        <p:spPr bwMode="auto">
          <a:xfrm>
            <a:off x="2813829" y="26060"/>
            <a:ext cx="6480720" cy="10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r>
              <a:rPr lang="en-US" altLang="zh-CN" sz="3200" dirty="0">
                <a:latin typeface="微软雅黑" panose="020B0503020204020204" pitchFamily="34" charset="-122"/>
                <a:ea typeface="微软雅黑" panose="020B0503020204020204" pitchFamily="34" charset="-122"/>
                <a:sym typeface="Arial" panose="020B0604020202020204" pitchFamily="34" charset="0"/>
              </a:rPr>
              <a:t>The future development trend of WeChat Mini Program </a:t>
            </a:r>
          </a:p>
        </p:txBody>
      </p:sp>
      <p:sp>
        <p:nvSpPr>
          <p:cNvPr id="35" name="矩形 34">
            <a:extLst>
              <a:ext uri="{FF2B5EF4-FFF2-40B4-BE49-F238E27FC236}">
                <a16:creationId xmlns:a16="http://schemas.microsoft.com/office/drawing/2014/main" id="{766B3E46-992E-4441-800F-5AC21504DEC1}"/>
              </a:ext>
            </a:extLst>
          </p:cNvPr>
          <p:cNvSpPr/>
          <p:nvPr/>
        </p:nvSpPr>
        <p:spPr>
          <a:xfrm>
            <a:off x="3300992" y="1089569"/>
            <a:ext cx="6429375" cy="369332"/>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The WeChat Mini Program has a great potential.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8083604"/>
      </p:ext>
    </p:extLst>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7000" b="-7000"/>
          </a:stretch>
        </a:blipFill>
        <a:effectLst/>
      </p:bgPr>
    </p:bg>
    <p:spTree>
      <p:nvGrpSpPr>
        <p:cNvPr id="1" name=""/>
        <p:cNvGrpSpPr/>
        <p:nvPr/>
      </p:nvGrpSpPr>
      <p:grpSpPr>
        <a:xfrm>
          <a:off x="0" y="0"/>
          <a:ext cx="0" cy="0"/>
          <a:chOff x="0" y="0"/>
          <a:chExt cx="0" cy="0"/>
        </a:xfrm>
      </p:grpSpPr>
      <p:sp>
        <p:nvSpPr>
          <p:cNvPr id="204" name="矩形 259"/>
          <p:cNvSpPr>
            <a:spLocks noChangeArrowheads="1"/>
          </p:cNvSpPr>
          <p:nvPr/>
        </p:nvSpPr>
        <p:spPr bwMode="auto">
          <a:xfrm>
            <a:off x="1820863" y="1647877"/>
            <a:ext cx="9471551"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dirty="0"/>
              <a:t>Thank You</a:t>
            </a:r>
            <a:endParaRPr lang="zh-CN" altLang="en-US" sz="59500" dirty="0">
              <a:latin typeface="方正正准黑简体" panose="02000000000000000000" pitchFamily="2" charset="-122"/>
              <a:ea typeface="方正正准黑简体" panose="02000000000000000000" pitchFamily="2" charset="-122"/>
              <a:cs typeface="Arial" panose="020B0604020202020204" pitchFamily="34" charset="0"/>
            </a:endParaRPr>
          </a:p>
        </p:txBody>
      </p:sp>
      <p:sp>
        <p:nvSpPr>
          <p:cNvPr id="206" name="矩形 259"/>
          <p:cNvSpPr>
            <a:spLocks noChangeArrowheads="1"/>
          </p:cNvSpPr>
          <p:nvPr/>
        </p:nvSpPr>
        <p:spPr bwMode="auto">
          <a:xfrm>
            <a:off x="3377253" y="4838731"/>
            <a:ext cx="5764435"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2800" dirty="0" err="1">
                <a:latin typeface="Arial" panose="020B0604020202020204" pitchFamily="34" charset="0"/>
                <a:cs typeface="Arial" panose="020B0604020202020204" pitchFamily="34" charset="0"/>
              </a:rPr>
              <a:t>Speaker:Liang</a:t>
            </a: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Hong,Wu</a:t>
            </a: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Jiaxian</a:t>
            </a:r>
            <a:r>
              <a:rPr lang="en-US" altLang="zh-CN" sz="2800" dirty="0">
                <a:latin typeface="Arial" panose="020B0604020202020204" pitchFamily="34" charset="0"/>
                <a:cs typeface="Arial" panose="020B0604020202020204" pitchFamily="34" charset="0"/>
              </a:rPr>
              <a:t>,</a:t>
            </a:r>
          </a:p>
          <a:p>
            <a:pPr algn="ctr">
              <a:buNone/>
            </a:pPr>
            <a:r>
              <a:rPr lang="en-US" altLang="zh-CN" sz="2800" dirty="0">
                <a:latin typeface="Arial" panose="020B0604020202020204" pitchFamily="34" charset="0"/>
                <a:cs typeface="Arial" panose="020B0604020202020204" pitchFamily="34" charset="0"/>
              </a:rPr>
              <a:t>Li </a:t>
            </a:r>
            <a:r>
              <a:rPr lang="en-US" altLang="zh-CN" sz="2800" dirty="0" err="1">
                <a:latin typeface="Arial" panose="020B0604020202020204" pitchFamily="34" charset="0"/>
                <a:cs typeface="Arial" panose="020B0604020202020204" pitchFamily="34" charset="0"/>
              </a:rPr>
              <a:t>Houcai,Lai</a:t>
            </a: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Zhiyu,Huang</a:t>
            </a:r>
            <a:r>
              <a:rPr lang="en-US" altLang="zh-CN" sz="2800" dirty="0">
                <a:latin typeface="Arial" panose="020B0604020202020204" pitchFamily="34" charset="0"/>
                <a:cs typeface="Arial" panose="020B0604020202020204" pitchFamily="34" charset="0"/>
              </a:rPr>
              <a:t> </a:t>
            </a:r>
            <a:r>
              <a:rPr lang="en-US" altLang="zh-CN" sz="2800" dirty="0" err="1">
                <a:latin typeface="Arial" panose="020B0604020202020204" pitchFamily="34" charset="0"/>
                <a:cs typeface="Arial" panose="020B0604020202020204" pitchFamily="34" charset="0"/>
              </a:rPr>
              <a:t>Junyu</a:t>
            </a:r>
            <a:endParaRPr lang="zh-CN" altLang="en-US" sz="28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F74BA84B-ADD5-428C-8368-144FD478000B}"/>
              </a:ext>
            </a:extLst>
          </p:cNvPr>
          <p:cNvSpPr txBox="1"/>
          <p:nvPr/>
        </p:nvSpPr>
        <p:spPr>
          <a:xfrm>
            <a:off x="3693071" y="3976365"/>
            <a:ext cx="5148572" cy="769441"/>
          </a:xfrm>
          <a:prstGeom prst="rect">
            <a:avLst/>
          </a:prstGeom>
          <a:noFill/>
        </p:spPr>
        <p:txBody>
          <a:bodyPr wrap="square" rtlCol="0">
            <a:spAutoFit/>
          </a:bodyPr>
          <a:lstStyle/>
          <a:p>
            <a:r>
              <a:rPr lang="en-US" altLang="zh-CN" sz="4400" dirty="0"/>
              <a:t>The eighteenth group</a:t>
            </a:r>
            <a:endParaRPr lang="zh-CN" altLang="en-US" sz="4400" dirty="0"/>
          </a:p>
        </p:txBody>
      </p:sp>
    </p:spTree>
    <p:extLst>
      <p:ext uri="{BB962C8B-B14F-4D97-AF65-F5344CB8AC3E}">
        <p14:creationId xmlns:p14="http://schemas.microsoft.com/office/powerpoint/2010/main" val="18656020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36"/>
</p:tagLst>
</file>

<file path=ppt/theme/theme1.xml><?xml version="1.0" encoding="utf-8"?>
<a:theme xmlns:a="http://schemas.openxmlformats.org/drawingml/2006/main" name="第一PPT，www.1ppt.com">
  <a:themeElements>
    <a:clrScheme name="自定义 360">
      <a:dk1>
        <a:sysClr val="windowText" lastClr="000000"/>
      </a:dk1>
      <a:lt1>
        <a:sysClr val="window" lastClr="FFFFFF"/>
      </a:lt1>
      <a:dk2>
        <a:srgbClr val="44546A"/>
      </a:dk2>
      <a:lt2>
        <a:srgbClr val="E7E6E6"/>
      </a:lt2>
      <a:accent1>
        <a:srgbClr val="02994F"/>
      </a:accent1>
      <a:accent2>
        <a:srgbClr val="92D050"/>
      </a:accent2>
      <a:accent3>
        <a:srgbClr val="02994F"/>
      </a:accent3>
      <a:accent4>
        <a:srgbClr val="92D050"/>
      </a:accent4>
      <a:accent5>
        <a:srgbClr val="02994F"/>
      </a:accent5>
      <a:accent6>
        <a:srgbClr val="92D050"/>
      </a:accent6>
      <a:hlink>
        <a:srgbClr val="02994F"/>
      </a:hlink>
      <a:folHlink>
        <a:srgbClr val="92D05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360">
    <a:dk1>
      <a:sysClr val="windowText" lastClr="000000"/>
    </a:dk1>
    <a:lt1>
      <a:sysClr val="window" lastClr="FFFFFF"/>
    </a:lt1>
    <a:dk2>
      <a:srgbClr val="44546A"/>
    </a:dk2>
    <a:lt2>
      <a:srgbClr val="E7E6E6"/>
    </a:lt2>
    <a:accent1>
      <a:srgbClr val="02994F"/>
    </a:accent1>
    <a:accent2>
      <a:srgbClr val="92D050"/>
    </a:accent2>
    <a:accent3>
      <a:srgbClr val="02994F"/>
    </a:accent3>
    <a:accent4>
      <a:srgbClr val="92D050"/>
    </a:accent4>
    <a:accent5>
      <a:srgbClr val="02994F"/>
    </a:accent5>
    <a:accent6>
      <a:srgbClr val="92D050"/>
    </a:accent6>
    <a:hlink>
      <a:srgbClr val="02994F"/>
    </a:hlink>
    <a:folHlink>
      <a:srgbClr val="92D050"/>
    </a:folHlink>
  </a:clrScheme>
</a:themeOverride>
</file>

<file path=ppt/theme/themeOverride2.xml><?xml version="1.0" encoding="utf-8"?>
<a:themeOverride xmlns:a="http://schemas.openxmlformats.org/drawingml/2006/main">
  <a:clrScheme name="自定义 360">
    <a:dk1>
      <a:sysClr val="windowText" lastClr="000000"/>
    </a:dk1>
    <a:lt1>
      <a:sysClr val="window" lastClr="FFFFFF"/>
    </a:lt1>
    <a:dk2>
      <a:srgbClr val="44546A"/>
    </a:dk2>
    <a:lt2>
      <a:srgbClr val="E7E6E6"/>
    </a:lt2>
    <a:accent1>
      <a:srgbClr val="02994F"/>
    </a:accent1>
    <a:accent2>
      <a:srgbClr val="92D050"/>
    </a:accent2>
    <a:accent3>
      <a:srgbClr val="02994F"/>
    </a:accent3>
    <a:accent4>
      <a:srgbClr val="92D050"/>
    </a:accent4>
    <a:accent5>
      <a:srgbClr val="02994F"/>
    </a:accent5>
    <a:accent6>
      <a:srgbClr val="92D050"/>
    </a:accent6>
    <a:hlink>
      <a:srgbClr val="02994F"/>
    </a:hlink>
    <a:folHlink>
      <a:srgbClr val="92D050"/>
    </a:folHlink>
  </a:clrScheme>
</a:themeOverride>
</file>

<file path=ppt/theme/themeOverride3.xml><?xml version="1.0" encoding="utf-8"?>
<a:themeOverride xmlns:a="http://schemas.openxmlformats.org/drawingml/2006/main">
  <a:clrScheme name="自定义 360">
    <a:dk1>
      <a:sysClr val="windowText" lastClr="000000"/>
    </a:dk1>
    <a:lt1>
      <a:sysClr val="window" lastClr="FFFFFF"/>
    </a:lt1>
    <a:dk2>
      <a:srgbClr val="44546A"/>
    </a:dk2>
    <a:lt2>
      <a:srgbClr val="E7E6E6"/>
    </a:lt2>
    <a:accent1>
      <a:srgbClr val="02994F"/>
    </a:accent1>
    <a:accent2>
      <a:srgbClr val="92D050"/>
    </a:accent2>
    <a:accent3>
      <a:srgbClr val="02994F"/>
    </a:accent3>
    <a:accent4>
      <a:srgbClr val="92D050"/>
    </a:accent4>
    <a:accent5>
      <a:srgbClr val="02994F"/>
    </a:accent5>
    <a:accent6>
      <a:srgbClr val="92D050"/>
    </a:accent6>
    <a:hlink>
      <a:srgbClr val="02994F"/>
    </a:hlink>
    <a:folHlink>
      <a:srgbClr val="92D050"/>
    </a:folHlink>
  </a:clrScheme>
</a:themeOverride>
</file>

<file path=docProps/app.xml><?xml version="1.0" encoding="utf-8"?>
<Properties xmlns="http://schemas.openxmlformats.org/officeDocument/2006/extended-properties" xmlns:vt="http://schemas.openxmlformats.org/officeDocument/2006/docPropsVTypes">
  <Template/>
  <TotalTime>0</TotalTime>
  <Words>746</Words>
  <Application>Microsoft Office PowerPoint</Application>
  <PresentationFormat>自定义</PresentationFormat>
  <Paragraphs>53</Paragraphs>
  <Slides>8</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方正正准黑简体</vt:lpstr>
      <vt:lpstr>宋体</vt:lpstr>
      <vt:lpstr>微软雅黑</vt:lpstr>
      <vt:lpstr>幼圆</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移动互联网</dc:title>
  <dc:creator/>
  <cp:keywords>第一PPT模板网：www.1ppt.com</cp:keywords>
  <cp:lastModifiedBy/>
  <cp:revision>1</cp:revision>
  <dcterms:created xsi:type="dcterms:W3CDTF">2016-10-17T11:15:57Z</dcterms:created>
  <dcterms:modified xsi:type="dcterms:W3CDTF">2018-06-11T16:11:22Z</dcterms:modified>
</cp:coreProperties>
</file>