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嘉贤" initials="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>
        <p:guide orient="horz" pos="21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3C582-B6C9-4DB7-8A3E-26A36AEBC4BC}" type="datetimeFigureOut">
              <a:rPr lang="zh-CN" altLang="en-US" smtClean="0"/>
              <a:t>2018/5/19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5ABFF-19BA-4AD0-A44B-DC548B9239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/>
          <p:nvPr/>
        </p:nvGrpSpPr>
        <p:grpSpPr bwMode="auto">
          <a:xfrm>
            <a:off x="407570" y="1246949"/>
            <a:ext cx="7897166" cy="5514932"/>
            <a:chOff x="1567" y="3659"/>
            <a:chExt cx="12581" cy="9020"/>
          </a:xfrm>
        </p:grpSpPr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9667" y="7559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竞  拍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记  录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9667" y="6155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修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改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密  码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0" name="Group 3"/>
            <p:cNvGrpSpPr/>
            <p:nvPr/>
          </p:nvGrpSpPr>
          <p:grpSpPr bwMode="auto">
            <a:xfrm>
              <a:off x="1567" y="3659"/>
              <a:ext cx="12581" cy="9020"/>
              <a:chOff x="1567" y="3659"/>
              <a:chExt cx="12581" cy="9020"/>
            </a:xfrm>
          </p:grpSpPr>
          <p:sp>
            <p:nvSpPr>
              <p:cNvPr id="11" name="Rectangle 48"/>
              <p:cNvSpPr>
                <a:spLocks noChangeArrowheads="1"/>
              </p:cNvSpPr>
              <p:nvPr/>
            </p:nvSpPr>
            <p:spPr bwMode="auto">
              <a:xfrm>
                <a:off x="12348" y="4550"/>
                <a:ext cx="180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88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帮助模块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Group 4"/>
              <p:cNvGrpSpPr/>
              <p:nvPr/>
            </p:nvGrpSpPr>
            <p:grpSpPr bwMode="auto">
              <a:xfrm>
                <a:off x="1567" y="3659"/>
                <a:ext cx="9000" cy="9020"/>
                <a:chOff x="1567" y="3659"/>
                <a:chExt cx="9000" cy="9020"/>
              </a:xfrm>
            </p:grpSpPr>
            <p:sp>
              <p:nvSpPr>
                <p:cNvPr id="13" name="Line 47"/>
                <p:cNvSpPr>
                  <a:spLocks noChangeShapeType="1"/>
                </p:cNvSpPr>
                <p:nvPr/>
              </p:nvSpPr>
              <p:spPr bwMode="auto">
                <a:xfrm>
                  <a:off x="1567" y="5843"/>
                  <a:ext cx="0" cy="6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Line 46"/>
                <p:cNvSpPr>
                  <a:spLocks noChangeShapeType="1"/>
                </p:cNvSpPr>
                <p:nvPr/>
              </p:nvSpPr>
              <p:spPr bwMode="auto">
                <a:xfrm>
                  <a:off x="1567" y="5843"/>
                  <a:ext cx="108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Line 45"/>
                <p:cNvSpPr>
                  <a:spLocks noChangeShapeType="1"/>
                </p:cNvSpPr>
                <p:nvPr/>
              </p:nvSpPr>
              <p:spPr bwMode="auto">
                <a:xfrm>
                  <a:off x="1567" y="6623"/>
                  <a:ext cx="9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Line 44"/>
                <p:cNvSpPr>
                  <a:spLocks noChangeShapeType="1"/>
                </p:cNvSpPr>
                <p:nvPr/>
              </p:nvSpPr>
              <p:spPr bwMode="auto">
                <a:xfrm>
                  <a:off x="1567" y="8026"/>
                  <a:ext cx="9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Line 43"/>
                <p:cNvSpPr>
                  <a:spLocks noChangeShapeType="1"/>
                </p:cNvSpPr>
                <p:nvPr/>
              </p:nvSpPr>
              <p:spPr bwMode="auto">
                <a:xfrm>
                  <a:off x="1567" y="9586"/>
                  <a:ext cx="9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Line 42"/>
                <p:cNvSpPr>
                  <a:spLocks noChangeShapeType="1"/>
                </p:cNvSpPr>
                <p:nvPr/>
              </p:nvSpPr>
              <p:spPr bwMode="auto">
                <a:xfrm>
                  <a:off x="1567" y="10990"/>
                  <a:ext cx="9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grpSp>
              <p:nvGrpSpPr>
                <p:cNvPr id="19" name="Group 5"/>
                <p:cNvGrpSpPr/>
                <p:nvPr/>
              </p:nvGrpSpPr>
              <p:grpSpPr bwMode="auto">
                <a:xfrm>
                  <a:off x="1747" y="3659"/>
                  <a:ext cx="8820" cy="9020"/>
                  <a:chOff x="1747" y="3659"/>
                  <a:chExt cx="8820" cy="9020"/>
                </a:xfrm>
              </p:grpSpPr>
              <p:sp>
                <p:nvSpPr>
                  <p:cNvPr id="2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747" y="4595"/>
                    <a:ext cx="180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8890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物品信息</a:t>
                    </a:r>
                    <a:endPara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marL="0" marR="0" lvl="0" indent="8890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4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管理模块</a:t>
                    </a:r>
                    <a:endPara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166" y="4586"/>
                    <a:ext cx="1801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lvl="0" indent="889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物品竞拍   </a:t>
                    </a:r>
                    <a:endPara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lvl="0" indent="889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管理模块</a:t>
                    </a:r>
                    <a:endParaRPr lang="zh-CN" altLang="zh-CN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767" y="4595"/>
                    <a:ext cx="180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成员信息</a:t>
                    </a:r>
                    <a:endPara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管理模块</a:t>
                    </a:r>
                    <a:endParaRPr kumimoji="0" lang="zh-CN" altLang="zh-C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67" y="3659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6155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录 入 物</a:t>
                    </a:r>
                    <a:endParaRPr kumimoji="0" lang="zh-CN" altLang="en-U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品 信 息</a:t>
                    </a:r>
                    <a:endParaRPr kumimoji="0" lang="zh-CN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1899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lvl1pPr indent="666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66675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物</a:t>
                    </a: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  品</a:t>
                    </a:r>
                    <a:endParaRPr kumimoji="0" lang="zh-CN" altLang="en-U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66675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搜   索</a:t>
                    </a:r>
                    <a:endParaRPr kumimoji="0" lang="zh-CN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9119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删 除 物</a:t>
                    </a:r>
                    <a:endParaRPr kumimoji="0" lang="zh-CN" altLang="en-U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品 信 息</a:t>
                    </a:r>
                    <a:endParaRPr kumimoji="0" lang="zh-CN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467" y="7559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修 改 物</a:t>
                    </a:r>
                    <a:endParaRPr kumimoji="0" lang="zh-CN" altLang="en-US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品 信 息</a:t>
                    </a:r>
                    <a:endParaRPr kumimoji="0" lang="zh-CN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3" name="Line 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7" y="5375"/>
                    <a:ext cx="0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861" y="6169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lvl="0" indent="666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出   价 </a:t>
                    </a:r>
                    <a:endParaRPr lang="en-US" altLang="zh-CN" sz="1000" baseline="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lvl="0" indent="666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系   统</a:t>
                    </a:r>
                    <a:endParaRPr kumimoji="0" lang="en-US" altLang="zh-CN" sz="1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10600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统计拍卖行  数  据</a:t>
                    </a:r>
                    <a:endParaRPr kumimoji="0" lang="zh-CN" alt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5895" y="7447"/>
                    <a:ext cx="126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</a:ln>
                </p:spPr>
                <p:txBody>
                  <a:bodyPr vert="horz" wrap="square" lIns="91440" tIns="45720" rIns="91440" bIns="45720" numCol="1" anchor="t" anchorCtr="0" compatLnSpc="1"/>
                  <a:lstStyle>
                    <a:lvl1pPr indent="66675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marL="0" marR="0" lvl="0" indent="66675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altLang="en-US" sz="1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模 拟 </a:t>
                    </a:r>
                    <a:r>
                      <a:rPr lang="zh-CN" sz="1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竞</a:t>
                    </a:r>
                    <a:endParaRPr lang="en-US" altLang="zh-CN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  <a:p>
                    <a:pPr marL="0" marR="0" lvl="0" indent="66675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r>
                      <a:rPr lang="zh-CN" sz="1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拍</a:t>
                    </a:r>
                    <a:r>
                      <a:rPr lang="en-US" altLang="zh-CN" sz="1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zh-CN" altLang="en-US" sz="1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系 统</a:t>
                    </a:r>
                    <a:endParaRPr lang="zh-CN" sz="1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058" y="5374"/>
                    <a:ext cx="1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974" y="5828"/>
                    <a:ext cx="108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982" y="5828"/>
                    <a:ext cx="1" cy="194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954" y="6672"/>
                    <a:ext cx="90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001" y="7791"/>
                    <a:ext cx="90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4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06" y="5375"/>
                    <a:ext cx="1" cy="4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27" y="5842"/>
                    <a:ext cx="108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127" y="5843"/>
                    <a:ext cx="1" cy="582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9127" y="8027"/>
                    <a:ext cx="54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9127" y="6622"/>
                    <a:ext cx="54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57" name="Line 18"/>
          <p:cNvSpPr>
            <a:spLocks noChangeShapeType="1"/>
          </p:cNvSpPr>
          <p:nvPr/>
        </p:nvSpPr>
        <p:spPr bwMode="auto">
          <a:xfrm>
            <a:off x="411716" y="6464076"/>
            <a:ext cx="564935" cy="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>
            <a:off x="5165382" y="4699795"/>
            <a:ext cx="338961" cy="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5501511" y="4441301"/>
            <a:ext cx="790909" cy="47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   户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   录</a:t>
            </a:r>
            <a:endParaRPr lang="zh-CN" altLang="en-US" dirty="0"/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7608751" y="2781591"/>
            <a:ext cx="790909" cy="47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帮  助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  块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 flipV="1">
            <a:off x="8069703" y="2265651"/>
            <a:ext cx="628" cy="2861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7392409" y="2561938"/>
            <a:ext cx="677922" cy="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>
            <a:off x="7393919" y="2553379"/>
            <a:ext cx="628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Rectangle 17"/>
          <p:cNvSpPr>
            <a:spLocks noChangeArrowheads="1"/>
          </p:cNvSpPr>
          <p:nvPr/>
        </p:nvSpPr>
        <p:spPr bwMode="auto">
          <a:xfrm>
            <a:off x="5501511" y="5173905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 用  户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     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Line 23"/>
          <p:cNvSpPr>
            <a:spLocks noChangeShapeType="1"/>
          </p:cNvSpPr>
          <p:nvPr/>
        </p:nvSpPr>
        <p:spPr bwMode="auto">
          <a:xfrm>
            <a:off x="7402045" y="3014982"/>
            <a:ext cx="2162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flipH="1">
            <a:off x="1114783" y="1237985"/>
            <a:ext cx="0" cy="5722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Line 36"/>
          <p:cNvSpPr>
            <a:spLocks noChangeShapeType="1"/>
          </p:cNvSpPr>
          <p:nvPr/>
        </p:nvSpPr>
        <p:spPr bwMode="auto">
          <a:xfrm flipH="1">
            <a:off x="5557691" y="1248742"/>
            <a:ext cx="0" cy="5722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Line 36"/>
          <p:cNvSpPr>
            <a:spLocks noChangeShapeType="1"/>
          </p:cNvSpPr>
          <p:nvPr/>
        </p:nvSpPr>
        <p:spPr bwMode="auto">
          <a:xfrm flipH="1">
            <a:off x="7795281" y="1237985"/>
            <a:ext cx="0" cy="5722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 flipV="1">
            <a:off x="1125539" y="1235297"/>
            <a:ext cx="6660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Line 36"/>
          <p:cNvSpPr>
            <a:spLocks noChangeShapeType="1"/>
          </p:cNvSpPr>
          <p:nvPr/>
        </p:nvSpPr>
        <p:spPr bwMode="auto">
          <a:xfrm flipH="1">
            <a:off x="4223742" y="667829"/>
            <a:ext cx="0" cy="57228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3248809" y="212630"/>
            <a:ext cx="1925619" cy="47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88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物品竞拍系统</a:t>
            </a:r>
            <a:endParaRPr lang="zh-CN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60" name="Line 7">
            <a:extLst>
              <a:ext uri="{FF2B5EF4-FFF2-40B4-BE49-F238E27FC236}">
                <a16:creationId xmlns:a16="http://schemas.microsoft.com/office/drawing/2014/main" id="{735A9F5B-CB56-405F-98CE-12CC6BC0C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9259" y="5425201"/>
            <a:ext cx="338961" cy="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Rectangle 17">
            <a:extLst>
              <a:ext uri="{FF2B5EF4-FFF2-40B4-BE49-F238E27FC236}">
                <a16:creationId xmlns:a16="http://schemas.microsoft.com/office/drawing/2014/main" id="{8098ADD4-A971-4438-8F7B-1751FB53D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511" y="5928554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退   出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   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Line 7">
            <a:extLst>
              <a:ext uri="{FF2B5EF4-FFF2-40B4-BE49-F238E27FC236}">
                <a16:creationId xmlns:a16="http://schemas.microsoft.com/office/drawing/2014/main" id="{2040FB4F-EFB5-4D32-BB82-D0355CC18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382" y="6149996"/>
            <a:ext cx="338961" cy="6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/>
          <p:nvPr/>
        </p:nvGrpSpPr>
        <p:grpSpPr bwMode="auto">
          <a:xfrm>
            <a:off x="752715" y="654685"/>
            <a:ext cx="4605115" cy="1645920"/>
            <a:chOff x="1878" y="13302"/>
            <a:chExt cx="7667" cy="2592"/>
          </a:xfrm>
        </p:grpSpPr>
        <p:sp>
          <p:nvSpPr>
            <p:cNvPr id="8" name="Line 20"/>
            <p:cNvSpPr>
              <a:spLocks noChangeShapeType="1"/>
            </p:cNvSpPr>
            <p:nvPr/>
          </p:nvSpPr>
          <p:spPr bwMode="auto">
            <a:xfrm>
              <a:off x="3127" y="14703"/>
              <a:ext cx="5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9" name="Group 3"/>
            <p:cNvGrpSpPr/>
            <p:nvPr/>
          </p:nvGrpSpPr>
          <p:grpSpPr bwMode="auto">
            <a:xfrm>
              <a:off x="1878" y="13302"/>
              <a:ext cx="7667" cy="2592"/>
              <a:chOff x="1878" y="13302"/>
              <a:chExt cx="7667" cy="2592"/>
            </a:xfrm>
          </p:grpSpPr>
          <p:grpSp>
            <p:nvGrpSpPr>
              <p:cNvPr id="10" name="Group 7"/>
              <p:cNvGrpSpPr/>
              <p:nvPr/>
            </p:nvGrpSpPr>
            <p:grpSpPr bwMode="auto">
              <a:xfrm>
                <a:off x="1878" y="13302"/>
                <a:ext cx="7667" cy="1818"/>
                <a:chOff x="1878" y="13302"/>
                <a:chExt cx="7667" cy="1818"/>
              </a:xfrm>
            </p:grpSpPr>
            <p:sp>
              <p:nvSpPr>
                <p:cNvPr id="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186" y="13302"/>
                  <a:ext cx="540" cy="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5" name="Group 8"/>
                <p:cNvGrpSpPr/>
                <p:nvPr/>
              </p:nvGrpSpPr>
              <p:grpSpPr bwMode="auto">
                <a:xfrm>
                  <a:off x="1878" y="13770"/>
                  <a:ext cx="7667" cy="1350"/>
                  <a:chOff x="1878" y="13458"/>
                  <a:chExt cx="7667" cy="1350"/>
                </a:xfrm>
              </p:grpSpPr>
              <p:grpSp>
                <p:nvGrpSpPr>
                  <p:cNvPr id="16" name="Group 11"/>
                  <p:cNvGrpSpPr/>
                  <p:nvPr/>
                </p:nvGrpSpPr>
                <p:grpSpPr bwMode="auto">
                  <a:xfrm>
                    <a:off x="1878" y="13458"/>
                    <a:ext cx="7667" cy="1350"/>
                    <a:chOff x="2058" y="1446"/>
                    <a:chExt cx="7667" cy="1350"/>
                  </a:xfrm>
                </p:grpSpPr>
                <p:grpSp>
                  <p:nvGrpSpPr>
                    <p:cNvPr id="19" name="Group 14"/>
                    <p:cNvGrpSpPr/>
                    <p:nvPr/>
                  </p:nvGrpSpPr>
                  <p:grpSpPr bwMode="auto">
                    <a:xfrm>
                      <a:off x="2058" y="1446"/>
                      <a:ext cx="7667" cy="1350"/>
                      <a:chOff x="2058" y="1446"/>
                      <a:chExt cx="7667" cy="1350"/>
                    </a:xfrm>
                  </p:grpSpPr>
                  <p:sp>
                    <p:nvSpPr>
                      <p:cNvPr id="22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8" y="2016"/>
                        <a:ext cx="1260" cy="7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>
                        <a:lvl1pPr indent="66675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登</a:t>
                        </a: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录</a:t>
                        </a:r>
                        <a:endPara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endParaRPr>
                      </a:p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页  面</a:t>
                        </a:r>
                        <a:endPara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06" y="1446"/>
                        <a:ext cx="1260" cy="7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>
                        <a:lvl1pPr indent="66675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输</a:t>
                        </a: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 入</a:t>
                        </a:r>
                        <a:endPara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endParaRPr>
                      </a:p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账   号</a:t>
                        </a:r>
                        <a:endPara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zh-CN" altLang="en-US" sz="1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密   码</a:t>
                        </a:r>
                        <a:endPara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5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5" y="1446"/>
                        <a:ext cx="1260" cy="7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</a:ln>
                    </p:spPr>
                    <p:txBody>
                      <a:bodyPr vert="horz" wrap="square" lIns="91440" tIns="45720" rIns="91440" bIns="45720" numCol="1" anchor="t" anchorCtr="0" compatLnSpc="1"/>
                      <a:lstStyle>
                        <a:lvl1pPr indent="66675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1pPr>
                        <a:lvl2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2pPr>
                        <a:lvl3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3pPr>
                        <a:lvl4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4pPr>
                        <a:lvl5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5pPr>
                        <a:lvl6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6pPr>
                        <a:lvl7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7pPr>
                        <a:lvl8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8pPr>
                        <a:lvl9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defRPr>
                        </a:lvl9pPr>
                      </a:lstStyle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zh-CN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检</a:t>
                        </a: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   验</a:t>
                        </a:r>
                        <a:endPara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endParaRPr>
                      </a:p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lang="zh-CN" altLang="en-US" sz="1000" dirty="0"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账   号</a:t>
                        </a:r>
                        <a:endPara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endParaRPr>
                      </a:p>
                      <a:p>
                        <a:pPr marL="0" marR="0" lvl="0" indent="66675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</a:pPr>
                        <a:r>
                          <a:rPr kumimoji="0" lang="zh-CN" altLang="en-US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密   码 </a:t>
                        </a:r>
                        <a:endPara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66" y="1914"/>
                      <a:ext cx="54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866" y="1914"/>
                      <a:ext cx="599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/>
                    <a:lstStyle/>
                    <a:p>
                      <a:endParaRPr lang="zh-CN" altLang="en-US" dirty="0"/>
                    </a:p>
                  </p:txBody>
                </p:sp>
              </p:grpSp>
              <p:sp>
                <p:nvSpPr>
                  <p:cNvPr id="17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5884" y="13926"/>
                    <a:ext cx="3" cy="5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 dirty="0"/>
                  </a:p>
                </p:txBody>
              </p:sp>
            </p:grpSp>
          </p:grp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3726" y="14703"/>
                <a:ext cx="1" cy="11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8" name="Rectangle 31"/>
          <p:cNvSpPr>
            <a:spLocks noChangeArrowheads="1"/>
          </p:cNvSpPr>
          <p:nvPr/>
        </p:nvSpPr>
        <p:spPr bwMode="auto">
          <a:xfrm>
            <a:off x="5334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1873846" y="1546225"/>
            <a:ext cx="2162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078931" y="1338580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    录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844062" y="1590040"/>
            <a:ext cx="3243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cxnSp>
        <p:nvCxnSpPr>
          <p:cNvPr id="33" name="连接符: 肘形 32"/>
          <p:cNvCxnSpPr>
            <a:stCxn id="25" idx="2"/>
            <a:endCxn id="24" idx="2"/>
          </p:cNvCxnSpPr>
          <p:nvPr/>
        </p:nvCxnSpPr>
        <p:spPr>
          <a:xfrm rot="5400000">
            <a:off x="4421131" y="888870"/>
            <a:ext cx="12700" cy="11165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982869" y="1453516"/>
            <a:ext cx="946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账号密码错误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357830" y="1249200"/>
            <a:ext cx="31591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5673742" y="958216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   页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2078930" y="2131059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 用  户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     册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1873846" y="2302509"/>
            <a:ext cx="21623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2844062" y="2301875"/>
            <a:ext cx="6371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3481198" y="2131059"/>
            <a:ext cx="756808" cy="495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   号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密   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 flipV="1">
            <a:off x="3656721" y="1453515"/>
            <a:ext cx="1802" cy="6667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0195" y="350557"/>
            <a:ext cx="6400800" cy="3611925"/>
            <a:chOff x="1351" y="4441"/>
            <a:chExt cx="10080" cy="5687"/>
          </a:xfrm>
        </p:grpSpPr>
        <p:sp>
          <p:nvSpPr>
            <p:cNvPr id="6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351" y="4441"/>
              <a:ext cx="10080" cy="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1854" y="4441"/>
              <a:ext cx="6578" cy="5687"/>
              <a:chOff x="1746" y="4129"/>
              <a:chExt cx="6660" cy="6051"/>
            </a:xfrm>
          </p:grpSpPr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1746" y="646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物品信息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管理模块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408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录  入</a:t>
                </a:r>
                <a:r>
                  <a:rPr lang="en-US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       品</a:t>
                </a:r>
                <a:r>
                  <a:rPr lang="en-US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信  息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/>
            </p:nvSpPr>
            <p:spPr bwMode="auto">
              <a:xfrm>
                <a:off x="4086" y="568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修 改 </a:t>
                </a: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</a:t>
                </a:r>
                <a:endParaRPr kumimoji="0" lang="zh-CN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品 信 息</a:t>
                </a:r>
                <a:endParaRPr kumimoji="0" lang="zh-CN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4086" y="7093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删 除 </a:t>
                </a: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</a:t>
                </a:r>
                <a:endParaRPr kumimoji="0" lang="zh-CN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品 信 息</a:t>
                </a:r>
                <a:endParaRPr kumimoji="0" lang="zh-CN" altLang="zh-CN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8"/>
              <p:cNvSpPr>
                <a:spLocks noChangeArrowheads="1"/>
              </p:cNvSpPr>
              <p:nvPr/>
            </p:nvSpPr>
            <p:spPr bwMode="auto">
              <a:xfrm>
                <a:off x="4086" y="8497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品</a:t>
                </a:r>
                <a:endParaRPr lang="zh-CN" altLang="en-US" sz="800" dirty="0"/>
              </a:p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搜   索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3006" y="678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>
                <a:off x="3365" y="4753"/>
                <a:ext cx="1" cy="54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366" y="4753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3366" y="615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3365" y="7590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546" y="4129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3546" y="5657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546" y="7045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3546" y="8341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42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入</a:t>
                </a:r>
                <a:endPara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  据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6416" y="567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选    择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物    品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6426" y="7093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选    择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物    品</a:t>
                </a:r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6426" y="8497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/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选    择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操    作</a:t>
                </a:r>
                <a:endParaRPr lang="zh-CN" altLang="zh-CN" sz="1000" dirty="0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5346" y="475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V="1">
                <a:off x="5346" y="6156"/>
                <a:ext cx="1070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5346" y="7561"/>
                <a:ext cx="10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>
                <a:off x="5346" y="8965"/>
                <a:ext cx="10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7686" y="619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783151" y="1275330"/>
            <a:ext cx="790303" cy="4653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 入 修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 信 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25634" y="3254084"/>
            <a:ext cx="451571" cy="5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884641" y="1332180"/>
            <a:ext cx="69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选择物品</a:t>
            </a:r>
          </a:p>
        </p:txBody>
      </p:sp>
      <p:sp>
        <p:nvSpPr>
          <p:cNvPr id="47" name="矩形 46"/>
          <p:cNvSpPr/>
          <p:nvPr/>
        </p:nvSpPr>
        <p:spPr>
          <a:xfrm>
            <a:off x="2901414" y="2186363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选择物品</a:t>
            </a:r>
          </a:p>
        </p:txBody>
      </p:sp>
      <p:sp>
        <p:nvSpPr>
          <p:cNvPr id="48" name="矩形 47"/>
          <p:cNvSpPr/>
          <p:nvPr/>
        </p:nvSpPr>
        <p:spPr>
          <a:xfrm>
            <a:off x="2882364" y="299696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选择物品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7675" y="5834404"/>
            <a:ext cx="454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物品信息包括</a:t>
            </a:r>
            <a:r>
              <a:rPr lang="en-US" altLang="zh-CN" dirty="0"/>
              <a:t>:</a:t>
            </a:r>
            <a:r>
              <a:rPr lang="zh-CN" altLang="en-US" dirty="0"/>
              <a:t>编号，类别，名称，价格，新旧，物品描述，估价，状态，物主。</a:t>
            </a:r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525EFD5E-C6C6-4640-927F-1E0B23F7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874" y="3718161"/>
            <a:ext cx="790909" cy="47690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统计拍卖行  数  据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Line 25">
            <a:extLst>
              <a:ext uri="{FF2B5EF4-FFF2-40B4-BE49-F238E27FC236}">
                <a16:creationId xmlns:a16="http://schemas.microsoft.com/office/drawing/2014/main" id="{DA940CDA-38D0-4E0B-AA52-003D6F309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4532" y="3959577"/>
            <a:ext cx="451571" cy="5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5255110B-9811-46C9-B8E3-47FEF2E0D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899" y="3643955"/>
            <a:ext cx="225785" cy="27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D9564917-C9CB-4F2F-B8F3-3E1111C3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50" y="443676"/>
            <a:ext cx="790303" cy="46537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 入 物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品 信 息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Line 7">
            <a:extLst>
              <a:ext uri="{FF2B5EF4-FFF2-40B4-BE49-F238E27FC236}">
                <a16:creationId xmlns:a16="http://schemas.microsoft.com/office/drawing/2014/main" id="{EAEF3836-9781-46D4-90A5-8050BF3F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058" y="723031"/>
            <a:ext cx="45157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id="{3F008B1D-39DA-4765-8F74-DBDF93F0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09" y="3690148"/>
            <a:ext cx="790249" cy="4655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   印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   据</a:t>
            </a:r>
            <a:endParaRPr lang="zh-CN" altLang="zh-CN" sz="1000" dirty="0"/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D1E5482E-AEB0-4271-BBEB-C8B019BC2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3449" y="3928755"/>
            <a:ext cx="677356" cy="5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0195" y="350557"/>
            <a:ext cx="6400800" cy="3368673"/>
            <a:chOff x="1351" y="4441"/>
            <a:chExt cx="10080" cy="5304"/>
          </a:xfrm>
        </p:grpSpPr>
        <p:sp>
          <p:nvSpPr>
            <p:cNvPr id="6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351" y="4441"/>
              <a:ext cx="10080" cy="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1852" y="4442"/>
              <a:ext cx="5869" cy="3187"/>
              <a:chOff x="1744" y="4129"/>
              <a:chExt cx="5942" cy="3384"/>
            </a:xfrm>
          </p:grpSpPr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1744" y="4993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物品竞拍   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管理模块</a:t>
                </a:r>
                <a:endParaRPr lang="zh-CN" altLang="zh-CN" sz="1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408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出   价 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系   统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/>
            </p:nvSpPr>
            <p:spPr bwMode="auto">
              <a:xfrm>
                <a:off x="4086" y="568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 拟 </a:t>
                </a:r>
                <a:r>
                  <a:rPr lang="zh-CN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竞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6667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拍</a:t>
                </a:r>
                <a:r>
                  <a:rPr lang="en-US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系 统</a:t>
                </a:r>
                <a:endParaRPr lang="zh-CN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3005" y="5378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>
                <a:off x="3365" y="4753"/>
                <a:ext cx="1" cy="1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366" y="4753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3381" y="6157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546" y="4129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3546" y="5657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546" y="7045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42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入</a:t>
                </a:r>
                <a:endPara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金  额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6416" y="567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进   行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竞   拍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5346" y="475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V="1">
                <a:off x="5346" y="6156"/>
                <a:ext cx="1070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2884641" y="1332180"/>
            <a:ext cx="69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选择物品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47675" y="5834404"/>
            <a:ext cx="454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物品信息包括</a:t>
            </a:r>
            <a:r>
              <a:rPr lang="en-US" altLang="zh-CN" dirty="0"/>
              <a:t>:</a:t>
            </a:r>
            <a:r>
              <a:rPr lang="zh-CN" altLang="en-US" dirty="0"/>
              <a:t>编号，类别，名称，价格，新旧，物品描述，估价，状态，物主。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FFF61D-3F0A-4E59-8706-B84D2BA320BA}"/>
              </a:ext>
            </a:extLst>
          </p:cNvPr>
          <p:cNvSpPr txBox="1"/>
          <p:nvPr/>
        </p:nvSpPr>
        <p:spPr>
          <a:xfrm>
            <a:off x="2830187" y="502029"/>
            <a:ext cx="695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选择物品</a:t>
            </a:r>
          </a:p>
        </p:txBody>
      </p:sp>
    </p:spTree>
    <p:extLst>
      <p:ext uri="{BB962C8B-B14F-4D97-AF65-F5344CB8AC3E}">
        <p14:creationId xmlns:p14="http://schemas.microsoft.com/office/powerpoint/2010/main" val="317871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04470" y="550583"/>
            <a:ext cx="6400800" cy="3368672"/>
            <a:chOff x="1351" y="4441"/>
            <a:chExt cx="10080" cy="5304"/>
          </a:xfrm>
        </p:grpSpPr>
        <p:sp>
          <p:nvSpPr>
            <p:cNvPr id="6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351" y="4441"/>
              <a:ext cx="10080" cy="5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2213" y="4588"/>
              <a:ext cx="5511" cy="3040"/>
              <a:chOff x="2106" y="4285"/>
              <a:chExt cx="5580" cy="3228"/>
            </a:xfrm>
          </p:grpSpPr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210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帮   助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   块</a:t>
                </a:r>
                <a:endParaRPr lang="zh-CN" altLang="zh-CN" sz="11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408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帮  助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88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模  块</a:t>
                </a:r>
                <a:endParaRPr lang="zh-CN" altLang="zh-CN" sz="11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366" y="4753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546" y="7045"/>
                <a:ext cx="36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6426" y="42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打 印 帮 </a:t>
                </a:r>
                <a:endPara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助 信 息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5346" y="475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0" name="文本框 49"/>
          <p:cNvSpPr txBox="1"/>
          <p:nvPr/>
        </p:nvSpPr>
        <p:spPr>
          <a:xfrm>
            <a:off x="447675" y="5834404"/>
            <a:ext cx="454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物品信息包括</a:t>
            </a:r>
            <a:r>
              <a:rPr lang="en-US" altLang="zh-CN" dirty="0"/>
              <a:t>:</a:t>
            </a:r>
            <a:r>
              <a:rPr lang="zh-CN" altLang="en-US" dirty="0"/>
              <a:t>编号，类别，名称，价格，新旧，物品描述，估价，状态，物主。</a:t>
            </a:r>
          </a:p>
        </p:txBody>
      </p:sp>
    </p:spTree>
    <p:extLst>
      <p:ext uri="{BB962C8B-B14F-4D97-AF65-F5344CB8AC3E}">
        <p14:creationId xmlns:p14="http://schemas.microsoft.com/office/powerpoint/2010/main" val="252788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/>
          <p:nvPr/>
        </p:nvGrpSpPr>
        <p:grpSpPr bwMode="auto">
          <a:xfrm>
            <a:off x="1181100" y="251450"/>
            <a:ext cx="3572961" cy="3647935"/>
            <a:chOff x="1386" y="229"/>
            <a:chExt cx="5942" cy="6116"/>
          </a:xfrm>
        </p:grpSpPr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386" y="3129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主  页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模  块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3727" y="385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物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品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搜  索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30"/>
            <p:cNvSpPr>
              <a:spLocks noChangeArrowheads="1"/>
            </p:cNvSpPr>
            <p:nvPr/>
          </p:nvSpPr>
          <p:spPr bwMode="auto">
            <a:xfrm>
              <a:off x="3727" y="1789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物</a:t>
              </a: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品</a:t>
              </a:r>
              <a:endParaRPr kumimoji="0" lang="zh-CN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清  单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3727" y="3193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拍 卖 行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大 数 据</a:t>
              </a:r>
              <a:endPara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646" y="3649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3005" y="853"/>
              <a:ext cx="1" cy="54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3006" y="853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3006" y="2257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022" y="3660"/>
              <a:ext cx="72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186" y="229"/>
              <a:ext cx="362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188" y="1710"/>
              <a:ext cx="35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3186" y="3161"/>
              <a:ext cx="362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6067" y="385"/>
              <a:ext cx="1261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选  择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666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物  品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067" y="1789"/>
              <a:ext cx="1261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>
              <a:lvl1pPr indent="666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/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选  择</a:t>
              </a:r>
              <a:endPara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lvl="0"/>
              <a:r>
                <a:rPr kumimoji="0" lang="zh-CN" altLang="en-US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物  品</a:t>
              </a:r>
              <a:endParaRPr lang="zh-CN" altLang="en-US" dirty="0"/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6067" y="3193"/>
              <a:ext cx="1261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打   印</a:t>
              </a:r>
              <a:endPara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信   息 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4987" y="853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4987" y="2257"/>
              <a:ext cx="10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744336" y="39333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</a:p>
        </p:txBody>
      </p:sp>
      <p:sp>
        <p:nvSpPr>
          <p:cNvPr id="40" name="Line 13"/>
          <p:cNvSpPr>
            <a:spLocks noChangeShapeType="1"/>
          </p:cNvSpPr>
          <p:nvPr/>
        </p:nvSpPr>
        <p:spPr bwMode="auto">
          <a:xfrm>
            <a:off x="4754062" y="610204"/>
            <a:ext cx="43294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5185482" y="344496"/>
            <a:ext cx="758247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   择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   作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44336" y="56527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</a:p>
        </p:txBody>
      </p:sp>
      <p:sp>
        <p:nvSpPr>
          <p:cNvPr id="43" name="矩形 42"/>
          <p:cNvSpPr/>
          <p:nvPr/>
        </p:nvSpPr>
        <p:spPr>
          <a:xfrm>
            <a:off x="4744336" y="122899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打印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4754062" y="1445863"/>
            <a:ext cx="43294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5185482" y="1180155"/>
            <a:ext cx="758247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   择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   作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44336" y="1400938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</a:p>
        </p:txBody>
      </p:sp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359911" y="2311240"/>
            <a:ext cx="6494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2588758" y="2852604"/>
            <a:ext cx="757646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进入管理员  页  面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29"/>
          <p:cNvSpPr>
            <a:spLocks noChangeArrowheads="1"/>
          </p:cNvSpPr>
          <p:nvPr/>
        </p:nvSpPr>
        <p:spPr bwMode="auto">
          <a:xfrm>
            <a:off x="2592757" y="3685259"/>
            <a:ext cx="757646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进入我的页        面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2164837" y="3084626"/>
            <a:ext cx="433542" cy="5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263451" y="2805484"/>
            <a:ext cx="217673" cy="2791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Line 23"/>
          <p:cNvSpPr>
            <a:spLocks noChangeShapeType="1"/>
          </p:cNvSpPr>
          <p:nvPr/>
        </p:nvSpPr>
        <p:spPr bwMode="auto">
          <a:xfrm>
            <a:off x="2164741" y="3898231"/>
            <a:ext cx="433542" cy="5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2264400" y="3614414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343025" y="4410075"/>
            <a:ext cx="439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可选择操作有：修改，删除，竞拍，开始竞拍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1343025" y="5353050"/>
            <a:ext cx="4752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拍卖行大数据有：物品最高拍卖价格、物品最低拍卖价格、总成交额、已拍卖物品数、正在拍卖的物品数、用户数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152400" y="152400"/>
            <a:ext cx="6972300" cy="3829312"/>
            <a:chOff x="1134" y="1165"/>
            <a:chExt cx="10980" cy="6031"/>
          </a:xfrm>
        </p:grpSpPr>
        <p:sp>
          <p:nvSpPr>
            <p:cNvPr id="6" name="AutoShape 33"/>
            <p:cNvSpPr>
              <a:spLocks noChangeAspect="1" noChangeArrowheads="1" noTextEdit="1"/>
            </p:cNvSpPr>
            <p:nvPr/>
          </p:nvSpPr>
          <p:spPr bwMode="auto">
            <a:xfrm>
              <a:off x="1134" y="1165"/>
              <a:ext cx="10980" cy="5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" name="Group 2"/>
            <p:cNvGrpSpPr/>
            <p:nvPr/>
          </p:nvGrpSpPr>
          <p:grpSpPr bwMode="auto">
            <a:xfrm>
              <a:off x="2754" y="1321"/>
              <a:ext cx="7505" cy="5875"/>
              <a:chOff x="1386" y="229"/>
              <a:chExt cx="7925" cy="6263"/>
            </a:xfrm>
          </p:grpSpPr>
          <p:sp>
            <p:nvSpPr>
              <p:cNvPr id="8" name="Rectangle 32"/>
              <p:cNvSpPr>
                <a:spLocks noChangeArrowheads="1"/>
              </p:cNvSpPr>
              <p:nvPr/>
            </p:nvSpPr>
            <p:spPr bwMode="auto">
              <a:xfrm>
                <a:off x="1386" y="1801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成员信息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管理模块</a:t>
                </a:r>
                <a:endParaRPr lang="zh-CN" altLang="zh-CN" sz="11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31"/>
              <p:cNvSpPr>
                <a:spLocks noChangeArrowheads="1"/>
              </p:cNvSpPr>
              <p:nvPr/>
            </p:nvSpPr>
            <p:spPr bwMode="auto">
              <a:xfrm>
                <a:off x="3727" y="385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修  改</a:t>
                </a:r>
                <a:endPara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密  码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30"/>
              <p:cNvSpPr>
                <a:spLocks noChangeArrowheads="1"/>
              </p:cNvSpPr>
              <p:nvPr/>
            </p:nvSpPr>
            <p:spPr bwMode="auto">
              <a:xfrm>
                <a:off x="3727" y="1789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竞  拍</a:t>
                </a:r>
                <a:endPara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历  史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29"/>
              <p:cNvSpPr>
                <a:spLocks noChangeArrowheads="1"/>
              </p:cNvSpPr>
              <p:nvPr/>
            </p:nvSpPr>
            <p:spPr bwMode="auto">
              <a:xfrm>
                <a:off x="3727" y="3193"/>
                <a:ext cx="126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退  出</a:t>
                </a:r>
                <a:endPara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登  录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Line 27"/>
              <p:cNvSpPr>
                <a:spLocks noChangeShapeType="1"/>
              </p:cNvSpPr>
              <p:nvPr/>
            </p:nvSpPr>
            <p:spPr bwMode="auto">
              <a:xfrm>
                <a:off x="2646" y="2257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Line 26"/>
              <p:cNvSpPr>
                <a:spLocks noChangeShapeType="1"/>
              </p:cNvSpPr>
              <p:nvPr/>
            </p:nvSpPr>
            <p:spPr bwMode="auto">
              <a:xfrm>
                <a:off x="3005" y="853"/>
                <a:ext cx="1" cy="563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006" y="853"/>
                <a:ext cx="7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3006" y="2257"/>
                <a:ext cx="72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3022" y="3676"/>
                <a:ext cx="721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Text Box 21"/>
              <p:cNvSpPr txBox="1">
                <a:spLocks noChangeArrowheads="1"/>
              </p:cNvSpPr>
              <p:nvPr/>
            </p:nvSpPr>
            <p:spPr bwMode="auto">
              <a:xfrm>
                <a:off x="3186" y="229"/>
                <a:ext cx="362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20"/>
              <p:cNvSpPr txBox="1">
                <a:spLocks noChangeArrowheads="1"/>
              </p:cNvSpPr>
              <p:nvPr/>
            </p:nvSpPr>
            <p:spPr bwMode="auto">
              <a:xfrm>
                <a:off x="3187" y="1710"/>
                <a:ext cx="35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3186" y="3177"/>
                <a:ext cx="362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8050" y="385"/>
                <a:ext cx="1261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输</a:t>
                </a: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入</a:t>
                </a:r>
                <a:endParaRPr kumimoji="0" lang="zh-CN" altLang="en-US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新 密 码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6"/>
              <p:cNvSpPr>
                <a:spLocks noChangeArrowheads="1"/>
              </p:cNvSpPr>
              <p:nvPr/>
            </p:nvSpPr>
            <p:spPr bwMode="auto">
              <a:xfrm>
                <a:off x="6067" y="1789"/>
                <a:ext cx="1261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indent="666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打  印</a:t>
                </a:r>
                <a:endPara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66675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信  息</a:t>
                </a: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6067" y="3193"/>
                <a:ext cx="1261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返        回</a:t>
                </a:r>
                <a:endParaRPr kumimoji="0" lang="en-US" altLang="zh-CN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1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登录页面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987" y="853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4987" y="2257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4987" y="3661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3995814" y="338495"/>
            <a:ext cx="758247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 密 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Line 13"/>
          <p:cNvSpPr>
            <a:spLocks noChangeShapeType="1"/>
          </p:cNvSpPr>
          <p:nvPr/>
        </p:nvSpPr>
        <p:spPr bwMode="auto">
          <a:xfrm flipV="1">
            <a:off x="4754062" y="623638"/>
            <a:ext cx="432940" cy="45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Rectangle 29"/>
          <p:cNvSpPr>
            <a:spLocks noChangeArrowheads="1"/>
          </p:cNvSpPr>
          <p:nvPr/>
        </p:nvSpPr>
        <p:spPr bwMode="auto">
          <a:xfrm>
            <a:off x="2588853" y="2854003"/>
            <a:ext cx="757697" cy="464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用   户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登   录</a:t>
            </a:r>
            <a:endParaRPr lang="zh-CN" altLang="en-US" sz="1000" dirty="0"/>
          </a:p>
        </p:txBody>
      </p:sp>
      <p:sp>
        <p:nvSpPr>
          <p:cNvPr id="46" name="Rectangle 29"/>
          <p:cNvSpPr>
            <a:spLocks noChangeArrowheads="1"/>
          </p:cNvSpPr>
          <p:nvPr/>
        </p:nvSpPr>
        <p:spPr bwMode="auto">
          <a:xfrm>
            <a:off x="2582603" y="3682800"/>
            <a:ext cx="757697" cy="4647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indent="666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 用  户</a:t>
            </a:r>
            <a:endParaRPr lang="en-US" altLang="zh-CN" sz="1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6667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      册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>
            <a:off x="2158557" y="3976830"/>
            <a:ext cx="433571" cy="5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>
            <a:off x="2163905" y="3219650"/>
            <a:ext cx="433571" cy="5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2256973" y="2921738"/>
            <a:ext cx="217688" cy="2788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256973" y="3672777"/>
            <a:ext cx="217688" cy="27884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5055B85B-8DDB-4C3E-8634-CD8457C7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814" y="2853754"/>
            <a:ext cx="758247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账号密码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B1E1B56-50F0-42A9-8AD5-A2130C9DA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550" y="3086372"/>
            <a:ext cx="6494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3337BA63-F0F1-4DC3-A59E-A35EE19E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851" y="3682304"/>
            <a:ext cx="758247" cy="4652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indent="66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</a:t>
            </a: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入</a:t>
            </a:r>
            <a:endParaRPr kumimoji="0" lang="zh-CN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6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账号密码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43F8B97D-4937-41E1-8D08-0E78EF995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587" y="3914922"/>
            <a:ext cx="64945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9525">
          <a:solidFill>
            <a:srgbClr val="000000"/>
          </a:solidFill>
          <a:round/>
          <a:tailEnd type="none" w="med" len="med"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477</Words>
  <Application>Microsoft Office PowerPoint</Application>
  <PresentationFormat>宽屏</PresentationFormat>
  <Paragraphs>164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嘉贤</dc:creator>
  <cp:lastModifiedBy>吴 嘉贤</cp:lastModifiedBy>
  <cp:revision>66</cp:revision>
  <dcterms:created xsi:type="dcterms:W3CDTF">2018-04-27T12:52:00Z</dcterms:created>
  <dcterms:modified xsi:type="dcterms:W3CDTF">2018-05-19T07:42:17Z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