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BF5F6B-01C3-45DC-9E03-79EE74A5F254}">
  <a:tblStyle styleId="{BEBF5F6B-01C3-45DC-9E03-79EE74A5F2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9c512f5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99c512f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9c512f5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9c512f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9c512f5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9c512f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9c512f5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9c512f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9c512f5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9c512f5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89aba22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89aba22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89aba224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89aba22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89aba224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89aba22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89aba224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89aba22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89aba224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89aba22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99c513157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99c51315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819b9d7a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819b9d7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9c513157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9c5131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889aba22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889aba2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889aba22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889aba2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9c513157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9c51315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99c513157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99c513157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99c513157_3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99c513157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889aba22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889aba2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99c513157_3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99c513157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99c513157_3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99c513157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99c513157_3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99c513157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99c513157_3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99c513157_3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99c513157_3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99c513157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99c513157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99c51315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991aac4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991aac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c512f5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c512f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99c512f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499c512f5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34.png"/><Relationship Id="rId6" Type="http://schemas.openxmlformats.org/officeDocument/2006/relationships/image" Target="../media/image30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41.png"/><Relationship Id="rId9" Type="http://schemas.openxmlformats.org/officeDocument/2006/relationships/image" Target="../media/image40.png"/><Relationship Id="rId5" Type="http://schemas.openxmlformats.org/officeDocument/2006/relationships/image" Target="../media/image38.png"/><Relationship Id="rId6" Type="http://schemas.openxmlformats.org/officeDocument/2006/relationships/image" Target="../media/image43.png"/><Relationship Id="rId7" Type="http://schemas.openxmlformats.org/officeDocument/2006/relationships/image" Target="../media/image36.png"/><Relationship Id="rId8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426600" y="16678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Traffic Accident Prediction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26600" y="4498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Jenny Xu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Daniel Truong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Ti-Tai Wang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MoonSung Kim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"/>
            <a:ext cx="12191998" cy="270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 - Missing Values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5715 records that had a missing value for any attribute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Attribute with most missing: Age_Band_of_Driver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4577 records with missing age band attribute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Because of large size of dataset we simply removed any record with a missing attribute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 - Outliers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Several high casualty accidents with few </a:t>
            </a:r>
            <a:r>
              <a:rPr lang="en-US"/>
              <a:t>occurrences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Accident with 11 casualties occurred only once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Too young drivers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Removed these as they didn’t seem to fit the types of accidents we were trying to predict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 - Numerosity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After removing outliers and missing data still too much data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15582 records remaining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Running a single model with this much data was taking &gt;30mins every time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decided to focus on accidents occurring in rural areas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Reduced dataset to ~1.6k records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enough domain knowledge to use sampling techniques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19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619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3371075" y="2570450"/>
            <a:ext cx="6067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Classification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250900" y="236950"/>
            <a:ext cx="80289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One hot-encoding</a:t>
            </a:r>
            <a:endParaRPr sz="3600"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0" y="1199300"/>
            <a:ext cx="5918169" cy="209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425" y="2694550"/>
            <a:ext cx="6635697" cy="209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8"/>
          <p:cNvSpPr/>
          <p:nvPr/>
        </p:nvSpPr>
        <p:spPr>
          <a:xfrm>
            <a:off x="6350275" y="1704700"/>
            <a:ext cx="2076900" cy="2090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6039350" y="5189850"/>
            <a:ext cx="88968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“Fatal”      = (1, 0, 0)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“Serious” = (0, 1, 0)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“Slight”    = (0, 0, 1)</a:t>
            </a:r>
            <a:endParaRPr b="1"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250900" y="236950"/>
            <a:ext cx="80289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Split Data into Training and Testing</a:t>
            </a:r>
            <a:endParaRPr sz="3600"/>
          </a:p>
        </p:txBody>
      </p:sp>
      <p:sp>
        <p:nvSpPr>
          <p:cNvPr id="187" name="Google Shape;187;p29"/>
          <p:cNvSpPr/>
          <p:nvPr/>
        </p:nvSpPr>
        <p:spPr>
          <a:xfrm>
            <a:off x="6195450" y="4757750"/>
            <a:ext cx="5617500" cy="7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409</a:t>
            </a:r>
            <a:endParaRPr sz="3000"/>
          </a:p>
        </p:txBody>
      </p:sp>
      <p:sp>
        <p:nvSpPr>
          <p:cNvPr id="188" name="Google Shape;188;p29"/>
          <p:cNvSpPr/>
          <p:nvPr/>
        </p:nvSpPr>
        <p:spPr>
          <a:xfrm>
            <a:off x="327100" y="2053575"/>
            <a:ext cx="5617500" cy="7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409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327100" y="2922963"/>
            <a:ext cx="5617500" cy="7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409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327100" y="3792350"/>
            <a:ext cx="5617500" cy="7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409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327100" y="4773800"/>
            <a:ext cx="5617500" cy="71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5707575" y="4966000"/>
            <a:ext cx="808500" cy="34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6202875" y="2355700"/>
            <a:ext cx="808500" cy="1937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4" name="Google Shape;194;p29"/>
          <p:cNvSpPr txBox="1"/>
          <p:nvPr/>
        </p:nvSpPr>
        <p:spPr>
          <a:xfrm>
            <a:off x="7130300" y="3084700"/>
            <a:ext cx="4985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Train two models for predicting the driver’s age and gender by using SVM and ANN.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/>
        </p:nvSpPr>
        <p:spPr>
          <a:xfrm>
            <a:off x="250900" y="236950"/>
            <a:ext cx="80289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Training Steps</a:t>
            </a:r>
            <a:endParaRPr sz="3600"/>
          </a:p>
        </p:txBody>
      </p:sp>
      <p:sp>
        <p:nvSpPr>
          <p:cNvPr id="200" name="Google Shape;200;p30"/>
          <p:cNvSpPr/>
          <p:nvPr/>
        </p:nvSpPr>
        <p:spPr>
          <a:xfrm>
            <a:off x="250900" y="1382072"/>
            <a:ext cx="4006200" cy="3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250900" y="1854538"/>
            <a:ext cx="4006200" cy="39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250900" y="2327004"/>
            <a:ext cx="4006200" cy="3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250900" y="2799470"/>
            <a:ext cx="4006200" cy="3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250900" y="3271935"/>
            <a:ext cx="4006200" cy="3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4356426" y="1571490"/>
            <a:ext cx="298200" cy="57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/>
        </p:nvSpPr>
        <p:spPr>
          <a:xfrm rot="-1158332">
            <a:off x="1124237" y="2074019"/>
            <a:ext cx="2147877" cy="68966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FFFF00"/>
                </a:highlight>
              </a:rPr>
              <a:t>5 Fold CV</a:t>
            </a:r>
            <a:endParaRPr b="1" sz="3000">
              <a:highlight>
                <a:srgbClr val="FFFF00"/>
              </a:highlight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700" y="626988"/>
            <a:ext cx="4384977" cy="311503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2327825" y="3158600"/>
            <a:ext cx="5174400" cy="1296300"/>
          </a:xfrm>
          <a:prstGeom prst="rightArrowCallout">
            <a:avLst>
              <a:gd fmla="val 25000" name="adj1"/>
              <a:gd fmla="val 25000" name="adj2"/>
              <a:gd fmla="val 46156" name="adj3"/>
              <a:gd fmla="val 60916" name="adj4"/>
            </a:avLst>
          </a:prstGeom>
          <a:solidFill>
            <a:srgbClr val="FFFFFF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Obtain Parameters from the Best Model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6500" y="3789425"/>
            <a:ext cx="4639576" cy="30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250900" y="236950"/>
            <a:ext cx="80289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 and Discussion</a:t>
            </a:r>
            <a:endParaRPr sz="3600"/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250900" y="16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{BEBF5F6B-01C3-45DC-9E03-79EE74A5F254}</a:tableStyleId>
              </a:tblPr>
              <a:tblGrid>
                <a:gridCol w="2147925"/>
                <a:gridCol w="2147925"/>
                <a:gridCol w="2147925"/>
                <a:gridCol w="2147925"/>
              </a:tblGrid>
              <a:tr h="53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Error Rate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SVM (Linear)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SVM (Radial)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ANN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53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Age Band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80.2%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82.9%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83.3%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51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Gender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42.8%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38.6%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42.8</a:t>
                      </a:r>
                      <a:r>
                        <a:rPr b="1" lang="en-US" sz="2400"/>
                        <a:t>%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300" y="3878925"/>
            <a:ext cx="9109900" cy="28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2589875" y="4007325"/>
            <a:ext cx="1310400" cy="271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2398825" y="2175550"/>
            <a:ext cx="6443700" cy="544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 rot="5400000">
            <a:off x="8692725" y="2338275"/>
            <a:ext cx="1818900" cy="151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518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goal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92700" y="19866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 age and gender factors in an accident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case of hit n run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700" y="3607900"/>
            <a:ext cx="6678300" cy="32501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4435775" y="69138"/>
            <a:ext cx="7756236" cy="191754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5513700" y="296025"/>
            <a:ext cx="53787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62% </a:t>
            </a:r>
            <a:r>
              <a:rPr lang="en-US" sz="3600"/>
              <a:t>increase in deaths from Hit &amp; Runs in the U.S.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250900" y="236950"/>
            <a:ext cx="80289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 and Discussion</a:t>
            </a:r>
            <a:endParaRPr sz="3600"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375" y="5375200"/>
            <a:ext cx="4336700" cy="12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250" y="3427251"/>
            <a:ext cx="2662600" cy="118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7650" y="3412208"/>
            <a:ext cx="2662606" cy="12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300" y="3412200"/>
            <a:ext cx="2805226" cy="12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988525" y="2193300"/>
            <a:ext cx="23787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SVM(linear)</a:t>
            </a:r>
            <a:endParaRPr sz="3000"/>
          </a:p>
        </p:txBody>
      </p:sp>
      <p:sp>
        <p:nvSpPr>
          <p:cNvPr id="230" name="Google Shape;230;p32"/>
          <p:cNvSpPr txBox="1"/>
          <p:nvPr/>
        </p:nvSpPr>
        <p:spPr>
          <a:xfrm>
            <a:off x="5051550" y="2193300"/>
            <a:ext cx="23787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SVM(radial)</a:t>
            </a:r>
            <a:endParaRPr sz="3000"/>
          </a:p>
        </p:txBody>
      </p:sp>
      <p:sp>
        <p:nvSpPr>
          <p:cNvPr id="231" name="Google Shape;231;p32"/>
          <p:cNvSpPr txBox="1"/>
          <p:nvPr/>
        </p:nvSpPr>
        <p:spPr>
          <a:xfrm>
            <a:off x="9565363" y="2193300"/>
            <a:ext cx="23787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ANN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3371075" y="2570450"/>
            <a:ext cx="6067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Clustering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242" name="Google Shape;242;p34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Feature selection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MCA (Multiple Correspondence Analysis)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Distance-based clustering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PAM (Partitioning Around Medoids)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Density-based clustering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OPTICS (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Ordering Points To Identify the Clustering Structure)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175" y="1023450"/>
            <a:ext cx="7871649" cy="58345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250900" y="236950"/>
            <a:ext cx="92724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Feature Selection (MCA)</a:t>
            </a:r>
            <a:endParaRPr sz="3600"/>
          </a:p>
        </p:txBody>
      </p:sp>
      <p:sp>
        <p:nvSpPr>
          <p:cNvPr id="249" name="Google Shape;249;p35"/>
          <p:cNvSpPr txBox="1"/>
          <p:nvPr/>
        </p:nvSpPr>
        <p:spPr>
          <a:xfrm>
            <a:off x="5120575" y="1085050"/>
            <a:ext cx="2330100" cy="43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Accident_Severity</a:t>
            </a:r>
            <a:endParaRPr b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125"/>
            <a:ext cx="11887201" cy="593187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250900" y="236950"/>
            <a:ext cx="10104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Feature Selection (MCA)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125"/>
            <a:ext cx="11887201" cy="593187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250900" y="236950"/>
            <a:ext cx="10104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</a:t>
            </a:r>
            <a:r>
              <a:rPr lang="en-US" sz="3600">
                <a:solidFill>
                  <a:schemeClr val="dk1"/>
                </a:solidFill>
              </a:rPr>
              <a:t>Feature</a:t>
            </a:r>
            <a:r>
              <a:rPr lang="en-US" sz="3600"/>
              <a:t> Selection (MCA)</a:t>
            </a:r>
            <a:endParaRPr sz="3600"/>
          </a:p>
        </p:txBody>
      </p:sp>
      <p:sp>
        <p:nvSpPr>
          <p:cNvPr id="262" name="Google Shape;262;p37"/>
          <p:cNvSpPr/>
          <p:nvPr/>
        </p:nvSpPr>
        <p:spPr>
          <a:xfrm>
            <a:off x="3413200" y="1358950"/>
            <a:ext cx="2749500" cy="165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7"/>
          <p:cNvSpPr/>
          <p:nvPr/>
        </p:nvSpPr>
        <p:spPr>
          <a:xfrm>
            <a:off x="6162700" y="1358950"/>
            <a:ext cx="2675700" cy="165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737500" y="3012850"/>
            <a:ext cx="2675700" cy="165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3413200" y="3012850"/>
            <a:ext cx="2749500" cy="165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6162700" y="3012850"/>
            <a:ext cx="2675700" cy="165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8838400" y="3012850"/>
            <a:ext cx="2749500" cy="165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/>
        </p:nvSpPr>
        <p:spPr>
          <a:xfrm>
            <a:off x="250900" y="236950"/>
            <a:ext cx="10104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</a:t>
            </a:r>
            <a:r>
              <a:rPr lang="en-US" sz="3600">
                <a:solidFill>
                  <a:schemeClr val="dk1"/>
                </a:solidFill>
              </a:rPr>
              <a:t>Feature</a:t>
            </a:r>
            <a:r>
              <a:rPr lang="en-US" sz="3600"/>
              <a:t> Selection</a:t>
            </a:r>
            <a:endParaRPr sz="3600"/>
          </a:p>
        </p:txBody>
      </p:sp>
      <p:sp>
        <p:nvSpPr>
          <p:cNvPr id="273" name="Google Shape;273;p38"/>
          <p:cNvSpPr txBox="1"/>
          <p:nvPr>
            <p:ph idx="4294967295" type="body"/>
          </p:nvPr>
        </p:nvSpPr>
        <p:spPr>
          <a:xfrm>
            <a:off x="838200" y="1173550"/>
            <a:ext cx="10515600" cy="5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Meaningful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Time, Wether_Conditions, Road_Type, Road_Conditions, Season, Sex_of_Driver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we want to know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Accident_Severiety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Age_Band_of_Driver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But, we have only one year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Season? Month?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250900" y="236950"/>
            <a:ext cx="10104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</a:t>
            </a:r>
            <a:r>
              <a:rPr lang="en-US" sz="3600">
                <a:solidFill>
                  <a:schemeClr val="dk1"/>
                </a:solidFill>
              </a:rPr>
              <a:t>Feature</a:t>
            </a:r>
            <a:r>
              <a:rPr lang="en-US" sz="3600"/>
              <a:t> Selection</a:t>
            </a:r>
            <a:endParaRPr sz="3600"/>
          </a:p>
        </p:txBody>
      </p:sp>
      <p:sp>
        <p:nvSpPr>
          <p:cNvPr id="279" name="Google Shape;279;p39"/>
          <p:cNvSpPr txBox="1"/>
          <p:nvPr>
            <p:ph idx="4294967295" type="body"/>
          </p:nvPr>
        </p:nvSpPr>
        <p:spPr>
          <a:xfrm>
            <a:off x="753925" y="1127200"/>
            <a:ext cx="10515600" cy="5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got 7 Features: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Transform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Ordinal</a:t>
            </a:r>
            <a:r>
              <a:rPr lang="en-US"/>
              <a:t>: Time, Accident_Severiety, Age_Band_of_Driver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Nominal</a:t>
            </a:r>
            <a:r>
              <a:rPr lang="en-US"/>
              <a:t>: Wether_Conditions, Wether_Conditions, Road_Type, Road_Conditions, Sex_of_Driver</a:t>
            </a:r>
            <a:endParaRPr/>
          </a:p>
        </p:txBody>
      </p:sp>
      <p:graphicFrame>
        <p:nvGraphicFramePr>
          <p:cNvPr id="280" name="Google Shape;280;p39"/>
          <p:cNvGraphicFramePr/>
          <p:nvPr/>
        </p:nvGraphicFramePr>
        <p:xfrm>
          <a:off x="1125675" y="17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{BEBF5F6B-01C3-45DC-9E03-79EE74A5F254}</a:tableStyleId>
              </a:tblPr>
              <a:tblGrid>
                <a:gridCol w="2181975"/>
                <a:gridCol w="2898325"/>
                <a:gridCol w="2308400"/>
                <a:gridCol w="2898300"/>
              </a:tblGrid>
              <a:tr h="62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Time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Morning, Afternoon, Evening, Night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Sex_of_Driver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Female, Male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Wether_Conditions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Fine, Raining, Snowing, Fog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Accident_Severiety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Slight, Severe, Fatal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5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Road_Type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Single carriage, Dual carriage, Roundabout, One way street, Slip road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Age_Band_of_Driver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16-20, 21-25, 26-35, 36-45, 46-55, 56-65, 66-75, &gt;75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5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Road_Conditions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Wet, Dry, Snow, Ice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idx="4294967295" type="body"/>
          </p:nvPr>
        </p:nvSpPr>
        <p:spPr>
          <a:xfrm>
            <a:off x="753925" y="1127200"/>
            <a:ext cx="10515600" cy="5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Distance Method: gower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Number of Categories: 3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250900" y="236950"/>
            <a:ext cx="10104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</a:t>
            </a:r>
            <a:r>
              <a:rPr lang="en-US" sz="3600">
                <a:solidFill>
                  <a:schemeClr val="dk1"/>
                </a:solidFill>
              </a:rPr>
              <a:t>PAM</a:t>
            </a:r>
            <a:endParaRPr sz="3600"/>
          </a:p>
        </p:txBody>
      </p:sp>
      <p:grpSp>
        <p:nvGrpSpPr>
          <p:cNvPr id="287" name="Google Shape;287;p40"/>
          <p:cNvGrpSpPr/>
          <p:nvPr/>
        </p:nvGrpSpPr>
        <p:grpSpPr>
          <a:xfrm>
            <a:off x="573582" y="2457059"/>
            <a:ext cx="5735672" cy="4142940"/>
            <a:chOff x="5041325" y="1544075"/>
            <a:chExt cx="6931325" cy="5137574"/>
          </a:xfrm>
        </p:grpSpPr>
        <p:pic>
          <p:nvPicPr>
            <p:cNvPr id="288" name="Google Shape;288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1325" y="1544075"/>
              <a:ext cx="6931325" cy="51375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9" name="Google Shape;289;p40"/>
            <p:cNvCxnSpPr/>
            <p:nvPr/>
          </p:nvCxnSpPr>
          <p:spPr>
            <a:xfrm>
              <a:off x="7058175" y="2227200"/>
              <a:ext cx="0" cy="3771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pic>
        <p:nvPicPr>
          <p:cNvPr id="290" name="Google Shape;290;p40"/>
          <p:cNvPicPr preferRelativeResize="0"/>
          <p:nvPr/>
        </p:nvPicPr>
        <p:blipFill rotWithShape="1">
          <a:blip r:embed="rId4">
            <a:alphaModFix/>
          </a:blip>
          <a:srcRect b="0" l="0" r="0" t="6742"/>
          <a:stretch/>
        </p:blipFill>
        <p:spPr>
          <a:xfrm>
            <a:off x="6309250" y="2770600"/>
            <a:ext cx="5478925" cy="378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>
            <a:off x="5167950" y="2376350"/>
            <a:ext cx="2357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Silhouette Coefficient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7080" t="0"/>
          <a:stretch/>
        </p:blipFill>
        <p:spPr>
          <a:xfrm>
            <a:off x="2743600" y="1173550"/>
            <a:ext cx="6663775" cy="531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/>
        </p:nvSpPr>
        <p:spPr>
          <a:xfrm>
            <a:off x="250900" y="236950"/>
            <a:ext cx="10104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</a:t>
            </a:r>
            <a:r>
              <a:rPr lang="en-US" sz="3600">
                <a:solidFill>
                  <a:schemeClr val="dk1"/>
                </a:solidFill>
              </a:rPr>
              <a:t>PAM</a:t>
            </a:r>
            <a:endParaRPr sz="3600"/>
          </a:p>
        </p:txBody>
      </p:sp>
      <p:sp>
        <p:nvSpPr>
          <p:cNvPr id="298" name="Google Shape;298;p41"/>
          <p:cNvSpPr txBox="1"/>
          <p:nvPr/>
        </p:nvSpPr>
        <p:spPr>
          <a:xfrm>
            <a:off x="8242925" y="2833800"/>
            <a:ext cx="1053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highlight>
                  <a:srgbClr val="E06666"/>
                </a:highlight>
              </a:rPr>
              <a:t>Cluster 1</a:t>
            </a:r>
            <a:endParaRPr b="1">
              <a:solidFill>
                <a:srgbClr val="FFFFFF"/>
              </a:solidFill>
              <a:highlight>
                <a:srgbClr val="E06666"/>
              </a:highlight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3228500" y="5582963"/>
            <a:ext cx="1053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highlight>
                  <a:srgbClr val="6AA84F"/>
                </a:highlight>
              </a:rPr>
              <a:t>Cluster 2</a:t>
            </a:r>
            <a:endParaRPr b="1">
              <a:solidFill>
                <a:srgbClr val="FFFFFF"/>
              </a:solidFill>
              <a:highlight>
                <a:srgbClr val="6AA84F"/>
              </a:highlight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3228500" y="2138513"/>
            <a:ext cx="1053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highlight>
                  <a:srgbClr val="4A86E8"/>
                </a:highlight>
              </a:rPr>
              <a:t>Cluster 3</a:t>
            </a:r>
            <a:endParaRPr b="1">
              <a:solidFill>
                <a:srgbClr val="FFFFFF"/>
              </a:solidFill>
              <a:highlight>
                <a:srgbClr val="4A86E8"/>
              </a:highlight>
            </a:endParaRPr>
          </a:p>
        </p:txBody>
      </p:sp>
      <p:pic>
        <p:nvPicPr>
          <p:cNvPr id="301" name="Google Shape;301;p41"/>
          <p:cNvPicPr preferRelativeResize="0"/>
          <p:nvPr/>
        </p:nvPicPr>
        <p:blipFill rotWithShape="1">
          <a:blip r:embed="rId4">
            <a:alphaModFix/>
          </a:blip>
          <a:srcRect b="0" l="0" r="0" t="7561"/>
          <a:stretch/>
        </p:blipFill>
        <p:spPr>
          <a:xfrm>
            <a:off x="9460041" y="1822476"/>
            <a:ext cx="2123600" cy="10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138" y="4513116"/>
            <a:ext cx="1271766" cy="69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300" y="1252954"/>
            <a:ext cx="1271766" cy="69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08725" y="2913603"/>
            <a:ext cx="2026246" cy="11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7150" y="5208988"/>
            <a:ext cx="1896450" cy="12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0175" y="1252950"/>
            <a:ext cx="1370896" cy="15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154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253400"/>
            <a:ext cx="10515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Detailed information about traffic accidents across the UK in 2016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Collected and published by the UK government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Including geographical locations, weather conditions, type of vehicles, number of casualties, etc.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180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4299275"/>
            <a:ext cx="10515600" cy="2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Acc.csv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Cas.csv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Veh.csv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Accident_Casualty_2016.csv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/>
        </p:nvSpPr>
        <p:spPr>
          <a:xfrm>
            <a:off x="250900" y="236950"/>
            <a:ext cx="10104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</a:t>
            </a:r>
            <a:r>
              <a:rPr lang="en-US" sz="3600">
                <a:solidFill>
                  <a:schemeClr val="dk1"/>
                </a:solidFill>
              </a:rPr>
              <a:t>OPTICS</a:t>
            </a:r>
            <a:endParaRPr sz="3600"/>
          </a:p>
        </p:txBody>
      </p:sp>
      <p:pic>
        <p:nvPicPr>
          <p:cNvPr id="312" name="Google Shape;312;p42"/>
          <p:cNvPicPr preferRelativeResize="0"/>
          <p:nvPr/>
        </p:nvPicPr>
        <p:blipFill rotWithShape="1">
          <a:blip r:embed="rId3">
            <a:alphaModFix/>
          </a:blip>
          <a:srcRect b="6466" l="0" r="0" t="10311"/>
          <a:stretch/>
        </p:blipFill>
        <p:spPr>
          <a:xfrm>
            <a:off x="8354600" y="4131775"/>
            <a:ext cx="3418075" cy="23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 rotWithShape="1">
          <a:blip r:embed="rId4">
            <a:alphaModFix/>
          </a:blip>
          <a:srcRect b="1611" l="0" r="0" t="10313"/>
          <a:stretch/>
        </p:blipFill>
        <p:spPr>
          <a:xfrm>
            <a:off x="4378500" y="4081975"/>
            <a:ext cx="3418050" cy="245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2"/>
          <p:cNvPicPr preferRelativeResize="0"/>
          <p:nvPr/>
        </p:nvPicPr>
        <p:blipFill rotWithShape="1">
          <a:blip r:embed="rId5">
            <a:alphaModFix/>
          </a:blip>
          <a:srcRect b="7969" l="0" r="0" t="11689"/>
          <a:stretch/>
        </p:blipFill>
        <p:spPr>
          <a:xfrm>
            <a:off x="474050" y="1577025"/>
            <a:ext cx="3540350" cy="23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 rotWithShape="1">
          <a:blip r:embed="rId6">
            <a:alphaModFix/>
          </a:blip>
          <a:srcRect b="7969" l="0" r="0" t="11689"/>
          <a:stretch/>
        </p:blipFill>
        <p:spPr>
          <a:xfrm>
            <a:off x="4383750" y="1577025"/>
            <a:ext cx="3540375" cy="23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2"/>
          <p:cNvPicPr preferRelativeResize="0"/>
          <p:nvPr/>
        </p:nvPicPr>
        <p:blipFill rotWithShape="1">
          <a:blip r:embed="rId7">
            <a:alphaModFix/>
          </a:blip>
          <a:srcRect b="7969" l="0" r="0" t="11689"/>
          <a:stretch/>
        </p:blipFill>
        <p:spPr>
          <a:xfrm>
            <a:off x="8293475" y="1577025"/>
            <a:ext cx="3540350" cy="23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2"/>
          <p:cNvPicPr preferRelativeResize="0"/>
          <p:nvPr/>
        </p:nvPicPr>
        <p:blipFill rotWithShape="1">
          <a:blip r:embed="rId8">
            <a:alphaModFix/>
          </a:blip>
          <a:srcRect b="7969" l="0" r="0" t="11689"/>
          <a:stretch/>
        </p:blipFill>
        <p:spPr>
          <a:xfrm>
            <a:off x="474075" y="4081975"/>
            <a:ext cx="3540350" cy="23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 txBox="1"/>
          <p:nvPr/>
        </p:nvSpPr>
        <p:spPr>
          <a:xfrm>
            <a:off x="1501600" y="1629675"/>
            <a:ext cx="1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minPts = 20</a:t>
            </a:r>
            <a:endParaRPr sz="1800"/>
          </a:p>
        </p:txBody>
      </p:sp>
      <p:sp>
        <p:nvSpPr>
          <p:cNvPr id="319" name="Google Shape;319;p42"/>
          <p:cNvSpPr txBox="1"/>
          <p:nvPr/>
        </p:nvSpPr>
        <p:spPr>
          <a:xfrm>
            <a:off x="9516975" y="4174125"/>
            <a:ext cx="1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minPts = 70</a:t>
            </a:r>
            <a:endParaRPr sz="1800"/>
          </a:p>
        </p:txBody>
      </p:sp>
      <p:sp>
        <p:nvSpPr>
          <p:cNvPr id="320" name="Google Shape;320;p42"/>
          <p:cNvSpPr txBox="1"/>
          <p:nvPr/>
        </p:nvSpPr>
        <p:spPr>
          <a:xfrm>
            <a:off x="5441863" y="4174125"/>
            <a:ext cx="1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minPts = 60</a:t>
            </a:r>
            <a:endParaRPr sz="1800"/>
          </a:p>
        </p:txBody>
      </p:sp>
      <p:sp>
        <p:nvSpPr>
          <p:cNvPr id="321" name="Google Shape;321;p42"/>
          <p:cNvSpPr txBox="1"/>
          <p:nvPr/>
        </p:nvSpPr>
        <p:spPr>
          <a:xfrm>
            <a:off x="1501575" y="4131775"/>
            <a:ext cx="1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minPts = 50</a:t>
            </a:r>
            <a:endParaRPr sz="1800"/>
          </a:p>
        </p:txBody>
      </p:sp>
      <p:sp>
        <p:nvSpPr>
          <p:cNvPr id="322" name="Google Shape;322;p42"/>
          <p:cNvSpPr txBox="1"/>
          <p:nvPr/>
        </p:nvSpPr>
        <p:spPr>
          <a:xfrm>
            <a:off x="9516975" y="1629675"/>
            <a:ext cx="1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minPts = 40</a:t>
            </a:r>
            <a:endParaRPr sz="1800"/>
          </a:p>
        </p:txBody>
      </p:sp>
      <p:sp>
        <p:nvSpPr>
          <p:cNvPr id="323" name="Google Shape;323;p42"/>
          <p:cNvSpPr txBox="1"/>
          <p:nvPr/>
        </p:nvSpPr>
        <p:spPr>
          <a:xfrm>
            <a:off x="5466100" y="1629675"/>
            <a:ext cx="1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minPts = 30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92" y="868642"/>
            <a:ext cx="7985820" cy="598936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3"/>
          <p:cNvSpPr txBox="1"/>
          <p:nvPr/>
        </p:nvSpPr>
        <p:spPr>
          <a:xfrm>
            <a:off x="250900" y="236950"/>
            <a:ext cx="10104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</a:t>
            </a:r>
            <a:r>
              <a:rPr lang="en-US" sz="3600">
                <a:solidFill>
                  <a:schemeClr val="dk1"/>
                </a:solidFill>
              </a:rPr>
              <a:t>OPTICS</a:t>
            </a:r>
            <a:endParaRPr sz="3600"/>
          </a:p>
        </p:txBody>
      </p:sp>
      <p:sp>
        <p:nvSpPr>
          <p:cNvPr id="330" name="Google Shape;330;p43"/>
          <p:cNvSpPr txBox="1"/>
          <p:nvPr/>
        </p:nvSpPr>
        <p:spPr>
          <a:xfrm>
            <a:off x="5441500" y="981950"/>
            <a:ext cx="148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minPts = 50</a:t>
            </a:r>
            <a:endParaRPr sz="1800"/>
          </a:p>
        </p:txBody>
      </p:sp>
      <p:cxnSp>
        <p:nvCxnSpPr>
          <p:cNvPr id="331" name="Google Shape;331;p43"/>
          <p:cNvCxnSpPr/>
          <p:nvPr/>
        </p:nvCxnSpPr>
        <p:spPr>
          <a:xfrm>
            <a:off x="3028345" y="4055800"/>
            <a:ext cx="690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2" name="Google Shape;332;p43"/>
          <p:cNvSpPr txBox="1"/>
          <p:nvPr/>
        </p:nvSpPr>
        <p:spPr>
          <a:xfrm>
            <a:off x="9934100" y="3849800"/>
            <a:ext cx="20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Threshold</a:t>
            </a:r>
            <a:r>
              <a:rPr lang="en-US" sz="1800"/>
              <a:t> = 0.14</a:t>
            </a:r>
            <a:endParaRPr sz="1800"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350" y="1646625"/>
            <a:ext cx="5399750" cy="14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/>
        </p:nvSpPr>
        <p:spPr>
          <a:xfrm>
            <a:off x="8604265" y="4606054"/>
            <a:ext cx="8742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261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noise points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b="82702" l="0" r="0" t="0"/>
          <a:stretch/>
        </p:blipFill>
        <p:spPr>
          <a:xfrm>
            <a:off x="842653" y="1371800"/>
            <a:ext cx="4872041" cy="138832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 txBox="1"/>
          <p:nvPr/>
        </p:nvSpPr>
        <p:spPr>
          <a:xfrm>
            <a:off x="250900" y="236950"/>
            <a:ext cx="101046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</a:t>
            </a:r>
            <a:r>
              <a:rPr lang="en-US" sz="3600">
                <a:solidFill>
                  <a:schemeClr val="dk1"/>
                </a:solidFill>
              </a:rPr>
              <a:t>OPTICS</a:t>
            </a:r>
            <a:endParaRPr sz="3600"/>
          </a:p>
        </p:txBody>
      </p:sp>
      <p:pic>
        <p:nvPicPr>
          <p:cNvPr id="341" name="Google Shape;341;p44"/>
          <p:cNvPicPr preferRelativeResize="0"/>
          <p:nvPr/>
        </p:nvPicPr>
        <p:blipFill rotWithShape="1">
          <a:blip r:embed="rId3">
            <a:alphaModFix/>
          </a:blip>
          <a:srcRect b="62117" l="0" r="0" t="20584"/>
          <a:stretch/>
        </p:blipFill>
        <p:spPr>
          <a:xfrm>
            <a:off x="842653" y="3145877"/>
            <a:ext cx="4872041" cy="138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 rotWithShape="1">
          <a:blip r:embed="rId3">
            <a:alphaModFix/>
          </a:blip>
          <a:srcRect b="21606" l="0" r="0" t="61836"/>
          <a:stretch/>
        </p:blipFill>
        <p:spPr>
          <a:xfrm>
            <a:off x="7039323" y="1415236"/>
            <a:ext cx="4872041" cy="132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4"/>
          <p:cNvPicPr preferRelativeResize="0"/>
          <p:nvPr/>
        </p:nvPicPr>
        <p:blipFill rotWithShape="1">
          <a:blip r:embed="rId3">
            <a:alphaModFix/>
          </a:blip>
          <a:srcRect b="41763" l="0" r="0" t="40939"/>
          <a:stretch/>
        </p:blipFill>
        <p:spPr>
          <a:xfrm>
            <a:off x="842653" y="5004229"/>
            <a:ext cx="4872041" cy="138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 rotWithShape="1">
          <a:blip r:embed="rId3">
            <a:alphaModFix/>
          </a:blip>
          <a:srcRect b="0" l="0" r="0" t="82059"/>
          <a:stretch/>
        </p:blipFill>
        <p:spPr>
          <a:xfrm>
            <a:off x="7039323" y="3145877"/>
            <a:ext cx="4872041" cy="143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3532" y="5004225"/>
            <a:ext cx="4903643" cy="14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4"/>
          <p:cNvSpPr txBox="1"/>
          <p:nvPr/>
        </p:nvSpPr>
        <p:spPr>
          <a:xfrm>
            <a:off x="168550" y="1371800"/>
            <a:ext cx="674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C1</a:t>
            </a:r>
            <a:endParaRPr b="1" sz="2400"/>
          </a:p>
        </p:txBody>
      </p:sp>
      <p:sp>
        <p:nvSpPr>
          <p:cNvPr id="347" name="Google Shape;347;p44"/>
          <p:cNvSpPr txBox="1"/>
          <p:nvPr/>
        </p:nvSpPr>
        <p:spPr>
          <a:xfrm>
            <a:off x="168550" y="3145875"/>
            <a:ext cx="674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C2</a:t>
            </a:r>
            <a:endParaRPr b="1" sz="2400"/>
          </a:p>
        </p:txBody>
      </p:sp>
      <p:sp>
        <p:nvSpPr>
          <p:cNvPr id="348" name="Google Shape;348;p44"/>
          <p:cNvSpPr txBox="1"/>
          <p:nvPr/>
        </p:nvSpPr>
        <p:spPr>
          <a:xfrm>
            <a:off x="168550" y="5004225"/>
            <a:ext cx="674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C3</a:t>
            </a:r>
            <a:endParaRPr b="1" sz="2400"/>
          </a:p>
        </p:txBody>
      </p:sp>
      <p:sp>
        <p:nvSpPr>
          <p:cNvPr id="349" name="Google Shape;349;p44"/>
          <p:cNvSpPr txBox="1"/>
          <p:nvPr/>
        </p:nvSpPr>
        <p:spPr>
          <a:xfrm>
            <a:off x="6303875" y="1415225"/>
            <a:ext cx="674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C4</a:t>
            </a:r>
            <a:endParaRPr b="1" sz="2400"/>
          </a:p>
        </p:txBody>
      </p:sp>
      <p:sp>
        <p:nvSpPr>
          <p:cNvPr id="350" name="Google Shape;350;p44"/>
          <p:cNvSpPr txBox="1"/>
          <p:nvPr/>
        </p:nvSpPr>
        <p:spPr>
          <a:xfrm>
            <a:off x="6303875" y="3145875"/>
            <a:ext cx="674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C5</a:t>
            </a:r>
            <a:endParaRPr b="1" sz="2400"/>
          </a:p>
        </p:txBody>
      </p:sp>
      <p:sp>
        <p:nvSpPr>
          <p:cNvPr id="351" name="Google Shape;351;p44"/>
          <p:cNvSpPr txBox="1"/>
          <p:nvPr/>
        </p:nvSpPr>
        <p:spPr>
          <a:xfrm>
            <a:off x="6056300" y="4876525"/>
            <a:ext cx="10428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Noise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points</a:t>
            </a:r>
            <a:endParaRPr b="1" sz="2000"/>
          </a:p>
        </p:txBody>
      </p:sp>
      <p:sp>
        <p:nvSpPr>
          <p:cNvPr id="352" name="Google Shape;352;p44"/>
          <p:cNvSpPr/>
          <p:nvPr/>
        </p:nvSpPr>
        <p:spPr>
          <a:xfrm>
            <a:off x="800625" y="1991025"/>
            <a:ext cx="1380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4"/>
          <p:cNvSpPr/>
          <p:nvPr/>
        </p:nvSpPr>
        <p:spPr>
          <a:xfrm>
            <a:off x="800625" y="3269625"/>
            <a:ext cx="1380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4"/>
          <p:cNvSpPr/>
          <p:nvPr/>
        </p:nvSpPr>
        <p:spPr>
          <a:xfrm>
            <a:off x="842650" y="5127975"/>
            <a:ext cx="1380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4"/>
          <p:cNvSpPr/>
          <p:nvPr/>
        </p:nvSpPr>
        <p:spPr>
          <a:xfrm>
            <a:off x="6977975" y="2038513"/>
            <a:ext cx="1380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4"/>
          <p:cNvSpPr/>
          <p:nvPr/>
        </p:nvSpPr>
        <p:spPr>
          <a:xfrm>
            <a:off x="6977975" y="3801575"/>
            <a:ext cx="1380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4"/>
          <p:cNvSpPr/>
          <p:nvPr/>
        </p:nvSpPr>
        <p:spPr>
          <a:xfrm>
            <a:off x="2468600" y="1662725"/>
            <a:ext cx="1935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4"/>
          <p:cNvSpPr/>
          <p:nvPr/>
        </p:nvSpPr>
        <p:spPr>
          <a:xfrm>
            <a:off x="2468600" y="3437450"/>
            <a:ext cx="1935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"/>
          <p:cNvSpPr/>
          <p:nvPr/>
        </p:nvSpPr>
        <p:spPr>
          <a:xfrm>
            <a:off x="2481975" y="5328050"/>
            <a:ext cx="1935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"/>
          <p:cNvSpPr/>
          <p:nvPr/>
        </p:nvSpPr>
        <p:spPr>
          <a:xfrm>
            <a:off x="8646075" y="2183150"/>
            <a:ext cx="1935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"/>
          <p:cNvSpPr/>
          <p:nvPr/>
        </p:nvSpPr>
        <p:spPr>
          <a:xfrm>
            <a:off x="8646075" y="3435150"/>
            <a:ext cx="19350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4"/>
          <p:cNvSpPr/>
          <p:nvPr/>
        </p:nvSpPr>
        <p:spPr>
          <a:xfrm>
            <a:off x="4676300" y="1662725"/>
            <a:ext cx="8673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"/>
          <p:cNvSpPr/>
          <p:nvPr/>
        </p:nvSpPr>
        <p:spPr>
          <a:xfrm>
            <a:off x="4600100" y="3395350"/>
            <a:ext cx="8673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4"/>
          <p:cNvSpPr/>
          <p:nvPr/>
        </p:nvSpPr>
        <p:spPr>
          <a:xfrm>
            <a:off x="4676300" y="5127975"/>
            <a:ext cx="8673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4"/>
          <p:cNvSpPr/>
          <p:nvPr/>
        </p:nvSpPr>
        <p:spPr>
          <a:xfrm>
            <a:off x="10809150" y="1662725"/>
            <a:ext cx="8673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10809150" y="3269625"/>
            <a:ext cx="867300" cy="24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5"/>
          <p:cNvPicPr preferRelativeResize="0"/>
          <p:nvPr/>
        </p:nvPicPr>
        <p:blipFill rotWithShape="1">
          <a:blip r:embed="rId3">
            <a:alphaModFix/>
          </a:blip>
          <a:srcRect b="0" l="0" r="0" t="8892"/>
          <a:stretch/>
        </p:blipFill>
        <p:spPr>
          <a:xfrm>
            <a:off x="2103100" y="1401101"/>
            <a:ext cx="7985800" cy="545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5"/>
          <p:cNvSpPr txBox="1"/>
          <p:nvPr/>
        </p:nvSpPr>
        <p:spPr>
          <a:xfrm>
            <a:off x="250900" y="236950"/>
            <a:ext cx="48057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Clustering - </a:t>
            </a:r>
            <a:r>
              <a:rPr lang="en-US" sz="3600">
                <a:solidFill>
                  <a:schemeClr val="dk1"/>
                </a:solidFill>
              </a:rPr>
              <a:t>OPTICS</a:t>
            </a:r>
            <a:endParaRPr sz="3600"/>
          </a:p>
        </p:txBody>
      </p:sp>
      <p:sp>
        <p:nvSpPr>
          <p:cNvPr id="373" name="Google Shape;373;p45"/>
          <p:cNvSpPr txBox="1"/>
          <p:nvPr/>
        </p:nvSpPr>
        <p:spPr>
          <a:xfrm>
            <a:off x="8604265" y="4606054"/>
            <a:ext cx="8742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noise points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4" name="Google Shape;374;p45"/>
          <p:cNvGrpSpPr/>
          <p:nvPr/>
        </p:nvGrpSpPr>
        <p:grpSpPr>
          <a:xfrm>
            <a:off x="487150" y="4404075"/>
            <a:ext cx="1387800" cy="2053500"/>
            <a:chOff x="592500" y="4256575"/>
            <a:chExt cx="1387800" cy="2053500"/>
          </a:xfrm>
        </p:grpSpPr>
        <p:sp>
          <p:nvSpPr>
            <p:cNvPr id="375" name="Google Shape;375;p45"/>
            <p:cNvSpPr txBox="1"/>
            <p:nvPr/>
          </p:nvSpPr>
          <p:spPr>
            <a:xfrm>
              <a:off x="679200" y="4479475"/>
              <a:ext cx="523800" cy="35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Male</a:t>
              </a:r>
              <a:endParaRPr sz="1200"/>
            </a:p>
          </p:txBody>
        </p:sp>
        <p:pic>
          <p:nvPicPr>
            <p:cNvPr id="376" name="Google Shape;376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71051" y="4351868"/>
              <a:ext cx="611000" cy="61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71050" y="4962875"/>
              <a:ext cx="611000" cy="61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71050" y="5573876"/>
              <a:ext cx="611000" cy="61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45"/>
            <p:cNvSpPr txBox="1"/>
            <p:nvPr/>
          </p:nvSpPr>
          <p:spPr>
            <a:xfrm>
              <a:off x="592500" y="5098475"/>
              <a:ext cx="6972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Sunny</a:t>
              </a:r>
              <a:endParaRPr sz="1200"/>
            </a:p>
          </p:txBody>
        </p:sp>
        <p:sp>
          <p:nvSpPr>
            <p:cNvPr id="380" name="Google Shape;380;p45"/>
            <p:cNvSpPr txBox="1"/>
            <p:nvPr/>
          </p:nvSpPr>
          <p:spPr>
            <a:xfrm>
              <a:off x="635550" y="5613425"/>
              <a:ext cx="611100" cy="5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Wet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Road</a:t>
              </a:r>
              <a:endParaRPr sz="1200"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592500" y="4256575"/>
              <a:ext cx="1387800" cy="20535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45"/>
          <p:cNvGrpSpPr/>
          <p:nvPr/>
        </p:nvGrpSpPr>
        <p:grpSpPr>
          <a:xfrm>
            <a:off x="5014800" y="1953850"/>
            <a:ext cx="2162400" cy="1200300"/>
            <a:chOff x="4316200" y="1997225"/>
            <a:chExt cx="2162400" cy="1200300"/>
          </a:xfrm>
        </p:grpSpPr>
        <p:sp>
          <p:nvSpPr>
            <p:cNvPr id="383" name="Google Shape;383;p45"/>
            <p:cNvSpPr/>
            <p:nvPr/>
          </p:nvSpPr>
          <p:spPr>
            <a:xfrm>
              <a:off x="4316200" y="1997225"/>
              <a:ext cx="2162400" cy="120030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45"/>
            <p:cNvGrpSpPr/>
            <p:nvPr/>
          </p:nvGrpSpPr>
          <p:grpSpPr>
            <a:xfrm>
              <a:off x="4526169" y="2045493"/>
              <a:ext cx="1790081" cy="1004507"/>
              <a:chOff x="6043144" y="4048343"/>
              <a:chExt cx="1790081" cy="1004507"/>
            </a:xfrm>
          </p:grpSpPr>
          <p:pic>
            <p:nvPicPr>
              <p:cNvPr id="385" name="Google Shape;385;p4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665750" y="4441850"/>
                <a:ext cx="611000" cy="611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6" name="Google Shape;386;p4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224075" y="4485500"/>
                <a:ext cx="523725" cy="523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" name="Google Shape;387;p4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093150" y="4441845"/>
                <a:ext cx="611000" cy="611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88" name="Google Shape;388;p45"/>
              <p:cNvGrpSpPr/>
              <p:nvPr/>
            </p:nvGrpSpPr>
            <p:grpSpPr>
              <a:xfrm>
                <a:off x="6043144" y="4048343"/>
                <a:ext cx="1790081" cy="531900"/>
                <a:chOff x="3818669" y="3851568"/>
                <a:chExt cx="1790081" cy="531900"/>
              </a:xfrm>
            </p:grpSpPr>
            <p:sp>
              <p:nvSpPr>
                <p:cNvPr id="389" name="Google Shape;389;p45"/>
                <p:cNvSpPr txBox="1"/>
                <p:nvPr/>
              </p:nvSpPr>
              <p:spPr>
                <a:xfrm>
                  <a:off x="3818669" y="3939625"/>
                  <a:ext cx="6972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/>
                    <a:t>Fem</a:t>
                  </a:r>
                  <a:r>
                    <a:rPr lang="en-US" sz="1200"/>
                    <a:t>ale</a:t>
                  </a:r>
                  <a:endParaRPr sz="1200"/>
                </a:p>
              </p:txBody>
            </p:sp>
            <p:sp>
              <p:nvSpPr>
                <p:cNvPr id="390" name="Google Shape;390;p45"/>
                <p:cNvSpPr txBox="1"/>
                <p:nvPr/>
              </p:nvSpPr>
              <p:spPr>
                <a:xfrm>
                  <a:off x="4408600" y="3940265"/>
                  <a:ext cx="697200" cy="291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/>
                    <a:t>Sunny</a:t>
                  </a:r>
                  <a:endParaRPr sz="1200"/>
                </a:p>
              </p:txBody>
            </p:sp>
            <p:sp>
              <p:nvSpPr>
                <p:cNvPr id="391" name="Google Shape;391;p45"/>
                <p:cNvSpPr txBox="1"/>
                <p:nvPr/>
              </p:nvSpPr>
              <p:spPr>
                <a:xfrm>
                  <a:off x="4997650" y="3851568"/>
                  <a:ext cx="611100" cy="53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/>
                    <a:t>Dry</a:t>
                  </a:r>
                  <a:endParaRPr sz="12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/>
                    <a:t>Road</a:t>
                  </a:r>
                  <a:endParaRPr sz="1200"/>
                </a:p>
              </p:txBody>
            </p:sp>
          </p:grpSp>
        </p:grpSp>
      </p:grpSp>
      <p:sp>
        <p:nvSpPr>
          <p:cNvPr id="392" name="Google Shape;392;p45"/>
          <p:cNvSpPr/>
          <p:nvPr/>
        </p:nvSpPr>
        <p:spPr>
          <a:xfrm>
            <a:off x="7703025" y="759050"/>
            <a:ext cx="1424400" cy="2127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5"/>
          <p:cNvSpPr/>
          <p:nvPr/>
        </p:nvSpPr>
        <p:spPr>
          <a:xfrm>
            <a:off x="10168725" y="1101200"/>
            <a:ext cx="1485300" cy="2127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45"/>
          <p:cNvGrpSpPr/>
          <p:nvPr/>
        </p:nvGrpSpPr>
        <p:grpSpPr>
          <a:xfrm>
            <a:off x="10281662" y="1267320"/>
            <a:ext cx="1198539" cy="1795056"/>
            <a:chOff x="8148337" y="1237445"/>
            <a:chExt cx="1198539" cy="1795056"/>
          </a:xfrm>
        </p:grpSpPr>
        <p:pic>
          <p:nvPicPr>
            <p:cNvPr id="395" name="Google Shape;395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35875" y="1808900"/>
              <a:ext cx="611000" cy="61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4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735875" y="1237445"/>
              <a:ext cx="611000" cy="61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735875" y="2421501"/>
              <a:ext cx="611000" cy="61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45"/>
            <p:cNvSpPr txBox="1"/>
            <p:nvPr/>
          </p:nvSpPr>
          <p:spPr>
            <a:xfrm>
              <a:off x="8148337" y="1350546"/>
              <a:ext cx="697200" cy="35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Fem</a:t>
              </a:r>
              <a:r>
                <a:rPr lang="en-US" sz="1200"/>
                <a:t>ale</a:t>
              </a:r>
              <a:endParaRPr sz="1200"/>
            </a:p>
          </p:txBody>
        </p:sp>
        <p:sp>
          <p:nvSpPr>
            <p:cNvPr id="399" name="Google Shape;399;p45"/>
            <p:cNvSpPr txBox="1"/>
            <p:nvPr/>
          </p:nvSpPr>
          <p:spPr>
            <a:xfrm>
              <a:off x="8148937" y="1925271"/>
              <a:ext cx="6972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Sunny</a:t>
              </a:r>
              <a:endParaRPr sz="1200"/>
            </a:p>
          </p:txBody>
        </p:sp>
        <p:sp>
          <p:nvSpPr>
            <p:cNvPr id="400" name="Google Shape;400;p45"/>
            <p:cNvSpPr txBox="1"/>
            <p:nvPr/>
          </p:nvSpPr>
          <p:spPr>
            <a:xfrm>
              <a:off x="8191987" y="2475040"/>
              <a:ext cx="611100" cy="5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Wet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Road</a:t>
              </a:r>
              <a:endParaRPr sz="1200"/>
            </a:p>
          </p:txBody>
        </p:sp>
      </p:grpSp>
      <p:grpSp>
        <p:nvGrpSpPr>
          <p:cNvPr id="401" name="Google Shape;401;p45"/>
          <p:cNvGrpSpPr/>
          <p:nvPr/>
        </p:nvGrpSpPr>
        <p:grpSpPr>
          <a:xfrm>
            <a:off x="3703663" y="3392600"/>
            <a:ext cx="2003700" cy="1173000"/>
            <a:chOff x="3558700" y="3392600"/>
            <a:chExt cx="2003700" cy="1173000"/>
          </a:xfrm>
        </p:grpSpPr>
        <p:sp>
          <p:nvSpPr>
            <p:cNvPr id="402" name="Google Shape;402;p45"/>
            <p:cNvSpPr/>
            <p:nvPr/>
          </p:nvSpPr>
          <p:spPr>
            <a:xfrm>
              <a:off x="3558700" y="3392600"/>
              <a:ext cx="2003700" cy="11730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45"/>
            <p:cNvGrpSpPr/>
            <p:nvPr/>
          </p:nvGrpSpPr>
          <p:grpSpPr>
            <a:xfrm>
              <a:off x="3676776" y="3476843"/>
              <a:ext cx="1767549" cy="1004507"/>
              <a:chOff x="3841201" y="3851568"/>
              <a:chExt cx="1767549" cy="1004507"/>
            </a:xfrm>
          </p:grpSpPr>
          <p:pic>
            <p:nvPicPr>
              <p:cNvPr id="404" name="Google Shape;404;p4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841201" y="4245068"/>
                <a:ext cx="611000" cy="611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5" name="Google Shape;405;p4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395900" y="4245075"/>
                <a:ext cx="611000" cy="611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6" name="Google Shape;406;p4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006900" y="4288725"/>
                <a:ext cx="523725" cy="523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45"/>
              <p:cNvSpPr txBox="1"/>
              <p:nvPr/>
            </p:nvSpPr>
            <p:spPr>
              <a:xfrm>
                <a:off x="3884800" y="3939618"/>
                <a:ext cx="523800" cy="35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Male</a:t>
                </a:r>
                <a:endParaRPr sz="1200"/>
              </a:p>
            </p:txBody>
          </p:sp>
          <p:sp>
            <p:nvSpPr>
              <p:cNvPr id="408" name="Google Shape;408;p45"/>
              <p:cNvSpPr txBox="1"/>
              <p:nvPr/>
            </p:nvSpPr>
            <p:spPr>
              <a:xfrm>
                <a:off x="4408600" y="3940265"/>
                <a:ext cx="697200" cy="29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Sunny</a:t>
                </a:r>
                <a:endParaRPr sz="1200"/>
              </a:p>
            </p:txBody>
          </p:sp>
          <p:sp>
            <p:nvSpPr>
              <p:cNvPr id="409" name="Google Shape;409;p45"/>
              <p:cNvSpPr txBox="1"/>
              <p:nvPr/>
            </p:nvSpPr>
            <p:spPr>
              <a:xfrm>
                <a:off x="4997650" y="3851568"/>
                <a:ext cx="611100" cy="53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Dry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/>
                  <a:t>Road</a:t>
                </a:r>
                <a:endParaRPr sz="1200"/>
              </a:p>
            </p:txBody>
          </p:sp>
        </p:grpSp>
      </p:grpSp>
      <p:cxnSp>
        <p:nvCxnSpPr>
          <p:cNvPr id="410" name="Google Shape;410;p45"/>
          <p:cNvCxnSpPr/>
          <p:nvPr/>
        </p:nvCxnSpPr>
        <p:spPr>
          <a:xfrm rot="10800000">
            <a:off x="1896100" y="5604375"/>
            <a:ext cx="1338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11" name="Google Shape;411;p45"/>
          <p:cNvCxnSpPr/>
          <p:nvPr/>
        </p:nvCxnSpPr>
        <p:spPr>
          <a:xfrm rot="10800000">
            <a:off x="4662425" y="4624625"/>
            <a:ext cx="0" cy="1359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12" name="Google Shape;412;p45"/>
          <p:cNvCxnSpPr/>
          <p:nvPr/>
        </p:nvCxnSpPr>
        <p:spPr>
          <a:xfrm rot="10800000">
            <a:off x="6457625" y="3181350"/>
            <a:ext cx="822300" cy="2501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13" name="Google Shape;413;p45"/>
          <p:cNvCxnSpPr/>
          <p:nvPr/>
        </p:nvCxnSpPr>
        <p:spPr>
          <a:xfrm rot="10800000">
            <a:off x="8031000" y="2918075"/>
            <a:ext cx="0" cy="2411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14" name="Google Shape;414;p45"/>
          <p:cNvCxnSpPr/>
          <p:nvPr/>
        </p:nvCxnSpPr>
        <p:spPr>
          <a:xfrm flipH="1" rot="10800000">
            <a:off x="8332850" y="2570350"/>
            <a:ext cx="1836000" cy="2444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415" name="Google Shape;415;p45"/>
          <p:cNvGrpSpPr/>
          <p:nvPr/>
        </p:nvGrpSpPr>
        <p:grpSpPr>
          <a:xfrm>
            <a:off x="7703025" y="854343"/>
            <a:ext cx="1232001" cy="1806608"/>
            <a:chOff x="6523950" y="1637743"/>
            <a:chExt cx="1232001" cy="1806608"/>
          </a:xfrm>
        </p:grpSpPr>
        <p:pic>
          <p:nvPicPr>
            <p:cNvPr id="416" name="Google Shape;416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144950" y="2833351"/>
              <a:ext cx="611000" cy="61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4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84474" y="2248752"/>
              <a:ext cx="531950" cy="53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44951" y="1637743"/>
              <a:ext cx="611000" cy="61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45"/>
            <p:cNvSpPr txBox="1"/>
            <p:nvPr/>
          </p:nvSpPr>
          <p:spPr>
            <a:xfrm>
              <a:off x="6610650" y="1748400"/>
              <a:ext cx="523800" cy="35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Male</a:t>
              </a:r>
              <a:endParaRPr sz="1200"/>
            </a:p>
          </p:txBody>
        </p:sp>
        <p:sp>
          <p:nvSpPr>
            <p:cNvPr id="420" name="Google Shape;420;p45"/>
            <p:cNvSpPr txBox="1"/>
            <p:nvPr/>
          </p:nvSpPr>
          <p:spPr>
            <a:xfrm>
              <a:off x="6523950" y="2323125"/>
              <a:ext cx="6972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Rainy</a:t>
              </a:r>
              <a:endParaRPr sz="1200"/>
            </a:p>
          </p:txBody>
        </p:sp>
        <p:sp>
          <p:nvSpPr>
            <p:cNvPr id="421" name="Google Shape;421;p45"/>
            <p:cNvSpPr txBox="1"/>
            <p:nvPr/>
          </p:nvSpPr>
          <p:spPr>
            <a:xfrm>
              <a:off x="6567000" y="2872894"/>
              <a:ext cx="611100" cy="5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Wet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Road</a:t>
              </a:r>
              <a:endParaRPr sz="1200"/>
            </a:p>
          </p:txBody>
        </p:sp>
      </p:grpSp>
      <p:sp>
        <p:nvSpPr>
          <p:cNvPr id="422" name="Google Shape;422;p45"/>
          <p:cNvSpPr txBox="1"/>
          <p:nvPr/>
        </p:nvSpPr>
        <p:spPr>
          <a:xfrm>
            <a:off x="487150" y="4011675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C1</a:t>
            </a:r>
            <a:endParaRPr b="1" sz="1800"/>
          </a:p>
        </p:txBody>
      </p:sp>
      <p:sp>
        <p:nvSpPr>
          <p:cNvPr id="423" name="Google Shape;423;p45"/>
          <p:cNvSpPr txBox="1"/>
          <p:nvPr/>
        </p:nvSpPr>
        <p:spPr>
          <a:xfrm>
            <a:off x="3703675" y="3029650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C2</a:t>
            </a:r>
            <a:endParaRPr b="1" sz="1800"/>
          </a:p>
        </p:txBody>
      </p:sp>
      <p:sp>
        <p:nvSpPr>
          <p:cNvPr id="424" name="Google Shape;424;p45"/>
          <p:cNvSpPr txBox="1"/>
          <p:nvPr/>
        </p:nvSpPr>
        <p:spPr>
          <a:xfrm>
            <a:off x="5014800" y="1561450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C3</a:t>
            </a:r>
            <a:endParaRPr b="1" sz="1800"/>
          </a:p>
        </p:txBody>
      </p:sp>
      <p:sp>
        <p:nvSpPr>
          <p:cNvPr id="425" name="Google Shape;425;p45"/>
          <p:cNvSpPr txBox="1"/>
          <p:nvPr/>
        </p:nvSpPr>
        <p:spPr>
          <a:xfrm>
            <a:off x="7703025" y="334925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C4</a:t>
            </a:r>
            <a:endParaRPr b="1" sz="1800"/>
          </a:p>
        </p:txBody>
      </p:sp>
      <p:sp>
        <p:nvSpPr>
          <p:cNvPr id="426" name="Google Shape;426;p45"/>
          <p:cNvSpPr txBox="1"/>
          <p:nvPr/>
        </p:nvSpPr>
        <p:spPr>
          <a:xfrm>
            <a:off x="10168725" y="727325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C5</a:t>
            </a:r>
            <a:endParaRPr b="1" sz="1800"/>
          </a:p>
        </p:txBody>
      </p:sp>
      <p:sp>
        <p:nvSpPr>
          <p:cNvPr id="427" name="Google Shape;427;p45"/>
          <p:cNvSpPr txBox="1"/>
          <p:nvPr/>
        </p:nvSpPr>
        <p:spPr>
          <a:xfrm>
            <a:off x="2959238" y="5651446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97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5408184" y="5651446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661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29" name="Google Shape;429;p45"/>
          <p:cNvSpPr txBox="1"/>
          <p:nvPr/>
        </p:nvSpPr>
        <p:spPr>
          <a:xfrm>
            <a:off x="7279934" y="5651446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458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7808379" y="5651446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83</a:t>
            </a:r>
            <a:endParaRPr b="1" sz="1600"/>
          </a:p>
        </p:txBody>
      </p:sp>
      <p:sp>
        <p:nvSpPr>
          <p:cNvPr id="431" name="Google Shape;431;p45"/>
          <p:cNvSpPr txBox="1"/>
          <p:nvPr/>
        </p:nvSpPr>
        <p:spPr>
          <a:xfrm>
            <a:off x="8155318" y="5651446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76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8774068" y="5651446"/>
            <a:ext cx="5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261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/>
        </p:nvSpPr>
        <p:spPr>
          <a:xfrm>
            <a:off x="4110300" y="2886450"/>
            <a:ext cx="39714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602600" y="0"/>
            <a:ext cx="4249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Examine the data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0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150" y="666550"/>
            <a:ext cx="12205149" cy="61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868400" y="70600"/>
            <a:ext cx="50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9025"/>
            <a:ext cx="12192000" cy="63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868400" y="70600"/>
            <a:ext cx="50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3371075" y="2570450"/>
            <a:ext cx="6067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Data Preprocessing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to deal with: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Missing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Outliers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numerosity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Google OpenRefine and R to accomplish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