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89F11-1703-4293-A5DB-088AAA1A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87CA5-17B6-4BB7-A814-B5CD20E4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950E-A616-40F7-8BE1-1D8AC57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EDC0-938A-418A-98F9-4730090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0B929-C2FA-4A4D-BC8B-2293A3B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D0B2-DC8C-492D-982D-B75AE8D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219BD-F7B5-44DD-8D9E-4B7770E2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6C4E3-3EC0-49FD-A037-33EB984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BA47F-C7D8-4658-952C-61C06BF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A821D-A5BB-42AC-A8C4-0F6F231B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02F2E-C3EF-49CD-9A81-403DC25D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AA2BC-0122-497C-A361-55A8632F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3E18F-9CFF-4891-98B2-6FFBC91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D98FA-6212-475A-8C27-1171003C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6C27-E834-4CA2-A736-F6779CA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A29D-FB4E-4115-A728-EAAB9AA6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F850-E83E-4FB9-9F93-70992AE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5EE13-CE86-4032-9986-F42DCE8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F2A8C-34DC-40A3-9042-6342941B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0E1A-E226-49D4-8354-2CDEA4A8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8E26-C586-4AB6-9E46-86CB25D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0B965-0020-4E4B-AFAE-61E89C31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EC4E5-CDA9-4469-86AD-1FC3E197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78C9-A886-42C8-86A3-DE8C5DE4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DF7F3-1597-4880-81E3-48F2E11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B59B-F86B-4CC5-91BA-D87999BC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E7F4F-B532-4C2C-8AD4-6197A3D8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4E01E-13E0-4810-B25F-81343D16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92648-59B6-44A4-8A9F-3D9E2492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9045F-5597-4C1F-96EF-EF24371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FEDED-5E11-4517-B171-F6ACB86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E4D4-3826-45B1-AC44-02285D0A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852D6-614F-4FC7-80CE-9D46236A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8B34E-259F-4CC0-969C-4D68117E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214A2-AA3F-4456-AC9D-F8ADC4D4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59512-FBD7-4F0C-B808-5694BCE8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669D7-2092-4A46-8429-C57487B1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B0937-3BEF-4B53-8ED3-2C01CF8F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85842-5F8F-4124-A3A3-49D4A7B0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50FD-0BD0-4B83-856F-A06BE9F9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DCC0D-1AE7-45F5-8EB0-8271389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C80D-BCB5-4E6C-A7EA-A7365A9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E2BF8-662E-42CD-921A-D4015E6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50DA5-43B5-42F2-A411-9973276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A59EB-9039-43A9-B9B9-25A0C3DF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C25B0-C80E-434F-9B3D-D0DF711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F1FF-8912-4FE4-B57E-AB2F416E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CF3E6-20CC-425A-90F2-583193D5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E32C1-1E28-4AE5-8B0E-91773DD0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06E2F-63C0-428A-AD97-42BA509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0DC40-BF13-44FC-A616-AD8CE4A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0FF16-89D6-4466-A18E-F9B60F15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3BB91-7F87-4031-ACA3-64D9603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46B41-68E2-49B4-8ABC-A1A74B3E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A56AD-C1E8-4AD6-AD81-E1B65136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ADC27-525F-4A22-A5F6-CC2C09E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65B1-340F-4798-A35B-1C83FAA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08011-D911-4B70-9781-DEABA2C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2F85A-EF78-4953-9B59-F3BAA7C0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67D28-298D-4036-A7C8-08BF8FE7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0073-96A8-4EE1-B622-51A85A1AD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894E-1932-458D-A391-BBE1E511AF74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7D4A3-700D-4124-A2D3-2C8E64D21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7691A-9148-4F9E-8495-AAE7C2F6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二分搜索树的层序遍历</a:t>
            </a:r>
            <a:br>
              <a:rPr lang="en-US" altLang="zh-CN" b="1"/>
            </a:br>
            <a:r>
              <a:rPr lang="zh-CN" altLang="en-US" b="1"/>
              <a:t>广度优先遍历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弹出队首元素节点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的子节点为空，所以不向队列中压入任何东西</a:t>
            </a:r>
            <a:endParaRPr lang="en-US" altLang="zh-CN" sz="2000">
              <a:latin typeface="+mn-ea"/>
            </a:endParaRPr>
          </a:p>
        </p:txBody>
      </p: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31933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26" name="表格 23">
            <a:extLst>
              <a:ext uri="{FF2B5EF4-FFF2-40B4-BE49-F238E27FC236}">
                <a16:creationId xmlns:a16="http://schemas.microsoft.com/office/drawing/2014/main" id="{6F13D95B-BA5E-4B40-AFE4-BE2FE22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85874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C0219E6-0E35-48EA-87E5-2DE7913C6766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20D593-1422-41B3-AF27-959E36EDE92B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EEBC30-5EF9-4F6D-854C-42C78008B3A3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bg2">
                      <a:lumMod val="90000"/>
                    </a:schemeClr>
                  </a:solidFill>
                </a:rPr>
                <a:t>28</a:t>
              </a:r>
              <a:endParaRPr lang="zh-CN" altLang="en-US" sz="1200" b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91ACFFA-7766-4B5E-93CE-5B86832CD093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4CCDFED-2877-4AA3-9DD2-E7F8266982E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3F984D9-E680-461B-BD71-DB4730FEE48C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AF3D25-8E7C-4731-A016-8805EA8F4D70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B7E8F6A-FAE8-4B92-84D4-110D2A25051C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C94E22A-575D-43A0-A229-E7576201F424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E50F1B5-31E2-4E1E-B64C-E6025FD068F6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0941DC5-E1F9-46BA-80A9-FB072054BA24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42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88DFFA8-D2A4-4D85-8ABF-444CDF17988E}"/>
                </a:ext>
              </a:extLst>
            </p:cNvPr>
            <p:cNvCxnSpPr>
              <a:cxnSpLocks/>
              <a:stCxn id="28" idx="3"/>
              <a:endCxn id="41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C0C0BC4-6FBB-481A-95DB-316E4254C2E1}"/>
                </a:ext>
              </a:extLst>
            </p:cNvPr>
            <p:cNvCxnSpPr>
              <a:cxnSpLocks/>
              <a:stCxn id="28" idx="5"/>
              <a:endCxn id="42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AACB365-4089-4C2F-8741-FCF28AB70BC3}"/>
                </a:ext>
              </a:extLst>
            </p:cNvPr>
            <p:cNvCxnSpPr>
              <a:stCxn id="41" idx="3"/>
              <a:endCxn id="37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9017213-1CE0-44C9-819D-BFA1EEB128EB}"/>
                </a:ext>
              </a:extLst>
            </p:cNvPr>
            <p:cNvCxnSpPr>
              <a:cxnSpLocks/>
              <a:stCxn id="41" idx="5"/>
              <a:endCxn id="38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69DF1FE-87D2-47A1-B556-D67416FEEB76}"/>
                </a:ext>
              </a:extLst>
            </p:cNvPr>
            <p:cNvCxnSpPr>
              <a:cxnSpLocks/>
              <a:stCxn id="42" idx="3"/>
              <a:endCxn id="39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FF0111-8F50-462A-8016-4A61C1FEE8DB}"/>
                </a:ext>
              </a:extLst>
            </p:cNvPr>
            <p:cNvCxnSpPr>
              <a:cxnSpLocks/>
              <a:stCxn id="42" idx="5"/>
              <a:endCxn id="40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0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弹出队首元素节点</a:t>
            </a:r>
            <a:r>
              <a:rPr lang="en-US" altLang="zh-CN" sz="2000">
                <a:latin typeface="+mn-ea"/>
              </a:rPr>
              <a:t>29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29</a:t>
            </a:r>
            <a:r>
              <a:rPr lang="zh-CN" altLang="en-US" sz="2000">
                <a:latin typeface="+mn-ea"/>
              </a:rPr>
              <a:t>的子节点为空，所以不向队列中压入任何东西</a:t>
            </a:r>
            <a:endParaRPr lang="en-US" altLang="zh-CN" sz="2000">
              <a:latin typeface="+mn-ea"/>
            </a:endParaRPr>
          </a:p>
        </p:txBody>
      </p: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1144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26" name="表格 23">
            <a:extLst>
              <a:ext uri="{FF2B5EF4-FFF2-40B4-BE49-F238E27FC236}">
                <a16:creationId xmlns:a16="http://schemas.microsoft.com/office/drawing/2014/main" id="{6F13D95B-BA5E-4B40-AFE4-BE2FE22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32032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C0219E6-0E35-48EA-87E5-2DE7913C6766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20D593-1422-41B3-AF27-959E36EDE92B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EEBC30-5EF9-4F6D-854C-42C78008B3A3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bg2">
                      <a:lumMod val="90000"/>
                    </a:schemeClr>
                  </a:solidFill>
                </a:rPr>
                <a:t>28</a:t>
              </a:r>
              <a:endParaRPr lang="zh-CN" altLang="en-US" sz="1200" b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91ACFFA-7766-4B5E-93CE-5B86832CD093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4CCDFED-2877-4AA3-9DD2-E7F8266982E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3F984D9-E680-461B-BD71-DB4730FEE48C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AF3D25-8E7C-4731-A016-8805EA8F4D70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B7E8F6A-FAE8-4B92-84D4-110D2A25051C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C94E22A-575D-43A0-A229-E7576201F424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E50F1B5-31E2-4E1E-B64C-E6025FD068F6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0941DC5-E1F9-46BA-80A9-FB072054BA24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42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88DFFA8-D2A4-4D85-8ABF-444CDF17988E}"/>
                </a:ext>
              </a:extLst>
            </p:cNvPr>
            <p:cNvCxnSpPr>
              <a:cxnSpLocks/>
              <a:stCxn id="28" idx="3"/>
              <a:endCxn id="41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C0C0BC4-6FBB-481A-95DB-316E4254C2E1}"/>
                </a:ext>
              </a:extLst>
            </p:cNvPr>
            <p:cNvCxnSpPr>
              <a:cxnSpLocks/>
              <a:stCxn id="28" idx="5"/>
              <a:endCxn id="42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AACB365-4089-4C2F-8741-FCF28AB70BC3}"/>
                </a:ext>
              </a:extLst>
            </p:cNvPr>
            <p:cNvCxnSpPr>
              <a:stCxn id="41" idx="3"/>
              <a:endCxn id="37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9017213-1CE0-44C9-819D-BFA1EEB128EB}"/>
                </a:ext>
              </a:extLst>
            </p:cNvPr>
            <p:cNvCxnSpPr>
              <a:cxnSpLocks/>
              <a:stCxn id="41" idx="5"/>
              <a:endCxn id="38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69DF1FE-87D2-47A1-B556-D67416FEEB76}"/>
                </a:ext>
              </a:extLst>
            </p:cNvPr>
            <p:cNvCxnSpPr>
              <a:cxnSpLocks/>
              <a:stCxn id="42" idx="3"/>
              <a:endCxn id="39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FF0111-8F50-462A-8016-4A61C1FEE8DB}"/>
                </a:ext>
              </a:extLst>
            </p:cNvPr>
            <p:cNvCxnSpPr>
              <a:cxnSpLocks/>
              <a:stCxn id="42" idx="5"/>
              <a:endCxn id="40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350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弹出队首元素节点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的子节点为空，所以不向队列中压入任何东西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+mn-ea"/>
              </a:rPr>
              <a:t>队列为空，终止递归</a:t>
            </a:r>
            <a:endParaRPr lang="en-US" altLang="zh-CN" sz="200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60993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26" name="表格 23">
            <a:extLst>
              <a:ext uri="{FF2B5EF4-FFF2-40B4-BE49-F238E27FC236}">
                <a16:creationId xmlns:a16="http://schemas.microsoft.com/office/drawing/2014/main" id="{6F13D95B-BA5E-4B40-AFE4-BE2FE22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84378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C0219E6-0E35-48EA-87E5-2DE7913C6766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20D593-1422-41B3-AF27-959E36EDE92B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EEBC30-5EF9-4F6D-854C-42C78008B3A3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bg2">
                      <a:lumMod val="90000"/>
                    </a:schemeClr>
                  </a:solidFill>
                </a:rPr>
                <a:t>28</a:t>
              </a:r>
              <a:endParaRPr lang="zh-CN" altLang="en-US" sz="1200" b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91ACFFA-7766-4B5E-93CE-5B86832CD093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4CCDFED-2877-4AA3-9DD2-E7F8266982E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3F984D9-E680-461B-BD71-DB4730FEE48C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AF3D25-8E7C-4731-A016-8805EA8F4D70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B7E8F6A-FAE8-4B92-84D4-110D2A25051C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C94E22A-575D-43A0-A229-E7576201F424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E50F1B5-31E2-4E1E-B64C-E6025FD068F6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0941DC5-E1F9-46BA-80A9-FB072054BA24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42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88DFFA8-D2A4-4D85-8ABF-444CDF17988E}"/>
                </a:ext>
              </a:extLst>
            </p:cNvPr>
            <p:cNvCxnSpPr>
              <a:cxnSpLocks/>
              <a:stCxn id="28" idx="3"/>
              <a:endCxn id="41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C0C0BC4-6FBB-481A-95DB-316E4254C2E1}"/>
                </a:ext>
              </a:extLst>
            </p:cNvPr>
            <p:cNvCxnSpPr>
              <a:cxnSpLocks/>
              <a:stCxn id="28" idx="5"/>
              <a:endCxn id="42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AACB365-4089-4C2F-8741-FCF28AB70BC3}"/>
                </a:ext>
              </a:extLst>
            </p:cNvPr>
            <p:cNvCxnSpPr>
              <a:stCxn id="41" idx="3"/>
              <a:endCxn id="37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9017213-1CE0-44C9-819D-BFA1EEB128EB}"/>
                </a:ext>
              </a:extLst>
            </p:cNvPr>
            <p:cNvCxnSpPr>
              <a:cxnSpLocks/>
              <a:stCxn id="41" idx="5"/>
              <a:endCxn id="38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69DF1FE-87D2-47A1-B556-D67416FEEB76}"/>
                </a:ext>
              </a:extLst>
            </p:cNvPr>
            <p:cNvCxnSpPr>
              <a:cxnSpLocks/>
              <a:stCxn id="42" idx="3"/>
              <a:endCxn id="39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FF0111-8F50-462A-8016-4A61C1FEE8DB}"/>
                </a:ext>
              </a:extLst>
            </p:cNvPr>
            <p:cNvCxnSpPr>
              <a:cxnSpLocks/>
              <a:stCxn id="42" idx="5"/>
              <a:endCxn id="40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1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F28BB5C-5FFC-49C2-92E4-B1789E87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0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给定一个二分搜索树，如何以每一层的方式遍历所有元素？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如上图，先输出第一层：</a:t>
            </a:r>
            <a:r>
              <a:rPr lang="en-US" altLang="zh-CN" sz="2000"/>
              <a:t>28</a:t>
            </a:r>
            <a:r>
              <a:rPr lang="zh-CN" altLang="en-US" sz="2000"/>
              <a:t>；再输出第二层：</a:t>
            </a:r>
            <a:r>
              <a:rPr lang="en-US" altLang="zh-CN" sz="2000"/>
              <a:t>16</a:t>
            </a:r>
            <a:r>
              <a:rPr lang="zh-CN" altLang="en-US" sz="2000"/>
              <a:t>，</a:t>
            </a:r>
            <a:r>
              <a:rPr lang="en-US" altLang="zh-CN" sz="2000"/>
              <a:t>30</a:t>
            </a:r>
            <a:r>
              <a:rPr lang="zh-CN" altLang="en-US" sz="2000"/>
              <a:t>；再输出第三层：</a:t>
            </a:r>
            <a:r>
              <a:rPr lang="en-US" altLang="zh-CN" sz="2000"/>
              <a:t>13</a:t>
            </a:r>
            <a:r>
              <a:rPr lang="zh-CN" altLang="en-US" sz="2000"/>
              <a:t>，</a:t>
            </a:r>
            <a:r>
              <a:rPr lang="en-US" altLang="zh-CN" sz="2000"/>
              <a:t>22</a:t>
            </a:r>
            <a:r>
              <a:rPr lang="zh-CN" altLang="en-US" sz="2000"/>
              <a:t>，</a:t>
            </a:r>
            <a:r>
              <a:rPr lang="en-US" altLang="zh-CN" sz="2000"/>
              <a:t>29</a:t>
            </a:r>
            <a:r>
              <a:rPr lang="zh-CN" altLang="en-US" sz="2000"/>
              <a:t>，</a:t>
            </a:r>
            <a:r>
              <a:rPr lang="en-US" altLang="zh-CN" sz="2000"/>
              <a:t>42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解决的问题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166398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73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3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输入：二分搜索树的根节点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输出：按照每层的方式遍历所有节点</a:t>
            </a:r>
            <a:r>
              <a:rPr lang="en-US" altLang="zh-CN" sz="2000"/>
              <a:t>(</a:t>
            </a:r>
            <a:r>
              <a:rPr lang="zh-CN" altLang="en-US" sz="2000"/>
              <a:t>可以是输出节点值，也可以是其它操作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过程：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将</a:t>
            </a:r>
            <a:r>
              <a:rPr lang="zh-CN" altLang="en-US" sz="1600">
                <a:solidFill>
                  <a:srgbClr val="FF0000"/>
                </a:solidFill>
              </a:rPr>
              <a:t>根节点的指针</a:t>
            </a:r>
            <a:r>
              <a:rPr lang="zh-CN" altLang="en-US" sz="1600"/>
              <a:t>放入一个</a:t>
            </a:r>
            <a:r>
              <a:rPr lang="zh-CN" altLang="en-US" sz="1600">
                <a:solidFill>
                  <a:srgbClr val="FF0000"/>
                </a:solidFill>
              </a:rPr>
              <a:t>队列</a:t>
            </a:r>
            <a:r>
              <a:rPr lang="zh-CN" altLang="en-US" sz="1600"/>
              <a:t>中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当队列不为空</a:t>
            </a:r>
            <a:r>
              <a:rPr lang="en-US" altLang="zh-CN" sz="1600"/>
              <a:t>(</a:t>
            </a:r>
            <a:r>
              <a:rPr lang="zh-CN" altLang="en-US" sz="1600"/>
              <a:t>如果队列为空，终止遍历</a:t>
            </a:r>
            <a:r>
              <a:rPr lang="en-US" altLang="zh-CN" sz="160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1600"/>
              <a:t>取出队首元素，将对它进行操作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600"/>
              <a:t>如果取出的队首元素</a:t>
            </a:r>
            <a:r>
              <a:rPr lang="zh-CN" altLang="en-US" sz="1600">
                <a:solidFill>
                  <a:srgbClr val="FF0000"/>
                </a:solidFill>
              </a:rPr>
              <a:t>左子节点不为空</a:t>
            </a:r>
            <a:r>
              <a:rPr lang="zh-CN" altLang="en-US" sz="1600"/>
              <a:t>，将左子节点</a:t>
            </a:r>
            <a:r>
              <a:rPr lang="zh-CN" altLang="en-US" sz="1600">
                <a:solidFill>
                  <a:srgbClr val="FF0000"/>
                </a:solidFill>
              </a:rPr>
              <a:t>指针</a:t>
            </a:r>
            <a:r>
              <a:rPr lang="zh-CN" altLang="en-US" sz="1600"/>
              <a:t>放入队列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600"/>
              <a:t>如果取出的队首元素</a:t>
            </a:r>
            <a:r>
              <a:rPr lang="zh-CN" altLang="en-US" sz="1600">
                <a:solidFill>
                  <a:srgbClr val="FF0000"/>
                </a:solidFill>
              </a:rPr>
              <a:t>右子节点不为空</a:t>
            </a:r>
            <a:r>
              <a:rPr lang="zh-CN" altLang="en-US" sz="1600"/>
              <a:t>，将右子节点</a:t>
            </a:r>
            <a:r>
              <a:rPr lang="zh-CN" altLang="en-US" sz="1600">
                <a:solidFill>
                  <a:srgbClr val="FF0000"/>
                </a:solidFill>
              </a:rPr>
              <a:t>指针</a:t>
            </a:r>
            <a:r>
              <a:rPr lang="zh-CN" altLang="en-US" sz="1600"/>
              <a:t>放入队列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9057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48176-F61E-4FB2-9AB0-8EDEC4C3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1735"/>
            <a:ext cx="10515600" cy="43453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/>
              <a:t>过程演示</a:t>
            </a:r>
          </a:p>
        </p:txBody>
      </p:sp>
    </p:spTree>
    <p:extLst>
      <p:ext uri="{BB962C8B-B14F-4D97-AF65-F5344CB8AC3E}">
        <p14:creationId xmlns:p14="http://schemas.microsoft.com/office/powerpoint/2010/main" val="143345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向队列中压入节点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62467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60" name="表格 23">
            <a:extLst>
              <a:ext uri="{FF2B5EF4-FFF2-40B4-BE49-F238E27FC236}">
                <a16:creationId xmlns:a16="http://schemas.microsoft.com/office/drawing/2014/main" id="{2B49EDAB-3876-40DB-9830-1972B5B27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62047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649CFF3F-8E99-4B5D-9D09-F888AC784619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</p:spTree>
    <p:extLst>
      <p:ext uri="{BB962C8B-B14F-4D97-AF65-F5344CB8AC3E}">
        <p14:creationId xmlns:p14="http://schemas.microsoft.com/office/powerpoint/2010/main" val="43976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弹出队首节点</a:t>
            </a:r>
            <a:r>
              <a:rPr lang="en-US" altLang="zh-CN" sz="2000">
                <a:latin typeface="+mn-ea"/>
              </a:rPr>
              <a:t>28</a:t>
            </a:r>
            <a:r>
              <a:rPr lang="zh-CN" altLang="en-US" sz="2000">
                <a:latin typeface="+mn-ea"/>
              </a:rPr>
              <a:t>的指针，对弹出元素进行操作，这里进行输出</a:t>
            </a:r>
            <a:r>
              <a:rPr lang="en-US" altLang="zh-CN" sz="2000">
                <a:latin typeface="+mn-ea"/>
              </a:rPr>
              <a:t>key</a:t>
            </a:r>
            <a:r>
              <a:rPr lang="zh-CN" altLang="en-US" sz="2000">
                <a:latin typeface="+mn-ea"/>
              </a:rPr>
              <a:t>的操作，这里将输出结果放入遍历结果中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向队列中压入弹出元素的子节点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，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bg2">
                      <a:lumMod val="90000"/>
                    </a:schemeClr>
                  </a:solidFill>
                </a:rPr>
                <a:t>28</a:t>
              </a:r>
              <a:endParaRPr lang="zh-CN" altLang="en-US" sz="1200" b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30088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26" name="表格 23">
            <a:extLst>
              <a:ext uri="{FF2B5EF4-FFF2-40B4-BE49-F238E27FC236}">
                <a16:creationId xmlns:a16="http://schemas.microsoft.com/office/drawing/2014/main" id="{6F13D95B-BA5E-4B40-AFE4-BE2FE22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35656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C0219E6-0E35-48EA-87E5-2DE7913C6766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</p:spTree>
    <p:extLst>
      <p:ext uri="{BB962C8B-B14F-4D97-AF65-F5344CB8AC3E}">
        <p14:creationId xmlns:p14="http://schemas.microsoft.com/office/powerpoint/2010/main" val="273132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弹出队首节点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向队列中压入弹出节点</a:t>
            </a:r>
            <a:r>
              <a:rPr lang="en-US" altLang="zh-CN" sz="2000">
                <a:latin typeface="+mn-ea"/>
              </a:rPr>
              <a:t>16</a:t>
            </a:r>
            <a:r>
              <a:rPr lang="zh-CN" altLang="en-US" sz="2000">
                <a:latin typeface="+mn-ea"/>
              </a:rPr>
              <a:t>的子节点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，</a:t>
            </a:r>
            <a:r>
              <a:rPr lang="en-US" altLang="zh-CN" sz="2000">
                <a:latin typeface="+mn-ea"/>
              </a:rPr>
              <a:t>22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B112D-2B10-43D4-83B5-EC3703536547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47B5ABE-6EA5-4ECE-8B19-C3E7E9EAB5B9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bg2">
                      <a:lumMod val="90000"/>
                    </a:schemeClr>
                  </a:solidFill>
                </a:rPr>
                <a:t>28</a:t>
              </a:r>
              <a:endParaRPr lang="zh-CN" altLang="en-US" sz="1200" b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84A205-3A84-4880-A515-AAE35BE3EE84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182B97E-396F-456D-A878-D3E57288C9E5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718767-ED99-42EB-BB92-BE7ABDDBCA1A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6BA09A-5980-4ADB-B72F-62B2DFC1E26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0BDDD7-8765-49E3-AE1F-E5459F21F22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2BF6B2-E83E-47AB-8CF3-7BE5E7802A51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07C02A-0BD7-4124-9255-47D1A0F5077B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B488F1E-4F72-46D2-8F9A-6396187433F1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F0D730-F0D1-4D03-972B-A656AD400542}"/>
                </a:ext>
              </a:extLst>
            </p:cNvPr>
            <p:cNvCxnSpPr>
              <a:cxnSpLocks/>
              <a:stCxn id="7" idx="3"/>
              <a:endCxn id="22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EDE0078-39BB-4BFA-A6C4-B5665854734E}"/>
                </a:ext>
              </a:extLst>
            </p:cNvPr>
            <p:cNvCxnSpPr>
              <a:cxnSpLocks/>
              <a:stCxn id="7" idx="5"/>
              <a:endCxn id="23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61BB4AD-86C1-40A3-BCDF-38AEEA3386D8}"/>
                </a:ext>
              </a:extLst>
            </p:cNvPr>
            <p:cNvCxnSpPr>
              <a:stCxn id="22" idx="3"/>
              <a:endCxn id="18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C8B61BC-1A79-44A2-8202-597F386C9554}"/>
                </a:ext>
              </a:extLst>
            </p:cNvPr>
            <p:cNvCxnSpPr>
              <a:cxnSpLocks/>
              <a:stCxn id="22" idx="5"/>
              <a:endCxn id="19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9286FC-7F2B-4F6F-B585-13F5524DD1B4}"/>
                </a:ext>
              </a:extLst>
            </p:cNvPr>
            <p:cNvCxnSpPr>
              <a:cxnSpLocks/>
              <a:stCxn id="23" idx="3"/>
              <a:endCxn id="20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BB4934F-6DF0-4E58-A615-6ED6A3F82B03}"/>
                </a:ext>
              </a:extLst>
            </p:cNvPr>
            <p:cNvCxnSpPr>
              <a:cxnSpLocks/>
              <a:stCxn id="23" idx="5"/>
              <a:endCxn id="21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60246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26" name="表格 23">
            <a:extLst>
              <a:ext uri="{FF2B5EF4-FFF2-40B4-BE49-F238E27FC236}">
                <a16:creationId xmlns:a16="http://schemas.microsoft.com/office/drawing/2014/main" id="{6F13D95B-BA5E-4B40-AFE4-BE2FE22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48283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C0219E6-0E35-48EA-87E5-2DE7913C6766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</p:spTree>
    <p:extLst>
      <p:ext uri="{BB962C8B-B14F-4D97-AF65-F5344CB8AC3E}">
        <p14:creationId xmlns:p14="http://schemas.microsoft.com/office/powerpoint/2010/main" val="36372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弹出队首元素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向队列中压入弹出节点</a:t>
            </a:r>
            <a:r>
              <a:rPr lang="en-US" altLang="zh-CN" sz="2000">
                <a:latin typeface="+mn-ea"/>
              </a:rPr>
              <a:t>30</a:t>
            </a:r>
            <a:r>
              <a:rPr lang="zh-CN" altLang="en-US" sz="2000">
                <a:latin typeface="+mn-ea"/>
              </a:rPr>
              <a:t>的子节点</a:t>
            </a:r>
            <a:r>
              <a:rPr lang="en-US" altLang="zh-CN" sz="2000">
                <a:latin typeface="+mn-ea"/>
              </a:rPr>
              <a:t>29</a:t>
            </a:r>
            <a:r>
              <a:rPr lang="zh-CN" altLang="en-US" sz="2000">
                <a:latin typeface="+mn-ea"/>
              </a:rPr>
              <a:t>，</a:t>
            </a:r>
            <a:r>
              <a:rPr lang="en-US" altLang="zh-CN" sz="2000">
                <a:latin typeface="+mn-ea"/>
              </a:rPr>
              <a:t>42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</p:txBody>
      </p: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14283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26" name="表格 23">
            <a:extLst>
              <a:ext uri="{FF2B5EF4-FFF2-40B4-BE49-F238E27FC236}">
                <a16:creationId xmlns:a16="http://schemas.microsoft.com/office/drawing/2014/main" id="{6F13D95B-BA5E-4B40-AFE4-BE2FE22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17636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C0219E6-0E35-48EA-87E5-2DE7913C6766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20D593-1422-41B3-AF27-959E36EDE92B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EEBC30-5EF9-4F6D-854C-42C78008B3A3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bg2">
                      <a:lumMod val="90000"/>
                    </a:schemeClr>
                  </a:solidFill>
                </a:rPr>
                <a:t>28</a:t>
              </a:r>
              <a:endParaRPr lang="zh-CN" altLang="en-US" sz="1200" b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91ACFFA-7766-4B5E-93CE-5B86832CD093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4CCDFED-2877-4AA3-9DD2-E7F8266982E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3F984D9-E680-461B-BD71-DB4730FEE48C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AF3D25-8E7C-4731-A016-8805EA8F4D70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B7E8F6A-FAE8-4B92-84D4-110D2A25051C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C94E22A-575D-43A0-A229-E7576201F424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E50F1B5-31E2-4E1E-B64C-E6025FD068F6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0941DC5-E1F9-46BA-80A9-FB072054BA24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88DFFA8-D2A4-4D85-8ABF-444CDF17988E}"/>
                </a:ext>
              </a:extLst>
            </p:cNvPr>
            <p:cNvCxnSpPr>
              <a:cxnSpLocks/>
              <a:stCxn id="28" idx="3"/>
              <a:endCxn id="41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C0C0BC4-6FBB-481A-95DB-316E4254C2E1}"/>
                </a:ext>
              </a:extLst>
            </p:cNvPr>
            <p:cNvCxnSpPr>
              <a:cxnSpLocks/>
              <a:stCxn id="28" idx="5"/>
              <a:endCxn id="42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AACB365-4089-4C2F-8741-FCF28AB70BC3}"/>
                </a:ext>
              </a:extLst>
            </p:cNvPr>
            <p:cNvCxnSpPr>
              <a:stCxn id="41" idx="3"/>
              <a:endCxn id="37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9017213-1CE0-44C9-819D-BFA1EEB128EB}"/>
                </a:ext>
              </a:extLst>
            </p:cNvPr>
            <p:cNvCxnSpPr>
              <a:cxnSpLocks/>
              <a:stCxn id="41" idx="5"/>
              <a:endCxn id="38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69DF1FE-87D2-47A1-B556-D67416FEEB76}"/>
                </a:ext>
              </a:extLst>
            </p:cNvPr>
            <p:cNvCxnSpPr>
              <a:cxnSpLocks/>
              <a:stCxn id="42" idx="3"/>
              <a:endCxn id="39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FF0111-8F50-462A-8016-4A61C1FEE8DB}"/>
                </a:ext>
              </a:extLst>
            </p:cNvPr>
            <p:cNvCxnSpPr>
              <a:cxnSpLocks/>
              <a:stCxn id="42" idx="5"/>
              <a:endCxn id="40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25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308"/>
            <a:ext cx="10515600" cy="1515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弹出队首节点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的指针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节点</a:t>
            </a:r>
            <a:r>
              <a:rPr lang="en-US" altLang="zh-CN" sz="2000">
                <a:latin typeface="+mn-ea"/>
              </a:rPr>
              <a:t>13</a:t>
            </a:r>
            <a:r>
              <a:rPr lang="zh-CN" altLang="en-US" sz="2000">
                <a:latin typeface="+mn-ea"/>
              </a:rPr>
              <a:t>的子节点为空，所以不向队列中压入任何东西</a:t>
            </a:r>
            <a:endParaRPr lang="en-US" altLang="zh-CN" sz="2000">
              <a:latin typeface="+mn-ea"/>
            </a:endParaRPr>
          </a:p>
        </p:txBody>
      </p:sp>
      <p:graphicFrame>
        <p:nvGraphicFramePr>
          <p:cNvPr id="9" name="表格 23">
            <a:extLst>
              <a:ext uri="{FF2B5EF4-FFF2-40B4-BE49-F238E27FC236}">
                <a16:creationId xmlns:a16="http://schemas.microsoft.com/office/drawing/2014/main" id="{4AD89D97-5428-44B7-9318-5939DCFB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11079"/>
              </p:ext>
            </p:extLst>
          </p:nvPr>
        </p:nvGraphicFramePr>
        <p:xfrm>
          <a:off x="3311313" y="3669372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0BE2A81-16E0-43D1-857A-C5160E795D57}"/>
              </a:ext>
            </a:extLst>
          </p:cNvPr>
          <p:cNvSpPr txBox="1"/>
          <p:nvPr/>
        </p:nvSpPr>
        <p:spPr>
          <a:xfrm>
            <a:off x="5760622" y="3188628"/>
            <a:ext cx="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</a:t>
            </a:r>
          </a:p>
        </p:txBody>
      </p:sp>
      <p:graphicFrame>
        <p:nvGraphicFramePr>
          <p:cNvPr id="26" name="表格 23">
            <a:extLst>
              <a:ext uri="{FF2B5EF4-FFF2-40B4-BE49-F238E27FC236}">
                <a16:creationId xmlns:a16="http://schemas.microsoft.com/office/drawing/2014/main" id="{6F13D95B-BA5E-4B40-AFE4-BE2FE22E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48479"/>
              </p:ext>
            </p:extLst>
          </p:nvPr>
        </p:nvGraphicFramePr>
        <p:xfrm>
          <a:off x="3311313" y="4553188"/>
          <a:ext cx="55693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25">
                  <a:extLst>
                    <a:ext uri="{9D8B030D-6E8A-4147-A177-3AD203B41FA5}">
                      <a16:colId xmlns:a16="http://schemas.microsoft.com/office/drawing/2014/main" val="8234085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40086975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937073474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1379272992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906903877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287191098"/>
                    </a:ext>
                  </a:extLst>
                </a:gridCol>
                <a:gridCol w="795625">
                  <a:extLst>
                    <a:ext uri="{9D8B030D-6E8A-4147-A177-3AD203B41FA5}">
                      <a16:colId xmlns:a16="http://schemas.microsoft.com/office/drawing/2014/main" val="39760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3178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C0219E6-0E35-48EA-87E5-2DE7913C6766}"/>
              </a:ext>
            </a:extLst>
          </p:cNvPr>
          <p:cNvSpPr txBox="1"/>
          <p:nvPr/>
        </p:nvSpPr>
        <p:spPr>
          <a:xfrm>
            <a:off x="5529021" y="4136346"/>
            <a:ext cx="11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遍历结果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20D593-1422-41B3-AF27-959E36EDE92B}"/>
              </a:ext>
            </a:extLst>
          </p:cNvPr>
          <p:cNvGrpSpPr/>
          <p:nvPr/>
        </p:nvGrpSpPr>
        <p:grpSpPr>
          <a:xfrm>
            <a:off x="3583650" y="566704"/>
            <a:ext cx="5024699" cy="2107440"/>
            <a:chOff x="3579806" y="619632"/>
            <a:chExt cx="5024699" cy="21074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EEBC30-5EF9-4F6D-854C-42C78008B3A3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bg2">
                      <a:lumMod val="90000"/>
                    </a:schemeClr>
                  </a:solidFill>
                </a:rPr>
                <a:t>28</a:t>
              </a:r>
              <a:endParaRPr lang="zh-CN" altLang="en-US" sz="1200" b="1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91ACFFA-7766-4B5E-93CE-5B86832CD093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4CCDFED-2877-4AA3-9DD2-E7F8266982E4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16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3F984D9-E680-461B-BD71-DB4730FEE48C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30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AF3D25-8E7C-4731-A016-8805EA8F4D70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B7E8F6A-FAE8-4B92-84D4-110D2A25051C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13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C94E22A-575D-43A0-A229-E7576201F424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E50F1B5-31E2-4E1E-B64C-E6025FD068F6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29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0941DC5-E1F9-46BA-80A9-FB072054BA24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bg2">
                        <a:lumMod val="90000"/>
                      </a:schemeClr>
                    </a:solidFill>
                  </a:rPr>
                  <a:t>42</a:t>
                </a:r>
                <a:endParaRPr lang="zh-CN" altLang="en-US" sz="1200" b="1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88DFFA8-D2A4-4D85-8ABF-444CDF17988E}"/>
                </a:ext>
              </a:extLst>
            </p:cNvPr>
            <p:cNvCxnSpPr>
              <a:cxnSpLocks/>
              <a:stCxn id="28" idx="3"/>
              <a:endCxn id="41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C0C0BC4-6FBB-481A-95DB-316E4254C2E1}"/>
                </a:ext>
              </a:extLst>
            </p:cNvPr>
            <p:cNvCxnSpPr>
              <a:cxnSpLocks/>
              <a:stCxn id="28" idx="5"/>
              <a:endCxn id="42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AACB365-4089-4C2F-8741-FCF28AB70BC3}"/>
                </a:ext>
              </a:extLst>
            </p:cNvPr>
            <p:cNvCxnSpPr>
              <a:stCxn id="41" idx="3"/>
              <a:endCxn id="37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9017213-1CE0-44C9-819D-BFA1EEB128EB}"/>
                </a:ext>
              </a:extLst>
            </p:cNvPr>
            <p:cNvCxnSpPr>
              <a:cxnSpLocks/>
              <a:stCxn id="41" idx="5"/>
              <a:endCxn id="38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69DF1FE-87D2-47A1-B556-D67416FEEB76}"/>
                </a:ext>
              </a:extLst>
            </p:cNvPr>
            <p:cNvCxnSpPr>
              <a:cxnSpLocks/>
              <a:stCxn id="42" idx="3"/>
              <a:endCxn id="39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4FF0111-8F50-462A-8016-4A61C1FEE8DB}"/>
                </a:ext>
              </a:extLst>
            </p:cNvPr>
            <p:cNvCxnSpPr>
              <a:cxnSpLocks/>
              <a:stCxn id="42" idx="5"/>
              <a:endCxn id="40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8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637381842226185874</Template>
  <TotalTime>576</TotalTime>
  <Words>513</Words>
  <Application>Microsoft Office PowerPoint</Application>
  <PresentationFormat>宽屏</PresentationFormat>
  <Paragraphs>165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二分搜索树的层序遍历 广度优先遍历</vt:lpstr>
      <vt:lpstr>解决的问题</vt:lpstr>
      <vt:lpstr>算法流程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二分搜索树的插入</dc:title>
  <dc:creator>YR</dc:creator>
  <cp:lastModifiedBy>YR</cp:lastModifiedBy>
  <cp:revision>65</cp:revision>
  <dcterms:created xsi:type="dcterms:W3CDTF">2020-09-28T03:24:09Z</dcterms:created>
  <dcterms:modified xsi:type="dcterms:W3CDTF">2020-10-14T01:49:15Z</dcterms:modified>
</cp:coreProperties>
</file>