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4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5" r:id="rId18"/>
    <p:sldId id="279" r:id="rId19"/>
    <p:sldId id="280" r:id="rId20"/>
    <p:sldId id="281" r:id="rId21"/>
    <p:sldId id="282" r:id="rId22"/>
    <p:sldId id="28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" y="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4D3EF-6D88-4101-95AF-786E297C4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6FA894-2C73-48BD-9130-20428CEBD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04EB4-C29D-4875-9FEE-2154B205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3D2E1-FB4B-4422-AC68-780F9946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0C056-BB90-4D32-9602-4FB67411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8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4C61E-5B0F-458C-AE08-27BA4AF3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AC320-42FD-4F5F-8293-6BFED2DB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70261-FB2E-4C45-8501-C6B73C62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088F2-1BFB-4656-95B5-4DB79341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0E9A9-2A76-49F0-B7DA-448B11AA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3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080E7-EB72-4700-B00D-ABC3D00A2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E182-4E5E-40A8-90AF-7BA33DAC9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1625F-F1F5-42E6-84B3-FD9FBF0B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018ED-59BD-4612-96E3-3A425284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B2C72-54F5-4CC5-81DB-964A208A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489E8-77DE-441B-BAA7-45DEA12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150A9-24FD-47C6-BE05-8A709ED4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81F1C-CE3F-482B-AE48-E207548A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37E3A-4AA3-414B-A48D-3C0096CE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31705-47D4-41D4-9652-F7EF00E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7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CF209-C99F-4C0B-B1F0-1E23E093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3F700-B4D9-4006-8481-82FA3C2D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7C09D-5D9A-4F7F-8116-138B7190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C71F3-CAB0-4B35-BF63-6AFE0CA8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41C83-E366-48CD-B736-AB0F276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5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1B9C-23A6-4E15-AD1A-1F91F6A1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EDFDE-EEA2-478F-8155-4057DE20B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5A6DF-44D1-4633-925C-8078F924C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9208A-9FF2-472E-BEA7-7657B624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DFFB0-80EE-41E8-B9A5-8B8D85BA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C40B5-578F-48FA-9101-E998782E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95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13C3A-0C30-4ACE-97B8-BADD2EB8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0906E-1C44-4CFE-93C1-0FB29FE4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ADE7C-2169-4932-9423-3E2AD1303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C6C19D-5F0A-49C3-B751-281F608A2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1B8661-913D-4B4D-A03D-773195C61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93C422-26D0-420C-BB43-F9B72ACE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7C0A1-BEB5-4F65-A5B6-B79E3687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FBA48D-25D6-4640-9F9B-4E03A18D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9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4F841-B1FE-4938-9101-EB91D093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4A0965-4FD8-4B01-87B2-B1EF2F0C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3D62F7-A0CE-45FA-A42D-97929AB1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C83D6-A29C-4501-A1C5-74E44936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3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9F915F-4E27-4F54-AB31-5CE15B54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FDCFFC-DB9F-4F8F-9AB3-E622318C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5F1D6-2250-4C67-9AD6-FDFA65D7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6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55A10-BFD8-4C6A-B6B1-6F1EEC8A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B7AB5-82BC-402C-8C8A-34B16C62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681A0-FFAC-463F-BADC-AB66484E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7B288-85DD-453F-8C18-0FB3D2B1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EF827-C8DA-4BD8-B403-A40DA2B0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D0A0F-A5EE-4904-B1F6-90F50E89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A0091-835B-440E-8CD7-2F5E0A3D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4490B-EE6D-49BB-A989-525D1755C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BA1454-9889-436E-88B1-8378776BB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775DD-9ED3-4122-BE76-DC0FFA9F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B0C2C-EA1C-46AE-8410-B93B015C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FC625-A7C4-4791-9916-389DB9EF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1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F647F2-6E6D-4EE7-A413-98496BCF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8D5B8-3A4E-4A72-A11E-2C2C790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3AE16-BFD9-4963-B42D-DB3CBDA92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3563-C112-444E-AA6E-D0FAE9CBFD68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54034-E713-4EEB-9571-8C5DD3E5E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01ACA-6C58-45C3-87B1-FDBFB358C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6637-72C7-4E60-9D97-2419F5589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3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 46">
            <a:extLst>
              <a:ext uri="{FF2B5EF4-FFF2-40B4-BE49-F238E27FC236}">
                <a16:creationId xmlns:a16="http://schemas.microsoft.com/office/drawing/2014/main" id="{B460AC69-2C94-490E-AF4E-2B17BDB1D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二分查找法</a:t>
            </a:r>
          </a:p>
        </p:txBody>
      </p:sp>
    </p:spTree>
    <p:extLst>
      <p:ext uri="{BB962C8B-B14F-4D97-AF65-F5344CB8AC3E}">
        <p14:creationId xmlns:p14="http://schemas.microsoft.com/office/powerpoint/2010/main" val="79970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输入：输入上述数组，需要查找的元素为</a:t>
            </a:r>
            <a:r>
              <a:rPr lang="en-US" altLang="zh-CN" sz="2000">
                <a:latin typeface="+mn-ea"/>
              </a:rPr>
              <a:t>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输出：返回下标小于</a:t>
            </a:r>
            <a:r>
              <a:rPr lang="en-US" altLang="zh-CN" sz="2000">
                <a:latin typeface="+mn-ea"/>
              </a:rPr>
              <a:t>3</a:t>
            </a:r>
            <a:r>
              <a:rPr lang="zh-CN" altLang="en-US" sz="2000">
                <a:latin typeface="+mn-ea"/>
              </a:rPr>
              <a:t>的元素的最大下标</a:t>
            </a:r>
            <a:r>
              <a:rPr lang="en-US" altLang="zh-CN" sz="2000">
                <a:latin typeface="+mn-ea"/>
              </a:rPr>
              <a:t>8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A500A91-A309-4E04-AE15-E205C7978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48072"/>
              </p:ext>
            </p:extLst>
          </p:nvPr>
        </p:nvGraphicFramePr>
        <p:xfrm>
          <a:off x="2032000" y="1916699"/>
          <a:ext cx="8128000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7926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]=(−1, 15]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=−1+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15−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𝑡𝑎𝑟𝑡𝑒𝑡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2000" b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中间值小于</a:t>
                </a:r>
                <a:r>
                  <a:rPr lang="en-US" altLang="zh-CN" sz="2000">
                    <a:latin typeface="+mn-ea"/>
                  </a:rPr>
                  <a:t>target=3</a:t>
                </a:r>
                <a:r>
                  <a:rPr lang="zh-CN" altLang="en-US" sz="2000">
                    <a:latin typeface="+mn-ea"/>
                  </a:rPr>
                  <a:t>，所以目标应该在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latin typeface="+mn-ea"/>
                  </a:rPr>
                  <a:t>下标的右侧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15]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51F033-1EC1-49E4-B692-642C8C720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92723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6" name="iconfont-11910-5686862">
            <a:extLst>
              <a:ext uri="{FF2B5EF4-FFF2-40B4-BE49-F238E27FC236}">
                <a16:creationId xmlns:a16="http://schemas.microsoft.com/office/drawing/2014/main" id="{3FA941EB-6F4F-4D25-8AD8-B52CB3A4A15A}"/>
              </a:ext>
            </a:extLst>
          </p:cNvPr>
          <p:cNvSpPr>
            <a:spLocks noChangeAspect="1"/>
          </p:cNvSpPr>
          <p:nvPr/>
        </p:nvSpPr>
        <p:spPr bwMode="auto">
          <a:xfrm>
            <a:off x="5750040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15]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15−7+1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=5&gt;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𝑡𝑎𝑟𝑡𝑒𝑡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2000" b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中间值大于</a:t>
                </a:r>
                <a:r>
                  <a:rPr lang="en-US" altLang="zh-CN" sz="2000">
                    <a:latin typeface="+mn-ea"/>
                  </a:rPr>
                  <a:t>target=3</a:t>
                </a:r>
                <a:r>
                  <a:rPr lang="zh-CN" altLang="en-US" sz="2000">
                    <a:latin typeface="+mn-ea"/>
                  </a:rPr>
                  <a:t>，所以目标应该在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latin typeface="+mn-ea"/>
                  </a:rPr>
                  <a:t>下标的左侧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−1=10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10]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51F033-1EC1-49E4-B692-642C8C720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72985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6" name="iconfont-11910-5686862">
            <a:extLst>
              <a:ext uri="{FF2B5EF4-FFF2-40B4-BE49-F238E27FC236}">
                <a16:creationId xmlns:a16="http://schemas.microsoft.com/office/drawing/2014/main" id="{3FA941EB-6F4F-4D25-8AD8-B52CB3A4A15A}"/>
              </a:ext>
            </a:extLst>
          </p:cNvPr>
          <p:cNvSpPr>
            <a:spLocks noChangeAspect="1"/>
          </p:cNvSpPr>
          <p:nvPr/>
        </p:nvSpPr>
        <p:spPr bwMode="auto">
          <a:xfrm>
            <a:off x="5750040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15846 -0.002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10]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10−7+1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=4&gt;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𝑡𝑎𝑟𝑡𝑒𝑡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2000" b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中间值大于</a:t>
                </a:r>
                <a:r>
                  <a:rPr lang="en-US" altLang="zh-CN" sz="2000">
                    <a:latin typeface="+mn-ea"/>
                  </a:rPr>
                  <a:t>target=3</a:t>
                </a:r>
                <a:r>
                  <a:rPr lang="zh-CN" altLang="en-US" sz="2000">
                    <a:latin typeface="+mn-ea"/>
                  </a:rPr>
                  <a:t>，所以目标应该在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latin typeface="+mn-ea"/>
                  </a:rPr>
                  <a:t>下标的左侧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−1=8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8]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51F033-1EC1-49E4-B692-642C8C720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50417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7" name="iconfont-11910-5686862">
            <a:extLst>
              <a:ext uri="{FF2B5EF4-FFF2-40B4-BE49-F238E27FC236}">
                <a16:creationId xmlns:a16="http://schemas.microsoft.com/office/drawing/2014/main" id="{5A5852F3-211C-4D8D-8B82-8CCA75070800}"/>
              </a:ext>
            </a:extLst>
          </p:cNvPr>
          <p:cNvSpPr>
            <a:spLocks noChangeAspect="1"/>
          </p:cNvSpPr>
          <p:nvPr/>
        </p:nvSpPr>
        <p:spPr bwMode="auto">
          <a:xfrm>
            <a:off x="7685520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08008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10]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10−7+1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=4&gt;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𝑡𝑎𝑟𝑡𝑒𝑡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2000" b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中间值大于</a:t>
                </a:r>
                <a:r>
                  <a:rPr lang="en-US" altLang="zh-CN" sz="2000">
                    <a:latin typeface="+mn-ea"/>
                  </a:rPr>
                  <a:t>target=3</a:t>
                </a:r>
                <a:r>
                  <a:rPr lang="zh-CN" altLang="en-US" sz="2000">
                    <a:latin typeface="+mn-ea"/>
                  </a:rPr>
                  <a:t>，所以目标应该在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latin typeface="+mn-ea"/>
                  </a:rPr>
                  <a:t>下标的左侧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−1=8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8]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51F033-1EC1-49E4-B692-642C8C720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53434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6" name="iconfont-11910-5686862">
            <a:extLst>
              <a:ext uri="{FF2B5EF4-FFF2-40B4-BE49-F238E27FC236}">
                <a16:creationId xmlns:a16="http://schemas.microsoft.com/office/drawing/2014/main" id="{E510D029-8781-46A0-B9F6-B1B97DA464B6}"/>
              </a:ext>
            </a:extLst>
          </p:cNvPr>
          <p:cNvSpPr>
            <a:spLocks noChangeAspect="1"/>
          </p:cNvSpPr>
          <p:nvPr/>
        </p:nvSpPr>
        <p:spPr bwMode="auto">
          <a:xfrm>
            <a:off x="6715240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401 -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8]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8−7+1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=4&gt;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𝑡𝑎𝑟𝑡𝑒𝑡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2000" b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中间值大于</a:t>
                </a:r>
                <a:r>
                  <a:rPr lang="en-US" altLang="zh-CN" sz="2000">
                    <a:latin typeface="+mn-ea"/>
                  </a:rPr>
                  <a:t>target=3</a:t>
                </a:r>
                <a:r>
                  <a:rPr lang="zh-CN" altLang="en-US" sz="2000">
                    <a:latin typeface="+mn-ea"/>
                  </a:rPr>
                  <a:t>，所以目标应该在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latin typeface="+mn-ea"/>
                  </a:rPr>
                  <a:t>下标的左侧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−1=7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7]</m:t>
                    </m:r>
                  </m:oMath>
                </a14:m>
                <a:r>
                  <a:rPr lang="zh-CN" altLang="en-US" sz="2000">
                    <a:latin typeface="+mn-ea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>
                    <a:latin typeface="+mn-ea"/>
                  </a:rPr>
                  <a:t>，终止查找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confont-11910-5686862">
            <a:extLst>
              <a:ext uri="{FF2B5EF4-FFF2-40B4-BE49-F238E27FC236}">
                <a16:creationId xmlns:a16="http://schemas.microsoft.com/office/drawing/2014/main" id="{CB9D0019-5166-4178-B7FF-0B423C448934}"/>
              </a:ext>
            </a:extLst>
          </p:cNvPr>
          <p:cNvSpPr>
            <a:spLocks noChangeAspect="1"/>
          </p:cNvSpPr>
          <p:nvPr/>
        </p:nvSpPr>
        <p:spPr bwMode="auto">
          <a:xfrm>
            <a:off x="6236874" y="1468404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9DDED61-7D7E-4BAD-B521-3C82D73EA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89663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13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ceil</a:t>
            </a:r>
            <a:r>
              <a:rPr lang="zh-CN" altLang="en-US" sz="3600" b="1"/>
              <a:t>算法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6796"/>
                <a:ext cx="10515600" cy="533120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2000">
                    <a:latin typeface="+mn-ea"/>
                  </a:rPr>
                  <a:t>输入：输入一个数组，需要查找的元素</a:t>
                </a:r>
                <a:r>
                  <a:rPr lang="en-US" altLang="zh-CN" sz="2000">
                    <a:latin typeface="+mn-ea"/>
                  </a:rPr>
                  <a:t>target.(</a:t>
                </a:r>
                <a:r>
                  <a:rPr lang="zh-CN" altLang="en-US" sz="2000">
                    <a:latin typeface="+mn-ea"/>
                  </a:rPr>
                  <a:t>可用于一个元素有多个的情况</a:t>
                </a:r>
                <a:r>
                  <a:rPr lang="en-US" altLang="zh-CN" sz="2000">
                    <a:latin typeface="+mn-ea"/>
                  </a:rPr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2000">
                    <a:latin typeface="+mn-ea"/>
                  </a:rPr>
                  <a:t>输出：如果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在数组中，返回数组中最后一个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元素的下标；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>
                    <a:latin typeface="+mn-ea"/>
                  </a:rPr>
                  <a:t>	 </a:t>
                </a:r>
                <a:r>
                  <a:rPr lang="zh-CN" altLang="en-US" sz="2000">
                    <a:latin typeface="+mn-ea"/>
                  </a:rPr>
                  <a:t>如果没有找到</a:t>
                </a:r>
                <a:r>
                  <a:rPr lang="en-US" altLang="zh-CN" sz="2000">
                    <a:latin typeface="+mn-ea"/>
                  </a:rPr>
                  <a:t>target, </a:t>
                </a:r>
                <a:r>
                  <a:rPr lang="zh-CN" altLang="en-US" sz="2000">
                    <a:latin typeface="+mn-ea"/>
                  </a:rPr>
                  <a:t>返回比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大的最小值相应的索引</a:t>
                </a:r>
                <a:r>
                  <a:rPr lang="en-US" altLang="zh-CN" sz="2000">
                    <a:latin typeface="+mn-ea"/>
                  </a:rPr>
                  <a:t>, </a:t>
                </a:r>
                <a:r>
                  <a:rPr lang="zh-CN" altLang="en-US" sz="2000">
                    <a:latin typeface="+mn-ea"/>
                  </a:rPr>
                  <a:t>如果这个最小值有多个</a:t>
                </a:r>
                <a:r>
                  <a:rPr lang="en-US" altLang="zh-CN" sz="2000">
                    <a:latin typeface="+mn-ea"/>
                  </a:rPr>
                  <a:t>, </a:t>
                </a:r>
                <a:r>
                  <a:rPr lang="zh-CN" altLang="en-US" sz="2000">
                    <a:latin typeface="+mn-ea"/>
                  </a:rPr>
                  <a:t>返</a:t>
                </a:r>
                <a:r>
                  <a:rPr lang="en-US" altLang="zh-CN" sz="2000">
                    <a:latin typeface="+mn-ea"/>
                  </a:rPr>
                  <a:t>	 </a:t>
                </a:r>
                <a:r>
                  <a:rPr lang="zh-CN" altLang="en-US" sz="2000">
                    <a:latin typeface="+mn-ea"/>
                  </a:rPr>
                  <a:t>回最小的索引（比如下表中，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为</a:t>
                </a:r>
                <a:r>
                  <a:rPr lang="en-US" altLang="zh-CN" sz="2000">
                    <a:latin typeface="+mn-ea"/>
                  </a:rPr>
                  <a:t>3</a:t>
                </a:r>
                <a:r>
                  <a:rPr lang="zh-CN" altLang="en-US" sz="2000">
                    <a:latin typeface="+mn-ea"/>
                  </a:rPr>
                  <a:t>，返回元素</a:t>
                </a:r>
                <a:r>
                  <a:rPr lang="en-US" altLang="zh-CN" sz="2000">
                    <a:latin typeface="+mn-ea"/>
                  </a:rPr>
                  <a:t>8</a:t>
                </a:r>
                <a:r>
                  <a:rPr lang="zh-CN" altLang="en-US" sz="2000">
                    <a:latin typeface="+mn-ea"/>
                  </a:rPr>
                  <a:t>）；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>
                    <a:latin typeface="+mn-ea"/>
                  </a:rPr>
                  <a:t>	 </a:t>
                </a:r>
                <a:r>
                  <a:rPr lang="zh-CN" altLang="en-US" sz="2000">
                    <a:latin typeface="+mn-ea"/>
                  </a:rPr>
                  <a:t>如果这个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比整个数组的最大元素值还要大</a:t>
                </a:r>
                <a:r>
                  <a:rPr lang="en-US" altLang="zh-CN" sz="2000">
                    <a:latin typeface="+mn-ea"/>
                  </a:rPr>
                  <a:t>, </a:t>
                </a:r>
                <a:r>
                  <a:rPr lang="zh-CN" altLang="en-US" sz="2000">
                    <a:latin typeface="+mn-ea"/>
                  </a:rPr>
                  <a:t>则不存在这个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的</a:t>
                </a:r>
                <a:r>
                  <a:rPr lang="en-US" altLang="zh-CN" sz="2000">
                    <a:latin typeface="+mn-ea"/>
                  </a:rPr>
                  <a:t>ceil</a:t>
                </a:r>
                <a:r>
                  <a:rPr lang="zh-CN" altLang="en-US" sz="2000">
                    <a:latin typeface="+mn-ea"/>
                  </a:rPr>
                  <a:t>值</a:t>
                </a:r>
                <a:r>
                  <a:rPr lang="en-US" altLang="zh-CN" sz="2000">
                    <a:latin typeface="+mn-ea"/>
                  </a:rPr>
                  <a:t>, </a:t>
                </a:r>
                <a:r>
                  <a:rPr lang="zh-CN" altLang="en-US" sz="2000">
                    <a:latin typeface="+mn-ea"/>
                  </a:rPr>
                  <a:t>返回整</a:t>
                </a:r>
                <a:r>
                  <a:rPr lang="en-US" altLang="zh-CN" sz="2000">
                    <a:latin typeface="+mn-ea"/>
                  </a:rPr>
                  <a:t>	 </a:t>
                </a:r>
                <a:r>
                  <a:rPr lang="zh-CN" altLang="en-US" sz="2000">
                    <a:latin typeface="+mn-ea"/>
                  </a:rPr>
                  <a:t>个数组元素个数</a:t>
                </a:r>
                <a:r>
                  <a:rPr lang="en-US" altLang="zh-CN" sz="2000">
                    <a:latin typeface="+mn-ea"/>
                  </a:rPr>
                  <a:t>n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solidFill>
                    <a:srgbClr val="FF0000"/>
                  </a:solidFill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核心：当</a:t>
                </a:r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mid</a:t>
                </a:r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对应元素等于</a:t>
                </a:r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target</a:t>
                </a:r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时，依然认为</a:t>
                </a:r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target</a:t>
                </a:r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在</a:t>
                </a:r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mid</a:t>
                </a:r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的右侧范围，所以如果有</a:t>
                </a:r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target</a:t>
                </a:r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，最终终止循环查找时，</a:t>
                </a:r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 l=r</a:t>
                </a:r>
                <a:r>
                  <a:rPr lang="zh-CN" altLang="en-US" sz="2000" strike="sngStrike">
                    <a:solidFill>
                      <a:srgbClr val="FF0000"/>
                    </a:solidFill>
                    <a:latin typeface="+mn-ea"/>
                  </a:rPr>
                  <a:t>且是</a:t>
                </a:r>
                <a:r>
                  <a:rPr lang="en-US" altLang="zh-CN" sz="2000" strike="sngStrike">
                    <a:solidFill>
                      <a:srgbClr val="FF0000"/>
                    </a:solidFill>
                    <a:latin typeface="+mn-ea"/>
                  </a:rPr>
                  <a:t>target</a:t>
                </a:r>
                <a:r>
                  <a:rPr lang="zh-CN" altLang="en-US" sz="2000" strike="sngStrike">
                    <a:solidFill>
                      <a:srgbClr val="FF0000"/>
                    </a:solidFill>
                    <a:latin typeface="+mn-ea"/>
                  </a:rPr>
                  <a:t>最小下标</a:t>
                </a:r>
                <a:r>
                  <a:rPr lang="en-US" altLang="zh-CN" sz="2000" strike="sngStrike">
                    <a:solidFill>
                      <a:srgbClr val="FF0000"/>
                    </a:solidFill>
                    <a:latin typeface="+mn-ea"/>
                  </a:rPr>
                  <a:t>-1</a:t>
                </a:r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在</a:t>
                </a:r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target</a:t>
                </a:r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右侧，返回值应该是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>
                  <a:solidFill>
                    <a:srgbClr val="FF0000"/>
                  </a:solidFill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>
                    <a:latin typeface="+mn-ea"/>
                  </a:rPr>
                  <a:t>，初始为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>
                    <a:latin typeface="+mn-ea"/>
                  </a:rPr>
                  <a:t>，当搜索范围限定在左侧时，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2000">
                    <a:latin typeface="+mn-ea"/>
                  </a:rPr>
                  <a:t>(</a:t>
                </a:r>
                <a:r>
                  <a:rPr lang="zh-CN" altLang="en-US" sz="2000">
                    <a:latin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不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在搜索</m:t>
                    </m:r>
                  </m:oMath>
                </a14:m>
                <a:r>
                  <a:rPr lang="zh-CN" altLang="en-US" sz="2000">
                    <a:latin typeface="+mn-ea"/>
                  </a:rPr>
                  <a:t>范围内且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latin typeface="+mn-ea"/>
                  </a:rPr>
                  <a:t>已经比较过</a:t>
                </a:r>
                <a:r>
                  <a:rPr lang="en-US" altLang="zh-CN" sz="2000">
                    <a:latin typeface="+mn-ea"/>
                  </a:rPr>
                  <a:t>)</a:t>
                </a:r>
                <a:r>
                  <a:rPr lang="zh-CN" altLang="en-US" sz="2000">
                    <a:latin typeface="+mn-ea"/>
                  </a:rPr>
                  <a:t>；当搜索范围限定在右侧时，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zh-CN" sz="2000">
                    <a:latin typeface="+mn-ea"/>
                  </a:rPr>
                  <a:t>(</a:t>
                </a:r>
                <a:r>
                  <a:rPr lang="zh-CN" altLang="en-US" sz="2000">
                    <a:latin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在搜索</m:t>
                    </m:r>
                  </m:oMath>
                </a14:m>
                <a:r>
                  <a:rPr lang="zh-CN" altLang="en-US" sz="2000">
                    <a:latin typeface="+mn-ea"/>
                  </a:rPr>
                  <a:t>范围内，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>
                    <a:latin typeface="+mn-ea"/>
                  </a:rPr>
                  <a:t>没有比较过</a:t>
                </a:r>
                <a:r>
                  <a:rPr lang="en-US" altLang="zh-CN" sz="2000">
                    <a:latin typeface="+mn-ea"/>
                  </a:rPr>
                  <a:t>) </a:t>
                </a:r>
                <a:r>
                  <a:rPr lang="zh-CN" altLang="en-US" sz="2000">
                    <a:latin typeface="+mn-ea"/>
                  </a:rPr>
                  <a:t>； 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6796"/>
                <a:ext cx="10515600" cy="5331204"/>
              </a:xfrm>
              <a:blipFill>
                <a:blip r:embed="rId2"/>
                <a:stretch>
                  <a:fillRect l="-638" r="-290" b="-12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294780-8F32-4C77-B2ED-107875D39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74649"/>
              </p:ext>
            </p:extLst>
          </p:nvPr>
        </p:nvGraphicFramePr>
        <p:xfrm>
          <a:off x="2271056" y="394609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6" name="iconfont-11910-5686862">
            <a:extLst>
              <a:ext uri="{FF2B5EF4-FFF2-40B4-BE49-F238E27FC236}">
                <a16:creationId xmlns:a16="http://schemas.microsoft.com/office/drawing/2014/main" id="{9192B5CC-B972-4BDC-AA84-EB8BA0F6AEE4}"/>
              </a:ext>
            </a:extLst>
          </p:cNvPr>
          <p:cNvSpPr>
            <a:spLocks noChangeAspect="1"/>
          </p:cNvSpPr>
          <p:nvPr/>
        </p:nvSpPr>
        <p:spPr bwMode="auto">
          <a:xfrm>
            <a:off x="6240492" y="3653358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8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4CABE6A-6590-4036-8DE6-E81323A1B1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3600" b="1"/>
                  <a:t>为什么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𝒎𝒊𝒅</m:t>
                    </m:r>
                  </m:oMath>
                </a14:m>
                <a:r>
                  <a:rPr lang="zh-CN" altLang="en-US" sz="3600">
                    <a:ea typeface="+mn-ea"/>
                  </a:rPr>
                  <a:t>要向下取整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4CABE6A-6590-4036-8DE6-E81323A1B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742"/>
                <a:ext cx="10515600" cy="528925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原因：避免死循环，但是依然没有理解为什么可以避免死循环？？？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可以简单地理解：因为</a:t>
                </a:r>
                <a:r>
                  <a:rPr lang="en-US" altLang="zh-CN" sz="2000">
                    <a:latin typeface="+mn-ea"/>
                  </a:rPr>
                  <a:t>floor</a:t>
                </a:r>
                <a:r>
                  <a:rPr lang="zh-CN" altLang="en-US" sz="2000">
                    <a:latin typeface="+mn-ea"/>
                  </a:rPr>
                  <a:t>算法搜索范围是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)=(0,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>
                    <a:latin typeface="+mn-ea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latin typeface="+mn-ea"/>
                  </a:rPr>
                  <a:t>向下取整，避免取到</a:t>
                </a:r>
                <a:r>
                  <a:rPr lang="en-US" altLang="zh-CN" sz="2000">
                    <a:latin typeface="+mn-ea"/>
                  </a:rPr>
                  <a:t>n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742"/>
                <a:ext cx="10515600" cy="5289258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22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输入：输入上述数组，需要查找的元素为</a:t>
            </a:r>
            <a:r>
              <a:rPr lang="en-US" altLang="zh-CN" sz="2000">
                <a:latin typeface="+mn-ea"/>
              </a:rPr>
              <a:t>5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输出：返回下标</a:t>
            </a:r>
            <a:r>
              <a:rPr lang="en-US" altLang="zh-CN" sz="2000">
                <a:latin typeface="+mn-ea"/>
              </a:rPr>
              <a:t>12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/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9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令索引下标范围为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[0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16)</m:t>
                    </m:r>
                  </m:oMath>
                </a14:m>
                <a:r>
                  <a:rPr lang="zh-CN" altLang="en-US" sz="200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>
                    <a:latin typeface="+mn-ea"/>
                  </a:rPr>
                  <a:t>为数组</a:t>
                </a:r>
                <a:r>
                  <a:rPr lang="en-US" altLang="zh-CN" sz="2000">
                    <a:latin typeface="+mn-ea"/>
                  </a:rPr>
                  <a:t>arr</a:t>
                </a:r>
                <a:r>
                  <a:rPr lang="zh-CN" altLang="en-US" sz="2000">
                    <a:latin typeface="+mn-ea"/>
                  </a:rPr>
                  <a:t>元素个数</a:t>
                </a:r>
                <a:endParaRPr lang="pt-BR" altLang="zh-CN" i="1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16−0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4&lt;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数组中间值为</a:t>
                </a:r>
                <a:r>
                  <a:rPr lang="en-US" altLang="zh-CN" sz="2000">
                    <a:latin typeface="+mn-ea"/>
                  </a:rPr>
                  <a:t>4</a:t>
                </a:r>
                <a:r>
                  <a:rPr lang="zh-CN" altLang="en-US" sz="2000">
                    <a:latin typeface="+mn-ea"/>
                  </a:rPr>
                  <a:t>比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小，所以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在中间值右侧，此时将搜索范围限定在中间值的右侧</a:t>
                </a:r>
                <a:endParaRPr lang="pt-BR" altLang="zh-CN" sz="2000">
                  <a:latin typeface="+mn-ea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+1=9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因为此时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在搜索范围内，而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已经比较过了，所以令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000">
                    <a:latin typeface="+mn-ea"/>
                  </a:rPr>
                  <a:t>此时的搜索范围为</a:t>
                </a:r>
                <a:r>
                  <a:rPr lang="en-US" altLang="zh-CN" sz="2000">
                    <a:latin typeface="+mn-ea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)=[9, 16)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ceil</a:t>
            </a:r>
            <a:r>
              <a:rPr lang="zh-CN" altLang="en-US" sz="3600" b="1"/>
              <a:t>实例</a:t>
            </a:r>
            <a:r>
              <a:rPr lang="en-US" altLang="zh-CN" sz="3600" b="1"/>
              <a:t>1</a:t>
            </a:r>
            <a:endParaRPr lang="zh-CN" altLang="en-US" sz="3600">
              <a:ea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/>
        </p:nvGraphicFramePr>
        <p:xfrm>
          <a:off x="2271056" y="1724738"/>
          <a:ext cx="7649888" cy="839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6" name="iconfont-11910-5686862">
            <a:extLst>
              <a:ext uri="{FF2B5EF4-FFF2-40B4-BE49-F238E27FC236}">
                <a16:creationId xmlns:a16="http://schemas.microsoft.com/office/drawing/2014/main" id="{EC039B56-02DF-4EBB-81DB-50241D7A7682}"/>
              </a:ext>
            </a:extLst>
          </p:cNvPr>
          <p:cNvSpPr>
            <a:spLocks noChangeAspect="1"/>
          </p:cNvSpPr>
          <p:nvPr/>
        </p:nvSpPr>
        <p:spPr bwMode="auto">
          <a:xfrm>
            <a:off x="6240491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3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二分查找法</a:t>
            </a:r>
            <a:r>
              <a:rPr lang="zh-CN" altLang="en-US" sz="3600">
                <a:ea typeface="+mn-ea"/>
              </a:rPr>
              <a:t>的应用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用于有序的数列</a:t>
            </a: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057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)=[9, 16) </m:t>
                    </m:r>
                  </m:oMath>
                </a14:m>
                <a:r>
                  <a:rPr lang="zh-CN" altLang="en-US" sz="2000">
                    <a:latin typeface="+mn-ea"/>
                  </a:rPr>
                  <a:t>，</a:t>
                </a:r>
                <a:endParaRPr lang="pt-BR" altLang="zh-CN" i="1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=9+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16−9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5==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>
                    <a:latin typeface="+mn-ea"/>
                  </a:rPr>
                  <a:t>数组中间值等于</a:t>
                </a:r>
                <a:r>
                  <a:rPr lang="en-US" altLang="zh-CN" sz="2000" b="1">
                    <a:latin typeface="+mn-ea"/>
                  </a:rPr>
                  <a:t>target</a:t>
                </a:r>
                <a:r>
                  <a:rPr lang="zh-CN" altLang="en-US" sz="2000" b="1">
                    <a:latin typeface="+mn-ea"/>
                  </a:rPr>
                  <a:t>，依然认为</a:t>
                </a:r>
                <a:r>
                  <a:rPr lang="en-US" altLang="zh-CN" sz="2000" b="1">
                    <a:latin typeface="+mn-ea"/>
                  </a:rPr>
                  <a:t>target</a:t>
                </a:r>
                <a:r>
                  <a:rPr lang="zh-CN" altLang="en-US" sz="2000" b="1">
                    <a:latin typeface="+mn-ea"/>
                  </a:rPr>
                  <a:t>在中间值右侧，此时将搜索范围限定在中间值的右侧</a:t>
                </a:r>
                <a:endParaRPr lang="pt-BR" altLang="zh-CN" sz="2000" b="1">
                  <a:latin typeface="+mn-ea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+1=13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)=[13, 16)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ceil</a:t>
            </a:r>
            <a:r>
              <a:rPr lang="zh-CN" altLang="en-US" sz="3600" b="1"/>
              <a:t>实例</a:t>
            </a:r>
            <a:r>
              <a:rPr lang="en-US" altLang="zh-CN" sz="3600" b="1"/>
              <a:t>1</a:t>
            </a:r>
            <a:endParaRPr lang="zh-CN" altLang="en-US" sz="3600">
              <a:ea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48820"/>
              </p:ext>
            </p:extLst>
          </p:nvPr>
        </p:nvGraphicFramePr>
        <p:xfrm>
          <a:off x="2271056" y="1724738"/>
          <a:ext cx="7649888" cy="839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9" name="iconfont-11910-5686862">
            <a:extLst>
              <a:ext uri="{FF2B5EF4-FFF2-40B4-BE49-F238E27FC236}">
                <a16:creationId xmlns:a16="http://schemas.microsoft.com/office/drawing/2014/main" id="{C723FFA1-B4F8-4E79-ACFA-8C675C9E9B38}"/>
              </a:ext>
            </a:extLst>
          </p:cNvPr>
          <p:cNvSpPr>
            <a:spLocks noChangeAspect="1"/>
          </p:cNvSpPr>
          <p:nvPr/>
        </p:nvSpPr>
        <p:spPr bwMode="auto">
          <a:xfrm>
            <a:off x="6240491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1544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)=[13, 16) </m:t>
                    </m:r>
                  </m:oMath>
                </a14:m>
                <a:r>
                  <a:rPr lang="zh-CN" altLang="en-US" sz="2000">
                    <a:latin typeface="+mn-ea"/>
                  </a:rPr>
                  <a:t>，</a:t>
                </a:r>
                <a:endParaRPr lang="pt-BR" altLang="zh-CN" i="1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=13+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16−13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6&gt;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>
                    <a:latin typeface="+mn-ea"/>
                  </a:rPr>
                  <a:t>数组中间值大于</a:t>
                </a:r>
                <a:r>
                  <a:rPr lang="en-US" altLang="zh-CN" sz="2000" b="1">
                    <a:latin typeface="+mn-ea"/>
                  </a:rPr>
                  <a:t>target</a:t>
                </a:r>
                <a:r>
                  <a:rPr lang="zh-CN" altLang="en-US" sz="2000" b="1">
                    <a:latin typeface="+mn-ea"/>
                  </a:rPr>
                  <a:t>，</a:t>
                </a:r>
                <a:r>
                  <a:rPr lang="en-US" altLang="zh-CN" sz="2000" b="1">
                    <a:latin typeface="+mn-ea"/>
                  </a:rPr>
                  <a:t>target</a:t>
                </a:r>
                <a:r>
                  <a:rPr lang="zh-CN" altLang="en-US" sz="2000" b="1">
                    <a:latin typeface="+mn-ea"/>
                  </a:rPr>
                  <a:t>在中间值左侧，此时将搜索范围限定在中间值的左侧</a:t>
                </a:r>
                <a:endParaRPr lang="pt-BR" altLang="zh-CN" sz="2000" b="1">
                  <a:latin typeface="+mn-ea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)=[13, 14)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ceil</a:t>
            </a:r>
            <a:r>
              <a:rPr lang="zh-CN" altLang="en-US" sz="3600" b="1"/>
              <a:t>实例</a:t>
            </a:r>
            <a:r>
              <a:rPr lang="en-US" altLang="zh-CN" sz="3600" b="1"/>
              <a:t>1</a:t>
            </a:r>
            <a:endParaRPr lang="zh-CN" altLang="en-US" sz="3600">
              <a:ea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33565"/>
              </p:ext>
            </p:extLst>
          </p:nvPr>
        </p:nvGraphicFramePr>
        <p:xfrm>
          <a:off x="2271056" y="1724738"/>
          <a:ext cx="7649888" cy="839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6" name="iconfont-11910-5686862">
            <a:extLst>
              <a:ext uri="{FF2B5EF4-FFF2-40B4-BE49-F238E27FC236}">
                <a16:creationId xmlns:a16="http://schemas.microsoft.com/office/drawing/2014/main" id="{80395F0B-7538-49D4-A4CE-E0FA6D88C52B}"/>
              </a:ext>
            </a:extLst>
          </p:cNvPr>
          <p:cNvSpPr>
            <a:spLocks noChangeAspect="1"/>
          </p:cNvSpPr>
          <p:nvPr/>
        </p:nvSpPr>
        <p:spPr bwMode="auto">
          <a:xfrm>
            <a:off x="8120091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08073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)=[13, 14) </m:t>
                    </m:r>
                  </m:oMath>
                </a14:m>
                <a:r>
                  <a:rPr lang="zh-CN" altLang="en-US" sz="2000">
                    <a:latin typeface="+mn-ea"/>
                  </a:rPr>
                  <a:t>，</a:t>
                </a:r>
                <a:endParaRPr lang="pt-BR" altLang="zh-CN" i="1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=13+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14−13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6&gt;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>
                    <a:latin typeface="+mn-ea"/>
                  </a:rPr>
                  <a:t>数组中间值大于</a:t>
                </a:r>
                <a:r>
                  <a:rPr lang="en-US" altLang="zh-CN" sz="2000" b="1">
                    <a:latin typeface="+mn-ea"/>
                  </a:rPr>
                  <a:t>target</a:t>
                </a:r>
                <a:r>
                  <a:rPr lang="zh-CN" altLang="en-US" sz="2000" b="1">
                    <a:latin typeface="+mn-ea"/>
                  </a:rPr>
                  <a:t>，</a:t>
                </a:r>
                <a:r>
                  <a:rPr lang="en-US" altLang="zh-CN" sz="2000" b="1">
                    <a:latin typeface="+mn-ea"/>
                  </a:rPr>
                  <a:t>target</a:t>
                </a:r>
                <a:r>
                  <a:rPr lang="zh-CN" altLang="en-US" sz="2000" b="1">
                    <a:latin typeface="+mn-ea"/>
                  </a:rPr>
                  <a:t>在中间值左侧，此时将搜索范围限定在中间值的左侧</a:t>
                </a:r>
                <a:endParaRPr lang="pt-BR" altLang="zh-CN" sz="2000" b="1">
                  <a:latin typeface="+mn-ea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)=[13, 13)</m:t>
                    </m:r>
                  </m:oMath>
                </a14:m>
                <a:r>
                  <a:rPr lang="zh-CN" altLang="en-US" sz="200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>
                    <a:latin typeface="+mn-ea"/>
                  </a:rPr>
                  <a:t>退出查找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>
                    <a:latin typeface="+mn-ea"/>
                  </a:rPr>
                  <a:t>13&lt;16</a:t>
                </a:r>
                <a:r>
                  <a:rPr lang="zh-CN" altLang="en-US" sz="2000">
                    <a:latin typeface="+mn-ea"/>
                  </a:rPr>
                  <a:t>且</a:t>
                </a:r>
                <a:r>
                  <a:rPr lang="en-US" altLang="zh-CN" sz="2000">
                    <a:latin typeface="+mn-ea"/>
                  </a:rPr>
                  <a:t>arr[13-1]=arr[12]=5</a:t>
                </a:r>
                <a:r>
                  <a:rPr lang="zh-CN" altLang="en-US" sz="2000">
                    <a:latin typeface="+mn-ea"/>
                  </a:rPr>
                  <a:t>，所以数组中有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，序号为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−1=12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ceil</a:t>
            </a:r>
            <a:r>
              <a:rPr lang="zh-CN" altLang="en-US" sz="3600" b="1"/>
              <a:t>实例</a:t>
            </a:r>
            <a:r>
              <a:rPr lang="en-US" altLang="zh-CN" sz="3600" b="1"/>
              <a:t>1</a:t>
            </a:r>
            <a:endParaRPr lang="zh-CN" altLang="en-US" sz="3600">
              <a:ea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8322"/>
              </p:ext>
            </p:extLst>
          </p:nvPr>
        </p:nvGraphicFramePr>
        <p:xfrm>
          <a:off x="2271056" y="1724738"/>
          <a:ext cx="7649888" cy="839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9" name="iconfont-11910-5686862">
            <a:extLst>
              <a:ext uri="{FF2B5EF4-FFF2-40B4-BE49-F238E27FC236}">
                <a16:creationId xmlns:a16="http://schemas.microsoft.com/office/drawing/2014/main" id="{64C0E4B1-F87E-44D1-9810-2E8DC79523B4}"/>
              </a:ext>
            </a:extLst>
          </p:cNvPr>
          <p:cNvSpPr>
            <a:spLocks noChangeAspect="1"/>
          </p:cNvSpPr>
          <p:nvPr/>
        </p:nvSpPr>
        <p:spPr bwMode="auto">
          <a:xfrm>
            <a:off x="9104341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-0.04024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ceil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输入：输入上述数组，需要查找的元素为</a:t>
            </a:r>
            <a:r>
              <a:rPr lang="en-US" altLang="zh-CN" sz="2000">
                <a:latin typeface="+mn-ea"/>
              </a:rPr>
              <a:t>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输出：返回下标</a:t>
            </a:r>
            <a:r>
              <a:rPr lang="en-US" altLang="zh-CN" sz="2000">
                <a:latin typeface="+mn-ea"/>
              </a:rPr>
              <a:t>8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27717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3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令索引下标范围为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[0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16)</m:t>
                    </m:r>
                  </m:oMath>
                </a14:m>
                <a:r>
                  <a:rPr lang="zh-CN" altLang="en-US" sz="200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>
                    <a:latin typeface="+mn-ea"/>
                  </a:rPr>
                  <a:t>为数组</a:t>
                </a:r>
                <a:r>
                  <a:rPr lang="en-US" altLang="zh-CN" sz="2000">
                    <a:latin typeface="+mn-ea"/>
                  </a:rPr>
                  <a:t>arr</a:t>
                </a:r>
                <a:r>
                  <a:rPr lang="zh-CN" altLang="en-US" sz="2000">
                    <a:latin typeface="+mn-ea"/>
                  </a:rPr>
                  <a:t>元素个数</a:t>
                </a:r>
                <a:endParaRPr lang="pt-BR" altLang="zh-CN" i="1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16−0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4&gt;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数组中间值为</a:t>
                </a:r>
                <a:r>
                  <a:rPr lang="en-US" altLang="zh-CN" sz="2000">
                    <a:latin typeface="+mn-ea"/>
                  </a:rPr>
                  <a:t>4</a:t>
                </a:r>
                <a:r>
                  <a:rPr lang="zh-CN" altLang="en-US" sz="2000">
                    <a:latin typeface="+mn-ea"/>
                  </a:rPr>
                  <a:t>比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大，所以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在中间值左侧，此时将搜索范围限定在中间值的左侧</a:t>
                </a:r>
                <a:endParaRPr lang="pt-BR" altLang="zh-CN" sz="2000">
                  <a:latin typeface="+mn-ea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因为此时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不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在搜索范围内，虽然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已经比较过了，但依然令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>
                    <a:latin typeface="+mn-ea"/>
                  </a:rPr>
                  <a:t>此时的搜索范围为</a:t>
                </a:r>
                <a:r>
                  <a:rPr lang="en-US" altLang="zh-CN" sz="2000">
                    <a:latin typeface="+mn-ea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)=[0, 8)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ceil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34219"/>
              </p:ext>
            </p:extLst>
          </p:nvPr>
        </p:nvGraphicFramePr>
        <p:xfrm>
          <a:off x="2271056" y="1724738"/>
          <a:ext cx="7649888" cy="839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9" name="iconfont-11910-5686862">
            <a:extLst>
              <a:ext uri="{FF2B5EF4-FFF2-40B4-BE49-F238E27FC236}">
                <a16:creationId xmlns:a16="http://schemas.microsoft.com/office/drawing/2014/main" id="{C723FFA1-B4F8-4E79-ACFA-8C675C9E9B38}"/>
              </a:ext>
            </a:extLst>
          </p:cNvPr>
          <p:cNvSpPr>
            <a:spLocks noChangeAspect="1"/>
          </p:cNvSpPr>
          <p:nvPr/>
        </p:nvSpPr>
        <p:spPr bwMode="auto">
          <a:xfrm>
            <a:off x="6232178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30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)=[0, 8)</m:t>
                    </m:r>
                  </m:oMath>
                </a14:m>
                <a:endParaRPr lang="pt-BR" altLang="zh-CN" i="1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8−0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数组中间值为</a:t>
                </a:r>
                <a:r>
                  <a:rPr lang="en-US" altLang="zh-CN" sz="2000">
                    <a:latin typeface="+mn-ea"/>
                  </a:rPr>
                  <a:t>2</a:t>
                </a:r>
                <a:r>
                  <a:rPr lang="zh-CN" altLang="en-US" sz="2000">
                    <a:latin typeface="+mn-ea"/>
                  </a:rPr>
                  <a:t>比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小，所以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在中间值右侧，此时将搜索范围限定在中间值的右侧</a:t>
                </a:r>
                <a:endParaRPr lang="pt-BR" altLang="zh-CN" sz="2000">
                  <a:latin typeface="+mn-ea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+1=5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因为此时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在搜索范围内，而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已经比较过了，所以令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>
                    <a:latin typeface="+mn-ea"/>
                  </a:rPr>
                  <a:t>此时的搜索范围为</a:t>
                </a:r>
                <a:r>
                  <a:rPr lang="en-US" altLang="zh-CN" sz="2000">
                    <a:latin typeface="+mn-ea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)=[5, 8)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ceil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p:sp>
        <p:nvSpPr>
          <p:cNvPr id="9" name="iconfont-11910-5686862">
            <a:extLst>
              <a:ext uri="{FF2B5EF4-FFF2-40B4-BE49-F238E27FC236}">
                <a16:creationId xmlns:a16="http://schemas.microsoft.com/office/drawing/2014/main" id="{C723FFA1-B4F8-4E79-ACFA-8C675C9E9B38}"/>
              </a:ext>
            </a:extLst>
          </p:cNvPr>
          <p:cNvSpPr>
            <a:spLocks noChangeAspect="1"/>
          </p:cNvSpPr>
          <p:nvPr/>
        </p:nvSpPr>
        <p:spPr bwMode="auto">
          <a:xfrm>
            <a:off x="5750040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42893"/>
              </p:ext>
            </p:extLst>
          </p:nvPr>
        </p:nvGraphicFramePr>
        <p:xfrm>
          <a:off x="2271056" y="1724738"/>
          <a:ext cx="7649888" cy="839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457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5779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0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07969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)=[5, 8)</m:t>
                    </m:r>
                  </m:oMath>
                </a14:m>
                <a:endParaRPr lang="pt-BR" altLang="zh-CN" i="1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=5+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8−5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数组中间值为</a:t>
                </a:r>
                <a:r>
                  <a:rPr lang="en-US" altLang="zh-CN" sz="2000">
                    <a:latin typeface="+mn-ea"/>
                  </a:rPr>
                  <a:t>2</a:t>
                </a:r>
                <a:r>
                  <a:rPr lang="zh-CN" altLang="en-US" sz="2000">
                    <a:latin typeface="+mn-ea"/>
                  </a:rPr>
                  <a:t>比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小，所以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在中间值右侧，此时将搜索范围限定在中间值的右侧</a:t>
                </a:r>
                <a:endParaRPr lang="pt-BR" altLang="zh-CN" sz="2000">
                  <a:latin typeface="+mn-ea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+1=7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)=[7, 8)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ceil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80706"/>
              </p:ext>
            </p:extLst>
          </p:nvPr>
        </p:nvGraphicFramePr>
        <p:xfrm>
          <a:off x="2271056" y="1724738"/>
          <a:ext cx="7649888" cy="839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457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5779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376139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580097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6" name="iconfont-11910-5686862">
            <a:extLst>
              <a:ext uri="{FF2B5EF4-FFF2-40B4-BE49-F238E27FC236}">
                <a16:creationId xmlns:a16="http://schemas.microsoft.com/office/drawing/2014/main" id="{3808D26E-DEF6-4370-835E-D62CDEF6DE2E}"/>
              </a:ext>
            </a:extLst>
          </p:cNvPr>
          <p:cNvSpPr>
            <a:spLocks noChangeAspect="1"/>
          </p:cNvSpPr>
          <p:nvPr/>
        </p:nvSpPr>
        <p:spPr bwMode="auto">
          <a:xfrm>
            <a:off x="4789920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03972 -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)=[7, 8)</m:t>
                    </m:r>
                  </m:oMath>
                </a14:m>
                <a:endParaRPr lang="pt-BR" altLang="zh-CN" i="1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=7+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8−7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数组中间值为</a:t>
                </a:r>
                <a:r>
                  <a:rPr lang="en-US" altLang="zh-CN" sz="2000">
                    <a:latin typeface="+mn-ea"/>
                  </a:rPr>
                  <a:t>2</a:t>
                </a:r>
                <a:r>
                  <a:rPr lang="zh-CN" altLang="en-US" sz="2000">
                    <a:latin typeface="+mn-ea"/>
                  </a:rPr>
                  <a:t>比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小，所以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在中间值右侧，此时将搜索范围限定在中间值的右侧</a:t>
                </a:r>
                <a:endParaRPr lang="pt-BR" altLang="zh-CN" sz="2000">
                  <a:latin typeface="+mn-ea"/>
                </a:endParaRPr>
              </a:p>
              <a:p>
                <a:pPr marL="0" indent="0" algn="ctr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+1=8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)=[8, 8)</m:t>
                    </m:r>
                  </m:oMath>
                </a14:m>
                <a:r>
                  <a:rPr lang="zh-CN" altLang="en-US" sz="2000">
                    <a:latin typeface="+mn-ea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，终止查找</a:t>
                </a:r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!=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>
                    <a:latin typeface="+mn-ea"/>
                  </a:rPr>
                  <a:t>返回下标</a:t>
                </a:r>
                <a:r>
                  <a:rPr lang="en-US" altLang="zh-CN" sz="2000">
                    <a:latin typeface="+mn-ea"/>
                  </a:rPr>
                  <a:t>r</a:t>
                </a:r>
                <a:r>
                  <a:rPr lang="zh-CN" altLang="en-US" sz="2000">
                    <a:latin typeface="+mn-ea"/>
                  </a:rPr>
                  <a:t>即可</a:t>
                </a: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2D5D5B79-0A1D-4583-A118-91751546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ceil</a:t>
            </a:r>
            <a:r>
              <a:rPr lang="zh-CN" altLang="en-US" sz="3600" b="1"/>
              <a:t>实例</a:t>
            </a:r>
            <a:r>
              <a:rPr lang="en-US" altLang="zh-CN" sz="3600" b="1"/>
              <a:t>2</a:t>
            </a:r>
            <a:endParaRPr lang="zh-CN" altLang="en-US" sz="3600">
              <a:ea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2484"/>
              </p:ext>
            </p:extLst>
          </p:nvPr>
        </p:nvGraphicFramePr>
        <p:xfrm>
          <a:off x="2271056" y="1724738"/>
          <a:ext cx="7649888" cy="839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457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5779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376139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580097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9" name="iconfont-11910-5686862">
            <a:extLst>
              <a:ext uri="{FF2B5EF4-FFF2-40B4-BE49-F238E27FC236}">
                <a16:creationId xmlns:a16="http://schemas.microsoft.com/office/drawing/2014/main" id="{82CFBEF8-8BDB-4DCE-B99F-18A570603D23}"/>
              </a:ext>
            </a:extLst>
          </p:cNvPr>
          <p:cNvSpPr>
            <a:spLocks noChangeAspect="1"/>
          </p:cNvSpPr>
          <p:nvPr/>
        </p:nvSpPr>
        <p:spPr bwMode="auto">
          <a:xfrm>
            <a:off x="5267440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算法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742"/>
                <a:ext cx="10515600" cy="528925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1800">
                    <a:latin typeface="+mn-ea"/>
                  </a:rPr>
                  <a:t>输入：输入一个数组，需要查找的元素</a:t>
                </a:r>
                <a:r>
                  <a:rPr lang="en-US" altLang="zh-CN" sz="1800">
                    <a:latin typeface="+mn-ea"/>
                  </a:rPr>
                  <a:t>target.(</a:t>
                </a:r>
                <a:r>
                  <a:rPr lang="zh-CN" altLang="en-US" sz="1800">
                    <a:latin typeface="+mn-ea"/>
                  </a:rPr>
                  <a:t>可用于一个元素有多个的情况</a:t>
                </a:r>
                <a:r>
                  <a:rPr lang="en-US" altLang="zh-CN" sz="1800">
                    <a:latin typeface="+mn-ea"/>
                  </a:rPr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1800">
                    <a:latin typeface="+mn-ea"/>
                  </a:rPr>
                  <a:t>输出：如果</a:t>
                </a:r>
                <a:r>
                  <a:rPr lang="en-US" altLang="zh-CN" sz="1800">
                    <a:latin typeface="+mn-ea"/>
                  </a:rPr>
                  <a:t>target</a:t>
                </a:r>
                <a:r>
                  <a:rPr lang="zh-CN" altLang="en-US" sz="1800">
                    <a:latin typeface="+mn-ea"/>
                  </a:rPr>
                  <a:t>在数组中，返回数组中第一个</a:t>
                </a:r>
                <a:r>
                  <a:rPr lang="en-US" altLang="zh-CN" sz="1800">
                    <a:latin typeface="+mn-ea"/>
                  </a:rPr>
                  <a:t>target</a:t>
                </a:r>
                <a:r>
                  <a:rPr lang="zh-CN" altLang="en-US" sz="1800">
                    <a:latin typeface="+mn-ea"/>
                  </a:rPr>
                  <a:t>元素的下标；</a:t>
                </a:r>
                <a:endParaRPr lang="en-US" altLang="zh-CN" sz="18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1800">
                    <a:latin typeface="+mn-ea"/>
                  </a:rPr>
                  <a:t>	 </a:t>
                </a:r>
                <a:r>
                  <a:rPr lang="zh-CN" altLang="en-US" sz="1800">
                    <a:latin typeface="+mn-ea"/>
                  </a:rPr>
                  <a:t>如果</a:t>
                </a:r>
                <a:r>
                  <a:rPr lang="en-US" altLang="zh-CN" sz="1800">
                    <a:latin typeface="+mn-ea"/>
                  </a:rPr>
                  <a:t>target</a:t>
                </a:r>
                <a:r>
                  <a:rPr lang="zh-CN" altLang="en-US" sz="1800">
                    <a:latin typeface="+mn-ea"/>
                  </a:rPr>
                  <a:t>不在数组中，返回比</a:t>
                </a:r>
                <a:r>
                  <a:rPr lang="en-US" altLang="zh-CN" sz="1800">
                    <a:latin typeface="+mn-ea"/>
                  </a:rPr>
                  <a:t>target</a:t>
                </a:r>
                <a:r>
                  <a:rPr lang="zh-CN" altLang="en-US" sz="1800">
                    <a:latin typeface="+mn-ea"/>
                  </a:rPr>
                  <a:t>小的元素的最大下标；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1800">
                    <a:latin typeface="+mn-ea"/>
                  </a:rPr>
                  <a:t>	 </a:t>
                </a:r>
                <a:r>
                  <a:rPr lang="zh-CN" altLang="en-US" sz="1800">
                    <a:latin typeface="+mn-ea"/>
                  </a:rPr>
                  <a:t>如果这个</a:t>
                </a:r>
                <a:r>
                  <a:rPr lang="en-US" altLang="zh-CN" sz="1800">
                    <a:latin typeface="+mn-ea"/>
                  </a:rPr>
                  <a:t>target</a:t>
                </a:r>
                <a:r>
                  <a:rPr lang="zh-CN" altLang="en-US" sz="1800">
                    <a:latin typeface="+mn-ea"/>
                  </a:rPr>
                  <a:t>比整个数组最小元素值还要小</a:t>
                </a:r>
                <a:r>
                  <a:rPr lang="en-US" altLang="zh-CN" sz="1800">
                    <a:latin typeface="+mn-ea"/>
                  </a:rPr>
                  <a:t>, </a:t>
                </a:r>
                <a:r>
                  <a:rPr lang="zh-CN" altLang="en-US" sz="1800">
                    <a:latin typeface="+mn-ea"/>
                  </a:rPr>
                  <a:t>则不存在这个</a:t>
                </a:r>
                <a:r>
                  <a:rPr lang="en-US" altLang="zh-CN" sz="1800">
                    <a:latin typeface="+mn-ea"/>
                  </a:rPr>
                  <a:t>target</a:t>
                </a:r>
                <a:r>
                  <a:rPr lang="zh-CN" altLang="en-US" sz="1800">
                    <a:latin typeface="+mn-ea"/>
                  </a:rPr>
                  <a:t>的</a:t>
                </a:r>
                <a:r>
                  <a:rPr lang="en-US" altLang="zh-CN" sz="1800">
                    <a:latin typeface="+mn-ea"/>
                  </a:rPr>
                  <a:t>floor</a:t>
                </a:r>
                <a:r>
                  <a:rPr lang="zh-CN" altLang="en-US" sz="1800">
                    <a:latin typeface="+mn-ea"/>
                  </a:rPr>
                  <a:t>值</a:t>
                </a:r>
                <a:r>
                  <a:rPr lang="en-US" altLang="zh-CN" sz="1800">
                    <a:latin typeface="+mn-ea"/>
                  </a:rPr>
                  <a:t>, </a:t>
                </a:r>
                <a:r>
                  <a:rPr lang="zh-CN" altLang="en-US" sz="1800">
                    <a:latin typeface="+mn-ea"/>
                  </a:rPr>
                  <a:t>返回</a:t>
                </a:r>
                <a:r>
                  <a:rPr lang="en-US" altLang="zh-CN" sz="1800">
                    <a:latin typeface="+mn-ea"/>
                  </a:rPr>
                  <a:t>-1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solidFill>
                    <a:srgbClr val="FF0000"/>
                  </a:solidFill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+mn-ea"/>
                  </a:rPr>
                  <a:t>核心：当</a:t>
                </a:r>
                <a:r>
                  <a:rPr lang="en-US" altLang="zh-CN" sz="1800">
                    <a:solidFill>
                      <a:srgbClr val="FF0000"/>
                    </a:solidFill>
                    <a:latin typeface="+mn-ea"/>
                  </a:rPr>
                  <a:t>mid</a:t>
                </a:r>
                <a:r>
                  <a:rPr lang="zh-CN" altLang="en-US" sz="1800">
                    <a:solidFill>
                      <a:srgbClr val="FF0000"/>
                    </a:solidFill>
                    <a:latin typeface="+mn-ea"/>
                  </a:rPr>
                  <a:t>对应元素等于</a:t>
                </a:r>
                <a:r>
                  <a:rPr lang="en-US" altLang="zh-CN" sz="1800">
                    <a:solidFill>
                      <a:srgbClr val="FF0000"/>
                    </a:solidFill>
                    <a:latin typeface="+mn-ea"/>
                  </a:rPr>
                  <a:t>target</a:t>
                </a:r>
                <a:r>
                  <a:rPr lang="zh-CN" altLang="en-US" sz="1800">
                    <a:solidFill>
                      <a:srgbClr val="FF0000"/>
                    </a:solidFill>
                    <a:latin typeface="+mn-ea"/>
                  </a:rPr>
                  <a:t>时，依然认为</a:t>
                </a:r>
                <a:r>
                  <a:rPr lang="en-US" altLang="zh-CN" sz="1800">
                    <a:solidFill>
                      <a:srgbClr val="FF0000"/>
                    </a:solidFill>
                    <a:latin typeface="+mn-ea"/>
                  </a:rPr>
                  <a:t>target</a:t>
                </a:r>
                <a:r>
                  <a:rPr lang="zh-CN" altLang="en-US" sz="1800">
                    <a:solidFill>
                      <a:srgbClr val="FF0000"/>
                    </a:solidFill>
                    <a:latin typeface="+mn-ea"/>
                  </a:rPr>
                  <a:t>在</a:t>
                </a:r>
                <a:r>
                  <a:rPr lang="en-US" altLang="zh-CN" sz="1800">
                    <a:solidFill>
                      <a:srgbClr val="FF0000"/>
                    </a:solidFill>
                    <a:latin typeface="+mn-ea"/>
                  </a:rPr>
                  <a:t>mid</a:t>
                </a:r>
                <a:r>
                  <a:rPr lang="zh-CN" altLang="en-US" sz="1800">
                    <a:solidFill>
                      <a:srgbClr val="FF0000"/>
                    </a:solidFill>
                    <a:latin typeface="+mn-ea"/>
                  </a:rPr>
                  <a:t>的左侧范围，所以如果有</a:t>
                </a:r>
                <a:r>
                  <a:rPr lang="en-US" altLang="zh-CN" sz="1800">
                    <a:solidFill>
                      <a:srgbClr val="FF0000"/>
                    </a:solidFill>
                    <a:latin typeface="+mn-ea"/>
                  </a:rPr>
                  <a:t>target</a:t>
                </a:r>
                <a:r>
                  <a:rPr lang="zh-CN" altLang="en-US" sz="1800">
                    <a:solidFill>
                      <a:srgbClr val="FF0000"/>
                    </a:solidFill>
                    <a:latin typeface="+mn-ea"/>
                  </a:rPr>
                  <a:t>，最终终止循环查找时，</a:t>
                </a:r>
                <a:r>
                  <a:rPr lang="en-US" altLang="zh-CN" sz="1800">
                    <a:solidFill>
                      <a:srgbClr val="FF0000"/>
                    </a:solidFill>
                    <a:latin typeface="+mn-ea"/>
                  </a:rPr>
                  <a:t>l=r</a:t>
                </a:r>
                <a:r>
                  <a:rPr lang="zh-CN" altLang="en-US" sz="1800" strike="sngStrike">
                    <a:solidFill>
                      <a:srgbClr val="FF0000"/>
                    </a:solidFill>
                    <a:latin typeface="+mn-ea"/>
                  </a:rPr>
                  <a:t>且是</a:t>
                </a:r>
                <a:r>
                  <a:rPr lang="en-US" altLang="zh-CN" sz="1800" strike="sngStrike">
                    <a:solidFill>
                      <a:srgbClr val="FF0000"/>
                    </a:solidFill>
                    <a:latin typeface="+mn-ea"/>
                  </a:rPr>
                  <a:t>target</a:t>
                </a:r>
                <a:r>
                  <a:rPr lang="zh-CN" altLang="en-US" sz="1800" strike="sngStrike">
                    <a:solidFill>
                      <a:srgbClr val="FF0000"/>
                    </a:solidFill>
                    <a:latin typeface="+mn-ea"/>
                  </a:rPr>
                  <a:t>最小下标</a:t>
                </a:r>
                <a:r>
                  <a:rPr lang="en-US" altLang="zh-CN" sz="1800" strike="sngStrike">
                    <a:solidFill>
                      <a:srgbClr val="FF0000"/>
                    </a:solidFill>
                    <a:latin typeface="+mn-ea"/>
                  </a:rPr>
                  <a:t>-1</a:t>
                </a:r>
                <a:r>
                  <a:rPr lang="zh-CN" altLang="en-US" sz="1800">
                    <a:solidFill>
                      <a:srgbClr val="FF0000"/>
                    </a:solidFill>
                    <a:latin typeface="+mn-ea"/>
                  </a:rPr>
                  <a:t>在</a:t>
                </a:r>
                <a:r>
                  <a:rPr lang="en-US" altLang="zh-CN" sz="1800">
                    <a:solidFill>
                      <a:srgbClr val="FF0000"/>
                    </a:solidFill>
                    <a:latin typeface="+mn-ea"/>
                  </a:rPr>
                  <a:t>target</a:t>
                </a:r>
                <a:r>
                  <a:rPr lang="zh-CN" altLang="en-US" sz="1800">
                    <a:solidFill>
                      <a:srgbClr val="FF0000"/>
                    </a:solidFill>
                    <a:latin typeface="+mn-ea"/>
                  </a:rPr>
                  <a:t>左侧，返回值应该是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1800">
                  <a:solidFill>
                    <a:srgbClr val="FF0000"/>
                  </a:solidFill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什么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向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上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取整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可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避免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死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循环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？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+mn-ea"/>
                  </a:rPr>
                  <a:t>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>
                    <a:latin typeface="+mn-ea"/>
                  </a:rPr>
                  <a:t>，初始为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zh-CN" altLang="en-US" sz="2000">
                    <a:latin typeface="+mn-ea"/>
                  </a:rPr>
                  <a:t>，当搜索范围限定在左侧时，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1</a:t>
                </a:r>
                <a:r>
                  <a:rPr lang="en-US" altLang="zh-CN" sz="2000">
                    <a:latin typeface="+mn-ea"/>
                  </a:rPr>
                  <a:t>(</a:t>
                </a:r>
                <a:r>
                  <a:rPr lang="zh-CN" altLang="en-US" sz="2000">
                    <a:latin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搜索</m:t>
                    </m:r>
                  </m:oMath>
                </a14:m>
                <a:r>
                  <a:rPr lang="zh-CN" altLang="en-US" sz="2000">
                    <a:latin typeface="+mn-ea"/>
                  </a:rPr>
                  <a:t>范围内，且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latin typeface="+mn-ea"/>
                  </a:rPr>
                  <a:t>已经比较过而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没有</m:t>
                    </m:r>
                  </m:oMath>
                </a14:m>
                <a:r>
                  <a:rPr lang="zh-CN" altLang="en-US" sz="2000">
                    <a:latin typeface="+mn-ea"/>
                  </a:rPr>
                  <a:t>访问过</a:t>
                </a:r>
                <a:r>
                  <a:rPr lang="en-US" altLang="zh-CN" sz="2000">
                    <a:latin typeface="+mn-ea"/>
                  </a:rPr>
                  <a:t>)</a:t>
                </a:r>
                <a:r>
                  <a:rPr lang="zh-CN" altLang="en-US" sz="2000">
                    <a:latin typeface="+mn-ea"/>
                  </a:rPr>
                  <a:t>；当搜索范围限定在右侧时，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200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zh-CN" sz="2000">
                    <a:latin typeface="+mn-ea"/>
                  </a:rPr>
                  <a:t>(</a:t>
                </a:r>
                <a:r>
                  <a:rPr lang="zh-CN" altLang="en-US" sz="2000">
                    <a:latin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不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在搜索</m:t>
                    </m:r>
                  </m:oMath>
                </a14:m>
                <a:r>
                  <a:rPr lang="zh-CN" altLang="en-US" sz="2000">
                    <a:latin typeface="+mn-ea"/>
                  </a:rPr>
                  <a:t>范围内，且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latin typeface="+mn-ea"/>
                  </a:rPr>
                  <a:t>已经比较过</a:t>
                </a:r>
                <a:r>
                  <a:rPr lang="en-US" altLang="zh-CN" sz="2000">
                    <a:latin typeface="+mn-ea"/>
                  </a:rPr>
                  <a:t>) </a:t>
                </a:r>
                <a:r>
                  <a:rPr lang="zh-CN" altLang="en-US" sz="2000">
                    <a:latin typeface="+mn-ea"/>
                  </a:rPr>
                  <a:t>； 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742"/>
                <a:ext cx="10515600" cy="5289258"/>
              </a:xfrm>
              <a:blipFill>
                <a:blip r:embed="rId2"/>
                <a:stretch>
                  <a:fillRect l="-638" r="-406" b="-2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28C4999B-54EA-4DC2-9642-B6BF187E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9704"/>
              </p:ext>
            </p:extLst>
          </p:nvPr>
        </p:nvGraphicFramePr>
        <p:xfrm>
          <a:off x="2271056" y="3571699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9" name="iconfont-11910-5686862">
            <a:extLst>
              <a:ext uri="{FF2B5EF4-FFF2-40B4-BE49-F238E27FC236}">
                <a16:creationId xmlns:a16="http://schemas.microsoft.com/office/drawing/2014/main" id="{75EFEF5C-B8A0-4E25-A51F-99F16575B459}"/>
              </a:ext>
            </a:extLst>
          </p:cNvPr>
          <p:cNvSpPr>
            <a:spLocks noChangeAspect="1"/>
          </p:cNvSpPr>
          <p:nvPr/>
        </p:nvSpPr>
        <p:spPr bwMode="auto">
          <a:xfrm>
            <a:off x="3829799" y="3278959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6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4CABE6A-6590-4036-8DE6-E81323A1B1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3600" b="1"/>
                  <a:t>为什么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</a:rPr>
                      <m:t>𝒎𝒊𝒅</m:t>
                    </m:r>
                  </m:oMath>
                </a14:m>
                <a:r>
                  <a:rPr lang="zh-CN" altLang="en-US" sz="3600">
                    <a:ea typeface="+mn-ea"/>
                  </a:rPr>
                  <a:t>要向上取整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4CABE6A-6590-4036-8DE6-E81323A1B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742"/>
                <a:ext cx="10515600" cy="528925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原因：避免死循环，但是依然没有理解为什么可以避免死循环？？？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可以简单地理解：因为</a:t>
                </a:r>
                <a:r>
                  <a:rPr lang="en-US" altLang="zh-CN" sz="2000">
                    <a:latin typeface="+mn-ea"/>
                  </a:rPr>
                  <a:t>floor</a:t>
                </a:r>
                <a:r>
                  <a:rPr lang="zh-CN" altLang="en-US" sz="2000">
                    <a:latin typeface="+mn-ea"/>
                  </a:rPr>
                  <a:t>算法搜索范围是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=(−1,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>
                    <a:latin typeface="+mn-ea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latin typeface="+mn-ea"/>
                  </a:rPr>
                  <a:t>向上取整，避免取到</a:t>
                </a:r>
                <a:r>
                  <a:rPr lang="en-US" altLang="zh-CN" sz="2000">
                    <a:latin typeface="+mn-ea"/>
                  </a:rPr>
                  <a:t>-1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742"/>
                <a:ext cx="10515600" cy="5289258"/>
              </a:xfrm>
              <a:blipFill>
                <a:blip r:embed="rId3"/>
                <a:stretch>
                  <a:fillRect l="-638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1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1</a:t>
            </a:r>
            <a:endParaRPr lang="zh-CN" altLang="en-US" sz="3600">
              <a:ea typeface="+mn-ea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输入：输入上述数组，需要查找的元素为</a:t>
            </a:r>
            <a:r>
              <a:rPr lang="en-US" altLang="zh-CN" sz="2000">
                <a:latin typeface="+mn-ea"/>
              </a:rPr>
              <a:t>5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+mn-ea"/>
              </a:rPr>
              <a:t>输出：返回下标</a:t>
            </a:r>
            <a:r>
              <a:rPr lang="en-US" altLang="zh-CN" sz="2000">
                <a:latin typeface="+mn-ea"/>
              </a:rPr>
              <a:t>10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000">
              <a:latin typeface="+mn-ea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CB72193-8416-4EE2-B174-1AC901DE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746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18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1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令索引下标范围为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−1]=(−1,  15]</m:t>
                    </m:r>
                  </m:oMath>
                </a14:m>
                <a:r>
                  <a:rPr lang="zh-CN" altLang="en-US" sz="200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>
                    <a:latin typeface="+mn-ea"/>
                  </a:rPr>
                  <a:t>为数组</a:t>
                </a:r>
                <a:r>
                  <a:rPr lang="en-US" altLang="zh-CN" sz="2000">
                    <a:latin typeface="+mn-ea"/>
                  </a:rPr>
                  <a:t>arr</a:t>
                </a:r>
                <a:r>
                  <a:rPr lang="zh-CN" altLang="en-US" sz="2000">
                    <a:latin typeface="+mn-ea"/>
                  </a:rPr>
                  <a:t>元素个数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pt-BR" altLang="zh-CN" i="1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=−1+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15−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数组中间值为</a:t>
                </a:r>
                <a:r>
                  <a:rPr lang="en-US" altLang="zh-CN" sz="2000">
                    <a:latin typeface="+mn-ea"/>
                  </a:rPr>
                  <a:t>2</a:t>
                </a:r>
                <a:r>
                  <a:rPr lang="zh-CN" altLang="en-US" sz="2000">
                    <a:latin typeface="+mn-ea"/>
                  </a:rPr>
                  <a:t>比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小，所以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在中间值右侧，此时将搜索范围限定在中间值的右侧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pt-BR" altLang="zh-CN" sz="2000">
                  <a:latin typeface="+mn-ea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altLang="zh-CN" sz="1800" b="0">
                  <a:solidFill>
                    <a:srgbClr val="FF0000"/>
                  </a:solidFill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虽然而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已经比较过，但此时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不在搜索范围内，所以直接令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15]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A500A91-A309-4E04-AE15-E205C7978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68255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6" name="iconfont-11910-5686862">
            <a:extLst>
              <a:ext uri="{FF2B5EF4-FFF2-40B4-BE49-F238E27FC236}">
                <a16:creationId xmlns:a16="http://schemas.microsoft.com/office/drawing/2014/main" id="{D9B72CC1-3E32-43CC-94FE-D04204CF202A}"/>
              </a:ext>
            </a:extLst>
          </p:cNvPr>
          <p:cNvSpPr>
            <a:spLocks noChangeAspect="1"/>
          </p:cNvSpPr>
          <p:nvPr/>
        </p:nvSpPr>
        <p:spPr bwMode="auto">
          <a:xfrm>
            <a:off x="5750040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57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1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15]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=7+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15−7+1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数组中间值为</a:t>
                </a:r>
                <a:r>
                  <a:rPr lang="en-US" altLang="zh-CN" sz="2000">
                    <a:latin typeface="+mn-ea"/>
                  </a:rPr>
                  <a:t>5</a:t>
                </a:r>
                <a:r>
                  <a:rPr lang="zh-CN" altLang="en-US" sz="2000">
                    <a:latin typeface="+mn-ea"/>
                  </a:rPr>
                  <a:t>等于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，此时将搜索范围限定在中间值的左侧，所以</a:t>
                </a:r>
                <a:endParaRPr lang="pt-BR" altLang="zh-CN" sz="2000">
                  <a:latin typeface="+mn-ea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−1=10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10]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A500A91-A309-4E04-AE15-E205C7978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21678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6" name="iconfont-11910-5686862">
            <a:extLst>
              <a:ext uri="{FF2B5EF4-FFF2-40B4-BE49-F238E27FC236}">
                <a16:creationId xmlns:a16="http://schemas.microsoft.com/office/drawing/2014/main" id="{D9B72CC1-3E32-43CC-94FE-D04204CF202A}"/>
              </a:ext>
            </a:extLst>
          </p:cNvPr>
          <p:cNvSpPr>
            <a:spLocks noChangeAspect="1"/>
          </p:cNvSpPr>
          <p:nvPr/>
        </p:nvSpPr>
        <p:spPr bwMode="auto">
          <a:xfrm>
            <a:off x="5750040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241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15508 -0.002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1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]=(7, 10]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=7+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10−7+1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4&lt;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数组中间值为</a:t>
                </a:r>
                <a:r>
                  <a:rPr lang="en-US" altLang="zh-CN" sz="2000">
                    <a:latin typeface="+mn-ea"/>
                  </a:rPr>
                  <a:t>4</a:t>
                </a:r>
                <a:r>
                  <a:rPr lang="zh-CN" altLang="en-US" sz="2000">
                    <a:latin typeface="+mn-ea"/>
                  </a:rPr>
                  <a:t>，小于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，所以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在中间值右侧，此时将搜索范围限定在中间值的右侧</a:t>
                </a:r>
                <a:endParaRPr lang="pt-BR" altLang="zh-CN" sz="2000">
                  <a:latin typeface="+mn-ea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]=(9 10]</m:t>
                    </m:r>
                  </m:oMath>
                </a14:m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A500A91-A309-4E04-AE15-E205C7978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65182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7" name="iconfont-11910-5686862">
            <a:extLst>
              <a:ext uri="{FF2B5EF4-FFF2-40B4-BE49-F238E27FC236}">
                <a16:creationId xmlns:a16="http://schemas.microsoft.com/office/drawing/2014/main" id="{F569AE45-9242-4F14-9C6B-6A63D512D71A}"/>
              </a:ext>
            </a:extLst>
          </p:cNvPr>
          <p:cNvSpPr>
            <a:spLocks noChangeAspect="1"/>
          </p:cNvSpPr>
          <p:nvPr/>
        </p:nvSpPr>
        <p:spPr bwMode="auto">
          <a:xfrm>
            <a:off x="7196455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25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-0.04102 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/>
              <a:t>二分查找</a:t>
            </a:r>
            <a:r>
              <a:rPr lang="en-US" altLang="zh-CN" sz="3600" b="1"/>
              <a:t>floor</a:t>
            </a:r>
            <a:r>
              <a:rPr lang="zh-CN" altLang="en-US" sz="3600" b="1"/>
              <a:t>实例</a:t>
            </a:r>
            <a:r>
              <a:rPr lang="en-US" altLang="zh-CN" sz="3600" b="1"/>
              <a:t>1</a:t>
            </a:r>
            <a:endParaRPr lang="zh-CN" altLang="en-US" sz="360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18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]=(9 10]</m:t>
                    </m:r>
                  </m:oMath>
                </a14:m>
                <a:endParaRPr lang="en-US" altLang="zh-CN" sz="1800">
                  <a:latin typeface="+mn-ea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altLang="zh-CN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pt-BR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=9+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10−9+1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zh-CN" sz="18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1800"/>
                  <a:t>			    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180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数组中间值为</a:t>
                </a:r>
                <a:r>
                  <a:rPr lang="en-US" altLang="zh-CN" sz="2000">
                    <a:latin typeface="+mn-ea"/>
                  </a:rPr>
                  <a:t>5</a:t>
                </a:r>
                <a:r>
                  <a:rPr lang="zh-CN" altLang="en-US" sz="2000">
                    <a:latin typeface="+mn-ea"/>
                  </a:rPr>
                  <a:t>，等于</a:t>
                </a:r>
                <a:r>
                  <a:rPr lang="en-US" altLang="zh-CN" sz="2000">
                    <a:latin typeface="+mn-ea"/>
                  </a:rPr>
                  <a:t>target</a:t>
                </a:r>
                <a:r>
                  <a:rPr lang="zh-CN" altLang="en-US" sz="2000">
                    <a:latin typeface="+mn-ea"/>
                  </a:rPr>
                  <a:t>，此时将搜索范围限定在中间值的左侧，所以</a:t>
                </a:r>
                <a:endParaRPr lang="pt-BR" altLang="zh-CN" sz="2000">
                  <a:latin typeface="+mn-ea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−1=9</m:t>
                      </m:r>
                    </m:oMath>
                  </m:oMathPara>
                </a14:m>
                <a:endParaRPr lang="pt-BR" altLang="zh-CN" sz="18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000">
                    <a:latin typeface="+mn-ea"/>
                  </a:rPr>
                  <a:t>此时的搜索范围为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]=(9 9]</m:t>
                    </m:r>
                  </m:oMath>
                </a14:m>
                <a:r>
                  <a:rPr lang="zh-CN" altLang="en-US" sz="2000">
                    <a:latin typeface="+mn-ea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>
                    <a:latin typeface="+mn-ea"/>
                  </a:rPr>
                  <a:t>，终止查找</a:t>
                </a: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zh-CN" sz="200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9&lt;15</m:t>
                    </m:r>
                  </m:oMath>
                </a14:m>
                <a:r>
                  <a:rPr lang="zh-CN" altLang="en-US" sz="2000">
                    <a:latin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𝑎𝑟𝑟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en-US" sz="2000">
                    <a:latin typeface="+mn-ea"/>
                  </a:rPr>
                  <a:t>，所以最终返回下标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9+1=10</m:t>
                    </m:r>
                  </m:oMath>
                </a14:m>
                <a:endParaRPr lang="en-US" altLang="zh-CN" sz="2000">
                  <a:latin typeface="+mn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A500A91-A309-4E04-AE15-E205C7978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08192"/>
              </p:ext>
            </p:extLst>
          </p:nvPr>
        </p:nvGraphicFramePr>
        <p:xfrm>
          <a:off x="2271056" y="1724738"/>
          <a:ext cx="7649888" cy="79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6853137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15530636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2867160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064088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7845875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69454684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0732799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098822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21069797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5020124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8886272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44823108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093859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4524126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4073596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43454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>
                          <a:solidFill>
                            <a:schemeClr val="bg2">
                              <a:lumMod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>
                        <a:solidFill>
                          <a:schemeClr val="bg2">
                            <a:lumMod val="9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438"/>
                  </a:ext>
                </a:extLst>
              </a:tr>
            </a:tbl>
          </a:graphicData>
        </a:graphic>
      </p:graphicFrame>
      <p:sp>
        <p:nvSpPr>
          <p:cNvPr id="6" name="iconfont-11910-5686862">
            <a:extLst>
              <a:ext uri="{FF2B5EF4-FFF2-40B4-BE49-F238E27FC236}">
                <a16:creationId xmlns:a16="http://schemas.microsoft.com/office/drawing/2014/main" id="{F246F41D-047D-4AD6-A525-1D1AEB63E066}"/>
              </a:ext>
            </a:extLst>
          </p:cNvPr>
          <p:cNvSpPr>
            <a:spLocks noChangeAspect="1"/>
          </p:cNvSpPr>
          <p:nvPr/>
        </p:nvSpPr>
        <p:spPr bwMode="auto">
          <a:xfrm>
            <a:off x="6703695" y="1465416"/>
            <a:ext cx="197263" cy="225272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34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405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2959</Words>
  <Application>Microsoft Office PowerPoint</Application>
  <PresentationFormat>宽屏</PresentationFormat>
  <Paragraphs>965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Office 主题​​</vt:lpstr>
      <vt:lpstr>二分查找法</vt:lpstr>
      <vt:lpstr>二分查找法的应用</vt:lpstr>
      <vt:lpstr>二分查找floor算法</vt:lpstr>
      <vt:lpstr>为什么mid要向上取整</vt:lpstr>
      <vt:lpstr>二分查找floor实例1</vt:lpstr>
      <vt:lpstr>二分查找floor实例1</vt:lpstr>
      <vt:lpstr>二分查找floor实例1</vt:lpstr>
      <vt:lpstr>二分查找floor实例1</vt:lpstr>
      <vt:lpstr>二分查找floor实例1</vt:lpstr>
      <vt:lpstr>二分查找floor实例2</vt:lpstr>
      <vt:lpstr>二分查找floor实例2</vt:lpstr>
      <vt:lpstr>二分查找floor实例2</vt:lpstr>
      <vt:lpstr>二分查找floor实例2</vt:lpstr>
      <vt:lpstr>二分查找floor实例2</vt:lpstr>
      <vt:lpstr>二分查找floor实例2</vt:lpstr>
      <vt:lpstr>二分查找ceil算法</vt:lpstr>
      <vt:lpstr>为什么mid要向下取整</vt:lpstr>
      <vt:lpstr>二分查找floor实例1</vt:lpstr>
      <vt:lpstr>二分查找ceil实例1</vt:lpstr>
      <vt:lpstr>二分查找ceil实例1</vt:lpstr>
      <vt:lpstr>二分查找ceil实例1</vt:lpstr>
      <vt:lpstr>二分查找ceil实例1</vt:lpstr>
      <vt:lpstr>二分查找ceil实例2</vt:lpstr>
      <vt:lpstr>二分查找ceil实例2</vt:lpstr>
      <vt:lpstr>二分查找ceil实例2</vt:lpstr>
      <vt:lpstr>二分查找ceil实例2</vt:lpstr>
      <vt:lpstr>二分查找ceil实例2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堆的应用</dc:title>
  <dc:creator>YR</dc:creator>
  <cp:lastModifiedBy>YR</cp:lastModifiedBy>
  <cp:revision>94</cp:revision>
  <dcterms:created xsi:type="dcterms:W3CDTF">2020-09-21T03:32:08Z</dcterms:created>
  <dcterms:modified xsi:type="dcterms:W3CDTF">2020-09-25T02:58:04Z</dcterms:modified>
</cp:coreProperties>
</file>