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63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2" autoAdjust="0"/>
    <p:restoredTop sz="94696" autoAdjust="0"/>
  </p:normalViewPr>
  <p:slideViewPr>
    <p:cSldViewPr snapToGrid="0">
      <p:cViewPr varScale="1">
        <p:scale>
          <a:sx n="70" d="100"/>
          <a:sy n="70" d="100"/>
        </p:scale>
        <p:origin x="7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6375D-C1D8-48F2-8792-96D63549B61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1EDE-1271-49D4-988B-4E17D40F0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89F11-1703-4293-A5DB-088AAA1A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87CA5-17B6-4BB7-A814-B5CD20E4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6950E-A616-40F7-8BE1-1D8AC57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EDC0-938A-418A-98F9-4730090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0B929-C2FA-4A4D-BC8B-2293A3BA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1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D0B2-DC8C-492D-982D-B75AE8DD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219BD-F7B5-44DD-8D9E-4B7770E2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6C4E3-3EC0-49FD-A037-33EB984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BA47F-C7D8-4658-952C-61C06BF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A821D-A5BB-42AC-A8C4-0F6F231B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02F2E-C3EF-49CD-9A81-403DC25D6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AA2BC-0122-497C-A361-55A8632F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3E18F-9CFF-4891-98B2-6FFBC916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D98FA-6212-475A-8C27-1171003C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6C27-E834-4CA2-A736-F6779CA4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A29D-FB4E-4115-A728-EAAB9AA6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F850-E83E-4FB9-9F93-70992AE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5EE13-CE86-4032-9986-F42DCE84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F2A8C-34DC-40A3-9042-6342941B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40E1A-E226-49D4-8354-2CDEA4A8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8E26-C586-4AB6-9E46-86CB25D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0B965-0020-4E4B-AFAE-61E89C31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EC4E5-CDA9-4469-86AD-1FC3E197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78C9-A886-42C8-86A3-DE8C5DE4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DF7F3-1597-4880-81E3-48F2E11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7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B59B-F86B-4CC5-91BA-D87999BC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E7F4F-B532-4C2C-8AD4-6197A3D8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4E01E-13E0-4810-B25F-81343D16B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92648-59B6-44A4-8A9F-3D9E2492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9045F-5597-4C1F-96EF-EF24371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FEDED-5E11-4517-B171-F6ACB86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FE4D4-3826-45B1-AC44-02285D0A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852D6-614F-4FC7-80CE-9D46236A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8B34E-259F-4CC0-969C-4D68117E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214A2-AA3F-4456-AC9D-F8ADC4D4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759512-FBD7-4F0C-B808-5694BCE8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669D7-2092-4A46-8429-C57487B1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B0937-3BEF-4B53-8ED3-2C01CF8F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85842-5F8F-4124-A3A3-49D4A7B0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50FD-0BD0-4B83-856F-A06BE9F9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DCC0D-1AE7-45F5-8EB0-82713893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C80D-BCB5-4E6C-A7EA-A7365A99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E2BF8-662E-42CD-921A-D4015E6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50DA5-43B5-42F2-A411-9973276D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A59EB-9039-43A9-B9B9-25A0C3DF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C25B0-C80E-434F-9B3D-D0DF711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F1FF-8912-4FE4-B57E-AB2F416E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CF3E6-20CC-425A-90F2-583193D5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E32C1-1E28-4AE5-8B0E-91773DD0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06E2F-63C0-428A-AD97-42BA509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0DC40-BF13-44FC-A616-AD8CE4A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0FF16-89D6-4466-A18E-F9B60F15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3BB91-7F87-4031-ACA3-64D9603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46B41-68E2-49B4-8ABC-A1A74B3E1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A56AD-C1E8-4AD6-AD81-E1B65136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ADC27-525F-4A22-A5F6-CC2C09E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65B1-340F-4798-A35B-1C83FAA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08011-D911-4B70-9781-DEABA2C8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2F85A-EF78-4953-9B59-F3BAA7C0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67D28-298D-4036-A7C8-08BF8FE7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0073-96A8-4EE1-B622-51A85A1AD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894E-1932-458D-A391-BBE1E511AF7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7D4A3-700D-4124-A2D3-2C8E64D21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7691A-9148-4F9E-8495-AAE7C2F6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2937256"/>
            <a:ext cx="10226040" cy="983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/>
              <a:t>删除二分搜索树最大最小节点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，不为空，进行递归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的右子节点不为空，它不是最大值。递归它的右子节点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，并将递归返回值赋值给节点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的右子节点</a:t>
            </a:r>
            <a:endParaRPr lang="en-US" altLang="zh-CN" sz="2000">
              <a:latin typeface="+mn-ea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+mn-ea"/>
              </a:rPr>
              <a:t>	node -&gt; right = removeMax(node -&gt; right)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839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，它右子节点不为空，所以节点</a:t>
            </a:r>
            <a:r>
              <a:rPr lang="en-US" altLang="zh-CN" sz="2000">
                <a:latin typeface="+mn-ea"/>
              </a:rPr>
              <a:t>38</a:t>
            </a:r>
            <a:r>
              <a:rPr lang="zh-CN" altLang="en-US" sz="2000">
                <a:latin typeface="+mn-ea"/>
              </a:rPr>
              <a:t>不是最大值。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的右子节点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，并将递归返回值赋值给节点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的右子节点</a:t>
            </a:r>
            <a:endParaRPr lang="en-US" altLang="zh-CN" sz="2000">
              <a:latin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0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，它右子节点为空，所以节点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是最大值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保存节点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的左子节点</a:t>
            </a:r>
            <a:r>
              <a:rPr lang="en-US" altLang="zh-CN" sz="2000">
                <a:latin typeface="+mn-ea"/>
              </a:rPr>
              <a:t>32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89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删除节点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，节点数量</a:t>
            </a:r>
            <a:r>
              <a:rPr lang="en-US" altLang="zh-CN" sz="2000">
                <a:latin typeface="+mn-ea"/>
              </a:rPr>
              <a:t>count-1(</a:t>
            </a:r>
            <a:r>
              <a:rPr lang="zh-CN" altLang="en-US" sz="2000">
                <a:latin typeface="+mn-ea"/>
              </a:rPr>
              <a:t>此时节点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没有右子节点，节点</a:t>
            </a:r>
            <a:r>
              <a:rPr lang="en-US" altLang="zh-CN" sz="2000">
                <a:latin typeface="+mn-ea"/>
              </a:rPr>
              <a:t>32</a:t>
            </a:r>
            <a:r>
              <a:rPr lang="zh-CN" altLang="en-US" sz="2000">
                <a:latin typeface="+mn-ea"/>
              </a:rPr>
              <a:t>没有父节点</a:t>
            </a:r>
            <a:r>
              <a:rPr lang="en-US" altLang="zh-CN" sz="2000">
                <a:latin typeface="+mn-ea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返回节点保存的节点</a:t>
            </a:r>
            <a:r>
              <a:rPr lang="en-US" altLang="zh-CN" sz="2000">
                <a:latin typeface="+mn-ea"/>
              </a:rPr>
              <a:t>32</a:t>
            </a:r>
            <a:r>
              <a:rPr lang="zh-CN" altLang="en-US" sz="2000">
                <a:latin typeface="+mn-ea"/>
              </a:rPr>
              <a:t>，递归加节点</a:t>
            </a:r>
            <a:r>
              <a:rPr lang="en-US" altLang="zh-CN" sz="2000">
                <a:latin typeface="+mn-ea"/>
              </a:rPr>
              <a:t>30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accent3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accent3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008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，将递归返回的节点</a:t>
            </a:r>
            <a:r>
              <a:rPr lang="en-US" altLang="zh-CN" sz="2000">
                <a:latin typeface="+mn-ea"/>
              </a:rPr>
              <a:t>32</a:t>
            </a:r>
            <a:r>
              <a:rPr lang="zh-CN" altLang="en-US" sz="2000">
                <a:latin typeface="+mn-ea"/>
              </a:rPr>
              <a:t>赋值给节点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的右子节点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返回当前访问节点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，递归回节点</a:t>
            </a:r>
            <a:r>
              <a:rPr lang="en-US" altLang="zh-CN" sz="2000">
                <a:latin typeface="+mn-ea"/>
              </a:rPr>
              <a:t>28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accent3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accent3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10DE066-797B-4268-8A52-0B961F1BF2AA}"/>
              </a:ext>
            </a:extLst>
          </p:cNvPr>
          <p:cNvCxnSpPr>
            <a:stCxn id="41" idx="5"/>
            <a:endCxn id="27" idx="0"/>
          </p:cNvCxnSpPr>
          <p:nvPr/>
        </p:nvCxnSpPr>
        <p:spPr>
          <a:xfrm flipH="1">
            <a:off x="7276868" y="1887942"/>
            <a:ext cx="127180" cy="1251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6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，将递归返回的节点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赋值给节点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的右子节点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返回当前访问节点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，终止删除函数</a:t>
            </a:r>
            <a:endParaRPr lang="en-US" altLang="zh-CN" sz="2000">
              <a:latin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accent3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accent3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10DE066-797B-4268-8A52-0B961F1BF2AA}"/>
              </a:ext>
            </a:extLst>
          </p:cNvPr>
          <p:cNvCxnSpPr>
            <a:stCxn id="41" idx="5"/>
            <a:endCxn id="27" idx="0"/>
          </p:cNvCxnSpPr>
          <p:nvPr/>
        </p:nvCxnSpPr>
        <p:spPr>
          <a:xfrm flipH="1">
            <a:off x="7276868" y="1887942"/>
            <a:ext cx="127180" cy="1251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5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目标</a:t>
            </a:r>
            <a:r>
              <a:rPr lang="en-US" altLang="zh-CN" sz="3600">
                <a:ea typeface="+mn-ea"/>
              </a:rPr>
              <a:t>-</a:t>
            </a:r>
            <a:r>
              <a:rPr lang="zh-CN" altLang="en-US" sz="3600">
                <a:ea typeface="+mn-ea"/>
              </a:rPr>
              <a:t>删除最大、最小节点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输入：一棵二分搜索树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输出：删除二分搜索树的最大值或者最小值，返回删除节点后的二分搜索树的根</a:t>
            </a:r>
            <a:endParaRPr lang="en-US" altLang="zh-CN" sz="2000">
              <a:latin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4A6E7D-7FDF-4A7E-98F2-D688046EF3C9}"/>
              </a:ext>
            </a:extLst>
          </p:cNvPr>
          <p:cNvGrpSpPr/>
          <p:nvPr/>
        </p:nvGrpSpPr>
        <p:grpSpPr>
          <a:xfrm>
            <a:off x="4342737" y="1663984"/>
            <a:ext cx="4265612" cy="2983449"/>
            <a:chOff x="4342737" y="1663984"/>
            <a:chExt cx="4265612" cy="298344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2CB112D-2B10-43D4-83B5-EC3703536547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47B5ABE-6EA5-4ECE-8B19-C3E7E9EAB5B9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A84A205-3A84-4880-A515-AAE35BE3EE84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C182B97E-396F-456D-A878-D3E57288C9E5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E718767-ED99-42EB-BB92-BE7ABDDBCA1A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06BA09A-5980-4ADB-B72F-62B2DFC1E262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522BF6B2-E83E-47AB-8CF3-7BE5E7802A51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E07C02A-0BD7-4124-9255-47D1A0F5077B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BB488F1E-4F72-46D2-8F9A-6396187433F1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EF0D730-F0D1-4D03-972B-A656AD400542}"/>
                  </a:ext>
                </a:extLst>
              </p:cNvPr>
              <p:cNvCxnSpPr>
                <a:cxnSpLocks/>
                <a:stCxn id="7" idx="3"/>
                <a:endCxn id="22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EDE0078-39BB-4BFA-A6C4-B5665854734E}"/>
                  </a:ext>
                </a:extLst>
              </p:cNvPr>
              <p:cNvCxnSpPr>
                <a:cxnSpLocks/>
                <a:stCxn id="7" idx="5"/>
                <a:endCxn id="23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C8B61BC-1A79-44A2-8202-597F386C9554}"/>
                  </a:ext>
                </a:extLst>
              </p:cNvPr>
              <p:cNvCxnSpPr>
                <a:cxnSpLocks/>
                <a:stCxn id="22" idx="5"/>
                <a:endCxn id="19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19286FC-7F2B-4F6F-B585-13F5524DD1B4}"/>
                  </a:ext>
                </a:extLst>
              </p:cNvPr>
              <p:cNvCxnSpPr>
                <a:cxnSpLocks/>
                <a:stCxn id="23" idx="3"/>
                <a:endCxn id="20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BB4934F-6DF0-4E58-A615-6ED6A3F82B03}"/>
                  </a:ext>
                </a:extLst>
              </p:cNvPr>
              <p:cNvCxnSpPr>
                <a:cxnSpLocks/>
                <a:stCxn id="23" idx="5"/>
                <a:endCxn id="21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24BD833-E969-4102-97F2-CEE04602306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CB265E1-98BE-4DED-B599-1AC988844B7A}"/>
                </a:ext>
              </a:extLst>
            </p:cNvPr>
            <p:cNvCxnSpPr>
              <a:cxnSpLocks/>
              <a:stCxn id="21" idx="3"/>
              <a:endCxn id="63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317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删除最小节点流程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输入：二分搜索树的根节点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输出：返回删除最小节点后的二分搜索树的根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流程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判断根节点是否为空，如果为空，返回根节点</a:t>
            </a:r>
            <a:endParaRPr lang="en-US" altLang="zh-CN" sz="16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/>
              <a:t>#  </a:t>
            </a:r>
            <a:r>
              <a:rPr lang="zh-CN" altLang="en-US" sz="1600"/>
              <a:t>从根节点开始，一直递归每个节点的左子节点，直到节点左子节点为空，证明它是最小值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当节点</a:t>
            </a:r>
            <a:r>
              <a:rPr lang="zh-CN" altLang="en-US" sz="1600">
                <a:solidFill>
                  <a:srgbClr val="FF0000"/>
                </a:solidFill>
              </a:rPr>
              <a:t>左子节点为空</a:t>
            </a:r>
            <a:r>
              <a:rPr lang="zh-CN" altLang="en-US" sz="1600"/>
              <a:t>时，证明</a:t>
            </a:r>
            <a:r>
              <a:rPr lang="zh-CN" altLang="en-US" sz="1600">
                <a:solidFill>
                  <a:srgbClr val="FF0000"/>
                </a:solidFill>
              </a:rPr>
              <a:t>它是最小节点</a:t>
            </a:r>
            <a:endParaRPr lang="en-US" altLang="zh-CN" sz="160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200"/>
              <a:t>将当前节点的</a:t>
            </a:r>
            <a:r>
              <a:rPr lang="zh-CN" altLang="en-US" sz="1200">
                <a:solidFill>
                  <a:srgbClr val="FF0000"/>
                </a:solidFill>
              </a:rPr>
              <a:t>右节点保存下来</a:t>
            </a:r>
            <a:r>
              <a:rPr lang="en-US" altLang="zh-CN" sz="1200"/>
              <a:t>(</a:t>
            </a:r>
            <a:r>
              <a:rPr lang="zh-CN" altLang="en-US" sz="1200"/>
              <a:t>最小值只可能有右子节点，即使右子节点为空，依然可以保存下来返回给当前节点的</a:t>
            </a:r>
            <a:r>
              <a:rPr lang="zh-CN" altLang="en-US" sz="1200">
                <a:solidFill>
                  <a:srgbClr val="FF0000"/>
                </a:solidFill>
              </a:rPr>
              <a:t>左子节点</a:t>
            </a:r>
            <a:r>
              <a:rPr lang="en-US" altLang="zh-CN" sz="120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1200"/>
              <a:t>删除最小节点，节点数减</a:t>
            </a:r>
            <a:r>
              <a:rPr lang="en-US" altLang="zh-CN" sz="1200"/>
              <a:t>1</a:t>
            </a:r>
          </a:p>
          <a:p>
            <a:pPr lvl="2">
              <a:lnSpc>
                <a:spcPct val="150000"/>
              </a:lnSpc>
            </a:pPr>
            <a:r>
              <a:rPr lang="zh-CN" altLang="en-US" sz="1200"/>
              <a:t>返回保存的当前节点的右节点</a:t>
            </a:r>
            <a:endParaRPr lang="en-US" altLang="zh-CN" sz="1200"/>
          </a:p>
          <a:p>
            <a:pPr lvl="1">
              <a:lnSpc>
                <a:spcPct val="150000"/>
              </a:lnSpc>
            </a:pPr>
            <a:r>
              <a:rPr lang="zh-CN" altLang="en-US" sz="1600"/>
              <a:t>如果当前节点不为空，递归当前节点的</a:t>
            </a:r>
            <a:r>
              <a:rPr lang="zh-CN" altLang="en-US" sz="1600">
                <a:solidFill>
                  <a:srgbClr val="FF0000"/>
                </a:solidFill>
              </a:rPr>
              <a:t>左</a:t>
            </a:r>
            <a:r>
              <a:rPr lang="zh-CN" altLang="en-US" sz="1600"/>
              <a:t>子节点，并将递归返回的节点赋值给当前节点的</a:t>
            </a:r>
            <a:r>
              <a:rPr lang="zh-CN" altLang="en-US" sz="1600">
                <a:solidFill>
                  <a:srgbClr val="FF0000"/>
                </a:solidFill>
              </a:rPr>
              <a:t>左</a:t>
            </a:r>
            <a:r>
              <a:rPr lang="zh-CN" altLang="en-US" sz="1600"/>
              <a:t>子节点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返回当前访问节点</a:t>
            </a:r>
            <a:r>
              <a:rPr lang="en-US" altLang="zh-CN" sz="1600"/>
              <a:t>(</a:t>
            </a:r>
            <a:r>
              <a:rPr lang="zh-CN" altLang="en-US" sz="1600"/>
              <a:t>最终递归结束时返回根节点</a:t>
            </a:r>
            <a:r>
              <a:rPr lang="en-US" altLang="zh-CN" sz="1600"/>
              <a:t>)</a:t>
            </a:r>
            <a:endParaRPr lang="en-US" altLang="zh-CN" sz="1200"/>
          </a:p>
          <a:p>
            <a:pPr lvl="2">
              <a:lnSpc>
                <a:spcPct val="150000"/>
              </a:lnSpc>
            </a:pPr>
            <a:endParaRPr lang="en-US" altLang="zh-CN" sz="1200"/>
          </a:p>
          <a:p>
            <a:pPr lvl="1"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2000" b="1"/>
          </a:p>
        </p:txBody>
      </p:sp>
    </p:spTree>
    <p:extLst>
      <p:ext uri="{BB962C8B-B14F-4D97-AF65-F5344CB8AC3E}">
        <p14:creationId xmlns:p14="http://schemas.microsoft.com/office/powerpoint/2010/main" val="419057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2937256"/>
            <a:ext cx="10226040" cy="983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/>
              <a:t>删除最小节点</a:t>
            </a:r>
          </a:p>
        </p:txBody>
      </p:sp>
    </p:spTree>
    <p:extLst>
      <p:ext uri="{BB962C8B-B14F-4D97-AF65-F5344CB8AC3E}">
        <p14:creationId xmlns:p14="http://schemas.microsoft.com/office/powerpoint/2010/main" val="140510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，不为空，进行递归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的左子节点不为空，它不是最小值。递归它的左子节点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，并将递归返回值赋值给节点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的左子节点</a:t>
            </a:r>
            <a:endParaRPr lang="en-US" altLang="zh-CN" sz="2000">
              <a:latin typeface="+mn-ea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+mn-ea"/>
              </a:rPr>
              <a:t>	node -&gt; left = removeMin(node -&gt; left)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64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，它的左子节点为空，它是最小值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保存节点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的右子节点</a:t>
            </a:r>
            <a:r>
              <a:rPr lang="en-US" altLang="zh-CN" sz="2000">
                <a:latin typeface="+mn-ea"/>
              </a:rPr>
              <a:t>22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71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删除节点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，节点数</a:t>
            </a:r>
            <a:r>
              <a:rPr lang="en-US" altLang="zh-CN" sz="2000">
                <a:latin typeface="+mn-ea"/>
              </a:rPr>
              <a:t>count-1</a:t>
            </a:r>
            <a:r>
              <a:rPr lang="zh-CN" altLang="en-US" sz="2000">
                <a:latin typeface="+mn-ea"/>
              </a:rPr>
              <a:t>。</a:t>
            </a:r>
            <a:r>
              <a:rPr lang="en-US" altLang="zh-CN" sz="2000">
                <a:latin typeface="+mn-ea"/>
              </a:rPr>
              <a:t>(</a:t>
            </a:r>
            <a:r>
              <a:rPr lang="zh-CN" altLang="en-US" sz="2000">
                <a:latin typeface="+mn-ea"/>
              </a:rPr>
              <a:t>此时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的左子节点为空，节点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没有父节点</a:t>
            </a:r>
            <a:r>
              <a:rPr lang="en-US" altLang="zh-CN" sz="2000">
                <a:latin typeface="+mn-ea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返回保存的右子节点</a:t>
            </a:r>
            <a:r>
              <a:rPr lang="en-US" altLang="zh-CN" sz="2000">
                <a:latin typeface="+mn-ea"/>
              </a:rPr>
              <a:t>22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accent3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650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87"/>
            <a:ext cx="10515600" cy="242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，返回的节点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赋值给了节点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的左子节点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返回节点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，终止函数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EEE7AC-C58A-4E19-A5DC-517FD9E85D19}"/>
              </a:ext>
            </a:extLst>
          </p:cNvPr>
          <p:cNvGrpSpPr/>
          <p:nvPr/>
        </p:nvGrpSpPr>
        <p:grpSpPr>
          <a:xfrm>
            <a:off x="3963194" y="657116"/>
            <a:ext cx="4265612" cy="2983449"/>
            <a:chOff x="4342737" y="1663984"/>
            <a:chExt cx="4265612" cy="29834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3F59D64-90A6-4057-8216-ED86DC130B36}"/>
                </a:ext>
              </a:extLst>
            </p:cNvPr>
            <p:cNvGrpSpPr/>
            <p:nvPr/>
          </p:nvGrpSpPr>
          <p:grpSpPr>
            <a:xfrm>
              <a:off x="4342737" y="1663984"/>
              <a:ext cx="4265612" cy="2107440"/>
              <a:chOff x="4338893" y="619632"/>
              <a:chExt cx="4265612" cy="210744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669A50F-2751-4BD1-9400-A6EB3D16D15F}"/>
                  </a:ext>
                </a:extLst>
              </p:cNvPr>
              <p:cNvSpPr/>
              <p:nvPr/>
            </p:nvSpPr>
            <p:spPr>
              <a:xfrm>
                <a:off x="5802401" y="619632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FC62B1B-A6E7-4252-AB85-FFC265565535}"/>
                  </a:ext>
                </a:extLst>
              </p:cNvPr>
              <p:cNvGrpSpPr/>
              <p:nvPr/>
            </p:nvGrpSpPr>
            <p:grpSpPr>
              <a:xfrm>
                <a:off x="4338893" y="1422886"/>
                <a:ext cx="3514214" cy="500932"/>
                <a:chOff x="4772230" y="4637030"/>
                <a:chExt cx="3514214" cy="50093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149D74C-2EA3-471E-9B2C-B487CD9996BD}"/>
                    </a:ext>
                  </a:extLst>
                </p:cNvPr>
                <p:cNvSpPr/>
                <p:nvPr/>
              </p:nvSpPr>
              <p:spPr>
                <a:xfrm>
                  <a:off x="4772230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accent3"/>
                      </a:solidFill>
                    </a:rPr>
                    <a:t>16</a:t>
                  </a:r>
                  <a:endParaRPr lang="zh-CN" altLang="en-US" sz="1200" b="1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CADBC7D-A838-4ABE-B84E-223A9A860685}"/>
                    </a:ext>
                  </a:extLst>
                </p:cNvPr>
                <p:cNvSpPr/>
                <p:nvPr/>
              </p:nvSpPr>
              <p:spPr>
                <a:xfrm>
                  <a:off x="7785512" y="463703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30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2CA34D7-F284-469B-BA56-E90BBA44F1B7}"/>
                  </a:ext>
                </a:extLst>
              </p:cNvPr>
              <p:cNvGrpSpPr/>
              <p:nvPr/>
            </p:nvGrpSpPr>
            <p:grpSpPr>
              <a:xfrm>
                <a:off x="5097981" y="2226140"/>
                <a:ext cx="3506524" cy="500932"/>
                <a:chOff x="5531318" y="5456180"/>
                <a:chExt cx="3506524" cy="500932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D57670E-A2A9-4424-A008-787EC4FE65F3}"/>
                    </a:ext>
                  </a:extLst>
                </p:cNvPr>
                <p:cNvSpPr/>
                <p:nvPr/>
              </p:nvSpPr>
              <p:spPr>
                <a:xfrm>
                  <a:off x="5531318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85C2451-2C41-4004-BA84-0F1C37D39237}"/>
                    </a:ext>
                  </a:extLst>
                </p:cNvPr>
                <p:cNvSpPr/>
                <p:nvPr/>
              </p:nvSpPr>
              <p:spPr>
                <a:xfrm>
                  <a:off x="7034114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29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A1842F7-4273-4FBC-8E5C-FBDC46F1BC00}"/>
                    </a:ext>
                  </a:extLst>
                </p:cNvPr>
                <p:cNvSpPr/>
                <p:nvPr/>
              </p:nvSpPr>
              <p:spPr>
                <a:xfrm>
                  <a:off x="8536910" y="5456180"/>
                  <a:ext cx="500932" cy="5009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b="1">
                      <a:solidFill>
                        <a:schemeClr val="tx1"/>
                      </a:solidFill>
                    </a:rPr>
                    <a:t>42</a:t>
                  </a:r>
                  <a:endParaRPr lang="zh-CN" altLang="en-US" sz="12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8A31165-B798-49A2-A1A0-B366980BF5EB}"/>
                  </a:ext>
                </a:extLst>
              </p:cNvPr>
              <p:cNvCxnSpPr>
                <a:cxnSpLocks/>
                <a:stCxn id="29" idx="3"/>
                <a:endCxn id="40" idx="7"/>
              </p:cNvCxnSpPr>
              <p:nvPr/>
            </p:nvCxnSpPr>
            <p:spPr>
              <a:xfrm flipH="1">
                <a:off x="4766465" y="1047204"/>
                <a:ext cx="1109296" cy="4490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22B01AF-AB82-4BB0-8BF9-ACED5842E306}"/>
                  </a:ext>
                </a:extLst>
              </p:cNvPr>
              <p:cNvCxnSpPr>
                <a:cxnSpLocks/>
                <a:stCxn id="29" idx="5"/>
                <a:endCxn id="41" idx="1"/>
              </p:cNvCxnSpPr>
              <p:nvPr/>
            </p:nvCxnSpPr>
            <p:spPr>
              <a:xfrm>
                <a:off x="6229973" y="1047204"/>
                <a:ext cx="1195562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BCB2580-5E92-4BC4-9152-C4F9BCDEFE0A}"/>
                  </a:ext>
                </a:extLst>
              </p:cNvPr>
              <p:cNvCxnSpPr>
                <a:cxnSpLocks/>
                <a:stCxn id="40" idx="5"/>
                <a:endCxn id="37" idx="1"/>
              </p:cNvCxnSpPr>
              <p:nvPr/>
            </p:nvCxnSpPr>
            <p:spPr>
              <a:xfrm>
                <a:off x="4766465" y="1850458"/>
                <a:ext cx="404876" cy="4490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3927FD6-C22B-4CBD-A053-D4E90A8E6A90}"/>
                  </a:ext>
                </a:extLst>
              </p:cNvPr>
              <p:cNvCxnSpPr>
                <a:cxnSpLocks/>
                <a:stCxn id="41" idx="3"/>
                <a:endCxn id="38" idx="7"/>
              </p:cNvCxnSpPr>
              <p:nvPr/>
            </p:nvCxnSpPr>
            <p:spPr>
              <a:xfrm flipH="1">
                <a:off x="7028349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9FDF6DB-5F4B-4925-BE02-DFC9BBE67C0B}"/>
                  </a:ext>
                </a:extLst>
              </p:cNvPr>
              <p:cNvCxnSpPr>
                <a:cxnSpLocks/>
                <a:stCxn id="41" idx="5"/>
                <a:endCxn id="39" idx="1"/>
              </p:cNvCxnSpPr>
              <p:nvPr/>
            </p:nvCxnSpPr>
            <p:spPr>
              <a:xfrm>
                <a:off x="7779747" y="1850458"/>
                <a:ext cx="397186" cy="449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E6935D-BA5A-499D-9F95-83CF37A2F185}"/>
                </a:ext>
              </a:extLst>
            </p:cNvPr>
            <p:cNvSpPr/>
            <p:nvPr/>
          </p:nvSpPr>
          <p:spPr>
            <a:xfrm>
              <a:off x="7405945" y="4146501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4438463-AABE-45CF-B98D-E66B83BC2E99}"/>
                </a:ext>
              </a:extLst>
            </p:cNvPr>
            <p:cNvCxnSpPr>
              <a:cxnSpLocks/>
              <a:stCxn id="39" idx="3"/>
              <a:endCxn id="27" idx="7"/>
            </p:cNvCxnSpPr>
            <p:nvPr/>
          </p:nvCxnSpPr>
          <p:spPr>
            <a:xfrm flipH="1">
              <a:off x="7833517" y="3698064"/>
              <a:ext cx="347260" cy="521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9B68816-149E-4FE1-8299-429F13DE640D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4972748" y="1084688"/>
            <a:ext cx="527314" cy="1178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0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删除最大节点流程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输入：二分搜索树的根节点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输出：返回删除最小节点后的二分搜索树的根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流程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判断根节点是否为空，如果为空，返回根节点</a:t>
            </a:r>
            <a:endParaRPr lang="en-US" altLang="zh-CN" sz="16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/>
              <a:t>#  </a:t>
            </a:r>
            <a:r>
              <a:rPr lang="zh-CN" altLang="en-US" sz="1600"/>
              <a:t>从根节点开始，一直递归每个节点的右子节点，直到节点右子节点为空，证明它是最小值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当节点</a:t>
            </a:r>
            <a:r>
              <a:rPr lang="zh-CN" altLang="en-US" sz="1600">
                <a:solidFill>
                  <a:srgbClr val="FF0000"/>
                </a:solidFill>
              </a:rPr>
              <a:t>右子节点为空</a:t>
            </a:r>
            <a:r>
              <a:rPr lang="zh-CN" altLang="en-US" sz="1600"/>
              <a:t>时，证明</a:t>
            </a:r>
            <a:r>
              <a:rPr lang="zh-CN" altLang="en-US" sz="1600">
                <a:solidFill>
                  <a:srgbClr val="FF0000"/>
                </a:solidFill>
              </a:rPr>
              <a:t>它是最大节点</a:t>
            </a:r>
            <a:endParaRPr lang="en-US" altLang="zh-CN" sz="160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200"/>
              <a:t>将当前节点的</a:t>
            </a:r>
            <a:r>
              <a:rPr lang="zh-CN" altLang="en-US" sz="1200">
                <a:solidFill>
                  <a:srgbClr val="FF0000"/>
                </a:solidFill>
              </a:rPr>
              <a:t>左节点保存下来</a:t>
            </a:r>
            <a:r>
              <a:rPr lang="en-US" altLang="zh-CN" sz="1200"/>
              <a:t>(</a:t>
            </a:r>
            <a:r>
              <a:rPr lang="zh-CN" altLang="en-US" sz="1200"/>
              <a:t>最大值只可能有左子节点，即使左子节点为空，依然可以保存下来返回给当前节点的</a:t>
            </a:r>
            <a:r>
              <a:rPr lang="zh-CN" altLang="en-US" sz="1200">
                <a:solidFill>
                  <a:srgbClr val="FF0000"/>
                </a:solidFill>
              </a:rPr>
              <a:t>右子节点</a:t>
            </a:r>
            <a:r>
              <a:rPr lang="en-US" altLang="zh-CN" sz="120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1200"/>
              <a:t>删除最小节点，节点数减</a:t>
            </a:r>
            <a:r>
              <a:rPr lang="en-US" altLang="zh-CN" sz="1200"/>
              <a:t>1</a:t>
            </a:r>
          </a:p>
          <a:p>
            <a:pPr lvl="2">
              <a:lnSpc>
                <a:spcPct val="150000"/>
              </a:lnSpc>
            </a:pPr>
            <a:r>
              <a:rPr lang="zh-CN" altLang="en-US" sz="1200"/>
              <a:t>返回保存的当前节点的左节点</a:t>
            </a:r>
            <a:endParaRPr lang="en-US" altLang="zh-CN" sz="1200"/>
          </a:p>
          <a:p>
            <a:pPr lvl="1">
              <a:lnSpc>
                <a:spcPct val="150000"/>
              </a:lnSpc>
            </a:pPr>
            <a:r>
              <a:rPr lang="zh-CN" altLang="en-US" sz="1600"/>
              <a:t>如果当前节点不为空，递归当前节点的</a:t>
            </a:r>
            <a:r>
              <a:rPr lang="zh-CN" altLang="en-US" sz="1600">
                <a:solidFill>
                  <a:srgbClr val="FF0000"/>
                </a:solidFill>
              </a:rPr>
              <a:t>右</a:t>
            </a:r>
            <a:r>
              <a:rPr lang="zh-CN" altLang="en-US" sz="1600"/>
              <a:t>子节点，并将递归返回的节点赋值给当前节点的</a:t>
            </a:r>
            <a:r>
              <a:rPr lang="zh-CN" altLang="en-US" sz="1600">
                <a:solidFill>
                  <a:srgbClr val="FF0000"/>
                </a:solidFill>
              </a:rPr>
              <a:t>右</a:t>
            </a:r>
            <a:r>
              <a:rPr lang="zh-CN" altLang="en-US" sz="1600"/>
              <a:t>子节点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返回当前访问节点</a:t>
            </a:r>
            <a:r>
              <a:rPr lang="en-US" altLang="zh-CN" sz="1600"/>
              <a:t>(</a:t>
            </a:r>
            <a:r>
              <a:rPr lang="zh-CN" altLang="en-US" sz="1600"/>
              <a:t>最终递归结束时返回根节点</a:t>
            </a:r>
            <a:r>
              <a:rPr lang="en-US" altLang="zh-CN" sz="1600"/>
              <a:t>)</a:t>
            </a:r>
            <a:endParaRPr lang="en-US" altLang="zh-CN" sz="1200"/>
          </a:p>
          <a:p>
            <a:pPr lvl="2">
              <a:lnSpc>
                <a:spcPct val="150000"/>
              </a:lnSpc>
            </a:pPr>
            <a:endParaRPr lang="en-US" altLang="zh-CN" sz="1200"/>
          </a:p>
          <a:p>
            <a:pPr lvl="1"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2000" b="1"/>
          </a:p>
        </p:txBody>
      </p:sp>
    </p:spTree>
    <p:extLst>
      <p:ext uri="{BB962C8B-B14F-4D97-AF65-F5344CB8AC3E}">
        <p14:creationId xmlns:p14="http://schemas.microsoft.com/office/powerpoint/2010/main" val="5674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637381842226185874</Template>
  <TotalTime>1050</TotalTime>
  <Words>808</Words>
  <Application>Microsoft Office PowerPoint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删除二分搜索树最大最小节点</vt:lpstr>
      <vt:lpstr>目标-删除最大、最小节点</vt:lpstr>
      <vt:lpstr>删除最小节点流程</vt:lpstr>
      <vt:lpstr>删除最小节点</vt:lpstr>
      <vt:lpstr>PowerPoint 演示文稿</vt:lpstr>
      <vt:lpstr>PowerPoint 演示文稿</vt:lpstr>
      <vt:lpstr>PowerPoint 演示文稿</vt:lpstr>
      <vt:lpstr>PowerPoint 演示文稿</vt:lpstr>
      <vt:lpstr>删除最大节点流程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二分搜索树的插入</dc:title>
  <dc:creator>YR</dc:creator>
  <cp:lastModifiedBy>YR</cp:lastModifiedBy>
  <cp:revision>81</cp:revision>
  <dcterms:created xsi:type="dcterms:W3CDTF">2020-09-28T03:24:09Z</dcterms:created>
  <dcterms:modified xsi:type="dcterms:W3CDTF">2020-10-20T05:38:45Z</dcterms:modified>
</cp:coreProperties>
</file>