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59" r:id="rId4"/>
    <p:sldId id="262" r:id="rId5"/>
    <p:sldId id="263" r:id="rId6"/>
    <p:sldId id="264" r:id="rId7"/>
    <p:sldId id="275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R" initials="Y" lastIdx="1" clrIdx="0">
    <p:extLst>
      <p:ext uri="{19B8F6BF-5375-455C-9EA6-DF929625EA0E}">
        <p15:presenceInfo xmlns:p15="http://schemas.microsoft.com/office/powerpoint/2012/main" userId="Y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33F0-A224-484F-AD34-93030DB9C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33AD2-B38B-4972-B411-883C298D6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BF42F-7035-421E-9366-A8F81ACB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FB21A-BAA8-40C0-A977-E0634EE5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5C005-3991-4799-B82C-F42C08D7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2234-FCA9-45A4-984A-E607A79E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CC06A-1670-4EE1-9F08-7DA1BA96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76690-DB2D-4B0B-8517-444B3426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71984-AD9B-48CE-8B7C-7E49453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49881-6AF9-40DE-81FB-7CDCB091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7A6C9-A6E4-437D-9D5A-A610AA0E6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304498-F58C-4526-904A-16177ADD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CC00B-153F-4A14-98EE-4539F8E4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3E782-AB41-4794-893C-1C3350B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72C3-99E9-436F-81C2-F3C801E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57A30-7486-4C0F-9428-C5A9A150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F8AA7-B007-468E-984E-13561E82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99AE7-6906-4986-B0E8-CF778EB1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5FF68-F6F1-4E18-B3BA-7635FCFD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1E804-AE2C-4A84-9D3B-6F6C812D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90D1-7943-4239-8B64-1B0A0A32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7DA16-9924-4BFB-9A2E-326E47C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E24CF-8260-4173-A903-071AB37F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25E02-4BDE-42F1-85F9-FFCDE3E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2981-89CD-485B-9B24-2968AAAD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9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0820E-A94D-4CCB-B29C-D846B74D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59472-30CA-4698-832B-1172CBF9D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6E91D-0642-487E-883C-22078509B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A056B-42D2-4AF9-923D-7C14B807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4701C-3804-4552-BDC0-CF0A62E1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10CCD-DC5A-4A3F-A304-21554298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42344-A324-463E-B3B3-A278A40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4BCF9-2106-4FCA-BEE5-967AF2B1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1ABE9-ECDC-435F-9BAD-FB3733AD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90CF4-D234-4669-9891-85CC0390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C9446A-329E-4268-930E-9A53C0EF4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827A1-25CF-4A8E-A03C-91C28D82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AF7CF-3A9F-4D2A-A2CC-FCA7A7E0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23D89-F343-49D3-BFCC-A6333D63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B5DF-5C77-4AF6-9A8B-1E86EB4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803FC-A588-49EB-B087-2406310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53069-5D4D-44C4-BD5A-7322722A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FD733-2BDE-49CE-82D0-3CACC55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99FA9-4814-4974-A33D-FB432E98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FE8C78-06FF-474F-AAD0-DEC7914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72A6D-F93E-415F-948D-6EA392EE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B5725-0A38-452F-A17D-2F5855BF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532B2-C885-4DAA-AE96-42D44902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84024-7C3A-4A3C-ADC5-F642E4BF6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0859D-49FE-4931-883C-AEA3B25A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789B8-9DF4-4E81-84DC-1867D53E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DF320-FACA-478E-B42B-09AECD72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6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0E2E-1464-4D09-B7A2-A6D89280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42488-3626-482C-9972-52FA93E87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302D1-1052-45C7-9B9F-AD0893B8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C4D5-F3FA-406D-A811-57BCED5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5E66E-34E2-4F7B-832A-CEF6B0F5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5E46D-068A-474F-978C-8CA20439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27EE9-C328-44A4-BC78-C7882C90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8E3D4-C824-4258-A222-5DBFEEB6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173A9-D286-4993-83F4-CA3F5E07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C6EB-1EAB-4A95-92BD-4EBEA1AFBB18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D150F-4CB0-4B03-892B-37595537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9F2A4-7693-43A1-BC76-B6F591494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5BD2-A66B-4CC4-8B53-05EE1BFA6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B4AA067B-B969-4297-A5B0-1018A2B8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82394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117223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各个辅助数据结构的初始值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E12C6D-700A-4305-B972-4D701980D95F}"/>
              </a:ext>
            </a:extLst>
          </p:cNvPr>
          <p:cNvSpPr txBox="1"/>
          <p:nvPr/>
        </p:nvSpPr>
        <p:spPr>
          <a:xfrm>
            <a:off x="7901126" y="1985548"/>
            <a:ext cx="2849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图中红色数字为起点到该点的当前最短距离，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圆圈内是顶点序号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F3D5D02-1A8D-408B-A1A0-DB9F0A338F0F}"/>
              </a:ext>
            </a:extLst>
          </p:cNvPr>
          <p:cNvGrpSpPr/>
          <p:nvPr/>
        </p:nvGrpSpPr>
        <p:grpSpPr>
          <a:xfrm>
            <a:off x="1552211" y="462224"/>
            <a:ext cx="4668915" cy="3780761"/>
            <a:chOff x="2254102" y="774795"/>
            <a:chExt cx="5638799" cy="436073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88CD5DD-0834-4D48-B2F3-6FC27D1B1B3E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CE96708-C710-4953-8803-9C3D977F7A57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ED8081-B384-427D-879D-504E9F255041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6373DCE-0970-4A54-B504-30BB38A17BE6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2AD9793-9F88-4466-83B9-C5791620E17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3627164-19D5-4E8C-AA00-C87C4A7E817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7972150-B607-4AFF-8605-CE0E07632F6C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89D77B-AB81-451A-A191-40191BA69200}"/>
                </a:ext>
              </a:extLst>
            </p:cNvPr>
            <p:cNvCxnSpPr>
              <a:stCxn id="39" idx="6"/>
              <a:endCxn id="43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04C909D-9B83-4F95-B59F-433F3A3743D3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16CB1A7-2507-4318-97AE-D7FD088D2D40}"/>
                </a:ext>
              </a:extLst>
            </p:cNvPr>
            <p:cNvCxnSpPr>
              <a:cxnSpLocks/>
              <a:stCxn id="42" idx="3"/>
              <a:endCxn id="40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4C85625-CD1B-444A-971B-113DF6F48BC3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62239C3-6B19-4CF4-80B5-227D5D8D2AA0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8D6A898-EC82-4888-95C5-6E215985624B}"/>
                </a:ext>
              </a:extLst>
            </p:cNvPr>
            <p:cNvCxnSpPr>
              <a:cxnSpLocks/>
              <a:stCxn id="41" idx="3"/>
              <a:endCxn id="43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6414609-3A9C-41D3-982F-6542ED009EC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3515390-8B5E-4CB5-8F2B-3398D6B7B040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E9308F-1F9F-4DFA-B68E-999DADE65026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71FC09B-81D1-43D3-90D6-F8A4B9A96A29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2F6F31-2966-4C71-ABAA-173ACBB1D4FC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8029938-C632-4AD5-A9F8-E53BC3E88BD2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9958835-B568-429D-BF55-9C7CBDB9C6D6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0771B5E-A639-4D28-B218-1B590A62E6AF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65ED882-CDAC-4E20-BB12-A160861672D5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900E26-3B93-4E35-BCE5-7F04FF94F42C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9CDA2A3-F590-4083-B513-63902767FFF5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E3ED94-1122-4F34-8502-2F5925ACACDB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0E030FB-7218-40B8-9172-B555CA4DD845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42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4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09819"/>
              </p:ext>
            </p:extLst>
          </p:nvPr>
        </p:nvGraphicFramePr>
        <p:xfrm>
          <a:off x="1301602" y="5039174"/>
          <a:ext cx="95649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4-&gt;3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*e23-&gt;*e43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4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e43</a:t>
            </a:r>
            <a:r>
              <a:rPr lang="zh-CN" altLang="en-US" sz="1400"/>
              <a:t>中，顶点</a:t>
            </a:r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3</a:t>
            </a:r>
            <a:r>
              <a:rPr lang="zh-CN" altLang="en-US" sz="1400"/>
              <a:t>由</a:t>
            </a:r>
            <a:r>
              <a:rPr lang="en-US" altLang="zh-CN" sz="1400"/>
              <a:t>s</a:t>
            </a:r>
            <a:r>
              <a:rPr lang="zh-CN" altLang="en-US" sz="1400"/>
              <a:t>都能到达，但是</a:t>
            </a:r>
            <a:endParaRPr lang="en-US" altLang="zh-CN" sz="1400"/>
          </a:p>
          <a:p>
            <a:r>
              <a:rPr lang="en-US" altLang="zh-CN" sz="1400"/>
              <a:t>distTo[3] = 4  &gt;  distTo[4] + 4</a:t>
            </a:r>
            <a:r>
              <a:rPr lang="zh-CN" altLang="en-US" sz="1400"/>
              <a:t>到</a:t>
            </a:r>
            <a:r>
              <a:rPr lang="en-US" altLang="zh-CN" sz="1400"/>
              <a:t>3</a:t>
            </a:r>
            <a:r>
              <a:rPr lang="zh-CN" altLang="en-US" sz="1400"/>
              <a:t>的权重</a:t>
            </a:r>
            <a:r>
              <a:rPr lang="en-US" altLang="zh-CN" sz="1400"/>
              <a:t> = 6-3 = 3</a:t>
            </a:r>
          </a:p>
          <a:p>
            <a:r>
              <a:rPr lang="zh-CN" altLang="en-US" sz="1400"/>
              <a:t>更新</a:t>
            </a:r>
            <a:r>
              <a:rPr lang="en-US" altLang="zh-CN" sz="1400"/>
              <a:t>distTo[3] = distTo[4] + 4</a:t>
            </a:r>
            <a:r>
              <a:rPr lang="zh-CN" altLang="en-US" sz="1400"/>
              <a:t>到</a:t>
            </a:r>
            <a:r>
              <a:rPr lang="en-US" altLang="zh-CN" sz="1400"/>
              <a:t>3</a:t>
            </a:r>
            <a:r>
              <a:rPr lang="zh-CN" altLang="en-US" sz="1400"/>
              <a:t>的权重 </a:t>
            </a:r>
            <a:r>
              <a:rPr lang="en-US" altLang="zh-CN" sz="1400"/>
              <a:t>= 6-3 = 3</a:t>
            </a:r>
          </a:p>
          <a:p>
            <a:r>
              <a:rPr lang="en-US" altLang="zh-CN" sz="1400"/>
              <a:t>from[3] = e43</a:t>
            </a:r>
          </a:p>
          <a:p>
            <a:endParaRPr lang="en-US" altLang="zh-CN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E7F8EF-97EC-422A-8867-41207FE7B0C2}"/>
              </a:ext>
            </a:extLst>
          </p:cNvPr>
          <p:cNvSpPr txBox="1"/>
          <p:nvPr/>
        </p:nvSpPr>
        <p:spPr>
          <a:xfrm>
            <a:off x="7378995" y="3411098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第一次循环完成</a:t>
            </a:r>
          </a:p>
        </p:txBody>
      </p:sp>
    </p:spTree>
    <p:extLst>
      <p:ext uri="{BB962C8B-B14F-4D97-AF65-F5344CB8AC3E}">
        <p14:creationId xmlns:p14="http://schemas.microsoft.com/office/powerpoint/2010/main" val="237315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4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25680"/>
              </p:ext>
            </p:extLst>
          </p:nvPr>
        </p:nvGraphicFramePr>
        <p:xfrm>
          <a:off x="1301602" y="5039174"/>
          <a:ext cx="95649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4-&gt;3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*e23-&gt;*e43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>
                <a:solidFill>
                  <a:srgbClr val="FF0000"/>
                </a:solidFill>
              </a:rPr>
              <a:t>注：</a:t>
            </a:r>
            <a:r>
              <a:rPr lang="zh-CN" altLang="en-US" sz="1400"/>
              <a:t>如果图中存在负权环</a:t>
            </a:r>
            <a:r>
              <a:rPr lang="en-US" altLang="zh-CN" sz="1400"/>
              <a:t>(</a:t>
            </a:r>
            <a:r>
              <a:rPr lang="zh-CN" altLang="en-US" sz="1400"/>
              <a:t>即权重和小于</a:t>
            </a:r>
            <a:r>
              <a:rPr lang="en-US" altLang="zh-CN" sz="1400"/>
              <a:t>0</a:t>
            </a:r>
            <a:r>
              <a:rPr lang="zh-CN" altLang="en-US" sz="1400"/>
              <a:t>的环</a:t>
            </a:r>
            <a:r>
              <a:rPr lang="en-US" altLang="zh-CN" sz="1400"/>
              <a:t>)</a:t>
            </a:r>
            <a:r>
              <a:rPr lang="zh-CN" altLang="en-US" sz="1400"/>
              <a:t>，假如有一条</a:t>
            </a:r>
            <a:r>
              <a:rPr lang="en-US" altLang="zh-CN" sz="1400"/>
              <a:t>2</a:t>
            </a:r>
            <a:r>
              <a:rPr lang="zh-CN" altLang="en-US" sz="1400"/>
              <a:t>指向</a:t>
            </a:r>
            <a:r>
              <a:rPr lang="en-US" altLang="zh-CN" sz="1400"/>
              <a:t>0</a:t>
            </a:r>
            <a:r>
              <a:rPr lang="zh-CN" altLang="en-US" sz="1400"/>
              <a:t>的权重为</a:t>
            </a:r>
            <a:r>
              <a:rPr lang="en-US" altLang="zh-CN" sz="1400"/>
              <a:t>-2</a:t>
            </a:r>
            <a:r>
              <a:rPr lang="zh-CN" altLang="en-US" sz="1400"/>
              <a:t>的边，则在迭代</a:t>
            </a:r>
            <a:r>
              <a:rPr lang="en-US" altLang="zh-CN" sz="1400"/>
              <a:t>2</a:t>
            </a:r>
            <a:r>
              <a:rPr lang="zh-CN" altLang="en-US" sz="1400"/>
              <a:t>的邻边时，顶点</a:t>
            </a:r>
            <a:r>
              <a:rPr lang="en-US" altLang="zh-CN" sz="1400"/>
              <a:t>0</a:t>
            </a:r>
            <a:r>
              <a:rPr lang="zh-CN" altLang="en-US" sz="1400"/>
              <a:t>的最短距离将由</a:t>
            </a:r>
            <a:r>
              <a:rPr lang="en-US" altLang="zh-CN" sz="1400"/>
              <a:t>0</a:t>
            </a:r>
            <a:r>
              <a:rPr lang="zh-CN" altLang="en-US" sz="1400"/>
              <a:t>变成</a:t>
            </a:r>
            <a:r>
              <a:rPr lang="en-US" altLang="zh-CN" sz="1400"/>
              <a:t>-2</a:t>
            </a:r>
            <a:r>
              <a:rPr lang="zh-CN" altLang="en-US" sz="1400"/>
              <a:t>，后面再迭代边</a:t>
            </a:r>
            <a:r>
              <a:rPr lang="en-US" altLang="zh-CN" sz="1400"/>
              <a:t>e05</a:t>
            </a:r>
            <a:r>
              <a:rPr lang="zh-CN" altLang="en-US" sz="1400"/>
              <a:t>时，</a:t>
            </a:r>
            <a:r>
              <a:rPr lang="en-US" altLang="zh-CN" sz="1400"/>
              <a:t>distTo[1]</a:t>
            </a:r>
            <a:r>
              <a:rPr lang="zh-CN" altLang="en-US" sz="1400"/>
              <a:t>的权重会由</a:t>
            </a:r>
            <a:r>
              <a:rPr lang="en-US" altLang="zh-CN" sz="1400"/>
              <a:t>5</a:t>
            </a:r>
            <a:r>
              <a:rPr lang="zh-CN" altLang="en-US" sz="1400"/>
              <a:t>变成</a:t>
            </a:r>
            <a:r>
              <a:rPr lang="en-US" altLang="zh-CN" sz="1400"/>
              <a:t>5-2=3</a:t>
            </a:r>
            <a:r>
              <a:rPr lang="zh-CN" altLang="en-US" sz="1400"/>
              <a:t>，最终会起来越小，所以由顶点</a:t>
            </a:r>
            <a:r>
              <a:rPr lang="en-US" altLang="zh-CN" sz="1400"/>
              <a:t>0</a:t>
            </a:r>
            <a:r>
              <a:rPr lang="zh-CN" altLang="en-US" sz="1400"/>
              <a:t>到</a:t>
            </a:r>
            <a:r>
              <a:rPr lang="en-US" altLang="zh-CN" sz="1400"/>
              <a:t>1</a:t>
            </a:r>
            <a:r>
              <a:rPr lang="zh-CN" altLang="en-US" sz="1400"/>
              <a:t>不存在最短路径。</a:t>
            </a:r>
            <a:endParaRPr lang="en-US" altLang="zh-CN" sz="1400"/>
          </a:p>
          <a:p>
            <a:pPr algn="just"/>
            <a:r>
              <a:rPr lang="zh-CN" altLang="en-US" sz="1400"/>
              <a:t>即在循环</a:t>
            </a:r>
            <a:r>
              <a:rPr lang="en-US" altLang="zh-CN" sz="1400"/>
              <a:t>V-1=5-1=4</a:t>
            </a:r>
            <a:r>
              <a:rPr lang="zh-CN" altLang="en-US" sz="1400"/>
              <a:t>次后，</a:t>
            </a:r>
            <a:r>
              <a:rPr lang="en-US" altLang="zh-CN" sz="1400"/>
              <a:t>0</a:t>
            </a:r>
            <a:r>
              <a:rPr lang="zh-CN" altLang="en-US" sz="1400"/>
              <a:t>到</a:t>
            </a:r>
            <a:r>
              <a:rPr lang="en-US" altLang="zh-CN" sz="1400"/>
              <a:t>1</a:t>
            </a:r>
            <a:r>
              <a:rPr lang="zh-CN" altLang="en-US" sz="1400"/>
              <a:t>的距离还会发生改变，证明存在负权环且不存在最短路径</a:t>
            </a:r>
            <a:endParaRPr lang="en-US" altLang="zh-CN" sz="1400"/>
          </a:p>
          <a:p>
            <a:endParaRPr lang="en-US" altLang="zh-CN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A978762-1F4E-420E-A461-46B7094AA7C6}"/>
              </a:ext>
            </a:extLst>
          </p:cNvPr>
          <p:cNvCxnSpPr>
            <a:cxnSpLocks/>
          </p:cNvCxnSpPr>
          <p:nvPr/>
        </p:nvCxnSpPr>
        <p:spPr>
          <a:xfrm flipH="1" flipV="1">
            <a:off x="2213798" y="2470816"/>
            <a:ext cx="1153290" cy="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7E95350-1B4D-444F-BB99-8CC942019FEB}"/>
              </a:ext>
            </a:extLst>
          </p:cNvPr>
          <p:cNvSpPr/>
          <p:nvPr/>
        </p:nvSpPr>
        <p:spPr>
          <a:xfrm>
            <a:off x="2828753" y="2413902"/>
            <a:ext cx="422580" cy="23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-2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4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8628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*e43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distTo[1]=5 &gt;  distTo[0] + 0</a:t>
            </a:r>
            <a:r>
              <a:rPr lang="zh-CN" altLang="en-US" sz="1400"/>
              <a:t>到</a:t>
            </a:r>
            <a:r>
              <a:rPr lang="en-US" altLang="zh-CN" sz="1400"/>
              <a:t>1</a:t>
            </a:r>
            <a:r>
              <a:rPr lang="zh-CN" altLang="en-US" sz="1400"/>
              <a:t>权重 </a:t>
            </a:r>
            <a:r>
              <a:rPr lang="en-US" altLang="zh-CN" sz="1400"/>
              <a:t>= 0 + 5 = 5</a:t>
            </a:r>
          </a:p>
          <a:p>
            <a:r>
              <a:rPr lang="zh-CN" altLang="en-US" sz="1400" b="1"/>
              <a:t>上述条件不满足</a:t>
            </a:r>
            <a:r>
              <a:rPr lang="zh-CN" altLang="en-US" sz="1400"/>
              <a:t>，所以顶点</a:t>
            </a:r>
            <a:r>
              <a:rPr lang="en-US" altLang="zh-CN" sz="1400"/>
              <a:t>1</a:t>
            </a:r>
            <a:r>
              <a:rPr lang="zh-CN" altLang="en-US" sz="1400"/>
              <a:t>不进行松池操作，不更新</a:t>
            </a:r>
            <a:r>
              <a:rPr lang="en-US" altLang="zh-CN" sz="1400"/>
              <a:t>distTo</a:t>
            </a:r>
            <a:r>
              <a:rPr lang="zh-CN" altLang="en-US" sz="1400"/>
              <a:t>和</a:t>
            </a:r>
            <a:r>
              <a:rPr lang="en-US" altLang="zh-CN" sz="1400"/>
              <a:t>from</a:t>
            </a:r>
          </a:p>
          <a:p>
            <a:endParaRPr lang="en-US" altLang="zh-CN" sz="1400"/>
          </a:p>
          <a:p>
            <a:r>
              <a:rPr lang="zh-CN" altLang="en-US" sz="1400"/>
              <a:t>同理，顶点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3</a:t>
            </a:r>
            <a:r>
              <a:rPr lang="zh-CN" altLang="en-US" sz="1400"/>
              <a:t>也不满足松池条件，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3</a:t>
            </a:r>
            <a:r>
              <a:rPr lang="zh-CN" altLang="en-US" sz="1400"/>
              <a:t>不更新</a:t>
            </a:r>
            <a:r>
              <a:rPr lang="en-US" altLang="zh-CN" sz="1400"/>
              <a:t>distTo</a:t>
            </a:r>
            <a:r>
              <a:rPr lang="zh-CN" altLang="en-US" sz="1400"/>
              <a:t>和</a:t>
            </a:r>
            <a:r>
              <a:rPr lang="en-US" altLang="zh-CN" sz="1400"/>
              <a:t>from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16E8A-69D7-4A01-BC9D-BC79C2A9132E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第二次循环</a:t>
            </a:r>
          </a:p>
        </p:txBody>
      </p:sp>
    </p:spTree>
    <p:extLst>
      <p:ext uri="{BB962C8B-B14F-4D97-AF65-F5344CB8AC3E}">
        <p14:creationId xmlns:p14="http://schemas.microsoft.com/office/powerpoint/2010/main" val="231441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28305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*e43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distTo[2]=1 &gt;  distTo[1] + 1</a:t>
            </a:r>
            <a:r>
              <a:rPr lang="zh-CN" altLang="en-US" sz="1400"/>
              <a:t>到</a:t>
            </a:r>
            <a:r>
              <a:rPr lang="en-US" altLang="zh-CN" sz="1400"/>
              <a:t>2</a:t>
            </a:r>
            <a:r>
              <a:rPr lang="zh-CN" altLang="en-US" sz="1400"/>
              <a:t>权重 </a:t>
            </a:r>
            <a:r>
              <a:rPr lang="en-US" altLang="zh-CN" sz="1400"/>
              <a:t>= 5-4 = 1</a:t>
            </a:r>
          </a:p>
          <a:p>
            <a:r>
              <a:rPr lang="zh-CN" altLang="en-US" sz="1400" b="1"/>
              <a:t>上述条件不满足</a:t>
            </a:r>
            <a:r>
              <a:rPr lang="zh-CN" altLang="en-US" sz="1400"/>
              <a:t>，所以顶点</a:t>
            </a:r>
            <a:r>
              <a:rPr lang="en-US" altLang="zh-CN" sz="1400"/>
              <a:t>2</a:t>
            </a:r>
            <a:r>
              <a:rPr lang="zh-CN" altLang="en-US" sz="1400"/>
              <a:t>不进行松池操作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同理，顶点</a:t>
            </a:r>
            <a:r>
              <a:rPr lang="en-US" altLang="zh-CN" sz="1400"/>
              <a:t>4</a:t>
            </a:r>
            <a:r>
              <a:rPr lang="zh-CN" altLang="en-US" sz="1400"/>
              <a:t>也不满足松池条件，不更新</a:t>
            </a:r>
            <a:r>
              <a:rPr lang="en-US" altLang="zh-CN" sz="1400"/>
              <a:t>distTo</a:t>
            </a:r>
            <a:r>
              <a:rPr lang="zh-CN" altLang="en-US" sz="1400"/>
              <a:t>和</a:t>
            </a:r>
            <a:r>
              <a:rPr lang="en-US" altLang="zh-CN" sz="1400"/>
              <a:t>from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16E8A-69D7-4A01-BC9D-BC79C2A9132E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第二次循环</a:t>
            </a:r>
          </a:p>
        </p:txBody>
      </p:sp>
    </p:spTree>
    <p:extLst>
      <p:ext uri="{BB962C8B-B14F-4D97-AF65-F5344CB8AC3E}">
        <p14:creationId xmlns:p14="http://schemas.microsoft.com/office/powerpoint/2010/main" val="322953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2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22260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*e43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2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distTo[4]=6 &gt;  distTo[2] + 2</a:t>
            </a:r>
            <a:r>
              <a:rPr lang="zh-CN" altLang="en-US" sz="1400"/>
              <a:t>到</a:t>
            </a:r>
            <a:r>
              <a:rPr lang="en-US" altLang="zh-CN" sz="1400"/>
              <a:t>4</a:t>
            </a:r>
            <a:r>
              <a:rPr lang="zh-CN" altLang="en-US" sz="1400"/>
              <a:t>权重 </a:t>
            </a:r>
            <a:r>
              <a:rPr lang="en-US" altLang="zh-CN" sz="1400"/>
              <a:t>= 1+5 = 6</a:t>
            </a:r>
          </a:p>
          <a:p>
            <a:r>
              <a:rPr lang="zh-CN" altLang="en-US" sz="1400" b="1"/>
              <a:t>上述条件不满足</a:t>
            </a:r>
            <a:r>
              <a:rPr lang="zh-CN" altLang="en-US" sz="1400"/>
              <a:t>，所以顶点</a:t>
            </a:r>
            <a:r>
              <a:rPr lang="en-US" altLang="zh-CN" sz="1400"/>
              <a:t>4</a:t>
            </a:r>
            <a:r>
              <a:rPr lang="zh-CN" altLang="en-US" sz="1400"/>
              <a:t>不进行松池操作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同理，顶点</a:t>
            </a:r>
            <a:r>
              <a:rPr lang="en-US" altLang="zh-CN" sz="1400"/>
              <a:t>3</a:t>
            </a:r>
            <a:r>
              <a:rPr lang="zh-CN" altLang="en-US" sz="1400"/>
              <a:t>也不满足松池条件，不更新</a:t>
            </a:r>
            <a:endParaRPr lang="en-US" altLang="zh-CN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16E8A-69D7-4A01-BC9D-BC79C2A9132E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第二次循环</a:t>
            </a:r>
          </a:p>
        </p:txBody>
      </p:sp>
    </p:spTree>
    <p:extLst>
      <p:ext uri="{BB962C8B-B14F-4D97-AF65-F5344CB8AC3E}">
        <p14:creationId xmlns:p14="http://schemas.microsoft.com/office/powerpoint/2010/main" val="272942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3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03032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*e43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3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顶点</a:t>
            </a:r>
            <a:r>
              <a:rPr lang="en-US" altLang="zh-CN" sz="1400"/>
              <a:t>3</a:t>
            </a:r>
            <a:r>
              <a:rPr lang="zh-CN" altLang="en-US" sz="1400"/>
              <a:t>无指向的邻边顶点，不更新</a:t>
            </a:r>
            <a:endParaRPr lang="en-US" altLang="zh-CN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16E8A-69D7-4A01-BC9D-BC79C2A9132E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第二次循环</a:t>
            </a:r>
          </a:p>
        </p:txBody>
      </p:sp>
    </p:spTree>
    <p:extLst>
      <p:ext uri="{BB962C8B-B14F-4D97-AF65-F5344CB8AC3E}">
        <p14:creationId xmlns:p14="http://schemas.microsoft.com/office/powerpoint/2010/main" val="100578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4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71181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*e43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4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distTo[3]=3 &gt;  distTo[4] + 4</a:t>
            </a:r>
            <a:r>
              <a:rPr lang="zh-CN" altLang="en-US" sz="1400"/>
              <a:t>到</a:t>
            </a:r>
            <a:r>
              <a:rPr lang="en-US" altLang="zh-CN" sz="1400"/>
              <a:t>3</a:t>
            </a:r>
            <a:r>
              <a:rPr lang="zh-CN" altLang="en-US" sz="1400"/>
              <a:t>权重 </a:t>
            </a:r>
            <a:r>
              <a:rPr lang="en-US" altLang="zh-CN" sz="1400"/>
              <a:t>= 6-3 = 3</a:t>
            </a:r>
          </a:p>
          <a:p>
            <a:r>
              <a:rPr lang="zh-CN" altLang="en-US" sz="1400" b="1"/>
              <a:t>上述条件不满足</a:t>
            </a:r>
            <a:r>
              <a:rPr lang="zh-CN" altLang="en-US" sz="1400"/>
              <a:t>，所以顶点</a:t>
            </a:r>
            <a:r>
              <a:rPr lang="en-US" altLang="zh-CN" sz="1400"/>
              <a:t>3</a:t>
            </a:r>
            <a:r>
              <a:rPr lang="zh-CN" altLang="en-US" sz="1400"/>
              <a:t>不进行松池操作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16E8A-69D7-4A01-BC9D-BC79C2A9132E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第二次循环</a:t>
            </a:r>
          </a:p>
        </p:txBody>
      </p:sp>
    </p:spTree>
    <p:extLst>
      <p:ext uri="{BB962C8B-B14F-4D97-AF65-F5344CB8AC3E}">
        <p14:creationId xmlns:p14="http://schemas.microsoft.com/office/powerpoint/2010/main" val="179950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97D95E-411D-422C-A194-ECDC2426D0E9}"/>
              </a:ext>
            </a:extLst>
          </p:cNvPr>
          <p:cNvSpPr txBox="1"/>
          <p:nvPr/>
        </p:nvSpPr>
        <p:spPr>
          <a:xfrm>
            <a:off x="2601157" y="2767280"/>
            <a:ext cx="698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一直循环，循环顶点数</a:t>
            </a:r>
            <a:r>
              <a:rPr lang="en-US" altLang="zh-CN" sz="2000"/>
              <a:t>-1</a:t>
            </a:r>
            <a:r>
              <a:rPr lang="zh-CN" altLang="en-US" sz="2000"/>
              <a:t>次为止，这里将循环</a:t>
            </a:r>
            <a:r>
              <a:rPr lang="en-US" altLang="zh-CN" sz="2000"/>
              <a:t>4</a:t>
            </a:r>
            <a:r>
              <a:rPr lang="zh-CN" altLang="en-US" sz="2000"/>
              <a:t>次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思考：前面在第二次循环的时候，所有顶点都没有进行松池操作，没有更新</a:t>
            </a:r>
            <a:r>
              <a:rPr lang="en-US" altLang="zh-CN" sz="2000"/>
              <a:t>distTo</a:t>
            </a:r>
            <a:r>
              <a:rPr lang="zh-CN" altLang="en-US" sz="2000"/>
              <a:t>以及</a:t>
            </a:r>
            <a:r>
              <a:rPr lang="en-US" altLang="zh-CN" sz="2000"/>
              <a:t>from</a:t>
            </a:r>
            <a:r>
              <a:rPr lang="zh-CN" altLang="en-US" sz="2000"/>
              <a:t>，此时是否可以停止循环了？？ </a:t>
            </a:r>
          </a:p>
        </p:txBody>
      </p:sp>
    </p:spTree>
    <p:extLst>
      <p:ext uri="{BB962C8B-B14F-4D97-AF65-F5344CB8AC3E}">
        <p14:creationId xmlns:p14="http://schemas.microsoft.com/office/powerpoint/2010/main" val="4143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B4AA067B-B969-4297-A5B0-1018A2B8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82312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117223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各个辅助数据结构的初始值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E12C6D-700A-4305-B972-4D701980D95F}"/>
              </a:ext>
            </a:extLst>
          </p:cNvPr>
          <p:cNvSpPr txBox="1"/>
          <p:nvPr/>
        </p:nvSpPr>
        <p:spPr>
          <a:xfrm>
            <a:off x="7901126" y="1985548"/>
            <a:ext cx="2849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对于起始点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，令到它的距离为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，指向它的边为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边的指针，这样就指定了起始点，这里指定的起始点为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F3D5D02-1A8D-408B-A1A0-DB9F0A338F0F}"/>
              </a:ext>
            </a:extLst>
          </p:cNvPr>
          <p:cNvGrpSpPr/>
          <p:nvPr/>
        </p:nvGrpSpPr>
        <p:grpSpPr>
          <a:xfrm>
            <a:off x="1552211" y="462224"/>
            <a:ext cx="4668915" cy="3780761"/>
            <a:chOff x="2254102" y="774795"/>
            <a:chExt cx="5638799" cy="436073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88CD5DD-0834-4D48-B2F3-6FC27D1B1B3E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CE96708-C710-4953-8803-9C3D977F7A57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ED8081-B384-427D-879D-504E9F255041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6373DCE-0970-4A54-B504-30BB38A17BE6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2AD9793-9F88-4466-83B9-C5791620E17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3627164-19D5-4E8C-AA00-C87C4A7E817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7972150-B607-4AFF-8605-CE0E07632F6C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89D77B-AB81-451A-A191-40191BA69200}"/>
                </a:ext>
              </a:extLst>
            </p:cNvPr>
            <p:cNvCxnSpPr>
              <a:stCxn id="39" idx="6"/>
              <a:endCxn id="43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04C909D-9B83-4F95-B59F-433F3A3743D3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16CB1A7-2507-4318-97AE-D7FD088D2D40}"/>
                </a:ext>
              </a:extLst>
            </p:cNvPr>
            <p:cNvCxnSpPr>
              <a:cxnSpLocks/>
              <a:stCxn id="42" idx="3"/>
              <a:endCxn id="40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4C85625-CD1B-444A-971B-113DF6F48BC3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62239C3-6B19-4CF4-80B5-227D5D8D2AA0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8D6A898-EC82-4888-95C5-6E215985624B}"/>
                </a:ext>
              </a:extLst>
            </p:cNvPr>
            <p:cNvCxnSpPr>
              <a:cxnSpLocks/>
              <a:stCxn id="41" idx="3"/>
              <a:endCxn id="43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6414609-3A9C-41D3-982F-6542ED009EC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3515390-8B5E-4CB5-8F2B-3398D6B7B040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E9308F-1F9F-4DFA-B68E-999DADE65026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71FC09B-81D1-43D3-90D6-F8A4B9A96A29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2F6F31-2966-4C71-ABAA-173ACBB1D4FC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8029938-C632-4AD5-A9F8-E53BC3E88BD2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9958835-B568-429D-BF55-9C7CBDB9C6D6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0771B5E-A639-4D28-B218-1B590A62E6AF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65ED882-CDAC-4E20-BB12-A160861672D5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900E26-3B93-4E35-BCE5-7F04FF94F42C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9CDA2A3-F590-4083-B513-63902767FFF5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E3ED94-1122-4F34-8502-2F5925ACACDB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0E030FB-7218-40B8-9172-B555CA4DD845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8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76303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76430" y="688906"/>
            <a:ext cx="4097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蓝色箭头表示该边已经迭代访问过，粗的蓝色箭头表示当前正在遍历的边</a:t>
            </a:r>
            <a:endParaRPr lang="en-US" altLang="zh-CN" sz="1400"/>
          </a:p>
          <a:p>
            <a:r>
              <a:rPr lang="zh-CN" altLang="en-US" sz="1400"/>
              <a:t>蓝色的点表示该点由起始点可以到达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400" b="1"/>
              <a:t>如果当前遍历的边指向的顶点</a:t>
            </a:r>
            <a:r>
              <a:rPr lang="en-US" altLang="zh-CN" sz="1400" b="1"/>
              <a:t>w</a:t>
            </a:r>
            <a:r>
              <a:rPr lang="zh-CN" altLang="en-US" sz="1400" b="1"/>
              <a:t>当前由</a:t>
            </a:r>
            <a:r>
              <a:rPr lang="en-US" altLang="zh-CN" sz="1400" b="1"/>
              <a:t>s</a:t>
            </a:r>
            <a:r>
              <a:rPr lang="zh-CN" altLang="en-US" sz="1400" b="1"/>
              <a:t>还不能到达，但是这条边的起始顶点</a:t>
            </a:r>
            <a:r>
              <a:rPr lang="en-US" altLang="zh-CN" sz="1400" b="1"/>
              <a:t>v</a:t>
            </a:r>
            <a:r>
              <a:rPr lang="zh-CN" altLang="en-US" sz="1400" b="1"/>
              <a:t>由</a:t>
            </a:r>
            <a:r>
              <a:rPr lang="en-US" altLang="zh-CN" sz="1400" b="1"/>
              <a:t>s</a:t>
            </a:r>
            <a:r>
              <a:rPr lang="zh-CN" altLang="en-US" sz="1400" b="1"/>
              <a:t>可以到达；或者</a:t>
            </a:r>
            <a:r>
              <a:rPr lang="en-US" altLang="zh-CN" sz="1400" b="1"/>
              <a:t>w</a:t>
            </a:r>
            <a:r>
              <a:rPr lang="zh-CN" altLang="en-US" sz="1400" b="1"/>
              <a:t>可以到达但是</a:t>
            </a:r>
            <a:r>
              <a:rPr lang="en-US" altLang="zh-CN" sz="1400" b="1"/>
              <a:t>distTo[w] &gt; distTo[v] +v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权重</a:t>
            </a:r>
            <a:r>
              <a:rPr lang="zh-CN" altLang="en-US" sz="1400"/>
              <a:t>，即当前由</a:t>
            </a:r>
            <a:r>
              <a:rPr lang="en-US" altLang="zh-CN" sz="1400"/>
              <a:t>s</a:t>
            </a:r>
            <a:r>
              <a:rPr lang="zh-CN" altLang="en-US" sz="1400"/>
              <a:t>到</a:t>
            </a:r>
            <a:r>
              <a:rPr lang="en-US" altLang="zh-CN" sz="1400"/>
              <a:t>w</a:t>
            </a:r>
            <a:r>
              <a:rPr lang="zh-CN" altLang="en-US" sz="1400"/>
              <a:t>的距离比由</a:t>
            </a:r>
            <a:r>
              <a:rPr lang="en-US" altLang="zh-CN" sz="1400"/>
              <a:t>s</a:t>
            </a:r>
            <a:r>
              <a:rPr lang="zh-CN" altLang="en-US" sz="1400"/>
              <a:t>到</a:t>
            </a:r>
            <a:r>
              <a:rPr lang="en-US" altLang="zh-CN" sz="1400"/>
              <a:t>v</a:t>
            </a:r>
            <a:r>
              <a:rPr lang="zh-CN" altLang="en-US" sz="1400"/>
              <a:t>再到</a:t>
            </a:r>
            <a:r>
              <a:rPr lang="en-US" altLang="zh-CN" sz="1400"/>
              <a:t>w</a:t>
            </a:r>
            <a:r>
              <a:rPr lang="zh-CN" altLang="en-US" sz="1400"/>
              <a:t>的距离大，则</a:t>
            </a:r>
            <a:r>
              <a:rPr lang="zh-CN" altLang="en-US" sz="1400" b="1"/>
              <a:t>将</a:t>
            </a:r>
            <a:r>
              <a:rPr lang="en-US" altLang="zh-CN" sz="1400" b="1"/>
              <a:t>s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的路径更新为由</a:t>
            </a:r>
            <a:r>
              <a:rPr lang="en-US" altLang="zh-CN" sz="1400" b="1"/>
              <a:t>s</a:t>
            </a:r>
            <a:r>
              <a:rPr lang="zh-CN" altLang="en-US" sz="1400" b="1"/>
              <a:t>到</a:t>
            </a:r>
            <a:r>
              <a:rPr lang="en-US" altLang="zh-CN" sz="1400" b="1"/>
              <a:t>v</a:t>
            </a:r>
            <a:r>
              <a:rPr lang="zh-CN" altLang="en-US" sz="1400" b="1"/>
              <a:t>再到</a:t>
            </a:r>
            <a:r>
              <a:rPr lang="en-US" altLang="zh-CN" sz="1400" b="1"/>
              <a:t>w</a:t>
            </a:r>
            <a:r>
              <a:rPr lang="zh-CN" altLang="en-US" sz="1400" b="1"/>
              <a:t>，即</a:t>
            </a:r>
            <a:r>
              <a:rPr lang="en-US" altLang="zh-CN" sz="1400" b="1"/>
              <a:t>from[w] = evw</a:t>
            </a:r>
            <a:r>
              <a:rPr lang="zh-CN" altLang="en-US" sz="1400" b="1"/>
              <a:t>的指针，同时更新</a:t>
            </a:r>
            <a:r>
              <a:rPr lang="en-US" altLang="zh-CN" sz="1400" b="1"/>
              <a:t>s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的最短距离</a:t>
            </a:r>
            <a:r>
              <a:rPr lang="en-US" altLang="zh-CN" sz="1400" b="1"/>
              <a:t>distTo[w]</a:t>
            </a:r>
            <a:r>
              <a:rPr lang="zh-CN" altLang="en-US" sz="1400" b="1"/>
              <a:t>：</a:t>
            </a:r>
            <a:endParaRPr lang="en-US" altLang="zh-CN" sz="1400" b="1"/>
          </a:p>
          <a:p>
            <a:r>
              <a:rPr lang="en-US" altLang="zh-CN" sz="1400" b="1"/>
              <a:t>distTo[w] = distTo[v] +v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权重</a:t>
            </a:r>
            <a:endParaRPr lang="en-US" altLang="zh-CN" sz="1400" b="1"/>
          </a:p>
          <a:p>
            <a:endParaRPr lang="en-US" altLang="zh-CN" sz="1400"/>
          </a:p>
          <a:p>
            <a:r>
              <a:rPr lang="zh-CN" altLang="en-US" sz="1400"/>
              <a:t>此时</a:t>
            </a:r>
            <a:r>
              <a:rPr lang="en-US" altLang="zh-CN" sz="1400"/>
              <a:t>e01</a:t>
            </a:r>
            <a:r>
              <a:rPr lang="zh-CN" altLang="en-US" sz="1400"/>
              <a:t>这条边中顶点</a:t>
            </a:r>
            <a:r>
              <a:rPr lang="en-US" altLang="zh-CN" sz="1400"/>
              <a:t>1</a:t>
            </a:r>
            <a:r>
              <a:rPr lang="zh-CN" altLang="en-US" sz="1400"/>
              <a:t>不能到达，顶点</a:t>
            </a:r>
            <a:r>
              <a:rPr lang="en-US" altLang="zh-CN" sz="1400"/>
              <a:t>1</a:t>
            </a:r>
            <a:r>
              <a:rPr lang="zh-CN" altLang="en-US" sz="1400"/>
              <a:t>可以到达，所以更新</a:t>
            </a:r>
            <a:r>
              <a:rPr lang="en-US" altLang="zh-CN" sz="1400"/>
              <a:t>distTo[1] = distTo[0] + 5 = 5</a:t>
            </a:r>
          </a:p>
          <a:p>
            <a:r>
              <a:rPr lang="en-US" altLang="zh-CN" sz="1400"/>
              <a:t>from[1] = *e01</a:t>
            </a:r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617FAC-E29F-4F08-BB41-2987C79CC128}"/>
              </a:ext>
            </a:extLst>
          </p:cNvPr>
          <p:cNvSpPr txBox="1"/>
          <p:nvPr/>
        </p:nvSpPr>
        <p:spPr>
          <a:xfrm>
            <a:off x="297712" y="368472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第一次循环</a:t>
            </a:r>
          </a:p>
        </p:txBody>
      </p:sp>
    </p:spTree>
    <p:extLst>
      <p:ext uri="{BB962C8B-B14F-4D97-AF65-F5344CB8AC3E}">
        <p14:creationId xmlns:p14="http://schemas.microsoft.com/office/powerpoint/2010/main" val="40826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56165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174735"/>
            <a:ext cx="40972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蓝色表示该边已经迭代访问过，</a:t>
            </a:r>
            <a:endParaRPr lang="en-US" altLang="zh-CN" sz="1400"/>
          </a:p>
          <a:p>
            <a:r>
              <a:rPr lang="zh-CN" altLang="en-US" sz="1400"/>
              <a:t>蓝色的点表示该点由起始点可以到达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 b="1"/>
              <a:t>如果当前遍历的边指向的顶点</a:t>
            </a:r>
            <a:r>
              <a:rPr lang="en-US" altLang="zh-CN" sz="1400" b="1"/>
              <a:t>w</a:t>
            </a:r>
            <a:r>
              <a:rPr lang="zh-CN" altLang="en-US" sz="1400" b="1"/>
              <a:t>当前由</a:t>
            </a:r>
            <a:r>
              <a:rPr lang="en-US" altLang="zh-CN" sz="1400" b="1"/>
              <a:t>s</a:t>
            </a:r>
            <a:r>
              <a:rPr lang="zh-CN" altLang="en-US" sz="1400" b="1"/>
              <a:t>还不能到达，但是这条边的起始顶点</a:t>
            </a:r>
            <a:r>
              <a:rPr lang="en-US" altLang="zh-CN" sz="1400" b="1"/>
              <a:t>v</a:t>
            </a:r>
            <a:r>
              <a:rPr lang="zh-CN" altLang="en-US" sz="1400" b="1"/>
              <a:t>由</a:t>
            </a:r>
            <a:r>
              <a:rPr lang="en-US" altLang="zh-CN" sz="1400" b="1"/>
              <a:t>s</a:t>
            </a:r>
            <a:r>
              <a:rPr lang="zh-CN" altLang="en-US" sz="1400" b="1"/>
              <a:t>可以到达；或者</a:t>
            </a:r>
            <a:r>
              <a:rPr lang="en-US" altLang="zh-CN" sz="1400" b="1"/>
              <a:t>w</a:t>
            </a:r>
            <a:r>
              <a:rPr lang="zh-CN" altLang="en-US" sz="1400" b="1"/>
              <a:t>可以到达但是</a:t>
            </a:r>
            <a:r>
              <a:rPr lang="en-US" altLang="zh-CN" sz="1400" b="1"/>
              <a:t>distTo[w] &lt; distTo[v] +v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权重</a:t>
            </a:r>
            <a:r>
              <a:rPr lang="zh-CN" altLang="en-US" sz="1400"/>
              <a:t>，</a:t>
            </a:r>
            <a:r>
              <a:rPr lang="zh-CN" altLang="en-US" sz="1400" b="1"/>
              <a:t>更新</a:t>
            </a:r>
            <a:r>
              <a:rPr lang="en-US" altLang="zh-CN" sz="1400" b="1"/>
              <a:t>s</a:t>
            </a:r>
            <a:r>
              <a:rPr lang="zh-CN" altLang="en-US" sz="1400" b="1"/>
              <a:t>到</a:t>
            </a:r>
            <a:r>
              <a:rPr lang="en-US" altLang="zh-CN" sz="1400" b="1"/>
              <a:t>w</a:t>
            </a:r>
            <a:r>
              <a:rPr lang="zh-CN" altLang="en-US" sz="1400" b="1"/>
              <a:t>的最短距离</a:t>
            </a:r>
            <a:r>
              <a:rPr lang="en-US" altLang="zh-CN" sz="1400" b="1"/>
              <a:t>distTo[w]</a:t>
            </a:r>
            <a:r>
              <a:rPr lang="zh-CN" altLang="en-US" sz="1400" b="1"/>
              <a:t>以及</a:t>
            </a:r>
            <a:r>
              <a:rPr lang="en-US" altLang="zh-CN" sz="1400" b="1"/>
              <a:t>from[w]</a:t>
            </a:r>
            <a:r>
              <a:rPr lang="zh-CN" altLang="en-US" sz="1400" b="1"/>
              <a:t>为当前遍历的边</a:t>
            </a:r>
            <a:endParaRPr lang="en-US" altLang="zh-CN" sz="1400" b="1"/>
          </a:p>
          <a:p>
            <a:r>
              <a:rPr lang="en-US" altLang="zh-CN" sz="1400" b="1">
                <a:solidFill>
                  <a:srgbClr val="FF0000"/>
                </a:solidFill>
              </a:rPr>
              <a:t>distTo[w] = distTo[v] + v</a:t>
            </a:r>
            <a:r>
              <a:rPr lang="zh-CN" altLang="en-US" sz="1400" b="1">
                <a:solidFill>
                  <a:srgbClr val="FF0000"/>
                </a:solidFill>
              </a:rPr>
              <a:t>到</a:t>
            </a:r>
            <a:r>
              <a:rPr lang="en-US" altLang="zh-CN" sz="1400" b="1">
                <a:solidFill>
                  <a:srgbClr val="FF0000"/>
                </a:solidFill>
              </a:rPr>
              <a:t>w</a:t>
            </a:r>
            <a:r>
              <a:rPr lang="zh-CN" altLang="en-US" sz="1400" b="1">
                <a:solidFill>
                  <a:srgbClr val="FF0000"/>
                </a:solidFill>
              </a:rPr>
              <a:t>权重</a:t>
            </a:r>
            <a:endParaRPr lang="en-US" altLang="zh-CN" sz="1400" b="1">
              <a:solidFill>
                <a:srgbClr val="FF0000"/>
              </a:solidFill>
            </a:endParaRPr>
          </a:p>
          <a:p>
            <a:r>
              <a:rPr lang="zh-CN" altLang="en-US" sz="1400"/>
              <a:t>此时</a:t>
            </a:r>
            <a:r>
              <a:rPr lang="en-US" altLang="zh-CN" sz="1400"/>
              <a:t>e01</a:t>
            </a:r>
            <a:r>
              <a:rPr lang="zh-CN" altLang="en-US" sz="1400"/>
              <a:t>这条边中顶点</a:t>
            </a:r>
            <a:r>
              <a:rPr lang="en-US" altLang="zh-CN" sz="1400"/>
              <a:t>1</a:t>
            </a:r>
            <a:r>
              <a:rPr lang="zh-CN" altLang="en-US" sz="1400"/>
              <a:t>不能到达，顶点</a:t>
            </a:r>
            <a:r>
              <a:rPr lang="en-US" altLang="zh-CN" sz="1400"/>
              <a:t>1</a:t>
            </a:r>
            <a:r>
              <a:rPr lang="zh-CN" altLang="en-US" sz="1400"/>
              <a:t>可以到达，所以更新</a:t>
            </a:r>
            <a:r>
              <a:rPr lang="en-US" altLang="zh-CN" sz="1400"/>
              <a:t>distTo[1] = distTo[0] + 5 = 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78391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96932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e03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169524"/>
            <a:ext cx="409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0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蓝色表示该边已经迭代访问过，</a:t>
            </a:r>
            <a:endParaRPr lang="en-US" altLang="zh-CN" sz="1400"/>
          </a:p>
          <a:p>
            <a:r>
              <a:rPr lang="zh-CN" altLang="en-US" sz="1400"/>
              <a:t>蓝色的点表示该点由起始点可以到达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访问顶点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3</a:t>
            </a:r>
            <a:r>
              <a:rPr lang="zh-CN" altLang="en-US" sz="1400"/>
              <a:t>，它们都满足它们边的起始顶点可以到达且边指向的顶点不能到达，所以对它们进行松池操作，更新</a:t>
            </a:r>
            <a:r>
              <a:rPr lang="en-US" altLang="zh-CN" sz="1400"/>
              <a:t>distTo</a:t>
            </a:r>
            <a:r>
              <a:rPr lang="zh-CN" altLang="en-US" sz="1400"/>
              <a:t>和</a:t>
            </a:r>
            <a:r>
              <a:rPr lang="en-US" altLang="zh-CN" sz="140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96449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7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35839"/>
              </p:ext>
            </p:extLst>
          </p:nvPr>
        </p:nvGraphicFramePr>
        <p:xfrm>
          <a:off x="1301602" y="5039174"/>
          <a:ext cx="988426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90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65694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2-&gt;1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e02-&gt;</a:t>
                      </a:r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e12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null-&gt;*e14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e12</a:t>
            </a:r>
            <a:r>
              <a:rPr lang="zh-CN" altLang="en-US" sz="1400"/>
              <a:t>中，顶点</a:t>
            </a: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2</a:t>
            </a:r>
            <a:r>
              <a:rPr lang="zh-CN" altLang="en-US" sz="1400"/>
              <a:t>由</a:t>
            </a:r>
            <a:r>
              <a:rPr lang="en-US" altLang="zh-CN" sz="1400"/>
              <a:t>s</a:t>
            </a:r>
            <a:r>
              <a:rPr lang="zh-CN" altLang="en-US" sz="1400"/>
              <a:t>都能到达，但是</a:t>
            </a:r>
            <a:endParaRPr lang="en-US" altLang="zh-CN" sz="1400"/>
          </a:p>
          <a:p>
            <a:r>
              <a:rPr lang="en-US" altLang="zh-CN" sz="1400"/>
              <a:t>distTo[2] = 2  &gt;  distTo[1] + 1</a:t>
            </a:r>
            <a:r>
              <a:rPr lang="zh-CN" altLang="en-US" sz="1400"/>
              <a:t>到</a:t>
            </a:r>
            <a:r>
              <a:rPr lang="en-US" altLang="zh-CN" sz="1400"/>
              <a:t>2</a:t>
            </a:r>
            <a:r>
              <a:rPr lang="zh-CN" altLang="en-US" sz="1400"/>
              <a:t>的权重</a:t>
            </a:r>
            <a:r>
              <a:rPr lang="en-US" altLang="zh-CN" sz="1400"/>
              <a:t> = 5-4 = 1</a:t>
            </a:r>
          </a:p>
          <a:p>
            <a:r>
              <a:rPr lang="zh-CN" altLang="en-US" sz="1400"/>
              <a:t>更新</a:t>
            </a:r>
            <a:r>
              <a:rPr lang="en-US" altLang="zh-CN" sz="1400"/>
              <a:t>distTo[2] = 1, from[1] = e12</a:t>
            </a:r>
          </a:p>
          <a:p>
            <a:endParaRPr lang="en-US" altLang="zh-CN" sz="1400"/>
          </a:p>
          <a:p>
            <a:r>
              <a:rPr lang="en-US" altLang="zh-CN" sz="1400"/>
              <a:t>e14</a:t>
            </a:r>
            <a:r>
              <a:rPr lang="zh-CN" altLang="en-US" sz="1400"/>
              <a:t>中，顶点</a:t>
            </a:r>
            <a:r>
              <a:rPr lang="en-US" altLang="zh-CN" sz="1400"/>
              <a:t>1</a:t>
            </a:r>
            <a:r>
              <a:rPr lang="zh-CN" altLang="en-US" sz="1400"/>
              <a:t>可以到达且顶点</a:t>
            </a:r>
            <a:r>
              <a:rPr lang="en-US" altLang="zh-CN" sz="1400"/>
              <a:t>4</a:t>
            </a:r>
            <a:r>
              <a:rPr lang="zh-CN" altLang="en-US" sz="1400"/>
              <a:t>不能到达，</a:t>
            </a:r>
            <a:endParaRPr lang="en-US" altLang="zh-CN" sz="1400"/>
          </a:p>
          <a:p>
            <a:r>
              <a:rPr lang="zh-CN" altLang="en-US" sz="1400"/>
              <a:t>更新</a:t>
            </a:r>
            <a:r>
              <a:rPr lang="en-US" altLang="zh-CN" sz="1400"/>
              <a:t>distTo[4] = distTo[1] + 1</a:t>
            </a:r>
            <a:r>
              <a:rPr lang="zh-CN" altLang="en-US" sz="1400"/>
              <a:t>到</a:t>
            </a:r>
            <a:r>
              <a:rPr lang="en-US" altLang="zh-CN" sz="1400"/>
              <a:t>4</a:t>
            </a:r>
            <a:r>
              <a:rPr lang="zh-CN" altLang="en-US" sz="1400"/>
              <a:t>权重 </a:t>
            </a:r>
            <a:r>
              <a:rPr lang="en-US" altLang="zh-CN" sz="1400"/>
              <a:t>= 5+2 = 7</a:t>
            </a:r>
          </a:p>
        </p:txBody>
      </p:sp>
    </p:spTree>
    <p:extLst>
      <p:ext uri="{BB962C8B-B14F-4D97-AF65-F5344CB8AC3E}">
        <p14:creationId xmlns:p14="http://schemas.microsoft.com/office/powerpoint/2010/main" val="15934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7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3482"/>
              </p:ext>
            </p:extLst>
          </p:nvPr>
        </p:nvGraphicFramePr>
        <p:xfrm>
          <a:off x="1301602" y="5039174"/>
          <a:ext cx="988426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90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65694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2-&gt;1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e02-&gt;</a:t>
                      </a:r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e12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null-&gt;*e14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1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e12</a:t>
            </a:r>
            <a:r>
              <a:rPr lang="zh-CN" altLang="en-US" sz="1400"/>
              <a:t>中，顶点</a:t>
            </a: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2</a:t>
            </a:r>
            <a:r>
              <a:rPr lang="zh-CN" altLang="en-US" sz="1400"/>
              <a:t>由</a:t>
            </a:r>
            <a:r>
              <a:rPr lang="en-US" altLang="zh-CN" sz="1400"/>
              <a:t>s</a:t>
            </a:r>
            <a:r>
              <a:rPr lang="zh-CN" altLang="en-US" sz="1400"/>
              <a:t>都能到达，但是</a:t>
            </a:r>
            <a:endParaRPr lang="en-US" altLang="zh-CN" sz="1400"/>
          </a:p>
          <a:p>
            <a:r>
              <a:rPr lang="en-US" altLang="zh-CN" sz="1400"/>
              <a:t>distTo[2] = 2  &gt;  distTo[1] + 1</a:t>
            </a:r>
            <a:r>
              <a:rPr lang="zh-CN" altLang="en-US" sz="1400"/>
              <a:t>到</a:t>
            </a:r>
            <a:r>
              <a:rPr lang="en-US" altLang="zh-CN" sz="1400"/>
              <a:t>2</a:t>
            </a:r>
            <a:r>
              <a:rPr lang="zh-CN" altLang="en-US" sz="1400"/>
              <a:t>的权重</a:t>
            </a:r>
            <a:r>
              <a:rPr lang="en-US" altLang="zh-CN" sz="1400"/>
              <a:t> = 5-4 = 1</a:t>
            </a:r>
          </a:p>
          <a:p>
            <a:r>
              <a:rPr lang="zh-CN" altLang="en-US" sz="1400"/>
              <a:t>更新</a:t>
            </a:r>
            <a:r>
              <a:rPr lang="en-US" altLang="zh-CN" sz="1400"/>
              <a:t>distTo[2] = 1, from[1] = e12</a:t>
            </a:r>
          </a:p>
          <a:p>
            <a:endParaRPr lang="en-US" altLang="zh-CN" sz="1400"/>
          </a:p>
          <a:p>
            <a:r>
              <a:rPr lang="en-US" altLang="zh-CN" sz="1400"/>
              <a:t>e14</a:t>
            </a:r>
            <a:r>
              <a:rPr lang="zh-CN" altLang="en-US" sz="1400"/>
              <a:t>中，顶点</a:t>
            </a:r>
            <a:r>
              <a:rPr lang="en-US" altLang="zh-CN" sz="1400"/>
              <a:t>1</a:t>
            </a:r>
            <a:r>
              <a:rPr lang="zh-CN" altLang="en-US" sz="1400"/>
              <a:t>可以到达且顶点</a:t>
            </a:r>
            <a:r>
              <a:rPr lang="en-US" altLang="zh-CN" sz="1400"/>
              <a:t>4</a:t>
            </a:r>
            <a:r>
              <a:rPr lang="zh-CN" altLang="en-US" sz="1400"/>
              <a:t>不能到达，</a:t>
            </a:r>
            <a:endParaRPr lang="en-US" altLang="zh-CN" sz="1400"/>
          </a:p>
          <a:p>
            <a:r>
              <a:rPr lang="zh-CN" altLang="en-US" sz="1400"/>
              <a:t>更新</a:t>
            </a:r>
            <a:r>
              <a:rPr lang="en-US" altLang="zh-CN" sz="1400"/>
              <a:t>distTo[4] = distTo[1] + 1</a:t>
            </a:r>
            <a:r>
              <a:rPr lang="zh-CN" altLang="en-US" sz="1400"/>
              <a:t>到</a:t>
            </a:r>
            <a:r>
              <a:rPr lang="en-US" altLang="zh-CN" sz="1400"/>
              <a:t>4</a:t>
            </a:r>
            <a:r>
              <a:rPr lang="zh-CN" altLang="en-US" sz="1400"/>
              <a:t>权重 </a:t>
            </a:r>
            <a:r>
              <a:rPr lang="en-US" altLang="zh-CN" sz="1400"/>
              <a:t>= 5+2 = 7</a:t>
            </a:r>
          </a:p>
        </p:txBody>
      </p:sp>
    </p:spTree>
    <p:extLst>
      <p:ext uri="{BB962C8B-B14F-4D97-AF65-F5344CB8AC3E}">
        <p14:creationId xmlns:p14="http://schemas.microsoft.com/office/powerpoint/2010/main" val="9698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571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2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6775"/>
              </p:ext>
            </p:extLst>
          </p:nvPr>
        </p:nvGraphicFramePr>
        <p:xfrm>
          <a:off x="1301602" y="5039174"/>
          <a:ext cx="95649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6-&gt;4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7-&gt;6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*e00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*e03-&gt;*e23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*e14-&gt;*e24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2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e24</a:t>
            </a:r>
            <a:r>
              <a:rPr lang="zh-CN" altLang="en-US" sz="1400"/>
              <a:t>中，顶点</a:t>
            </a: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4</a:t>
            </a:r>
            <a:r>
              <a:rPr lang="zh-CN" altLang="en-US" sz="1400"/>
              <a:t>由</a:t>
            </a:r>
            <a:r>
              <a:rPr lang="en-US" altLang="zh-CN" sz="1400"/>
              <a:t>s</a:t>
            </a:r>
            <a:r>
              <a:rPr lang="zh-CN" altLang="en-US" sz="1400"/>
              <a:t>都能到达，但是</a:t>
            </a:r>
            <a:endParaRPr lang="en-US" altLang="zh-CN" sz="1400"/>
          </a:p>
          <a:p>
            <a:r>
              <a:rPr lang="en-US" altLang="zh-CN" sz="1400"/>
              <a:t>distTo[4] = 7  &gt;  distTo[2] + 2</a:t>
            </a:r>
            <a:r>
              <a:rPr lang="zh-CN" altLang="en-US" sz="1400"/>
              <a:t>到</a:t>
            </a:r>
            <a:r>
              <a:rPr lang="en-US" altLang="zh-CN" sz="1400"/>
              <a:t>4</a:t>
            </a:r>
            <a:r>
              <a:rPr lang="zh-CN" altLang="en-US" sz="1400"/>
              <a:t>的权重</a:t>
            </a:r>
            <a:r>
              <a:rPr lang="en-US" altLang="zh-CN" sz="1400"/>
              <a:t> = 1+5 = 6</a:t>
            </a:r>
          </a:p>
          <a:p>
            <a:r>
              <a:rPr lang="zh-CN" altLang="en-US" sz="1400"/>
              <a:t>更新</a:t>
            </a:r>
            <a:r>
              <a:rPr lang="en-US" altLang="zh-CN" sz="1400"/>
              <a:t>distTo[4] = 6, from[4] = e24</a:t>
            </a:r>
          </a:p>
          <a:p>
            <a:endParaRPr lang="en-US" altLang="zh-CN" sz="1400"/>
          </a:p>
          <a:p>
            <a:r>
              <a:rPr lang="en-US" altLang="zh-CN" sz="1400"/>
              <a:t>e23</a:t>
            </a:r>
            <a:r>
              <a:rPr lang="zh-CN" altLang="en-US" sz="1400"/>
              <a:t>中，顶点</a:t>
            </a: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3</a:t>
            </a:r>
            <a:r>
              <a:rPr lang="zh-CN" altLang="en-US" sz="1400"/>
              <a:t>由</a:t>
            </a:r>
            <a:r>
              <a:rPr lang="en-US" altLang="zh-CN" sz="1400"/>
              <a:t>s</a:t>
            </a:r>
            <a:r>
              <a:rPr lang="zh-CN" altLang="en-US" sz="1400"/>
              <a:t>都能到达，但是</a:t>
            </a:r>
            <a:endParaRPr lang="en-US" altLang="zh-CN" sz="1400"/>
          </a:p>
          <a:p>
            <a:r>
              <a:rPr lang="en-US" altLang="zh-CN" sz="1400"/>
              <a:t>distTo[3] = 6  &gt; distTo[2] + 2</a:t>
            </a:r>
            <a:r>
              <a:rPr lang="zh-CN" altLang="en-US" sz="1400"/>
              <a:t>到</a:t>
            </a:r>
            <a:r>
              <a:rPr lang="en-US" altLang="zh-CN" sz="1400"/>
              <a:t>3</a:t>
            </a:r>
            <a:r>
              <a:rPr lang="zh-CN" altLang="en-US" sz="1400"/>
              <a:t>的权重 </a:t>
            </a:r>
            <a:r>
              <a:rPr lang="en-US" altLang="zh-CN" sz="1400"/>
              <a:t>= 1+3 = 4</a:t>
            </a:r>
          </a:p>
          <a:p>
            <a:r>
              <a:rPr lang="zh-CN" altLang="en-US" sz="1400"/>
              <a:t>更新</a:t>
            </a:r>
            <a:r>
              <a:rPr lang="en-US" altLang="zh-CN" sz="1400"/>
              <a:t>distTo[3] = distTo[2] + 2</a:t>
            </a:r>
            <a:r>
              <a:rPr lang="zh-CN" altLang="en-US" sz="1400"/>
              <a:t>到</a:t>
            </a:r>
            <a:r>
              <a:rPr lang="en-US" altLang="zh-CN" sz="1400"/>
              <a:t>3</a:t>
            </a:r>
            <a:r>
              <a:rPr lang="zh-CN" altLang="en-US" sz="1400"/>
              <a:t>的权重 </a:t>
            </a:r>
            <a:r>
              <a:rPr lang="en-US" altLang="zh-CN" sz="1400"/>
              <a:t>= 5+2 = 4</a:t>
            </a:r>
          </a:p>
          <a:p>
            <a:r>
              <a:rPr lang="en-US" altLang="zh-CN" sz="1400"/>
              <a:t>from[3] = e23</a:t>
            </a:r>
          </a:p>
        </p:txBody>
      </p:sp>
    </p:spTree>
    <p:extLst>
      <p:ext uri="{BB962C8B-B14F-4D97-AF65-F5344CB8AC3E}">
        <p14:creationId xmlns:p14="http://schemas.microsoft.com/office/powerpoint/2010/main" val="296011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490729-3C87-466E-9D58-14BC7AABDBDD}"/>
              </a:ext>
            </a:extLst>
          </p:cNvPr>
          <p:cNvGrpSpPr/>
          <p:nvPr/>
        </p:nvGrpSpPr>
        <p:grpSpPr>
          <a:xfrm>
            <a:off x="1552211" y="469215"/>
            <a:ext cx="4668915" cy="3780761"/>
            <a:chOff x="2254102" y="774795"/>
            <a:chExt cx="5638799" cy="43607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C26B31-3504-490E-9A7B-836ED84C0542}"/>
                </a:ext>
              </a:extLst>
            </p:cNvPr>
            <p:cNvSpPr/>
            <p:nvPr/>
          </p:nvSpPr>
          <p:spPr>
            <a:xfrm>
              <a:off x="2254102" y="2488019"/>
              <a:ext cx="808075" cy="808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BB407F-5A69-4126-A2AF-969644E94BED}"/>
                </a:ext>
              </a:extLst>
            </p:cNvPr>
            <p:cNvSpPr/>
            <p:nvPr/>
          </p:nvSpPr>
          <p:spPr>
            <a:xfrm>
              <a:off x="4455042" y="2488018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E8CD9B-E345-408F-B289-D4206D7E28B2}"/>
                </a:ext>
              </a:extLst>
            </p:cNvPr>
            <p:cNvSpPr/>
            <p:nvPr/>
          </p:nvSpPr>
          <p:spPr>
            <a:xfrm>
              <a:off x="7084826" y="2488017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049E-9E5D-45B2-A3C5-A1EDD2F00923}"/>
                </a:ext>
              </a:extLst>
            </p:cNvPr>
            <p:cNvSpPr/>
            <p:nvPr/>
          </p:nvSpPr>
          <p:spPr>
            <a:xfrm>
              <a:off x="5691962" y="1084520"/>
              <a:ext cx="808075" cy="808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17C666-0255-4822-8228-12168DD97F9F}"/>
                </a:ext>
              </a:extLst>
            </p:cNvPr>
            <p:cNvSpPr/>
            <p:nvPr/>
          </p:nvSpPr>
          <p:spPr>
            <a:xfrm>
              <a:off x="5691961" y="4327450"/>
              <a:ext cx="808075" cy="80807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682F9D-12E1-4428-BD05-C29C0ACE4B5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062177" y="1488558"/>
              <a:ext cx="2629785" cy="140349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F450D0D-7E2E-4326-B547-13C210E83BF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062177" y="2892056"/>
              <a:ext cx="139286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95026A5-490C-417C-8FA4-ACFF89917521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3062177" y="2892057"/>
              <a:ext cx="2629784" cy="18394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99FA1C-1D64-4B3F-94C9-81233E7FE5E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5263117" y="2892055"/>
              <a:ext cx="1821709" cy="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BC977F-EAD7-47CE-8F70-519680540B85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5144777" y="1774255"/>
              <a:ext cx="665525" cy="8321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3022AA-3673-466C-A1E3-5814424D709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6381697" y="1774255"/>
              <a:ext cx="821469" cy="8321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53DEE39-61AC-4BE6-9315-66C1009493D5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5144777" y="3177753"/>
              <a:ext cx="665524" cy="126803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7171BC-8EAD-4D20-AC28-5980D280B2DA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6381696" y="3177752"/>
              <a:ext cx="821470" cy="1268038"/>
            </a:xfrm>
            <a:prstGeom prst="straightConnector1">
              <a:avLst/>
            </a:prstGeom>
            <a:ln w="190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3168B05-C638-4D31-A63D-98D6F4FFEA13}"/>
                </a:ext>
              </a:extLst>
            </p:cNvPr>
            <p:cNvSpPr/>
            <p:nvPr/>
          </p:nvSpPr>
          <p:spPr>
            <a:xfrm>
              <a:off x="4034365" y="182879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FDE920-4C1C-4C15-A6C4-19880A38428B}"/>
                </a:ext>
              </a:extLst>
            </p:cNvPr>
            <p:cNvSpPr/>
            <p:nvPr/>
          </p:nvSpPr>
          <p:spPr>
            <a:xfrm>
              <a:off x="3795823" y="260635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6E04DD-6F48-431D-93F9-71D025408EEF}"/>
                </a:ext>
              </a:extLst>
            </p:cNvPr>
            <p:cNvSpPr/>
            <p:nvPr/>
          </p:nvSpPr>
          <p:spPr>
            <a:xfrm>
              <a:off x="4093535" y="3891517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85D2AD-AEE3-4C59-9AF4-521DEA22D271}"/>
                </a:ext>
              </a:extLst>
            </p:cNvPr>
            <p:cNvSpPr/>
            <p:nvPr/>
          </p:nvSpPr>
          <p:spPr>
            <a:xfrm>
              <a:off x="5389625" y="2158410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ECAD00-FCEE-4F6E-A937-FBF2D56C515E}"/>
                </a:ext>
              </a:extLst>
            </p:cNvPr>
            <p:cNvSpPr/>
            <p:nvPr/>
          </p:nvSpPr>
          <p:spPr>
            <a:xfrm>
              <a:off x="6789078" y="1977656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791AAA-1E58-408E-8D31-84183D1E4489}"/>
                </a:ext>
              </a:extLst>
            </p:cNvPr>
            <p:cNvSpPr/>
            <p:nvPr/>
          </p:nvSpPr>
          <p:spPr>
            <a:xfrm>
              <a:off x="5389624" y="3591041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82B18-8141-43EB-8EE9-CD10665B7264}"/>
                </a:ext>
              </a:extLst>
            </p:cNvPr>
            <p:cNvSpPr/>
            <p:nvPr/>
          </p:nvSpPr>
          <p:spPr>
            <a:xfrm>
              <a:off x="6774903" y="372926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9899E43-0A75-4430-90CA-13439EF14CD9}"/>
                </a:ext>
              </a:extLst>
            </p:cNvPr>
            <p:cNvSpPr/>
            <p:nvPr/>
          </p:nvSpPr>
          <p:spPr>
            <a:xfrm>
              <a:off x="5863166" y="2571698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0FE54F3-87DB-47D1-B628-101184ED83AB}"/>
                </a:ext>
              </a:extLst>
            </p:cNvPr>
            <p:cNvSpPr/>
            <p:nvPr/>
          </p:nvSpPr>
          <p:spPr>
            <a:xfrm>
              <a:off x="2380610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12EAAB-66C6-4595-A726-29D52061FCC6}"/>
                </a:ext>
              </a:extLst>
            </p:cNvPr>
            <p:cNvSpPr/>
            <p:nvPr/>
          </p:nvSpPr>
          <p:spPr>
            <a:xfrm>
              <a:off x="5840816" y="774795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25EA01-B266-4FB1-87E6-C1BF165B91EB}"/>
                </a:ext>
              </a:extLst>
            </p:cNvPr>
            <p:cNvSpPr/>
            <p:nvPr/>
          </p:nvSpPr>
          <p:spPr>
            <a:xfrm>
              <a:off x="7228558" y="2153783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C4500D-3CC8-4FED-901E-BAEA1D7A6A61}"/>
                </a:ext>
              </a:extLst>
            </p:cNvPr>
            <p:cNvSpPr/>
            <p:nvPr/>
          </p:nvSpPr>
          <p:spPr>
            <a:xfrm>
              <a:off x="5839536" y="4051004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A7D38-5301-45E5-A07B-7A0483999C24}"/>
                </a:ext>
              </a:extLst>
            </p:cNvPr>
            <p:cNvSpPr/>
            <p:nvPr/>
          </p:nvSpPr>
          <p:spPr>
            <a:xfrm>
              <a:off x="4603898" y="2200939"/>
              <a:ext cx="510363" cy="27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CD6C29C-EFF7-47DE-80B7-3A535187E9BA}"/>
              </a:ext>
            </a:extLst>
          </p:cNvPr>
          <p:cNvSpPr txBox="1"/>
          <p:nvPr/>
        </p:nvSpPr>
        <p:spPr>
          <a:xfrm>
            <a:off x="4941373" y="4637584"/>
            <a:ext cx="25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迭代顶点</a:t>
            </a:r>
            <a:r>
              <a:rPr lang="en-US" altLang="zh-CN" sz="1400"/>
              <a:t>3</a:t>
            </a:r>
            <a:r>
              <a:rPr lang="zh-CN" altLang="en-US" sz="1400"/>
              <a:t>的邻边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2B696C-1B0F-4446-9477-4F082AE1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68034"/>
              </p:ext>
            </p:extLst>
          </p:nvPr>
        </p:nvGraphicFramePr>
        <p:xfrm>
          <a:off x="1301602" y="5039174"/>
          <a:ext cx="956498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84">
                  <a:extLst>
                    <a:ext uri="{9D8B030D-6E8A-4147-A177-3AD203B41FA5}">
                      <a16:colId xmlns:a16="http://schemas.microsoft.com/office/drawing/2014/main" val="1993861499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755330773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2280204125"/>
                    </a:ext>
                  </a:extLst>
                </a:gridCol>
                <a:gridCol w="1321580">
                  <a:extLst>
                    <a:ext uri="{9D8B030D-6E8A-4147-A177-3AD203B41FA5}">
                      <a16:colId xmlns:a16="http://schemas.microsoft.com/office/drawing/2014/main" val="3176913397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1625010762"/>
                    </a:ext>
                  </a:extLst>
                </a:gridCol>
                <a:gridCol w="1321581">
                  <a:extLst>
                    <a:ext uri="{9D8B030D-6E8A-4147-A177-3AD203B41FA5}">
                      <a16:colId xmlns:a16="http://schemas.microsoft.com/office/drawing/2014/main" val="346081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顶点序号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起点到各个点的距离</a:t>
                      </a:r>
                      <a:r>
                        <a:rPr lang="en-US" altLang="zh-CN" sz="1400"/>
                        <a:t>(distTo)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5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/>
                        <a:t>各个顶点最短路径指向它的边</a:t>
                      </a:r>
                      <a:r>
                        <a:rPr lang="en-US" altLang="zh-CN" sz="1400"/>
                        <a:t>,from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*e12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*e24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114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9E88CF3-48B1-42F0-9C03-5A47675B062D}"/>
              </a:ext>
            </a:extLst>
          </p:cNvPr>
          <p:cNvSpPr txBox="1"/>
          <p:nvPr/>
        </p:nvSpPr>
        <p:spPr>
          <a:xfrm>
            <a:off x="7245293" y="1639522"/>
            <a:ext cx="4097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遍历顶点</a:t>
            </a:r>
            <a:r>
              <a:rPr lang="en-US" altLang="zh-CN" sz="1400"/>
              <a:t>3</a:t>
            </a:r>
            <a:r>
              <a:rPr lang="zh-CN" altLang="en-US" sz="1400"/>
              <a:t>的邻边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顶点</a:t>
            </a:r>
            <a:r>
              <a:rPr lang="en-US" altLang="zh-CN" sz="1400"/>
              <a:t>3</a:t>
            </a:r>
            <a:r>
              <a:rPr lang="zh-CN" altLang="en-US" sz="1400"/>
              <a:t>没有指向的邻边，跳过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44402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2309</Words>
  <Application>Microsoft Office PowerPoint</Application>
  <PresentationFormat>宽屏</PresentationFormat>
  <Paragraphs>694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YR</dc:creator>
  <cp:lastModifiedBy>YR</cp:lastModifiedBy>
  <cp:revision>50</cp:revision>
  <dcterms:created xsi:type="dcterms:W3CDTF">2020-09-02T03:24:55Z</dcterms:created>
  <dcterms:modified xsi:type="dcterms:W3CDTF">2020-09-15T02:51:22Z</dcterms:modified>
</cp:coreProperties>
</file>