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1" autoAdjust="0"/>
    <p:restoredTop sz="94660"/>
  </p:normalViewPr>
  <p:slideViewPr>
    <p:cSldViewPr snapToGrid="0">
      <p:cViewPr varScale="1">
        <p:scale>
          <a:sx n="82" d="100"/>
          <a:sy n="82" d="100"/>
        </p:scale>
        <p:origin x="5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73CC89-DF1F-4D71-9998-F5B05F8260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77EED3C-6662-4297-82B8-C3548E197F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ADC60D-A19D-421D-8B3B-F9EDC591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45D57-A88C-46B7-ADA5-A451AB54317B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1A7E9F-690F-456E-B53E-62B8B33B0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8CF763-8FB8-427B-B747-AD6358311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B0FB7-A73A-4050-A25C-88CFBC9D80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9697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4D3840-8FF5-4834-8BC4-8FFEB41F8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F7F4334-DCFC-47EE-A1CB-13BB2B2567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78ECDC-F514-4761-BBAC-5A699861B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45D57-A88C-46B7-ADA5-A451AB54317B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1FFE63-41CC-4FFA-8D50-8084A75CE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3B437F-398F-4E4B-A70F-425CBEDE0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B0FB7-A73A-4050-A25C-88CFBC9D80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0316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979787D-34DB-4B32-9B98-20F63E245E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B9D729D-FC3E-45DB-BAA9-1D4E0A3534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5A36DB-CDA9-431A-848F-9AB0CA51B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45D57-A88C-46B7-ADA5-A451AB54317B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8A00BB-BD80-4D8E-B46F-984924012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41AFAE-72D2-494B-92C1-6CA1E2966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B0FB7-A73A-4050-A25C-88CFBC9D80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6831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A48D9F-8DC8-43B5-94D1-A87914014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4B9328-9ACD-401F-AF7B-3EF7C3533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865708-F355-4478-BA76-DD05459E1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45D57-A88C-46B7-ADA5-A451AB54317B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17BDC9-91FF-4ACB-8D42-2B02CBA71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F9B488-C8DD-4610-9FA0-0993A12CE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B0FB7-A73A-4050-A25C-88CFBC9D80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0202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A41F5F-7E98-4B06-B3B4-CB883E037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676EF0-E775-4D7A-B7D6-4FA33289A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9F1C53-32EC-421F-88FB-B1C0EEBCA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45D57-A88C-46B7-ADA5-A451AB54317B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F613C6-353E-4730-B9FA-1CE4CE39C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5FFAA8-380D-48F6-AEDD-2AE686E5F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B0FB7-A73A-4050-A25C-88CFBC9D80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7471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6A51CC-5D50-4794-A379-6E5B372AB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6ACC40-9D56-456E-B785-B2EEE5E4FD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086EE88-B1E2-4ED5-B4B5-D81D1AD16A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C3AB96-97C3-429F-BD72-E5C74C1FA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45D57-A88C-46B7-ADA5-A451AB54317B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03C662-DEFA-46F6-A7E4-6A8F9FDDD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E9356A-C80B-454D-96E1-6387EC135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B0FB7-A73A-4050-A25C-88CFBC9D80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4912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B7DE4E-F758-4635-B977-4D269D40A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E40687-09CB-4ECD-BB43-F0D48CBD6E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02BFC33-9DC4-4806-B4C5-B516D0DF8F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C6D5F00-134D-4954-A702-7886CF9577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8BA17F5-777E-4002-9069-C55A392B00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C79D655-134F-4BBB-A832-ECA0F6DF1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45D57-A88C-46B7-ADA5-A451AB54317B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EB6E00E-DBC3-4924-AF0D-80DFF7EEC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DE332F3-8827-4490-A028-E4F2D20DE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B0FB7-A73A-4050-A25C-88CFBC9D80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0881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EDEBC6-5E3F-4D76-9A0F-D60E0BD72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DEA244B-5D37-4615-B02C-E92FAE451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45D57-A88C-46B7-ADA5-A451AB54317B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8E5CFA5-2DC1-4C72-830B-C57FA24AA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ED8943E-B793-4834-AC73-75A99D579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B0FB7-A73A-4050-A25C-88CFBC9D80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782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85A28D7-6478-41A9-BFF1-9D0D6A0E2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45D57-A88C-46B7-ADA5-A451AB54317B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218BE44-719B-4E93-AD95-85A95A4D1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BE7B7F5-892E-4672-93F6-EE2B99DF2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B0FB7-A73A-4050-A25C-88CFBC9D80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488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9C5B00-15B8-47A4-B0B3-691AE6CE4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510448-38F4-403C-AF25-BA921DC83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1A84C84-D2F0-4656-B5A5-5F65950E59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4729FE-F002-4C85-8999-F2E68C245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45D57-A88C-46B7-ADA5-A451AB54317B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A7B661-C089-4A3E-9AFB-37093753E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3F3DCD-5826-4146-A20A-A548ACAC4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B0FB7-A73A-4050-A25C-88CFBC9D80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768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57544E-796C-4411-BFD0-3D08D7C26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B67DC8E-7392-44D8-9A45-E137F8CC2B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A4C1650-EC8A-405A-8436-D7BB3E3B7B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1900B2-6711-4745-9855-0A6A6E163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45D57-A88C-46B7-ADA5-A451AB54317B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07F0D5-0CED-486C-B246-1DDB327C3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AB108A-0B20-4D80-90B1-36CDE53E7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B0FB7-A73A-4050-A25C-88CFBC9D80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2193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46002C3-4A3F-4EF2-81C3-AB3FF5976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7AD11A-2631-44E5-A2BF-486FD629D9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AEEC3D-9AD4-4992-A372-F9FF910865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45D57-A88C-46B7-ADA5-A451AB54317B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BAC38B-2A13-4F0B-994D-AE69B51229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09FCC8-3832-4A4E-94BD-3C7A663FA4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7B0FB7-A73A-4050-A25C-88CFBC9D80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561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C620D45-1591-4F8F-BEB8-B3CDBB5415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/>
              <a:t>堆排序</a:t>
            </a:r>
          </a:p>
        </p:txBody>
      </p:sp>
    </p:spTree>
    <p:extLst>
      <p:ext uri="{BB962C8B-B14F-4D97-AF65-F5344CB8AC3E}">
        <p14:creationId xmlns:p14="http://schemas.microsoft.com/office/powerpoint/2010/main" val="1357527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CABE6A-6590-4036-8DE6-E81323A1B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3600">
                <a:ea typeface="+mn-ea"/>
              </a:rPr>
              <a:t>大顶堆中插入一个元素</a:t>
            </a:r>
            <a:r>
              <a:rPr lang="en-US" altLang="zh-CN" sz="3600">
                <a:ea typeface="+mn-ea"/>
              </a:rPr>
              <a:t>(shift up</a:t>
            </a:r>
            <a:r>
              <a:rPr lang="zh-CN" altLang="en-US" sz="3600">
                <a:ea typeface="+mn-ea"/>
              </a:rPr>
              <a:t>操作</a:t>
            </a:r>
            <a:r>
              <a:rPr lang="en-US" altLang="zh-CN" sz="3600">
                <a:ea typeface="+mn-ea"/>
              </a:rPr>
              <a:t>)</a:t>
            </a:r>
            <a:endParaRPr lang="zh-CN" altLang="en-US" sz="3600">
              <a:ea typeface="+mn-ea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CFB2159-1DDE-4120-AE01-54F7EA11B2D7}"/>
              </a:ext>
            </a:extLst>
          </p:cNvPr>
          <p:cNvSpPr/>
          <p:nvPr/>
        </p:nvSpPr>
        <p:spPr>
          <a:xfrm>
            <a:off x="5845534" y="1630017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62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964D98FD-E9F5-49E1-A8A1-8E71BE14A6F1}"/>
              </a:ext>
            </a:extLst>
          </p:cNvPr>
          <p:cNvSpPr/>
          <p:nvPr/>
        </p:nvSpPr>
        <p:spPr>
          <a:xfrm>
            <a:off x="4060464" y="2483740"/>
            <a:ext cx="500932" cy="500932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52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15C2F48E-F315-41E1-A91F-DDAE52978687}"/>
              </a:ext>
            </a:extLst>
          </p:cNvPr>
          <p:cNvSpPr/>
          <p:nvPr/>
        </p:nvSpPr>
        <p:spPr>
          <a:xfrm>
            <a:off x="7630604" y="2483740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30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13FC59DE-08B8-47C9-AB61-F0B1778BDCB2}"/>
              </a:ext>
            </a:extLst>
          </p:cNvPr>
          <p:cNvSpPr/>
          <p:nvPr/>
        </p:nvSpPr>
        <p:spPr>
          <a:xfrm>
            <a:off x="3094378" y="3712880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28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155FE299-0FF2-4039-A9B2-C4AB4D09537B}"/>
              </a:ext>
            </a:extLst>
          </p:cNvPr>
          <p:cNvSpPr/>
          <p:nvPr/>
        </p:nvSpPr>
        <p:spPr>
          <a:xfrm>
            <a:off x="6762586" y="3712880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22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597524DB-AF81-4B83-B9C3-1964AA8DE535}"/>
              </a:ext>
            </a:extLst>
          </p:cNvPr>
          <p:cNvSpPr/>
          <p:nvPr/>
        </p:nvSpPr>
        <p:spPr>
          <a:xfrm>
            <a:off x="8596690" y="3712880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13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82C5B9E2-F964-4BCC-A370-80A345D71121}"/>
              </a:ext>
            </a:extLst>
          </p:cNvPr>
          <p:cNvGrpSpPr/>
          <p:nvPr/>
        </p:nvGrpSpPr>
        <p:grpSpPr>
          <a:xfrm>
            <a:off x="2454295" y="4942020"/>
            <a:ext cx="2626363" cy="500932"/>
            <a:chOff x="2454295" y="4942020"/>
            <a:chExt cx="2626363" cy="500932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91944F4A-AEA5-46E9-ACA1-249F1F8108D3}"/>
                </a:ext>
              </a:extLst>
            </p:cNvPr>
            <p:cNvGrpSpPr/>
            <p:nvPr/>
          </p:nvGrpSpPr>
          <p:grpSpPr>
            <a:xfrm>
              <a:off x="2454295" y="4942020"/>
              <a:ext cx="1610141" cy="500932"/>
              <a:chOff x="5280991" y="2735256"/>
              <a:chExt cx="1610141" cy="500932"/>
            </a:xfrm>
            <a:noFill/>
          </p:grpSpPr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FEB4B8AE-3713-4F8B-908D-2439E49BA9BB}"/>
                  </a:ext>
                </a:extLst>
              </p:cNvPr>
              <p:cNvSpPr/>
              <p:nvPr/>
            </p:nvSpPr>
            <p:spPr>
              <a:xfrm>
                <a:off x="5280991" y="2735256"/>
                <a:ext cx="500932" cy="500932"/>
              </a:xfrm>
              <a:prstGeom prst="ellips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>
                    <a:solidFill>
                      <a:schemeClr val="tx1"/>
                    </a:solidFill>
                  </a:rPr>
                  <a:t>19</a:t>
                </a:r>
                <a:endParaRPr lang="zh-CN" altLang="en-US" sz="1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EEBA9490-21AE-4AD2-8A57-3E4F6C98B0D0}"/>
                  </a:ext>
                </a:extLst>
              </p:cNvPr>
              <p:cNvSpPr/>
              <p:nvPr/>
            </p:nvSpPr>
            <p:spPr>
              <a:xfrm>
                <a:off x="6390200" y="2735256"/>
                <a:ext cx="500932" cy="500932"/>
              </a:xfrm>
              <a:prstGeom prst="ellips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>
                    <a:solidFill>
                      <a:schemeClr val="tx1"/>
                    </a:solidFill>
                  </a:rPr>
                  <a:t>17</a:t>
                </a:r>
                <a:endParaRPr lang="zh-CN" altLang="en-US" sz="1200" b="1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B7F69ED7-8A8A-4433-8526-3733350E117D}"/>
                </a:ext>
              </a:extLst>
            </p:cNvPr>
            <p:cNvSpPr/>
            <p:nvPr/>
          </p:nvSpPr>
          <p:spPr>
            <a:xfrm>
              <a:off x="4579726" y="4942020"/>
              <a:ext cx="500932" cy="50093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chemeClr val="tx1"/>
                  </a:solidFill>
                </a:rPr>
                <a:t>15</a:t>
              </a:r>
              <a:endParaRPr lang="zh-CN" altLang="en-US" sz="1200" b="1">
                <a:solidFill>
                  <a:schemeClr val="tx1"/>
                </a:solidFill>
              </a:endParaRPr>
            </a:p>
          </p:txBody>
        </p:sp>
      </p:grp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EC3E0CDC-99C7-47BE-8255-4A60C7A59CC4}"/>
              </a:ext>
            </a:extLst>
          </p:cNvPr>
          <p:cNvCxnSpPr>
            <a:stCxn id="6" idx="3"/>
            <a:endCxn id="10" idx="7"/>
          </p:cNvCxnSpPr>
          <p:nvPr/>
        </p:nvCxnSpPr>
        <p:spPr>
          <a:xfrm flipH="1">
            <a:off x="4488036" y="2057589"/>
            <a:ext cx="1430858" cy="4995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D74C782E-F5E2-4503-BF3D-1227DCE42704}"/>
              </a:ext>
            </a:extLst>
          </p:cNvPr>
          <p:cNvCxnSpPr>
            <a:cxnSpLocks/>
            <a:stCxn id="11" idx="1"/>
            <a:endCxn id="6" idx="5"/>
          </p:cNvCxnSpPr>
          <p:nvPr/>
        </p:nvCxnSpPr>
        <p:spPr>
          <a:xfrm flipH="1" flipV="1">
            <a:off x="6273106" y="2057589"/>
            <a:ext cx="1430858" cy="4995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A028AFCF-4451-48F5-AE15-78E7B58FBBEA}"/>
              </a:ext>
            </a:extLst>
          </p:cNvPr>
          <p:cNvCxnSpPr>
            <a:cxnSpLocks/>
            <a:stCxn id="17" idx="7"/>
            <a:endCxn id="10" idx="3"/>
          </p:cNvCxnSpPr>
          <p:nvPr/>
        </p:nvCxnSpPr>
        <p:spPr>
          <a:xfrm flipV="1">
            <a:off x="3521950" y="2911312"/>
            <a:ext cx="611874" cy="8749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D09DE04D-F550-4DF2-BF38-03CCB7E3927F}"/>
              </a:ext>
            </a:extLst>
          </p:cNvPr>
          <p:cNvCxnSpPr>
            <a:cxnSpLocks/>
            <a:endCxn id="10" idx="5"/>
          </p:cNvCxnSpPr>
          <p:nvPr/>
        </p:nvCxnSpPr>
        <p:spPr>
          <a:xfrm flipH="1" flipV="1">
            <a:off x="4488036" y="2911312"/>
            <a:ext cx="513806" cy="8749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8D002A95-F28E-4C9D-B68F-B09D78C6E2D9}"/>
              </a:ext>
            </a:extLst>
          </p:cNvPr>
          <p:cNvCxnSpPr>
            <a:cxnSpLocks/>
            <a:stCxn id="21" idx="0"/>
            <a:endCxn id="11" idx="5"/>
          </p:cNvCxnSpPr>
          <p:nvPr/>
        </p:nvCxnSpPr>
        <p:spPr>
          <a:xfrm flipH="1" flipV="1">
            <a:off x="8058176" y="2911312"/>
            <a:ext cx="788980" cy="801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4BF8A7CC-F002-46FE-810D-E6723283459A}"/>
              </a:ext>
            </a:extLst>
          </p:cNvPr>
          <p:cNvCxnSpPr>
            <a:cxnSpLocks/>
            <a:stCxn id="11" idx="3"/>
            <a:endCxn id="20" idx="0"/>
          </p:cNvCxnSpPr>
          <p:nvPr/>
        </p:nvCxnSpPr>
        <p:spPr>
          <a:xfrm flipH="1">
            <a:off x="7013052" y="2911312"/>
            <a:ext cx="690912" cy="801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09276C77-138A-4B12-9E67-D792238232C4}"/>
              </a:ext>
            </a:extLst>
          </p:cNvPr>
          <p:cNvCxnSpPr>
            <a:cxnSpLocks/>
            <a:stCxn id="17" idx="3"/>
            <a:endCxn id="23" idx="0"/>
          </p:cNvCxnSpPr>
          <p:nvPr/>
        </p:nvCxnSpPr>
        <p:spPr>
          <a:xfrm flipH="1">
            <a:off x="2704761" y="4140452"/>
            <a:ext cx="462977" cy="801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0EB725BD-EBA8-46B1-9A61-36951437D448}"/>
              </a:ext>
            </a:extLst>
          </p:cNvPr>
          <p:cNvCxnSpPr>
            <a:cxnSpLocks/>
            <a:stCxn id="17" idx="5"/>
            <a:endCxn id="24" idx="0"/>
          </p:cNvCxnSpPr>
          <p:nvPr/>
        </p:nvCxnSpPr>
        <p:spPr>
          <a:xfrm>
            <a:off x="3521950" y="4140452"/>
            <a:ext cx="292020" cy="801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5847614F-4EA7-4FCB-87E2-138578756874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4830192" y="4213812"/>
            <a:ext cx="348756" cy="7282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5FA6713C-E4C9-4B27-8F75-637C94AD20BC}"/>
              </a:ext>
            </a:extLst>
          </p:cNvPr>
          <p:cNvSpPr/>
          <p:nvPr/>
        </p:nvSpPr>
        <p:spPr>
          <a:xfrm>
            <a:off x="5535924" y="1703377"/>
            <a:ext cx="258464" cy="299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1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760B7B4-9D7D-4B5C-BEE3-18BF4E6E4437}"/>
              </a:ext>
            </a:extLst>
          </p:cNvPr>
          <p:cNvSpPr/>
          <p:nvPr/>
        </p:nvSpPr>
        <p:spPr>
          <a:xfrm>
            <a:off x="3802000" y="2584445"/>
            <a:ext cx="258464" cy="299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2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849BF52-0D62-4606-9AC6-A5B276C7EDA3}"/>
              </a:ext>
            </a:extLst>
          </p:cNvPr>
          <p:cNvSpPr/>
          <p:nvPr/>
        </p:nvSpPr>
        <p:spPr>
          <a:xfrm>
            <a:off x="2751360" y="3786240"/>
            <a:ext cx="258464" cy="299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4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AA20829D-6068-4B81-825D-2DC2649ED34A}"/>
              </a:ext>
            </a:extLst>
          </p:cNvPr>
          <p:cNvSpPr/>
          <p:nvPr/>
        </p:nvSpPr>
        <p:spPr>
          <a:xfrm>
            <a:off x="2112552" y="5042725"/>
            <a:ext cx="258464" cy="299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8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C6C018A-5293-4F34-87F4-6617F379DE74}"/>
              </a:ext>
            </a:extLst>
          </p:cNvPr>
          <p:cNvSpPr/>
          <p:nvPr/>
        </p:nvSpPr>
        <p:spPr>
          <a:xfrm>
            <a:off x="7263518" y="2569500"/>
            <a:ext cx="258464" cy="299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3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70D2E4BA-F8DD-42D0-A256-22155D9531A8}"/>
              </a:ext>
            </a:extLst>
          </p:cNvPr>
          <p:cNvSpPr/>
          <p:nvPr/>
        </p:nvSpPr>
        <p:spPr>
          <a:xfrm>
            <a:off x="4644031" y="3813585"/>
            <a:ext cx="258464" cy="299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5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B2FEC6E9-7594-4EB8-BA80-3841699CCFFF}"/>
              </a:ext>
            </a:extLst>
          </p:cNvPr>
          <p:cNvSpPr/>
          <p:nvPr/>
        </p:nvSpPr>
        <p:spPr>
          <a:xfrm>
            <a:off x="3236389" y="5042725"/>
            <a:ext cx="258464" cy="299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9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12F83B88-28DC-4FEB-992C-2CDA4986A0B1}"/>
              </a:ext>
            </a:extLst>
          </p:cNvPr>
          <p:cNvSpPr/>
          <p:nvPr/>
        </p:nvSpPr>
        <p:spPr>
          <a:xfrm>
            <a:off x="4215539" y="5014775"/>
            <a:ext cx="428492" cy="3996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10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79678A2-A92B-4CE1-8B9F-5AC04ADD64C4}"/>
              </a:ext>
            </a:extLst>
          </p:cNvPr>
          <p:cNvSpPr/>
          <p:nvPr/>
        </p:nvSpPr>
        <p:spPr>
          <a:xfrm>
            <a:off x="6414694" y="3813585"/>
            <a:ext cx="258464" cy="299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6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5ADF0BCD-B5AF-4EEB-937B-3EE87E9A0C06}"/>
              </a:ext>
            </a:extLst>
          </p:cNvPr>
          <p:cNvSpPr/>
          <p:nvPr/>
        </p:nvSpPr>
        <p:spPr>
          <a:xfrm>
            <a:off x="8323434" y="3836264"/>
            <a:ext cx="258464" cy="299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7</a:t>
            </a:r>
            <a:endParaRPr lang="zh-CN" altLang="en-US" sz="1200">
              <a:solidFill>
                <a:schemeClr val="tx1"/>
              </a:solidFill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03EB4263-F234-4690-8064-7DD20CE852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0486528"/>
              </p:ext>
            </p:extLst>
          </p:nvPr>
        </p:nvGraphicFramePr>
        <p:xfrm>
          <a:off x="2031999" y="5932017"/>
          <a:ext cx="860758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2122">
                  <a:extLst>
                    <a:ext uri="{9D8B030D-6E8A-4147-A177-3AD203B41FA5}">
                      <a16:colId xmlns:a16="http://schemas.microsoft.com/office/drawing/2014/main" val="940839607"/>
                    </a:ext>
                  </a:extLst>
                </a:gridCol>
                <a:gridCol w="662122">
                  <a:extLst>
                    <a:ext uri="{9D8B030D-6E8A-4147-A177-3AD203B41FA5}">
                      <a16:colId xmlns:a16="http://schemas.microsoft.com/office/drawing/2014/main" val="3763612375"/>
                    </a:ext>
                  </a:extLst>
                </a:gridCol>
                <a:gridCol w="662122">
                  <a:extLst>
                    <a:ext uri="{9D8B030D-6E8A-4147-A177-3AD203B41FA5}">
                      <a16:colId xmlns:a16="http://schemas.microsoft.com/office/drawing/2014/main" val="3861946670"/>
                    </a:ext>
                  </a:extLst>
                </a:gridCol>
                <a:gridCol w="662122">
                  <a:extLst>
                    <a:ext uri="{9D8B030D-6E8A-4147-A177-3AD203B41FA5}">
                      <a16:colId xmlns:a16="http://schemas.microsoft.com/office/drawing/2014/main" val="1706225958"/>
                    </a:ext>
                  </a:extLst>
                </a:gridCol>
                <a:gridCol w="662122">
                  <a:extLst>
                    <a:ext uri="{9D8B030D-6E8A-4147-A177-3AD203B41FA5}">
                      <a16:colId xmlns:a16="http://schemas.microsoft.com/office/drawing/2014/main" val="4224969062"/>
                    </a:ext>
                  </a:extLst>
                </a:gridCol>
                <a:gridCol w="662122">
                  <a:extLst>
                    <a:ext uri="{9D8B030D-6E8A-4147-A177-3AD203B41FA5}">
                      <a16:colId xmlns:a16="http://schemas.microsoft.com/office/drawing/2014/main" val="720029947"/>
                    </a:ext>
                  </a:extLst>
                </a:gridCol>
                <a:gridCol w="662122">
                  <a:extLst>
                    <a:ext uri="{9D8B030D-6E8A-4147-A177-3AD203B41FA5}">
                      <a16:colId xmlns:a16="http://schemas.microsoft.com/office/drawing/2014/main" val="2975948958"/>
                    </a:ext>
                  </a:extLst>
                </a:gridCol>
                <a:gridCol w="662122">
                  <a:extLst>
                    <a:ext uri="{9D8B030D-6E8A-4147-A177-3AD203B41FA5}">
                      <a16:colId xmlns:a16="http://schemas.microsoft.com/office/drawing/2014/main" val="2154002310"/>
                    </a:ext>
                  </a:extLst>
                </a:gridCol>
                <a:gridCol w="662122">
                  <a:extLst>
                    <a:ext uri="{9D8B030D-6E8A-4147-A177-3AD203B41FA5}">
                      <a16:colId xmlns:a16="http://schemas.microsoft.com/office/drawing/2014/main" val="2537272905"/>
                    </a:ext>
                  </a:extLst>
                </a:gridCol>
                <a:gridCol w="662122">
                  <a:extLst>
                    <a:ext uri="{9D8B030D-6E8A-4147-A177-3AD203B41FA5}">
                      <a16:colId xmlns:a16="http://schemas.microsoft.com/office/drawing/2014/main" val="1965781602"/>
                    </a:ext>
                  </a:extLst>
                </a:gridCol>
                <a:gridCol w="662122">
                  <a:extLst>
                    <a:ext uri="{9D8B030D-6E8A-4147-A177-3AD203B41FA5}">
                      <a16:colId xmlns:a16="http://schemas.microsoft.com/office/drawing/2014/main" val="2529116146"/>
                    </a:ext>
                  </a:extLst>
                </a:gridCol>
                <a:gridCol w="662122">
                  <a:extLst>
                    <a:ext uri="{9D8B030D-6E8A-4147-A177-3AD203B41FA5}">
                      <a16:colId xmlns:a16="http://schemas.microsoft.com/office/drawing/2014/main" val="2998256345"/>
                    </a:ext>
                  </a:extLst>
                </a:gridCol>
                <a:gridCol w="662122">
                  <a:extLst>
                    <a:ext uri="{9D8B030D-6E8A-4147-A177-3AD203B41FA5}">
                      <a16:colId xmlns:a16="http://schemas.microsoft.com/office/drawing/2014/main" val="33440344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序号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lang="zh-CN" altLang="en-US" sz="1400" kern="120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endParaRPr lang="zh-CN" altLang="en-US" sz="1400" kern="120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7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8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9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10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11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556772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数值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62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52</a:t>
                      </a:r>
                      <a:endParaRPr lang="zh-CN" altLang="en-US" sz="1400" kern="120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30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28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41</a:t>
                      </a:r>
                      <a:endParaRPr lang="zh-CN" altLang="en-US" sz="1400" kern="120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22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13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19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17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15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16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65444461"/>
                  </a:ext>
                </a:extLst>
              </a:tr>
            </a:tbl>
          </a:graphicData>
        </a:graphic>
      </p:graphicFrame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5BD89630-9123-447D-8A6F-86BF48A60E71}"/>
              </a:ext>
            </a:extLst>
          </p:cNvPr>
          <p:cNvCxnSpPr>
            <a:cxnSpLocks/>
          </p:cNvCxnSpPr>
          <p:nvPr/>
        </p:nvCxnSpPr>
        <p:spPr>
          <a:xfrm>
            <a:off x="5356054" y="4140452"/>
            <a:ext cx="440445" cy="80156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09BFAE4F-2A31-4742-AEA8-6B4D4CB24BBE}"/>
              </a:ext>
            </a:extLst>
          </p:cNvPr>
          <p:cNvSpPr/>
          <p:nvPr/>
        </p:nvSpPr>
        <p:spPr>
          <a:xfrm>
            <a:off x="5178948" y="5003972"/>
            <a:ext cx="428492" cy="3996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11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9A3EAA4-C028-476E-9283-4B9F04B94C16}"/>
              </a:ext>
            </a:extLst>
          </p:cNvPr>
          <p:cNvSpPr txBox="1"/>
          <p:nvPr/>
        </p:nvSpPr>
        <p:spPr>
          <a:xfrm>
            <a:off x="6459401" y="4719658"/>
            <a:ext cx="39942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将插入元素与它的父节点比较大小，发现比父节点小，终止上移操作</a:t>
            </a:r>
            <a:endParaRPr lang="en-US" altLang="zh-CN" sz="1400"/>
          </a:p>
          <a:p>
            <a:r>
              <a:rPr lang="zh-CN" altLang="en-US" sz="1400"/>
              <a:t>插入元素所处节点序号应大于</a:t>
            </a:r>
            <a:r>
              <a:rPr lang="en-US" altLang="zh-CN" sz="1400"/>
              <a:t>1</a:t>
            </a:r>
            <a:r>
              <a:rPr lang="zh-CN" altLang="en-US" sz="1400"/>
              <a:t>，如果为</a:t>
            </a:r>
            <a:r>
              <a:rPr lang="en-US" altLang="zh-CN" sz="1400"/>
              <a:t>1</a:t>
            </a:r>
            <a:r>
              <a:rPr lang="zh-CN" altLang="en-US" sz="1400"/>
              <a:t>证明到了根节点，无需再上移</a:t>
            </a: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AF9A0875-C191-468C-BF9A-0199AB3FC96B}"/>
              </a:ext>
            </a:extLst>
          </p:cNvPr>
          <p:cNvSpPr/>
          <p:nvPr/>
        </p:nvSpPr>
        <p:spPr>
          <a:xfrm>
            <a:off x="5543212" y="5003972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16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EC4065F1-B087-460D-AF25-B68CFD44A025}"/>
              </a:ext>
            </a:extLst>
          </p:cNvPr>
          <p:cNvSpPr/>
          <p:nvPr/>
        </p:nvSpPr>
        <p:spPr>
          <a:xfrm>
            <a:off x="4917492" y="3695624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41</a:t>
            </a:r>
            <a:endParaRPr lang="zh-CN" altLang="en-US" sz="12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936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CABE6A-6590-4036-8DE6-E81323A1B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3600">
                <a:ea typeface="+mn-ea"/>
              </a:rPr>
              <a:t>大顶堆中删除一个元素</a:t>
            </a:r>
            <a:r>
              <a:rPr lang="en-US" altLang="zh-CN" sz="3600">
                <a:ea typeface="+mn-ea"/>
              </a:rPr>
              <a:t>(shift down</a:t>
            </a:r>
            <a:r>
              <a:rPr lang="zh-CN" altLang="en-US" sz="3600">
                <a:ea typeface="+mn-ea"/>
              </a:rPr>
              <a:t>操作</a:t>
            </a:r>
            <a:r>
              <a:rPr lang="en-US" altLang="zh-CN" sz="3600">
                <a:ea typeface="+mn-ea"/>
              </a:rPr>
              <a:t>)</a:t>
            </a:r>
            <a:endParaRPr lang="zh-CN" altLang="en-US" sz="3600">
              <a:ea typeface="+mn-ea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CFB2159-1DDE-4120-AE01-54F7EA11B2D7}"/>
              </a:ext>
            </a:extLst>
          </p:cNvPr>
          <p:cNvSpPr/>
          <p:nvPr/>
        </p:nvSpPr>
        <p:spPr>
          <a:xfrm>
            <a:off x="5845534" y="1630017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2">
                    <a:lumMod val="90000"/>
                  </a:schemeClr>
                </a:solidFill>
              </a:rPr>
              <a:t>62</a:t>
            </a:r>
            <a:endParaRPr lang="zh-CN" altLang="en-US" sz="1200" b="1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964D98FD-E9F5-49E1-A8A1-8E71BE14A6F1}"/>
              </a:ext>
            </a:extLst>
          </p:cNvPr>
          <p:cNvSpPr/>
          <p:nvPr/>
        </p:nvSpPr>
        <p:spPr>
          <a:xfrm>
            <a:off x="4060464" y="2483740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52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15C2F48E-F315-41E1-A91F-DDAE52978687}"/>
              </a:ext>
            </a:extLst>
          </p:cNvPr>
          <p:cNvSpPr/>
          <p:nvPr/>
        </p:nvSpPr>
        <p:spPr>
          <a:xfrm>
            <a:off x="7630604" y="2483740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30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13FC59DE-08B8-47C9-AB61-F0B1778BDCB2}"/>
              </a:ext>
            </a:extLst>
          </p:cNvPr>
          <p:cNvSpPr/>
          <p:nvPr/>
        </p:nvSpPr>
        <p:spPr>
          <a:xfrm>
            <a:off x="3094378" y="3712880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28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155FE299-0FF2-4039-A9B2-C4AB4D09537B}"/>
              </a:ext>
            </a:extLst>
          </p:cNvPr>
          <p:cNvSpPr/>
          <p:nvPr/>
        </p:nvSpPr>
        <p:spPr>
          <a:xfrm>
            <a:off x="6762586" y="3712880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22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597524DB-AF81-4B83-B9C3-1964AA8DE535}"/>
              </a:ext>
            </a:extLst>
          </p:cNvPr>
          <p:cNvSpPr/>
          <p:nvPr/>
        </p:nvSpPr>
        <p:spPr>
          <a:xfrm>
            <a:off x="8596690" y="3712880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13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82C5B9E2-F964-4BCC-A370-80A345D71121}"/>
              </a:ext>
            </a:extLst>
          </p:cNvPr>
          <p:cNvGrpSpPr/>
          <p:nvPr/>
        </p:nvGrpSpPr>
        <p:grpSpPr>
          <a:xfrm>
            <a:off x="2454295" y="4942020"/>
            <a:ext cx="2626363" cy="500932"/>
            <a:chOff x="2454295" y="4942020"/>
            <a:chExt cx="2626363" cy="500932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91944F4A-AEA5-46E9-ACA1-249F1F8108D3}"/>
                </a:ext>
              </a:extLst>
            </p:cNvPr>
            <p:cNvGrpSpPr/>
            <p:nvPr/>
          </p:nvGrpSpPr>
          <p:grpSpPr>
            <a:xfrm>
              <a:off x="2454295" y="4942020"/>
              <a:ext cx="1610141" cy="500932"/>
              <a:chOff x="5280991" y="2735256"/>
              <a:chExt cx="1610141" cy="500932"/>
            </a:xfrm>
            <a:noFill/>
          </p:grpSpPr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FEB4B8AE-3713-4F8B-908D-2439E49BA9BB}"/>
                  </a:ext>
                </a:extLst>
              </p:cNvPr>
              <p:cNvSpPr/>
              <p:nvPr/>
            </p:nvSpPr>
            <p:spPr>
              <a:xfrm>
                <a:off x="5280991" y="2735256"/>
                <a:ext cx="500932" cy="500932"/>
              </a:xfrm>
              <a:prstGeom prst="ellips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>
                    <a:solidFill>
                      <a:schemeClr val="tx1"/>
                    </a:solidFill>
                  </a:rPr>
                  <a:t>19</a:t>
                </a:r>
                <a:endParaRPr lang="zh-CN" altLang="en-US" sz="1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EEBA9490-21AE-4AD2-8A57-3E4F6C98B0D0}"/>
                  </a:ext>
                </a:extLst>
              </p:cNvPr>
              <p:cNvSpPr/>
              <p:nvPr/>
            </p:nvSpPr>
            <p:spPr>
              <a:xfrm>
                <a:off x="6390200" y="2735256"/>
                <a:ext cx="500932" cy="500932"/>
              </a:xfrm>
              <a:prstGeom prst="ellips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>
                    <a:solidFill>
                      <a:schemeClr val="tx1"/>
                    </a:solidFill>
                  </a:rPr>
                  <a:t>17</a:t>
                </a:r>
                <a:endParaRPr lang="zh-CN" altLang="en-US" sz="1200" b="1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B7F69ED7-8A8A-4433-8526-3733350E117D}"/>
                </a:ext>
              </a:extLst>
            </p:cNvPr>
            <p:cNvSpPr/>
            <p:nvPr/>
          </p:nvSpPr>
          <p:spPr>
            <a:xfrm>
              <a:off x="4579726" y="4942020"/>
              <a:ext cx="500932" cy="50093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chemeClr val="tx1"/>
                  </a:solidFill>
                </a:rPr>
                <a:t>15</a:t>
              </a:r>
              <a:endParaRPr lang="zh-CN" altLang="en-US" sz="1200" b="1">
                <a:solidFill>
                  <a:schemeClr val="tx1"/>
                </a:solidFill>
              </a:endParaRPr>
            </a:p>
          </p:txBody>
        </p:sp>
      </p:grp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EC3E0CDC-99C7-47BE-8255-4A60C7A59CC4}"/>
              </a:ext>
            </a:extLst>
          </p:cNvPr>
          <p:cNvCxnSpPr>
            <a:stCxn id="6" idx="3"/>
            <a:endCxn id="10" idx="7"/>
          </p:cNvCxnSpPr>
          <p:nvPr/>
        </p:nvCxnSpPr>
        <p:spPr>
          <a:xfrm flipH="1">
            <a:off x="4488036" y="2057589"/>
            <a:ext cx="1430858" cy="4995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D74C782E-F5E2-4503-BF3D-1227DCE42704}"/>
              </a:ext>
            </a:extLst>
          </p:cNvPr>
          <p:cNvCxnSpPr>
            <a:cxnSpLocks/>
            <a:stCxn id="11" idx="1"/>
            <a:endCxn id="6" idx="5"/>
          </p:cNvCxnSpPr>
          <p:nvPr/>
        </p:nvCxnSpPr>
        <p:spPr>
          <a:xfrm flipH="1" flipV="1">
            <a:off x="6273106" y="2057589"/>
            <a:ext cx="1430858" cy="4995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A028AFCF-4451-48F5-AE15-78E7B58FBBEA}"/>
              </a:ext>
            </a:extLst>
          </p:cNvPr>
          <p:cNvCxnSpPr>
            <a:cxnSpLocks/>
            <a:stCxn id="17" idx="7"/>
            <a:endCxn id="10" idx="3"/>
          </p:cNvCxnSpPr>
          <p:nvPr/>
        </p:nvCxnSpPr>
        <p:spPr>
          <a:xfrm flipV="1">
            <a:off x="3521950" y="2911312"/>
            <a:ext cx="611874" cy="8749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D09DE04D-F550-4DF2-BF38-03CCB7E3927F}"/>
              </a:ext>
            </a:extLst>
          </p:cNvPr>
          <p:cNvCxnSpPr>
            <a:cxnSpLocks/>
            <a:endCxn id="10" idx="5"/>
          </p:cNvCxnSpPr>
          <p:nvPr/>
        </p:nvCxnSpPr>
        <p:spPr>
          <a:xfrm flipH="1" flipV="1">
            <a:off x="4488036" y="2911312"/>
            <a:ext cx="513806" cy="8749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8D002A95-F28E-4C9D-B68F-B09D78C6E2D9}"/>
              </a:ext>
            </a:extLst>
          </p:cNvPr>
          <p:cNvCxnSpPr>
            <a:cxnSpLocks/>
            <a:stCxn id="21" idx="0"/>
            <a:endCxn id="11" idx="5"/>
          </p:cNvCxnSpPr>
          <p:nvPr/>
        </p:nvCxnSpPr>
        <p:spPr>
          <a:xfrm flipH="1" flipV="1">
            <a:off x="8058176" y="2911312"/>
            <a:ext cx="788980" cy="801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4BF8A7CC-F002-46FE-810D-E6723283459A}"/>
              </a:ext>
            </a:extLst>
          </p:cNvPr>
          <p:cNvCxnSpPr>
            <a:cxnSpLocks/>
            <a:stCxn id="11" idx="3"/>
            <a:endCxn id="20" idx="0"/>
          </p:cNvCxnSpPr>
          <p:nvPr/>
        </p:nvCxnSpPr>
        <p:spPr>
          <a:xfrm flipH="1">
            <a:off x="7013052" y="2911312"/>
            <a:ext cx="690912" cy="801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09276C77-138A-4B12-9E67-D792238232C4}"/>
              </a:ext>
            </a:extLst>
          </p:cNvPr>
          <p:cNvCxnSpPr>
            <a:cxnSpLocks/>
            <a:stCxn id="17" idx="3"/>
            <a:endCxn id="23" idx="0"/>
          </p:cNvCxnSpPr>
          <p:nvPr/>
        </p:nvCxnSpPr>
        <p:spPr>
          <a:xfrm flipH="1">
            <a:off x="2704761" y="4140452"/>
            <a:ext cx="462977" cy="801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0EB725BD-EBA8-46B1-9A61-36951437D448}"/>
              </a:ext>
            </a:extLst>
          </p:cNvPr>
          <p:cNvCxnSpPr>
            <a:cxnSpLocks/>
            <a:stCxn id="17" idx="5"/>
            <a:endCxn id="24" idx="0"/>
          </p:cNvCxnSpPr>
          <p:nvPr/>
        </p:nvCxnSpPr>
        <p:spPr>
          <a:xfrm>
            <a:off x="3521950" y="4140452"/>
            <a:ext cx="292020" cy="801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5847614F-4EA7-4FCB-87E2-138578756874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4830192" y="4213812"/>
            <a:ext cx="348756" cy="7282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5FA6713C-E4C9-4B27-8F75-637C94AD20BC}"/>
              </a:ext>
            </a:extLst>
          </p:cNvPr>
          <p:cNvSpPr/>
          <p:nvPr/>
        </p:nvSpPr>
        <p:spPr>
          <a:xfrm>
            <a:off x="5535924" y="1703377"/>
            <a:ext cx="258464" cy="299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1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760B7B4-9D7D-4B5C-BEE3-18BF4E6E4437}"/>
              </a:ext>
            </a:extLst>
          </p:cNvPr>
          <p:cNvSpPr/>
          <p:nvPr/>
        </p:nvSpPr>
        <p:spPr>
          <a:xfrm>
            <a:off x="3802000" y="2584445"/>
            <a:ext cx="258464" cy="299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2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849BF52-0D62-4606-9AC6-A5B276C7EDA3}"/>
              </a:ext>
            </a:extLst>
          </p:cNvPr>
          <p:cNvSpPr/>
          <p:nvPr/>
        </p:nvSpPr>
        <p:spPr>
          <a:xfrm>
            <a:off x="2751360" y="3786240"/>
            <a:ext cx="258464" cy="299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4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AA20829D-6068-4B81-825D-2DC2649ED34A}"/>
              </a:ext>
            </a:extLst>
          </p:cNvPr>
          <p:cNvSpPr/>
          <p:nvPr/>
        </p:nvSpPr>
        <p:spPr>
          <a:xfrm>
            <a:off x="2112552" y="5042725"/>
            <a:ext cx="258464" cy="299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8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C6C018A-5293-4F34-87F4-6617F379DE74}"/>
              </a:ext>
            </a:extLst>
          </p:cNvPr>
          <p:cNvSpPr/>
          <p:nvPr/>
        </p:nvSpPr>
        <p:spPr>
          <a:xfrm>
            <a:off x="7263518" y="2569500"/>
            <a:ext cx="258464" cy="299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3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70D2E4BA-F8DD-42D0-A256-22155D9531A8}"/>
              </a:ext>
            </a:extLst>
          </p:cNvPr>
          <p:cNvSpPr/>
          <p:nvPr/>
        </p:nvSpPr>
        <p:spPr>
          <a:xfrm>
            <a:off x="4644031" y="3813585"/>
            <a:ext cx="258464" cy="299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5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B2FEC6E9-7594-4EB8-BA80-3841699CCFFF}"/>
              </a:ext>
            </a:extLst>
          </p:cNvPr>
          <p:cNvSpPr/>
          <p:nvPr/>
        </p:nvSpPr>
        <p:spPr>
          <a:xfrm>
            <a:off x="3236389" y="5042725"/>
            <a:ext cx="258464" cy="299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9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12F83B88-28DC-4FEB-992C-2CDA4986A0B1}"/>
              </a:ext>
            </a:extLst>
          </p:cNvPr>
          <p:cNvSpPr/>
          <p:nvPr/>
        </p:nvSpPr>
        <p:spPr>
          <a:xfrm>
            <a:off x="4215539" y="5014775"/>
            <a:ext cx="428492" cy="3996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10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79678A2-A92B-4CE1-8B9F-5AC04ADD64C4}"/>
              </a:ext>
            </a:extLst>
          </p:cNvPr>
          <p:cNvSpPr/>
          <p:nvPr/>
        </p:nvSpPr>
        <p:spPr>
          <a:xfrm>
            <a:off x="6414694" y="3813585"/>
            <a:ext cx="258464" cy="299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6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5ADF0BCD-B5AF-4EEB-937B-3EE87E9A0C06}"/>
              </a:ext>
            </a:extLst>
          </p:cNvPr>
          <p:cNvSpPr/>
          <p:nvPr/>
        </p:nvSpPr>
        <p:spPr>
          <a:xfrm>
            <a:off x="8323434" y="3836264"/>
            <a:ext cx="258464" cy="299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7</a:t>
            </a:r>
            <a:endParaRPr lang="zh-CN" altLang="en-US" sz="1200">
              <a:solidFill>
                <a:schemeClr val="tx1"/>
              </a:solidFill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03EB4263-F234-4690-8064-7DD20CE852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8987303"/>
              </p:ext>
            </p:extLst>
          </p:nvPr>
        </p:nvGraphicFramePr>
        <p:xfrm>
          <a:off x="2031999" y="5932017"/>
          <a:ext cx="860758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2122">
                  <a:extLst>
                    <a:ext uri="{9D8B030D-6E8A-4147-A177-3AD203B41FA5}">
                      <a16:colId xmlns:a16="http://schemas.microsoft.com/office/drawing/2014/main" val="940839607"/>
                    </a:ext>
                  </a:extLst>
                </a:gridCol>
                <a:gridCol w="662122">
                  <a:extLst>
                    <a:ext uri="{9D8B030D-6E8A-4147-A177-3AD203B41FA5}">
                      <a16:colId xmlns:a16="http://schemas.microsoft.com/office/drawing/2014/main" val="3763612375"/>
                    </a:ext>
                  </a:extLst>
                </a:gridCol>
                <a:gridCol w="662122">
                  <a:extLst>
                    <a:ext uri="{9D8B030D-6E8A-4147-A177-3AD203B41FA5}">
                      <a16:colId xmlns:a16="http://schemas.microsoft.com/office/drawing/2014/main" val="3861946670"/>
                    </a:ext>
                  </a:extLst>
                </a:gridCol>
                <a:gridCol w="662122">
                  <a:extLst>
                    <a:ext uri="{9D8B030D-6E8A-4147-A177-3AD203B41FA5}">
                      <a16:colId xmlns:a16="http://schemas.microsoft.com/office/drawing/2014/main" val="1706225958"/>
                    </a:ext>
                  </a:extLst>
                </a:gridCol>
                <a:gridCol w="662122">
                  <a:extLst>
                    <a:ext uri="{9D8B030D-6E8A-4147-A177-3AD203B41FA5}">
                      <a16:colId xmlns:a16="http://schemas.microsoft.com/office/drawing/2014/main" val="4224969062"/>
                    </a:ext>
                  </a:extLst>
                </a:gridCol>
                <a:gridCol w="662122">
                  <a:extLst>
                    <a:ext uri="{9D8B030D-6E8A-4147-A177-3AD203B41FA5}">
                      <a16:colId xmlns:a16="http://schemas.microsoft.com/office/drawing/2014/main" val="720029947"/>
                    </a:ext>
                  </a:extLst>
                </a:gridCol>
                <a:gridCol w="662122">
                  <a:extLst>
                    <a:ext uri="{9D8B030D-6E8A-4147-A177-3AD203B41FA5}">
                      <a16:colId xmlns:a16="http://schemas.microsoft.com/office/drawing/2014/main" val="2975948958"/>
                    </a:ext>
                  </a:extLst>
                </a:gridCol>
                <a:gridCol w="662122">
                  <a:extLst>
                    <a:ext uri="{9D8B030D-6E8A-4147-A177-3AD203B41FA5}">
                      <a16:colId xmlns:a16="http://schemas.microsoft.com/office/drawing/2014/main" val="2154002310"/>
                    </a:ext>
                  </a:extLst>
                </a:gridCol>
                <a:gridCol w="662122">
                  <a:extLst>
                    <a:ext uri="{9D8B030D-6E8A-4147-A177-3AD203B41FA5}">
                      <a16:colId xmlns:a16="http://schemas.microsoft.com/office/drawing/2014/main" val="2537272905"/>
                    </a:ext>
                  </a:extLst>
                </a:gridCol>
                <a:gridCol w="662122">
                  <a:extLst>
                    <a:ext uri="{9D8B030D-6E8A-4147-A177-3AD203B41FA5}">
                      <a16:colId xmlns:a16="http://schemas.microsoft.com/office/drawing/2014/main" val="1965781602"/>
                    </a:ext>
                  </a:extLst>
                </a:gridCol>
                <a:gridCol w="662122">
                  <a:extLst>
                    <a:ext uri="{9D8B030D-6E8A-4147-A177-3AD203B41FA5}">
                      <a16:colId xmlns:a16="http://schemas.microsoft.com/office/drawing/2014/main" val="2529116146"/>
                    </a:ext>
                  </a:extLst>
                </a:gridCol>
                <a:gridCol w="662122">
                  <a:extLst>
                    <a:ext uri="{9D8B030D-6E8A-4147-A177-3AD203B41FA5}">
                      <a16:colId xmlns:a16="http://schemas.microsoft.com/office/drawing/2014/main" val="2998256345"/>
                    </a:ext>
                  </a:extLst>
                </a:gridCol>
                <a:gridCol w="662122">
                  <a:extLst>
                    <a:ext uri="{9D8B030D-6E8A-4147-A177-3AD203B41FA5}">
                      <a16:colId xmlns:a16="http://schemas.microsoft.com/office/drawing/2014/main" val="33440344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序号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7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8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9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10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11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556772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数值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62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52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30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28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41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22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13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19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17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15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16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65444461"/>
                  </a:ext>
                </a:extLst>
              </a:tr>
            </a:tbl>
          </a:graphicData>
        </a:graphic>
      </p:graphicFrame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5BD89630-9123-447D-8A6F-86BF48A60E71}"/>
              </a:ext>
            </a:extLst>
          </p:cNvPr>
          <p:cNvCxnSpPr>
            <a:cxnSpLocks/>
          </p:cNvCxnSpPr>
          <p:nvPr/>
        </p:nvCxnSpPr>
        <p:spPr>
          <a:xfrm>
            <a:off x="5356054" y="4140452"/>
            <a:ext cx="440445" cy="80156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09BFAE4F-2A31-4742-AEA8-6B4D4CB24BBE}"/>
              </a:ext>
            </a:extLst>
          </p:cNvPr>
          <p:cNvSpPr/>
          <p:nvPr/>
        </p:nvSpPr>
        <p:spPr>
          <a:xfrm>
            <a:off x="5178948" y="5003972"/>
            <a:ext cx="428492" cy="3996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11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9A3EAA4-C028-476E-9283-4B9F04B94C16}"/>
              </a:ext>
            </a:extLst>
          </p:cNvPr>
          <p:cNvSpPr txBox="1"/>
          <p:nvPr/>
        </p:nvSpPr>
        <p:spPr>
          <a:xfrm>
            <a:off x="6459401" y="5045116"/>
            <a:ext cx="39942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取出大顶堆中最大的元素，即根节点元素，然后将最后一个元素放在根节点位置，再进行</a:t>
            </a:r>
            <a:r>
              <a:rPr lang="en-US" altLang="zh-CN" sz="1400"/>
              <a:t>shift down</a:t>
            </a:r>
            <a:r>
              <a:rPr lang="zh-CN" altLang="en-US" sz="1400"/>
              <a:t>操作</a:t>
            </a: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AF9A0875-C191-468C-BF9A-0199AB3FC96B}"/>
              </a:ext>
            </a:extLst>
          </p:cNvPr>
          <p:cNvSpPr/>
          <p:nvPr/>
        </p:nvSpPr>
        <p:spPr>
          <a:xfrm>
            <a:off x="5543212" y="5003972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16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EC4065F1-B087-460D-AF25-B68CFD44A025}"/>
              </a:ext>
            </a:extLst>
          </p:cNvPr>
          <p:cNvSpPr/>
          <p:nvPr/>
        </p:nvSpPr>
        <p:spPr>
          <a:xfrm>
            <a:off x="4917492" y="3695624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41</a:t>
            </a:r>
            <a:endParaRPr lang="zh-CN" altLang="en-US" sz="12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7787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CABE6A-6590-4036-8DE6-E81323A1B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3600">
                <a:ea typeface="+mn-ea"/>
              </a:rPr>
              <a:t>大顶堆中删除一个元素</a:t>
            </a:r>
            <a:r>
              <a:rPr lang="en-US" altLang="zh-CN" sz="3600">
                <a:ea typeface="+mn-ea"/>
              </a:rPr>
              <a:t>(shift down</a:t>
            </a:r>
            <a:r>
              <a:rPr lang="zh-CN" altLang="en-US" sz="3600">
                <a:ea typeface="+mn-ea"/>
              </a:rPr>
              <a:t>操作</a:t>
            </a:r>
            <a:r>
              <a:rPr lang="en-US" altLang="zh-CN" sz="3600">
                <a:ea typeface="+mn-ea"/>
              </a:rPr>
              <a:t>)</a:t>
            </a:r>
            <a:endParaRPr lang="zh-CN" altLang="en-US" sz="3600">
              <a:ea typeface="+mn-ea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CFB2159-1DDE-4120-AE01-54F7EA11B2D7}"/>
              </a:ext>
            </a:extLst>
          </p:cNvPr>
          <p:cNvSpPr/>
          <p:nvPr/>
        </p:nvSpPr>
        <p:spPr>
          <a:xfrm>
            <a:off x="5845534" y="1630017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964D98FD-E9F5-49E1-A8A1-8E71BE14A6F1}"/>
              </a:ext>
            </a:extLst>
          </p:cNvPr>
          <p:cNvSpPr/>
          <p:nvPr/>
        </p:nvSpPr>
        <p:spPr>
          <a:xfrm>
            <a:off x="4060464" y="2483740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52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15C2F48E-F315-41E1-A91F-DDAE52978687}"/>
              </a:ext>
            </a:extLst>
          </p:cNvPr>
          <p:cNvSpPr/>
          <p:nvPr/>
        </p:nvSpPr>
        <p:spPr>
          <a:xfrm>
            <a:off x="7630604" y="2483740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30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13FC59DE-08B8-47C9-AB61-F0B1778BDCB2}"/>
              </a:ext>
            </a:extLst>
          </p:cNvPr>
          <p:cNvSpPr/>
          <p:nvPr/>
        </p:nvSpPr>
        <p:spPr>
          <a:xfrm>
            <a:off x="3094378" y="3712880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28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155FE299-0FF2-4039-A9B2-C4AB4D09537B}"/>
              </a:ext>
            </a:extLst>
          </p:cNvPr>
          <p:cNvSpPr/>
          <p:nvPr/>
        </p:nvSpPr>
        <p:spPr>
          <a:xfrm>
            <a:off x="6762586" y="3712880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22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597524DB-AF81-4B83-B9C3-1964AA8DE535}"/>
              </a:ext>
            </a:extLst>
          </p:cNvPr>
          <p:cNvSpPr/>
          <p:nvPr/>
        </p:nvSpPr>
        <p:spPr>
          <a:xfrm>
            <a:off x="8596690" y="3712880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13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82C5B9E2-F964-4BCC-A370-80A345D71121}"/>
              </a:ext>
            </a:extLst>
          </p:cNvPr>
          <p:cNvGrpSpPr/>
          <p:nvPr/>
        </p:nvGrpSpPr>
        <p:grpSpPr>
          <a:xfrm>
            <a:off x="2454295" y="4942020"/>
            <a:ext cx="2626363" cy="500932"/>
            <a:chOff x="2454295" y="4942020"/>
            <a:chExt cx="2626363" cy="500932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91944F4A-AEA5-46E9-ACA1-249F1F8108D3}"/>
                </a:ext>
              </a:extLst>
            </p:cNvPr>
            <p:cNvGrpSpPr/>
            <p:nvPr/>
          </p:nvGrpSpPr>
          <p:grpSpPr>
            <a:xfrm>
              <a:off x="2454295" y="4942020"/>
              <a:ext cx="1610141" cy="500932"/>
              <a:chOff x="5280991" y="2735256"/>
              <a:chExt cx="1610141" cy="500932"/>
            </a:xfrm>
            <a:noFill/>
          </p:grpSpPr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FEB4B8AE-3713-4F8B-908D-2439E49BA9BB}"/>
                  </a:ext>
                </a:extLst>
              </p:cNvPr>
              <p:cNvSpPr/>
              <p:nvPr/>
            </p:nvSpPr>
            <p:spPr>
              <a:xfrm>
                <a:off x="5280991" y="2735256"/>
                <a:ext cx="500932" cy="500932"/>
              </a:xfrm>
              <a:prstGeom prst="ellips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>
                    <a:solidFill>
                      <a:schemeClr val="tx1"/>
                    </a:solidFill>
                  </a:rPr>
                  <a:t>19</a:t>
                </a:r>
                <a:endParaRPr lang="zh-CN" altLang="en-US" sz="1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EEBA9490-21AE-4AD2-8A57-3E4F6C98B0D0}"/>
                  </a:ext>
                </a:extLst>
              </p:cNvPr>
              <p:cNvSpPr/>
              <p:nvPr/>
            </p:nvSpPr>
            <p:spPr>
              <a:xfrm>
                <a:off x="6390200" y="2735256"/>
                <a:ext cx="500932" cy="500932"/>
              </a:xfrm>
              <a:prstGeom prst="ellips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>
                    <a:solidFill>
                      <a:schemeClr val="tx1"/>
                    </a:solidFill>
                  </a:rPr>
                  <a:t>17</a:t>
                </a:r>
                <a:endParaRPr lang="zh-CN" altLang="en-US" sz="1200" b="1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B7F69ED7-8A8A-4433-8526-3733350E117D}"/>
                </a:ext>
              </a:extLst>
            </p:cNvPr>
            <p:cNvSpPr/>
            <p:nvPr/>
          </p:nvSpPr>
          <p:spPr>
            <a:xfrm>
              <a:off x="4579726" y="4942020"/>
              <a:ext cx="500932" cy="50093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chemeClr val="tx1"/>
                  </a:solidFill>
                </a:rPr>
                <a:t>15</a:t>
              </a:r>
              <a:endParaRPr lang="zh-CN" altLang="en-US" sz="1200" b="1">
                <a:solidFill>
                  <a:schemeClr val="tx1"/>
                </a:solidFill>
              </a:endParaRPr>
            </a:p>
          </p:txBody>
        </p:sp>
      </p:grp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EC3E0CDC-99C7-47BE-8255-4A60C7A59CC4}"/>
              </a:ext>
            </a:extLst>
          </p:cNvPr>
          <p:cNvCxnSpPr>
            <a:stCxn id="6" idx="3"/>
            <a:endCxn id="10" idx="7"/>
          </p:cNvCxnSpPr>
          <p:nvPr/>
        </p:nvCxnSpPr>
        <p:spPr>
          <a:xfrm flipH="1">
            <a:off x="4488036" y="2057589"/>
            <a:ext cx="1430858" cy="4995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D74C782E-F5E2-4503-BF3D-1227DCE42704}"/>
              </a:ext>
            </a:extLst>
          </p:cNvPr>
          <p:cNvCxnSpPr>
            <a:cxnSpLocks/>
            <a:stCxn id="11" idx="1"/>
            <a:endCxn id="6" idx="5"/>
          </p:cNvCxnSpPr>
          <p:nvPr/>
        </p:nvCxnSpPr>
        <p:spPr>
          <a:xfrm flipH="1" flipV="1">
            <a:off x="6273106" y="2057589"/>
            <a:ext cx="1430858" cy="4995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A028AFCF-4451-48F5-AE15-78E7B58FBBEA}"/>
              </a:ext>
            </a:extLst>
          </p:cNvPr>
          <p:cNvCxnSpPr>
            <a:cxnSpLocks/>
            <a:stCxn id="17" idx="7"/>
            <a:endCxn id="10" idx="3"/>
          </p:cNvCxnSpPr>
          <p:nvPr/>
        </p:nvCxnSpPr>
        <p:spPr>
          <a:xfrm flipV="1">
            <a:off x="3521950" y="2911312"/>
            <a:ext cx="611874" cy="8749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D09DE04D-F550-4DF2-BF38-03CCB7E3927F}"/>
              </a:ext>
            </a:extLst>
          </p:cNvPr>
          <p:cNvCxnSpPr>
            <a:cxnSpLocks/>
            <a:endCxn id="10" idx="5"/>
          </p:cNvCxnSpPr>
          <p:nvPr/>
        </p:nvCxnSpPr>
        <p:spPr>
          <a:xfrm flipH="1" flipV="1">
            <a:off x="4488036" y="2911312"/>
            <a:ext cx="513806" cy="8749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8D002A95-F28E-4C9D-B68F-B09D78C6E2D9}"/>
              </a:ext>
            </a:extLst>
          </p:cNvPr>
          <p:cNvCxnSpPr>
            <a:cxnSpLocks/>
            <a:stCxn id="21" idx="0"/>
            <a:endCxn id="11" idx="5"/>
          </p:cNvCxnSpPr>
          <p:nvPr/>
        </p:nvCxnSpPr>
        <p:spPr>
          <a:xfrm flipH="1" flipV="1">
            <a:off x="8058176" y="2911312"/>
            <a:ext cx="788980" cy="801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4BF8A7CC-F002-46FE-810D-E6723283459A}"/>
              </a:ext>
            </a:extLst>
          </p:cNvPr>
          <p:cNvCxnSpPr>
            <a:cxnSpLocks/>
            <a:stCxn id="11" idx="3"/>
            <a:endCxn id="20" idx="0"/>
          </p:cNvCxnSpPr>
          <p:nvPr/>
        </p:nvCxnSpPr>
        <p:spPr>
          <a:xfrm flipH="1">
            <a:off x="7013052" y="2911312"/>
            <a:ext cx="690912" cy="801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09276C77-138A-4B12-9E67-D792238232C4}"/>
              </a:ext>
            </a:extLst>
          </p:cNvPr>
          <p:cNvCxnSpPr>
            <a:cxnSpLocks/>
            <a:stCxn id="17" idx="3"/>
            <a:endCxn id="23" idx="0"/>
          </p:cNvCxnSpPr>
          <p:nvPr/>
        </p:nvCxnSpPr>
        <p:spPr>
          <a:xfrm flipH="1">
            <a:off x="2704761" y="4140452"/>
            <a:ext cx="462977" cy="801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0EB725BD-EBA8-46B1-9A61-36951437D448}"/>
              </a:ext>
            </a:extLst>
          </p:cNvPr>
          <p:cNvCxnSpPr>
            <a:cxnSpLocks/>
            <a:stCxn id="17" idx="5"/>
            <a:endCxn id="24" idx="0"/>
          </p:cNvCxnSpPr>
          <p:nvPr/>
        </p:nvCxnSpPr>
        <p:spPr>
          <a:xfrm>
            <a:off x="3521950" y="4140452"/>
            <a:ext cx="292020" cy="801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5847614F-4EA7-4FCB-87E2-138578756874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4830192" y="4213812"/>
            <a:ext cx="348756" cy="7282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5FA6713C-E4C9-4B27-8F75-637C94AD20BC}"/>
              </a:ext>
            </a:extLst>
          </p:cNvPr>
          <p:cNvSpPr/>
          <p:nvPr/>
        </p:nvSpPr>
        <p:spPr>
          <a:xfrm>
            <a:off x="5535924" y="1703377"/>
            <a:ext cx="258464" cy="299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1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760B7B4-9D7D-4B5C-BEE3-18BF4E6E4437}"/>
              </a:ext>
            </a:extLst>
          </p:cNvPr>
          <p:cNvSpPr/>
          <p:nvPr/>
        </p:nvSpPr>
        <p:spPr>
          <a:xfrm>
            <a:off x="3802000" y="2584445"/>
            <a:ext cx="258464" cy="299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2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849BF52-0D62-4606-9AC6-A5B276C7EDA3}"/>
              </a:ext>
            </a:extLst>
          </p:cNvPr>
          <p:cNvSpPr/>
          <p:nvPr/>
        </p:nvSpPr>
        <p:spPr>
          <a:xfrm>
            <a:off x="2751360" y="3786240"/>
            <a:ext cx="258464" cy="299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4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AA20829D-6068-4B81-825D-2DC2649ED34A}"/>
              </a:ext>
            </a:extLst>
          </p:cNvPr>
          <p:cNvSpPr/>
          <p:nvPr/>
        </p:nvSpPr>
        <p:spPr>
          <a:xfrm>
            <a:off x="2112552" y="5042725"/>
            <a:ext cx="258464" cy="299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8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C6C018A-5293-4F34-87F4-6617F379DE74}"/>
              </a:ext>
            </a:extLst>
          </p:cNvPr>
          <p:cNvSpPr/>
          <p:nvPr/>
        </p:nvSpPr>
        <p:spPr>
          <a:xfrm>
            <a:off x="7263518" y="2569500"/>
            <a:ext cx="258464" cy="299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3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70D2E4BA-F8DD-42D0-A256-22155D9531A8}"/>
              </a:ext>
            </a:extLst>
          </p:cNvPr>
          <p:cNvSpPr/>
          <p:nvPr/>
        </p:nvSpPr>
        <p:spPr>
          <a:xfrm>
            <a:off x="4644031" y="3813585"/>
            <a:ext cx="258464" cy="299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5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B2FEC6E9-7594-4EB8-BA80-3841699CCFFF}"/>
              </a:ext>
            </a:extLst>
          </p:cNvPr>
          <p:cNvSpPr/>
          <p:nvPr/>
        </p:nvSpPr>
        <p:spPr>
          <a:xfrm>
            <a:off x="3236389" y="5042725"/>
            <a:ext cx="258464" cy="299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9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12F83B88-28DC-4FEB-992C-2CDA4986A0B1}"/>
              </a:ext>
            </a:extLst>
          </p:cNvPr>
          <p:cNvSpPr/>
          <p:nvPr/>
        </p:nvSpPr>
        <p:spPr>
          <a:xfrm>
            <a:off x="4215539" y="5014775"/>
            <a:ext cx="428492" cy="3996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10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79678A2-A92B-4CE1-8B9F-5AC04ADD64C4}"/>
              </a:ext>
            </a:extLst>
          </p:cNvPr>
          <p:cNvSpPr/>
          <p:nvPr/>
        </p:nvSpPr>
        <p:spPr>
          <a:xfrm>
            <a:off x="6414694" y="3813585"/>
            <a:ext cx="258464" cy="299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6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5ADF0BCD-B5AF-4EEB-937B-3EE87E9A0C06}"/>
              </a:ext>
            </a:extLst>
          </p:cNvPr>
          <p:cNvSpPr/>
          <p:nvPr/>
        </p:nvSpPr>
        <p:spPr>
          <a:xfrm>
            <a:off x="8323434" y="3836264"/>
            <a:ext cx="258464" cy="299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7</a:t>
            </a:r>
            <a:endParaRPr lang="zh-CN" altLang="en-US" sz="1200">
              <a:solidFill>
                <a:schemeClr val="tx1"/>
              </a:solidFill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03EB4263-F234-4690-8064-7DD20CE852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1606479"/>
              </p:ext>
            </p:extLst>
          </p:nvPr>
        </p:nvGraphicFramePr>
        <p:xfrm>
          <a:off x="2031999" y="5932017"/>
          <a:ext cx="860758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2122">
                  <a:extLst>
                    <a:ext uri="{9D8B030D-6E8A-4147-A177-3AD203B41FA5}">
                      <a16:colId xmlns:a16="http://schemas.microsoft.com/office/drawing/2014/main" val="940839607"/>
                    </a:ext>
                  </a:extLst>
                </a:gridCol>
                <a:gridCol w="662122">
                  <a:extLst>
                    <a:ext uri="{9D8B030D-6E8A-4147-A177-3AD203B41FA5}">
                      <a16:colId xmlns:a16="http://schemas.microsoft.com/office/drawing/2014/main" val="3763612375"/>
                    </a:ext>
                  </a:extLst>
                </a:gridCol>
                <a:gridCol w="662122">
                  <a:extLst>
                    <a:ext uri="{9D8B030D-6E8A-4147-A177-3AD203B41FA5}">
                      <a16:colId xmlns:a16="http://schemas.microsoft.com/office/drawing/2014/main" val="3861946670"/>
                    </a:ext>
                  </a:extLst>
                </a:gridCol>
                <a:gridCol w="662122">
                  <a:extLst>
                    <a:ext uri="{9D8B030D-6E8A-4147-A177-3AD203B41FA5}">
                      <a16:colId xmlns:a16="http://schemas.microsoft.com/office/drawing/2014/main" val="1706225958"/>
                    </a:ext>
                  </a:extLst>
                </a:gridCol>
                <a:gridCol w="662122">
                  <a:extLst>
                    <a:ext uri="{9D8B030D-6E8A-4147-A177-3AD203B41FA5}">
                      <a16:colId xmlns:a16="http://schemas.microsoft.com/office/drawing/2014/main" val="4224969062"/>
                    </a:ext>
                  </a:extLst>
                </a:gridCol>
                <a:gridCol w="662122">
                  <a:extLst>
                    <a:ext uri="{9D8B030D-6E8A-4147-A177-3AD203B41FA5}">
                      <a16:colId xmlns:a16="http://schemas.microsoft.com/office/drawing/2014/main" val="720029947"/>
                    </a:ext>
                  </a:extLst>
                </a:gridCol>
                <a:gridCol w="662122">
                  <a:extLst>
                    <a:ext uri="{9D8B030D-6E8A-4147-A177-3AD203B41FA5}">
                      <a16:colId xmlns:a16="http://schemas.microsoft.com/office/drawing/2014/main" val="2975948958"/>
                    </a:ext>
                  </a:extLst>
                </a:gridCol>
                <a:gridCol w="662122">
                  <a:extLst>
                    <a:ext uri="{9D8B030D-6E8A-4147-A177-3AD203B41FA5}">
                      <a16:colId xmlns:a16="http://schemas.microsoft.com/office/drawing/2014/main" val="2154002310"/>
                    </a:ext>
                  </a:extLst>
                </a:gridCol>
                <a:gridCol w="662122">
                  <a:extLst>
                    <a:ext uri="{9D8B030D-6E8A-4147-A177-3AD203B41FA5}">
                      <a16:colId xmlns:a16="http://schemas.microsoft.com/office/drawing/2014/main" val="2537272905"/>
                    </a:ext>
                  </a:extLst>
                </a:gridCol>
                <a:gridCol w="662122">
                  <a:extLst>
                    <a:ext uri="{9D8B030D-6E8A-4147-A177-3AD203B41FA5}">
                      <a16:colId xmlns:a16="http://schemas.microsoft.com/office/drawing/2014/main" val="1965781602"/>
                    </a:ext>
                  </a:extLst>
                </a:gridCol>
                <a:gridCol w="662122">
                  <a:extLst>
                    <a:ext uri="{9D8B030D-6E8A-4147-A177-3AD203B41FA5}">
                      <a16:colId xmlns:a16="http://schemas.microsoft.com/office/drawing/2014/main" val="2529116146"/>
                    </a:ext>
                  </a:extLst>
                </a:gridCol>
                <a:gridCol w="662122">
                  <a:extLst>
                    <a:ext uri="{9D8B030D-6E8A-4147-A177-3AD203B41FA5}">
                      <a16:colId xmlns:a16="http://schemas.microsoft.com/office/drawing/2014/main" val="2998256345"/>
                    </a:ext>
                  </a:extLst>
                </a:gridCol>
                <a:gridCol w="662122">
                  <a:extLst>
                    <a:ext uri="{9D8B030D-6E8A-4147-A177-3AD203B41FA5}">
                      <a16:colId xmlns:a16="http://schemas.microsoft.com/office/drawing/2014/main" val="33440344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序号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7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8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9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10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11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556772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数值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16</a:t>
                      </a:r>
                      <a:endParaRPr lang="zh-CN" altLang="en-US" sz="1400" kern="120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52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30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28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41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22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13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19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17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15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16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65444461"/>
                  </a:ext>
                </a:extLst>
              </a:tr>
            </a:tbl>
          </a:graphicData>
        </a:graphic>
      </p:graphicFrame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5BD89630-9123-447D-8A6F-86BF48A60E71}"/>
              </a:ext>
            </a:extLst>
          </p:cNvPr>
          <p:cNvCxnSpPr>
            <a:cxnSpLocks/>
          </p:cNvCxnSpPr>
          <p:nvPr/>
        </p:nvCxnSpPr>
        <p:spPr>
          <a:xfrm>
            <a:off x="5356054" y="4140452"/>
            <a:ext cx="440445" cy="80156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09BFAE4F-2A31-4742-AEA8-6B4D4CB24BBE}"/>
              </a:ext>
            </a:extLst>
          </p:cNvPr>
          <p:cNvSpPr/>
          <p:nvPr/>
        </p:nvSpPr>
        <p:spPr>
          <a:xfrm>
            <a:off x="5178948" y="5003972"/>
            <a:ext cx="428492" cy="3996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11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9A3EAA4-C028-476E-9283-4B9F04B94C16}"/>
              </a:ext>
            </a:extLst>
          </p:cNvPr>
          <p:cNvSpPr txBox="1"/>
          <p:nvPr/>
        </p:nvSpPr>
        <p:spPr>
          <a:xfrm>
            <a:off x="6436959" y="4559835"/>
            <a:ext cx="39942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取出大顶堆中最大的元素，即根节点元素，然后将最后一个元素放在根节点位置，再进行</a:t>
            </a:r>
            <a:r>
              <a:rPr lang="en-US" altLang="zh-CN" sz="1400"/>
              <a:t>shift down</a:t>
            </a:r>
            <a:r>
              <a:rPr lang="zh-CN" altLang="en-US" sz="1400"/>
              <a:t>操作</a:t>
            </a: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AF9A0875-C191-468C-BF9A-0199AB3FC96B}"/>
              </a:ext>
            </a:extLst>
          </p:cNvPr>
          <p:cNvSpPr/>
          <p:nvPr/>
        </p:nvSpPr>
        <p:spPr>
          <a:xfrm>
            <a:off x="5545428" y="5003972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16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EC4065F1-B087-460D-AF25-B68CFD44A025}"/>
              </a:ext>
            </a:extLst>
          </p:cNvPr>
          <p:cNvSpPr/>
          <p:nvPr/>
        </p:nvSpPr>
        <p:spPr>
          <a:xfrm>
            <a:off x="4917492" y="3695624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41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CCE848D8-2F92-4F19-BDB9-6ACF977300A3}"/>
              </a:ext>
            </a:extLst>
          </p:cNvPr>
          <p:cNvGrpSpPr/>
          <p:nvPr/>
        </p:nvGrpSpPr>
        <p:grpSpPr>
          <a:xfrm>
            <a:off x="9953406" y="5386750"/>
            <a:ext cx="661054" cy="426925"/>
            <a:chOff x="9317168" y="5389143"/>
            <a:chExt cx="661054" cy="426925"/>
          </a:xfrm>
        </p:grpSpPr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47633749-5730-4842-91E0-830A257175E5}"/>
                </a:ext>
              </a:extLst>
            </p:cNvPr>
            <p:cNvSpPr txBox="1"/>
            <p:nvPr/>
          </p:nvSpPr>
          <p:spPr>
            <a:xfrm>
              <a:off x="9317168" y="5389143"/>
              <a:ext cx="6610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/>
                <a:t>count</a:t>
              </a:r>
              <a:endParaRPr lang="zh-CN" altLang="en-US" sz="1400"/>
            </a:p>
          </p:txBody>
        </p:sp>
        <p:sp>
          <p:nvSpPr>
            <p:cNvPr id="52" name="箭头: 下 51">
              <a:extLst>
                <a:ext uri="{FF2B5EF4-FFF2-40B4-BE49-F238E27FC236}">
                  <a16:creationId xmlns:a16="http://schemas.microsoft.com/office/drawing/2014/main" id="{75B5DA36-9CBF-422B-AB44-979593953299}"/>
                </a:ext>
              </a:extLst>
            </p:cNvPr>
            <p:cNvSpPr/>
            <p:nvPr/>
          </p:nvSpPr>
          <p:spPr>
            <a:xfrm>
              <a:off x="9589576" y="5671615"/>
              <a:ext cx="116237" cy="14445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3" name="椭圆 52">
            <a:extLst>
              <a:ext uri="{FF2B5EF4-FFF2-40B4-BE49-F238E27FC236}">
                <a16:creationId xmlns:a16="http://schemas.microsoft.com/office/drawing/2014/main" id="{51A5D7D5-0B2B-4296-8DD7-5900C1585245}"/>
              </a:ext>
            </a:extLst>
          </p:cNvPr>
          <p:cNvSpPr/>
          <p:nvPr/>
        </p:nvSpPr>
        <p:spPr>
          <a:xfrm>
            <a:off x="5545428" y="5006089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16</a:t>
            </a:r>
            <a:endParaRPr lang="zh-CN" altLang="en-US" sz="12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0936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5 0.00348 L 0.02487 -0.4923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6" y="-247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95 0.00347 L -0.05221 0.0009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08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CABE6A-6590-4036-8DE6-E81323A1B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3600">
                <a:ea typeface="+mn-ea"/>
              </a:rPr>
              <a:t>大顶堆中删除一个元素</a:t>
            </a:r>
            <a:r>
              <a:rPr lang="en-US" altLang="zh-CN" sz="3600">
                <a:ea typeface="+mn-ea"/>
              </a:rPr>
              <a:t>(shift down</a:t>
            </a:r>
            <a:r>
              <a:rPr lang="zh-CN" altLang="en-US" sz="3600">
                <a:ea typeface="+mn-ea"/>
              </a:rPr>
              <a:t>操作</a:t>
            </a:r>
            <a:r>
              <a:rPr lang="en-US" altLang="zh-CN" sz="3600">
                <a:ea typeface="+mn-ea"/>
              </a:rPr>
              <a:t>)</a:t>
            </a:r>
            <a:endParaRPr lang="zh-CN" altLang="en-US" sz="3600">
              <a:ea typeface="+mn-ea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CFB2159-1DDE-4120-AE01-54F7EA11B2D7}"/>
              </a:ext>
            </a:extLst>
          </p:cNvPr>
          <p:cNvSpPr/>
          <p:nvPr/>
        </p:nvSpPr>
        <p:spPr>
          <a:xfrm>
            <a:off x="5845534" y="1630017"/>
            <a:ext cx="500932" cy="500932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16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964D98FD-E9F5-49E1-A8A1-8E71BE14A6F1}"/>
              </a:ext>
            </a:extLst>
          </p:cNvPr>
          <p:cNvSpPr/>
          <p:nvPr/>
        </p:nvSpPr>
        <p:spPr>
          <a:xfrm>
            <a:off x="4060464" y="2483740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52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15C2F48E-F315-41E1-A91F-DDAE52978687}"/>
              </a:ext>
            </a:extLst>
          </p:cNvPr>
          <p:cNvSpPr/>
          <p:nvPr/>
        </p:nvSpPr>
        <p:spPr>
          <a:xfrm>
            <a:off x="7630604" y="2483740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30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13FC59DE-08B8-47C9-AB61-F0B1778BDCB2}"/>
              </a:ext>
            </a:extLst>
          </p:cNvPr>
          <p:cNvSpPr/>
          <p:nvPr/>
        </p:nvSpPr>
        <p:spPr>
          <a:xfrm>
            <a:off x="3094378" y="3712880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28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155FE299-0FF2-4039-A9B2-C4AB4D09537B}"/>
              </a:ext>
            </a:extLst>
          </p:cNvPr>
          <p:cNvSpPr/>
          <p:nvPr/>
        </p:nvSpPr>
        <p:spPr>
          <a:xfrm>
            <a:off x="6762586" y="3712880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22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597524DB-AF81-4B83-B9C3-1964AA8DE535}"/>
              </a:ext>
            </a:extLst>
          </p:cNvPr>
          <p:cNvSpPr/>
          <p:nvPr/>
        </p:nvSpPr>
        <p:spPr>
          <a:xfrm>
            <a:off x="8596690" y="3712880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13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82C5B9E2-F964-4BCC-A370-80A345D71121}"/>
              </a:ext>
            </a:extLst>
          </p:cNvPr>
          <p:cNvGrpSpPr/>
          <p:nvPr/>
        </p:nvGrpSpPr>
        <p:grpSpPr>
          <a:xfrm>
            <a:off x="2454295" y="4942020"/>
            <a:ext cx="2626363" cy="500932"/>
            <a:chOff x="2454295" y="4942020"/>
            <a:chExt cx="2626363" cy="500932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91944F4A-AEA5-46E9-ACA1-249F1F8108D3}"/>
                </a:ext>
              </a:extLst>
            </p:cNvPr>
            <p:cNvGrpSpPr/>
            <p:nvPr/>
          </p:nvGrpSpPr>
          <p:grpSpPr>
            <a:xfrm>
              <a:off x="2454295" y="4942020"/>
              <a:ext cx="1610141" cy="500932"/>
              <a:chOff x="5280991" y="2735256"/>
              <a:chExt cx="1610141" cy="500932"/>
            </a:xfrm>
            <a:noFill/>
          </p:grpSpPr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FEB4B8AE-3713-4F8B-908D-2439E49BA9BB}"/>
                  </a:ext>
                </a:extLst>
              </p:cNvPr>
              <p:cNvSpPr/>
              <p:nvPr/>
            </p:nvSpPr>
            <p:spPr>
              <a:xfrm>
                <a:off x="5280991" y="2735256"/>
                <a:ext cx="500932" cy="500932"/>
              </a:xfrm>
              <a:prstGeom prst="ellips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>
                    <a:solidFill>
                      <a:schemeClr val="tx1"/>
                    </a:solidFill>
                  </a:rPr>
                  <a:t>19</a:t>
                </a:r>
                <a:endParaRPr lang="zh-CN" altLang="en-US" sz="1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EEBA9490-21AE-4AD2-8A57-3E4F6C98B0D0}"/>
                  </a:ext>
                </a:extLst>
              </p:cNvPr>
              <p:cNvSpPr/>
              <p:nvPr/>
            </p:nvSpPr>
            <p:spPr>
              <a:xfrm>
                <a:off x="6390200" y="2735256"/>
                <a:ext cx="500932" cy="500932"/>
              </a:xfrm>
              <a:prstGeom prst="ellips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>
                    <a:solidFill>
                      <a:schemeClr val="tx1"/>
                    </a:solidFill>
                  </a:rPr>
                  <a:t>17</a:t>
                </a:r>
                <a:endParaRPr lang="zh-CN" altLang="en-US" sz="1200" b="1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B7F69ED7-8A8A-4433-8526-3733350E117D}"/>
                </a:ext>
              </a:extLst>
            </p:cNvPr>
            <p:cNvSpPr/>
            <p:nvPr/>
          </p:nvSpPr>
          <p:spPr>
            <a:xfrm>
              <a:off x="4579726" y="4942020"/>
              <a:ext cx="500932" cy="50093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chemeClr val="tx1"/>
                  </a:solidFill>
                </a:rPr>
                <a:t>15</a:t>
              </a:r>
              <a:endParaRPr lang="zh-CN" altLang="en-US" sz="1200" b="1">
                <a:solidFill>
                  <a:schemeClr val="tx1"/>
                </a:solidFill>
              </a:endParaRPr>
            </a:p>
          </p:txBody>
        </p:sp>
      </p:grp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EC3E0CDC-99C7-47BE-8255-4A60C7A59CC4}"/>
              </a:ext>
            </a:extLst>
          </p:cNvPr>
          <p:cNvCxnSpPr>
            <a:stCxn id="6" idx="3"/>
            <a:endCxn id="10" idx="7"/>
          </p:cNvCxnSpPr>
          <p:nvPr/>
        </p:nvCxnSpPr>
        <p:spPr>
          <a:xfrm flipH="1">
            <a:off x="4488036" y="2057589"/>
            <a:ext cx="1430858" cy="4995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D74C782E-F5E2-4503-BF3D-1227DCE42704}"/>
              </a:ext>
            </a:extLst>
          </p:cNvPr>
          <p:cNvCxnSpPr>
            <a:cxnSpLocks/>
            <a:stCxn id="11" idx="1"/>
            <a:endCxn id="6" idx="5"/>
          </p:cNvCxnSpPr>
          <p:nvPr/>
        </p:nvCxnSpPr>
        <p:spPr>
          <a:xfrm flipH="1" flipV="1">
            <a:off x="6273106" y="2057589"/>
            <a:ext cx="1430858" cy="4995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A028AFCF-4451-48F5-AE15-78E7B58FBBEA}"/>
              </a:ext>
            </a:extLst>
          </p:cNvPr>
          <p:cNvCxnSpPr>
            <a:cxnSpLocks/>
            <a:stCxn id="17" idx="7"/>
            <a:endCxn id="10" idx="3"/>
          </p:cNvCxnSpPr>
          <p:nvPr/>
        </p:nvCxnSpPr>
        <p:spPr>
          <a:xfrm flipV="1">
            <a:off x="3521950" y="2911312"/>
            <a:ext cx="611874" cy="8749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D09DE04D-F550-4DF2-BF38-03CCB7E3927F}"/>
              </a:ext>
            </a:extLst>
          </p:cNvPr>
          <p:cNvCxnSpPr>
            <a:cxnSpLocks/>
            <a:endCxn id="10" idx="5"/>
          </p:cNvCxnSpPr>
          <p:nvPr/>
        </p:nvCxnSpPr>
        <p:spPr>
          <a:xfrm flipH="1" flipV="1">
            <a:off x="4488036" y="2911312"/>
            <a:ext cx="513806" cy="8749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8D002A95-F28E-4C9D-B68F-B09D78C6E2D9}"/>
              </a:ext>
            </a:extLst>
          </p:cNvPr>
          <p:cNvCxnSpPr>
            <a:cxnSpLocks/>
            <a:stCxn id="21" idx="0"/>
            <a:endCxn id="11" idx="5"/>
          </p:cNvCxnSpPr>
          <p:nvPr/>
        </p:nvCxnSpPr>
        <p:spPr>
          <a:xfrm flipH="1" flipV="1">
            <a:off x="8058176" y="2911312"/>
            <a:ext cx="788980" cy="801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4BF8A7CC-F002-46FE-810D-E6723283459A}"/>
              </a:ext>
            </a:extLst>
          </p:cNvPr>
          <p:cNvCxnSpPr>
            <a:cxnSpLocks/>
            <a:stCxn id="11" idx="3"/>
            <a:endCxn id="20" idx="0"/>
          </p:cNvCxnSpPr>
          <p:nvPr/>
        </p:nvCxnSpPr>
        <p:spPr>
          <a:xfrm flipH="1">
            <a:off x="7013052" y="2911312"/>
            <a:ext cx="690912" cy="801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09276C77-138A-4B12-9E67-D792238232C4}"/>
              </a:ext>
            </a:extLst>
          </p:cNvPr>
          <p:cNvCxnSpPr>
            <a:cxnSpLocks/>
            <a:stCxn id="17" idx="3"/>
            <a:endCxn id="23" idx="0"/>
          </p:cNvCxnSpPr>
          <p:nvPr/>
        </p:nvCxnSpPr>
        <p:spPr>
          <a:xfrm flipH="1">
            <a:off x="2704761" y="4140452"/>
            <a:ext cx="462977" cy="801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0EB725BD-EBA8-46B1-9A61-36951437D448}"/>
              </a:ext>
            </a:extLst>
          </p:cNvPr>
          <p:cNvCxnSpPr>
            <a:cxnSpLocks/>
            <a:stCxn id="17" idx="5"/>
            <a:endCxn id="24" idx="0"/>
          </p:cNvCxnSpPr>
          <p:nvPr/>
        </p:nvCxnSpPr>
        <p:spPr>
          <a:xfrm>
            <a:off x="3521950" y="4140452"/>
            <a:ext cx="292020" cy="801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5847614F-4EA7-4FCB-87E2-138578756874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4830192" y="4213812"/>
            <a:ext cx="348756" cy="7282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5FA6713C-E4C9-4B27-8F75-637C94AD20BC}"/>
              </a:ext>
            </a:extLst>
          </p:cNvPr>
          <p:cNvSpPr/>
          <p:nvPr/>
        </p:nvSpPr>
        <p:spPr>
          <a:xfrm>
            <a:off x="5535924" y="1703377"/>
            <a:ext cx="258464" cy="299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1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760B7B4-9D7D-4B5C-BEE3-18BF4E6E4437}"/>
              </a:ext>
            </a:extLst>
          </p:cNvPr>
          <p:cNvSpPr/>
          <p:nvPr/>
        </p:nvSpPr>
        <p:spPr>
          <a:xfrm>
            <a:off x="3802000" y="2584445"/>
            <a:ext cx="258464" cy="299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2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849BF52-0D62-4606-9AC6-A5B276C7EDA3}"/>
              </a:ext>
            </a:extLst>
          </p:cNvPr>
          <p:cNvSpPr/>
          <p:nvPr/>
        </p:nvSpPr>
        <p:spPr>
          <a:xfrm>
            <a:off x="2751360" y="3786240"/>
            <a:ext cx="258464" cy="299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4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AA20829D-6068-4B81-825D-2DC2649ED34A}"/>
              </a:ext>
            </a:extLst>
          </p:cNvPr>
          <p:cNvSpPr/>
          <p:nvPr/>
        </p:nvSpPr>
        <p:spPr>
          <a:xfrm>
            <a:off x="2112552" y="5042725"/>
            <a:ext cx="258464" cy="299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8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C6C018A-5293-4F34-87F4-6617F379DE74}"/>
              </a:ext>
            </a:extLst>
          </p:cNvPr>
          <p:cNvSpPr/>
          <p:nvPr/>
        </p:nvSpPr>
        <p:spPr>
          <a:xfrm>
            <a:off x="7263518" y="2569500"/>
            <a:ext cx="258464" cy="299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3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70D2E4BA-F8DD-42D0-A256-22155D9531A8}"/>
              </a:ext>
            </a:extLst>
          </p:cNvPr>
          <p:cNvSpPr/>
          <p:nvPr/>
        </p:nvSpPr>
        <p:spPr>
          <a:xfrm>
            <a:off x="4644031" y="3813585"/>
            <a:ext cx="258464" cy="299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5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B2FEC6E9-7594-4EB8-BA80-3841699CCFFF}"/>
              </a:ext>
            </a:extLst>
          </p:cNvPr>
          <p:cNvSpPr/>
          <p:nvPr/>
        </p:nvSpPr>
        <p:spPr>
          <a:xfrm>
            <a:off x="3236389" y="5042725"/>
            <a:ext cx="258464" cy="299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9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12F83B88-28DC-4FEB-992C-2CDA4986A0B1}"/>
              </a:ext>
            </a:extLst>
          </p:cNvPr>
          <p:cNvSpPr/>
          <p:nvPr/>
        </p:nvSpPr>
        <p:spPr>
          <a:xfrm>
            <a:off x="4215539" y="5014775"/>
            <a:ext cx="428492" cy="3996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10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79678A2-A92B-4CE1-8B9F-5AC04ADD64C4}"/>
              </a:ext>
            </a:extLst>
          </p:cNvPr>
          <p:cNvSpPr/>
          <p:nvPr/>
        </p:nvSpPr>
        <p:spPr>
          <a:xfrm>
            <a:off x="6414694" y="3813585"/>
            <a:ext cx="258464" cy="299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6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5ADF0BCD-B5AF-4EEB-937B-3EE87E9A0C06}"/>
              </a:ext>
            </a:extLst>
          </p:cNvPr>
          <p:cNvSpPr/>
          <p:nvPr/>
        </p:nvSpPr>
        <p:spPr>
          <a:xfrm>
            <a:off x="8323434" y="3836264"/>
            <a:ext cx="258464" cy="299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7</a:t>
            </a:r>
            <a:endParaRPr lang="zh-CN" altLang="en-US" sz="1200">
              <a:solidFill>
                <a:schemeClr val="tx1"/>
              </a:solidFill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03EB4263-F234-4690-8064-7DD20CE852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715064"/>
              </p:ext>
            </p:extLst>
          </p:nvPr>
        </p:nvGraphicFramePr>
        <p:xfrm>
          <a:off x="2031999" y="5932017"/>
          <a:ext cx="860758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2122">
                  <a:extLst>
                    <a:ext uri="{9D8B030D-6E8A-4147-A177-3AD203B41FA5}">
                      <a16:colId xmlns:a16="http://schemas.microsoft.com/office/drawing/2014/main" val="940839607"/>
                    </a:ext>
                  </a:extLst>
                </a:gridCol>
                <a:gridCol w="662122">
                  <a:extLst>
                    <a:ext uri="{9D8B030D-6E8A-4147-A177-3AD203B41FA5}">
                      <a16:colId xmlns:a16="http://schemas.microsoft.com/office/drawing/2014/main" val="3763612375"/>
                    </a:ext>
                  </a:extLst>
                </a:gridCol>
                <a:gridCol w="662122">
                  <a:extLst>
                    <a:ext uri="{9D8B030D-6E8A-4147-A177-3AD203B41FA5}">
                      <a16:colId xmlns:a16="http://schemas.microsoft.com/office/drawing/2014/main" val="3861946670"/>
                    </a:ext>
                  </a:extLst>
                </a:gridCol>
                <a:gridCol w="662122">
                  <a:extLst>
                    <a:ext uri="{9D8B030D-6E8A-4147-A177-3AD203B41FA5}">
                      <a16:colId xmlns:a16="http://schemas.microsoft.com/office/drawing/2014/main" val="1706225958"/>
                    </a:ext>
                  </a:extLst>
                </a:gridCol>
                <a:gridCol w="662122">
                  <a:extLst>
                    <a:ext uri="{9D8B030D-6E8A-4147-A177-3AD203B41FA5}">
                      <a16:colId xmlns:a16="http://schemas.microsoft.com/office/drawing/2014/main" val="4224969062"/>
                    </a:ext>
                  </a:extLst>
                </a:gridCol>
                <a:gridCol w="662122">
                  <a:extLst>
                    <a:ext uri="{9D8B030D-6E8A-4147-A177-3AD203B41FA5}">
                      <a16:colId xmlns:a16="http://schemas.microsoft.com/office/drawing/2014/main" val="720029947"/>
                    </a:ext>
                  </a:extLst>
                </a:gridCol>
                <a:gridCol w="662122">
                  <a:extLst>
                    <a:ext uri="{9D8B030D-6E8A-4147-A177-3AD203B41FA5}">
                      <a16:colId xmlns:a16="http://schemas.microsoft.com/office/drawing/2014/main" val="2975948958"/>
                    </a:ext>
                  </a:extLst>
                </a:gridCol>
                <a:gridCol w="662122">
                  <a:extLst>
                    <a:ext uri="{9D8B030D-6E8A-4147-A177-3AD203B41FA5}">
                      <a16:colId xmlns:a16="http://schemas.microsoft.com/office/drawing/2014/main" val="2154002310"/>
                    </a:ext>
                  </a:extLst>
                </a:gridCol>
                <a:gridCol w="662122">
                  <a:extLst>
                    <a:ext uri="{9D8B030D-6E8A-4147-A177-3AD203B41FA5}">
                      <a16:colId xmlns:a16="http://schemas.microsoft.com/office/drawing/2014/main" val="2537272905"/>
                    </a:ext>
                  </a:extLst>
                </a:gridCol>
                <a:gridCol w="662122">
                  <a:extLst>
                    <a:ext uri="{9D8B030D-6E8A-4147-A177-3AD203B41FA5}">
                      <a16:colId xmlns:a16="http://schemas.microsoft.com/office/drawing/2014/main" val="1965781602"/>
                    </a:ext>
                  </a:extLst>
                </a:gridCol>
                <a:gridCol w="662122">
                  <a:extLst>
                    <a:ext uri="{9D8B030D-6E8A-4147-A177-3AD203B41FA5}">
                      <a16:colId xmlns:a16="http://schemas.microsoft.com/office/drawing/2014/main" val="2529116146"/>
                    </a:ext>
                  </a:extLst>
                </a:gridCol>
                <a:gridCol w="662122">
                  <a:extLst>
                    <a:ext uri="{9D8B030D-6E8A-4147-A177-3AD203B41FA5}">
                      <a16:colId xmlns:a16="http://schemas.microsoft.com/office/drawing/2014/main" val="2998256345"/>
                    </a:ext>
                  </a:extLst>
                </a:gridCol>
                <a:gridCol w="662122">
                  <a:extLst>
                    <a:ext uri="{9D8B030D-6E8A-4147-A177-3AD203B41FA5}">
                      <a16:colId xmlns:a16="http://schemas.microsoft.com/office/drawing/2014/main" val="33440344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序号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7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8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9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10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11</a:t>
                      </a:r>
                      <a:endParaRPr lang="zh-CN" altLang="en-US" sz="1400" kern="1200">
                        <a:solidFill>
                          <a:schemeClr val="bg2">
                            <a:lumMod val="90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556772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数值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16</a:t>
                      </a:r>
                      <a:endParaRPr lang="zh-CN" altLang="en-US" sz="1400" kern="120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52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30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28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41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22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13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19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17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15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16</a:t>
                      </a:r>
                      <a:endParaRPr lang="zh-CN" altLang="en-US" sz="1400" kern="1200">
                        <a:solidFill>
                          <a:schemeClr val="bg2">
                            <a:lumMod val="90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65444461"/>
                  </a:ext>
                </a:extLst>
              </a:tr>
            </a:tbl>
          </a:graphicData>
        </a:graphic>
      </p:graphicFrame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5BD89630-9123-447D-8A6F-86BF48A60E71}"/>
              </a:ext>
            </a:extLst>
          </p:cNvPr>
          <p:cNvCxnSpPr>
            <a:cxnSpLocks/>
          </p:cNvCxnSpPr>
          <p:nvPr/>
        </p:nvCxnSpPr>
        <p:spPr>
          <a:xfrm>
            <a:off x="5356054" y="4140452"/>
            <a:ext cx="440445" cy="80156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09BFAE4F-2A31-4742-AEA8-6B4D4CB24BBE}"/>
              </a:ext>
            </a:extLst>
          </p:cNvPr>
          <p:cNvSpPr/>
          <p:nvPr/>
        </p:nvSpPr>
        <p:spPr>
          <a:xfrm>
            <a:off x="5178948" y="5003972"/>
            <a:ext cx="428492" cy="3996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11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9A3EAA4-C028-476E-9283-4B9F04B94C16}"/>
              </a:ext>
            </a:extLst>
          </p:cNvPr>
          <p:cNvSpPr txBox="1"/>
          <p:nvPr/>
        </p:nvSpPr>
        <p:spPr>
          <a:xfrm>
            <a:off x="6455563" y="4426447"/>
            <a:ext cx="426323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大顶堆中元素个数用</a:t>
            </a:r>
            <a:r>
              <a:rPr lang="en-US" altLang="zh-CN" sz="1400"/>
              <a:t>count</a:t>
            </a:r>
            <a:r>
              <a:rPr lang="zh-CN" altLang="en-US" sz="1400"/>
              <a:t>计数，此时</a:t>
            </a:r>
            <a:r>
              <a:rPr lang="en-US" altLang="zh-CN" sz="1400"/>
              <a:t>count</a:t>
            </a:r>
            <a:r>
              <a:rPr lang="zh-CN" altLang="en-US" sz="1400"/>
              <a:t>指向</a:t>
            </a:r>
            <a:r>
              <a:rPr lang="en-US" altLang="zh-CN" sz="1400"/>
              <a:t>10</a:t>
            </a:r>
            <a:r>
              <a:rPr lang="zh-CN" altLang="en-US" sz="1400"/>
              <a:t>，表示在顶堆中只有</a:t>
            </a:r>
            <a:r>
              <a:rPr lang="en-US" altLang="zh-CN" sz="1400"/>
              <a:t>10</a:t>
            </a:r>
            <a:r>
              <a:rPr lang="zh-CN" altLang="en-US" sz="1400"/>
              <a:t>个元素，第</a:t>
            </a:r>
            <a:r>
              <a:rPr lang="en-US" altLang="zh-CN" sz="1400"/>
              <a:t>11</a:t>
            </a:r>
            <a:r>
              <a:rPr lang="zh-CN" altLang="en-US" sz="1400"/>
              <a:t>个元素虽然在数组中但不属于大顶堆中元素</a:t>
            </a: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AF9A0875-C191-468C-BF9A-0199AB3FC96B}"/>
              </a:ext>
            </a:extLst>
          </p:cNvPr>
          <p:cNvSpPr/>
          <p:nvPr/>
        </p:nvSpPr>
        <p:spPr>
          <a:xfrm>
            <a:off x="5543212" y="5003972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2">
                    <a:lumMod val="90000"/>
                  </a:schemeClr>
                </a:solidFill>
              </a:rPr>
              <a:t>16</a:t>
            </a:r>
            <a:endParaRPr lang="zh-CN" altLang="en-US" sz="1200" b="1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EC4065F1-B087-460D-AF25-B68CFD44A025}"/>
              </a:ext>
            </a:extLst>
          </p:cNvPr>
          <p:cNvSpPr/>
          <p:nvPr/>
        </p:nvSpPr>
        <p:spPr>
          <a:xfrm>
            <a:off x="4917492" y="3695624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41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800AB61F-EF24-4BB5-96B7-325FDC9EF607}"/>
              </a:ext>
            </a:extLst>
          </p:cNvPr>
          <p:cNvGrpSpPr/>
          <p:nvPr/>
        </p:nvGrpSpPr>
        <p:grpSpPr>
          <a:xfrm>
            <a:off x="9317168" y="5389143"/>
            <a:ext cx="661054" cy="426925"/>
            <a:chOff x="9317168" y="5389143"/>
            <a:chExt cx="661054" cy="426925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2DF17865-4F65-46D7-A2E3-BD360744F334}"/>
                </a:ext>
              </a:extLst>
            </p:cNvPr>
            <p:cNvSpPr txBox="1"/>
            <p:nvPr/>
          </p:nvSpPr>
          <p:spPr>
            <a:xfrm>
              <a:off x="9317168" y="5389143"/>
              <a:ext cx="6610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/>
                <a:t>count</a:t>
              </a:r>
              <a:endParaRPr lang="zh-CN" altLang="en-US" sz="1400"/>
            </a:p>
          </p:txBody>
        </p:sp>
        <p:sp>
          <p:nvSpPr>
            <p:cNvPr id="8" name="箭头: 下 7">
              <a:extLst>
                <a:ext uri="{FF2B5EF4-FFF2-40B4-BE49-F238E27FC236}">
                  <a16:creationId xmlns:a16="http://schemas.microsoft.com/office/drawing/2014/main" id="{6331CE04-8D19-48D1-806A-0504B138628F}"/>
                </a:ext>
              </a:extLst>
            </p:cNvPr>
            <p:cNvSpPr/>
            <p:nvPr/>
          </p:nvSpPr>
          <p:spPr>
            <a:xfrm>
              <a:off x="9589576" y="5671615"/>
              <a:ext cx="116237" cy="14445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18335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CABE6A-6590-4036-8DE6-E81323A1B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3600">
                <a:ea typeface="+mn-ea"/>
              </a:rPr>
              <a:t>大顶堆中删除一个元素</a:t>
            </a:r>
            <a:r>
              <a:rPr lang="en-US" altLang="zh-CN" sz="3600">
                <a:ea typeface="+mn-ea"/>
              </a:rPr>
              <a:t>(shift down</a:t>
            </a:r>
            <a:r>
              <a:rPr lang="zh-CN" altLang="en-US" sz="3600">
                <a:ea typeface="+mn-ea"/>
              </a:rPr>
              <a:t>操作</a:t>
            </a:r>
            <a:r>
              <a:rPr lang="en-US" altLang="zh-CN" sz="3600">
                <a:ea typeface="+mn-ea"/>
              </a:rPr>
              <a:t>)</a:t>
            </a:r>
            <a:endParaRPr lang="zh-CN" altLang="en-US" sz="3600">
              <a:ea typeface="+mn-ea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CFB2159-1DDE-4120-AE01-54F7EA11B2D7}"/>
              </a:ext>
            </a:extLst>
          </p:cNvPr>
          <p:cNvSpPr/>
          <p:nvPr/>
        </p:nvSpPr>
        <p:spPr>
          <a:xfrm>
            <a:off x="5845534" y="1630017"/>
            <a:ext cx="500932" cy="500932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16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964D98FD-E9F5-49E1-A8A1-8E71BE14A6F1}"/>
              </a:ext>
            </a:extLst>
          </p:cNvPr>
          <p:cNvSpPr/>
          <p:nvPr/>
        </p:nvSpPr>
        <p:spPr>
          <a:xfrm>
            <a:off x="4060464" y="2483740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52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15C2F48E-F315-41E1-A91F-DDAE52978687}"/>
              </a:ext>
            </a:extLst>
          </p:cNvPr>
          <p:cNvSpPr/>
          <p:nvPr/>
        </p:nvSpPr>
        <p:spPr>
          <a:xfrm>
            <a:off x="7630604" y="2483740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30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13FC59DE-08B8-47C9-AB61-F0B1778BDCB2}"/>
              </a:ext>
            </a:extLst>
          </p:cNvPr>
          <p:cNvSpPr/>
          <p:nvPr/>
        </p:nvSpPr>
        <p:spPr>
          <a:xfrm>
            <a:off x="3094378" y="3712880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28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155FE299-0FF2-4039-A9B2-C4AB4D09537B}"/>
              </a:ext>
            </a:extLst>
          </p:cNvPr>
          <p:cNvSpPr/>
          <p:nvPr/>
        </p:nvSpPr>
        <p:spPr>
          <a:xfrm>
            <a:off x="6762586" y="3712880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22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597524DB-AF81-4B83-B9C3-1964AA8DE535}"/>
              </a:ext>
            </a:extLst>
          </p:cNvPr>
          <p:cNvSpPr/>
          <p:nvPr/>
        </p:nvSpPr>
        <p:spPr>
          <a:xfrm>
            <a:off x="8596690" y="3712880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13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82C5B9E2-F964-4BCC-A370-80A345D71121}"/>
              </a:ext>
            </a:extLst>
          </p:cNvPr>
          <p:cNvGrpSpPr/>
          <p:nvPr/>
        </p:nvGrpSpPr>
        <p:grpSpPr>
          <a:xfrm>
            <a:off x="2454295" y="4942020"/>
            <a:ext cx="2626363" cy="500932"/>
            <a:chOff x="2454295" y="4942020"/>
            <a:chExt cx="2626363" cy="500932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91944F4A-AEA5-46E9-ACA1-249F1F8108D3}"/>
                </a:ext>
              </a:extLst>
            </p:cNvPr>
            <p:cNvGrpSpPr/>
            <p:nvPr/>
          </p:nvGrpSpPr>
          <p:grpSpPr>
            <a:xfrm>
              <a:off x="2454295" y="4942020"/>
              <a:ext cx="1610141" cy="500932"/>
              <a:chOff x="5280991" y="2735256"/>
              <a:chExt cx="1610141" cy="500932"/>
            </a:xfrm>
            <a:noFill/>
          </p:grpSpPr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FEB4B8AE-3713-4F8B-908D-2439E49BA9BB}"/>
                  </a:ext>
                </a:extLst>
              </p:cNvPr>
              <p:cNvSpPr/>
              <p:nvPr/>
            </p:nvSpPr>
            <p:spPr>
              <a:xfrm>
                <a:off x="5280991" y="2735256"/>
                <a:ext cx="500932" cy="500932"/>
              </a:xfrm>
              <a:prstGeom prst="ellips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>
                    <a:solidFill>
                      <a:schemeClr val="tx1"/>
                    </a:solidFill>
                  </a:rPr>
                  <a:t>19</a:t>
                </a:r>
                <a:endParaRPr lang="zh-CN" altLang="en-US" sz="1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EEBA9490-21AE-4AD2-8A57-3E4F6C98B0D0}"/>
                  </a:ext>
                </a:extLst>
              </p:cNvPr>
              <p:cNvSpPr/>
              <p:nvPr/>
            </p:nvSpPr>
            <p:spPr>
              <a:xfrm>
                <a:off x="6390200" y="2735256"/>
                <a:ext cx="500932" cy="500932"/>
              </a:xfrm>
              <a:prstGeom prst="ellips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>
                    <a:solidFill>
                      <a:schemeClr val="tx1"/>
                    </a:solidFill>
                  </a:rPr>
                  <a:t>17</a:t>
                </a:r>
                <a:endParaRPr lang="zh-CN" altLang="en-US" sz="1200" b="1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B7F69ED7-8A8A-4433-8526-3733350E117D}"/>
                </a:ext>
              </a:extLst>
            </p:cNvPr>
            <p:cNvSpPr/>
            <p:nvPr/>
          </p:nvSpPr>
          <p:spPr>
            <a:xfrm>
              <a:off x="4579726" y="4942020"/>
              <a:ext cx="500932" cy="50093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chemeClr val="tx1"/>
                  </a:solidFill>
                </a:rPr>
                <a:t>15</a:t>
              </a:r>
              <a:endParaRPr lang="zh-CN" altLang="en-US" sz="1200" b="1">
                <a:solidFill>
                  <a:schemeClr val="tx1"/>
                </a:solidFill>
              </a:endParaRPr>
            </a:p>
          </p:txBody>
        </p:sp>
      </p:grp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EC3E0CDC-99C7-47BE-8255-4A60C7A59CC4}"/>
              </a:ext>
            </a:extLst>
          </p:cNvPr>
          <p:cNvCxnSpPr>
            <a:stCxn id="6" idx="3"/>
            <a:endCxn id="10" idx="7"/>
          </p:cNvCxnSpPr>
          <p:nvPr/>
        </p:nvCxnSpPr>
        <p:spPr>
          <a:xfrm flipH="1">
            <a:off x="4488036" y="2057589"/>
            <a:ext cx="1430858" cy="4995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D74C782E-F5E2-4503-BF3D-1227DCE42704}"/>
              </a:ext>
            </a:extLst>
          </p:cNvPr>
          <p:cNvCxnSpPr>
            <a:cxnSpLocks/>
            <a:stCxn id="11" idx="1"/>
            <a:endCxn id="6" idx="5"/>
          </p:cNvCxnSpPr>
          <p:nvPr/>
        </p:nvCxnSpPr>
        <p:spPr>
          <a:xfrm flipH="1" flipV="1">
            <a:off x="6273106" y="2057589"/>
            <a:ext cx="1430858" cy="4995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A028AFCF-4451-48F5-AE15-78E7B58FBBEA}"/>
              </a:ext>
            </a:extLst>
          </p:cNvPr>
          <p:cNvCxnSpPr>
            <a:cxnSpLocks/>
            <a:stCxn id="17" idx="7"/>
            <a:endCxn id="10" idx="3"/>
          </p:cNvCxnSpPr>
          <p:nvPr/>
        </p:nvCxnSpPr>
        <p:spPr>
          <a:xfrm flipV="1">
            <a:off x="3521950" y="2911312"/>
            <a:ext cx="611874" cy="8749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D09DE04D-F550-4DF2-BF38-03CCB7E3927F}"/>
              </a:ext>
            </a:extLst>
          </p:cNvPr>
          <p:cNvCxnSpPr>
            <a:cxnSpLocks/>
            <a:endCxn id="10" idx="5"/>
          </p:cNvCxnSpPr>
          <p:nvPr/>
        </p:nvCxnSpPr>
        <p:spPr>
          <a:xfrm flipH="1" flipV="1">
            <a:off x="4488036" y="2911312"/>
            <a:ext cx="513806" cy="8749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8D002A95-F28E-4C9D-B68F-B09D78C6E2D9}"/>
              </a:ext>
            </a:extLst>
          </p:cNvPr>
          <p:cNvCxnSpPr>
            <a:cxnSpLocks/>
            <a:stCxn id="21" idx="0"/>
            <a:endCxn id="11" idx="5"/>
          </p:cNvCxnSpPr>
          <p:nvPr/>
        </p:nvCxnSpPr>
        <p:spPr>
          <a:xfrm flipH="1" flipV="1">
            <a:off x="8058176" y="2911312"/>
            <a:ext cx="788980" cy="801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4BF8A7CC-F002-46FE-810D-E6723283459A}"/>
              </a:ext>
            </a:extLst>
          </p:cNvPr>
          <p:cNvCxnSpPr>
            <a:cxnSpLocks/>
            <a:stCxn id="11" idx="3"/>
            <a:endCxn id="20" idx="0"/>
          </p:cNvCxnSpPr>
          <p:nvPr/>
        </p:nvCxnSpPr>
        <p:spPr>
          <a:xfrm flipH="1">
            <a:off x="7013052" y="2911312"/>
            <a:ext cx="690912" cy="801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09276C77-138A-4B12-9E67-D792238232C4}"/>
              </a:ext>
            </a:extLst>
          </p:cNvPr>
          <p:cNvCxnSpPr>
            <a:cxnSpLocks/>
            <a:stCxn id="17" idx="3"/>
            <a:endCxn id="23" idx="0"/>
          </p:cNvCxnSpPr>
          <p:nvPr/>
        </p:nvCxnSpPr>
        <p:spPr>
          <a:xfrm flipH="1">
            <a:off x="2704761" y="4140452"/>
            <a:ext cx="462977" cy="801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0EB725BD-EBA8-46B1-9A61-36951437D448}"/>
              </a:ext>
            </a:extLst>
          </p:cNvPr>
          <p:cNvCxnSpPr>
            <a:cxnSpLocks/>
            <a:stCxn id="17" idx="5"/>
            <a:endCxn id="24" idx="0"/>
          </p:cNvCxnSpPr>
          <p:nvPr/>
        </p:nvCxnSpPr>
        <p:spPr>
          <a:xfrm>
            <a:off x="3521950" y="4140452"/>
            <a:ext cx="292020" cy="801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5847614F-4EA7-4FCB-87E2-138578756874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4830192" y="4213812"/>
            <a:ext cx="348756" cy="7282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5FA6713C-E4C9-4B27-8F75-637C94AD20BC}"/>
              </a:ext>
            </a:extLst>
          </p:cNvPr>
          <p:cNvSpPr/>
          <p:nvPr/>
        </p:nvSpPr>
        <p:spPr>
          <a:xfrm>
            <a:off x="5535924" y="1703377"/>
            <a:ext cx="258464" cy="299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1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760B7B4-9D7D-4B5C-BEE3-18BF4E6E4437}"/>
              </a:ext>
            </a:extLst>
          </p:cNvPr>
          <p:cNvSpPr/>
          <p:nvPr/>
        </p:nvSpPr>
        <p:spPr>
          <a:xfrm>
            <a:off x="3802000" y="2584445"/>
            <a:ext cx="258464" cy="299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2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849BF52-0D62-4606-9AC6-A5B276C7EDA3}"/>
              </a:ext>
            </a:extLst>
          </p:cNvPr>
          <p:cNvSpPr/>
          <p:nvPr/>
        </p:nvSpPr>
        <p:spPr>
          <a:xfrm>
            <a:off x="2751360" y="3786240"/>
            <a:ext cx="258464" cy="299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4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AA20829D-6068-4B81-825D-2DC2649ED34A}"/>
              </a:ext>
            </a:extLst>
          </p:cNvPr>
          <p:cNvSpPr/>
          <p:nvPr/>
        </p:nvSpPr>
        <p:spPr>
          <a:xfrm>
            <a:off x="2112552" y="5042725"/>
            <a:ext cx="258464" cy="299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8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C6C018A-5293-4F34-87F4-6617F379DE74}"/>
              </a:ext>
            </a:extLst>
          </p:cNvPr>
          <p:cNvSpPr/>
          <p:nvPr/>
        </p:nvSpPr>
        <p:spPr>
          <a:xfrm>
            <a:off x="7263518" y="2569500"/>
            <a:ext cx="258464" cy="299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3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70D2E4BA-F8DD-42D0-A256-22155D9531A8}"/>
              </a:ext>
            </a:extLst>
          </p:cNvPr>
          <p:cNvSpPr/>
          <p:nvPr/>
        </p:nvSpPr>
        <p:spPr>
          <a:xfrm>
            <a:off x="4644031" y="3813585"/>
            <a:ext cx="258464" cy="299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5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B2FEC6E9-7594-4EB8-BA80-3841699CCFFF}"/>
              </a:ext>
            </a:extLst>
          </p:cNvPr>
          <p:cNvSpPr/>
          <p:nvPr/>
        </p:nvSpPr>
        <p:spPr>
          <a:xfrm>
            <a:off x="3236389" y="5042725"/>
            <a:ext cx="258464" cy="299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9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12F83B88-28DC-4FEB-992C-2CDA4986A0B1}"/>
              </a:ext>
            </a:extLst>
          </p:cNvPr>
          <p:cNvSpPr/>
          <p:nvPr/>
        </p:nvSpPr>
        <p:spPr>
          <a:xfrm>
            <a:off x="4215539" y="5014775"/>
            <a:ext cx="428492" cy="3996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10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79678A2-A92B-4CE1-8B9F-5AC04ADD64C4}"/>
              </a:ext>
            </a:extLst>
          </p:cNvPr>
          <p:cNvSpPr/>
          <p:nvPr/>
        </p:nvSpPr>
        <p:spPr>
          <a:xfrm>
            <a:off x="6414694" y="3813585"/>
            <a:ext cx="258464" cy="299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6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5ADF0BCD-B5AF-4EEB-937B-3EE87E9A0C06}"/>
              </a:ext>
            </a:extLst>
          </p:cNvPr>
          <p:cNvSpPr/>
          <p:nvPr/>
        </p:nvSpPr>
        <p:spPr>
          <a:xfrm>
            <a:off x="8323434" y="3836264"/>
            <a:ext cx="258464" cy="299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7</a:t>
            </a:r>
            <a:endParaRPr lang="zh-CN" altLang="en-US" sz="1200">
              <a:solidFill>
                <a:schemeClr val="tx1"/>
              </a:solidFill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03EB4263-F234-4690-8064-7DD20CE852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8715261"/>
              </p:ext>
            </p:extLst>
          </p:nvPr>
        </p:nvGraphicFramePr>
        <p:xfrm>
          <a:off x="2031999" y="5932017"/>
          <a:ext cx="860758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2122">
                  <a:extLst>
                    <a:ext uri="{9D8B030D-6E8A-4147-A177-3AD203B41FA5}">
                      <a16:colId xmlns:a16="http://schemas.microsoft.com/office/drawing/2014/main" val="940839607"/>
                    </a:ext>
                  </a:extLst>
                </a:gridCol>
                <a:gridCol w="662122">
                  <a:extLst>
                    <a:ext uri="{9D8B030D-6E8A-4147-A177-3AD203B41FA5}">
                      <a16:colId xmlns:a16="http://schemas.microsoft.com/office/drawing/2014/main" val="3763612375"/>
                    </a:ext>
                  </a:extLst>
                </a:gridCol>
                <a:gridCol w="662122">
                  <a:extLst>
                    <a:ext uri="{9D8B030D-6E8A-4147-A177-3AD203B41FA5}">
                      <a16:colId xmlns:a16="http://schemas.microsoft.com/office/drawing/2014/main" val="3861946670"/>
                    </a:ext>
                  </a:extLst>
                </a:gridCol>
                <a:gridCol w="662122">
                  <a:extLst>
                    <a:ext uri="{9D8B030D-6E8A-4147-A177-3AD203B41FA5}">
                      <a16:colId xmlns:a16="http://schemas.microsoft.com/office/drawing/2014/main" val="1706225958"/>
                    </a:ext>
                  </a:extLst>
                </a:gridCol>
                <a:gridCol w="662122">
                  <a:extLst>
                    <a:ext uri="{9D8B030D-6E8A-4147-A177-3AD203B41FA5}">
                      <a16:colId xmlns:a16="http://schemas.microsoft.com/office/drawing/2014/main" val="4224969062"/>
                    </a:ext>
                  </a:extLst>
                </a:gridCol>
                <a:gridCol w="662122">
                  <a:extLst>
                    <a:ext uri="{9D8B030D-6E8A-4147-A177-3AD203B41FA5}">
                      <a16:colId xmlns:a16="http://schemas.microsoft.com/office/drawing/2014/main" val="720029947"/>
                    </a:ext>
                  </a:extLst>
                </a:gridCol>
                <a:gridCol w="662122">
                  <a:extLst>
                    <a:ext uri="{9D8B030D-6E8A-4147-A177-3AD203B41FA5}">
                      <a16:colId xmlns:a16="http://schemas.microsoft.com/office/drawing/2014/main" val="2975948958"/>
                    </a:ext>
                  </a:extLst>
                </a:gridCol>
                <a:gridCol w="662122">
                  <a:extLst>
                    <a:ext uri="{9D8B030D-6E8A-4147-A177-3AD203B41FA5}">
                      <a16:colId xmlns:a16="http://schemas.microsoft.com/office/drawing/2014/main" val="2154002310"/>
                    </a:ext>
                  </a:extLst>
                </a:gridCol>
                <a:gridCol w="662122">
                  <a:extLst>
                    <a:ext uri="{9D8B030D-6E8A-4147-A177-3AD203B41FA5}">
                      <a16:colId xmlns:a16="http://schemas.microsoft.com/office/drawing/2014/main" val="2537272905"/>
                    </a:ext>
                  </a:extLst>
                </a:gridCol>
                <a:gridCol w="662122">
                  <a:extLst>
                    <a:ext uri="{9D8B030D-6E8A-4147-A177-3AD203B41FA5}">
                      <a16:colId xmlns:a16="http://schemas.microsoft.com/office/drawing/2014/main" val="1965781602"/>
                    </a:ext>
                  </a:extLst>
                </a:gridCol>
                <a:gridCol w="662122">
                  <a:extLst>
                    <a:ext uri="{9D8B030D-6E8A-4147-A177-3AD203B41FA5}">
                      <a16:colId xmlns:a16="http://schemas.microsoft.com/office/drawing/2014/main" val="2529116146"/>
                    </a:ext>
                  </a:extLst>
                </a:gridCol>
                <a:gridCol w="662122">
                  <a:extLst>
                    <a:ext uri="{9D8B030D-6E8A-4147-A177-3AD203B41FA5}">
                      <a16:colId xmlns:a16="http://schemas.microsoft.com/office/drawing/2014/main" val="2998256345"/>
                    </a:ext>
                  </a:extLst>
                </a:gridCol>
                <a:gridCol w="662122">
                  <a:extLst>
                    <a:ext uri="{9D8B030D-6E8A-4147-A177-3AD203B41FA5}">
                      <a16:colId xmlns:a16="http://schemas.microsoft.com/office/drawing/2014/main" val="33440344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序号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7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8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9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10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11</a:t>
                      </a:r>
                      <a:endParaRPr lang="zh-CN" altLang="en-US" sz="1400" kern="1200">
                        <a:solidFill>
                          <a:schemeClr val="bg2">
                            <a:lumMod val="90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556772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数值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52</a:t>
                      </a:r>
                      <a:endParaRPr lang="zh-CN" altLang="en-US" sz="1400" kern="120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16</a:t>
                      </a:r>
                      <a:endParaRPr lang="zh-CN" altLang="en-US" sz="1400" kern="120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30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28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41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22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13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19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17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15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16</a:t>
                      </a:r>
                      <a:endParaRPr lang="zh-CN" altLang="en-US" sz="1400" kern="1200">
                        <a:solidFill>
                          <a:schemeClr val="bg2">
                            <a:lumMod val="90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65444461"/>
                  </a:ext>
                </a:extLst>
              </a:tr>
            </a:tbl>
          </a:graphicData>
        </a:graphic>
      </p:graphicFrame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5BD89630-9123-447D-8A6F-86BF48A60E71}"/>
              </a:ext>
            </a:extLst>
          </p:cNvPr>
          <p:cNvCxnSpPr>
            <a:cxnSpLocks/>
          </p:cNvCxnSpPr>
          <p:nvPr/>
        </p:nvCxnSpPr>
        <p:spPr>
          <a:xfrm>
            <a:off x="5356054" y="4140452"/>
            <a:ext cx="440445" cy="80156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09BFAE4F-2A31-4742-AEA8-6B4D4CB24BBE}"/>
              </a:ext>
            </a:extLst>
          </p:cNvPr>
          <p:cNvSpPr/>
          <p:nvPr/>
        </p:nvSpPr>
        <p:spPr>
          <a:xfrm>
            <a:off x="5178948" y="5003972"/>
            <a:ext cx="428492" cy="3996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11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9A3EAA4-C028-476E-9283-4B9F04B94C16}"/>
              </a:ext>
            </a:extLst>
          </p:cNvPr>
          <p:cNvSpPr txBox="1"/>
          <p:nvPr/>
        </p:nvSpPr>
        <p:spPr>
          <a:xfrm>
            <a:off x="6455563" y="4426447"/>
            <a:ext cx="42632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比较末尾元素与它当前左右子节点的大小，将它与子节点中大的那个元素交换位置</a:t>
            </a: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AF9A0875-C191-468C-BF9A-0199AB3FC96B}"/>
              </a:ext>
            </a:extLst>
          </p:cNvPr>
          <p:cNvSpPr/>
          <p:nvPr/>
        </p:nvSpPr>
        <p:spPr>
          <a:xfrm>
            <a:off x="5543212" y="5003972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2">
                    <a:lumMod val="90000"/>
                  </a:schemeClr>
                </a:solidFill>
              </a:rPr>
              <a:t>16</a:t>
            </a:r>
            <a:endParaRPr lang="zh-CN" altLang="en-US" sz="1200" b="1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EC4065F1-B087-460D-AF25-B68CFD44A025}"/>
              </a:ext>
            </a:extLst>
          </p:cNvPr>
          <p:cNvSpPr/>
          <p:nvPr/>
        </p:nvSpPr>
        <p:spPr>
          <a:xfrm>
            <a:off x="4917492" y="3695624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41</a:t>
            </a:r>
            <a:endParaRPr lang="zh-CN" altLang="en-US" sz="12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4188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0.00555 L 0.14648 -0.1240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18" y="-592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00556 L -0.14648 0.12454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31" y="59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CABE6A-6590-4036-8DE6-E81323A1B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3600">
                <a:ea typeface="+mn-ea"/>
              </a:rPr>
              <a:t>大顶堆中删除一个元素</a:t>
            </a:r>
            <a:r>
              <a:rPr lang="en-US" altLang="zh-CN" sz="3600">
                <a:ea typeface="+mn-ea"/>
              </a:rPr>
              <a:t>(shift down</a:t>
            </a:r>
            <a:r>
              <a:rPr lang="zh-CN" altLang="en-US" sz="3600">
                <a:ea typeface="+mn-ea"/>
              </a:rPr>
              <a:t>操作</a:t>
            </a:r>
            <a:r>
              <a:rPr lang="en-US" altLang="zh-CN" sz="3600">
                <a:ea typeface="+mn-ea"/>
              </a:rPr>
              <a:t>)</a:t>
            </a:r>
            <a:endParaRPr lang="zh-CN" altLang="en-US" sz="3600">
              <a:ea typeface="+mn-ea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CFB2159-1DDE-4120-AE01-54F7EA11B2D7}"/>
              </a:ext>
            </a:extLst>
          </p:cNvPr>
          <p:cNvSpPr/>
          <p:nvPr/>
        </p:nvSpPr>
        <p:spPr>
          <a:xfrm>
            <a:off x="5845534" y="1630017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52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964D98FD-E9F5-49E1-A8A1-8E71BE14A6F1}"/>
              </a:ext>
            </a:extLst>
          </p:cNvPr>
          <p:cNvSpPr/>
          <p:nvPr/>
        </p:nvSpPr>
        <p:spPr>
          <a:xfrm>
            <a:off x="4060464" y="2483740"/>
            <a:ext cx="500932" cy="500932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16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15C2F48E-F315-41E1-A91F-DDAE52978687}"/>
              </a:ext>
            </a:extLst>
          </p:cNvPr>
          <p:cNvSpPr/>
          <p:nvPr/>
        </p:nvSpPr>
        <p:spPr>
          <a:xfrm>
            <a:off x="7630604" y="2483740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30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13FC59DE-08B8-47C9-AB61-F0B1778BDCB2}"/>
              </a:ext>
            </a:extLst>
          </p:cNvPr>
          <p:cNvSpPr/>
          <p:nvPr/>
        </p:nvSpPr>
        <p:spPr>
          <a:xfrm>
            <a:off x="3094378" y="3712880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28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155FE299-0FF2-4039-A9B2-C4AB4D09537B}"/>
              </a:ext>
            </a:extLst>
          </p:cNvPr>
          <p:cNvSpPr/>
          <p:nvPr/>
        </p:nvSpPr>
        <p:spPr>
          <a:xfrm>
            <a:off x="6762586" y="3712880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22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597524DB-AF81-4B83-B9C3-1964AA8DE535}"/>
              </a:ext>
            </a:extLst>
          </p:cNvPr>
          <p:cNvSpPr/>
          <p:nvPr/>
        </p:nvSpPr>
        <p:spPr>
          <a:xfrm>
            <a:off x="8596690" y="3712880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13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82C5B9E2-F964-4BCC-A370-80A345D71121}"/>
              </a:ext>
            </a:extLst>
          </p:cNvPr>
          <p:cNvGrpSpPr/>
          <p:nvPr/>
        </p:nvGrpSpPr>
        <p:grpSpPr>
          <a:xfrm>
            <a:off x="2454295" y="4942020"/>
            <a:ext cx="2626363" cy="500932"/>
            <a:chOff x="2454295" y="4942020"/>
            <a:chExt cx="2626363" cy="500932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91944F4A-AEA5-46E9-ACA1-249F1F8108D3}"/>
                </a:ext>
              </a:extLst>
            </p:cNvPr>
            <p:cNvGrpSpPr/>
            <p:nvPr/>
          </p:nvGrpSpPr>
          <p:grpSpPr>
            <a:xfrm>
              <a:off x="2454295" y="4942020"/>
              <a:ext cx="1610141" cy="500932"/>
              <a:chOff x="5280991" y="2735256"/>
              <a:chExt cx="1610141" cy="500932"/>
            </a:xfrm>
            <a:noFill/>
          </p:grpSpPr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FEB4B8AE-3713-4F8B-908D-2439E49BA9BB}"/>
                  </a:ext>
                </a:extLst>
              </p:cNvPr>
              <p:cNvSpPr/>
              <p:nvPr/>
            </p:nvSpPr>
            <p:spPr>
              <a:xfrm>
                <a:off x="5280991" y="2735256"/>
                <a:ext cx="500932" cy="500932"/>
              </a:xfrm>
              <a:prstGeom prst="ellips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>
                    <a:solidFill>
                      <a:schemeClr val="tx1"/>
                    </a:solidFill>
                  </a:rPr>
                  <a:t>19</a:t>
                </a:r>
                <a:endParaRPr lang="zh-CN" altLang="en-US" sz="1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EEBA9490-21AE-4AD2-8A57-3E4F6C98B0D0}"/>
                  </a:ext>
                </a:extLst>
              </p:cNvPr>
              <p:cNvSpPr/>
              <p:nvPr/>
            </p:nvSpPr>
            <p:spPr>
              <a:xfrm>
                <a:off x="6390200" y="2735256"/>
                <a:ext cx="500932" cy="500932"/>
              </a:xfrm>
              <a:prstGeom prst="ellips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>
                    <a:solidFill>
                      <a:schemeClr val="tx1"/>
                    </a:solidFill>
                  </a:rPr>
                  <a:t>17</a:t>
                </a:r>
                <a:endParaRPr lang="zh-CN" altLang="en-US" sz="1200" b="1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B7F69ED7-8A8A-4433-8526-3733350E117D}"/>
                </a:ext>
              </a:extLst>
            </p:cNvPr>
            <p:cNvSpPr/>
            <p:nvPr/>
          </p:nvSpPr>
          <p:spPr>
            <a:xfrm>
              <a:off x="4579726" y="4942020"/>
              <a:ext cx="500932" cy="50093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chemeClr val="tx1"/>
                  </a:solidFill>
                </a:rPr>
                <a:t>15</a:t>
              </a:r>
              <a:endParaRPr lang="zh-CN" altLang="en-US" sz="1200" b="1">
                <a:solidFill>
                  <a:schemeClr val="tx1"/>
                </a:solidFill>
              </a:endParaRPr>
            </a:p>
          </p:txBody>
        </p:sp>
      </p:grp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EC3E0CDC-99C7-47BE-8255-4A60C7A59CC4}"/>
              </a:ext>
            </a:extLst>
          </p:cNvPr>
          <p:cNvCxnSpPr>
            <a:stCxn id="6" idx="3"/>
            <a:endCxn id="10" idx="7"/>
          </p:cNvCxnSpPr>
          <p:nvPr/>
        </p:nvCxnSpPr>
        <p:spPr>
          <a:xfrm flipH="1">
            <a:off x="4488036" y="2057589"/>
            <a:ext cx="1430858" cy="4995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D74C782E-F5E2-4503-BF3D-1227DCE42704}"/>
              </a:ext>
            </a:extLst>
          </p:cNvPr>
          <p:cNvCxnSpPr>
            <a:cxnSpLocks/>
            <a:stCxn id="11" idx="1"/>
            <a:endCxn id="6" idx="5"/>
          </p:cNvCxnSpPr>
          <p:nvPr/>
        </p:nvCxnSpPr>
        <p:spPr>
          <a:xfrm flipH="1" flipV="1">
            <a:off x="6273106" y="2057589"/>
            <a:ext cx="1430858" cy="4995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A028AFCF-4451-48F5-AE15-78E7B58FBBEA}"/>
              </a:ext>
            </a:extLst>
          </p:cNvPr>
          <p:cNvCxnSpPr>
            <a:cxnSpLocks/>
            <a:stCxn id="17" idx="7"/>
            <a:endCxn id="10" idx="3"/>
          </p:cNvCxnSpPr>
          <p:nvPr/>
        </p:nvCxnSpPr>
        <p:spPr>
          <a:xfrm flipV="1">
            <a:off x="3521950" y="2911312"/>
            <a:ext cx="611874" cy="8749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D09DE04D-F550-4DF2-BF38-03CCB7E3927F}"/>
              </a:ext>
            </a:extLst>
          </p:cNvPr>
          <p:cNvCxnSpPr>
            <a:cxnSpLocks/>
            <a:endCxn id="10" idx="5"/>
          </p:cNvCxnSpPr>
          <p:nvPr/>
        </p:nvCxnSpPr>
        <p:spPr>
          <a:xfrm flipH="1" flipV="1">
            <a:off x="4488036" y="2911312"/>
            <a:ext cx="513806" cy="8749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8D002A95-F28E-4C9D-B68F-B09D78C6E2D9}"/>
              </a:ext>
            </a:extLst>
          </p:cNvPr>
          <p:cNvCxnSpPr>
            <a:cxnSpLocks/>
            <a:stCxn id="21" idx="0"/>
            <a:endCxn id="11" idx="5"/>
          </p:cNvCxnSpPr>
          <p:nvPr/>
        </p:nvCxnSpPr>
        <p:spPr>
          <a:xfrm flipH="1" flipV="1">
            <a:off x="8058176" y="2911312"/>
            <a:ext cx="788980" cy="801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4BF8A7CC-F002-46FE-810D-E6723283459A}"/>
              </a:ext>
            </a:extLst>
          </p:cNvPr>
          <p:cNvCxnSpPr>
            <a:cxnSpLocks/>
            <a:stCxn id="11" idx="3"/>
            <a:endCxn id="20" idx="0"/>
          </p:cNvCxnSpPr>
          <p:nvPr/>
        </p:nvCxnSpPr>
        <p:spPr>
          <a:xfrm flipH="1">
            <a:off x="7013052" y="2911312"/>
            <a:ext cx="690912" cy="801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09276C77-138A-4B12-9E67-D792238232C4}"/>
              </a:ext>
            </a:extLst>
          </p:cNvPr>
          <p:cNvCxnSpPr>
            <a:cxnSpLocks/>
            <a:stCxn id="17" idx="3"/>
            <a:endCxn id="23" idx="0"/>
          </p:cNvCxnSpPr>
          <p:nvPr/>
        </p:nvCxnSpPr>
        <p:spPr>
          <a:xfrm flipH="1">
            <a:off x="2704761" y="4140452"/>
            <a:ext cx="462977" cy="801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0EB725BD-EBA8-46B1-9A61-36951437D448}"/>
              </a:ext>
            </a:extLst>
          </p:cNvPr>
          <p:cNvCxnSpPr>
            <a:cxnSpLocks/>
            <a:stCxn id="17" idx="5"/>
            <a:endCxn id="24" idx="0"/>
          </p:cNvCxnSpPr>
          <p:nvPr/>
        </p:nvCxnSpPr>
        <p:spPr>
          <a:xfrm>
            <a:off x="3521950" y="4140452"/>
            <a:ext cx="292020" cy="801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5847614F-4EA7-4FCB-87E2-138578756874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4830192" y="4213812"/>
            <a:ext cx="348756" cy="7282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5FA6713C-E4C9-4B27-8F75-637C94AD20BC}"/>
              </a:ext>
            </a:extLst>
          </p:cNvPr>
          <p:cNvSpPr/>
          <p:nvPr/>
        </p:nvSpPr>
        <p:spPr>
          <a:xfrm>
            <a:off x="5535924" y="1703377"/>
            <a:ext cx="258464" cy="299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1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760B7B4-9D7D-4B5C-BEE3-18BF4E6E4437}"/>
              </a:ext>
            </a:extLst>
          </p:cNvPr>
          <p:cNvSpPr/>
          <p:nvPr/>
        </p:nvSpPr>
        <p:spPr>
          <a:xfrm>
            <a:off x="3802000" y="2584445"/>
            <a:ext cx="258464" cy="299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2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849BF52-0D62-4606-9AC6-A5B276C7EDA3}"/>
              </a:ext>
            </a:extLst>
          </p:cNvPr>
          <p:cNvSpPr/>
          <p:nvPr/>
        </p:nvSpPr>
        <p:spPr>
          <a:xfrm>
            <a:off x="2751360" y="3786240"/>
            <a:ext cx="258464" cy="299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4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AA20829D-6068-4B81-825D-2DC2649ED34A}"/>
              </a:ext>
            </a:extLst>
          </p:cNvPr>
          <p:cNvSpPr/>
          <p:nvPr/>
        </p:nvSpPr>
        <p:spPr>
          <a:xfrm>
            <a:off x="2112552" y="5042725"/>
            <a:ext cx="258464" cy="299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8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C6C018A-5293-4F34-87F4-6617F379DE74}"/>
              </a:ext>
            </a:extLst>
          </p:cNvPr>
          <p:cNvSpPr/>
          <p:nvPr/>
        </p:nvSpPr>
        <p:spPr>
          <a:xfrm>
            <a:off x="7263518" y="2569500"/>
            <a:ext cx="258464" cy="299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3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70D2E4BA-F8DD-42D0-A256-22155D9531A8}"/>
              </a:ext>
            </a:extLst>
          </p:cNvPr>
          <p:cNvSpPr/>
          <p:nvPr/>
        </p:nvSpPr>
        <p:spPr>
          <a:xfrm>
            <a:off x="4644031" y="3813585"/>
            <a:ext cx="258464" cy="299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5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B2FEC6E9-7594-4EB8-BA80-3841699CCFFF}"/>
              </a:ext>
            </a:extLst>
          </p:cNvPr>
          <p:cNvSpPr/>
          <p:nvPr/>
        </p:nvSpPr>
        <p:spPr>
          <a:xfrm>
            <a:off x="3236389" y="5042725"/>
            <a:ext cx="258464" cy="299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9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12F83B88-28DC-4FEB-992C-2CDA4986A0B1}"/>
              </a:ext>
            </a:extLst>
          </p:cNvPr>
          <p:cNvSpPr/>
          <p:nvPr/>
        </p:nvSpPr>
        <p:spPr>
          <a:xfrm>
            <a:off x="4215539" y="5014775"/>
            <a:ext cx="428492" cy="3996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10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79678A2-A92B-4CE1-8B9F-5AC04ADD64C4}"/>
              </a:ext>
            </a:extLst>
          </p:cNvPr>
          <p:cNvSpPr/>
          <p:nvPr/>
        </p:nvSpPr>
        <p:spPr>
          <a:xfrm>
            <a:off x="6414694" y="3813585"/>
            <a:ext cx="258464" cy="299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6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5ADF0BCD-B5AF-4EEB-937B-3EE87E9A0C06}"/>
              </a:ext>
            </a:extLst>
          </p:cNvPr>
          <p:cNvSpPr/>
          <p:nvPr/>
        </p:nvSpPr>
        <p:spPr>
          <a:xfrm>
            <a:off x="8323434" y="3836264"/>
            <a:ext cx="258464" cy="299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7</a:t>
            </a:r>
            <a:endParaRPr lang="zh-CN" altLang="en-US" sz="1200">
              <a:solidFill>
                <a:schemeClr val="tx1"/>
              </a:solidFill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03EB4263-F234-4690-8064-7DD20CE852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76283"/>
              </p:ext>
            </p:extLst>
          </p:nvPr>
        </p:nvGraphicFramePr>
        <p:xfrm>
          <a:off x="2031999" y="5932017"/>
          <a:ext cx="860758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2122">
                  <a:extLst>
                    <a:ext uri="{9D8B030D-6E8A-4147-A177-3AD203B41FA5}">
                      <a16:colId xmlns:a16="http://schemas.microsoft.com/office/drawing/2014/main" val="940839607"/>
                    </a:ext>
                  </a:extLst>
                </a:gridCol>
                <a:gridCol w="662122">
                  <a:extLst>
                    <a:ext uri="{9D8B030D-6E8A-4147-A177-3AD203B41FA5}">
                      <a16:colId xmlns:a16="http://schemas.microsoft.com/office/drawing/2014/main" val="3763612375"/>
                    </a:ext>
                  </a:extLst>
                </a:gridCol>
                <a:gridCol w="662122">
                  <a:extLst>
                    <a:ext uri="{9D8B030D-6E8A-4147-A177-3AD203B41FA5}">
                      <a16:colId xmlns:a16="http://schemas.microsoft.com/office/drawing/2014/main" val="3861946670"/>
                    </a:ext>
                  </a:extLst>
                </a:gridCol>
                <a:gridCol w="662122">
                  <a:extLst>
                    <a:ext uri="{9D8B030D-6E8A-4147-A177-3AD203B41FA5}">
                      <a16:colId xmlns:a16="http://schemas.microsoft.com/office/drawing/2014/main" val="1706225958"/>
                    </a:ext>
                  </a:extLst>
                </a:gridCol>
                <a:gridCol w="662122">
                  <a:extLst>
                    <a:ext uri="{9D8B030D-6E8A-4147-A177-3AD203B41FA5}">
                      <a16:colId xmlns:a16="http://schemas.microsoft.com/office/drawing/2014/main" val="4224969062"/>
                    </a:ext>
                  </a:extLst>
                </a:gridCol>
                <a:gridCol w="662122">
                  <a:extLst>
                    <a:ext uri="{9D8B030D-6E8A-4147-A177-3AD203B41FA5}">
                      <a16:colId xmlns:a16="http://schemas.microsoft.com/office/drawing/2014/main" val="720029947"/>
                    </a:ext>
                  </a:extLst>
                </a:gridCol>
                <a:gridCol w="662122">
                  <a:extLst>
                    <a:ext uri="{9D8B030D-6E8A-4147-A177-3AD203B41FA5}">
                      <a16:colId xmlns:a16="http://schemas.microsoft.com/office/drawing/2014/main" val="2975948958"/>
                    </a:ext>
                  </a:extLst>
                </a:gridCol>
                <a:gridCol w="662122">
                  <a:extLst>
                    <a:ext uri="{9D8B030D-6E8A-4147-A177-3AD203B41FA5}">
                      <a16:colId xmlns:a16="http://schemas.microsoft.com/office/drawing/2014/main" val="2154002310"/>
                    </a:ext>
                  </a:extLst>
                </a:gridCol>
                <a:gridCol w="662122">
                  <a:extLst>
                    <a:ext uri="{9D8B030D-6E8A-4147-A177-3AD203B41FA5}">
                      <a16:colId xmlns:a16="http://schemas.microsoft.com/office/drawing/2014/main" val="2537272905"/>
                    </a:ext>
                  </a:extLst>
                </a:gridCol>
                <a:gridCol w="662122">
                  <a:extLst>
                    <a:ext uri="{9D8B030D-6E8A-4147-A177-3AD203B41FA5}">
                      <a16:colId xmlns:a16="http://schemas.microsoft.com/office/drawing/2014/main" val="1965781602"/>
                    </a:ext>
                  </a:extLst>
                </a:gridCol>
                <a:gridCol w="662122">
                  <a:extLst>
                    <a:ext uri="{9D8B030D-6E8A-4147-A177-3AD203B41FA5}">
                      <a16:colId xmlns:a16="http://schemas.microsoft.com/office/drawing/2014/main" val="2529116146"/>
                    </a:ext>
                  </a:extLst>
                </a:gridCol>
                <a:gridCol w="662122">
                  <a:extLst>
                    <a:ext uri="{9D8B030D-6E8A-4147-A177-3AD203B41FA5}">
                      <a16:colId xmlns:a16="http://schemas.microsoft.com/office/drawing/2014/main" val="2998256345"/>
                    </a:ext>
                  </a:extLst>
                </a:gridCol>
                <a:gridCol w="662122">
                  <a:extLst>
                    <a:ext uri="{9D8B030D-6E8A-4147-A177-3AD203B41FA5}">
                      <a16:colId xmlns:a16="http://schemas.microsoft.com/office/drawing/2014/main" val="33440344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序号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7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8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9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10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11</a:t>
                      </a:r>
                      <a:endParaRPr lang="zh-CN" altLang="en-US" sz="1400" kern="1200">
                        <a:solidFill>
                          <a:schemeClr val="bg2">
                            <a:lumMod val="90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556772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数值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52</a:t>
                      </a:r>
                      <a:endParaRPr lang="zh-CN" altLang="en-US" sz="1400" kern="120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16</a:t>
                      </a:r>
                      <a:endParaRPr lang="zh-CN" altLang="en-US" sz="1400" kern="120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30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28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41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22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13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19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17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15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16</a:t>
                      </a:r>
                      <a:endParaRPr lang="zh-CN" altLang="en-US" sz="1400" kern="1200">
                        <a:solidFill>
                          <a:schemeClr val="bg2">
                            <a:lumMod val="90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65444461"/>
                  </a:ext>
                </a:extLst>
              </a:tr>
            </a:tbl>
          </a:graphicData>
        </a:graphic>
      </p:graphicFrame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5BD89630-9123-447D-8A6F-86BF48A60E71}"/>
              </a:ext>
            </a:extLst>
          </p:cNvPr>
          <p:cNvCxnSpPr>
            <a:cxnSpLocks/>
          </p:cNvCxnSpPr>
          <p:nvPr/>
        </p:nvCxnSpPr>
        <p:spPr>
          <a:xfrm>
            <a:off x="5356054" y="4140452"/>
            <a:ext cx="440445" cy="80156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09BFAE4F-2A31-4742-AEA8-6B4D4CB24BBE}"/>
              </a:ext>
            </a:extLst>
          </p:cNvPr>
          <p:cNvSpPr/>
          <p:nvPr/>
        </p:nvSpPr>
        <p:spPr>
          <a:xfrm>
            <a:off x="5178948" y="5003972"/>
            <a:ext cx="428492" cy="3996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11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9A3EAA4-C028-476E-9283-4B9F04B94C16}"/>
              </a:ext>
            </a:extLst>
          </p:cNvPr>
          <p:cNvSpPr txBox="1"/>
          <p:nvPr/>
        </p:nvSpPr>
        <p:spPr>
          <a:xfrm>
            <a:off x="6455563" y="4426447"/>
            <a:ext cx="42632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比较末尾元素与它当前左右子节点的大小，将它与子节点中大的那个元素交换位置</a:t>
            </a: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AF9A0875-C191-468C-BF9A-0199AB3FC96B}"/>
              </a:ext>
            </a:extLst>
          </p:cNvPr>
          <p:cNvSpPr/>
          <p:nvPr/>
        </p:nvSpPr>
        <p:spPr>
          <a:xfrm>
            <a:off x="5543212" y="5003972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2">
                    <a:lumMod val="90000"/>
                  </a:schemeClr>
                </a:solidFill>
              </a:rPr>
              <a:t>16</a:t>
            </a:r>
            <a:endParaRPr lang="zh-CN" altLang="en-US" sz="1200" b="1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EC4065F1-B087-460D-AF25-B68CFD44A025}"/>
              </a:ext>
            </a:extLst>
          </p:cNvPr>
          <p:cNvSpPr/>
          <p:nvPr/>
        </p:nvSpPr>
        <p:spPr>
          <a:xfrm>
            <a:off x="4917492" y="3695624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41</a:t>
            </a:r>
            <a:endParaRPr lang="zh-CN" altLang="en-US" sz="12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2477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CABE6A-6590-4036-8DE6-E81323A1B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3600">
                <a:ea typeface="+mn-ea"/>
              </a:rPr>
              <a:t>大顶堆中删除一个元素</a:t>
            </a:r>
            <a:r>
              <a:rPr lang="en-US" altLang="zh-CN" sz="3600">
                <a:ea typeface="+mn-ea"/>
              </a:rPr>
              <a:t>(shift down</a:t>
            </a:r>
            <a:r>
              <a:rPr lang="zh-CN" altLang="en-US" sz="3600">
                <a:ea typeface="+mn-ea"/>
              </a:rPr>
              <a:t>操作</a:t>
            </a:r>
            <a:r>
              <a:rPr lang="en-US" altLang="zh-CN" sz="3600">
                <a:ea typeface="+mn-ea"/>
              </a:rPr>
              <a:t>)</a:t>
            </a:r>
            <a:endParaRPr lang="zh-CN" altLang="en-US" sz="3600">
              <a:ea typeface="+mn-ea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CFB2159-1DDE-4120-AE01-54F7EA11B2D7}"/>
              </a:ext>
            </a:extLst>
          </p:cNvPr>
          <p:cNvSpPr/>
          <p:nvPr/>
        </p:nvSpPr>
        <p:spPr>
          <a:xfrm>
            <a:off x="5845534" y="1630017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52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964D98FD-E9F5-49E1-A8A1-8E71BE14A6F1}"/>
              </a:ext>
            </a:extLst>
          </p:cNvPr>
          <p:cNvSpPr/>
          <p:nvPr/>
        </p:nvSpPr>
        <p:spPr>
          <a:xfrm>
            <a:off x="4060464" y="2483740"/>
            <a:ext cx="500932" cy="500932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16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15C2F48E-F315-41E1-A91F-DDAE52978687}"/>
              </a:ext>
            </a:extLst>
          </p:cNvPr>
          <p:cNvSpPr/>
          <p:nvPr/>
        </p:nvSpPr>
        <p:spPr>
          <a:xfrm>
            <a:off x="7630604" y="2483740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30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13FC59DE-08B8-47C9-AB61-F0B1778BDCB2}"/>
              </a:ext>
            </a:extLst>
          </p:cNvPr>
          <p:cNvSpPr/>
          <p:nvPr/>
        </p:nvSpPr>
        <p:spPr>
          <a:xfrm>
            <a:off x="3094378" y="3712880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28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155FE299-0FF2-4039-A9B2-C4AB4D09537B}"/>
              </a:ext>
            </a:extLst>
          </p:cNvPr>
          <p:cNvSpPr/>
          <p:nvPr/>
        </p:nvSpPr>
        <p:spPr>
          <a:xfrm>
            <a:off x="6762586" y="3712880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22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597524DB-AF81-4B83-B9C3-1964AA8DE535}"/>
              </a:ext>
            </a:extLst>
          </p:cNvPr>
          <p:cNvSpPr/>
          <p:nvPr/>
        </p:nvSpPr>
        <p:spPr>
          <a:xfrm>
            <a:off x="8596690" y="3712880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13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82C5B9E2-F964-4BCC-A370-80A345D71121}"/>
              </a:ext>
            </a:extLst>
          </p:cNvPr>
          <p:cNvGrpSpPr/>
          <p:nvPr/>
        </p:nvGrpSpPr>
        <p:grpSpPr>
          <a:xfrm>
            <a:off x="2454295" y="4942020"/>
            <a:ext cx="2626363" cy="500932"/>
            <a:chOff x="2454295" y="4942020"/>
            <a:chExt cx="2626363" cy="500932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91944F4A-AEA5-46E9-ACA1-249F1F8108D3}"/>
                </a:ext>
              </a:extLst>
            </p:cNvPr>
            <p:cNvGrpSpPr/>
            <p:nvPr/>
          </p:nvGrpSpPr>
          <p:grpSpPr>
            <a:xfrm>
              <a:off x="2454295" y="4942020"/>
              <a:ext cx="1610141" cy="500932"/>
              <a:chOff x="5280991" y="2735256"/>
              <a:chExt cx="1610141" cy="500932"/>
            </a:xfrm>
            <a:noFill/>
          </p:grpSpPr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FEB4B8AE-3713-4F8B-908D-2439E49BA9BB}"/>
                  </a:ext>
                </a:extLst>
              </p:cNvPr>
              <p:cNvSpPr/>
              <p:nvPr/>
            </p:nvSpPr>
            <p:spPr>
              <a:xfrm>
                <a:off x="5280991" y="2735256"/>
                <a:ext cx="500932" cy="500932"/>
              </a:xfrm>
              <a:prstGeom prst="ellips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>
                    <a:solidFill>
                      <a:schemeClr val="tx1"/>
                    </a:solidFill>
                  </a:rPr>
                  <a:t>19</a:t>
                </a:r>
                <a:endParaRPr lang="zh-CN" altLang="en-US" sz="1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EEBA9490-21AE-4AD2-8A57-3E4F6C98B0D0}"/>
                  </a:ext>
                </a:extLst>
              </p:cNvPr>
              <p:cNvSpPr/>
              <p:nvPr/>
            </p:nvSpPr>
            <p:spPr>
              <a:xfrm>
                <a:off x="6390200" y="2735256"/>
                <a:ext cx="500932" cy="500932"/>
              </a:xfrm>
              <a:prstGeom prst="ellips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>
                    <a:solidFill>
                      <a:schemeClr val="tx1"/>
                    </a:solidFill>
                  </a:rPr>
                  <a:t>17</a:t>
                </a:r>
                <a:endParaRPr lang="zh-CN" altLang="en-US" sz="1200" b="1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B7F69ED7-8A8A-4433-8526-3733350E117D}"/>
                </a:ext>
              </a:extLst>
            </p:cNvPr>
            <p:cNvSpPr/>
            <p:nvPr/>
          </p:nvSpPr>
          <p:spPr>
            <a:xfrm>
              <a:off x="4579726" y="4942020"/>
              <a:ext cx="500932" cy="50093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chemeClr val="tx1"/>
                  </a:solidFill>
                </a:rPr>
                <a:t>15</a:t>
              </a:r>
              <a:endParaRPr lang="zh-CN" altLang="en-US" sz="1200" b="1">
                <a:solidFill>
                  <a:schemeClr val="tx1"/>
                </a:solidFill>
              </a:endParaRPr>
            </a:p>
          </p:txBody>
        </p:sp>
      </p:grp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EC3E0CDC-99C7-47BE-8255-4A60C7A59CC4}"/>
              </a:ext>
            </a:extLst>
          </p:cNvPr>
          <p:cNvCxnSpPr>
            <a:stCxn id="6" idx="3"/>
            <a:endCxn id="10" idx="7"/>
          </p:cNvCxnSpPr>
          <p:nvPr/>
        </p:nvCxnSpPr>
        <p:spPr>
          <a:xfrm flipH="1">
            <a:off x="4488036" y="2057589"/>
            <a:ext cx="1430858" cy="4995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D74C782E-F5E2-4503-BF3D-1227DCE42704}"/>
              </a:ext>
            </a:extLst>
          </p:cNvPr>
          <p:cNvCxnSpPr>
            <a:cxnSpLocks/>
            <a:stCxn id="11" idx="1"/>
            <a:endCxn id="6" idx="5"/>
          </p:cNvCxnSpPr>
          <p:nvPr/>
        </p:nvCxnSpPr>
        <p:spPr>
          <a:xfrm flipH="1" flipV="1">
            <a:off x="6273106" y="2057589"/>
            <a:ext cx="1430858" cy="4995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A028AFCF-4451-48F5-AE15-78E7B58FBBEA}"/>
              </a:ext>
            </a:extLst>
          </p:cNvPr>
          <p:cNvCxnSpPr>
            <a:cxnSpLocks/>
            <a:stCxn id="17" idx="7"/>
            <a:endCxn id="10" idx="3"/>
          </p:cNvCxnSpPr>
          <p:nvPr/>
        </p:nvCxnSpPr>
        <p:spPr>
          <a:xfrm flipV="1">
            <a:off x="3521950" y="2911312"/>
            <a:ext cx="611874" cy="8749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D09DE04D-F550-4DF2-BF38-03CCB7E3927F}"/>
              </a:ext>
            </a:extLst>
          </p:cNvPr>
          <p:cNvCxnSpPr>
            <a:cxnSpLocks/>
            <a:endCxn id="10" idx="5"/>
          </p:cNvCxnSpPr>
          <p:nvPr/>
        </p:nvCxnSpPr>
        <p:spPr>
          <a:xfrm flipH="1" flipV="1">
            <a:off x="4488036" y="2911312"/>
            <a:ext cx="513806" cy="8749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8D002A95-F28E-4C9D-B68F-B09D78C6E2D9}"/>
              </a:ext>
            </a:extLst>
          </p:cNvPr>
          <p:cNvCxnSpPr>
            <a:cxnSpLocks/>
            <a:stCxn id="21" idx="0"/>
            <a:endCxn id="11" idx="5"/>
          </p:cNvCxnSpPr>
          <p:nvPr/>
        </p:nvCxnSpPr>
        <p:spPr>
          <a:xfrm flipH="1" flipV="1">
            <a:off x="8058176" y="2911312"/>
            <a:ext cx="788980" cy="801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4BF8A7CC-F002-46FE-810D-E6723283459A}"/>
              </a:ext>
            </a:extLst>
          </p:cNvPr>
          <p:cNvCxnSpPr>
            <a:cxnSpLocks/>
            <a:stCxn id="11" idx="3"/>
            <a:endCxn id="20" idx="0"/>
          </p:cNvCxnSpPr>
          <p:nvPr/>
        </p:nvCxnSpPr>
        <p:spPr>
          <a:xfrm flipH="1">
            <a:off x="7013052" y="2911312"/>
            <a:ext cx="690912" cy="801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09276C77-138A-4B12-9E67-D792238232C4}"/>
              </a:ext>
            </a:extLst>
          </p:cNvPr>
          <p:cNvCxnSpPr>
            <a:cxnSpLocks/>
            <a:stCxn id="17" idx="3"/>
            <a:endCxn id="23" idx="0"/>
          </p:cNvCxnSpPr>
          <p:nvPr/>
        </p:nvCxnSpPr>
        <p:spPr>
          <a:xfrm flipH="1">
            <a:off x="2704761" y="4140452"/>
            <a:ext cx="462977" cy="801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0EB725BD-EBA8-46B1-9A61-36951437D448}"/>
              </a:ext>
            </a:extLst>
          </p:cNvPr>
          <p:cNvCxnSpPr>
            <a:cxnSpLocks/>
            <a:stCxn id="17" idx="5"/>
            <a:endCxn id="24" idx="0"/>
          </p:cNvCxnSpPr>
          <p:nvPr/>
        </p:nvCxnSpPr>
        <p:spPr>
          <a:xfrm>
            <a:off x="3521950" y="4140452"/>
            <a:ext cx="292020" cy="801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5847614F-4EA7-4FCB-87E2-138578756874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4830192" y="4213812"/>
            <a:ext cx="348756" cy="7282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5FA6713C-E4C9-4B27-8F75-637C94AD20BC}"/>
              </a:ext>
            </a:extLst>
          </p:cNvPr>
          <p:cNvSpPr/>
          <p:nvPr/>
        </p:nvSpPr>
        <p:spPr>
          <a:xfrm>
            <a:off x="5535924" y="1703377"/>
            <a:ext cx="258464" cy="299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1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760B7B4-9D7D-4B5C-BEE3-18BF4E6E4437}"/>
              </a:ext>
            </a:extLst>
          </p:cNvPr>
          <p:cNvSpPr/>
          <p:nvPr/>
        </p:nvSpPr>
        <p:spPr>
          <a:xfrm>
            <a:off x="3802000" y="2584445"/>
            <a:ext cx="258464" cy="299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2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849BF52-0D62-4606-9AC6-A5B276C7EDA3}"/>
              </a:ext>
            </a:extLst>
          </p:cNvPr>
          <p:cNvSpPr/>
          <p:nvPr/>
        </p:nvSpPr>
        <p:spPr>
          <a:xfrm>
            <a:off x="2751360" y="3786240"/>
            <a:ext cx="258464" cy="299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4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AA20829D-6068-4B81-825D-2DC2649ED34A}"/>
              </a:ext>
            </a:extLst>
          </p:cNvPr>
          <p:cNvSpPr/>
          <p:nvPr/>
        </p:nvSpPr>
        <p:spPr>
          <a:xfrm>
            <a:off x="2112552" y="5042725"/>
            <a:ext cx="258464" cy="299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8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C6C018A-5293-4F34-87F4-6617F379DE74}"/>
              </a:ext>
            </a:extLst>
          </p:cNvPr>
          <p:cNvSpPr/>
          <p:nvPr/>
        </p:nvSpPr>
        <p:spPr>
          <a:xfrm>
            <a:off x="7263518" y="2569500"/>
            <a:ext cx="258464" cy="299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3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70D2E4BA-F8DD-42D0-A256-22155D9531A8}"/>
              </a:ext>
            </a:extLst>
          </p:cNvPr>
          <p:cNvSpPr/>
          <p:nvPr/>
        </p:nvSpPr>
        <p:spPr>
          <a:xfrm>
            <a:off x="4644031" y="3813585"/>
            <a:ext cx="258464" cy="299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5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B2FEC6E9-7594-4EB8-BA80-3841699CCFFF}"/>
              </a:ext>
            </a:extLst>
          </p:cNvPr>
          <p:cNvSpPr/>
          <p:nvPr/>
        </p:nvSpPr>
        <p:spPr>
          <a:xfrm>
            <a:off x="3236389" y="5042725"/>
            <a:ext cx="258464" cy="299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9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12F83B88-28DC-4FEB-992C-2CDA4986A0B1}"/>
              </a:ext>
            </a:extLst>
          </p:cNvPr>
          <p:cNvSpPr/>
          <p:nvPr/>
        </p:nvSpPr>
        <p:spPr>
          <a:xfrm>
            <a:off x="4215539" y="5014775"/>
            <a:ext cx="428492" cy="3996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10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79678A2-A92B-4CE1-8B9F-5AC04ADD64C4}"/>
              </a:ext>
            </a:extLst>
          </p:cNvPr>
          <p:cNvSpPr/>
          <p:nvPr/>
        </p:nvSpPr>
        <p:spPr>
          <a:xfrm>
            <a:off x="6414694" y="3813585"/>
            <a:ext cx="258464" cy="299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6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5ADF0BCD-B5AF-4EEB-937B-3EE87E9A0C06}"/>
              </a:ext>
            </a:extLst>
          </p:cNvPr>
          <p:cNvSpPr/>
          <p:nvPr/>
        </p:nvSpPr>
        <p:spPr>
          <a:xfrm>
            <a:off x="8323434" y="3836264"/>
            <a:ext cx="258464" cy="299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7</a:t>
            </a:r>
            <a:endParaRPr lang="zh-CN" altLang="en-US" sz="1200">
              <a:solidFill>
                <a:schemeClr val="tx1"/>
              </a:solidFill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03EB4263-F234-4690-8064-7DD20CE852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0644568"/>
              </p:ext>
            </p:extLst>
          </p:nvPr>
        </p:nvGraphicFramePr>
        <p:xfrm>
          <a:off x="2031999" y="5932017"/>
          <a:ext cx="860758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2122">
                  <a:extLst>
                    <a:ext uri="{9D8B030D-6E8A-4147-A177-3AD203B41FA5}">
                      <a16:colId xmlns:a16="http://schemas.microsoft.com/office/drawing/2014/main" val="940839607"/>
                    </a:ext>
                  </a:extLst>
                </a:gridCol>
                <a:gridCol w="662122">
                  <a:extLst>
                    <a:ext uri="{9D8B030D-6E8A-4147-A177-3AD203B41FA5}">
                      <a16:colId xmlns:a16="http://schemas.microsoft.com/office/drawing/2014/main" val="3763612375"/>
                    </a:ext>
                  </a:extLst>
                </a:gridCol>
                <a:gridCol w="662122">
                  <a:extLst>
                    <a:ext uri="{9D8B030D-6E8A-4147-A177-3AD203B41FA5}">
                      <a16:colId xmlns:a16="http://schemas.microsoft.com/office/drawing/2014/main" val="3861946670"/>
                    </a:ext>
                  </a:extLst>
                </a:gridCol>
                <a:gridCol w="662122">
                  <a:extLst>
                    <a:ext uri="{9D8B030D-6E8A-4147-A177-3AD203B41FA5}">
                      <a16:colId xmlns:a16="http://schemas.microsoft.com/office/drawing/2014/main" val="1706225958"/>
                    </a:ext>
                  </a:extLst>
                </a:gridCol>
                <a:gridCol w="662122">
                  <a:extLst>
                    <a:ext uri="{9D8B030D-6E8A-4147-A177-3AD203B41FA5}">
                      <a16:colId xmlns:a16="http://schemas.microsoft.com/office/drawing/2014/main" val="4224969062"/>
                    </a:ext>
                  </a:extLst>
                </a:gridCol>
                <a:gridCol w="662122">
                  <a:extLst>
                    <a:ext uri="{9D8B030D-6E8A-4147-A177-3AD203B41FA5}">
                      <a16:colId xmlns:a16="http://schemas.microsoft.com/office/drawing/2014/main" val="720029947"/>
                    </a:ext>
                  </a:extLst>
                </a:gridCol>
                <a:gridCol w="662122">
                  <a:extLst>
                    <a:ext uri="{9D8B030D-6E8A-4147-A177-3AD203B41FA5}">
                      <a16:colId xmlns:a16="http://schemas.microsoft.com/office/drawing/2014/main" val="2975948958"/>
                    </a:ext>
                  </a:extLst>
                </a:gridCol>
                <a:gridCol w="662122">
                  <a:extLst>
                    <a:ext uri="{9D8B030D-6E8A-4147-A177-3AD203B41FA5}">
                      <a16:colId xmlns:a16="http://schemas.microsoft.com/office/drawing/2014/main" val="2154002310"/>
                    </a:ext>
                  </a:extLst>
                </a:gridCol>
                <a:gridCol w="662122">
                  <a:extLst>
                    <a:ext uri="{9D8B030D-6E8A-4147-A177-3AD203B41FA5}">
                      <a16:colId xmlns:a16="http://schemas.microsoft.com/office/drawing/2014/main" val="2537272905"/>
                    </a:ext>
                  </a:extLst>
                </a:gridCol>
                <a:gridCol w="662122">
                  <a:extLst>
                    <a:ext uri="{9D8B030D-6E8A-4147-A177-3AD203B41FA5}">
                      <a16:colId xmlns:a16="http://schemas.microsoft.com/office/drawing/2014/main" val="1965781602"/>
                    </a:ext>
                  </a:extLst>
                </a:gridCol>
                <a:gridCol w="662122">
                  <a:extLst>
                    <a:ext uri="{9D8B030D-6E8A-4147-A177-3AD203B41FA5}">
                      <a16:colId xmlns:a16="http://schemas.microsoft.com/office/drawing/2014/main" val="2529116146"/>
                    </a:ext>
                  </a:extLst>
                </a:gridCol>
                <a:gridCol w="662122">
                  <a:extLst>
                    <a:ext uri="{9D8B030D-6E8A-4147-A177-3AD203B41FA5}">
                      <a16:colId xmlns:a16="http://schemas.microsoft.com/office/drawing/2014/main" val="2998256345"/>
                    </a:ext>
                  </a:extLst>
                </a:gridCol>
                <a:gridCol w="662122">
                  <a:extLst>
                    <a:ext uri="{9D8B030D-6E8A-4147-A177-3AD203B41FA5}">
                      <a16:colId xmlns:a16="http://schemas.microsoft.com/office/drawing/2014/main" val="33440344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序号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7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8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9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10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11</a:t>
                      </a:r>
                      <a:endParaRPr lang="zh-CN" altLang="en-US" sz="1400" kern="1200">
                        <a:solidFill>
                          <a:schemeClr val="bg2">
                            <a:lumMod val="90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556772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数值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52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41</a:t>
                      </a:r>
                      <a:endParaRPr lang="zh-CN" altLang="en-US" sz="1400" kern="120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30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28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16</a:t>
                      </a:r>
                      <a:endParaRPr lang="zh-CN" altLang="en-US" sz="1400" kern="120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22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13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19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17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15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16</a:t>
                      </a:r>
                      <a:endParaRPr lang="zh-CN" altLang="en-US" sz="1400" kern="1200">
                        <a:solidFill>
                          <a:schemeClr val="bg2">
                            <a:lumMod val="90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65444461"/>
                  </a:ext>
                </a:extLst>
              </a:tr>
            </a:tbl>
          </a:graphicData>
        </a:graphic>
      </p:graphicFrame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5BD89630-9123-447D-8A6F-86BF48A60E71}"/>
              </a:ext>
            </a:extLst>
          </p:cNvPr>
          <p:cNvCxnSpPr>
            <a:cxnSpLocks/>
          </p:cNvCxnSpPr>
          <p:nvPr/>
        </p:nvCxnSpPr>
        <p:spPr>
          <a:xfrm>
            <a:off x="5356054" y="4140452"/>
            <a:ext cx="440445" cy="80156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09BFAE4F-2A31-4742-AEA8-6B4D4CB24BBE}"/>
              </a:ext>
            </a:extLst>
          </p:cNvPr>
          <p:cNvSpPr/>
          <p:nvPr/>
        </p:nvSpPr>
        <p:spPr>
          <a:xfrm>
            <a:off x="5178948" y="5003972"/>
            <a:ext cx="428492" cy="3996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11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9A3EAA4-C028-476E-9283-4B9F04B94C16}"/>
              </a:ext>
            </a:extLst>
          </p:cNvPr>
          <p:cNvSpPr txBox="1"/>
          <p:nvPr/>
        </p:nvSpPr>
        <p:spPr>
          <a:xfrm>
            <a:off x="6455563" y="4426447"/>
            <a:ext cx="42632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比较末尾元素与它当前左右子节点的大小，将它与子节点中大的那个元素交换位置</a:t>
            </a: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AF9A0875-C191-468C-BF9A-0199AB3FC96B}"/>
              </a:ext>
            </a:extLst>
          </p:cNvPr>
          <p:cNvSpPr/>
          <p:nvPr/>
        </p:nvSpPr>
        <p:spPr>
          <a:xfrm>
            <a:off x="5543212" y="5003972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2">
                    <a:lumMod val="90000"/>
                  </a:schemeClr>
                </a:solidFill>
              </a:rPr>
              <a:t>16</a:t>
            </a:r>
            <a:endParaRPr lang="zh-CN" altLang="en-US" sz="1200" b="1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EC4065F1-B087-460D-AF25-B68CFD44A025}"/>
              </a:ext>
            </a:extLst>
          </p:cNvPr>
          <p:cNvSpPr/>
          <p:nvPr/>
        </p:nvSpPr>
        <p:spPr>
          <a:xfrm>
            <a:off x="4917492" y="3695624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41</a:t>
            </a:r>
            <a:endParaRPr lang="zh-CN" altLang="en-US" sz="12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307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-0.00231 L 0.0707 0.1775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03" y="898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5 0.00232 L -0.07031 -0.17662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90" y="-89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CABE6A-6590-4036-8DE6-E81323A1B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3600">
                <a:ea typeface="+mn-ea"/>
              </a:rPr>
              <a:t>大顶堆中删除一个元素</a:t>
            </a:r>
            <a:r>
              <a:rPr lang="en-US" altLang="zh-CN" sz="3600">
                <a:ea typeface="+mn-ea"/>
              </a:rPr>
              <a:t>(shift down</a:t>
            </a:r>
            <a:r>
              <a:rPr lang="zh-CN" altLang="en-US" sz="3600">
                <a:ea typeface="+mn-ea"/>
              </a:rPr>
              <a:t>操作</a:t>
            </a:r>
            <a:r>
              <a:rPr lang="en-US" altLang="zh-CN" sz="3600">
                <a:ea typeface="+mn-ea"/>
              </a:rPr>
              <a:t>)</a:t>
            </a:r>
            <a:endParaRPr lang="zh-CN" altLang="en-US" sz="3600">
              <a:ea typeface="+mn-ea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CFB2159-1DDE-4120-AE01-54F7EA11B2D7}"/>
              </a:ext>
            </a:extLst>
          </p:cNvPr>
          <p:cNvSpPr/>
          <p:nvPr/>
        </p:nvSpPr>
        <p:spPr>
          <a:xfrm>
            <a:off x="5845534" y="1630017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52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964D98FD-E9F5-49E1-A8A1-8E71BE14A6F1}"/>
              </a:ext>
            </a:extLst>
          </p:cNvPr>
          <p:cNvSpPr/>
          <p:nvPr/>
        </p:nvSpPr>
        <p:spPr>
          <a:xfrm>
            <a:off x="4060464" y="2483740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41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15C2F48E-F315-41E1-A91F-DDAE52978687}"/>
              </a:ext>
            </a:extLst>
          </p:cNvPr>
          <p:cNvSpPr/>
          <p:nvPr/>
        </p:nvSpPr>
        <p:spPr>
          <a:xfrm>
            <a:off x="7630604" y="2483740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30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13FC59DE-08B8-47C9-AB61-F0B1778BDCB2}"/>
              </a:ext>
            </a:extLst>
          </p:cNvPr>
          <p:cNvSpPr/>
          <p:nvPr/>
        </p:nvSpPr>
        <p:spPr>
          <a:xfrm>
            <a:off x="3094378" y="3712880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28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155FE299-0FF2-4039-A9B2-C4AB4D09537B}"/>
              </a:ext>
            </a:extLst>
          </p:cNvPr>
          <p:cNvSpPr/>
          <p:nvPr/>
        </p:nvSpPr>
        <p:spPr>
          <a:xfrm>
            <a:off x="6762586" y="3712880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22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597524DB-AF81-4B83-B9C3-1964AA8DE535}"/>
              </a:ext>
            </a:extLst>
          </p:cNvPr>
          <p:cNvSpPr/>
          <p:nvPr/>
        </p:nvSpPr>
        <p:spPr>
          <a:xfrm>
            <a:off x="8596690" y="3712880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13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82C5B9E2-F964-4BCC-A370-80A345D71121}"/>
              </a:ext>
            </a:extLst>
          </p:cNvPr>
          <p:cNvGrpSpPr/>
          <p:nvPr/>
        </p:nvGrpSpPr>
        <p:grpSpPr>
          <a:xfrm>
            <a:off x="2454295" y="4942020"/>
            <a:ext cx="2626363" cy="500932"/>
            <a:chOff x="2454295" y="4942020"/>
            <a:chExt cx="2626363" cy="500932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91944F4A-AEA5-46E9-ACA1-249F1F8108D3}"/>
                </a:ext>
              </a:extLst>
            </p:cNvPr>
            <p:cNvGrpSpPr/>
            <p:nvPr/>
          </p:nvGrpSpPr>
          <p:grpSpPr>
            <a:xfrm>
              <a:off x="2454295" y="4942020"/>
              <a:ext cx="1610141" cy="500932"/>
              <a:chOff x="5280991" y="2735256"/>
              <a:chExt cx="1610141" cy="500932"/>
            </a:xfrm>
            <a:noFill/>
          </p:grpSpPr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FEB4B8AE-3713-4F8B-908D-2439E49BA9BB}"/>
                  </a:ext>
                </a:extLst>
              </p:cNvPr>
              <p:cNvSpPr/>
              <p:nvPr/>
            </p:nvSpPr>
            <p:spPr>
              <a:xfrm>
                <a:off x="5280991" y="2735256"/>
                <a:ext cx="500932" cy="500932"/>
              </a:xfrm>
              <a:prstGeom prst="ellips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>
                    <a:solidFill>
                      <a:schemeClr val="tx1"/>
                    </a:solidFill>
                  </a:rPr>
                  <a:t>19</a:t>
                </a:r>
                <a:endParaRPr lang="zh-CN" altLang="en-US" sz="1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EEBA9490-21AE-4AD2-8A57-3E4F6C98B0D0}"/>
                  </a:ext>
                </a:extLst>
              </p:cNvPr>
              <p:cNvSpPr/>
              <p:nvPr/>
            </p:nvSpPr>
            <p:spPr>
              <a:xfrm>
                <a:off x="6390200" y="2735256"/>
                <a:ext cx="500932" cy="500932"/>
              </a:xfrm>
              <a:prstGeom prst="ellips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>
                    <a:solidFill>
                      <a:schemeClr val="tx1"/>
                    </a:solidFill>
                  </a:rPr>
                  <a:t>17</a:t>
                </a:r>
                <a:endParaRPr lang="zh-CN" altLang="en-US" sz="1200" b="1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B7F69ED7-8A8A-4433-8526-3733350E117D}"/>
                </a:ext>
              </a:extLst>
            </p:cNvPr>
            <p:cNvSpPr/>
            <p:nvPr/>
          </p:nvSpPr>
          <p:spPr>
            <a:xfrm>
              <a:off x="4579726" y="4942020"/>
              <a:ext cx="500932" cy="50093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chemeClr val="tx1"/>
                  </a:solidFill>
                </a:rPr>
                <a:t>15</a:t>
              </a:r>
              <a:endParaRPr lang="zh-CN" altLang="en-US" sz="1200" b="1">
                <a:solidFill>
                  <a:schemeClr val="tx1"/>
                </a:solidFill>
              </a:endParaRPr>
            </a:p>
          </p:txBody>
        </p:sp>
      </p:grp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EC3E0CDC-99C7-47BE-8255-4A60C7A59CC4}"/>
              </a:ext>
            </a:extLst>
          </p:cNvPr>
          <p:cNvCxnSpPr>
            <a:stCxn id="6" idx="3"/>
            <a:endCxn id="10" idx="7"/>
          </p:cNvCxnSpPr>
          <p:nvPr/>
        </p:nvCxnSpPr>
        <p:spPr>
          <a:xfrm flipH="1">
            <a:off x="4488036" y="2057589"/>
            <a:ext cx="1430858" cy="4995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D74C782E-F5E2-4503-BF3D-1227DCE42704}"/>
              </a:ext>
            </a:extLst>
          </p:cNvPr>
          <p:cNvCxnSpPr>
            <a:cxnSpLocks/>
            <a:stCxn id="11" idx="1"/>
            <a:endCxn id="6" idx="5"/>
          </p:cNvCxnSpPr>
          <p:nvPr/>
        </p:nvCxnSpPr>
        <p:spPr>
          <a:xfrm flipH="1" flipV="1">
            <a:off x="6273106" y="2057589"/>
            <a:ext cx="1430858" cy="4995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A028AFCF-4451-48F5-AE15-78E7B58FBBEA}"/>
              </a:ext>
            </a:extLst>
          </p:cNvPr>
          <p:cNvCxnSpPr>
            <a:cxnSpLocks/>
            <a:stCxn id="17" idx="7"/>
            <a:endCxn id="10" idx="3"/>
          </p:cNvCxnSpPr>
          <p:nvPr/>
        </p:nvCxnSpPr>
        <p:spPr>
          <a:xfrm flipV="1">
            <a:off x="3521950" y="2911312"/>
            <a:ext cx="611874" cy="8749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D09DE04D-F550-4DF2-BF38-03CCB7E3927F}"/>
              </a:ext>
            </a:extLst>
          </p:cNvPr>
          <p:cNvCxnSpPr>
            <a:cxnSpLocks/>
            <a:endCxn id="10" idx="5"/>
          </p:cNvCxnSpPr>
          <p:nvPr/>
        </p:nvCxnSpPr>
        <p:spPr>
          <a:xfrm flipH="1" flipV="1">
            <a:off x="4488036" y="2911312"/>
            <a:ext cx="513806" cy="8749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8D002A95-F28E-4C9D-B68F-B09D78C6E2D9}"/>
              </a:ext>
            </a:extLst>
          </p:cNvPr>
          <p:cNvCxnSpPr>
            <a:cxnSpLocks/>
            <a:stCxn id="21" idx="0"/>
            <a:endCxn id="11" idx="5"/>
          </p:cNvCxnSpPr>
          <p:nvPr/>
        </p:nvCxnSpPr>
        <p:spPr>
          <a:xfrm flipH="1" flipV="1">
            <a:off x="8058176" y="2911312"/>
            <a:ext cx="788980" cy="801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4BF8A7CC-F002-46FE-810D-E6723283459A}"/>
              </a:ext>
            </a:extLst>
          </p:cNvPr>
          <p:cNvCxnSpPr>
            <a:cxnSpLocks/>
            <a:stCxn id="11" idx="3"/>
            <a:endCxn id="20" idx="0"/>
          </p:cNvCxnSpPr>
          <p:nvPr/>
        </p:nvCxnSpPr>
        <p:spPr>
          <a:xfrm flipH="1">
            <a:off x="7013052" y="2911312"/>
            <a:ext cx="690912" cy="801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09276C77-138A-4B12-9E67-D792238232C4}"/>
              </a:ext>
            </a:extLst>
          </p:cNvPr>
          <p:cNvCxnSpPr>
            <a:cxnSpLocks/>
            <a:stCxn id="17" idx="3"/>
            <a:endCxn id="23" idx="0"/>
          </p:cNvCxnSpPr>
          <p:nvPr/>
        </p:nvCxnSpPr>
        <p:spPr>
          <a:xfrm flipH="1">
            <a:off x="2704761" y="4140452"/>
            <a:ext cx="462977" cy="801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0EB725BD-EBA8-46B1-9A61-36951437D448}"/>
              </a:ext>
            </a:extLst>
          </p:cNvPr>
          <p:cNvCxnSpPr>
            <a:cxnSpLocks/>
            <a:stCxn id="17" idx="5"/>
            <a:endCxn id="24" idx="0"/>
          </p:cNvCxnSpPr>
          <p:nvPr/>
        </p:nvCxnSpPr>
        <p:spPr>
          <a:xfrm>
            <a:off x="3521950" y="4140452"/>
            <a:ext cx="292020" cy="801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5847614F-4EA7-4FCB-87E2-138578756874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4830192" y="4213812"/>
            <a:ext cx="348756" cy="7282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5FA6713C-E4C9-4B27-8F75-637C94AD20BC}"/>
              </a:ext>
            </a:extLst>
          </p:cNvPr>
          <p:cNvSpPr/>
          <p:nvPr/>
        </p:nvSpPr>
        <p:spPr>
          <a:xfrm>
            <a:off x="5535924" y="1703377"/>
            <a:ext cx="258464" cy="299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1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760B7B4-9D7D-4B5C-BEE3-18BF4E6E4437}"/>
              </a:ext>
            </a:extLst>
          </p:cNvPr>
          <p:cNvSpPr/>
          <p:nvPr/>
        </p:nvSpPr>
        <p:spPr>
          <a:xfrm>
            <a:off x="3802000" y="2584445"/>
            <a:ext cx="258464" cy="299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2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849BF52-0D62-4606-9AC6-A5B276C7EDA3}"/>
              </a:ext>
            </a:extLst>
          </p:cNvPr>
          <p:cNvSpPr/>
          <p:nvPr/>
        </p:nvSpPr>
        <p:spPr>
          <a:xfrm>
            <a:off x="2751360" y="3786240"/>
            <a:ext cx="258464" cy="299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4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AA20829D-6068-4B81-825D-2DC2649ED34A}"/>
              </a:ext>
            </a:extLst>
          </p:cNvPr>
          <p:cNvSpPr/>
          <p:nvPr/>
        </p:nvSpPr>
        <p:spPr>
          <a:xfrm>
            <a:off x="2112552" y="5042725"/>
            <a:ext cx="258464" cy="299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8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C6C018A-5293-4F34-87F4-6617F379DE74}"/>
              </a:ext>
            </a:extLst>
          </p:cNvPr>
          <p:cNvSpPr/>
          <p:nvPr/>
        </p:nvSpPr>
        <p:spPr>
          <a:xfrm>
            <a:off x="7263518" y="2569500"/>
            <a:ext cx="258464" cy="299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3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70D2E4BA-F8DD-42D0-A256-22155D9531A8}"/>
              </a:ext>
            </a:extLst>
          </p:cNvPr>
          <p:cNvSpPr/>
          <p:nvPr/>
        </p:nvSpPr>
        <p:spPr>
          <a:xfrm>
            <a:off x="4644031" y="3813585"/>
            <a:ext cx="258464" cy="299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5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B2FEC6E9-7594-4EB8-BA80-3841699CCFFF}"/>
              </a:ext>
            </a:extLst>
          </p:cNvPr>
          <p:cNvSpPr/>
          <p:nvPr/>
        </p:nvSpPr>
        <p:spPr>
          <a:xfrm>
            <a:off x="3236389" y="5042725"/>
            <a:ext cx="258464" cy="299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9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12F83B88-28DC-4FEB-992C-2CDA4986A0B1}"/>
              </a:ext>
            </a:extLst>
          </p:cNvPr>
          <p:cNvSpPr/>
          <p:nvPr/>
        </p:nvSpPr>
        <p:spPr>
          <a:xfrm>
            <a:off x="4215539" y="5014775"/>
            <a:ext cx="428492" cy="3996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10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79678A2-A92B-4CE1-8B9F-5AC04ADD64C4}"/>
              </a:ext>
            </a:extLst>
          </p:cNvPr>
          <p:cNvSpPr/>
          <p:nvPr/>
        </p:nvSpPr>
        <p:spPr>
          <a:xfrm>
            <a:off x="6414694" y="3813585"/>
            <a:ext cx="258464" cy="299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6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5ADF0BCD-B5AF-4EEB-937B-3EE87E9A0C06}"/>
              </a:ext>
            </a:extLst>
          </p:cNvPr>
          <p:cNvSpPr/>
          <p:nvPr/>
        </p:nvSpPr>
        <p:spPr>
          <a:xfrm>
            <a:off x="8323434" y="3836264"/>
            <a:ext cx="258464" cy="299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7</a:t>
            </a:r>
            <a:endParaRPr lang="zh-CN" altLang="en-US" sz="1200">
              <a:solidFill>
                <a:schemeClr val="tx1"/>
              </a:solidFill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03EB4263-F234-4690-8064-7DD20CE852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8619948"/>
              </p:ext>
            </p:extLst>
          </p:nvPr>
        </p:nvGraphicFramePr>
        <p:xfrm>
          <a:off x="2031999" y="5932017"/>
          <a:ext cx="860758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2122">
                  <a:extLst>
                    <a:ext uri="{9D8B030D-6E8A-4147-A177-3AD203B41FA5}">
                      <a16:colId xmlns:a16="http://schemas.microsoft.com/office/drawing/2014/main" val="940839607"/>
                    </a:ext>
                  </a:extLst>
                </a:gridCol>
                <a:gridCol w="662122">
                  <a:extLst>
                    <a:ext uri="{9D8B030D-6E8A-4147-A177-3AD203B41FA5}">
                      <a16:colId xmlns:a16="http://schemas.microsoft.com/office/drawing/2014/main" val="3763612375"/>
                    </a:ext>
                  </a:extLst>
                </a:gridCol>
                <a:gridCol w="662122">
                  <a:extLst>
                    <a:ext uri="{9D8B030D-6E8A-4147-A177-3AD203B41FA5}">
                      <a16:colId xmlns:a16="http://schemas.microsoft.com/office/drawing/2014/main" val="3861946670"/>
                    </a:ext>
                  </a:extLst>
                </a:gridCol>
                <a:gridCol w="662122">
                  <a:extLst>
                    <a:ext uri="{9D8B030D-6E8A-4147-A177-3AD203B41FA5}">
                      <a16:colId xmlns:a16="http://schemas.microsoft.com/office/drawing/2014/main" val="1706225958"/>
                    </a:ext>
                  </a:extLst>
                </a:gridCol>
                <a:gridCol w="662122">
                  <a:extLst>
                    <a:ext uri="{9D8B030D-6E8A-4147-A177-3AD203B41FA5}">
                      <a16:colId xmlns:a16="http://schemas.microsoft.com/office/drawing/2014/main" val="4224969062"/>
                    </a:ext>
                  </a:extLst>
                </a:gridCol>
                <a:gridCol w="662122">
                  <a:extLst>
                    <a:ext uri="{9D8B030D-6E8A-4147-A177-3AD203B41FA5}">
                      <a16:colId xmlns:a16="http://schemas.microsoft.com/office/drawing/2014/main" val="720029947"/>
                    </a:ext>
                  </a:extLst>
                </a:gridCol>
                <a:gridCol w="662122">
                  <a:extLst>
                    <a:ext uri="{9D8B030D-6E8A-4147-A177-3AD203B41FA5}">
                      <a16:colId xmlns:a16="http://schemas.microsoft.com/office/drawing/2014/main" val="2975948958"/>
                    </a:ext>
                  </a:extLst>
                </a:gridCol>
                <a:gridCol w="662122">
                  <a:extLst>
                    <a:ext uri="{9D8B030D-6E8A-4147-A177-3AD203B41FA5}">
                      <a16:colId xmlns:a16="http://schemas.microsoft.com/office/drawing/2014/main" val="2154002310"/>
                    </a:ext>
                  </a:extLst>
                </a:gridCol>
                <a:gridCol w="662122">
                  <a:extLst>
                    <a:ext uri="{9D8B030D-6E8A-4147-A177-3AD203B41FA5}">
                      <a16:colId xmlns:a16="http://schemas.microsoft.com/office/drawing/2014/main" val="2537272905"/>
                    </a:ext>
                  </a:extLst>
                </a:gridCol>
                <a:gridCol w="662122">
                  <a:extLst>
                    <a:ext uri="{9D8B030D-6E8A-4147-A177-3AD203B41FA5}">
                      <a16:colId xmlns:a16="http://schemas.microsoft.com/office/drawing/2014/main" val="1965781602"/>
                    </a:ext>
                  </a:extLst>
                </a:gridCol>
                <a:gridCol w="662122">
                  <a:extLst>
                    <a:ext uri="{9D8B030D-6E8A-4147-A177-3AD203B41FA5}">
                      <a16:colId xmlns:a16="http://schemas.microsoft.com/office/drawing/2014/main" val="2529116146"/>
                    </a:ext>
                  </a:extLst>
                </a:gridCol>
                <a:gridCol w="662122">
                  <a:extLst>
                    <a:ext uri="{9D8B030D-6E8A-4147-A177-3AD203B41FA5}">
                      <a16:colId xmlns:a16="http://schemas.microsoft.com/office/drawing/2014/main" val="2998256345"/>
                    </a:ext>
                  </a:extLst>
                </a:gridCol>
                <a:gridCol w="662122">
                  <a:extLst>
                    <a:ext uri="{9D8B030D-6E8A-4147-A177-3AD203B41FA5}">
                      <a16:colId xmlns:a16="http://schemas.microsoft.com/office/drawing/2014/main" val="33440344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序号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7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8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9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10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11</a:t>
                      </a:r>
                      <a:endParaRPr lang="zh-CN" altLang="en-US" sz="1400" kern="1200">
                        <a:solidFill>
                          <a:schemeClr val="bg2">
                            <a:lumMod val="90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556772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数值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52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41</a:t>
                      </a:r>
                      <a:endParaRPr lang="zh-CN" altLang="en-US" sz="1400" kern="120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30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28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16</a:t>
                      </a:r>
                      <a:endParaRPr lang="zh-CN" altLang="en-US" sz="1400" kern="120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22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13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19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17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15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16</a:t>
                      </a:r>
                      <a:endParaRPr lang="zh-CN" altLang="en-US" sz="1400" kern="1200">
                        <a:solidFill>
                          <a:schemeClr val="bg2">
                            <a:lumMod val="90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65444461"/>
                  </a:ext>
                </a:extLst>
              </a:tr>
            </a:tbl>
          </a:graphicData>
        </a:graphic>
      </p:graphicFrame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5BD89630-9123-447D-8A6F-86BF48A60E71}"/>
              </a:ext>
            </a:extLst>
          </p:cNvPr>
          <p:cNvCxnSpPr>
            <a:cxnSpLocks/>
          </p:cNvCxnSpPr>
          <p:nvPr/>
        </p:nvCxnSpPr>
        <p:spPr>
          <a:xfrm>
            <a:off x="5356054" y="4140452"/>
            <a:ext cx="440445" cy="80156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09BFAE4F-2A31-4742-AEA8-6B4D4CB24BBE}"/>
              </a:ext>
            </a:extLst>
          </p:cNvPr>
          <p:cNvSpPr/>
          <p:nvPr/>
        </p:nvSpPr>
        <p:spPr>
          <a:xfrm>
            <a:off x="5178948" y="5003972"/>
            <a:ext cx="428492" cy="3996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11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9A3EAA4-C028-476E-9283-4B9F04B94C16}"/>
              </a:ext>
            </a:extLst>
          </p:cNvPr>
          <p:cNvSpPr txBox="1"/>
          <p:nvPr/>
        </p:nvSpPr>
        <p:spPr>
          <a:xfrm>
            <a:off x="6455563" y="4426447"/>
            <a:ext cx="426323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400" b="1"/>
              <a:t>末尾元素比当前节点的子节点元素都要大</a:t>
            </a:r>
            <a:r>
              <a:rPr lang="zh-CN" altLang="en-US" sz="1400"/>
              <a:t>，终止下移</a:t>
            </a:r>
          </a:p>
          <a:p>
            <a:pPr algn="just"/>
            <a:r>
              <a:rPr lang="zh-CN" altLang="en-US" sz="1400" b="1"/>
              <a:t>当末尾元素所处节点没有子节点</a:t>
            </a:r>
            <a:r>
              <a:rPr lang="en-US" altLang="zh-CN" sz="1400"/>
              <a:t>(</a:t>
            </a:r>
            <a:r>
              <a:rPr lang="zh-CN" altLang="en-US" sz="1400"/>
              <a:t>即序号</a:t>
            </a:r>
            <a:r>
              <a:rPr lang="en-US" altLang="zh-CN" sz="1400"/>
              <a:t>k</a:t>
            </a:r>
            <a:r>
              <a:rPr lang="zh-CN" altLang="en-US" sz="1400"/>
              <a:t>满足</a:t>
            </a:r>
            <a:endParaRPr lang="en-US" altLang="zh-CN" sz="1400"/>
          </a:p>
          <a:p>
            <a:pPr algn="just"/>
            <a:r>
              <a:rPr lang="en-US" altLang="zh-CN" sz="1400"/>
              <a:t>2k &gt; count</a:t>
            </a:r>
            <a:r>
              <a:rPr lang="zh-CN" altLang="en-US" sz="1400"/>
              <a:t>，因为如果有子节点，则左子节点序号为</a:t>
            </a:r>
            <a:r>
              <a:rPr lang="en-US" altLang="zh-CN" sz="1400"/>
              <a:t>2k</a:t>
            </a:r>
            <a:r>
              <a:rPr lang="zh-CN" altLang="en-US" sz="1400"/>
              <a:t>，它应该小于等于大顶堆元素数量</a:t>
            </a:r>
            <a:r>
              <a:rPr lang="en-US" altLang="zh-CN" sz="1400"/>
              <a:t>count)</a:t>
            </a:r>
            <a:r>
              <a:rPr lang="zh-CN" altLang="en-US" sz="1400"/>
              <a:t>，也终止下移</a:t>
            </a:r>
            <a:endParaRPr lang="en-US" altLang="zh-CN" sz="1400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AF9A0875-C191-468C-BF9A-0199AB3FC96B}"/>
              </a:ext>
            </a:extLst>
          </p:cNvPr>
          <p:cNvSpPr/>
          <p:nvPr/>
        </p:nvSpPr>
        <p:spPr>
          <a:xfrm>
            <a:off x="5543212" y="5003972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2">
                    <a:lumMod val="90000"/>
                  </a:schemeClr>
                </a:solidFill>
              </a:rPr>
              <a:t>16</a:t>
            </a:r>
            <a:endParaRPr lang="zh-CN" altLang="en-US" sz="1200" b="1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EC4065F1-B087-460D-AF25-B68CFD44A025}"/>
              </a:ext>
            </a:extLst>
          </p:cNvPr>
          <p:cNvSpPr/>
          <p:nvPr/>
        </p:nvSpPr>
        <p:spPr>
          <a:xfrm>
            <a:off x="4917492" y="3695624"/>
            <a:ext cx="500932" cy="500932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16</a:t>
            </a:r>
            <a:endParaRPr lang="zh-CN" altLang="en-US" sz="12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7935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CABE6A-6590-4036-8DE6-E81323A1B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3600">
                <a:ea typeface="+mn-ea"/>
              </a:rPr>
              <a:t>堆</a:t>
            </a:r>
          </a:p>
        </p:txBody>
      </p:sp>
      <p:sp>
        <p:nvSpPr>
          <p:cNvPr id="4" name="副标题 3">
            <a:extLst>
              <a:ext uri="{FF2B5EF4-FFF2-40B4-BE49-F238E27FC236}">
                <a16:creationId xmlns:a16="http://schemas.microsoft.com/office/drawing/2014/main" id="{7E46282F-1E91-492F-A979-1F79E2EC6E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>
              <a:latin typeface="+mn-ea"/>
            </a:endParaRPr>
          </a:p>
          <a:p>
            <a:pPr algn="ctr"/>
            <a:r>
              <a:rPr lang="zh-CN" altLang="en-US" b="0">
                <a:latin typeface="+mn-ea"/>
              </a:rPr>
              <a:t>大顶堆</a:t>
            </a:r>
            <a:endParaRPr lang="zh-CN" altLang="en-US" b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96F4600D-6B22-4309-8155-DB026F2CC1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zh-CN" altLang="en-US" b="0">
                <a:latin typeface="+mn-ea"/>
              </a:rPr>
              <a:t>小顶堆</a:t>
            </a:r>
            <a:endParaRPr lang="zh-CN" altLang="en-US" b="0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85D881E8-39D1-4DE9-9A12-AECF4B1A028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66" r="50764"/>
          <a:stretch/>
        </p:blipFill>
        <p:spPr>
          <a:xfrm>
            <a:off x="1486832" y="3124863"/>
            <a:ext cx="3418424" cy="2726790"/>
          </a:xfrm>
          <a:prstGeom prst="rect">
            <a:avLst/>
          </a:prstGeom>
        </p:spPr>
      </p:pic>
      <p:pic>
        <p:nvPicPr>
          <p:cNvPr id="10" name="内容占位符 7">
            <a:extLst>
              <a:ext uri="{FF2B5EF4-FFF2-40B4-BE49-F238E27FC236}">
                <a16:creationId xmlns:a16="http://schemas.microsoft.com/office/drawing/2014/main" id="{E926B547-9A4A-4FA5-AB74-CAAC74C3204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91" t="9366" r="501"/>
          <a:stretch/>
        </p:blipFill>
        <p:spPr>
          <a:xfrm>
            <a:off x="7010531" y="3124863"/>
            <a:ext cx="3506525" cy="2726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425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CABE6A-6590-4036-8DE6-E81323A1B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3600">
                <a:ea typeface="+mn-ea"/>
              </a:rPr>
              <a:t>堆的定义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A96F9A-127B-4FAA-B00A-965FB5F79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2000">
                <a:latin typeface="+mn-ea"/>
              </a:rPr>
              <a:t>大顶堆：一个完全二叉树，每个节点的父节点大于或等于子节点</a:t>
            </a:r>
            <a:endParaRPr lang="en-US" altLang="zh-CN" sz="2000">
              <a:latin typeface="+mn-ea"/>
            </a:endParaRPr>
          </a:p>
          <a:p>
            <a:endParaRPr lang="en-US" altLang="zh-CN" sz="2000">
              <a:latin typeface="+mn-ea"/>
            </a:endParaRPr>
          </a:p>
          <a:p>
            <a:pPr algn="ctr"/>
            <a:r>
              <a:rPr lang="zh-CN" altLang="en-US" sz="2000">
                <a:latin typeface="+mn-ea"/>
              </a:rPr>
              <a:t>小顶堆：一个完全二叉树，每个节点的父节点小于或等于子节点</a:t>
            </a:r>
            <a:endParaRPr lang="zh-CN" altLang="en-US" sz="2000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56D001D0-A61F-4A19-91D7-16D0497C88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66" r="50764"/>
          <a:stretch/>
        </p:blipFill>
        <p:spPr>
          <a:xfrm>
            <a:off x="2297866" y="3315695"/>
            <a:ext cx="3418424" cy="2726790"/>
          </a:xfrm>
          <a:prstGeom prst="rect">
            <a:avLst/>
          </a:prstGeom>
        </p:spPr>
      </p:pic>
      <p:pic>
        <p:nvPicPr>
          <p:cNvPr id="9" name="内容占位符 7">
            <a:extLst>
              <a:ext uri="{FF2B5EF4-FFF2-40B4-BE49-F238E27FC236}">
                <a16:creationId xmlns:a16="http://schemas.microsoft.com/office/drawing/2014/main" id="{465A7747-25F1-4074-99A7-30BCB96DC9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91" t="9366" r="501"/>
          <a:stretch/>
        </p:blipFill>
        <p:spPr>
          <a:xfrm>
            <a:off x="6781782" y="3429000"/>
            <a:ext cx="3506525" cy="2726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709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CABE6A-6590-4036-8DE6-E81323A1B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3600">
                <a:ea typeface="+mn-ea"/>
              </a:rPr>
              <a:t>大顶堆中插入一个元素</a:t>
            </a:r>
            <a:r>
              <a:rPr lang="en-US" altLang="zh-CN" sz="3600"/>
              <a:t>(shift up</a:t>
            </a:r>
            <a:r>
              <a:rPr lang="zh-CN" altLang="en-US" sz="3600"/>
              <a:t>操作</a:t>
            </a:r>
            <a:r>
              <a:rPr lang="en-US" altLang="zh-CN" sz="3600"/>
              <a:t>)</a:t>
            </a:r>
            <a:endParaRPr lang="zh-CN" altLang="en-US" sz="3600">
              <a:ea typeface="+mn-ea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CFB2159-1DDE-4120-AE01-54F7EA11B2D7}"/>
              </a:ext>
            </a:extLst>
          </p:cNvPr>
          <p:cNvSpPr/>
          <p:nvPr/>
        </p:nvSpPr>
        <p:spPr>
          <a:xfrm>
            <a:off x="5845534" y="1630017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62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B401D8C3-A329-4FD1-B7E0-E30C557B5FC5}"/>
              </a:ext>
            </a:extLst>
          </p:cNvPr>
          <p:cNvGrpSpPr/>
          <p:nvPr/>
        </p:nvGrpSpPr>
        <p:grpSpPr>
          <a:xfrm>
            <a:off x="4060464" y="2483740"/>
            <a:ext cx="4071072" cy="500932"/>
            <a:chOff x="5280991" y="2735256"/>
            <a:chExt cx="4071072" cy="500932"/>
          </a:xfrm>
          <a:noFill/>
        </p:grpSpPr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964D98FD-E9F5-49E1-A8A1-8E71BE14A6F1}"/>
                </a:ext>
              </a:extLst>
            </p:cNvPr>
            <p:cNvSpPr/>
            <p:nvPr/>
          </p:nvSpPr>
          <p:spPr>
            <a:xfrm>
              <a:off x="5280991" y="2735256"/>
              <a:ext cx="500932" cy="500932"/>
            </a:xfrm>
            <a:prstGeom prst="ellips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chemeClr val="tx1"/>
                  </a:solidFill>
                </a:rPr>
                <a:t>41</a:t>
              </a:r>
              <a:endParaRPr lang="zh-CN" altLang="en-US" sz="1200" b="1">
                <a:solidFill>
                  <a:schemeClr val="tx1"/>
                </a:solidFill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15C2F48E-F315-41E1-A91F-DDAE52978687}"/>
                </a:ext>
              </a:extLst>
            </p:cNvPr>
            <p:cNvSpPr/>
            <p:nvPr/>
          </p:nvSpPr>
          <p:spPr>
            <a:xfrm>
              <a:off x="8851131" y="2735256"/>
              <a:ext cx="500932" cy="500932"/>
            </a:xfrm>
            <a:prstGeom prst="ellips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chemeClr val="tx1"/>
                  </a:solidFill>
                </a:rPr>
                <a:t>30</a:t>
              </a:r>
              <a:endParaRPr lang="zh-CN" altLang="en-US" sz="1200" b="1">
                <a:solidFill>
                  <a:schemeClr val="tx1"/>
                </a:solidFill>
              </a:endParaRPr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D005F04A-29F0-4069-AAB2-57272CEE3F58}"/>
              </a:ext>
            </a:extLst>
          </p:cNvPr>
          <p:cNvGrpSpPr/>
          <p:nvPr/>
        </p:nvGrpSpPr>
        <p:grpSpPr>
          <a:xfrm>
            <a:off x="3094378" y="3712880"/>
            <a:ext cx="6003244" cy="500932"/>
            <a:chOff x="3094378" y="3712880"/>
            <a:chExt cx="6003244" cy="500932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372D31B8-FEE2-474C-BBFB-97399FDDB78D}"/>
                </a:ext>
              </a:extLst>
            </p:cNvPr>
            <p:cNvGrpSpPr/>
            <p:nvPr/>
          </p:nvGrpSpPr>
          <p:grpSpPr>
            <a:xfrm>
              <a:off x="3094378" y="3712880"/>
              <a:ext cx="2335036" cy="500932"/>
              <a:chOff x="5280991" y="2735256"/>
              <a:chExt cx="2335036" cy="500932"/>
            </a:xfrm>
            <a:noFill/>
          </p:grpSpPr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13FC59DE-08B8-47C9-AB61-F0B1778BDCB2}"/>
                  </a:ext>
                </a:extLst>
              </p:cNvPr>
              <p:cNvSpPr/>
              <p:nvPr/>
            </p:nvSpPr>
            <p:spPr>
              <a:xfrm>
                <a:off x="5280991" y="2735256"/>
                <a:ext cx="500932" cy="500932"/>
              </a:xfrm>
              <a:prstGeom prst="ellips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>
                    <a:solidFill>
                      <a:schemeClr val="tx1"/>
                    </a:solidFill>
                  </a:rPr>
                  <a:t>28</a:t>
                </a:r>
                <a:endParaRPr lang="zh-CN" altLang="en-US" sz="1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516CA2EB-72B2-47A6-BF6E-E82F8D3EFCE4}"/>
                  </a:ext>
                </a:extLst>
              </p:cNvPr>
              <p:cNvSpPr/>
              <p:nvPr/>
            </p:nvSpPr>
            <p:spPr>
              <a:xfrm>
                <a:off x="7115095" y="2735256"/>
                <a:ext cx="500932" cy="500932"/>
              </a:xfrm>
              <a:prstGeom prst="ellips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>
                    <a:solidFill>
                      <a:schemeClr val="tx1"/>
                    </a:solidFill>
                  </a:rPr>
                  <a:t>16</a:t>
                </a:r>
                <a:endParaRPr lang="zh-CN" altLang="en-US" sz="1200" b="1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CA74B302-3394-455E-9310-417C3A3101E6}"/>
                </a:ext>
              </a:extLst>
            </p:cNvPr>
            <p:cNvGrpSpPr/>
            <p:nvPr/>
          </p:nvGrpSpPr>
          <p:grpSpPr>
            <a:xfrm>
              <a:off x="6762586" y="3712880"/>
              <a:ext cx="2335036" cy="500932"/>
              <a:chOff x="5379059" y="2735256"/>
              <a:chExt cx="2335036" cy="500932"/>
            </a:xfrm>
            <a:noFill/>
          </p:grpSpPr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155FE299-0FF2-4039-A9B2-C4AB4D09537B}"/>
                  </a:ext>
                </a:extLst>
              </p:cNvPr>
              <p:cNvSpPr/>
              <p:nvPr/>
            </p:nvSpPr>
            <p:spPr>
              <a:xfrm>
                <a:off x="5379059" y="2735256"/>
                <a:ext cx="500932" cy="500932"/>
              </a:xfrm>
              <a:prstGeom prst="ellips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>
                    <a:solidFill>
                      <a:schemeClr val="tx1"/>
                    </a:solidFill>
                  </a:rPr>
                  <a:t>22</a:t>
                </a:r>
                <a:endParaRPr lang="zh-CN" altLang="en-US" sz="1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597524DB-AF81-4B83-B9C3-1964AA8DE535}"/>
                  </a:ext>
                </a:extLst>
              </p:cNvPr>
              <p:cNvSpPr/>
              <p:nvPr/>
            </p:nvSpPr>
            <p:spPr>
              <a:xfrm>
                <a:off x="7213163" y="2735256"/>
                <a:ext cx="500932" cy="500932"/>
              </a:xfrm>
              <a:prstGeom prst="ellips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>
                    <a:solidFill>
                      <a:schemeClr val="tx1"/>
                    </a:solidFill>
                  </a:rPr>
                  <a:t>13</a:t>
                </a:r>
                <a:endParaRPr lang="zh-CN" altLang="en-US" sz="1200" b="1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82C5B9E2-F964-4BCC-A370-80A345D71121}"/>
              </a:ext>
            </a:extLst>
          </p:cNvPr>
          <p:cNvGrpSpPr/>
          <p:nvPr/>
        </p:nvGrpSpPr>
        <p:grpSpPr>
          <a:xfrm>
            <a:off x="2454295" y="4942020"/>
            <a:ext cx="2626363" cy="500932"/>
            <a:chOff x="2454295" y="4942020"/>
            <a:chExt cx="2626363" cy="500932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91944F4A-AEA5-46E9-ACA1-249F1F8108D3}"/>
                </a:ext>
              </a:extLst>
            </p:cNvPr>
            <p:cNvGrpSpPr/>
            <p:nvPr/>
          </p:nvGrpSpPr>
          <p:grpSpPr>
            <a:xfrm>
              <a:off x="2454295" y="4942020"/>
              <a:ext cx="1610141" cy="500932"/>
              <a:chOff x="5280991" y="2735256"/>
              <a:chExt cx="1610141" cy="500932"/>
            </a:xfrm>
            <a:noFill/>
          </p:grpSpPr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FEB4B8AE-3713-4F8B-908D-2439E49BA9BB}"/>
                  </a:ext>
                </a:extLst>
              </p:cNvPr>
              <p:cNvSpPr/>
              <p:nvPr/>
            </p:nvSpPr>
            <p:spPr>
              <a:xfrm>
                <a:off x="5280991" y="2735256"/>
                <a:ext cx="500932" cy="500932"/>
              </a:xfrm>
              <a:prstGeom prst="ellips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>
                    <a:solidFill>
                      <a:schemeClr val="tx1"/>
                    </a:solidFill>
                  </a:rPr>
                  <a:t>19</a:t>
                </a:r>
                <a:endParaRPr lang="zh-CN" altLang="en-US" sz="1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EEBA9490-21AE-4AD2-8A57-3E4F6C98B0D0}"/>
                  </a:ext>
                </a:extLst>
              </p:cNvPr>
              <p:cNvSpPr/>
              <p:nvPr/>
            </p:nvSpPr>
            <p:spPr>
              <a:xfrm>
                <a:off x="6390200" y="2735256"/>
                <a:ext cx="500932" cy="500932"/>
              </a:xfrm>
              <a:prstGeom prst="ellips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>
                    <a:solidFill>
                      <a:schemeClr val="tx1"/>
                    </a:solidFill>
                  </a:rPr>
                  <a:t>17</a:t>
                </a:r>
                <a:endParaRPr lang="zh-CN" altLang="en-US" sz="1200" b="1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B7F69ED7-8A8A-4433-8526-3733350E117D}"/>
                </a:ext>
              </a:extLst>
            </p:cNvPr>
            <p:cNvSpPr/>
            <p:nvPr/>
          </p:nvSpPr>
          <p:spPr>
            <a:xfrm>
              <a:off x="4579726" y="4942020"/>
              <a:ext cx="500932" cy="50093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chemeClr val="tx1"/>
                  </a:solidFill>
                </a:rPr>
                <a:t>15</a:t>
              </a:r>
              <a:endParaRPr lang="zh-CN" altLang="en-US" sz="1200" b="1">
                <a:solidFill>
                  <a:schemeClr val="tx1"/>
                </a:solidFill>
              </a:endParaRPr>
            </a:p>
          </p:txBody>
        </p:sp>
      </p:grp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EC3E0CDC-99C7-47BE-8255-4A60C7A59CC4}"/>
              </a:ext>
            </a:extLst>
          </p:cNvPr>
          <p:cNvCxnSpPr>
            <a:stCxn id="6" idx="3"/>
            <a:endCxn id="10" idx="7"/>
          </p:cNvCxnSpPr>
          <p:nvPr/>
        </p:nvCxnSpPr>
        <p:spPr>
          <a:xfrm flipH="1">
            <a:off x="4488036" y="2057589"/>
            <a:ext cx="1430858" cy="4995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D74C782E-F5E2-4503-BF3D-1227DCE42704}"/>
              </a:ext>
            </a:extLst>
          </p:cNvPr>
          <p:cNvCxnSpPr>
            <a:cxnSpLocks/>
            <a:stCxn id="11" idx="1"/>
            <a:endCxn id="6" idx="5"/>
          </p:cNvCxnSpPr>
          <p:nvPr/>
        </p:nvCxnSpPr>
        <p:spPr>
          <a:xfrm flipH="1" flipV="1">
            <a:off x="6273106" y="2057589"/>
            <a:ext cx="1430858" cy="4995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A028AFCF-4451-48F5-AE15-78E7B58FBBEA}"/>
              </a:ext>
            </a:extLst>
          </p:cNvPr>
          <p:cNvCxnSpPr>
            <a:cxnSpLocks/>
            <a:stCxn id="17" idx="7"/>
            <a:endCxn id="10" idx="3"/>
          </p:cNvCxnSpPr>
          <p:nvPr/>
        </p:nvCxnSpPr>
        <p:spPr>
          <a:xfrm flipV="1">
            <a:off x="3521950" y="2911312"/>
            <a:ext cx="611874" cy="8749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D09DE04D-F550-4DF2-BF38-03CCB7E3927F}"/>
              </a:ext>
            </a:extLst>
          </p:cNvPr>
          <p:cNvCxnSpPr>
            <a:cxnSpLocks/>
            <a:stCxn id="18" idx="1"/>
            <a:endCxn id="10" idx="5"/>
          </p:cNvCxnSpPr>
          <p:nvPr/>
        </p:nvCxnSpPr>
        <p:spPr>
          <a:xfrm flipH="1" flipV="1">
            <a:off x="4488036" y="2911312"/>
            <a:ext cx="513806" cy="8749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8D002A95-F28E-4C9D-B68F-B09D78C6E2D9}"/>
              </a:ext>
            </a:extLst>
          </p:cNvPr>
          <p:cNvCxnSpPr>
            <a:cxnSpLocks/>
            <a:stCxn id="21" idx="0"/>
            <a:endCxn id="11" idx="5"/>
          </p:cNvCxnSpPr>
          <p:nvPr/>
        </p:nvCxnSpPr>
        <p:spPr>
          <a:xfrm flipH="1" flipV="1">
            <a:off x="8058176" y="2911312"/>
            <a:ext cx="788980" cy="801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4BF8A7CC-F002-46FE-810D-E6723283459A}"/>
              </a:ext>
            </a:extLst>
          </p:cNvPr>
          <p:cNvCxnSpPr>
            <a:cxnSpLocks/>
            <a:stCxn id="11" idx="3"/>
            <a:endCxn id="20" idx="0"/>
          </p:cNvCxnSpPr>
          <p:nvPr/>
        </p:nvCxnSpPr>
        <p:spPr>
          <a:xfrm flipH="1">
            <a:off x="7013052" y="2911312"/>
            <a:ext cx="690912" cy="801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09276C77-138A-4B12-9E67-D792238232C4}"/>
              </a:ext>
            </a:extLst>
          </p:cNvPr>
          <p:cNvCxnSpPr>
            <a:cxnSpLocks/>
            <a:stCxn id="17" idx="3"/>
            <a:endCxn id="23" idx="0"/>
          </p:cNvCxnSpPr>
          <p:nvPr/>
        </p:nvCxnSpPr>
        <p:spPr>
          <a:xfrm flipH="1">
            <a:off x="2704761" y="4140452"/>
            <a:ext cx="462977" cy="801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0EB725BD-EBA8-46B1-9A61-36951437D448}"/>
              </a:ext>
            </a:extLst>
          </p:cNvPr>
          <p:cNvCxnSpPr>
            <a:cxnSpLocks/>
            <a:stCxn id="17" idx="5"/>
            <a:endCxn id="24" idx="0"/>
          </p:cNvCxnSpPr>
          <p:nvPr/>
        </p:nvCxnSpPr>
        <p:spPr>
          <a:xfrm>
            <a:off x="3521950" y="4140452"/>
            <a:ext cx="292020" cy="801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5847614F-4EA7-4FCB-87E2-138578756874}"/>
              </a:ext>
            </a:extLst>
          </p:cNvPr>
          <p:cNvCxnSpPr>
            <a:cxnSpLocks/>
            <a:stCxn id="18" idx="4"/>
            <a:endCxn id="27" idx="0"/>
          </p:cNvCxnSpPr>
          <p:nvPr/>
        </p:nvCxnSpPr>
        <p:spPr>
          <a:xfrm flipH="1">
            <a:off x="4830192" y="4213812"/>
            <a:ext cx="348756" cy="7282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5FA6713C-E4C9-4B27-8F75-637C94AD20BC}"/>
              </a:ext>
            </a:extLst>
          </p:cNvPr>
          <p:cNvSpPr/>
          <p:nvPr/>
        </p:nvSpPr>
        <p:spPr>
          <a:xfrm>
            <a:off x="5535924" y="1703377"/>
            <a:ext cx="258464" cy="299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1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760B7B4-9D7D-4B5C-BEE3-18BF4E6E4437}"/>
              </a:ext>
            </a:extLst>
          </p:cNvPr>
          <p:cNvSpPr/>
          <p:nvPr/>
        </p:nvSpPr>
        <p:spPr>
          <a:xfrm>
            <a:off x="3802000" y="2584445"/>
            <a:ext cx="258464" cy="299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2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849BF52-0D62-4606-9AC6-A5B276C7EDA3}"/>
              </a:ext>
            </a:extLst>
          </p:cNvPr>
          <p:cNvSpPr/>
          <p:nvPr/>
        </p:nvSpPr>
        <p:spPr>
          <a:xfrm>
            <a:off x="2751360" y="3786240"/>
            <a:ext cx="258464" cy="299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4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AA20829D-6068-4B81-825D-2DC2649ED34A}"/>
              </a:ext>
            </a:extLst>
          </p:cNvPr>
          <p:cNvSpPr/>
          <p:nvPr/>
        </p:nvSpPr>
        <p:spPr>
          <a:xfrm>
            <a:off x="2112552" y="5042725"/>
            <a:ext cx="258464" cy="299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8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C6C018A-5293-4F34-87F4-6617F379DE74}"/>
              </a:ext>
            </a:extLst>
          </p:cNvPr>
          <p:cNvSpPr/>
          <p:nvPr/>
        </p:nvSpPr>
        <p:spPr>
          <a:xfrm>
            <a:off x="7263518" y="2569500"/>
            <a:ext cx="258464" cy="299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3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70D2E4BA-F8DD-42D0-A256-22155D9531A8}"/>
              </a:ext>
            </a:extLst>
          </p:cNvPr>
          <p:cNvSpPr/>
          <p:nvPr/>
        </p:nvSpPr>
        <p:spPr>
          <a:xfrm>
            <a:off x="4644031" y="3813585"/>
            <a:ext cx="258464" cy="299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5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B2FEC6E9-7594-4EB8-BA80-3841699CCFFF}"/>
              </a:ext>
            </a:extLst>
          </p:cNvPr>
          <p:cNvSpPr/>
          <p:nvPr/>
        </p:nvSpPr>
        <p:spPr>
          <a:xfrm>
            <a:off x="3236389" y="5042725"/>
            <a:ext cx="258464" cy="299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9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12F83B88-28DC-4FEB-992C-2CDA4986A0B1}"/>
              </a:ext>
            </a:extLst>
          </p:cNvPr>
          <p:cNvSpPr/>
          <p:nvPr/>
        </p:nvSpPr>
        <p:spPr>
          <a:xfrm>
            <a:off x="4215539" y="5014775"/>
            <a:ext cx="428492" cy="3996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10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79678A2-A92B-4CE1-8B9F-5AC04ADD64C4}"/>
              </a:ext>
            </a:extLst>
          </p:cNvPr>
          <p:cNvSpPr/>
          <p:nvPr/>
        </p:nvSpPr>
        <p:spPr>
          <a:xfrm>
            <a:off x="6414694" y="3813585"/>
            <a:ext cx="258464" cy="299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6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5ADF0BCD-B5AF-4EEB-937B-3EE87E9A0C06}"/>
              </a:ext>
            </a:extLst>
          </p:cNvPr>
          <p:cNvSpPr/>
          <p:nvPr/>
        </p:nvSpPr>
        <p:spPr>
          <a:xfrm>
            <a:off x="8323434" y="3836264"/>
            <a:ext cx="258464" cy="299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7</a:t>
            </a:r>
            <a:endParaRPr lang="zh-CN" altLang="en-US" sz="1200">
              <a:solidFill>
                <a:schemeClr val="tx1"/>
              </a:solidFill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03EB4263-F234-4690-8064-7DD20CE852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944411"/>
              </p:ext>
            </p:extLst>
          </p:nvPr>
        </p:nvGraphicFramePr>
        <p:xfrm>
          <a:off x="2031999" y="5932017"/>
          <a:ext cx="809568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4640">
                  <a:extLst>
                    <a:ext uri="{9D8B030D-6E8A-4147-A177-3AD203B41FA5}">
                      <a16:colId xmlns:a16="http://schemas.microsoft.com/office/drawing/2014/main" val="940839607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3763612375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3861946670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1706225958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4224969062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720029947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2975948958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2154002310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2537272905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1965781602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2529116146"/>
                    </a:ext>
                  </a:extLst>
                </a:gridCol>
                <a:gridCol w="674640">
                  <a:extLst>
                    <a:ext uri="{9D8B030D-6E8A-4147-A177-3AD203B41FA5}">
                      <a16:colId xmlns:a16="http://schemas.microsoft.com/office/drawing/2014/main" val="29982563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latin typeface="+mn-ea"/>
                          <a:ea typeface="+mn-ea"/>
                        </a:rPr>
                        <a:t>序号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1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2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3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4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5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6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7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8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9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10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556772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latin typeface="+mn-ea"/>
                          <a:ea typeface="+mn-ea"/>
                        </a:rPr>
                        <a:t>数值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-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62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41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30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28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16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22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13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19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17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15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654444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3329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CABE6A-6590-4036-8DE6-E81323A1B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3600">
                <a:ea typeface="+mn-ea"/>
              </a:rPr>
              <a:t>大顶堆中插入一个元素</a:t>
            </a:r>
            <a:r>
              <a:rPr lang="en-US" altLang="zh-CN" sz="3600">
                <a:ea typeface="+mn-ea"/>
              </a:rPr>
              <a:t>(shift up</a:t>
            </a:r>
            <a:r>
              <a:rPr lang="zh-CN" altLang="en-US" sz="3600">
                <a:ea typeface="+mn-ea"/>
              </a:rPr>
              <a:t>操作</a:t>
            </a:r>
            <a:r>
              <a:rPr lang="en-US" altLang="zh-CN" sz="3600">
                <a:ea typeface="+mn-ea"/>
              </a:rPr>
              <a:t>)</a:t>
            </a:r>
            <a:endParaRPr lang="zh-CN" altLang="en-US" sz="3600">
              <a:ea typeface="+mn-ea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CFB2159-1DDE-4120-AE01-54F7EA11B2D7}"/>
              </a:ext>
            </a:extLst>
          </p:cNvPr>
          <p:cNvSpPr/>
          <p:nvPr/>
        </p:nvSpPr>
        <p:spPr>
          <a:xfrm>
            <a:off x="5845534" y="1630017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62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B401D8C3-A329-4FD1-B7E0-E30C557B5FC5}"/>
              </a:ext>
            </a:extLst>
          </p:cNvPr>
          <p:cNvGrpSpPr/>
          <p:nvPr/>
        </p:nvGrpSpPr>
        <p:grpSpPr>
          <a:xfrm>
            <a:off x="4060464" y="2483740"/>
            <a:ext cx="4071072" cy="500932"/>
            <a:chOff x="5280991" y="2735256"/>
            <a:chExt cx="4071072" cy="500932"/>
          </a:xfrm>
          <a:noFill/>
        </p:grpSpPr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964D98FD-E9F5-49E1-A8A1-8E71BE14A6F1}"/>
                </a:ext>
              </a:extLst>
            </p:cNvPr>
            <p:cNvSpPr/>
            <p:nvPr/>
          </p:nvSpPr>
          <p:spPr>
            <a:xfrm>
              <a:off x="5280991" y="2735256"/>
              <a:ext cx="500932" cy="500932"/>
            </a:xfrm>
            <a:prstGeom prst="ellips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chemeClr val="tx1"/>
                  </a:solidFill>
                </a:rPr>
                <a:t>41</a:t>
              </a:r>
              <a:endParaRPr lang="zh-CN" altLang="en-US" sz="1200" b="1">
                <a:solidFill>
                  <a:schemeClr val="tx1"/>
                </a:solidFill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15C2F48E-F315-41E1-A91F-DDAE52978687}"/>
                </a:ext>
              </a:extLst>
            </p:cNvPr>
            <p:cNvSpPr/>
            <p:nvPr/>
          </p:nvSpPr>
          <p:spPr>
            <a:xfrm>
              <a:off x="8851131" y="2735256"/>
              <a:ext cx="500932" cy="500932"/>
            </a:xfrm>
            <a:prstGeom prst="ellips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chemeClr val="tx1"/>
                  </a:solidFill>
                </a:rPr>
                <a:t>30</a:t>
              </a:r>
              <a:endParaRPr lang="zh-CN" altLang="en-US" sz="1200" b="1">
                <a:solidFill>
                  <a:schemeClr val="tx1"/>
                </a:solidFill>
              </a:endParaRPr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D005F04A-29F0-4069-AAB2-57272CEE3F58}"/>
              </a:ext>
            </a:extLst>
          </p:cNvPr>
          <p:cNvGrpSpPr/>
          <p:nvPr/>
        </p:nvGrpSpPr>
        <p:grpSpPr>
          <a:xfrm>
            <a:off x="3094378" y="3712880"/>
            <a:ext cx="6003244" cy="500932"/>
            <a:chOff x="3094378" y="3712880"/>
            <a:chExt cx="6003244" cy="500932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372D31B8-FEE2-474C-BBFB-97399FDDB78D}"/>
                </a:ext>
              </a:extLst>
            </p:cNvPr>
            <p:cNvGrpSpPr/>
            <p:nvPr/>
          </p:nvGrpSpPr>
          <p:grpSpPr>
            <a:xfrm>
              <a:off x="3094378" y="3712880"/>
              <a:ext cx="2335036" cy="500932"/>
              <a:chOff x="5280991" y="2735256"/>
              <a:chExt cx="2335036" cy="500932"/>
            </a:xfrm>
            <a:noFill/>
          </p:grpSpPr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13FC59DE-08B8-47C9-AB61-F0B1778BDCB2}"/>
                  </a:ext>
                </a:extLst>
              </p:cNvPr>
              <p:cNvSpPr/>
              <p:nvPr/>
            </p:nvSpPr>
            <p:spPr>
              <a:xfrm>
                <a:off x="5280991" y="2735256"/>
                <a:ext cx="500932" cy="500932"/>
              </a:xfrm>
              <a:prstGeom prst="ellips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>
                    <a:solidFill>
                      <a:schemeClr val="tx1"/>
                    </a:solidFill>
                  </a:rPr>
                  <a:t>28</a:t>
                </a:r>
                <a:endParaRPr lang="zh-CN" altLang="en-US" sz="1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516CA2EB-72B2-47A6-BF6E-E82F8D3EFCE4}"/>
                  </a:ext>
                </a:extLst>
              </p:cNvPr>
              <p:cNvSpPr/>
              <p:nvPr/>
            </p:nvSpPr>
            <p:spPr>
              <a:xfrm>
                <a:off x="7115095" y="2735256"/>
                <a:ext cx="500932" cy="500932"/>
              </a:xfrm>
              <a:prstGeom prst="ellips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>
                    <a:solidFill>
                      <a:schemeClr val="tx1"/>
                    </a:solidFill>
                  </a:rPr>
                  <a:t>16</a:t>
                </a:r>
                <a:endParaRPr lang="zh-CN" altLang="en-US" sz="1200" b="1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CA74B302-3394-455E-9310-417C3A3101E6}"/>
                </a:ext>
              </a:extLst>
            </p:cNvPr>
            <p:cNvGrpSpPr/>
            <p:nvPr/>
          </p:nvGrpSpPr>
          <p:grpSpPr>
            <a:xfrm>
              <a:off x="6762586" y="3712880"/>
              <a:ext cx="2335036" cy="500932"/>
              <a:chOff x="5379059" y="2735256"/>
              <a:chExt cx="2335036" cy="500932"/>
            </a:xfrm>
            <a:noFill/>
          </p:grpSpPr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155FE299-0FF2-4039-A9B2-C4AB4D09537B}"/>
                  </a:ext>
                </a:extLst>
              </p:cNvPr>
              <p:cNvSpPr/>
              <p:nvPr/>
            </p:nvSpPr>
            <p:spPr>
              <a:xfrm>
                <a:off x="5379059" y="2735256"/>
                <a:ext cx="500932" cy="500932"/>
              </a:xfrm>
              <a:prstGeom prst="ellips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>
                    <a:solidFill>
                      <a:schemeClr val="tx1"/>
                    </a:solidFill>
                  </a:rPr>
                  <a:t>22</a:t>
                </a:r>
                <a:endParaRPr lang="zh-CN" altLang="en-US" sz="1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597524DB-AF81-4B83-B9C3-1964AA8DE535}"/>
                  </a:ext>
                </a:extLst>
              </p:cNvPr>
              <p:cNvSpPr/>
              <p:nvPr/>
            </p:nvSpPr>
            <p:spPr>
              <a:xfrm>
                <a:off x="7213163" y="2735256"/>
                <a:ext cx="500932" cy="500932"/>
              </a:xfrm>
              <a:prstGeom prst="ellips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>
                    <a:solidFill>
                      <a:schemeClr val="tx1"/>
                    </a:solidFill>
                  </a:rPr>
                  <a:t>13</a:t>
                </a:r>
                <a:endParaRPr lang="zh-CN" altLang="en-US" sz="1200" b="1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82C5B9E2-F964-4BCC-A370-80A345D71121}"/>
              </a:ext>
            </a:extLst>
          </p:cNvPr>
          <p:cNvGrpSpPr/>
          <p:nvPr/>
        </p:nvGrpSpPr>
        <p:grpSpPr>
          <a:xfrm>
            <a:off x="2454295" y="4942020"/>
            <a:ext cx="2626363" cy="500932"/>
            <a:chOff x="2454295" y="4942020"/>
            <a:chExt cx="2626363" cy="500932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91944F4A-AEA5-46E9-ACA1-249F1F8108D3}"/>
                </a:ext>
              </a:extLst>
            </p:cNvPr>
            <p:cNvGrpSpPr/>
            <p:nvPr/>
          </p:nvGrpSpPr>
          <p:grpSpPr>
            <a:xfrm>
              <a:off x="2454295" y="4942020"/>
              <a:ext cx="1610141" cy="500932"/>
              <a:chOff x="5280991" y="2735256"/>
              <a:chExt cx="1610141" cy="500932"/>
            </a:xfrm>
            <a:noFill/>
          </p:grpSpPr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FEB4B8AE-3713-4F8B-908D-2439E49BA9BB}"/>
                  </a:ext>
                </a:extLst>
              </p:cNvPr>
              <p:cNvSpPr/>
              <p:nvPr/>
            </p:nvSpPr>
            <p:spPr>
              <a:xfrm>
                <a:off x="5280991" y="2735256"/>
                <a:ext cx="500932" cy="500932"/>
              </a:xfrm>
              <a:prstGeom prst="ellips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>
                    <a:solidFill>
                      <a:schemeClr val="tx1"/>
                    </a:solidFill>
                  </a:rPr>
                  <a:t>19</a:t>
                </a:r>
                <a:endParaRPr lang="zh-CN" altLang="en-US" sz="1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EEBA9490-21AE-4AD2-8A57-3E4F6C98B0D0}"/>
                  </a:ext>
                </a:extLst>
              </p:cNvPr>
              <p:cNvSpPr/>
              <p:nvPr/>
            </p:nvSpPr>
            <p:spPr>
              <a:xfrm>
                <a:off x="6390200" y="2735256"/>
                <a:ext cx="500932" cy="500932"/>
              </a:xfrm>
              <a:prstGeom prst="ellips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>
                    <a:solidFill>
                      <a:schemeClr val="tx1"/>
                    </a:solidFill>
                  </a:rPr>
                  <a:t>17</a:t>
                </a:r>
                <a:endParaRPr lang="zh-CN" altLang="en-US" sz="1200" b="1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B7F69ED7-8A8A-4433-8526-3733350E117D}"/>
                </a:ext>
              </a:extLst>
            </p:cNvPr>
            <p:cNvSpPr/>
            <p:nvPr/>
          </p:nvSpPr>
          <p:spPr>
            <a:xfrm>
              <a:off x="4579726" y="4942020"/>
              <a:ext cx="500932" cy="50093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chemeClr val="tx1"/>
                  </a:solidFill>
                </a:rPr>
                <a:t>15</a:t>
              </a:r>
              <a:endParaRPr lang="zh-CN" altLang="en-US" sz="1200" b="1">
                <a:solidFill>
                  <a:schemeClr val="tx1"/>
                </a:solidFill>
              </a:endParaRPr>
            </a:p>
          </p:txBody>
        </p:sp>
      </p:grp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EC3E0CDC-99C7-47BE-8255-4A60C7A59CC4}"/>
              </a:ext>
            </a:extLst>
          </p:cNvPr>
          <p:cNvCxnSpPr>
            <a:stCxn id="6" idx="3"/>
            <a:endCxn id="10" idx="7"/>
          </p:cNvCxnSpPr>
          <p:nvPr/>
        </p:nvCxnSpPr>
        <p:spPr>
          <a:xfrm flipH="1">
            <a:off x="4488036" y="2057589"/>
            <a:ext cx="1430858" cy="4995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D74C782E-F5E2-4503-BF3D-1227DCE42704}"/>
              </a:ext>
            </a:extLst>
          </p:cNvPr>
          <p:cNvCxnSpPr>
            <a:cxnSpLocks/>
            <a:stCxn id="11" idx="1"/>
            <a:endCxn id="6" idx="5"/>
          </p:cNvCxnSpPr>
          <p:nvPr/>
        </p:nvCxnSpPr>
        <p:spPr>
          <a:xfrm flipH="1" flipV="1">
            <a:off x="6273106" y="2057589"/>
            <a:ext cx="1430858" cy="4995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A028AFCF-4451-48F5-AE15-78E7B58FBBEA}"/>
              </a:ext>
            </a:extLst>
          </p:cNvPr>
          <p:cNvCxnSpPr>
            <a:cxnSpLocks/>
            <a:stCxn id="17" idx="7"/>
            <a:endCxn id="10" idx="3"/>
          </p:cNvCxnSpPr>
          <p:nvPr/>
        </p:nvCxnSpPr>
        <p:spPr>
          <a:xfrm flipV="1">
            <a:off x="3521950" y="2911312"/>
            <a:ext cx="611874" cy="8749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D09DE04D-F550-4DF2-BF38-03CCB7E3927F}"/>
              </a:ext>
            </a:extLst>
          </p:cNvPr>
          <p:cNvCxnSpPr>
            <a:cxnSpLocks/>
            <a:stCxn id="18" idx="1"/>
            <a:endCxn id="10" idx="5"/>
          </p:cNvCxnSpPr>
          <p:nvPr/>
        </p:nvCxnSpPr>
        <p:spPr>
          <a:xfrm flipH="1" flipV="1">
            <a:off x="4488036" y="2911312"/>
            <a:ext cx="513806" cy="8749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8D002A95-F28E-4C9D-B68F-B09D78C6E2D9}"/>
              </a:ext>
            </a:extLst>
          </p:cNvPr>
          <p:cNvCxnSpPr>
            <a:cxnSpLocks/>
            <a:stCxn id="21" idx="0"/>
            <a:endCxn id="11" idx="5"/>
          </p:cNvCxnSpPr>
          <p:nvPr/>
        </p:nvCxnSpPr>
        <p:spPr>
          <a:xfrm flipH="1" flipV="1">
            <a:off x="8058176" y="2911312"/>
            <a:ext cx="788980" cy="801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4BF8A7CC-F002-46FE-810D-E6723283459A}"/>
              </a:ext>
            </a:extLst>
          </p:cNvPr>
          <p:cNvCxnSpPr>
            <a:cxnSpLocks/>
            <a:stCxn id="11" idx="3"/>
            <a:endCxn id="20" idx="0"/>
          </p:cNvCxnSpPr>
          <p:nvPr/>
        </p:nvCxnSpPr>
        <p:spPr>
          <a:xfrm flipH="1">
            <a:off x="7013052" y="2911312"/>
            <a:ext cx="690912" cy="801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09276C77-138A-4B12-9E67-D792238232C4}"/>
              </a:ext>
            </a:extLst>
          </p:cNvPr>
          <p:cNvCxnSpPr>
            <a:cxnSpLocks/>
            <a:stCxn id="17" idx="3"/>
            <a:endCxn id="23" idx="0"/>
          </p:cNvCxnSpPr>
          <p:nvPr/>
        </p:nvCxnSpPr>
        <p:spPr>
          <a:xfrm flipH="1">
            <a:off x="2704761" y="4140452"/>
            <a:ext cx="462977" cy="801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0EB725BD-EBA8-46B1-9A61-36951437D448}"/>
              </a:ext>
            </a:extLst>
          </p:cNvPr>
          <p:cNvCxnSpPr>
            <a:cxnSpLocks/>
            <a:stCxn id="17" idx="5"/>
            <a:endCxn id="24" idx="0"/>
          </p:cNvCxnSpPr>
          <p:nvPr/>
        </p:nvCxnSpPr>
        <p:spPr>
          <a:xfrm>
            <a:off x="3521950" y="4140452"/>
            <a:ext cx="292020" cy="801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5847614F-4EA7-4FCB-87E2-138578756874}"/>
              </a:ext>
            </a:extLst>
          </p:cNvPr>
          <p:cNvCxnSpPr>
            <a:cxnSpLocks/>
            <a:stCxn id="18" idx="4"/>
            <a:endCxn id="27" idx="0"/>
          </p:cNvCxnSpPr>
          <p:nvPr/>
        </p:nvCxnSpPr>
        <p:spPr>
          <a:xfrm flipH="1">
            <a:off x="4830192" y="4213812"/>
            <a:ext cx="348756" cy="7282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椭圆 58">
            <a:extLst>
              <a:ext uri="{FF2B5EF4-FFF2-40B4-BE49-F238E27FC236}">
                <a16:creationId xmlns:a16="http://schemas.microsoft.com/office/drawing/2014/main" id="{04404EA0-9C04-4483-A3D5-56D800C984DF}"/>
              </a:ext>
            </a:extLst>
          </p:cNvPr>
          <p:cNvSpPr/>
          <p:nvPr/>
        </p:nvSpPr>
        <p:spPr>
          <a:xfrm>
            <a:off x="5546033" y="4942020"/>
            <a:ext cx="500932" cy="500932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52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FA6713C-E4C9-4B27-8F75-637C94AD20BC}"/>
              </a:ext>
            </a:extLst>
          </p:cNvPr>
          <p:cNvSpPr/>
          <p:nvPr/>
        </p:nvSpPr>
        <p:spPr>
          <a:xfrm>
            <a:off x="5535924" y="1703377"/>
            <a:ext cx="258464" cy="299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1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760B7B4-9D7D-4B5C-BEE3-18BF4E6E4437}"/>
              </a:ext>
            </a:extLst>
          </p:cNvPr>
          <p:cNvSpPr/>
          <p:nvPr/>
        </p:nvSpPr>
        <p:spPr>
          <a:xfrm>
            <a:off x="3802000" y="2584445"/>
            <a:ext cx="258464" cy="299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2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849BF52-0D62-4606-9AC6-A5B276C7EDA3}"/>
              </a:ext>
            </a:extLst>
          </p:cNvPr>
          <p:cNvSpPr/>
          <p:nvPr/>
        </p:nvSpPr>
        <p:spPr>
          <a:xfrm>
            <a:off x="2751360" y="3786240"/>
            <a:ext cx="258464" cy="299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4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AA20829D-6068-4B81-825D-2DC2649ED34A}"/>
              </a:ext>
            </a:extLst>
          </p:cNvPr>
          <p:cNvSpPr/>
          <p:nvPr/>
        </p:nvSpPr>
        <p:spPr>
          <a:xfrm>
            <a:off x="2112552" y="5042725"/>
            <a:ext cx="258464" cy="299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8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C6C018A-5293-4F34-87F4-6617F379DE74}"/>
              </a:ext>
            </a:extLst>
          </p:cNvPr>
          <p:cNvSpPr/>
          <p:nvPr/>
        </p:nvSpPr>
        <p:spPr>
          <a:xfrm>
            <a:off x="7263518" y="2569500"/>
            <a:ext cx="258464" cy="299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3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70D2E4BA-F8DD-42D0-A256-22155D9531A8}"/>
              </a:ext>
            </a:extLst>
          </p:cNvPr>
          <p:cNvSpPr/>
          <p:nvPr/>
        </p:nvSpPr>
        <p:spPr>
          <a:xfrm>
            <a:off x="4644031" y="3813585"/>
            <a:ext cx="258464" cy="299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5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B2FEC6E9-7594-4EB8-BA80-3841699CCFFF}"/>
              </a:ext>
            </a:extLst>
          </p:cNvPr>
          <p:cNvSpPr/>
          <p:nvPr/>
        </p:nvSpPr>
        <p:spPr>
          <a:xfrm>
            <a:off x="3236389" y="5042725"/>
            <a:ext cx="258464" cy="299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9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12F83B88-28DC-4FEB-992C-2CDA4986A0B1}"/>
              </a:ext>
            </a:extLst>
          </p:cNvPr>
          <p:cNvSpPr/>
          <p:nvPr/>
        </p:nvSpPr>
        <p:spPr>
          <a:xfrm>
            <a:off x="4215539" y="5014775"/>
            <a:ext cx="428492" cy="3996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10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79678A2-A92B-4CE1-8B9F-5AC04ADD64C4}"/>
              </a:ext>
            </a:extLst>
          </p:cNvPr>
          <p:cNvSpPr/>
          <p:nvPr/>
        </p:nvSpPr>
        <p:spPr>
          <a:xfrm>
            <a:off x="6414694" y="3813585"/>
            <a:ext cx="258464" cy="299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6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5ADF0BCD-B5AF-4EEB-937B-3EE87E9A0C06}"/>
              </a:ext>
            </a:extLst>
          </p:cNvPr>
          <p:cNvSpPr/>
          <p:nvPr/>
        </p:nvSpPr>
        <p:spPr>
          <a:xfrm>
            <a:off x="8323434" y="3836264"/>
            <a:ext cx="258464" cy="299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7</a:t>
            </a:r>
            <a:endParaRPr lang="zh-CN" altLang="en-US" sz="1200">
              <a:solidFill>
                <a:schemeClr val="tx1"/>
              </a:solidFill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03EB4263-F234-4690-8064-7DD20CE852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2196503"/>
              </p:ext>
            </p:extLst>
          </p:nvPr>
        </p:nvGraphicFramePr>
        <p:xfrm>
          <a:off x="2031999" y="5932017"/>
          <a:ext cx="860758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2122">
                  <a:extLst>
                    <a:ext uri="{9D8B030D-6E8A-4147-A177-3AD203B41FA5}">
                      <a16:colId xmlns:a16="http://schemas.microsoft.com/office/drawing/2014/main" val="940839607"/>
                    </a:ext>
                  </a:extLst>
                </a:gridCol>
                <a:gridCol w="662122">
                  <a:extLst>
                    <a:ext uri="{9D8B030D-6E8A-4147-A177-3AD203B41FA5}">
                      <a16:colId xmlns:a16="http://schemas.microsoft.com/office/drawing/2014/main" val="3763612375"/>
                    </a:ext>
                  </a:extLst>
                </a:gridCol>
                <a:gridCol w="662122">
                  <a:extLst>
                    <a:ext uri="{9D8B030D-6E8A-4147-A177-3AD203B41FA5}">
                      <a16:colId xmlns:a16="http://schemas.microsoft.com/office/drawing/2014/main" val="3861946670"/>
                    </a:ext>
                  </a:extLst>
                </a:gridCol>
                <a:gridCol w="662122">
                  <a:extLst>
                    <a:ext uri="{9D8B030D-6E8A-4147-A177-3AD203B41FA5}">
                      <a16:colId xmlns:a16="http://schemas.microsoft.com/office/drawing/2014/main" val="1706225958"/>
                    </a:ext>
                  </a:extLst>
                </a:gridCol>
                <a:gridCol w="662122">
                  <a:extLst>
                    <a:ext uri="{9D8B030D-6E8A-4147-A177-3AD203B41FA5}">
                      <a16:colId xmlns:a16="http://schemas.microsoft.com/office/drawing/2014/main" val="4224969062"/>
                    </a:ext>
                  </a:extLst>
                </a:gridCol>
                <a:gridCol w="662122">
                  <a:extLst>
                    <a:ext uri="{9D8B030D-6E8A-4147-A177-3AD203B41FA5}">
                      <a16:colId xmlns:a16="http://schemas.microsoft.com/office/drawing/2014/main" val="720029947"/>
                    </a:ext>
                  </a:extLst>
                </a:gridCol>
                <a:gridCol w="662122">
                  <a:extLst>
                    <a:ext uri="{9D8B030D-6E8A-4147-A177-3AD203B41FA5}">
                      <a16:colId xmlns:a16="http://schemas.microsoft.com/office/drawing/2014/main" val="2975948958"/>
                    </a:ext>
                  </a:extLst>
                </a:gridCol>
                <a:gridCol w="662122">
                  <a:extLst>
                    <a:ext uri="{9D8B030D-6E8A-4147-A177-3AD203B41FA5}">
                      <a16:colId xmlns:a16="http://schemas.microsoft.com/office/drawing/2014/main" val="2154002310"/>
                    </a:ext>
                  </a:extLst>
                </a:gridCol>
                <a:gridCol w="662122">
                  <a:extLst>
                    <a:ext uri="{9D8B030D-6E8A-4147-A177-3AD203B41FA5}">
                      <a16:colId xmlns:a16="http://schemas.microsoft.com/office/drawing/2014/main" val="2537272905"/>
                    </a:ext>
                  </a:extLst>
                </a:gridCol>
                <a:gridCol w="662122">
                  <a:extLst>
                    <a:ext uri="{9D8B030D-6E8A-4147-A177-3AD203B41FA5}">
                      <a16:colId xmlns:a16="http://schemas.microsoft.com/office/drawing/2014/main" val="1965781602"/>
                    </a:ext>
                  </a:extLst>
                </a:gridCol>
                <a:gridCol w="662122">
                  <a:extLst>
                    <a:ext uri="{9D8B030D-6E8A-4147-A177-3AD203B41FA5}">
                      <a16:colId xmlns:a16="http://schemas.microsoft.com/office/drawing/2014/main" val="2529116146"/>
                    </a:ext>
                  </a:extLst>
                </a:gridCol>
                <a:gridCol w="662122">
                  <a:extLst>
                    <a:ext uri="{9D8B030D-6E8A-4147-A177-3AD203B41FA5}">
                      <a16:colId xmlns:a16="http://schemas.microsoft.com/office/drawing/2014/main" val="2998256345"/>
                    </a:ext>
                  </a:extLst>
                </a:gridCol>
                <a:gridCol w="662122">
                  <a:extLst>
                    <a:ext uri="{9D8B030D-6E8A-4147-A177-3AD203B41FA5}">
                      <a16:colId xmlns:a16="http://schemas.microsoft.com/office/drawing/2014/main" val="33440344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序号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7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8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9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10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11</a:t>
                      </a:r>
                      <a:endParaRPr lang="zh-CN" altLang="en-US" sz="1400" kern="120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556772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数值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62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41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30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28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16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22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13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19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17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15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52</a:t>
                      </a:r>
                      <a:endParaRPr lang="zh-CN" altLang="en-US" sz="1400" kern="120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65444461"/>
                  </a:ext>
                </a:extLst>
              </a:tr>
            </a:tbl>
          </a:graphicData>
        </a:graphic>
      </p:graphicFrame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5BD89630-9123-447D-8A6F-86BF48A60E71}"/>
              </a:ext>
            </a:extLst>
          </p:cNvPr>
          <p:cNvCxnSpPr>
            <a:cxnSpLocks/>
            <a:stCxn id="18" idx="5"/>
            <a:endCxn id="59" idx="0"/>
          </p:cNvCxnSpPr>
          <p:nvPr/>
        </p:nvCxnSpPr>
        <p:spPr>
          <a:xfrm>
            <a:off x="5356054" y="4140452"/>
            <a:ext cx="440445" cy="80156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09BFAE4F-2A31-4742-AEA8-6B4D4CB24BBE}"/>
              </a:ext>
            </a:extLst>
          </p:cNvPr>
          <p:cNvSpPr/>
          <p:nvPr/>
        </p:nvSpPr>
        <p:spPr>
          <a:xfrm>
            <a:off x="5178948" y="5003972"/>
            <a:ext cx="428492" cy="3996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11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9335BFF7-6A08-4639-992B-2B86F0687FFC}"/>
              </a:ext>
            </a:extLst>
          </p:cNvPr>
          <p:cNvSpPr txBox="1"/>
          <p:nvPr/>
        </p:nvSpPr>
        <p:spPr>
          <a:xfrm>
            <a:off x="6459402" y="5045116"/>
            <a:ext cx="3084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将插入元素放在数组末尾</a:t>
            </a:r>
          </a:p>
        </p:txBody>
      </p:sp>
    </p:spTree>
    <p:extLst>
      <p:ext uri="{BB962C8B-B14F-4D97-AF65-F5344CB8AC3E}">
        <p14:creationId xmlns:p14="http://schemas.microsoft.com/office/powerpoint/2010/main" val="668434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CABE6A-6590-4036-8DE6-E81323A1B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3600">
                <a:ea typeface="+mn-ea"/>
              </a:rPr>
              <a:t>大顶堆中插入一个元素</a:t>
            </a:r>
            <a:r>
              <a:rPr lang="en-US" altLang="zh-CN" sz="3600">
                <a:ea typeface="+mn-ea"/>
              </a:rPr>
              <a:t>(shift up</a:t>
            </a:r>
            <a:r>
              <a:rPr lang="zh-CN" altLang="en-US" sz="3600">
                <a:ea typeface="+mn-ea"/>
              </a:rPr>
              <a:t>操作</a:t>
            </a:r>
            <a:r>
              <a:rPr lang="en-US" altLang="zh-CN" sz="3600">
                <a:ea typeface="+mn-ea"/>
              </a:rPr>
              <a:t>)</a:t>
            </a:r>
            <a:endParaRPr lang="zh-CN" altLang="en-US" sz="3600">
              <a:ea typeface="+mn-ea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CFB2159-1DDE-4120-AE01-54F7EA11B2D7}"/>
              </a:ext>
            </a:extLst>
          </p:cNvPr>
          <p:cNvSpPr/>
          <p:nvPr/>
        </p:nvSpPr>
        <p:spPr>
          <a:xfrm>
            <a:off x="5845534" y="1630017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62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B401D8C3-A329-4FD1-B7E0-E30C557B5FC5}"/>
              </a:ext>
            </a:extLst>
          </p:cNvPr>
          <p:cNvGrpSpPr/>
          <p:nvPr/>
        </p:nvGrpSpPr>
        <p:grpSpPr>
          <a:xfrm>
            <a:off x="4060464" y="2483740"/>
            <a:ext cx="4071072" cy="500932"/>
            <a:chOff x="5280991" y="2735256"/>
            <a:chExt cx="4071072" cy="500932"/>
          </a:xfrm>
          <a:noFill/>
        </p:grpSpPr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964D98FD-E9F5-49E1-A8A1-8E71BE14A6F1}"/>
                </a:ext>
              </a:extLst>
            </p:cNvPr>
            <p:cNvSpPr/>
            <p:nvPr/>
          </p:nvSpPr>
          <p:spPr>
            <a:xfrm>
              <a:off x="5280991" y="2735256"/>
              <a:ext cx="500932" cy="500932"/>
            </a:xfrm>
            <a:prstGeom prst="ellips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chemeClr val="tx1"/>
                  </a:solidFill>
                </a:rPr>
                <a:t>41</a:t>
              </a:r>
              <a:endParaRPr lang="zh-CN" altLang="en-US" sz="1200" b="1">
                <a:solidFill>
                  <a:schemeClr val="tx1"/>
                </a:solidFill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15C2F48E-F315-41E1-A91F-DDAE52978687}"/>
                </a:ext>
              </a:extLst>
            </p:cNvPr>
            <p:cNvSpPr/>
            <p:nvPr/>
          </p:nvSpPr>
          <p:spPr>
            <a:xfrm>
              <a:off x="8851131" y="2735256"/>
              <a:ext cx="500932" cy="500932"/>
            </a:xfrm>
            <a:prstGeom prst="ellips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chemeClr val="tx1"/>
                  </a:solidFill>
                </a:rPr>
                <a:t>30</a:t>
              </a:r>
              <a:endParaRPr lang="zh-CN" altLang="en-US" sz="1200" b="1">
                <a:solidFill>
                  <a:schemeClr val="tx1"/>
                </a:solidFill>
              </a:endParaRPr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D005F04A-29F0-4069-AAB2-57272CEE3F58}"/>
              </a:ext>
            </a:extLst>
          </p:cNvPr>
          <p:cNvGrpSpPr/>
          <p:nvPr/>
        </p:nvGrpSpPr>
        <p:grpSpPr>
          <a:xfrm>
            <a:off x="3094378" y="3712880"/>
            <a:ext cx="6003244" cy="500932"/>
            <a:chOff x="3094378" y="3712880"/>
            <a:chExt cx="6003244" cy="500932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372D31B8-FEE2-474C-BBFB-97399FDDB78D}"/>
                </a:ext>
              </a:extLst>
            </p:cNvPr>
            <p:cNvGrpSpPr/>
            <p:nvPr/>
          </p:nvGrpSpPr>
          <p:grpSpPr>
            <a:xfrm>
              <a:off x="3094378" y="3712880"/>
              <a:ext cx="2335036" cy="500932"/>
              <a:chOff x="5280991" y="2735256"/>
              <a:chExt cx="2335036" cy="500932"/>
            </a:xfrm>
            <a:noFill/>
          </p:grpSpPr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13FC59DE-08B8-47C9-AB61-F0B1778BDCB2}"/>
                  </a:ext>
                </a:extLst>
              </p:cNvPr>
              <p:cNvSpPr/>
              <p:nvPr/>
            </p:nvSpPr>
            <p:spPr>
              <a:xfrm>
                <a:off x="5280991" y="2735256"/>
                <a:ext cx="500932" cy="500932"/>
              </a:xfrm>
              <a:prstGeom prst="ellips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>
                    <a:solidFill>
                      <a:schemeClr val="tx1"/>
                    </a:solidFill>
                  </a:rPr>
                  <a:t>28</a:t>
                </a:r>
                <a:endParaRPr lang="zh-CN" altLang="en-US" sz="1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516CA2EB-72B2-47A6-BF6E-E82F8D3EFCE4}"/>
                  </a:ext>
                </a:extLst>
              </p:cNvPr>
              <p:cNvSpPr/>
              <p:nvPr/>
            </p:nvSpPr>
            <p:spPr>
              <a:xfrm>
                <a:off x="7115095" y="2735256"/>
                <a:ext cx="500932" cy="500932"/>
              </a:xfrm>
              <a:prstGeom prst="ellips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>
                    <a:solidFill>
                      <a:schemeClr val="tx1"/>
                    </a:solidFill>
                  </a:rPr>
                  <a:t>16</a:t>
                </a:r>
                <a:endParaRPr lang="zh-CN" altLang="en-US" sz="1200" b="1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CA74B302-3394-455E-9310-417C3A3101E6}"/>
                </a:ext>
              </a:extLst>
            </p:cNvPr>
            <p:cNvGrpSpPr/>
            <p:nvPr/>
          </p:nvGrpSpPr>
          <p:grpSpPr>
            <a:xfrm>
              <a:off x="6762586" y="3712880"/>
              <a:ext cx="2335036" cy="500932"/>
              <a:chOff x="5379059" y="2735256"/>
              <a:chExt cx="2335036" cy="500932"/>
            </a:xfrm>
            <a:noFill/>
          </p:grpSpPr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155FE299-0FF2-4039-A9B2-C4AB4D09537B}"/>
                  </a:ext>
                </a:extLst>
              </p:cNvPr>
              <p:cNvSpPr/>
              <p:nvPr/>
            </p:nvSpPr>
            <p:spPr>
              <a:xfrm>
                <a:off x="5379059" y="2735256"/>
                <a:ext cx="500932" cy="500932"/>
              </a:xfrm>
              <a:prstGeom prst="ellips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>
                    <a:solidFill>
                      <a:schemeClr val="tx1"/>
                    </a:solidFill>
                  </a:rPr>
                  <a:t>22</a:t>
                </a:r>
                <a:endParaRPr lang="zh-CN" altLang="en-US" sz="1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597524DB-AF81-4B83-B9C3-1964AA8DE535}"/>
                  </a:ext>
                </a:extLst>
              </p:cNvPr>
              <p:cNvSpPr/>
              <p:nvPr/>
            </p:nvSpPr>
            <p:spPr>
              <a:xfrm>
                <a:off x="7213163" y="2735256"/>
                <a:ext cx="500932" cy="500932"/>
              </a:xfrm>
              <a:prstGeom prst="ellips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>
                    <a:solidFill>
                      <a:schemeClr val="tx1"/>
                    </a:solidFill>
                  </a:rPr>
                  <a:t>13</a:t>
                </a:r>
                <a:endParaRPr lang="zh-CN" altLang="en-US" sz="1200" b="1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82C5B9E2-F964-4BCC-A370-80A345D71121}"/>
              </a:ext>
            </a:extLst>
          </p:cNvPr>
          <p:cNvGrpSpPr/>
          <p:nvPr/>
        </p:nvGrpSpPr>
        <p:grpSpPr>
          <a:xfrm>
            <a:off x="2454295" y="4942020"/>
            <a:ext cx="2626363" cy="500932"/>
            <a:chOff x="2454295" y="4942020"/>
            <a:chExt cx="2626363" cy="500932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91944F4A-AEA5-46E9-ACA1-249F1F8108D3}"/>
                </a:ext>
              </a:extLst>
            </p:cNvPr>
            <p:cNvGrpSpPr/>
            <p:nvPr/>
          </p:nvGrpSpPr>
          <p:grpSpPr>
            <a:xfrm>
              <a:off x="2454295" y="4942020"/>
              <a:ext cx="1610141" cy="500932"/>
              <a:chOff x="5280991" y="2735256"/>
              <a:chExt cx="1610141" cy="500932"/>
            </a:xfrm>
            <a:noFill/>
          </p:grpSpPr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FEB4B8AE-3713-4F8B-908D-2439E49BA9BB}"/>
                  </a:ext>
                </a:extLst>
              </p:cNvPr>
              <p:cNvSpPr/>
              <p:nvPr/>
            </p:nvSpPr>
            <p:spPr>
              <a:xfrm>
                <a:off x="5280991" y="2735256"/>
                <a:ext cx="500932" cy="500932"/>
              </a:xfrm>
              <a:prstGeom prst="ellips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>
                    <a:solidFill>
                      <a:schemeClr val="tx1"/>
                    </a:solidFill>
                  </a:rPr>
                  <a:t>19</a:t>
                </a:r>
                <a:endParaRPr lang="zh-CN" altLang="en-US" sz="1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EEBA9490-21AE-4AD2-8A57-3E4F6C98B0D0}"/>
                  </a:ext>
                </a:extLst>
              </p:cNvPr>
              <p:cNvSpPr/>
              <p:nvPr/>
            </p:nvSpPr>
            <p:spPr>
              <a:xfrm>
                <a:off x="6390200" y="2735256"/>
                <a:ext cx="500932" cy="500932"/>
              </a:xfrm>
              <a:prstGeom prst="ellips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>
                    <a:solidFill>
                      <a:schemeClr val="tx1"/>
                    </a:solidFill>
                  </a:rPr>
                  <a:t>17</a:t>
                </a:r>
                <a:endParaRPr lang="zh-CN" altLang="en-US" sz="1200" b="1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B7F69ED7-8A8A-4433-8526-3733350E117D}"/>
                </a:ext>
              </a:extLst>
            </p:cNvPr>
            <p:cNvSpPr/>
            <p:nvPr/>
          </p:nvSpPr>
          <p:spPr>
            <a:xfrm>
              <a:off x="4579726" y="4942020"/>
              <a:ext cx="500932" cy="50093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chemeClr val="tx1"/>
                  </a:solidFill>
                </a:rPr>
                <a:t>15</a:t>
              </a:r>
              <a:endParaRPr lang="zh-CN" altLang="en-US" sz="1200" b="1">
                <a:solidFill>
                  <a:schemeClr val="tx1"/>
                </a:solidFill>
              </a:endParaRPr>
            </a:p>
          </p:txBody>
        </p:sp>
      </p:grp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EC3E0CDC-99C7-47BE-8255-4A60C7A59CC4}"/>
              </a:ext>
            </a:extLst>
          </p:cNvPr>
          <p:cNvCxnSpPr>
            <a:stCxn id="6" idx="3"/>
            <a:endCxn id="10" idx="7"/>
          </p:cNvCxnSpPr>
          <p:nvPr/>
        </p:nvCxnSpPr>
        <p:spPr>
          <a:xfrm flipH="1">
            <a:off x="4488036" y="2057589"/>
            <a:ext cx="1430858" cy="4995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D74C782E-F5E2-4503-BF3D-1227DCE42704}"/>
              </a:ext>
            </a:extLst>
          </p:cNvPr>
          <p:cNvCxnSpPr>
            <a:cxnSpLocks/>
            <a:stCxn id="11" idx="1"/>
            <a:endCxn id="6" idx="5"/>
          </p:cNvCxnSpPr>
          <p:nvPr/>
        </p:nvCxnSpPr>
        <p:spPr>
          <a:xfrm flipH="1" flipV="1">
            <a:off x="6273106" y="2057589"/>
            <a:ext cx="1430858" cy="4995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A028AFCF-4451-48F5-AE15-78E7B58FBBEA}"/>
              </a:ext>
            </a:extLst>
          </p:cNvPr>
          <p:cNvCxnSpPr>
            <a:cxnSpLocks/>
            <a:stCxn id="17" idx="7"/>
            <a:endCxn id="10" idx="3"/>
          </p:cNvCxnSpPr>
          <p:nvPr/>
        </p:nvCxnSpPr>
        <p:spPr>
          <a:xfrm flipV="1">
            <a:off x="3521950" y="2911312"/>
            <a:ext cx="611874" cy="8749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D09DE04D-F550-4DF2-BF38-03CCB7E3927F}"/>
              </a:ext>
            </a:extLst>
          </p:cNvPr>
          <p:cNvCxnSpPr>
            <a:cxnSpLocks/>
            <a:stCxn id="18" idx="1"/>
            <a:endCxn id="10" idx="5"/>
          </p:cNvCxnSpPr>
          <p:nvPr/>
        </p:nvCxnSpPr>
        <p:spPr>
          <a:xfrm flipH="1" flipV="1">
            <a:off x="4488036" y="2911312"/>
            <a:ext cx="513806" cy="8749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8D002A95-F28E-4C9D-B68F-B09D78C6E2D9}"/>
              </a:ext>
            </a:extLst>
          </p:cNvPr>
          <p:cNvCxnSpPr>
            <a:cxnSpLocks/>
            <a:stCxn id="21" idx="0"/>
            <a:endCxn id="11" idx="5"/>
          </p:cNvCxnSpPr>
          <p:nvPr/>
        </p:nvCxnSpPr>
        <p:spPr>
          <a:xfrm flipH="1" flipV="1">
            <a:off x="8058176" y="2911312"/>
            <a:ext cx="788980" cy="801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4BF8A7CC-F002-46FE-810D-E6723283459A}"/>
              </a:ext>
            </a:extLst>
          </p:cNvPr>
          <p:cNvCxnSpPr>
            <a:cxnSpLocks/>
            <a:stCxn id="11" idx="3"/>
            <a:endCxn id="20" idx="0"/>
          </p:cNvCxnSpPr>
          <p:nvPr/>
        </p:nvCxnSpPr>
        <p:spPr>
          <a:xfrm flipH="1">
            <a:off x="7013052" y="2911312"/>
            <a:ext cx="690912" cy="801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09276C77-138A-4B12-9E67-D792238232C4}"/>
              </a:ext>
            </a:extLst>
          </p:cNvPr>
          <p:cNvCxnSpPr>
            <a:cxnSpLocks/>
            <a:stCxn id="17" idx="3"/>
            <a:endCxn id="23" idx="0"/>
          </p:cNvCxnSpPr>
          <p:nvPr/>
        </p:nvCxnSpPr>
        <p:spPr>
          <a:xfrm flipH="1">
            <a:off x="2704761" y="4140452"/>
            <a:ext cx="462977" cy="801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0EB725BD-EBA8-46B1-9A61-36951437D448}"/>
              </a:ext>
            </a:extLst>
          </p:cNvPr>
          <p:cNvCxnSpPr>
            <a:cxnSpLocks/>
            <a:stCxn id="17" idx="5"/>
            <a:endCxn id="24" idx="0"/>
          </p:cNvCxnSpPr>
          <p:nvPr/>
        </p:nvCxnSpPr>
        <p:spPr>
          <a:xfrm>
            <a:off x="3521950" y="4140452"/>
            <a:ext cx="292020" cy="801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5847614F-4EA7-4FCB-87E2-138578756874}"/>
              </a:ext>
            </a:extLst>
          </p:cNvPr>
          <p:cNvCxnSpPr>
            <a:cxnSpLocks/>
            <a:stCxn id="18" idx="4"/>
            <a:endCxn id="27" idx="0"/>
          </p:cNvCxnSpPr>
          <p:nvPr/>
        </p:nvCxnSpPr>
        <p:spPr>
          <a:xfrm flipH="1">
            <a:off x="4830192" y="4213812"/>
            <a:ext cx="348756" cy="7282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椭圆 58">
            <a:extLst>
              <a:ext uri="{FF2B5EF4-FFF2-40B4-BE49-F238E27FC236}">
                <a16:creationId xmlns:a16="http://schemas.microsoft.com/office/drawing/2014/main" id="{04404EA0-9C04-4483-A3D5-56D800C984DF}"/>
              </a:ext>
            </a:extLst>
          </p:cNvPr>
          <p:cNvSpPr/>
          <p:nvPr/>
        </p:nvSpPr>
        <p:spPr>
          <a:xfrm>
            <a:off x="5546033" y="4942020"/>
            <a:ext cx="500932" cy="500932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52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FA6713C-E4C9-4B27-8F75-637C94AD20BC}"/>
              </a:ext>
            </a:extLst>
          </p:cNvPr>
          <p:cNvSpPr/>
          <p:nvPr/>
        </p:nvSpPr>
        <p:spPr>
          <a:xfrm>
            <a:off x="5535924" y="1703377"/>
            <a:ext cx="258464" cy="299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1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760B7B4-9D7D-4B5C-BEE3-18BF4E6E4437}"/>
              </a:ext>
            </a:extLst>
          </p:cNvPr>
          <p:cNvSpPr/>
          <p:nvPr/>
        </p:nvSpPr>
        <p:spPr>
          <a:xfrm>
            <a:off x="3802000" y="2584445"/>
            <a:ext cx="258464" cy="299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2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849BF52-0D62-4606-9AC6-A5B276C7EDA3}"/>
              </a:ext>
            </a:extLst>
          </p:cNvPr>
          <p:cNvSpPr/>
          <p:nvPr/>
        </p:nvSpPr>
        <p:spPr>
          <a:xfrm>
            <a:off x="2751360" y="3786240"/>
            <a:ext cx="258464" cy="299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4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AA20829D-6068-4B81-825D-2DC2649ED34A}"/>
              </a:ext>
            </a:extLst>
          </p:cNvPr>
          <p:cNvSpPr/>
          <p:nvPr/>
        </p:nvSpPr>
        <p:spPr>
          <a:xfrm>
            <a:off x="2112552" y="5042725"/>
            <a:ext cx="258464" cy="299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8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C6C018A-5293-4F34-87F4-6617F379DE74}"/>
              </a:ext>
            </a:extLst>
          </p:cNvPr>
          <p:cNvSpPr/>
          <p:nvPr/>
        </p:nvSpPr>
        <p:spPr>
          <a:xfrm>
            <a:off x="7263518" y="2569500"/>
            <a:ext cx="258464" cy="299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3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70D2E4BA-F8DD-42D0-A256-22155D9531A8}"/>
              </a:ext>
            </a:extLst>
          </p:cNvPr>
          <p:cNvSpPr/>
          <p:nvPr/>
        </p:nvSpPr>
        <p:spPr>
          <a:xfrm>
            <a:off x="4644031" y="3813585"/>
            <a:ext cx="258464" cy="299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5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B2FEC6E9-7594-4EB8-BA80-3841699CCFFF}"/>
              </a:ext>
            </a:extLst>
          </p:cNvPr>
          <p:cNvSpPr/>
          <p:nvPr/>
        </p:nvSpPr>
        <p:spPr>
          <a:xfrm>
            <a:off x="3236389" y="5042725"/>
            <a:ext cx="258464" cy="299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9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12F83B88-28DC-4FEB-992C-2CDA4986A0B1}"/>
              </a:ext>
            </a:extLst>
          </p:cNvPr>
          <p:cNvSpPr/>
          <p:nvPr/>
        </p:nvSpPr>
        <p:spPr>
          <a:xfrm>
            <a:off x="4215539" y="5014775"/>
            <a:ext cx="428492" cy="3996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10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79678A2-A92B-4CE1-8B9F-5AC04ADD64C4}"/>
              </a:ext>
            </a:extLst>
          </p:cNvPr>
          <p:cNvSpPr/>
          <p:nvPr/>
        </p:nvSpPr>
        <p:spPr>
          <a:xfrm>
            <a:off x="6414694" y="3813585"/>
            <a:ext cx="258464" cy="299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6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5ADF0BCD-B5AF-4EEB-937B-3EE87E9A0C06}"/>
              </a:ext>
            </a:extLst>
          </p:cNvPr>
          <p:cNvSpPr/>
          <p:nvPr/>
        </p:nvSpPr>
        <p:spPr>
          <a:xfrm>
            <a:off x="8323434" y="3836264"/>
            <a:ext cx="258464" cy="299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7</a:t>
            </a:r>
            <a:endParaRPr lang="zh-CN" altLang="en-US" sz="1200">
              <a:solidFill>
                <a:schemeClr val="tx1"/>
              </a:solidFill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03EB4263-F234-4690-8064-7DD20CE852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5784822"/>
              </p:ext>
            </p:extLst>
          </p:nvPr>
        </p:nvGraphicFramePr>
        <p:xfrm>
          <a:off x="2031999" y="5932017"/>
          <a:ext cx="860758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2122">
                  <a:extLst>
                    <a:ext uri="{9D8B030D-6E8A-4147-A177-3AD203B41FA5}">
                      <a16:colId xmlns:a16="http://schemas.microsoft.com/office/drawing/2014/main" val="940839607"/>
                    </a:ext>
                  </a:extLst>
                </a:gridCol>
                <a:gridCol w="662122">
                  <a:extLst>
                    <a:ext uri="{9D8B030D-6E8A-4147-A177-3AD203B41FA5}">
                      <a16:colId xmlns:a16="http://schemas.microsoft.com/office/drawing/2014/main" val="3763612375"/>
                    </a:ext>
                  </a:extLst>
                </a:gridCol>
                <a:gridCol w="662122">
                  <a:extLst>
                    <a:ext uri="{9D8B030D-6E8A-4147-A177-3AD203B41FA5}">
                      <a16:colId xmlns:a16="http://schemas.microsoft.com/office/drawing/2014/main" val="3861946670"/>
                    </a:ext>
                  </a:extLst>
                </a:gridCol>
                <a:gridCol w="662122">
                  <a:extLst>
                    <a:ext uri="{9D8B030D-6E8A-4147-A177-3AD203B41FA5}">
                      <a16:colId xmlns:a16="http://schemas.microsoft.com/office/drawing/2014/main" val="1706225958"/>
                    </a:ext>
                  </a:extLst>
                </a:gridCol>
                <a:gridCol w="662122">
                  <a:extLst>
                    <a:ext uri="{9D8B030D-6E8A-4147-A177-3AD203B41FA5}">
                      <a16:colId xmlns:a16="http://schemas.microsoft.com/office/drawing/2014/main" val="4224969062"/>
                    </a:ext>
                  </a:extLst>
                </a:gridCol>
                <a:gridCol w="662122">
                  <a:extLst>
                    <a:ext uri="{9D8B030D-6E8A-4147-A177-3AD203B41FA5}">
                      <a16:colId xmlns:a16="http://schemas.microsoft.com/office/drawing/2014/main" val="720029947"/>
                    </a:ext>
                  </a:extLst>
                </a:gridCol>
                <a:gridCol w="662122">
                  <a:extLst>
                    <a:ext uri="{9D8B030D-6E8A-4147-A177-3AD203B41FA5}">
                      <a16:colId xmlns:a16="http://schemas.microsoft.com/office/drawing/2014/main" val="2975948958"/>
                    </a:ext>
                  </a:extLst>
                </a:gridCol>
                <a:gridCol w="662122">
                  <a:extLst>
                    <a:ext uri="{9D8B030D-6E8A-4147-A177-3AD203B41FA5}">
                      <a16:colId xmlns:a16="http://schemas.microsoft.com/office/drawing/2014/main" val="2154002310"/>
                    </a:ext>
                  </a:extLst>
                </a:gridCol>
                <a:gridCol w="662122">
                  <a:extLst>
                    <a:ext uri="{9D8B030D-6E8A-4147-A177-3AD203B41FA5}">
                      <a16:colId xmlns:a16="http://schemas.microsoft.com/office/drawing/2014/main" val="2537272905"/>
                    </a:ext>
                  </a:extLst>
                </a:gridCol>
                <a:gridCol w="662122">
                  <a:extLst>
                    <a:ext uri="{9D8B030D-6E8A-4147-A177-3AD203B41FA5}">
                      <a16:colId xmlns:a16="http://schemas.microsoft.com/office/drawing/2014/main" val="1965781602"/>
                    </a:ext>
                  </a:extLst>
                </a:gridCol>
                <a:gridCol w="662122">
                  <a:extLst>
                    <a:ext uri="{9D8B030D-6E8A-4147-A177-3AD203B41FA5}">
                      <a16:colId xmlns:a16="http://schemas.microsoft.com/office/drawing/2014/main" val="2529116146"/>
                    </a:ext>
                  </a:extLst>
                </a:gridCol>
                <a:gridCol w="662122">
                  <a:extLst>
                    <a:ext uri="{9D8B030D-6E8A-4147-A177-3AD203B41FA5}">
                      <a16:colId xmlns:a16="http://schemas.microsoft.com/office/drawing/2014/main" val="2998256345"/>
                    </a:ext>
                  </a:extLst>
                </a:gridCol>
                <a:gridCol w="662122">
                  <a:extLst>
                    <a:ext uri="{9D8B030D-6E8A-4147-A177-3AD203B41FA5}">
                      <a16:colId xmlns:a16="http://schemas.microsoft.com/office/drawing/2014/main" val="33440344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序号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7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8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9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10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11</a:t>
                      </a:r>
                      <a:endParaRPr lang="zh-CN" altLang="en-US" sz="1400" kern="120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556772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数值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62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41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30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28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16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22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13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19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17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15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52</a:t>
                      </a:r>
                      <a:endParaRPr lang="zh-CN" altLang="en-US" sz="1400" kern="120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65444461"/>
                  </a:ext>
                </a:extLst>
              </a:tr>
            </a:tbl>
          </a:graphicData>
        </a:graphic>
      </p:graphicFrame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5BD89630-9123-447D-8A6F-86BF48A60E71}"/>
              </a:ext>
            </a:extLst>
          </p:cNvPr>
          <p:cNvCxnSpPr>
            <a:cxnSpLocks/>
            <a:stCxn id="18" idx="5"/>
            <a:endCxn id="59" idx="0"/>
          </p:cNvCxnSpPr>
          <p:nvPr/>
        </p:nvCxnSpPr>
        <p:spPr>
          <a:xfrm>
            <a:off x="5356054" y="4140452"/>
            <a:ext cx="440445" cy="80156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09BFAE4F-2A31-4742-AEA8-6B4D4CB24BBE}"/>
              </a:ext>
            </a:extLst>
          </p:cNvPr>
          <p:cNvSpPr/>
          <p:nvPr/>
        </p:nvSpPr>
        <p:spPr>
          <a:xfrm>
            <a:off x="5178948" y="5003972"/>
            <a:ext cx="428492" cy="3996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11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9A3EAA4-C028-476E-9283-4B9F04B94C16}"/>
              </a:ext>
            </a:extLst>
          </p:cNvPr>
          <p:cNvSpPr txBox="1"/>
          <p:nvPr/>
        </p:nvSpPr>
        <p:spPr>
          <a:xfrm>
            <a:off x="6459401" y="5045116"/>
            <a:ext cx="39942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将插入元素与它的父节点比较大小，如果比父节点大，将它与父节点交换位置</a:t>
            </a:r>
          </a:p>
        </p:txBody>
      </p:sp>
    </p:spTree>
    <p:extLst>
      <p:ext uri="{BB962C8B-B14F-4D97-AF65-F5344CB8AC3E}">
        <p14:creationId xmlns:p14="http://schemas.microsoft.com/office/powerpoint/2010/main" val="2608730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CABE6A-6590-4036-8DE6-E81323A1B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3600">
                <a:ea typeface="+mn-ea"/>
              </a:rPr>
              <a:t>大顶堆中插入一个元素</a:t>
            </a:r>
            <a:r>
              <a:rPr lang="en-US" altLang="zh-CN" sz="3600">
                <a:ea typeface="+mn-ea"/>
              </a:rPr>
              <a:t>(shift up</a:t>
            </a:r>
            <a:r>
              <a:rPr lang="zh-CN" altLang="en-US" sz="3600">
                <a:ea typeface="+mn-ea"/>
              </a:rPr>
              <a:t>操作</a:t>
            </a:r>
            <a:r>
              <a:rPr lang="en-US" altLang="zh-CN" sz="3600">
                <a:ea typeface="+mn-ea"/>
              </a:rPr>
              <a:t>)</a:t>
            </a:r>
            <a:endParaRPr lang="zh-CN" altLang="en-US" sz="3600">
              <a:ea typeface="+mn-ea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CFB2159-1DDE-4120-AE01-54F7EA11B2D7}"/>
              </a:ext>
            </a:extLst>
          </p:cNvPr>
          <p:cNvSpPr/>
          <p:nvPr/>
        </p:nvSpPr>
        <p:spPr>
          <a:xfrm>
            <a:off x="5845534" y="1630017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62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B401D8C3-A329-4FD1-B7E0-E30C557B5FC5}"/>
              </a:ext>
            </a:extLst>
          </p:cNvPr>
          <p:cNvGrpSpPr/>
          <p:nvPr/>
        </p:nvGrpSpPr>
        <p:grpSpPr>
          <a:xfrm>
            <a:off x="4060464" y="2483740"/>
            <a:ext cx="4071072" cy="500932"/>
            <a:chOff x="5280991" y="2735256"/>
            <a:chExt cx="4071072" cy="500932"/>
          </a:xfrm>
          <a:noFill/>
        </p:grpSpPr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964D98FD-E9F5-49E1-A8A1-8E71BE14A6F1}"/>
                </a:ext>
              </a:extLst>
            </p:cNvPr>
            <p:cNvSpPr/>
            <p:nvPr/>
          </p:nvSpPr>
          <p:spPr>
            <a:xfrm>
              <a:off x="5280991" y="2735256"/>
              <a:ext cx="500932" cy="500932"/>
            </a:xfrm>
            <a:prstGeom prst="ellips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chemeClr val="tx1"/>
                  </a:solidFill>
                </a:rPr>
                <a:t>41</a:t>
              </a:r>
              <a:endParaRPr lang="zh-CN" altLang="en-US" sz="1200" b="1">
                <a:solidFill>
                  <a:schemeClr val="tx1"/>
                </a:solidFill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15C2F48E-F315-41E1-A91F-DDAE52978687}"/>
                </a:ext>
              </a:extLst>
            </p:cNvPr>
            <p:cNvSpPr/>
            <p:nvPr/>
          </p:nvSpPr>
          <p:spPr>
            <a:xfrm>
              <a:off x="8851131" y="2735256"/>
              <a:ext cx="500932" cy="500932"/>
            </a:xfrm>
            <a:prstGeom prst="ellips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chemeClr val="tx1"/>
                  </a:solidFill>
                </a:rPr>
                <a:t>30</a:t>
              </a:r>
              <a:endParaRPr lang="zh-CN" altLang="en-US" sz="1200" b="1">
                <a:solidFill>
                  <a:schemeClr val="tx1"/>
                </a:solidFill>
              </a:endParaRPr>
            </a:p>
          </p:txBody>
        </p:sp>
      </p:grpSp>
      <p:sp>
        <p:nvSpPr>
          <p:cNvPr id="17" name="椭圆 16">
            <a:extLst>
              <a:ext uri="{FF2B5EF4-FFF2-40B4-BE49-F238E27FC236}">
                <a16:creationId xmlns:a16="http://schemas.microsoft.com/office/drawing/2014/main" id="{13FC59DE-08B8-47C9-AB61-F0B1778BDCB2}"/>
              </a:ext>
            </a:extLst>
          </p:cNvPr>
          <p:cNvSpPr/>
          <p:nvPr/>
        </p:nvSpPr>
        <p:spPr>
          <a:xfrm>
            <a:off x="3094378" y="3712880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28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516CA2EB-72B2-47A6-BF6E-E82F8D3EFCE4}"/>
              </a:ext>
            </a:extLst>
          </p:cNvPr>
          <p:cNvSpPr/>
          <p:nvPr/>
        </p:nvSpPr>
        <p:spPr>
          <a:xfrm>
            <a:off x="4928482" y="3712880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16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155FE299-0FF2-4039-A9B2-C4AB4D09537B}"/>
              </a:ext>
            </a:extLst>
          </p:cNvPr>
          <p:cNvSpPr/>
          <p:nvPr/>
        </p:nvSpPr>
        <p:spPr>
          <a:xfrm>
            <a:off x="6762586" y="3712880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22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597524DB-AF81-4B83-B9C3-1964AA8DE535}"/>
              </a:ext>
            </a:extLst>
          </p:cNvPr>
          <p:cNvSpPr/>
          <p:nvPr/>
        </p:nvSpPr>
        <p:spPr>
          <a:xfrm>
            <a:off x="8596690" y="3712880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13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82C5B9E2-F964-4BCC-A370-80A345D71121}"/>
              </a:ext>
            </a:extLst>
          </p:cNvPr>
          <p:cNvGrpSpPr/>
          <p:nvPr/>
        </p:nvGrpSpPr>
        <p:grpSpPr>
          <a:xfrm>
            <a:off x="2454295" y="4942020"/>
            <a:ext cx="2626363" cy="500932"/>
            <a:chOff x="2454295" y="4942020"/>
            <a:chExt cx="2626363" cy="500932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91944F4A-AEA5-46E9-ACA1-249F1F8108D3}"/>
                </a:ext>
              </a:extLst>
            </p:cNvPr>
            <p:cNvGrpSpPr/>
            <p:nvPr/>
          </p:nvGrpSpPr>
          <p:grpSpPr>
            <a:xfrm>
              <a:off x="2454295" y="4942020"/>
              <a:ext cx="1610141" cy="500932"/>
              <a:chOff x="5280991" y="2735256"/>
              <a:chExt cx="1610141" cy="500932"/>
            </a:xfrm>
            <a:noFill/>
          </p:grpSpPr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FEB4B8AE-3713-4F8B-908D-2439E49BA9BB}"/>
                  </a:ext>
                </a:extLst>
              </p:cNvPr>
              <p:cNvSpPr/>
              <p:nvPr/>
            </p:nvSpPr>
            <p:spPr>
              <a:xfrm>
                <a:off x="5280991" y="2735256"/>
                <a:ext cx="500932" cy="500932"/>
              </a:xfrm>
              <a:prstGeom prst="ellips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>
                    <a:solidFill>
                      <a:schemeClr val="tx1"/>
                    </a:solidFill>
                  </a:rPr>
                  <a:t>19</a:t>
                </a:r>
                <a:endParaRPr lang="zh-CN" altLang="en-US" sz="1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EEBA9490-21AE-4AD2-8A57-3E4F6C98B0D0}"/>
                  </a:ext>
                </a:extLst>
              </p:cNvPr>
              <p:cNvSpPr/>
              <p:nvPr/>
            </p:nvSpPr>
            <p:spPr>
              <a:xfrm>
                <a:off x="6390200" y="2735256"/>
                <a:ext cx="500932" cy="500932"/>
              </a:xfrm>
              <a:prstGeom prst="ellips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>
                    <a:solidFill>
                      <a:schemeClr val="tx1"/>
                    </a:solidFill>
                  </a:rPr>
                  <a:t>17</a:t>
                </a:r>
                <a:endParaRPr lang="zh-CN" altLang="en-US" sz="1200" b="1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B7F69ED7-8A8A-4433-8526-3733350E117D}"/>
                </a:ext>
              </a:extLst>
            </p:cNvPr>
            <p:cNvSpPr/>
            <p:nvPr/>
          </p:nvSpPr>
          <p:spPr>
            <a:xfrm>
              <a:off x="4579726" y="4942020"/>
              <a:ext cx="500932" cy="50093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chemeClr val="tx1"/>
                  </a:solidFill>
                </a:rPr>
                <a:t>15</a:t>
              </a:r>
              <a:endParaRPr lang="zh-CN" altLang="en-US" sz="1200" b="1">
                <a:solidFill>
                  <a:schemeClr val="tx1"/>
                </a:solidFill>
              </a:endParaRPr>
            </a:p>
          </p:txBody>
        </p:sp>
      </p:grp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EC3E0CDC-99C7-47BE-8255-4A60C7A59CC4}"/>
              </a:ext>
            </a:extLst>
          </p:cNvPr>
          <p:cNvCxnSpPr>
            <a:stCxn id="6" idx="3"/>
            <a:endCxn id="10" idx="7"/>
          </p:cNvCxnSpPr>
          <p:nvPr/>
        </p:nvCxnSpPr>
        <p:spPr>
          <a:xfrm flipH="1">
            <a:off x="4488036" y="2057589"/>
            <a:ext cx="1430858" cy="4995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D74C782E-F5E2-4503-BF3D-1227DCE42704}"/>
              </a:ext>
            </a:extLst>
          </p:cNvPr>
          <p:cNvCxnSpPr>
            <a:cxnSpLocks/>
            <a:stCxn id="11" idx="1"/>
            <a:endCxn id="6" idx="5"/>
          </p:cNvCxnSpPr>
          <p:nvPr/>
        </p:nvCxnSpPr>
        <p:spPr>
          <a:xfrm flipH="1" flipV="1">
            <a:off x="6273106" y="2057589"/>
            <a:ext cx="1430858" cy="4995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A028AFCF-4451-48F5-AE15-78E7B58FBBEA}"/>
              </a:ext>
            </a:extLst>
          </p:cNvPr>
          <p:cNvCxnSpPr>
            <a:cxnSpLocks/>
            <a:stCxn id="17" idx="7"/>
            <a:endCxn id="10" idx="3"/>
          </p:cNvCxnSpPr>
          <p:nvPr/>
        </p:nvCxnSpPr>
        <p:spPr>
          <a:xfrm flipV="1">
            <a:off x="3521950" y="2911312"/>
            <a:ext cx="611874" cy="8749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D09DE04D-F550-4DF2-BF38-03CCB7E3927F}"/>
              </a:ext>
            </a:extLst>
          </p:cNvPr>
          <p:cNvCxnSpPr>
            <a:cxnSpLocks/>
            <a:stCxn id="18" idx="1"/>
            <a:endCxn id="10" idx="5"/>
          </p:cNvCxnSpPr>
          <p:nvPr/>
        </p:nvCxnSpPr>
        <p:spPr>
          <a:xfrm flipH="1" flipV="1">
            <a:off x="4488036" y="2911312"/>
            <a:ext cx="513806" cy="8749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8D002A95-F28E-4C9D-B68F-B09D78C6E2D9}"/>
              </a:ext>
            </a:extLst>
          </p:cNvPr>
          <p:cNvCxnSpPr>
            <a:cxnSpLocks/>
            <a:stCxn id="21" idx="0"/>
            <a:endCxn id="11" idx="5"/>
          </p:cNvCxnSpPr>
          <p:nvPr/>
        </p:nvCxnSpPr>
        <p:spPr>
          <a:xfrm flipH="1" flipV="1">
            <a:off x="8058176" y="2911312"/>
            <a:ext cx="788980" cy="801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4BF8A7CC-F002-46FE-810D-E6723283459A}"/>
              </a:ext>
            </a:extLst>
          </p:cNvPr>
          <p:cNvCxnSpPr>
            <a:cxnSpLocks/>
            <a:stCxn id="11" idx="3"/>
            <a:endCxn id="20" idx="0"/>
          </p:cNvCxnSpPr>
          <p:nvPr/>
        </p:nvCxnSpPr>
        <p:spPr>
          <a:xfrm flipH="1">
            <a:off x="7013052" y="2911312"/>
            <a:ext cx="690912" cy="801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09276C77-138A-4B12-9E67-D792238232C4}"/>
              </a:ext>
            </a:extLst>
          </p:cNvPr>
          <p:cNvCxnSpPr>
            <a:cxnSpLocks/>
            <a:stCxn id="17" idx="3"/>
            <a:endCxn id="23" idx="0"/>
          </p:cNvCxnSpPr>
          <p:nvPr/>
        </p:nvCxnSpPr>
        <p:spPr>
          <a:xfrm flipH="1">
            <a:off x="2704761" y="4140452"/>
            <a:ext cx="462977" cy="801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0EB725BD-EBA8-46B1-9A61-36951437D448}"/>
              </a:ext>
            </a:extLst>
          </p:cNvPr>
          <p:cNvCxnSpPr>
            <a:cxnSpLocks/>
            <a:stCxn id="17" idx="5"/>
            <a:endCxn id="24" idx="0"/>
          </p:cNvCxnSpPr>
          <p:nvPr/>
        </p:nvCxnSpPr>
        <p:spPr>
          <a:xfrm>
            <a:off x="3521950" y="4140452"/>
            <a:ext cx="292020" cy="801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5847614F-4EA7-4FCB-87E2-138578756874}"/>
              </a:ext>
            </a:extLst>
          </p:cNvPr>
          <p:cNvCxnSpPr>
            <a:cxnSpLocks/>
            <a:stCxn id="18" idx="4"/>
            <a:endCxn id="27" idx="0"/>
          </p:cNvCxnSpPr>
          <p:nvPr/>
        </p:nvCxnSpPr>
        <p:spPr>
          <a:xfrm flipH="1">
            <a:off x="4830192" y="4213812"/>
            <a:ext cx="348756" cy="7282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椭圆 58">
            <a:extLst>
              <a:ext uri="{FF2B5EF4-FFF2-40B4-BE49-F238E27FC236}">
                <a16:creationId xmlns:a16="http://schemas.microsoft.com/office/drawing/2014/main" id="{04404EA0-9C04-4483-A3D5-56D800C984DF}"/>
              </a:ext>
            </a:extLst>
          </p:cNvPr>
          <p:cNvSpPr/>
          <p:nvPr/>
        </p:nvSpPr>
        <p:spPr>
          <a:xfrm>
            <a:off x="5546033" y="4942020"/>
            <a:ext cx="500932" cy="500932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52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FA6713C-E4C9-4B27-8F75-637C94AD20BC}"/>
              </a:ext>
            </a:extLst>
          </p:cNvPr>
          <p:cNvSpPr/>
          <p:nvPr/>
        </p:nvSpPr>
        <p:spPr>
          <a:xfrm>
            <a:off x="5535924" y="1703377"/>
            <a:ext cx="258464" cy="299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1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760B7B4-9D7D-4B5C-BEE3-18BF4E6E4437}"/>
              </a:ext>
            </a:extLst>
          </p:cNvPr>
          <p:cNvSpPr/>
          <p:nvPr/>
        </p:nvSpPr>
        <p:spPr>
          <a:xfrm>
            <a:off x="3802000" y="2584445"/>
            <a:ext cx="258464" cy="299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2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849BF52-0D62-4606-9AC6-A5B276C7EDA3}"/>
              </a:ext>
            </a:extLst>
          </p:cNvPr>
          <p:cNvSpPr/>
          <p:nvPr/>
        </p:nvSpPr>
        <p:spPr>
          <a:xfrm>
            <a:off x="2751360" y="3786240"/>
            <a:ext cx="258464" cy="299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4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AA20829D-6068-4B81-825D-2DC2649ED34A}"/>
              </a:ext>
            </a:extLst>
          </p:cNvPr>
          <p:cNvSpPr/>
          <p:nvPr/>
        </p:nvSpPr>
        <p:spPr>
          <a:xfrm>
            <a:off x="2112552" y="5042725"/>
            <a:ext cx="258464" cy="299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8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C6C018A-5293-4F34-87F4-6617F379DE74}"/>
              </a:ext>
            </a:extLst>
          </p:cNvPr>
          <p:cNvSpPr/>
          <p:nvPr/>
        </p:nvSpPr>
        <p:spPr>
          <a:xfrm>
            <a:off x="7263518" y="2569500"/>
            <a:ext cx="258464" cy="299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3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70D2E4BA-F8DD-42D0-A256-22155D9531A8}"/>
              </a:ext>
            </a:extLst>
          </p:cNvPr>
          <p:cNvSpPr/>
          <p:nvPr/>
        </p:nvSpPr>
        <p:spPr>
          <a:xfrm>
            <a:off x="4644031" y="3813585"/>
            <a:ext cx="258464" cy="299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5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B2FEC6E9-7594-4EB8-BA80-3841699CCFFF}"/>
              </a:ext>
            </a:extLst>
          </p:cNvPr>
          <p:cNvSpPr/>
          <p:nvPr/>
        </p:nvSpPr>
        <p:spPr>
          <a:xfrm>
            <a:off x="3236389" y="5042725"/>
            <a:ext cx="258464" cy="299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9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12F83B88-28DC-4FEB-992C-2CDA4986A0B1}"/>
              </a:ext>
            </a:extLst>
          </p:cNvPr>
          <p:cNvSpPr/>
          <p:nvPr/>
        </p:nvSpPr>
        <p:spPr>
          <a:xfrm>
            <a:off x="4215539" y="5014775"/>
            <a:ext cx="428492" cy="3996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10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79678A2-A92B-4CE1-8B9F-5AC04ADD64C4}"/>
              </a:ext>
            </a:extLst>
          </p:cNvPr>
          <p:cNvSpPr/>
          <p:nvPr/>
        </p:nvSpPr>
        <p:spPr>
          <a:xfrm>
            <a:off x="6414694" y="3813585"/>
            <a:ext cx="258464" cy="299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6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5ADF0BCD-B5AF-4EEB-937B-3EE87E9A0C06}"/>
              </a:ext>
            </a:extLst>
          </p:cNvPr>
          <p:cNvSpPr/>
          <p:nvPr/>
        </p:nvSpPr>
        <p:spPr>
          <a:xfrm>
            <a:off x="8323434" y="3836264"/>
            <a:ext cx="258464" cy="299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7</a:t>
            </a:r>
            <a:endParaRPr lang="zh-CN" altLang="en-US" sz="1200">
              <a:solidFill>
                <a:schemeClr val="tx1"/>
              </a:solidFill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03EB4263-F234-4690-8064-7DD20CE852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408655"/>
              </p:ext>
            </p:extLst>
          </p:nvPr>
        </p:nvGraphicFramePr>
        <p:xfrm>
          <a:off x="2031999" y="5932017"/>
          <a:ext cx="860758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2122">
                  <a:extLst>
                    <a:ext uri="{9D8B030D-6E8A-4147-A177-3AD203B41FA5}">
                      <a16:colId xmlns:a16="http://schemas.microsoft.com/office/drawing/2014/main" val="940839607"/>
                    </a:ext>
                  </a:extLst>
                </a:gridCol>
                <a:gridCol w="662122">
                  <a:extLst>
                    <a:ext uri="{9D8B030D-6E8A-4147-A177-3AD203B41FA5}">
                      <a16:colId xmlns:a16="http://schemas.microsoft.com/office/drawing/2014/main" val="3763612375"/>
                    </a:ext>
                  </a:extLst>
                </a:gridCol>
                <a:gridCol w="662122">
                  <a:extLst>
                    <a:ext uri="{9D8B030D-6E8A-4147-A177-3AD203B41FA5}">
                      <a16:colId xmlns:a16="http://schemas.microsoft.com/office/drawing/2014/main" val="3861946670"/>
                    </a:ext>
                  </a:extLst>
                </a:gridCol>
                <a:gridCol w="662122">
                  <a:extLst>
                    <a:ext uri="{9D8B030D-6E8A-4147-A177-3AD203B41FA5}">
                      <a16:colId xmlns:a16="http://schemas.microsoft.com/office/drawing/2014/main" val="1706225958"/>
                    </a:ext>
                  </a:extLst>
                </a:gridCol>
                <a:gridCol w="662122">
                  <a:extLst>
                    <a:ext uri="{9D8B030D-6E8A-4147-A177-3AD203B41FA5}">
                      <a16:colId xmlns:a16="http://schemas.microsoft.com/office/drawing/2014/main" val="4224969062"/>
                    </a:ext>
                  </a:extLst>
                </a:gridCol>
                <a:gridCol w="662122">
                  <a:extLst>
                    <a:ext uri="{9D8B030D-6E8A-4147-A177-3AD203B41FA5}">
                      <a16:colId xmlns:a16="http://schemas.microsoft.com/office/drawing/2014/main" val="720029947"/>
                    </a:ext>
                  </a:extLst>
                </a:gridCol>
                <a:gridCol w="662122">
                  <a:extLst>
                    <a:ext uri="{9D8B030D-6E8A-4147-A177-3AD203B41FA5}">
                      <a16:colId xmlns:a16="http://schemas.microsoft.com/office/drawing/2014/main" val="2975948958"/>
                    </a:ext>
                  </a:extLst>
                </a:gridCol>
                <a:gridCol w="662122">
                  <a:extLst>
                    <a:ext uri="{9D8B030D-6E8A-4147-A177-3AD203B41FA5}">
                      <a16:colId xmlns:a16="http://schemas.microsoft.com/office/drawing/2014/main" val="2154002310"/>
                    </a:ext>
                  </a:extLst>
                </a:gridCol>
                <a:gridCol w="662122">
                  <a:extLst>
                    <a:ext uri="{9D8B030D-6E8A-4147-A177-3AD203B41FA5}">
                      <a16:colId xmlns:a16="http://schemas.microsoft.com/office/drawing/2014/main" val="2537272905"/>
                    </a:ext>
                  </a:extLst>
                </a:gridCol>
                <a:gridCol w="662122">
                  <a:extLst>
                    <a:ext uri="{9D8B030D-6E8A-4147-A177-3AD203B41FA5}">
                      <a16:colId xmlns:a16="http://schemas.microsoft.com/office/drawing/2014/main" val="1965781602"/>
                    </a:ext>
                  </a:extLst>
                </a:gridCol>
                <a:gridCol w="662122">
                  <a:extLst>
                    <a:ext uri="{9D8B030D-6E8A-4147-A177-3AD203B41FA5}">
                      <a16:colId xmlns:a16="http://schemas.microsoft.com/office/drawing/2014/main" val="2529116146"/>
                    </a:ext>
                  </a:extLst>
                </a:gridCol>
                <a:gridCol w="662122">
                  <a:extLst>
                    <a:ext uri="{9D8B030D-6E8A-4147-A177-3AD203B41FA5}">
                      <a16:colId xmlns:a16="http://schemas.microsoft.com/office/drawing/2014/main" val="2998256345"/>
                    </a:ext>
                  </a:extLst>
                </a:gridCol>
                <a:gridCol w="662122">
                  <a:extLst>
                    <a:ext uri="{9D8B030D-6E8A-4147-A177-3AD203B41FA5}">
                      <a16:colId xmlns:a16="http://schemas.microsoft.com/office/drawing/2014/main" val="33440344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序号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endParaRPr lang="zh-CN" altLang="en-US" sz="1400" kern="120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7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8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9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10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11</a:t>
                      </a:r>
                      <a:endParaRPr lang="zh-CN" altLang="en-US" sz="1400" kern="120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556772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数值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62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41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30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28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52</a:t>
                      </a:r>
                      <a:endParaRPr lang="zh-CN" altLang="en-US" sz="1400" kern="120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22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13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19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17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15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16</a:t>
                      </a:r>
                      <a:endParaRPr lang="zh-CN" altLang="en-US" sz="1400" kern="120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65444461"/>
                  </a:ext>
                </a:extLst>
              </a:tr>
            </a:tbl>
          </a:graphicData>
        </a:graphic>
      </p:graphicFrame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5BD89630-9123-447D-8A6F-86BF48A60E71}"/>
              </a:ext>
            </a:extLst>
          </p:cNvPr>
          <p:cNvCxnSpPr>
            <a:cxnSpLocks/>
            <a:stCxn id="18" idx="5"/>
            <a:endCxn id="59" idx="0"/>
          </p:cNvCxnSpPr>
          <p:nvPr/>
        </p:nvCxnSpPr>
        <p:spPr>
          <a:xfrm>
            <a:off x="5356054" y="4140452"/>
            <a:ext cx="440445" cy="80156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09BFAE4F-2A31-4742-AEA8-6B4D4CB24BBE}"/>
              </a:ext>
            </a:extLst>
          </p:cNvPr>
          <p:cNvSpPr/>
          <p:nvPr/>
        </p:nvSpPr>
        <p:spPr>
          <a:xfrm>
            <a:off x="5178948" y="5003972"/>
            <a:ext cx="428492" cy="3996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11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9A3EAA4-C028-476E-9283-4B9F04B94C16}"/>
              </a:ext>
            </a:extLst>
          </p:cNvPr>
          <p:cNvSpPr txBox="1"/>
          <p:nvPr/>
        </p:nvSpPr>
        <p:spPr>
          <a:xfrm>
            <a:off x="6459401" y="5045116"/>
            <a:ext cx="39942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将插入元素与它的父节点比较大小，如果比父节点大，将它与父节点交换位置</a:t>
            </a:r>
          </a:p>
        </p:txBody>
      </p:sp>
    </p:spTree>
    <p:extLst>
      <p:ext uri="{BB962C8B-B14F-4D97-AF65-F5344CB8AC3E}">
        <p14:creationId xmlns:p14="http://schemas.microsoft.com/office/powerpoint/2010/main" val="3077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4.07407E-6 L -0.0513 -0.179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65" y="-900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2.22222E-6 L 0.05065 0.1794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26" y="90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5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CABE6A-6590-4036-8DE6-E81323A1B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3600">
                <a:ea typeface="+mn-ea"/>
              </a:rPr>
              <a:t>大顶堆中插入一个元素</a:t>
            </a:r>
            <a:r>
              <a:rPr lang="en-US" altLang="zh-CN" sz="3600">
                <a:ea typeface="+mn-ea"/>
              </a:rPr>
              <a:t>(shift up</a:t>
            </a:r>
            <a:r>
              <a:rPr lang="zh-CN" altLang="en-US" sz="3600">
                <a:ea typeface="+mn-ea"/>
              </a:rPr>
              <a:t>操作</a:t>
            </a:r>
            <a:r>
              <a:rPr lang="en-US" altLang="zh-CN" sz="3600">
                <a:ea typeface="+mn-ea"/>
              </a:rPr>
              <a:t>)</a:t>
            </a:r>
            <a:endParaRPr lang="zh-CN" altLang="en-US" sz="3600">
              <a:ea typeface="+mn-ea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CFB2159-1DDE-4120-AE01-54F7EA11B2D7}"/>
              </a:ext>
            </a:extLst>
          </p:cNvPr>
          <p:cNvSpPr/>
          <p:nvPr/>
        </p:nvSpPr>
        <p:spPr>
          <a:xfrm>
            <a:off x="5845534" y="1630017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62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964D98FD-E9F5-49E1-A8A1-8E71BE14A6F1}"/>
              </a:ext>
            </a:extLst>
          </p:cNvPr>
          <p:cNvSpPr/>
          <p:nvPr/>
        </p:nvSpPr>
        <p:spPr>
          <a:xfrm>
            <a:off x="4060464" y="2483740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41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15C2F48E-F315-41E1-A91F-DDAE52978687}"/>
              </a:ext>
            </a:extLst>
          </p:cNvPr>
          <p:cNvSpPr/>
          <p:nvPr/>
        </p:nvSpPr>
        <p:spPr>
          <a:xfrm>
            <a:off x="7630604" y="2483740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30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13FC59DE-08B8-47C9-AB61-F0B1778BDCB2}"/>
              </a:ext>
            </a:extLst>
          </p:cNvPr>
          <p:cNvSpPr/>
          <p:nvPr/>
        </p:nvSpPr>
        <p:spPr>
          <a:xfrm>
            <a:off x="3094378" y="3712880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28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155FE299-0FF2-4039-A9B2-C4AB4D09537B}"/>
              </a:ext>
            </a:extLst>
          </p:cNvPr>
          <p:cNvSpPr/>
          <p:nvPr/>
        </p:nvSpPr>
        <p:spPr>
          <a:xfrm>
            <a:off x="6762586" y="3712880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22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597524DB-AF81-4B83-B9C3-1964AA8DE535}"/>
              </a:ext>
            </a:extLst>
          </p:cNvPr>
          <p:cNvSpPr/>
          <p:nvPr/>
        </p:nvSpPr>
        <p:spPr>
          <a:xfrm>
            <a:off x="8596690" y="3712880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13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82C5B9E2-F964-4BCC-A370-80A345D71121}"/>
              </a:ext>
            </a:extLst>
          </p:cNvPr>
          <p:cNvGrpSpPr/>
          <p:nvPr/>
        </p:nvGrpSpPr>
        <p:grpSpPr>
          <a:xfrm>
            <a:off x="2454295" y="4942020"/>
            <a:ext cx="2626363" cy="500932"/>
            <a:chOff x="2454295" y="4942020"/>
            <a:chExt cx="2626363" cy="500932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91944F4A-AEA5-46E9-ACA1-249F1F8108D3}"/>
                </a:ext>
              </a:extLst>
            </p:cNvPr>
            <p:cNvGrpSpPr/>
            <p:nvPr/>
          </p:nvGrpSpPr>
          <p:grpSpPr>
            <a:xfrm>
              <a:off x="2454295" y="4942020"/>
              <a:ext cx="1610141" cy="500932"/>
              <a:chOff x="5280991" y="2735256"/>
              <a:chExt cx="1610141" cy="500932"/>
            </a:xfrm>
            <a:noFill/>
          </p:grpSpPr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FEB4B8AE-3713-4F8B-908D-2439E49BA9BB}"/>
                  </a:ext>
                </a:extLst>
              </p:cNvPr>
              <p:cNvSpPr/>
              <p:nvPr/>
            </p:nvSpPr>
            <p:spPr>
              <a:xfrm>
                <a:off x="5280991" y="2735256"/>
                <a:ext cx="500932" cy="500932"/>
              </a:xfrm>
              <a:prstGeom prst="ellips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>
                    <a:solidFill>
                      <a:schemeClr val="tx1"/>
                    </a:solidFill>
                  </a:rPr>
                  <a:t>19</a:t>
                </a:r>
                <a:endParaRPr lang="zh-CN" altLang="en-US" sz="1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EEBA9490-21AE-4AD2-8A57-3E4F6C98B0D0}"/>
                  </a:ext>
                </a:extLst>
              </p:cNvPr>
              <p:cNvSpPr/>
              <p:nvPr/>
            </p:nvSpPr>
            <p:spPr>
              <a:xfrm>
                <a:off x="6390200" y="2735256"/>
                <a:ext cx="500932" cy="500932"/>
              </a:xfrm>
              <a:prstGeom prst="ellips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>
                    <a:solidFill>
                      <a:schemeClr val="tx1"/>
                    </a:solidFill>
                  </a:rPr>
                  <a:t>17</a:t>
                </a:r>
                <a:endParaRPr lang="zh-CN" altLang="en-US" sz="1200" b="1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B7F69ED7-8A8A-4433-8526-3733350E117D}"/>
                </a:ext>
              </a:extLst>
            </p:cNvPr>
            <p:cNvSpPr/>
            <p:nvPr/>
          </p:nvSpPr>
          <p:spPr>
            <a:xfrm>
              <a:off x="4579726" y="4942020"/>
              <a:ext cx="500932" cy="50093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chemeClr val="tx1"/>
                  </a:solidFill>
                </a:rPr>
                <a:t>15</a:t>
              </a:r>
              <a:endParaRPr lang="zh-CN" altLang="en-US" sz="1200" b="1">
                <a:solidFill>
                  <a:schemeClr val="tx1"/>
                </a:solidFill>
              </a:endParaRPr>
            </a:p>
          </p:txBody>
        </p:sp>
      </p:grp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EC3E0CDC-99C7-47BE-8255-4A60C7A59CC4}"/>
              </a:ext>
            </a:extLst>
          </p:cNvPr>
          <p:cNvCxnSpPr>
            <a:stCxn id="6" idx="3"/>
            <a:endCxn id="10" idx="7"/>
          </p:cNvCxnSpPr>
          <p:nvPr/>
        </p:nvCxnSpPr>
        <p:spPr>
          <a:xfrm flipH="1">
            <a:off x="4488036" y="2057589"/>
            <a:ext cx="1430858" cy="4995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D74C782E-F5E2-4503-BF3D-1227DCE42704}"/>
              </a:ext>
            </a:extLst>
          </p:cNvPr>
          <p:cNvCxnSpPr>
            <a:cxnSpLocks/>
            <a:stCxn id="11" idx="1"/>
            <a:endCxn id="6" idx="5"/>
          </p:cNvCxnSpPr>
          <p:nvPr/>
        </p:nvCxnSpPr>
        <p:spPr>
          <a:xfrm flipH="1" flipV="1">
            <a:off x="6273106" y="2057589"/>
            <a:ext cx="1430858" cy="4995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A028AFCF-4451-48F5-AE15-78E7B58FBBEA}"/>
              </a:ext>
            </a:extLst>
          </p:cNvPr>
          <p:cNvCxnSpPr>
            <a:cxnSpLocks/>
            <a:stCxn id="17" idx="7"/>
            <a:endCxn id="10" idx="3"/>
          </p:cNvCxnSpPr>
          <p:nvPr/>
        </p:nvCxnSpPr>
        <p:spPr>
          <a:xfrm flipV="1">
            <a:off x="3521950" y="2911312"/>
            <a:ext cx="611874" cy="8749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D09DE04D-F550-4DF2-BF38-03CCB7E3927F}"/>
              </a:ext>
            </a:extLst>
          </p:cNvPr>
          <p:cNvCxnSpPr>
            <a:cxnSpLocks/>
            <a:endCxn id="10" idx="5"/>
          </p:cNvCxnSpPr>
          <p:nvPr/>
        </p:nvCxnSpPr>
        <p:spPr>
          <a:xfrm flipH="1" flipV="1">
            <a:off x="4488036" y="2911312"/>
            <a:ext cx="513806" cy="8749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8D002A95-F28E-4C9D-B68F-B09D78C6E2D9}"/>
              </a:ext>
            </a:extLst>
          </p:cNvPr>
          <p:cNvCxnSpPr>
            <a:cxnSpLocks/>
            <a:stCxn id="21" idx="0"/>
            <a:endCxn id="11" idx="5"/>
          </p:cNvCxnSpPr>
          <p:nvPr/>
        </p:nvCxnSpPr>
        <p:spPr>
          <a:xfrm flipH="1" flipV="1">
            <a:off x="8058176" y="2911312"/>
            <a:ext cx="788980" cy="801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4BF8A7CC-F002-46FE-810D-E6723283459A}"/>
              </a:ext>
            </a:extLst>
          </p:cNvPr>
          <p:cNvCxnSpPr>
            <a:cxnSpLocks/>
            <a:stCxn id="11" idx="3"/>
            <a:endCxn id="20" idx="0"/>
          </p:cNvCxnSpPr>
          <p:nvPr/>
        </p:nvCxnSpPr>
        <p:spPr>
          <a:xfrm flipH="1">
            <a:off x="7013052" y="2911312"/>
            <a:ext cx="690912" cy="801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09276C77-138A-4B12-9E67-D792238232C4}"/>
              </a:ext>
            </a:extLst>
          </p:cNvPr>
          <p:cNvCxnSpPr>
            <a:cxnSpLocks/>
            <a:stCxn id="17" idx="3"/>
            <a:endCxn id="23" idx="0"/>
          </p:cNvCxnSpPr>
          <p:nvPr/>
        </p:nvCxnSpPr>
        <p:spPr>
          <a:xfrm flipH="1">
            <a:off x="2704761" y="4140452"/>
            <a:ext cx="462977" cy="801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0EB725BD-EBA8-46B1-9A61-36951437D448}"/>
              </a:ext>
            </a:extLst>
          </p:cNvPr>
          <p:cNvCxnSpPr>
            <a:cxnSpLocks/>
            <a:stCxn id="17" idx="5"/>
            <a:endCxn id="24" idx="0"/>
          </p:cNvCxnSpPr>
          <p:nvPr/>
        </p:nvCxnSpPr>
        <p:spPr>
          <a:xfrm>
            <a:off x="3521950" y="4140452"/>
            <a:ext cx="292020" cy="801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5847614F-4EA7-4FCB-87E2-138578756874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4830192" y="4213812"/>
            <a:ext cx="348756" cy="7282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5FA6713C-E4C9-4B27-8F75-637C94AD20BC}"/>
              </a:ext>
            </a:extLst>
          </p:cNvPr>
          <p:cNvSpPr/>
          <p:nvPr/>
        </p:nvSpPr>
        <p:spPr>
          <a:xfrm>
            <a:off x="5535924" y="1703377"/>
            <a:ext cx="258464" cy="299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1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760B7B4-9D7D-4B5C-BEE3-18BF4E6E4437}"/>
              </a:ext>
            </a:extLst>
          </p:cNvPr>
          <p:cNvSpPr/>
          <p:nvPr/>
        </p:nvSpPr>
        <p:spPr>
          <a:xfrm>
            <a:off x="3802000" y="2584445"/>
            <a:ext cx="258464" cy="299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2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849BF52-0D62-4606-9AC6-A5B276C7EDA3}"/>
              </a:ext>
            </a:extLst>
          </p:cNvPr>
          <p:cNvSpPr/>
          <p:nvPr/>
        </p:nvSpPr>
        <p:spPr>
          <a:xfrm>
            <a:off x="2751360" y="3786240"/>
            <a:ext cx="258464" cy="299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4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AA20829D-6068-4B81-825D-2DC2649ED34A}"/>
              </a:ext>
            </a:extLst>
          </p:cNvPr>
          <p:cNvSpPr/>
          <p:nvPr/>
        </p:nvSpPr>
        <p:spPr>
          <a:xfrm>
            <a:off x="2112552" y="5042725"/>
            <a:ext cx="258464" cy="299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8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C6C018A-5293-4F34-87F4-6617F379DE74}"/>
              </a:ext>
            </a:extLst>
          </p:cNvPr>
          <p:cNvSpPr/>
          <p:nvPr/>
        </p:nvSpPr>
        <p:spPr>
          <a:xfrm>
            <a:off x="7263518" y="2569500"/>
            <a:ext cx="258464" cy="299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3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70D2E4BA-F8DD-42D0-A256-22155D9531A8}"/>
              </a:ext>
            </a:extLst>
          </p:cNvPr>
          <p:cNvSpPr/>
          <p:nvPr/>
        </p:nvSpPr>
        <p:spPr>
          <a:xfrm>
            <a:off x="4644031" y="3813585"/>
            <a:ext cx="258464" cy="299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5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B2FEC6E9-7594-4EB8-BA80-3841699CCFFF}"/>
              </a:ext>
            </a:extLst>
          </p:cNvPr>
          <p:cNvSpPr/>
          <p:nvPr/>
        </p:nvSpPr>
        <p:spPr>
          <a:xfrm>
            <a:off x="3236389" y="5042725"/>
            <a:ext cx="258464" cy="299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9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12F83B88-28DC-4FEB-992C-2CDA4986A0B1}"/>
              </a:ext>
            </a:extLst>
          </p:cNvPr>
          <p:cNvSpPr/>
          <p:nvPr/>
        </p:nvSpPr>
        <p:spPr>
          <a:xfrm>
            <a:off x="4215539" y="5014775"/>
            <a:ext cx="428492" cy="3996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10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79678A2-A92B-4CE1-8B9F-5AC04ADD64C4}"/>
              </a:ext>
            </a:extLst>
          </p:cNvPr>
          <p:cNvSpPr/>
          <p:nvPr/>
        </p:nvSpPr>
        <p:spPr>
          <a:xfrm>
            <a:off x="6414694" y="3813585"/>
            <a:ext cx="258464" cy="299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6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5ADF0BCD-B5AF-4EEB-937B-3EE87E9A0C06}"/>
              </a:ext>
            </a:extLst>
          </p:cNvPr>
          <p:cNvSpPr/>
          <p:nvPr/>
        </p:nvSpPr>
        <p:spPr>
          <a:xfrm>
            <a:off x="8323434" y="3836264"/>
            <a:ext cx="258464" cy="299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7</a:t>
            </a:r>
            <a:endParaRPr lang="zh-CN" altLang="en-US" sz="1200">
              <a:solidFill>
                <a:schemeClr val="tx1"/>
              </a:solidFill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03EB4263-F234-4690-8064-7DD20CE852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733778"/>
              </p:ext>
            </p:extLst>
          </p:nvPr>
        </p:nvGraphicFramePr>
        <p:xfrm>
          <a:off x="2031999" y="5932017"/>
          <a:ext cx="860758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2122">
                  <a:extLst>
                    <a:ext uri="{9D8B030D-6E8A-4147-A177-3AD203B41FA5}">
                      <a16:colId xmlns:a16="http://schemas.microsoft.com/office/drawing/2014/main" val="940839607"/>
                    </a:ext>
                  </a:extLst>
                </a:gridCol>
                <a:gridCol w="662122">
                  <a:extLst>
                    <a:ext uri="{9D8B030D-6E8A-4147-A177-3AD203B41FA5}">
                      <a16:colId xmlns:a16="http://schemas.microsoft.com/office/drawing/2014/main" val="3763612375"/>
                    </a:ext>
                  </a:extLst>
                </a:gridCol>
                <a:gridCol w="662122">
                  <a:extLst>
                    <a:ext uri="{9D8B030D-6E8A-4147-A177-3AD203B41FA5}">
                      <a16:colId xmlns:a16="http://schemas.microsoft.com/office/drawing/2014/main" val="3861946670"/>
                    </a:ext>
                  </a:extLst>
                </a:gridCol>
                <a:gridCol w="662122">
                  <a:extLst>
                    <a:ext uri="{9D8B030D-6E8A-4147-A177-3AD203B41FA5}">
                      <a16:colId xmlns:a16="http://schemas.microsoft.com/office/drawing/2014/main" val="1706225958"/>
                    </a:ext>
                  </a:extLst>
                </a:gridCol>
                <a:gridCol w="662122">
                  <a:extLst>
                    <a:ext uri="{9D8B030D-6E8A-4147-A177-3AD203B41FA5}">
                      <a16:colId xmlns:a16="http://schemas.microsoft.com/office/drawing/2014/main" val="4224969062"/>
                    </a:ext>
                  </a:extLst>
                </a:gridCol>
                <a:gridCol w="662122">
                  <a:extLst>
                    <a:ext uri="{9D8B030D-6E8A-4147-A177-3AD203B41FA5}">
                      <a16:colId xmlns:a16="http://schemas.microsoft.com/office/drawing/2014/main" val="720029947"/>
                    </a:ext>
                  </a:extLst>
                </a:gridCol>
                <a:gridCol w="662122">
                  <a:extLst>
                    <a:ext uri="{9D8B030D-6E8A-4147-A177-3AD203B41FA5}">
                      <a16:colId xmlns:a16="http://schemas.microsoft.com/office/drawing/2014/main" val="2975948958"/>
                    </a:ext>
                  </a:extLst>
                </a:gridCol>
                <a:gridCol w="662122">
                  <a:extLst>
                    <a:ext uri="{9D8B030D-6E8A-4147-A177-3AD203B41FA5}">
                      <a16:colId xmlns:a16="http://schemas.microsoft.com/office/drawing/2014/main" val="2154002310"/>
                    </a:ext>
                  </a:extLst>
                </a:gridCol>
                <a:gridCol w="662122">
                  <a:extLst>
                    <a:ext uri="{9D8B030D-6E8A-4147-A177-3AD203B41FA5}">
                      <a16:colId xmlns:a16="http://schemas.microsoft.com/office/drawing/2014/main" val="2537272905"/>
                    </a:ext>
                  </a:extLst>
                </a:gridCol>
                <a:gridCol w="662122">
                  <a:extLst>
                    <a:ext uri="{9D8B030D-6E8A-4147-A177-3AD203B41FA5}">
                      <a16:colId xmlns:a16="http://schemas.microsoft.com/office/drawing/2014/main" val="1965781602"/>
                    </a:ext>
                  </a:extLst>
                </a:gridCol>
                <a:gridCol w="662122">
                  <a:extLst>
                    <a:ext uri="{9D8B030D-6E8A-4147-A177-3AD203B41FA5}">
                      <a16:colId xmlns:a16="http://schemas.microsoft.com/office/drawing/2014/main" val="2529116146"/>
                    </a:ext>
                  </a:extLst>
                </a:gridCol>
                <a:gridCol w="662122">
                  <a:extLst>
                    <a:ext uri="{9D8B030D-6E8A-4147-A177-3AD203B41FA5}">
                      <a16:colId xmlns:a16="http://schemas.microsoft.com/office/drawing/2014/main" val="2998256345"/>
                    </a:ext>
                  </a:extLst>
                </a:gridCol>
                <a:gridCol w="662122">
                  <a:extLst>
                    <a:ext uri="{9D8B030D-6E8A-4147-A177-3AD203B41FA5}">
                      <a16:colId xmlns:a16="http://schemas.microsoft.com/office/drawing/2014/main" val="33440344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序号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endParaRPr lang="zh-CN" altLang="en-US" sz="1400" kern="120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7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8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9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10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11</a:t>
                      </a:r>
                      <a:endParaRPr lang="zh-CN" altLang="en-US" sz="1400" kern="120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556772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数值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62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41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30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28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52</a:t>
                      </a:r>
                      <a:endParaRPr lang="zh-CN" altLang="en-US" sz="1400" kern="120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22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13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19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17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15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16</a:t>
                      </a:r>
                      <a:endParaRPr lang="zh-CN" altLang="en-US" sz="1400" kern="120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65444461"/>
                  </a:ext>
                </a:extLst>
              </a:tr>
            </a:tbl>
          </a:graphicData>
        </a:graphic>
      </p:graphicFrame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5BD89630-9123-447D-8A6F-86BF48A60E71}"/>
              </a:ext>
            </a:extLst>
          </p:cNvPr>
          <p:cNvCxnSpPr>
            <a:cxnSpLocks/>
          </p:cNvCxnSpPr>
          <p:nvPr/>
        </p:nvCxnSpPr>
        <p:spPr>
          <a:xfrm>
            <a:off x="5356054" y="4140452"/>
            <a:ext cx="440445" cy="80156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09BFAE4F-2A31-4742-AEA8-6B4D4CB24BBE}"/>
              </a:ext>
            </a:extLst>
          </p:cNvPr>
          <p:cNvSpPr/>
          <p:nvPr/>
        </p:nvSpPr>
        <p:spPr>
          <a:xfrm>
            <a:off x="5178948" y="5003972"/>
            <a:ext cx="428492" cy="3996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11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9A3EAA4-C028-476E-9283-4B9F04B94C16}"/>
              </a:ext>
            </a:extLst>
          </p:cNvPr>
          <p:cNvSpPr txBox="1"/>
          <p:nvPr/>
        </p:nvSpPr>
        <p:spPr>
          <a:xfrm>
            <a:off x="6459401" y="5045116"/>
            <a:ext cx="39942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将插入元素与它的父节点比较大小，如果比父节点大，将它与父节点交换位置</a:t>
            </a: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AF9A0875-C191-468C-BF9A-0199AB3FC96B}"/>
              </a:ext>
            </a:extLst>
          </p:cNvPr>
          <p:cNvSpPr/>
          <p:nvPr/>
        </p:nvSpPr>
        <p:spPr>
          <a:xfrm>
            <a:off x="5543212" y="5003972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16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EC4065F1-B087-460D-AF25-B68CFD44A025}"/>
              </a:ext>
            </a:extLst>
          </p:cNvPr>
          <p:cNvSpPr/>
          <p:nvPr/>
        </p:nvSpPr>
        <p:spPr>
          <a:xfrm>
            <a:off x="4917492" y="3695624"/>
            <a:ext cx="500932" cy="500932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52</a:t>
            </a:r>
            <a:endParaRPr lang="zh-CN" altLang="en-US" sz="12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413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CABE6A-6590-4036-8DE6-E81323A1B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3600">
                <a:ea typeface="+mn-ea"/>
              </a:rPr>
              <a:t>大顶堆中插入一个元素</a:t>
            </a:r>
            <a:r>
              <a:rPr lang="en-US" altLang="zh-CN" sz="3600">
                <a:ea typeface="+mn-ea"/>
              </a:rPr>
              <a:t>(shift up</a:t>
            </a:r>
            <a:r>
              <a:rPr lang="zh-CN" altLang="en-US" sz="3600">
                <a:ea typeface="+mn-ea"/>
              </a:rPr>
              <a:t>操作</a:t>
            </a:r>
            <a:r>
              <a:rPr lang="en-US" altLang="zh-CN" sz="3600">
                <a:ea typeface="+mn-ea"/>
              </a:rPr>
              <a:t>)</a:t>
            </a:r>
            <a:endParaRPr lang="zh-CN" altLang="en-US" sz="3600">
              <a:ea typeface="+mn-ea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CFB2159-1DDE-4120-AE01-54F7EA11B2D7}"/>
              </a:ext>
            </a:extLst>
          </p:cNvPr>
          <p:cNvSpPr/>
          <p:nvPr/>
        </p:nvSpPr>
        <p:spPr>
          <a:xfrm>
            <a:off x="5845534" y="1630017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62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964D98FD-E9F5-49E1-A8A1-8E71BE14A6F1}"/>
              </a:ext>
            </a:extLst>
          </p:cNvPr>
          <p:cNvSpPr/>
          <p:nvPr/>
        </p:nvSpPr>
        <p:spPr>
          <a:xfrm>
            <a:off x="4060464" y="2483740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41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15C2F48E-F315-41E1-A91F-DDAE52978687}"/>
              </a:ext>
            </a:extLst>
          </p:cNvPr>
          <p:cNvSpPr/>
          <p:nvPr/>
        </p:nvSpPr>
        <p:spPr>
          <a:xfrm>
            <a:off x="7630604" y="2483740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30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13FC59DE-08B8-47C9-AB61-F0B1778BDCB2}"/>
              </a:ext>
            </a:extLst>
          </p:cNvPr>
          <p:cNvSpPr/>
          <p:nvPr/>
        </p:nvSpPr>
        <p:spPr>
          <a:xfrm>
            <a:off x="3094378" y="3712880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28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155FE299-0FF2-4039-A9B2-C4AB4D09537B}"/>
              </a:ext>
            </a:extLst>
          </p:cNvPr>
          <p:cNvSpPr/>
          <p:nvPr/>
        </p:nvSpPr>
        <p:spPr>
          <a:xfrm>
            <a:off x="6762586" y="3712880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22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597524DB-AF81-4B83-B9C3-1964AA8DE535}"/>
              </a:ext>
            </a:extLst>
          </p:cNvPr>
          <p:cNvSpPr/>
          <p:nvPr/>
        </p:nvSpPr>
        <p:spPr>
          <a:xfrm>
            <a:off x="8596690" y="3712880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13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82C5B9E2-F964-4BCC-A370-80A345D71121}"/>
              </a:ext>
            </a:extLst>
          </p:cNvPr>
          <p:cNvGrpSpPr/>
          <p:nvPr/>
        </p:nvGrpSpPr>
        <p:grpSpPr>
          <a:xfrm>
            <a:off x="2454295" y="4942020"/>
            <a:ext cx="2626363" cy="500932"/>
            <a:chOff x="2454295" y="4942020"/>
            <a:chExt cx="2626363" cy="500932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91944F4A-AEA5-46E9-ACA1-249F1F8108D3}"/>
                </a:ext>
              </a:extLst>
            </p:cNvPr>
            <p:cNvGrpSpPr/>
            <p:nvPr/>
          </p:nvGrpSpPr>
          <p:grpSpPr>
            <a:xfrm>
              <a:off x="2454295" y="4942020"/>
              <a:ext cx="1610141" cy="500932"/>
              <a:chOff x="5280991" y="2735256"/>
              <a:chExt cx="1610141" cy="500932"/>
            </a:xfrm>
            <a:noFill/>
          </p:grpSpPr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FEB4B8AE-3713-4F8B-908D-2439E49BA9BB}"/>
                  </a:ext>
                </a:extLst>
              </p:cNvPr>
              <p:cNvSpPr/>
              <p:nvPr/>
            </p:nvSpPr>
            <p:spPr>
              <a:xfrm>
                <a:off x="5280991" y="2735256"/>
                <a:ext cx="500932" cy="500932"/>
              </a:xfrm>
              <a:prstGeom prst="ellips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>
                    <a:solidFill>
                      <a:schemeClr val="tx1"/>
                    </a:solidFill>
                  </a:rPr>
                  <a:t>19</a:t>
                </a:r>
                <a:endParaRPr lang="zh-CN" altLang="en-US" sz="1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EEBA9490-21AE-4AD2-8A57-3E4F6C98B0D0}"/>
                  </a:ext>
                </a:extLst>
              </p:cNvPr>
              <p:cNvSpPr/>
              <p:nvPr/>
            </p:nvSpPr>
            <p:spPr>
              <a:xfrm>
                <a:off x="6390200" y="2735256"/>
                <a:ext cx="500932" cy="500932"/>
              </a:xfrm>
              <a:prstGeom prst="ellips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>
                    <a:solidFill>
                      <a:schemeClr val="tx1"/>
                    </a:solidFill>
                  </a:rPr>
                  <a:t>17</a:t>
                </a:r>
                <a:endParaRPr lang="zh-CN" altLang="en-US" sz="1200" b="1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B7F69ED7-8A8A-4433-8526-3733350E117D}"/>
                </a:ext>
              </a:extLst>
            </p:cNvPr>
            <p:cNvSpPr/>
            <p:nvPr/>
          </p:nvSpPr>
          <p:spPr>
            <a:xfrm>
              <a:off x="4579726" y="4942020"/>
              <a:ext cx="500932" cy="50093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chemeClr val="tx1"/>
                  </a:solidFill>
                </a:rPr>
                <a:t>15</a:t>
              </a:r>
              <a:endParaRPr lang="zh-CN" altLang="en-US" sz="1200" b="1">
                <a:solidFill>
                  <a:schemeClr val="tx1"/>
                </a:solidFill>
              </a:endParaRPr>
            </a:p>
          </p:txBody>
        </p:sp>
      </p:grp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EC3E0CDC-99C7-47BE-8255-4A60C7A59CC4}"/>
              </a:ext>
            </a:extLst>
          </p:cNvPr>
          <p:cNvCxnSpPr>
            <a:stCxn id="6" idx="3"/>
            <a:endCxn id="10" idx="7"/>
          </p:cNvCxnSpPr>
          <p:nvPr/>
        </p:nvCxnSpPr>
        <p:spPr>
          <a:xfrm flipH="1">
            <a:off x="4488036" y="2057589"/>
            <a:ext cx="1430858" cy="4995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D74C782E-F5E2-4503-BF3D-1227DCE42704}"/>
              </a:ext>
            </a:extLst>
          </p:cNvPr>
          <p:cNvCxnSpPr>
            <a:cxnSpLocks/>
            <a:stCxn id="11" idx="1"/>
            <a:endCxn id="6" idx="5"/>
          </p:cNvCxnSpPr>
          <p:nvPr/>
        </p:nvCxnSpPr>
        <p:spPr>
          <a:xfrm flipH="1" flipV="1">
            <a:off x="6273106" y="2057589"/>
            <a:ext cx="1430858" cy="4995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A028AFCF-4451-48F5-AE15-78E7B58FBBEA}"/>
              </a:ext>
            </a:extLst>
          </p:cNvPr>
          <p:cNvCxnSpPr>
            <a:cxnSpLocks/>
            <a:stCxn id="17" idx="7"/>
            <a:endCxn id="10" idx="3"/>
          </p:cNvCxnSpPr>
          <p:nvPr/>
        </p:nvCxnSpPr>
        <p:spPr>
          <a:xfrm flipV="1">
            <a:off x="3521950" y="2911312"/>
            <a:ext cx="611874" cy="8749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D09DE04D-F550-4DF2-BF38-03CCB7E3927F}"/>
              </a:ext>
            </a:extLst>
          </p:cNvPr>
          <p:cNvCxnSpPr>
            <a:cxnSpLocks/>
            <a:endCxn id="10" idx="5"/>
          </p:cNvCxnSpPr>
          <p:nvPr/>
        </p:nvCxnSpPr>
        <p:spPr>
          <a:xfrm flipH="1" flipV="1">
            <a:off x="4488036" y="2911312"/>
            <a:ext cx="513806" cy="8749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8D002A95-F28E-4C9D-B68F-B09D78C6E2D9}"/>
              </a:ext>
            </a:extLst>
          </p:cNvPr>
          <p:cNvCxnSpPr>
            <a:cxnSpLocks/>
            <a:stCxn id="21" idx="0"/>
            <a:endCxn id="11" idx="5"/>
          </p:cNvCxnSpPr>
          <p:nvPr/>
        </p:nvCxnSpPr>
        <p:spPr>
          <a:xfrm flipH="1" flipV="1">
            <a:off x="8058176" y="2911312"/>
            <a:ext cx="788980" cy="801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4BF8A7CC-F002-46FE-810D-E6723283459A}"/>
              </a:ext>
            </a:extLst>
          </p:cNvPr>
          <p:cNvCxnSpPr>
            <a:cxnSpLocks/>
            <a:stCxn id="11" idx="3"/>
            <a:endCxn id="20" idx="0"/>
          </p:cNvCxnSpPr>
          <p:nvPr/>
        </p:nvCxnSpPr>
        <p:spPr>
          <a:xfrm flipH="1">
            <a:off x="7013052" y="2911312"/>
            <a:ext cx="690912" cy="801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09276C77-138A-4B12-9E67-D792238232C4}"/>
              </a:ext>
            </a:extLst>
          </p:cNvPr>
          <p:cNvCxnSpPr>
            <a:cxnSpLocks/>
            <a:stCxn id="17" idx="3"/>
            <a:endCxn id="23" idx="0"/>
          </p:cNvCxnSpPr>
          <p:nvPr/>
        </p:nvCxnSpPr>
        <p:spPr>
          <a:xfrm flipH="1">
            <a:off x="2704761" y="4140452"/>
            <a:ext cx="462977" cy="801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0EB725BD-EBA8-46B1-9A61-36951437D448}"/>
              </a:ext>
            </a:extLst>
          </p:cNvPr>
          <p:cNvCxnSpPr>
            <a:cxnSpLocks/>
            <a:stCxn id="17" idx="5"/>
            <a:endCxn id="24" idx="0"/>
          </p:cNvCxnSpPr>
          <p:nvPr/>
        </p:nvCxnSpPr>
        <p:spPr>
          <a:xfrm>
            <a:off x="3521950" y="4140452"/>
            <a:ext cx="292020" cy="801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5847614F-4EA7-4FCB-87E2-138578756874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4830192" y="4213812"/>
            <a:ext cx="348756" cy="7282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5FA6713C-E4C9-4B27-8F75-637C94AD20BC}"/>
              </a:ext>
            </a:extLst>
          </p:cNvPr>
          <p:cNvSpPr/>
          <p:nvPr/>
        </p:nvSpPr>
        <p:spPr>
          <a:xfrm>
            <a:off x="5535924" y="1703377"/>
            <a:ext cx="258464" cy="299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1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760B7B4-9D7D-4B5C-BEE3-18BF4E6E4437}"/>
              </a:ext>
            </a:extLst>
          </p:cNvPr>
          <p:cNvSpPr/>
          <p:nvPr/>
        </p:nvSpPr>
        <p:spPr>
          <a:xfrm>
            <a:off x="3802000" y="2584445"/>
            <a:ext cx="258464" cy="299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2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849BF52-0D62-4606-9AC6-A5B276C7EDA3}"/>
              </a:ext>
            </a:extLst>
          </p:cNvPr>
          <p:cNvSpPr/>
          <p:nvPr/>
        </p:nvSpPr>
        <p:spPr>
          <a:xfrm>
            <a:off x="2751360" y="3786240"/>
            <a:ext cx="258464" cy="299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4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AA20829D-6068-4B81-825D-2DC2649ED34A}"/>
              </a:ext>
            </a:extLst>
          </p:cNvPr>
          <p:cNvSpPr/>
          <p:nvPr/>
        </p:nvSpPr>
        <p:spPr>
          <a:xfrm>
            <a:off x="2112552" y="5042725"/>
            <a:ext cx="258464" cy="299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8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C6C018A-5293-4F34-87F4-6617F379DE74}"/>
              </a:ext>
            </a:extLst>
          </p:cNvPr>
          <p:cNvSpPr/>
          <p:nvPr/>
        </p:nvSpPr>
        <p:spPr>
          <a:xfrm>
            <a:off x="7263518" y="2569500"/>
            <a:ext cx="258464" cy="299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3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70D2E4BA-F8DD-42D0-A256-22155D9531A8}"/>
              </a:ext>
            </a:extLst>
          </p:cNvPr>
          <p:cNvSpPr/>
          <p:nvPr/>
        </p:nvSpPr>
        <p:spPr>
          <a:xfrm>
            <a:off x="4644031" y="3813585"/>
            <a:ext cx="258464" cy="299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5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B2FEC6E9-7594-4EB8-BA80-3841699CCFFF}"/>
              </a:ext>
            </a:extLst>
          </p:cNvPr>
          <p:cNvSpPr/>
          <p:nvPr/>
        </p:nvSpPr>
        <p:spPr>
          <a:xfrm>
            <a:off x="3236389" y="5042725"/>
            <a:ext cx="258464" cy="299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9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12F83B88-28DC-4FEB-992C-2CDA4986A0B1}"/>
              </a:ext>
            </a:extLst>
          </p:cNvPr>
          <p:cNvSpPr/>
          <p:nvPr/>
        </p:nvSpPr>
        <p:spPr>
          <a:xfrm>
            <a:off x="4215539" y="5014775"/>
            <a:ext cx="428492" cy="3996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10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79678A2-A92B-4CE1-8B9F-5AC04ADD64C4}"/>
              </a:ext>
            </a:extLst>
          </p:cNvPr>
          <p:cNvSpPr/>
          <p:nvPr/>
        </p:nvSpPr>
        <p:spPr>
          <a:xfrm>
            <a:off x="6414694" y="3813585"/>
            <a:ext cx="258464" cy="299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6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5ADF0BCD-B5AF-4EEB-937B-3EE87E9A0C06}"/>
              </a:ext>
            </a:extLst>
          </p:cNvPr>
          <p:cNvSpPr/>
          <p:nvPr/>
        </p:nvSpPr>
        <p:spPr>
          <a:xfrm>
            <a:off x="8323434" y="3836264"/>
            <a:ext cx="258464" cy="299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7</a:t>
            </a:r>
            <a:endParaRPr lang="zh-CN" altLang="en-US" sz="1200">
              <a:solidFill>
                <a:schemeClr val="tx1"/>
              </a:solidFill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03EB4263-F234-4690-8064-7DD20CE852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5067087"/>
              </p:ext>
            </p:extLst>
          </p:nvPr>
        </p:nvGraphicFramePr>
        <p:xfrm>
          <a:off x="2031999" y="5932017"/>
          <a:ext cx="860758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2122">
                  <a:extLst>
                    <a:ext uri="{9D8B030D-6E8A-4147-A177-3AD203B41FA5}">
                      <a16:colId xmlns:a16="http://schemas.microsoft.com/office/drawing/2014/main" val="940839607"/>
                    </a:ext>
                  </a:extLst>
                </a:gridCol>
                <a:gridCol w="662122">
                  <a:extLst>
                    <a:ext uri="{9D8B030D-6E8A-4147-A177-3AD203B41FA5}">
                      <a16:colId xmlns:a16="http://schemas.microsoft.com/office/drawing/2014/main" val="3763612375"/>
                    </a:ext>
                  </a:extLst>
                </a:gridCol>
                <a:gridCol w="662122">
                  <a:extLst>
                    <a:ext uri="{9D8B030D-6E8A-4147-A177-3AD203B41FA5}">
                      <a16:colId xmlns:a16="http://schemas.microsoft.com/office/drawing/2014/main" val="3861946670"/>
                    </a:ext>
                  </a:extLst>
                </a:gridCol>
                <a:gridCol w="662122">
                  <a:extLst>
                    <a:ext uri="{9D8B030D-6E8A-4147-A177-3AD203B41FA5}">
                      <a16:colId xmlns:a16="http://schemas.microsoft.com/office/drawing/2014/main" val="1706225958"/>
                    </a:ext>
                  </a:extLst>
                </a:gridCol>
                <a:gridCol w="662122">
                  <a:extLst>
                    <a:ext uri="{9D8B030D-6E8A-4147-A177-3AD203B41FA5}">
                      <a16:colId xmlns:a16="http://schemas.microsoft.com/office/drawing/2014/main" val="4224969062"/>
                    </a:ext>
                  </a:extLst>
                </a:gridCol>
                <a:gridCol w="662122">
                  <a:extLst>
                    <a:ext uri="{9D8B030D-6E8A-4147-A177-3AD203B41FA5}">
                      <a16:colId xmlns:a16="http://schemas.microsoft.com/office/drawing/2014/main" val="720029947"/>
                    </a:ext>
                  </a:extLst>
                </a:gridCol>
                <a:gridCol w="662122">
                  <a:extLst>
                    <a:ext uri="{9D8B030D-6E8A-4147-A177-3AD203B41FA5}">
                      <a16:colId xmlns:a16="http://schemas.microsoft.com/office/drawing/2014/main" val="2975948958"/>
                    </a:ext>
                  </a:extLst>
                </a:gridCol>
                <a:gridCol w="662122">
                  <a:extLst>
                    <a:ext uri="{9D8B030D-6E8A-4147-A177-3AD203B41FA5}">
                      <a16:colId xmlns:a16="http://schemas.microsoft.com/office/drawing/2014/main" val="2154002310"/>
                    </a:ext>
                  </a:extLst>
                </a:gridCol>
                <a:gridCol w="662122">
                  <a:extLst>
                    <a:ext uri="{9D8B030D-6E8A-4147-A177-3AD203B41FA5}">
                      <a16:colId xmlns:a16="http://schemas.microsoft.com/office/drawing/2014/main" val="2537272905"/>
                    </a:ext>
                  </a:extLst>
                </a:gridCol>
                <a:gridCol w="662122">
                  <a:extLst>
                    <a:ext uri="{9D8B030D-6E8A-4147-A177-3AD203B41FA5}">
                      <a16:colId xmlns:a16="http://schemas.microsoft.com/office/drawing/2014/main" val="1965781602"/>
                    </a:ext>
                  </a:extLst>
                </a:gridCol>
                <a:gridCol w="662122">
                  <a:extLst>
                    <a:ext uri="{9D8B030D-6E8A-4147-A177-3AD203B41FA5}">
                      <a16:colId xmlns:a16="http://schemas.microsoft.com/office/drawing/2014/main" val="2529116146"/>
                    </a:ext>
                  </a:extLst>
                </a:gridCol>
                <a:gridCol w="662122">
                  <a:extLst>
                    <a:ext uri="{9D8B030D-6E8A-4147-A177-3AD203B41FA5}">
                      <a16:colId xmlns:a16="http://schemas.microsoft.com/office/drawing/2014/main" val="2998256345"/>
                    </a:ext>
                  </a:extLst>
                </a:gridCol>
                <a:gridCol w="662122">
                  <a:extLst>
                    <a:ext uri="{9D8B030D-6E8A-4147-A177-3AD203B41FA5}">
                      <a16:colId xmlns:a16="http://schemas.microsoft.com/office/drawing/2014/main" val="33440344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序号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endParaRPr lang="zh-CN" altLang="en-US" sz="1400" kern="120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7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8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9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10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11</a:t>
                      </a:r>
                      <a:endParaRPr lang="zh-CN" altLang="en-US" sz="1400" kern="120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556772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数值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62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41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30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28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52</a:t>
                      </a:r>
                      <a:endParaRPr lang="zh-CN" altLang="en-US" sz="1400" kern="120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22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13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19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17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15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16</a:t>
                      </a:r>
                      <a:endParaRPr lang="zh-CN" altLang="en-US" sz="1400" kern="120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65444461"/>
                  </a:ext>
                </a:extLst>
              </a:tr>
            </a:tbl>
          </a:graphicData>
        </a:graphic>
      </p:graphicFrame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5BD89630-9123-447D-8A6F-86BF48A60E71}"/>
              </a:ext>
            </a:extLst>
          </p:cNvPr>
          <p:cNvCxnSpPr>
            <a:cxnSpLocks/>
          </p:cNvCxnSpPr>
          <p:nvPr/>
        </p:nvCxnSpPr>
        <p:spPr>
          <a:xfrm>
            <a:off x="5356054" y="4140452"/>
            <a:ext cx="440445" cy="80156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09BFAE4F-2A31-4742-AEA8-6B4D4CB24BBE}"/>
              </a:ext>
            </a:extLst>
          </p:cNvPr>
          <p:cNvSpPr/>
          <p:nvPr/>
        </p:nvSpPr>
        <p:spPr>
          <a:xfrm>
            <a:off x="5178948" y="5003972"/>
            <a:ext cx="428492" cy="3996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11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9A3EAA4-C028-476E-9283-4B9F04B94C16}"/>
              </a:ext>
            </a:extLst>
          </p:cNvPr>
          <p:cNvSpPr txBox="1"/>
          <p:nvPr/>
        </p:nvSpPr>
        <p:spPr>
          <a:xfrm>
            <a:off x="6459401" y="5045116"/>
            <a:ext cx="39942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将插入元素与它的父节点比较大小，如果比父节点大，将它与父节点交换位置</a:t>
            </a: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AF9A0875-C191-468C-BF9A-0199AB3FC96B}"/>
              </a:ext>
            </a:extLst>
          </p:cNvPr>
          <p:cNvSpPr/>
          <p:nvPr/>
        </p:nvSpPr>
        <p:spPr>
          <a:xfrm>
            <a:off x="5543212" y="5003972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16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EC4065F1-B087-460D-AF25-B68CFD44A025}"/>
              </a:ext>
            </a:extLst>
          </p:cNvPr>
          <p:cNvSpPr/>
          <p:nvPr/>
        </p:nvSpPr>
        <p:spPr>
          <a:xfrm>
            <a:off x="4917492" y="3695624"/>
            <a:ext cx="500932" cy="500932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52</a:t>
            </a:r>
            <a:endParaRPr lang="zh-CN" altLang="en-US" sz="12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163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5 0.00463 L -0.07018 -0.1761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77" y="-905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-0.00347 L 0.07031 0.17778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77" y="90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0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1287</Words>
  <Application>Microsoft Office PowerPoint</Application>
  <PresentationFormat>宽屏</PresentationFormat>
  <Paragraphs>709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1" baseType="lpstr">
      <vt:lpstr>等线</vt:lpstr>
      <vt:lpstr>等线 Light</vt:lpstr>
      <vt:lpstr>Arial</vt:lpstr>
      <vt:lpstr>Office 主题​​</vt:lpstr>
      <vt:lpstr>堆排序</vt:lpstr>
      <vt:lpstr>堆</vt:lpstr>
      <vt:lpstr>堆的定义</vt:lpstr>
      <vt:lpstr>大顶堆中插入一个元素(shift up操作)</vt:lpstr>
      <vt:lpstr>大顶堆中插入一个元素(shift up操作)</vt:lpstr>
      <vt:lpstr>大顶堆中插入一个元素(shift up操作)</vt:lpstr>
      <vt:lpstr>大顶堆中插入一个元素(shift up操作)</vt:lpstr>
      <vt:lpstr>大顶堆中插入一个元素(shift up操作)</vt:lpstr>
      <vt:lpstr>大顶堆中插入一个元素(shift up操作)</vt:lpstr>
      <vt:lpstr>大顶堆中插入一个元素(shift up操作)</vt:lpstr>
      <vt:lpstr>大顶堆中删除一个元素(shift down操作)</vt:lpstr>
      <vt:lpstr>大顶堆中删除一个元素(shift down操作)</vt:lpstr>
      <vt:lpstr>大顶堆中删除一个元素(shift down操作)</vt:lpstr>
      <vt:lpstr>大顶堆中删除一个元素(shift down操作)</vt:lpstr>
      <vt:lpstr>大顶堆中删除一个元素(shift down操作)</vt:lpstr>
      <vt:lpstr>大顶堆中删除一个元素(shift down操作)</vt:lpstr>
      <vt:lpstr>大顶堆中删除一个元素(shift down操作)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堆排序</dc:title>
  <dc:creator>YR</dc:creator>
  <cp:lastModifiedBy>YR</cp:lastModifiedBy>
  <cp:revision>39</cp:revision>
  <dcterms:created xsi:type="dcterms:W3CDTF">2020-09-07T02:40:14Z</dcterms:created>
  <dcterms:modified xsi:type="dcterms:W3CDTF">2020-09-08T02:42:15Z</dcterms:modified>
</cp:coreProperties>
</file>