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313" r:id="rId4"/>
    <p:sldId id="261" r:id="rId5"/>
    <p:sldId id="262" r:id="rId6"/>
    <p:sldId id="263" r:id="rId7"/>
    <p:sldId id="264" r:id="rId8"/>
    <p:sldId id="266" r:id="rId9"/>
    <p:sldId id="310" r:id="rId10"/>
    <p:sldId id="265" r:id="rId11"/>
    <p:sldId id="267" r:id="rId12"/>
    <p:sldId id="272" r:id="rId13"/>
    <p:sldId id="271" r:id="rId14"/>
    <p:sldId id="273" r:id="rId15"/>
    <p:sldId id="274" r:id="rId16"/>
    <p:sldId id="275" r:id="rId17"/>
    <p:sldId id="276" r:id="rId18"/>
    <p:sldId id="278" r:id="rId19"/>
    <p:sldId id="279" r:id="rId20"/>
    <p:sldId id="281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5" r:id="rId51"/>
    <p:sldId id="317" r:id="rId52"/>
    <p:sldId id="318" r:id="rId53"/>
    <p:sldId id="319" r:id="rId54"/>
    <p:sldId id="320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6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E3DA1-EE57-47D6-AE90-3CA35F4DF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99848C-28A9-48A8-99D4-1340006B1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5EB90-64ED-4AFB-83CD-8AEC406C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9064-E5BD-4D30-A5F1-126E71032D5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201B8-344C-4964-A28C-DF6376F5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79E89-33EC-4E4A-A8BA-088FC553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40A-8E69-4BBD-8FA1-C4129D70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8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6BE28-40E2-4B82-AB2B-26FE931C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92801B-62C9-4AE6-AC3E-191611F58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933F1-9AAA-4D8A-BFC0-8A7E0360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9064-E5BD-4D30-A5F1-126E71032D5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24FFB-1FA7-436F-963C-1607A889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BE80C-2638-43B2-ABA9-7619BF05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40A-8E69-4BBD-8FA1-C4129D70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05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75934E-02EF-4690-A792-1C3114308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BA6F27-219C-4084-8966-E912784D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DAF72-755C-4E4F-8A04-F9BA42E6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9064-E5BD-4D30-A5F1-126E71032D5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84584-74CA-4EF9-B44D-C9C894D0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E1F18-299C-44A7-82CC-5D88BCB1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40A-8E69-4BBD-8FA1-C4129D70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5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3874A-2743-4579-8C61-4B2E739E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AA501-5D04-407B-83C6-843F49CD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93FC0-6C34-4E65-A0D5-2A4B900E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9064-E5BD-4D30-A5F1-126E71032D5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C32B1-BEB3-45AB-BF1F-EAD3B72C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30955-5B58-411E-8BA5-876DDC9F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40A-8E69-4BBD-8FA1-C4129D70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75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2DA14-3BCE-4A52-8786-D4E8F7A0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AE2178-55E4-4070-9470-A17FC045B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B9866-032B-4253-9731-3C98092D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9064-E5BD-4D30-A5F1-126E71032D5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AB792-025F-4CDB-A0A8-5EDC5408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B8071-E8F3-4C21-8712-82945A11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40A-8E69-4BBD-8FA1-C4129D70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8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99F6B-C47E-4195-972F-8E199DF8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8DCA4-7EE9-494F-85D8-7154A28EC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7F570-7626-4438-83F6-2D2221EB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F8EC09-7A05-4B0E-A62D-35FA9259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9064-E5BD-4D30-A5F1-126E71032D5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87E0B-1A5B-42ED-8CEF-7584AC24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6CFC8-6CFF-425D-8D04-5D9E57E2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40A-8E69-4BBD-8FA1-C4129D70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21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EC3E8-F159-45C1-8A9B-1AFAEC2A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47C10E-E5D7-4104-B687-E34DADFD0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6A5D19-CE8C-4C68-B7C6-9DDAA4EB7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9C2829-4BB5-4A51-9DE4-0392CF4C8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240EE3-6B09-4EB5-826C-C0363DCAA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D57E5B-C173-43FA-B819-7A4C3EF7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9064-E5BD-4D30-A5F1-126E71032D5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E7A278-7138-4BA4-920C-DA087DA2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CCEE3C-BD49-4B33-AD2C-578E052C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40A-8E69-4BBD-8FA1-C4129D70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2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4CA65-CE3A-482E-A5E9-E7F1B047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C01D4C-248A-4A06-A1E3-C03DE343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9064-E5BD-4D30-A5F1-126E71032D5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85F2E4-A314-4BFB-B833-0B368299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95C26E-0763-4EBE-961B-EAF51FED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40A-8E69-4BBD-8FA1-C4129D70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2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869C1B-5D85-4E5C-88FC-F93C3247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9064-E5BD-4D30-A5F1-126E71032D5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13EF78-D59E-44CC-B5F3-9B4783DB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C7C02-8145-462D-B800-0D6F0D5D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40A-8E69-4BBD-8FA1-C4129D70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3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5916C-DC30-4693-AD84-D599C393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C95A8-2910-4399-9252-9EF0CD2D9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24C735-3E6E-40B9-B7AA-77CBE99AE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906D00-7627-4384-BD72-403CBB43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9064-E5BD-4D30-A5F1-126E71032D5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9D8578-A7F1-4E3D-9CFE-F3AA3898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5D3871-051A-4AEE-98CE-2CBAAD0B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40A-8E69-4BBD-8FA1-C4129D70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33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F06B8-1F41-4653-9016-F2AA067F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63FFD1-FBEE-4ACC-8538-9F90A6385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09EDBC-DB27-4429-A77B-1C5019A2D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EF0BB6-48DF-4DB2-93EE-46BCDD68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9064-E5BD-4D30-A5F1-126E71032D5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E400B-1985-45F4-B220-26DE5F69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728B4B-DEEE-494B-A11A-4CA856E8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40A-8E69-4BBD-8FA1-C4129D70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24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9515BA-A4C8-43B5-BAFE-07180708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BBF88-E8CA-4F59-9688-D660F7567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D1D2F-E896-44D6-902D-0008D0F6D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79064-E5BD-4D30-A5F1-126E71032D5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40364-1B26-4EAB-8E99-9F32A9D0B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D018F-31A8-48EF-AA02-465F38120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A40A-8E69-4BBD-8FA1-C4129D70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69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C620D45-1591-4F8F-BEB8-B3CDBB541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/>
              <a:t>最大索引堆</a:t>
            </a:r>
          </a:p>
        </p:txBody>
      </p:sp>
    </p:spTree>
    <p:extLst>
      <p:ext uri="{BB962C8B-B14F-4D97-AF65-F5344CB8AC3E}">
        <p14:creationId xmlns:p14="http://schemas.microsoft.com/office/powerpoint/2010/main" val="135752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>
                <a:ea typeface="+mn-ea"/>
              </a:rPr>
              <a:t>外部插入顺序</a:t>
            </a:r>
            <a:r>
              <a:rPr lang="en-US" altLang="zh-CN" sz="2800">
                <a:ea typeface="+mn-ea"/>
              </a:rPr>
              <a:t>5,6,7,8,9,4,3,2,1,0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01D8C3-A329-4FD1-B7E0-E30C557B5FC5}"/>
              </a:ext>
            </a:extLst>
          </p:cNvPr>
          <p:cNvGrpSpPr/>
          <p:nvPr/>
        </p:nvGrpSpPr>
        <p:grpSpPr>
          <a:xfrm>
            <a:off x="4060464" y="2014612"/>
            <a:ext cx="4071072" cy="500932"/>
            <a:chOff x="5280991" y="2735256"/>
            <a:chExt cx="4071072" cy="500932"/>
          </a:xfrm>
          <a:solidFill>
            <a:schemeClr val="bg2"/>
          </a:solidFill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64D98FD-E9F5-49E1-A8A1-8E71BE14A6F1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C2F48E-F315-41E1-A91F-DDAE52978687}"/>
                </a:ext>
              </a:extLst>
            </p:cNvPr>
            <p:cNvSpPr/>
            <p:nvPr/>
          </p:nvSpPr>
          <p:spPr>
            <a:xfrm>
              <a:off x="8851131" y="2735256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05F04A-29F0-4069-AAB2-57272CEE3F58}"/>
              </a:ext>
            </a:extLst>
          </p:cNvPr>
          <p:cNvGrpSpPr/>
          <p:nvPr/>
        </p:nvGrpSpPr>
        <p:grpSpPr>
          <a:xfrm>
            <a:off x="3094378" y="3243752"/>
            <a:ext cx="6003244" cy="500932"/>
            <a:chOff x="3094378" y="3712880"/>
            <a:chExt cx="6003244" cy="500932"/>
          </a:xfrm>
          <a:solidFill>
            <a:schemeClr val="bg2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72D31B8-FEE2-474C-BBFB-97399FDDB78D}"/>
                </a:ext>
              </a:extLst>
            </p:cNvPr>
            <p:cNvGrpSpPr/>
            <p:nvPr/>
          </p:nvGrpSpPr>
          <p:grpSpPr>
            <a:xfrm>
              <a:off x="3094378" y="3712880"/>
              <a:ext cx="2335036" cy="500932"/>
              <a:chOff x="5280991" y="2735256"/>
              <a:chExt cx="2335036" cy="500932"/>
            </a:xfrm>
            <a:grpFill/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3FC59DE-08B8-47C9-AB61-F0B1778BDCB2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16CA2EB-72B2-47A6-BF6E-E82F8D3EFCE4}"/>
                  </a:ext>
                </a:extLst>
              </p:cNvPr>
              <p:cNvSpPr/>
              <p:nvPr/>
            </p:nvSpPr>
            <p:spPr>
              <a:xfrm>
                <a:off x="7115095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A74B302-3394-455E-9310-417C3A3101E6}"/>
                </a:ext>
              </a:extLst>
            </p:cNvPr>
            <p:cNvGrpSpPr/>
            <p:nvPr/>
          </p:nvGrpSpPr>
          <p:grpSpPr>
            <a:xfrm>
              <a:off x="6762586" y="3712880"/>
              <a:ext cx="2335036" cy="500932"/>
              <a:chOff x="5379059" y="2735256"/>
              <a:chExt cx="2335036" cy="500932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55FE299-0FF2-4039-A9B2-C4AB4D09537B}"/>
                  </a:ext>
                </a:extLst>
              </p:cNvPr>
              <p:cNvSpPr/>
              <p:nvPr/>
            </p:nvSpPr>
            <p:spPr>
              <a:xfrm>
                <a:off x="5379059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97524DB-AF81-4B83-B9C3-1964AA8DE535}"/>
                  </a:ext>
                </a:extLst>
              </p:cNvPr>
              <p:cNvSpPr/>
              <p:nvPr/>
            </p:nvSpPr>
            <p:spPr>
              <a:xfrm>
                <a:off x="7213163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  <a:solidFill>
            <a:schemeClr val="bg2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428492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5821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9D7C3078-EF6D-426F-9A9F-FE33F1E69047}"/>
              </a:ext>
            </a:extLst>
          </p:cNvPr>
          <p:cNvSpPr txBox="1"/>
          <p:nvPr/>
        </p:nvSpPr>
        <p:spPr>
          <a:xfrm>
            <a:off x="5660253" y="3894249"/>
            <a:ext cx="5757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初始化时</a:t>
            </a:r>
            <a:r>
              <a:rPr lang="en-US" altLang="zh-CN" sz="1600"/>
              <a:t>indexes</a:t>
            </a:r>
            <a:r>
              <a:rPr lang="zh-CN" altLang="en-US" sz="1600"/>
              <a:t>全部元素为</a:t>
            </a:r>
            <a:r>
              <a:rPr lang="en-US" altLang="zh-CN" sz="1600"/>
              <a:t>0</a:t>
            </a:r>
            <a:r>
              <a:rPr lang="zh-CN" altLang="en-US" sz="1600"/>
              <a:t>，</a:t>
            </a:r>
            <a:r>
              <a:rPr lang="en-US" altLang="zh-CN" sz="1600"/>
              <a:t>data</a:t>
            </a:r>
            <a:r>
              <a:rPr lang="zh-CN" altLang="en-US" sz="1600"/>
              <a:t>数组中根据类型不同为</a:t>
            </a:r>
            <a:r>
              <a:rPr lang="en-US" altLang="zh-CN" sz="1600"/>
              <a:t>0</a:t>
            </a:r>
            <a:r>
              <a:rPr lang="zh-CN" altLang="en-US" sz="1600"/>
              <a:t>或者</a:t>
            </a:r>
            <a:r>
              <a:rPr lang="en-US" altLang="zh-CN" sz="1600"/>
              <a:t>0.0</a:t>
            </a:r>
            <a:r>
              <a:rPr lang="zh-CN" altLang="en-US" sz="1600"/>
              <a:t>等等，这里假设为</a:t>
            </a:r>
            <a:r>
              <a:rPr lang="en-US" altLang="zh-CN" sz="1600"/>
              <a:t>int</a:t>
            </a:r>
            <a:r>
              <a:rPr lang="zh-CN" altLang="en-US" sz="1600"/>
              <a:t>型，初始值为</a:t>
            </a:r>
            <a:r>
              <a:rPr lang="en-US" altLang="zh-CN" sz="1600"/>
              <a:t>0</a:t>
            </a:r>
            <a:r>
              <a:rPr lang="zh-CN" altLang="en-US" sz="1600"/>
              <a:t>。由于大顶堆内部序号从</a:t>
            </a:r>
            <a:r>
              <a:rPr lang="en-US" altLang="zh-CN" sz="1600"/>
              <a:t>1</a:t>
            </a:r>
            <a:r>
              <a:rPr lang="zh-CN" altLang="en-US" sz="1600"/>
              <a:t>开始，所以这里</a:t>
            </a:r>
            <a:r>
              <a:rPr lang="en-US" altLang="zh-CN" sz="1600"/>
              <a:t>indexes</a:t>
            </a:r>
            <a:r>
              <a:rPr lang="zh-CN" altLang="en-US" sz="1600"/>
              <a:t>和</a:t>
            </a:r>
            <a:r>
              <a:rPr lang="en-US" altLang="zh-CN" sz="1600"/>
              <a:t>data</a:t>
            </a:r>
            <a:r>
              <a:rPr lang="zh-CN" altLang="en-US" sz="1600"/>
              <a:t>中的第一个元素并不使用，所以此时堆中元素个数为</a:t>
            </a:r>
            <a:r>
              <a:rPr lang="en-US" altLang="zh-CN" sz="1600"/>
              <a:t>0.</a:t>
            </a:r>
            <a:r>
              <a:rPr lang="zh-CN" altLang="en-US" sz="1600"/>
              <a:t>。但是存储堆的数组</a:t>
            </a:r>
            <a:r>
              <a:rPr lang="en-US" altLang="zh-CN" sz="1600"/>
              <a:t>indexes</a:t>
            </a:r>
            <a:r>
              <a:rPr lang="zh-CN" altLang="en-US" sz="1600"/>
              <a:t>有</a:t>
            </a:r>
            <a:r>
              <a:rPr lang="en-US" altLang="zh-CN" sz="1600"/>
              <a:t>10</a:t>
            </a:r>
            <a:r>
              <a:rPr lang="zh-CN" altLang="en-US" sz="1600"/>
              <a:t>个元素</a:t>
            </a:r>
            <a:r>
              <a:rPr lang="en-US" altLang="zh-CN" sz="1600"/>
              <a:t>0.</a:t>
            </a:r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A1E1635E-C938-4F42-8F0B-5678BDF9498D}"/>
              </a:ext>
            </a:extLst>
          </p:cNvPr>
          <p:cNvSpPr/>
          <p:nvPr/>
        </p:nvSpPr>
        <p:spPr>
          <a:xfrm flipV="1">
            <a:off x="2997642" y="5732889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2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>
                <a:ea typeface="+mn-ea"/>
              </a:rPr>
              <a:t>插入外部序号</a:t>
            </a:r>
            <a:r>
              <a:rPr lang="en-US" altLang="zh-CN" sz="2800">
                <a:ea typeface="+mn-ea"/>
              </a:rPr>
              <a:t>5</a:t>
            </a:r>
            <a:r>
              <a:rPr lang="zh-CN" altLang="en-US" sz="2800">
                <a:ea typeface="+mn-ea"/>
              </a:rPr>
              <a:t>的元素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01D8C3-A329-4FD1-B7E0-E30C557B5FC5}"/>
              </a:ext>
            </a:extLst>
          </p:cNvPr>
          <p:cNvGrpSpPr/>
          <p:nvPr/>
        </p:nvGrpSpPr>
        <p:grpSpPr>
          <a:xfrm>
            <a:off x="4060464" y="2014612"/>
            <a:ext cx="4071072" cy="500932"/>
            <a:chOff x="5280991" y="2735256"/>
            <a:chExt cx="4071072" cy="500932"/>
          </a:xfrm>
          <a:solidFill>
            <a:schemeClr val="bg2"/>
          </a:solidFill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64D98FD-E9F5-49E1-A8A1-8E71BE14A6F1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C2F48E-F315-41E1-A91F-DDAE52978687}"/>
                </a:ext>
              </a:extLst>
            </p:cNvPr>
            <p:cNvSpPr/>
            <p:nvPr/>
          </p:nvSpPr>
          <p:spPr>
            <a:xfrm>
              <a:off x="8851131" y="2735256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05F04A-29F0-4069-AAB2-57272CEE3F58}"/>
              </a:ext>
            </a:extLst>
          </p:cNvPr>
          <p:cNvGrpSpPr/>
          <p:nvPr/>
        </p:nvGrpSpPr>
        <p:grpSpPr>
          <a:xfrm>
            <a:off x="3094378" y="3243752"/>
            <a:ext cx="6003244" cy="500932"/>
            <a:chOff x="3094378" y="3712880"/>
            <a:chExt cx="6003244" cy="500932"/>
          </a:xfrm>
          <a:solidFill>
            <a:schemeClr val="bg2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72D31B8-FEE2-474C-BBFB-97399FDDB78D}"/>
                </a:ext>
              </a:extLst>
            </p:cNvPr>
            <p:cNvGrpSpPr/>
            <p:nvPr/>
          </p:nvGrpSpPr>
          <p:grpSpPr>
            <a:xfrm>
              <a:off x="3094378" y="3712880"/>
              <a:ext cx="2335036" cy="500932"/>
              <a:chOff x="5280991" y="2735256"/>
              <a:chExt cx="2335036" cy="500932"/>
            </a:xfrm>
            <a:grpFill/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3FC59DE-08B8-47C9-AB61-F0B1778BDCB2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16CA2EB-72B2-47A6-BF6E-E82F8D3EFCE4}"/>
                  </a:ext>
                </a:extLst>
              </p:cNvPr>
              <p:cNvSpPr/>
              <p:nvPr/>
            </p:nvSpPr>
            <p:spPr>
              <a:xfrm>
                <a:off x="7115095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A74B302-3394-455E-9310-417C3A3101E6}"/>
                </a:ext>
              </a:extLst>
            </p:cNvPr>
            <p:cNvGrpSpPr/>
            <p:nvPr/>
          </p:nvGrpSpPr>
          <p:grpSpPr>
            <a:xfrm>
              <a:off x="6762586" y="3712880"/>
              <a:ext cx="2335036" cy="500932"/>
              <a:chOff x="5379059" y="2735256"/>
              <a:chExt cx="2335036" cy="500932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55FE299-0FF2-4039-A9B2-C4AB4D09537B}"/>
                  </a:ext>
                </a:extLst>
              </p:cNvPr>
              <p:cNvSpPr/>
              <p:nvPr/>
            </p:nvSpPr>
            <p:spPr>
              <a:xfrm>
                <a:off x="5379059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97524DB-AF81-4B83-B9C3-1964AA8DE535}"/>
                  </a:ext>
                </a:extLst>
              </p:cNvPr>
              <p:cNvSpPr/>
              <p:nvPr/>
            </p:nvSpPr>
            <p:spPr>
              <a:xfrm>
                <a:off x="7213163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  <a:solidFill>
            <a:schemeClr val="bg2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428492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39333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5D61B447-803D-4620-8F9F-9670B58D8ED1}"/>
              </a:ext>
            </a:extLst>
          </p:cNvPr>
          <p:cNvSpPr txBox="1"/>
          <p:nvPr/>
        </p:nvSpPr>
        <p:spPr>
          <a:xfrm>
            <a:off x="5571257" y="3821221"/>
            <a:ext cx="50806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</a:rPr>
              <a:t>每次插入改动</a:t>
            </a:r>
            <a:r>
              <a:rPr lang="en-US" altLang="zh-CN" sz="1600">
                <a:solidFill>
                  <a:srgbClr val="FF0000"/>
                </a:solidFill>
              </a:rPr>
              <a:t>data</a:t>
            </a:r>
            <a:r>
              <a:rPr lang="zh-CN" altLang="en-US" sz="1600">
                <a:solidFill>
                  <a:srgbClr val="FF0000"/>
                </a:solidFill>
              </a:rPr>
              <a:t>数组与索引数组以及</a:t>
            </a:r>
            <a:r>
              <a:rPr lang="en-US" altLang="zh-CN" sz="1600">
                <a:solidFill>
                  <a:srgbClr val="FF0000"/>
                </a:solidFill>
              </a:rPr>
              <a:t>count</a:t>
            </a:r>
            <a:r>
              <a:rPr lang="zh-CN" altLang="en-US" sz="1600">
                <a:solidFill>
                  <a:srgbClr val="FF0000"/>
                </a:solidFill>
              </a:rPr>
              <a:t>等数据，然后进行</a:t>
            </a:r>
            <a:r>
              <a:rPr lang="en-US" altLang="zh-CN" sz="1600">
                <a:solidFill>
                  <a:srgbClr val="FF0000"/>
                </a:solidFill>
              </a:rPr>
              <a:t>shiftUp(count)</a:t>
            </a:r>
            <a:r>
              <a:rPr lang="zh-CN" altLang="en-US" sz="1600">
                <a:solidFill>
                  <a:srgbClr val="FF0000"/>
                </a:solidFill>
              </a:rPr>
              <a:t>操作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zh-CN" altLang="en-US" sz="1600"/>
              <a:t>此时</a:t>
            </a:r>
            <a:r>
              <a:rPr lang="en-US" altLang="zh-CN" sz="1600"/>
              <a:t>data[5+1]=16</a:t>
            </a:r>
            <a:r>
              <a:rPr lang="zh-CN" altLang="en-US" sz="1600"/>
              <a:t>，</a:t>
            </a:r>
            <a:r>
              <a:rPr lang="en-US" altLang="zh-CN" sz="1600"/>
              <a:t>indexes[count+1]=indexes[1]=5+1=6</a:t>
            </a:r>
          </a:p>
          <a:p>
            <a:r>
              <a:rPr lang="en-US" altLang="zh-CN" sz="1600"/>
              <a:t>count = 0+1=1</a:t>
            </a:r>
            <a:r>
              <a:rPr lang="zh-CN" altLang="en-US" sz="1600"/>
              <a:t>，</a:t>
            </a:r>
            <a:r>
              <a:rPr lang="en-US" altLang="zh-CN" sz="1600"/>
              <a:t>count</a:t>
            </a:r>
            <a:r>
              <a:rPr lang="zh-CN" altLang="en-US" sz="1600"/>
              <a:t>表示</a:t>
            </a:r>
            <a:r>
              <a:rPr lang="en-US" altLang="zh-CN" sz="1600"/>
              <a:t>indexes</a:t>
            </a:r>
            <a:r>
              <a:rPr lang="zh-CN" altLang="en-US" sz="1600"/>
              <a:t>的元素数量</a:t>
            </a:r>
            <a:endParaRPr lang="en-US" altLang="zh-CN" sz="1600"/>
          </a:p>
          <a:p>
            <a:r>
              <a:rPr lang="zh-CN" altLang="en-US" sz="1600"/>
              <a:t>再进行</a:t>
            </a:r>
            <a:r>
              <a:rPr lang="en-US" altLang="zh-CN" sz="1600"/>
              <a:t>shiftUp(count)</a:t>
            </a:r>
            <a:r>
              <a:rPr lang="zh-CN" altLang="en-US" sz="1600"/>
              <a:t>，但是此时堆中元素只有一个，所以元素不会移动</a:t>
            </a:r>
            <a:endParaRPr lang="en-US" altLang="zh-CN" sz="160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3657600" y="5732889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DD45729-F179-47CE-A952-65D529B854F0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77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>
                <a:ea typeface="+mn-ea"/>
              </a:rPr>
              <a:t>插入外部序号</a:t>
            </a:r>
            <a:r>
              <a:rPr lang="en-US" altLang="zh-CN" sz="2800">
                <a:ea typeface="+mn-ea"/>
              </a:rPr>
              <a:t>6</a:t>
            </a:r>
            <a:r>
              <a:rPr lang="zh-CN" altLang="en-US" sz="2800">
                <a:ea typeface="+mn-ea"/>
              </a:rPr>
              <a:t>的元素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05F04A-29F0-4069-AAB2-57272CEE3F58}"/>
              </a:ext>
            </a:extLst>
          </p:cNvPr>
          <p:cNvGrpSpPr/>
          <p:nvPr/>
        </p:nvGrpSpPr>
        <p:grpSpPr>
          <a:xfrm>
            <a:off x="3094378" y="3243752"/>
            <a:ext cx="6003244" cy="500932"/>
            <a:chOff x="3094378" y="3712880"/>
            <a:chExt cx="6003244" cy="500932"/>
          </a:xfrm>
          <a:solidFill>
            <a:schemeClr val="bg2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72D31B8-FEE2-474C-BBFB-97399FDDB78D}"/>
                </a:ext>
              </a:extLst>
            </p:cNvPr>
            <p:cNvGrpSpPr/>
            <p:nvPr/>
          </p:nvGrpSpPr>
          <p:grpSpPr>
            <a:xfrm>
              <a:off x="3094378" y="3712880"/>
              <a:ext cx="2335036" cy="500932"/>
              <a:chOff x="5280991" y="2735256"/>
              <a:chExt cx="2335036" cy="500932"/>
            </a:xfrm>
            <a:grpFill/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3FC59DE-08B8-47C9-AB61-F0B1778BDCB2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16CA2EB-72B2-47A6-BF6E-E82F8D3EFCE4}"/>
                  </a:ext>
                </a:extLst>
              </p:cNvPr>
              <p:cNvSpPr/>
              <p:nvPr/>
            </p:nvSpPr>
            <p:spPr>
              <a:xfrm>
                <a:off x="7115095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A74B302-3394-455E-9310-417C3A3101E6}"/>
                </a:ext>
              </a:extLst>
            </p:cNvPr>
            <p:cNvGrpSpPr/>
            <p:nvPr/>
          </p:nvGrpSpPr>
          <p:grpSpPr>
            <a:xfrm>
              <a:off x="6762586" y="3712880"/>
              <a:ext cx="2335036" cy="500932"/>
              <a:chOff x="5379059" y="2735256"/>
              <a:chExt cx="2335036" cy="500932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55FE299-0FF2-4039-A9B2-C4AB4D09537B}"/>
                  </a:ext>
                </a:extLst>
              </p:cNvPr>
              <p:cNvSpPr/>
              <p:nvPr/>
            </p:nvSpPr>
            <p:spPr>
              <a:xfrm>
                <a:off x="5379059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97524DB-AF81-4B83-B9C3-1964AA8DE535}"/>
                  </a:ext>
                </a:extLst>
              </p:cNvPr>
              <p:cNvSpPr/>
              <p:nvPr/>
            </p:nvSpPr>
            <p:spPr>
              <a:xfrm>
                <a:off x="7213163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  <a:solidFill>
            <a:schemeClr val="bg2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428492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4055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5D61B447-803D-4620-8F9F-9670B58D8ED1}"/>
              </a:ext>
            </a:extLst>
          </p:cNvPr>
          <p:cNvSpPr txBox="1"/>
          <p:nvPr/>
        </p:nvSpPr>
        <p:spPr>
          <a:xfrm>
            <a:off x="5331124" y="3885727"/>
            <a:ext cx="59407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绿色表示该索引对应</a:t>
            </a:r>
            <a:r>
              <a:rPr lang="en-US" altLang="zh-CN" sz="1600"/>
              <a:t>data</a:t>
            </a:r>
            <a:r>
              <a:rPr lang="zh-CN" altLang="en-US" sz="1600"/>
              <a:t>数组中数据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此时</a:t>
            </a:r>
            <a:r>
              <a:rPr lang="en-US" altLang="zh-CN" sz="1600"/>
              <a:t>data[6+1]=data[7]=28</a:t>
            </a:r>
            <a:r>
              <a:rPr lang="zh-CN" altLang="en-US" sz="1600"/>
              <a:t>，</a:t>
            </a:r>
            <a:r>
              <a:rPr lang="en-US" altLang="zh-CN" sz="1600"/>
              <a:t> indexes[count+1]=indexes[2]= 7</a:t>
            </a:r>
          </a:p>
          <a:p>
            <a:r>
              <a:rPr lang="en-US" altLang="zh-CN" sz="1600"/>
              <a:t>count = 1+1=2</a:t>
            </a:r>
            <a:r>
              <a:rPr lang="zh-CN" altLang="en-US" sz="1600"/>
              <a:t>，</a:t>
            </a:r>
            <a:endParaRPr lang="en-US" altLang="zh-CN" sz="1600"/>
          </a:p>
          <a:p>
            <a:r>
              <a:rPr lang="zh-CN" altLang="en-US" sz="1600"/>
              <a:t>再进行</a:t>
            </a:r>
            <a:r>
              <a:rPr lang="en-US" altLang="zh-CN" sz="1600"/>
              <a:t>shiftUp(</a:t>
            </a:r>
            <a:r>
              <a:rPr lang="en-US" altLang="zh-CN" sz="1600">
                <a:solidFill>
                  <a:srgbClr val="FF0000"/>
                </a:solidFill>
              </a:rPr>
              <a:t>count</a:t>
            </a:r>
            <a:r>
              <a:rPr lang="en-US" altLang="zh-CN" sz="1600"/>
              <a:t>)=shiftUp(2)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4333462" y="5732889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A056911-347D-4606-A90B-C7035E62743B}"/>
              </a:ext>
            </a:extLst>
          </p:cNvPr>
          <p:cNvGrpSpPr/>
          <p:nvPr/>
        </p:nvGrpSpPr>
        <p:grpSpPr>
          <a:xfrm>
            <a:off x="4138001" y="797367"/>
            <a:ext cx="2135105" cy="1157262"/>
            <a:chOff x="4138001" y="797367"/>
            <a:chExt cx="2135105" cy="1157262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0FC3BB6-2351-4F91-8E83-814CBEDA8699}"/>
                </a:ext>
              </a:extLst>
            </p:cNvPr>
            <p:cNvSpPr/>
            <p:nvPr/>
          </p:nvSpPr>
          <p:spPr>
            <a:xfrm>
              <a:off x="5927249" y="79736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ECE64CB-8D10-4C47-9B44-B1C3275E8FDB}"/>
                </a:ext>
              </a:extLst>
            </p:cNvPr>
            <p:cNvSpPr/>
            <p:nvPr/>
          </p:nvSpPr>
          <p:spPr>
            <a:xfrm>
              <a:off x="4138001" y="1628098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3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00277 L 0.14648 -0.124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-60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277 L -0.14648 0.1245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31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>
                <a:ea typeface="+mn-ea"/>
              </a:rPr>
              <a:t>shifUp(2)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01D8C3-A329-4FD1-B7E0-E30C557B5FC5}"/>
              </a:ext>
            </a:extLst>
          </p:cNvPr>
          <p:cNvGrpSpPr/>
          <p:nvPr/>
        </p:nvGrpSpPr>
        <p:grpSpPr>
          <a:xfrm>
            <a:off x="4060464" y="2014612"/>
            <a:ext cx="4071072" cy="500932"/>
            <a:chOff x="5280991" y="2735256"/>
            <a:chExt cx="4071072" cy="500932"/>
          </a:xfrm>
          <a:solidFill>
            <a:schemeClr val="bg2"/>
          </a:solidFill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64D98FD-E9F5-49E1-A8A1-8E71BE14A6F1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6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C2F48E-F315-41E1-A91F-DDAE52978687}"/>
                </a:ext>
              </a:extLst>
            </p:cNvPr>
            <p:cNvSpPr/>
            <p:nvPr/>
          </p:nvSpPr>
          <p:spPr>
            <a:xfrm>
              <a:off x="8851131" y="2735256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05F04A-29F0-4069-AAB2-57272CEE3F58}"/>
              </a:ext>
            </a:extLst>
          </p:cNvPr>
          <p:cNvGrpSpPr/>
          <p:nvPr/>
        </p:nvGrpSpPr>
        <p:grpSpPr>
          <a:xfrm>
            <a:off x="3094378" y="3243752"/>
            <a:ext cx="6003244" cy="500932"/>
            <a:chOff x="3094378" y="3712880"/>
            <a:chExt cx="6003244" cy="500932"/>
          </a:xfrm>
          <a:solidFill>
            <a:schemeClr val="bg2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72D31B8-FEE2-474C-BBFB-97399FDDB78D}"/>
                </a:ext>
              </a:extLst>
            </p:cNvPr>
            <p:cNvGrpSpPr/>
            <p:nvPr/>
          </p:nvGrpSpPr>
          <p:grpSpPr>
            <a:xfrm>
              <a:off x="3094378" y="3712880"/>
              <a:ext cx="2335036" cy="500932"/>
              <a:chOff x="5280991" y="2735256"/>
              <a:chExt cx="2335036" cy="500932"/>
            </a:xfrm>
            <a:grpFill/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3FC59DE-08B8-47C9-AB61-F0B1778BDCB2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16CA2EB-72B2-47A6-BF6E-E82F8D3EFCE4}"/>
                  </a:ext>
                </a:extLst>
              </p:cNvPr>
              <p:cNvSpPr/>
              <p:nvPr/>
            </p:nvSpPr>
            <p:spPr>
              <a:xfrm>
                <a:off x="7115095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A74B302-3394-455E-9310-417C3A3101E6}"/>
                </a:ext>
              </a:extLst>
            </p:cNvPr>
            <p:cNvGrpSpPr/>
            <p:nvPr/>
          </p:nvGrpSpPr>
          <p:grpSpPr>
            <a:xfrm>
              <a:off x="6762586" y="3712880"/>
              <a:ext cx="2335036" cy="500932"/>
              <a:chOff x="5379059" y="2735256"/>
              <a:chExt cx="2335036" cy="500932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55FE299-0FF2-4039-A9B2-C4AB4D09537B}"/>
                  </a:ext>
                </a:extLst>
              </p:cNvPr>
              <p:cNvSpPr/>
              <p:nvPr/>
            </p:nvSpPr>
            <p:spPr>
              <a:xfrm>
                <a:off x="5379059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97524DB-AF81-4B83-B9C3-1964AA8DE535}"/>
                  </a:ext>
                </a:extLst>
              </p:cNvPr>
              <p:cNvSpPr/>
              <p:nvPr/>
            </p:nvSpPr>
            <p:spPr>
              <a:xfrm>
                <a:off x="7213163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  <a:solidFill>
            <a:schemeClr val="bg2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428492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079650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4333462" y="5732889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594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data[indexes[2]]=data[7]=28  &gt; data[indexes[1]]=data[6]=16 </a:t>
            </a:r>
            <a:r>
              <a:rPr lang="zh-CN" altLang="en-US"/>
              <a:t>所以上移。是否移动</a:t>
            </a:r>
            <a:r>
              <a:rPr lang="zh-CN" altLang="en-US">
                <a:solidFill>
                  <a:srgbClr val="FF0000"/>
                </a:solidFill>
              </a:rPr>
              <a:t>以堆中存储的序号对应的</a:t>
            </a:r>
            <a:r>
              <a:rPr lang="en-US" altLang="zh-CN">
                <a:solidFill>
                  <a:srgbClr val="FF0000"/>
                </a:solidFill>
              </a:rPr>
              <a:t>data</a:t>
            </a:r>
            <a:r>
              <a:rPr lang="zh-CN" altLang="en-US">
                <a:solidFill>
                  <a:srgbClr val="FF0000"/>
                </a:solidFill>
              </a:rPr>
              <a:t>数组数据大小</a:t>
            </a:r>
            <a:r>
              <a:rPr lang="zh-CN" altLang="en-US"/>
              <a:t>比较为准</a:t>
            </a:r>
            <a:endParaRPr lang="en-US" altLang="zh-CN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D8BC3EB-293B-46A9-96B0-E8992BF2FD96}"/>
              </a:ext>
            </a:extLst>
          </p:cNvPr>
          <p:cNvGrpSpPr/>
          <p:nvPr/>
        </p:nvGrpSpPr>
        <p:grpSpPr>
          <a:xfrm>
            <a:off x="4138001" y="797367"/>
            <a:ext cx="2135105" cy="1157262"/>
            <a:chOff x="4138001" y="797367"/>
            <a:chExt cx="2135105" cy="1157262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94F9C7E-43D4-4A4B-9BEE-B9349CA859AE}"/>
                </a:ext>
              </a:extLst>
            </p:cNvPr>
            <p:cNvSpPr/>
            <p:nvPr/>
          </p:nvSpPr>
          <p:spPr>
            <a:xfrm>
              <a:off x="5927249" y="79736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2DBB1E7-8DAA-45C4-A0D1-AB130EE86597}"/>
                </a:ext>
              </a:extLst>
            </p:cNvPr>
            <p:cNvSpPr/>
            <p:nvPr/>
          </p:nvSpPr>
          <p:spPr>
            <a:xfrm>
              <a:off x="4138001" y="1628098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202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/>
              <a:t>插入外部序号</a:t>
            </a:r>
            <a:r>
              <a:rPr lang="en-US" altLang="zh-CN" sz="2800"/>
              <a:t>7</a:t>
            </a:r>
            <a:r>
              <a:rPr lang="zh-CN" altLang="en-US" sz="2800"/>
              <a:t>的元素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05F04A-29F0-4069-AAB2-57272CEE3F58}"/>
              </a:ext>
            </a:extLst>
          </p:cNvPr>
          <p:cNvGrpSpPr/>
          <p:nvPr/>
        </p:nvGrpSpPr>
        <p:grpSpPr>
          <a:xfrm>
            <a:off x="3094378" y="3243752"/>
            <a:ext cx="6003244" cy="500932"/>
            <a:chOff x="3094378" y="3712880"/>
            <a:chExt cx="6003244" cy="500932"/>
          </a:xfrm>
          <a:solidFill>
            <a:schemeClr val="bg2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72D31B8-FEE2-474C-BBFB-97399FDDB78D}"/>
                </a:ext>
              </a:extLst>
            </p:cNvPr>
            <p:cNvGrpSpPr/>
            <p:nvPr/>
          </p:nvGrpSpPr>
          <p:grpSpPr>
            <a:xfrm>
              <a:off x="3094378" y="3712880"/>
              <a:ext cx="2335036" cy="500932"/>
              <a:chOff x="5280991" y="2735256"/>
              <a:chExt cx="2335036" cy="500932"/>
            </a:xfrm>
            <a:grpFill/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3FC59DE-08B8-47C9-AB61-F0B1778BDCB2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16CA2EB-72B2-47A6-BF6E-E82F8D3EFCE4}"/>
                  </a:ext>
                </a:extLst>
              </p:cNvPr>
              <p:cNvSpPr/>
              <p:nvPr/>
            </p:nvSpPr>
            <p:spPr>
              <a:xfrm>
                <a:off x="7115095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A74B302-3394-455E-9310-417C3A3101E6}"/>
                </a:ext>
              </a:extLst>
            </p:cNvPr>
            <p:cNvGrpSpPr/>
            <p:nvPr/>
          </p:nvGrpSpPr>
          <p:grpSpPr>
            <a:xfrm>
              <a:off x="6762586" y="3712880"/>
              <a:ext cx="2335036" cy="500932"/>
              <a:chOff x="5379059" y="2735256"/>
              <a:chExt cx="2335036" cy="500932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55FE299-0FF2-4039-A9B2-C4AB4D09537B}"/>
                  </a:ext>
                </a:extLst>
              </p:cNvPr>
              <p:cNvSpPr/>
              <p:nvPr/>
            </p:nvSpPr>
            <p:spPr>
              <a:xfrm>
                <a:off x="5379059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97524DB-AF81-4B83-B9C3-1964AA8DE535}"/>
                  </a:ext>
                </a:extLst>
              </p:cNvPr>
              <p:cNvSpPr/>
              <p:nvPr/>
            </p:nvSpPr>
            <p:spPr>
              <a:xfrm>
                <a:off x="7213163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  <a:solidFill>
            <a:schemeClr val="bg2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3630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5009324" y="5732889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5940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此时</a:t>
            </a:r>
            <a:r>
              <a:rPr lang="en-US" altLang="zh-CN"/>
              <a:t>data[7+1]=data[8]=30</a:t>
            </a:r>
            <a:r>
              <a:rPr lang="zh-CN" altLang="en-US"/>
              <a:t>，</a:t>
            </a:r>
            <a:r>
              <a:rPr lang="en-US" altLang="zh-CN"/>
              <a:t> indexes[count+1]=indexes[3]= 8</a:t>
            </a:r>
          </a:p>
          <a:p>
            <a:r>
              <a:rPr lang="en-US" altLang="zh-CN"/>
              <a:t>count = 2+1=3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再进行</a:t>
            </a:r>
            <a:r>
              <a:rPr lang="en-US" altLang="zh-CN"/>
              <a:t>shiftUp(</a:t>
            </a:r>
            <a:r>
              <a:rPr lang="en-US" altLang="zh-CN">
                <a:solidFill>
                  <a:srgbClr val="FF0000"/>
                </a:solidFill>
              </a:rPr>
              <a:t>count</a:t>
            </a:r>
            <a:r>
              <a:rPr lang="en-US" altLang="zh-CN"/>
              <a:t>)=shiftUp(3)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95E3745-A40F-40BB-B28F-78B9AB432ECA}"/>
              </a:ext>
            </a:extLst>
          </p:cNvPr>
          <p:cNvGrpSpPr/>
          <p:nvPr/>
        </p:nvGrpSpPr>
        <p:grpSpPr>
          <a:xfrm>
            <a:off x="4138001" y="797367"/>
            <a:ext cx="3918017" cy="1216921"/>
            <a:chOff x="4138001" y="797367"/>
            <a:chExt cx="3918017" cy="1216921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7860373-BA83-4335-BC7D-2CDB40A2A74C}"/>
                </a:ext>
              </a:extLst>
            </p:cNvPr>
            <p:cNvSpPr/>
            <p:nvPr/>
          </p:nvSpPr>
          <p:spPr>
            <a:xfrm>
              <a:off x="5927249" y="79736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572F8F8-19E8-423D-893D-2065A76CC7D5}"/>
                </a:ext>
              </a:extLst>
            </p:cNvPr>
            <p:cNvSpPr/>
            <p:nvPr/>
          </p:nvSpPr>
          <p:spPr>
            <a:xfrm>
              <a:off x="4138001" y="1628098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F09134F-F709-4A10-B40C-F030A1DBBFD1}"/>
                </a:ext>
              </a:extLst>
            </p:cNvPr>
            <p:cNvSpPr/>
            <p:nvPr/>
          </p:nvSpPr>
          <p:spPr>
            <a:xfrm>
              <a:off x="7710161" y="168775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97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/>
              <a:t>shifUp(3)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05F04A-29F0-4069-AAB2-57272CEE3F58}"/>
              </a:ext>
            </a:extLst>
          </p:cNvPr>
          <p:cNvGrpSpPr/>
          <p:nvPr/>
        </p:nvGrpSpPr>
        <p:grpSpPr>
          <a:xfrm>
            <a:off x="3094378" y="3243752"/>
            <a:ext cx="6003244" cy="500932"/>
            <a:chOff x="3094378" y="3712880"/>
            <a:chExt cx="6003244" cy="500932"/>
          </a:xfrm>
          <a:solidFill>
            <a:schemeClr val="bg2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72D31B8-FEE2-474C-BBFB-97399FDDB78D}"/>
                </a:ext>
              </a:extLst>
            </p:cNvPr>
            <p:cNvGrpSpPr/>
            <p:nvPr/>
          </p:nvGrpSpPr>
          <p:grpSpPr>
            <a:xfrm>
              <a:off x="3094378" y="3712880"/>
              <a:ext cx="2335036" cy="500932"/>
              <a:chOff x="5280991" y="2735256"/>
              <a:chExt cx="2335036" cy="500932"/>
            </a:xfrm>
            <a:grpFill/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3FC59DE-08B8-47C9-AB61-F0B1778BDCB2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16CA2EB-72B2-47A6-BF6E-E82F8D3EFCE4}"/>
                  </a:ext>
                </a:extLst>
              </p:cNvPr>
              <p:cNvSpPr/>
              <p:nvPr/>
            </p:nvSpPr>
            <p:spPr>
              <a:xfrm>
                <a:off x="7115095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A74B302-3394-455E-9310-417C3A3101E6}"/>
                </a:ext>
              </a:extLst>
            </p:cNvPr>
            <p:cNvGrpSpPr/>
            <p:nvPr/>
          </p:nvGrpSpPr>
          <p:grpSpPr>
            <a:xfrm>
              <a:off x="6762586" y="3712880"/>
              <a:ext cx="2335036" cy="500932"/>
              <a:chOff x="5379059" y="2735256"/>
              <a:chExt cx="2335036" cy="500932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55FE299-0FF2-4039-A9B2-C4AB4D09537B}"/>
                  </a:ext>
                </a:extLst>
              </p:cNvPr>
              <p:cNvSpPr/>
              <p:nvPr/>
            </p:nvSpPr>
            <p:spPr>
              <a:xfrm>
                <a:off x="5379059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97524DB-AF81-4B83-B9C3-1964AA8DE535}"/>
                  </a:ext>
                </a:extLst>
              </p:cNvPr>
              <p:cNvSpPr/>
              <p:nvPr/>
            </p:nvSpPr>
            <p:spPr>
              <a:xfrm>
                <a:off x="7213163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  <a:solidFill>
            <a:schemeClr val="bg2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6418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13049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5009324" y="5732889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594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data[indexes[3]]=data[8]=30 &gt; data[indexes[3/2]]=data[7]=28</a:t>
            </a:r>
          </a:p>
          <a:p>
            <a:r>
              <a:rPr lang="en-US" altLang="zh-CN"/>
              <a:t>indexes[3]</a:t>
            </a:r>
            <a:r>
              <a:rPr lang="zh-CN" altLang="en-US"/>
              <a:t>与</a:t>
            </a:r>
            <a:r>
              <a:rPr lang="en-US" altLang="zh-CN"/>
              <a:t>indexes[1]</a:t>
            </a:r>
            <a:r>
              <a:rPr lang="zh-CN" altLang="en-US"/>
              <a:t>交换元素</a:t>
            </a:r>
            <a:endParaRPr lang="en-US" altLang="zh-CN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673B8CA-4C85-46B7-9501-23A13933423E}"/>
              </a:ext>
            </a:extLst>
          </p:cNvPr>
          <p:cNvGrpSpPr/>
          <p:nvPr/>
        </p:nvGrpSpPr>
        <p:grpSpPr>
          <a:xfrm>
            <a:off x="4138001" y="797367"/>
            <a:ext cx="3918017" cy="1216921"/>
            <a:chOff x="4138001" y="797367"/>
            <a:chExt cx="3918017" cy="1216921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2833291-9096-41D8-9E83-0B33F9B63C5C}"/>
                </a:ext>
              </a:extLst>
            </p:cNvPr>
            <p:cNvSpPr/>
            <p:nvPr/>
          </p:nvSpPr>
          <p:spPr>
            <a:xfrm>
              <a:off x="5927249" y="79736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4C5BC9E-2855-4521-9358-E0D5945CC9D1}"/>
                </a:ext>
              </a:extLst>
            </p:cNvPr>
            <p:cNvSpPr/>
            <p:nvPr/>
          </p:nvSpPr>
          <p:spPr>
            <a:xfrm>
              <a:off x="4138001" y="1628098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0BAD604-0C90-4DD2-88BF-0942A225BE76}"/>
                </a:ext>
              </a:extLst>
            </p:cNvPr>
            <p:cNvSpPr/>
            <p:nvPr/>
          </p:nvSpPr>
          <p:spPr>
            <a:xfrm>
              <a:off x="7710161" y="168775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94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0579 L 0.14635 0.124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9" y="6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6 0.00556 L -0.14635 -0.1247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2" y="-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/>
              <a:t>shifUp(3)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05F04A-29F0-4069-AAB2-57272CEE3F58}"/>
              </a:ext>
            </a:extLst>
          </p:cNvPr>
          <p:cNvGrpSpPr/>
          <p:nvPr/>
        </p:nvGrpSpPr>
        <p:grpSpPr>
          <a:xfrm>
            <a:off x="3094378" y="3243752"/>
            <a:ext cx="6003244" cy="500932"/>
            <a:chOff x="3094378" y="3712880"/>
            <a:chExt cx="6003244" cy="500932"/>
          </a:xfrm>
          <a:solidFill>
            <a:schemeClr val="bg2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72D31B8-FEE2-474C-BBFB-97399FDDB78D}"/>
                </a:ext>
              </a:extLst>
            </p:cNvPr>
            <p:cNvGrpSpPr/>
            <p:nvPr/>
          </p:nvGrpSpPr>
          <p:grpSpPr>
            <a:xfrm>
              <a:off x="3094378" y="3712880"/>
              <a:ext cx="2335036" cy="500932"/>
              <a:chOff x="5280991" y="2735256"/>
              <a:chExt cx="2335036" cy="500932"/>
            </a:xfrm>
            <a:grpFill/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3FC59DE-08B8-47C9-AB61-F0B1778BDCB2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16CA2EB-72B2-47A6-BF6E-E82F8D3EFCE4}"/>
                  </a:ext>
                </a:extLst>
              </p:cNvPr>
              <p:cNvSpPr/>
              <p:nvPr/>
            </p:nvSpPr>
            <p:spPr>
              <a:xfrm>
                <a:off x="7115095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A74B302-3394-455E-9310-417C3A3101E6}"/>
                </a:ext>
              </a:extLst>
            </p:cNvPr>
            <p:cNvGrpSpPr/>
            <p:nvPr/>
          </p:nvGrpSpPr>
          <p:grpSpPr>
            <a:xfrm>
              <a:off x="6762586" y="3712880"/>
              <a:ext cx="2335036" cy="500932"/>
              <a:chOff x="5379059" y="2735256"/>
              <a:chExt cx="2335036" cy="500932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55FE299-0FF2-4039-A9B2-C4AB4D09537B}"/>
                  </a:ext>
                </a:extLst>
              </p:cNvPr>
              <p:cNvSpPr/>
              <p:nvPr/>
            </p:nvSpPr>
            <p:spPr>
              <a:xfrm>
                <a:off x="5379059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97524DB-AF81-4B83-B9C3-1964AA8DE535}"/>
                  </a:ext>
                </a:extLst>
              </p:cNvPr>
              <p:cNvSpPr/>
              <p:nvPr/>
            </p:nvSpPr>
            <p:spPr>
              <a:xfrm>
                <a:off x="7213163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  <a:solidFill>
            <a:schemeClr val="bg2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6418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04648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5009324" y="5732889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594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data[indexes[3]]=data[8]=30 &gt; data[indexes[3/2]]=data[7]=28</a:t>
            </a:r>
          </a:p>
          <a:p>
            <a:r>
              <a:rPr lang="en-US" altLang="zh-CN"/>
              <a:t>indexes[3]</a:t>
            </a:r>
            <a:r>
              <a:rPr lang="zh-CN" altLang="en-US"/>
              <a:t>与</a:t>
            </a:r>
            <a:r>
              <a:rPr lang="en-US" altLang="zh-CN"/>
              <a:t>indexes[1]</a:t>
            </a:r>
            <a:r>
              <a:rPr lang="zh-CN" altLang="en-US"/>
              <a:t>交换元素</a:t>
            </a:r>
            <a:endParaRPr lang="en-US" altLang="zh-CN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9186B5C-BF74-43EF-A278-6CE9ADE62D27}"/>
              </a:ext>
            </a:extLst>
          </p:cNvPr>
          <p:cNvGrpSpPr/>
          <p:nvPr/>
        </p:nvGrpSpPr>
        <p:grpSpPr>
          <a:xfrm>
            <a:off x="4138001" y="797367"/>
            <a:ext cx="3918017" cy="1216921"/>
            <a:chOff x="4138001" y="797367"/>
            <a:chExt cx="3918017" cy="1216921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D380B91-E9DB-474B-8D4C-6895ACC374D7}"/>
                </a:ext>
              </a:extLst>
            </p:cNvPr>
            <p:cNvSpPr/>
            <p:nvPr/>
          </p:nvSpPr>
          <p:spPr>
            <a:xfrm>
              <a:off x="5927249" y="79736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F72B5B3-C551-4F97-A238-3E17D11582AD}"/>
                </a:ext>
              </a:extLst>
            </p:cNvPr>
            <p:cNvSpPr/>
            <p:nvPr/>
          </p:nvSpPr>
          <p:spPr>
            <a:xfrm>
              <a:off x="4138001" y="1628098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20B4955-5523-407B-9D7F-26B6DADADA29}"/>
                </a:ext>
              </a:extLst>
            </p:cNvPr>
            <p:cNvSpPr/>
            <p:nvPr/>
          </p:nvSpPr>
          <p:spPr>
            <a:xfrm>
              <a:off x="7710161" y="168775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8750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/>
              <a:t>插入外部序号</a:t>
            </a:r>
            <a:r>
              <a:rPr lang="en-US" altLang="zh-CN" sz="2800"/>
              <a:t>8</a:t>
            </a:r>
            <a:r>
              <a:rPr lang="zh-CN" altLang="en-US" sz="2800"/>
              <a:t>的元素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01D8C3-A329-4FD1-B7E0-E30C557B5FC5}"/>
              </a:ext>
            </a:extLst>
          </p:cNvPr>
          <p:cNvGrpSpPr/>
          <p:nvPr/>
        </p:nvGrpSpPr>
        <p:grpSpPr>
          <a:xfrm>
            <a:off x="4060464" y="2014612"/>
            <a:ext cx="4071072" cy="500932"/>
            <a:chOff x="5280991" y="2735256"/>
            <a:chExt cx="4071072" cy="500932"/>
          </a:xfrm>
          <a:solidFill>
            <a:schemeClr val="bg2"/>
          </a:solidFill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64D98FD-E9F5-49E1-A8A1-8E71BE14A6F1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6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C2F48E-F315-41E1-A91F-DDAE52978687}"/>
                </a:ext>
              </a:extLst>
            </p:cNvPr>
            <p:cNvSpPr/>
            <p:nvPr/>
          </p:nvSpPr>
          <p:spPr>
            <a:xfrm>
              <a:off x="8851131" y="2735256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8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  <a:solidFill>
            <a:schemeClr val="bg2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066046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5685186" y="5732889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此时</a:t>
            </a:r>
            <a:r>
              <a:rPr lang="en-US" altLang="zh-CN"/>
              <a:t>data[8+1]=data[9]=41</a:t>
            </a:r>
            <a:r>
              <a:rPr lang="zh-CN" altLang="en-US"/>
              <a:t>，</a:t>
            </a:r>
            <a:r>
              <a:rPr lang="en-US" altLang="zh-CN"/>
              <a:t> indexes[count+1]=indexes[4]= 8+1=9</a:t>
            </a:r>
            <a:r>
              <a:rPr lang="zh-CN" altLang="en-US"/>
              <a:t>，</a:t>
            </a:r>
            <a:r>
              <a:rPr lang="en-US" altLang="zh-CN"/>
              <a:t>count = 3+1=4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再进行</a:t>
            </a:r>
            <a:r>
              <a:rPr lang="en-US" altLang="zh-CN"/>
              <a:t>shiftUp(</a:t>
            </a:r>
            <a:r>
              <a:rPr lang="en-US" altLang="zh-CN">
                <a:solidFill>
                  <a:srgbClr val="FF0000"/>
                </a:solidFill>
              </a:rPr>
              <a:t>count</a:t>
            </a:r>
            <a:r>
              <a:rPr lang="en-US" altLang="zh-CN"/>
              <a:t>)=shiftUp(4)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4CDB449-26F6-4665-A787-F7221307E33B}"/>
              </a:ext>
            </a:extLst>
          </p:cNvPr>
          <p:cNvGrpSpPr/>
          <p:nvPr/>
        </p:nvGrpSpPr>
        <p:grpSpPr>
          <a:xfrm>
            <a:off x="3177420" y="797367"/>
            <a:ext cx="4878598" cy="2424714"/>
            <a:chOff x="3177420" y="797367"/>
            <a:chExt cx="4878598" cy="2424714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BCDF8D9-CB00-4BD1-A62C-72DBA5A30EC4}"/>
                </a:ext>
              </a:extLst>
            </p:cNvPr>
            <p:cNvSpPr/>
            <p:nvPr/>
          </p:nvSpPr>
          <p:spPr>
            <a:xfrm>
              <a:off x="5927249" y="79736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6AEF248-A301-4DC2-B6C9-7F2494508CF1}"/>
                </a:ext>
              </a:extLst>
            </p:cNvPr>
            <p:cNvSpPr/>
            <p:nvPr/>
          </p:nvSpPr>
          <p:spPr>
            <a:xfrm>
              <a:off x="4138001" y="1628098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46CA731-1E42-4D5C-A4A7-8207805A04BD}"/>
                </a:ext>
              </a:extLst>
            </p:cNvPr>
            <p:cNvSpPr/>
            <p:nvPr/>
          </p:nvSpPr>
          <p:spPr>
            <a:xfrm>
              <a:off x="7710161" y="168775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5AB2388-AD5E-4385-ABF6-C3F4555F02F6}"/>
                </a:ext>
              </a:extLst>
            </p:cNvPr>
            <p:cNvSpPr/>
            <p:nvPr/>
          </p:nvSpPr>
          <p:spPr>
            <a:xfrm>
              <a:off x="3177420" y="2895550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41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439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/>
              <a:t>shifUp(4)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  <a:solidFill>
            <a:schemeClr val="bg2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535490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5685186" y="5732889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data[indexes[4]]=data[9]=41  &gt; data[indexes[4/2]]=data[6]=16</a:t>
            </a:r>
          </a:p>
          <a:p>
            <a:r>
              <a:rPr lang="zh-CN" altLang="en-US"/>
              <a:t>交换</a:t>
            </a:r>
            <a:r>
              <a:rPr lang="en-US" altLang="zh-CN"/>
              <a:t>indexes[4]</a:t>
            </a:r>
            <a:r>
              <a:rPr lang="zh-CN" altLang="en-US"/>
              <a:t>与</a:t>
            </a:r>
            <a:r>
              <a:rPr lang="en-US" altLang="zh-CN"/>
              <a:t>indexes[2]</a:t>
            </a:r>
            <a:r>
              <a:rPr lang="zh-CN" altLang="en-US"/>
              <a:t>的元素</a:t>
            </a:r>
            <a:endParaRPr lang="en-US" altLang="zh-CN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6582078-2A77-4F46-AAE7-2C0712BA2495}"/>
              </a:ext>
            </a:extLst>
          </p:cNvPr>
          <p:cNvGrpSpPr/>
          <p:nvPr/>
        </p:nvGrpSpPr>
        <p:grpSpPr>
          <a:xfrm>
            <a:off x="3177420" y="797367"/>
            <a:ext cx="4878598" cy="2424714"/>
            <a:chOff x="3177420" y="797367"/>
            <a:chExt cx="4878598" cy="2424714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DBBA9BC-C15F-426C-8D2E-1D733F1B4ACB}"/>
                </a:ext>
              </a:extLst>
            </p:cNvPr>
            <p:cNvSpPr/>
            <p:nvPr/>
          </p:nvSpPr>
          <p:spPr>
            <a:xfrm>
              <a:off x="5927249" y="79736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71D21B7-C01B-4FD4-B89B-ADA6714C97C9}"/>
                </a:ext>
              </a:extLst>
            </p:cNvPr>
            <p:cNvSpPr/>
            <p:nvPr/>
          </p:nvSpPr>
          <p:spPr>
            <a:xfrm>
              <a:off x="4138001" y="1628098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71ABAF0-C7EF-4028-BE13-E77FBB10BE78}"/>
                </a:ext>
              </a:extLst>
            </p:cNvPr>
            <p:cNvSpPr/>
            <p:nvPr/>
          </p:nvSpPr>
          <p:spPr>
            <a:xfrm>
              <a:off x="7710161" y="168775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75C7AE0-288D-4660-80EC-D23E4B618188}"/>
                </a:ext>
              </a:extLst>
            </p:cNvPr>
            <p:cNvSpPr/>
            <p:nvPr/>
          </p:nvSpPr>
          <p:spPr>
            <a:xfrm>
              <a:off x="3177420" y="2895550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41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62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0.00185 L 0.0793 -0.178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-90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-0.00185 L -0.07917 0.1791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/>
              <a:t>shifUp(4)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  <a:solidFill>
            <a:schemeClr val="bg2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96753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5685186" y="5732889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data[indexes[4]]=data[9]=41  &gt; data[indexes[4/2]]=data[6]=16</a:t>
            </a:r>
          </a:p>
          <a:p>
            <a:r>
              <a:rPr lang="zh-CN" altLang="en-US"/>
              <a:t>交换</a:t>
            </a:r>
            <a:r>
              <a:rPr lang="en-US" altLang="zh-CN"/>
              <a:t>indexes[4]</a:t>
            </a:r>
            <a:r>
              <a:rPr lang="zh-CN" altLang="en-US"/>
              <a:t>与</a:t>
            </a:r>
            <a:r>
              <a:rPr lang="en-US" altLang="zh-CN"/>
              <a:t>indexes[2]</a:t>
            </a:r>
            <a:r>
              <a:rPr lang="zh-CN" altLang="en-US"/>
              <a:t>的元素</a:t>
            </a:r>
            <a:endParaRPr lang="en-US" altLang="zh-CN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6CDA8B1-9CB0-4FBA-BCE4-2ABFDAACAE38}"/>
              </a:ext>
            </a:extLst>
          </p:cNvPr>
          <p:cNvGrpSpPr/>
          <p:nvPr/>
        </p:nvGrpSpPr>
        <p:grpSpPr>
          <a:xfrm>
            <a:off x="3177420" y="797367"/>
            <a:ext cx="4878598" cy="2424714"/>
            <a:chOff x="3177420" y="797367"/>
            <a:chExt cx="4878598" cy="2424714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9FE738F-C0E6-4A9E-AD3E-723438AC8A80}"/>
                </a:ext>
              </a:extLst>
            </p:cNvPr>
            <p:cNvSpPr/>
            <p:nvPr/>
          </p:nvSpPr>
          <p:spPr>
            <a:xfrm>
              <a:off x="5927249" y="79736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3505AC5-1F0E-4209-B7A8-F65331B5DBC2}"/>
                </a:ext>
              </a:extLst>
            </p:cNvPr>
            <p:cNvSpPr/>
            <p:nvPr/>
          </p:nvSpPr>
          <p:spPr>
            <a:xfrm>
              <a:off x="4138001" y="1628098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41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8A7E173-6A99-45C5-A299-C0407A213BCE}"/>
                </a:ext>
              </a:extLst>
            </p:cNvPr>
            <p:cNvSpPr/>
            <p:nvPr/>
          </p:nvSpPr>
          <p:spPr>
            <a:xfrm>
              <a:off x="7710161" y="168775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394B880-6854-4177-8363-897070B122AA}"/>
                </a:ext>
              </a:extLst>
            </p:cNvPr>
            <p:cNvSpPr/>
            <p:nvPr/>
          </p:nvSpPr>
          <p:spPr>
            <a:xfrm>
              <a:off x="3177420" y="2895550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87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>
                <a:ea typeface="+mn-ea"/>
              </a:rPr>
              <a:t>解决问题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B05A57-33D9-4FA9-BF95-C15B27B6A9F1}"/>
              </a:ext>
            </a:extLst>
          </p:cNvPr>
          <p:cNvSpPr txBox="1"/>
          <p:nvPr/>
        </p:nvSpPr>
        <p:spPr>
          <a:xfrm>
            <a:off x="838200" y="1439186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 </a:t>
            </a:r>
            <a:r>
              <a:rPr lang="zh-CN" altLang="en-US"/>
              <a:t>对堆进行操作的时候，交换数组中的元素可能很耗时</a:t>
            </a:r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构建成堆后不能通过数组索引索引到相应元素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解决办法</a:t>
            </a:r>
            <a:endParaRPr lang="en-US" altLang="zh-CN"/>
          </a:p>
          <a:p>
            <a:r>
              <a:rPr lang="en-US" altLang="zh-CN"/>
              <a:t>1 </a:t>
            </a:r>
            <a:r>
              <a:rPr lang="zh-CN" altLang="en-US"/>
              <a:t>对数组的索引构建成堆，用一个数组保存原始数据，改变堆的时候只改变索引即可</a:t>
            </a:r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在堆中用一个数组保存了原始数据，所以可以索引到原始数据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输入：将一个数组的元素依次插入堆</a:t>
            </a:r>
            <a:endParaRPr lang="en-US" altLang="zh-CN"/>
          </a:p>
          <a:p>
            <a:r>
              <a:rPr lang="zh-CN" altLang="en-US"/>
              <a:t>输出：得到一个最大索引堆，可以用于排序，提取最大值等操作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876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/>
              <a:t>shifUp(4)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  <a:solidFill>
            <a:schemeClr val="bg2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06092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5685186" y="5732889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data[indexes[2]]=data[9]=41  &gt; data[indexes[2/2]]=data[7]=28</a:t>
            </a:r>
          </a:p>
          <a:p>
            <a:r>
              <a:rPr lang="zh-CN" altLang="en-US"/>
              <a:t>交换</a:t>
            </a:r>
            <a:r>
              <a:rPr lang="en-US" altLang="zh-CN"/>
              <a:t>indexes[2]</a:t>
            </a:r>
            <a:r>
              <a:rPr lang="zh-CN" altLang="en-US"/>
              <a:t>与</a:t>
            </a:r>
            <a:r>
              <a:rPr lang="en-US" altLang="zh-CN"/>
              <a:t>indexes[1]</a:t>
            </a:r>
            <a:r>
              <a:rPr lang="zh-CN" altLang="en-US"/>
              <a:t>的元素</a:t>
            </a:r>
            <a:endParaRPr lang="en-US" altLang="zh-CN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BA3C2F9-AA16-4D01-A586-D034C01CA402}"/>
              </a:ext>
            </a:extLst>
          </p:cNvPr>
          <p:cNvGrpSpPr/>
          <p:nvPr/>
        </p:nvGrpSpPr>
        <p:grpSpPr>
          <a:xfrm>
            <a:off x="3177420" y="797367"/>
            <a:ext cx="4878598" cy="2424714"/>
            <a:chOff x="3177420" y="797367"/>
            <a:chExt cx="4878598" cy="2424714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BF727FB-5A73-45AD-9431-8320C7E9E499}"/>
                </a:ext>
              </a:extLst>
            </p:cNvPr>
            <p:cNvSpPr/>
            <p:nvPr/>
          </p:nvSpPr>
          <p:spPr>
            <a:xfrm>
              <a:off x="5927249" y="79736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012C9AB-8DC3-4902-8CD0-EAD6EEB3CF92}"/>
                </a:ext>
              </a:extLst>
            </p:cNvPr>
            <p:cNvSpPr/>
            <p:nvPr/>
          </p:nvSpPr>
          <p:spPr>
            <a:xfrm>
              <a:off x="4138001" y="1628098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41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9FD23AA-484D-45B8-9638-F54E6B808801}"/>
                </a:ext>
              </a:extLst>
            </p:cNvPr>
            <p:cNvSpPr/>
            <p:nvPr/>
          </p:nvSpPr>
          <p:spPr>
            <a:xfrm>
              <a:off x="7710161" y="168775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4C07686-ACA4-45AA-866A-E1320BF6962B}"/>
                </a:ext>
              </a:extLst>
            </p:cNvPr>
            <p:cNvSpPr/>
            <p:nvPr/>
          </p:nvSpPr>
          <p:spPr>
            <a:xfrm>
              <a:off x="3177420" y="2895550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3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0903 L 0.14648 -0.1231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-66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903 L -0.14648 0.1245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31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/>
              <a:t>shifUp(4)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  <a:solidFill>
            <a:schemeClr val="bg2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23740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5685186" y="5732889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data[indexes[2]]=data[9]=41  &gt; data[indexes[2/2]]=data[7]=28</a:t>
            </a:r>
          </a:p>
          <a:p>
            <a:r>
              <a:rPr lang="zh-CN" altLang="en-US"/>
              <a:t>交换</a:t>
            </a:r>
            <a:r>
              <a:rPr lang="en-US" altLang="zh-CN"/>
              <a:t>indexes[2]</a:t>
            </a:r>
            <a:r>
              <a:rPr lang="zh-CN" altLang="en-US"/>
              <a:t>与</a:t>
            </a:r>
            <a:r>
              <a:rPr lang="en-US" altLang="zh-CN"/>
              <a:t>indexes[1]</a:t>
            </a:r>
            <a:r>
              <a:rPr lang="zh-CN" altLang="en-US"/>
              <a:t>的元素</a:t>
            </a:r>
            <a:endParaRPr lang="en-US" altLang="zh-CN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7EC6E4D-737A-49A6-B373-D515265BDDF9}"/>
              </a:ext>
            </a:extLst>
          </p:cNvPr>
          <p:cNvGrpSpPr/>
          <p:nvPr/>
        </p:nvGrpSpPr>
        <p:grpSpPr>
          <a:xfrm>
            <a:off x="3177420" y="797367"/>
            <a:ext cx="4878598" cy="2424714"/>
            <a:chOff x="3177420" y="797367"/>
            <a:chExt cx="4878598" cy="2424714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25EAAF4-A635-43E3-85AA-46913A536AE3}"/>
                </a:ext>
              </a:extLst>
            </p:cNvPr>
            <p:cNvSpPr/>
            <p:nvPr/>
          </p:nvSpPr>
          <p:spPr>
            <a:xfrm>
              <a:off x="5927249" y="79736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41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4D579A6-C98E-44DC-8130-C79377309AB2}"/>
                </a:ext>
              </a:extLst>
            </p:cNvPr>
            <p:cNvSpPr/>
            <p:nvPr/>
          </p:nvSpPr>
          <p:spPr>
            <a:xfrm>
              <a:off x="4138001" y="1628098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2134E7A-06F5-4FD0-B7E9-A73F80876B05}"/>
                </a:ext>
              </a:extLst>
            </p:cNvPr>
            <p:cNvSpPr/>
            <p:nvPr/>
          </p:nvSpPr>
          <p:spPr>
            <a:xfrm>
              <a:off x="7710161" y="168775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9196D21-40A4-47E0-9F97-2B3B76A6B1D2}"/>
                </a:ext>
              </a:extLst>
            </p:cNvPr>
            <p:cNvSpPr/>
            <p:nvPr/>
          </p:nvSpPr>
          <p:spPr>
            <a:xfrm>
              <a:off x="3177420" y="2895550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515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/>
              <a:t>插入外部序号</a:t>
            </a:r>
            <a:r>
              <a:rPr lang="en-US" altLang="zh-CN" sz="2800"/>
              <a:t>9</a:t>
            </a:r>
            <a:r>
              <a:rPr lang="zh-CN" altLang="en-US" sz="2800"/>
              <a:t>的元素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  <a:solidFill>
            <a:schemeClr val="bg2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4936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6361048" y="5732889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data[9+1]=data[10]=62</a:t>
            </a:r>
            <a:r>
              <a:rPr lang="zh-CN" altLang="en-US"/>
              <a:t>，</a:t>
            </a:r>
            <a:r>
              <a:rPr lang="en-US" altLang="zh-CN"/>
              <a:t>indexes[count+1]=indexes[4+1]=indexes[5]=9+1=10</a:t>
            </a:r>
          </a:p>
          <a:p>
            <a:r>
              <a:rPr lang="en-US" altLang="zh-CN"/>
              <a:t>count = count + 1 = 4 + 1 = 5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8C9457A-D300-44BC-A773-3142B01A88B7}"/>
              </a:ext>
            </a:extLst>
          </p:cNvPr>
          <p:cNvGrpSpPr/>
          <p:nvPr/>
        </p:nvGrpSpPr>
        <p:grpSpPr>
          <a:xfrm>
            <a:off x="3177420" y="797367"/>
            <a:ext cx="4878598" cy="2425491"/>
            <a:chOff x="3177420" y="797367"/>
            <a:chExt cx="4878598" cy="2425491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E0414E1-653B-40DC-80CB-F374C4D968BC}"/>
                </a:ext>
              </a:extLst>
            </p:cNvPr>
            <p:cNvSpPr/>
            <p:nvPr/>
          </p:nvSpPr>
          <p:spPr>
            <a:xfrm>
              <a:off x="5927249" y="79736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41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0BDF366-2C1F-4765-986B-33FD48F615A5}"/>
                </a:ext>
              </a:extLst>
            </p:cNvPr>
            <p:cNvSpPr/>
            <p:nvPr/>
          </p:nvSpPr>
          <p:spPr>
            <a:xfrm>
              <a:off x="4138001" y="1628098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F0029C2-C6AB-431F-B8AD-9C14EF4DD5E0}"/>
                </a:ext>
              </a:extLst>
            </p:cNvPr>
            <p:cNvSpPr/>
            <p:nvPr/>
          </p:nvSpPr>
          <p:spPr>
            <a:xfrm>
              <a:off x="7710161" y="168775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7F88E6F-0953-4CB0-9658-5F62ADCEEA0D}"/>
                </a:ext>
              </a:extLst>
            </p:cNvPr>
            <p:cNvSpPr/>
            <p:nvPr/>
          </p:nvSpPr>
          <p:spPr>
            <a:xfrm>
              <a:off x="3177420" y="2895550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ECE6675-457D-41F8-BF41-5AC7BE4EA97E}"/>
                </a:ext>
              </a:extLst>
            </p:cNvPr>
            <p:cNvSpPr/>
            <p:nvPr/>
          </p:nvSpPr>
          <p:spPr>
            <a:xfrm>
              <a:off x="5030536" y="289632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62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760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/>
              <a:t>shiftUp(5)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  <a:solidFill>
            <a:schemeClr val="bg2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71803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6361048" y="5732889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indexes[5]</a:t>
            </a:r>
            <a:r>
              <a:rPr lang="zh-CN" altLang="en-US"/>
              <a:t>与父节点</a:t>
            </a:r>
            <a:r>
              <a:rPr lang="en-US" altLang="zh-CN"/>
              <a:t>indexes[2]</a:t>
            </a:r>
            <a:r>
              <a:rPr lang="zh-CN" altLang="en-US"/>
              <a:t>比较</a:t>
            </a:r>
            <a:endParaRPr lang="en-US" altLang="zh-CN"/>
          </a:p>
          <a:p>
            <a:r>
              <a:rPr lang="en-US" altLang="zh-CN"/>
              <a:t>data[indexes[5]]=data[10]=62  &gt; data[indexes[5/2]]=data[7]=28</a:t>
            </a:r>
          </a:p>
          <a:p>
            <a:r>
              <a:rPr lang="en-US" altLang="zh-CN"/>
              <a:t>indexes[5]</a:t>
            </a:r>
            <a:r>
              <a:rPr lang="zh-CN" altLang="en-US"/>
              <a:t>与</a:t>
            </a:r>
            <a:r>
              <a:rPr lang="en-US" altLang="zh-CN"/>
              <a:t>indexes[2]</a:t>
            </a:r>
            <a:r>
              <a:rPr lang="zh-CN" altLang="en-US"/>
              <a:t>交换数据</a:t>
            </a:r>
            <a:endParaRPr lang="en-US" altLang="zh-CN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51E78E5-E2B5-488F-AC49-9B4DCABC5DA3}"/>
              </a:ext>
            </a:extLst>
          </p:cNvPr>
          <p:cNvGrpSpPr/>
          <p:nvPr/>
        </p:nvGrpSpPr>
        <p:grpSpPr>
          <a:xfrm>
            <a:off x="3177420" y="797367"/>
            <a:ext cx="4878598" cy="2425491"/>
            <a:chOff x="3177420" y="797367"/>
            <a:chExt cx="4878598" cy="2425491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3FDF77B-DC30-4BBF-8165-BFFA05CB5F98}"/>
                </a:ext>
              </a:extLst>
            </p:cNvPr>
            <p:cNvSpPr/>
            <p:nvPr/>
          </p:nvSpPr>
          <p:spPr>
            <a:xfrm>
              <a:off x="5927249" y="79736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41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717E1CB-17C7-495F-B808-915152FA4021}"/>
                </a:ext>
              </a:extLst>
            </p:cNvPr>
            <p:cNvSpPr/>
            <p:nvPr/>
          </p:nvSpPr>
          <p:spPr>
            <a:xfrm>
              <a:off x="4138001" y="1628098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6BD053B-3571-4E63-A5BE-B0CE1189AED2}"/>
                </a:ext>
              </a:extLst>
            </p:cNvPr>
            <p:cNvSpPr/>
            <p:nvPr/>
          </p:nvSpPr>
          <p:spPr>
            <a:xfrm>
              <a:off x="7710161" y="168775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7B193FF-C166-419C-907F-777CC707E74B}"/>
                </a:ext>
              </a:extLst>
            </p:cNvPr>
            <p:cNvSpPr/>
            <p:nvPr/>
          </p:nvSpPr>
          <p:spPr>
            <a:xfrm>
              <a:off x="3177420" y="2895550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5C33F35-4E48-4ACC-8C5D-485EB7A2F8E0}"/>
                </a:ext>
              </a:extLst>
            </p:cNvPr>
            <p:cNvSpPr/>
            <p:nvPr/>
          </p:nvSpPr>
          <p:spPr>
            <a:xfrm>
              <a:off x="5030536" y="289632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62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962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-0.07109 -0.178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90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07122 0.180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5" y="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/>
              <a:t>shiftUp(5)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  <a:solidFill>
            <a:schemeClr val="bg2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41464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6361048" y="5732889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indexes[5]</a:t>
            </a:r>
            <a:r>
              <a:rPr lang="zh-CN" altLang="en-US"/>
              <a:t>与父节点</a:t>
            </a:r>
            <a:r>
              <a:rPr lang="en-US" altLang="zh-CN"/>
              <a:t>indexes[2]</a:t>
            </a:r>
            <a:r>
              <a:rPr lang="zh-CN" altLang="en-US"/>
              <a:t>比较</a:t>
            </a:r>
            <a:endParaRPr lang="en-US" altLang="zh-CN"/>
          </a:p>
          <a:p>
            <a:r>
              <a:rPr lang="en-US" altLang="zh-CN"/>
              <a:t>data[indexes[5]]=data[10]=62  &gt; data[indexes[5/2]]=data[7]=28</a:t>
            </a:r>
          </a:p>
          <a:p>
            <a:r>
              <a:rPr lang="en-US" altLang="zh-CN"/>
              <a:t>indexes[5]</a:t>
            </a:r>
            <a:r>
              <a:rPr lang="zh-CN" altLang="en-US"/>
              <a:t>与</a:t>
            </a:r>
            <a:r>
              <a:rPr lang="en-US" altLang="zh-CN"/>
              <a:t>indexes[2]</a:t>
            </a:r>
            <a:r>
              <a:rPr lang="zh-CN" altLang="en-US"/>
              <a:t>交换位置</a:t>
            </a:r>
            <a:endParaRPr lang="en-US" altLang="zh-CN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BB71ECD-E023-407A-B2DA-E898C21EAFF3}"/>
              </a:ext>
            </a:extLst>
          </p:cNvPr>
          <p:cNvGrpSpPr/>
          <p:nvPr/>
        </p:nvGrpSpPr>
        <p:grpSpPr>
          <a:xfrm>
            <a:off x="3177420" y="797367"/>
            <a:ext cx="4878598" cy="2425491"/>
            <a:chOff x="3177420" y="797367"/>
            <a:chExt cx="4878598" cy="2425491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CEF55C6-1185-4A18-BFE8-4CB805785AE3}"/>
                </a:ext>
              </a:extLst>
            </p:cNvPr>
            <p:cNvSpPr/>
            <p:nvPr/>
          </p:nvSpPr>
          <p:spPr>
            <a:xfrm>
              <a:off x="5927249" y="79736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41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98970F8-BE61-4FA0-9FE9-BFDB9C40835D}"/>
                </a:ext>
              </a:extLst>
            </p:cNvPr>
            <p:cNvSpPr/>
            <p:nvPr/>
          </p:nvSpPr>
          <p:spPr>
            <a:xfrm>
              <a:off x="4138001" y="1628098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62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BDACF22-09AB-469B-B637-A511361EF66F}"/>
                </a:ext>
              </a:extLst>
            </p:cNvPr>
            <p:cNvSpPr/>
            <p:nvPr/>
          </p:nvSpPr>
          <p:spPr>
            <a:xfrm>
              <a:off x="7710161" y="168775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947C7D2-233D-4D38-946D-206EDABA98F2}"/>
                </a:ext>
              </a:extLst>
            </p:cNvPr>
            <p:cNvSpPr/>
            <p:nvPr/>
          </p:nvSpPr>
          <p:spPr>
            <a:xfrm>
              <a:off x="3177420" y="2895550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AACF38-0C22-489A-8444-EEF87CC03A7B}"/>
                </a:ext>
              </a:extLst>
            </p:cNvPr>
            <p:cNvSpPr/>
            <p:nvPr/>
          </p:nvSpPr>
          <p:spPr>
            <a:xfrm>
              <a:off x="5030536" y="289632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95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/>
              <a:t>shiftUp(5)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  <a:solidFill>
            <a:schemeClr val="bg2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60237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6361048" y="5732889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indexes[2]</a:t>
            </a:r>
            <a:r>
              <a:rPr lang="zh-CN" altLang="en-US"/>
              <a:t>与父节点</a:t>
            </a:r>
            <a:r>
              <a:rPr lang="en-US" altLang="zh-CN"/>
              <a:t>indexes[1]</a:t>
            </a:r>
            <a:r>
              <a:rPr lang="zh-CN" altLang="en-US"/>
              <a:t>比较</a:t>
            </a:r>
            <a:endParaRPr lang="en-US" altLang="zh-CN"/>
          </a:p>
          <a:p>
            <a:r>
              <a:rPr lang="en-US" altLang="zh-CN"/>
              <a:t>data[indexes[2]]=data[10]=62  &gt; data[indexes[2/2]]=data[9]=41</a:t>
            </a:r>
          </a:p>
          <a:p>
            <a:r>
              <a:rPr lang="en-US" altLang="zh-CN"/>
              <a:t>indexes[2]</a:t>
            </a:r>
            <a:r>
              <a:rPr lang="zh-CN" altLang="en-US"/>
              <a:t>与</a:t>
            </a:r>
            <a:r>
              <a:rPr lang="en-US" altLang="zh-CN"/>
              <a:t>indexes[1]</a:t>
            </a:r>
            <a:r>
              <a:rPr lang="zh-CN" altLang="en-US"/>
              <a:t>交换数据</a:t>
            </a:r>
            <a:endParaRPr lang="en-US" altLang="zh-CN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F8DF041-E1FF-4452-8B53-0513620B7612}"/>
              </a:ext>
            </a:extLst>
          </p:cNvPr>
          <p:cNvGrpSpPr/>
          <p:nvPr/>
        </p:nvGrpSpPr>
        <p:grpSpPr>
          <a:xfrm>
            <a:off x="3177420" y="797367"/>
            <a:ext cx="4878598" cy="2425491"/>
            <a:chOff x="3177420" y="797367"/>
            <a:chExt cx="4878598" cy="2425491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C24BDFE-5729-4FE0-9A1E-70D6D00ED19D}"/>
                </a:ext>
              </a:extLst>
            </p:cNvPr>
            <p:cNvSpPr/>
            <p:nvPr/>
          </p:nvSpPr>
          <p:spPr>
            <a:xfrm>
              <a:off x="5927249" y="79736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41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6571122-0401-4BA0-8072-DF7C0D290AD9}"/>
                </a:ext>
              </a:extLst>
            </p:cNvPr>
            <p:cNvSpPr/>
            <p:nvPr/>
          </p:nvSpPr>
          <p:spPr>
            <a:xfrm>
              <a:off x="4138001" y="1628098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62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109789C-BD6B-4DF5-9247-DDB52181ABFB}"/>
                </a:ext>
              </a:extLst>
            </p:cNvPr>
            <p:cNvSpPr/>
            <p:nvPr/>
          </p:nvSpPr>
          <p:spPr>
            <a:xfrm>
              <a:off x="7710161" y="168775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815A6C3-CAA7-44F6-9FE5-00F63C646112}"/>
                </a:ext>
              </a:extLst>
            </p:cNvPr>
            <p:cNvSpPr/>
            <p:nvPr/>
          </p:nvSpPr>
          <p:spPr>
            <a:xfrm>
              <a:off x="3177420" y="2895550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1E92C4F-DB87-43F6-8E6F-C7A32D500A0E}"/>
                </a:ext>
              </a:extLst>
            </p:cNvPr>
            <p:cNvSpPr/>
            <p:nvPr/>
          </p:nvSpPr>
          <p:spPr>
            <a:xfrm>
              <a:off x="5030536" y="289632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45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0278 L 0.14648 -0.1247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-63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209 L -0.14648 0.125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31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/>
              <a:t>shiftUp(5)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  <a:solidFill>
            <a:schemeClr val="bg2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17837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6361048" y="5732889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indexes[2]</a:t>
            </a:r>
            <a:r>
              <a:rPr lang="zh-CN" altLang="en-US"/>
              <a:t>与父节点</a:t>
            </a:r>
            <a:r>
              <a:rPr lang="en-US" altLang="zh-CN"/>
              <a:t>indexes[1]</a:t>
            </a:r>
            <a:r>
              <a:rPr lang="zh-CN" altLang="en-US"/>
              <a:t>比较</a:t>
            </a:r>
            <a:endParaRPr lang="en-US" altLang="zh-CN"/>
          </a:p>
          <a:p>
            <a:r>
              <a:rPr lang="en-US" altLang="zh-CN"/>
              <a:t>data[indexes[2]]=data[10]=62  &gt; data[indexes[2/2]]=data[9]=41</a:t>
            </a:r>
          </a:p>
          <a:p>
            <a:r>
              <a:rPr lang="en-US" altLang="zh-CN"/>
              <a:t>indexes[2]</a:t>
            </a:r>
            <a:r>
              <a:rPr lang="zh-CN" altLang="en-US"/>
              <a:t>与</a:t>
            </a:r>
            <a:r>
              <a:rPr lang="en-US" altLang="zh-CN"/>
              <a:t>indexes[1]</a:t>
            </a:r>
            <a:r>
              <a:rPr lang="zh-CN" altLang="en-US"/>
              <a:t>交换数据</a:t>
            </a:r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F20BCD-7A2F-458A-AE5F-B4926C0A4F36}"/>
              </a:ext>
            </a:extLst>
          </p:cNvPr>
          <p:cNvGrpSpPr/>
          <p:nvPr/>
        </p:nvGrpSpPr>
        <p:grpSpPr>
          <a:xfrm>
            <a:off x="3177420" y="797367"/>
            <a:ext cx="4878598" cy="2425491"/>
            <a:chOff x="3177420" y="797367"/>
            <a:chExt cx="4878598" cy="2425491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D510883-88C0-43B0-8607-57FA3480696B}"/>
                </a:ext>
              </a:extLst>
            </p:cNvPr>
            <p:cNvSpPr/>
            <p:nvPr/>
          </p:nvSpPr>
          <p:spPr>
            <a:xfrm>
              <a:off x="5927249" y="79736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62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B675433-B233-4205-8A7D-C07381277A30}"/>
                </a:ext>
              </a:extLst>
            </p:cNvPr>
            <p:cNvSpPr/>
            <p:nvPr/>
          </p:nvSpPr>
          <p:spPr>
            <a:xfrm>
              <a:off x="4138001" y="1628098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41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C23B8AF-D572-4023-A6C6-B0E8D44CAC4C}"/>
                </a:ext>
              </a:extLst>
            </p:cNvPr>
            <p:cNvSpPr/>
            <p:nvPr/>
          </p:nvSpPr>
          <p:spPr>
            <a:xfrm>
              <a:off x="7710161" y="168775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96B8A06-ADF4-4517-B6E0-D80609E8C5D1}"/>
                </a:ext>
              </a:extLst>
            </p:cNvPr>
            <p:cNvSpPr/>
            <p:nvPr/>
          </p:nvSpPr>
          <p:spPr>
            <a:xfrm>
              <a:off x="3177420" y="2895550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3720ED7-2D20-4601-AF61-D4EC3A061E49}"/>
                </a:ext>
              </a:extLst>
            </p:cNvPr>
            <p:cNvSpPr/>
            <p:nvPr/>
          </p:nvSpPr>
          <p:spPr>
            <a:xfrm>
              <a:off x="5030536" y="2896327"/>
              <a:ext cx="345857" cy="3265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763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4421B621-D4B3-447A-B886-D32BC2E983D6}"/>
              </a:ext>
            </a:extLst>
          </p:cNvPr>
          <p:cNvSpPr/>
          <p:nvPr/>
        </p:nvSpPr>
        <p:spPr>
          <a:xfrm>
            <a:off x="6843213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/>
              <a:t>插入外部序号</a:t>
            </a:r>
            <a:r>
              <a:rPr lang="en-US" altLang="zh-CN" sz="2800"/>
              <a:t>4</a:t>
            </a:r>
            <a:r>
              <a:rPr lang="zh-CN" altLang="en-US" sz="2800"/>
              <a:t>的元素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  <a:solidFill>
            <a:schemeClr val="bg2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78088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7036908" y="5732889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data[4+1]=data[5]=22</a:t>
            </a:r>
            <a:r>
              <a:rPr lang="zh-CN" altLang="en-US"/>
              <a:t>，</a:t>
            </a:r>
            <a:r>
              <a:rPr lang="en-US" altLang="zh-CN"/>
              <a:t>indexes[count+1]=indexes[5+1]=indexes[6]=4+1=5</a:t>
            </a:r>
          </a:p>
          <a:p>
            <a:r>
              <a:rPr lang="en-US" altLang="zh-CN"/>
              <a:t>count = count + 1 = 5 + 1 = 6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510883-88C0-43B0-8607-57FA3480696B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675433-B233-4205-8A7D-C07381277A30}"/>
              </a:ext>
            </a:extLst>
          </p:cNvPr>
          <p:cNvSpPr/>
          <p:nvPr/>
        </p:nvSpPr>
        <p:spPr>
          <a:xfrm>
            <a:off x="4138001" y="1628098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23B8AF-D572-4023-A6C6-B0E8D44CAC4C}"/>
              </a:ext>
            </a:extLst>
          </p:cNvPr>
          <p:cNvSpPr/>
          <p:nvPr/>
        </p:nvSpPr>
        <p:spPr>
          <a:xfrm>
            <a:off x="7710161" y="168775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6B8A06-ADF4-4517-B6E0-D80609E8C5D1}"/>
              </a:ext>
            </a:extLst>
          </p:cNvPr>
          <p:cNvSpPr/>
          <p:nvPr/>
        </p:nvSpPr>
        <p:spPr>
          <a:xfrm>
            <a:off x="3177420" y="289555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720ED7-2D20-4601-AF61-D4EC3A061E49}"/>
              </a:ext>
            </a:extLst>
          </p:cNvPr>
          <p:cNvSpPr/>
          <p:nvPr/>
        </p:nvSpPr>
        <p:spPr>
          <a:xfrm>
            <a:off x="5030536" y="289632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28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999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4421B621-D4B3-447A-B886-D32BC2E983D6}"/>
              </a:ext>
            </a:extLst>
          </p:cNvPr>
          <p:cNvSpPr/>
          <p:nvPr/>
        </p:nvSpPr>
        <p:spPr>
          <a:xfrm>
            <a:off x="6843213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/>
              <a:t>shiftUp(6)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  <a:solidFill>
            <a:schemeClr val="bg2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/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7036908" y="5732889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indexes[6]</a:t>
            </a:r>
            <a:r>
              <a:rPr lang="zh-CN" altLang="en-US"/>
              <a:t>与父节点</a:t>
            </a:r>
            <a:r>
              <a:rPr lang="en-US" altLang="zh-CN"/>
              <a:t>indexes[3]</a:t>
            </a:r>
            <a:r>
              <a:rPr lang="zh-CN" altLang="en-US"/>
              <a:t>比较</a:t>
            </a:r>
            <a:endParaRPr lang="en-US" altLang="zh-CN"/>
          </a:p>
          <a:p>
            <a:r>
              <a:rPr lang="en-US" altLang="zh-CN"/>
              <a:t>data[indexes[6]]=data[5]=22</a:t>
            </a:r>
            <a:r>
              <a:rPr lang="zh-CN" altLang="en-US"/>
              <a:t> </a:t>
            </a:r>
            <a:r>
              <a:rPr lang="en-US" altLang="zh-CN"/>
              <a:t>&lt;</a:t>
            </a:r>
            <a:r>
              <a:rPr lang="zh-CN" altLang="en-US"/>
              <a:t> </a:t>
            </a:r>
            <a:r>
              <a:rPr lang="en-US" altLang="zh-CN"/>
              <a:t>data[indexes[3]]=data[8]=30</a:t>
            </a:r>
          </a:p>
          <a:p>
            <a:r>
              <a:rPr lang="zh-CN" altLang="en-US"/>
              <a:t>节点</a:t>
            </a:r>
            <a:r>
              <a:rPr lang="en-US" altLang="zh-CN"/>
              <a:t>5</a:t>
            </a:r>
            <a:r>
              <a:rPr lang="zh-CN" altLang="en-US"/>
              <a:t>不移动</a:t>
            </a:r>
            <a:endParaRPr lang="en-US" altLang="zh-CN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510883-88C0-43B0-8607-57FA3480696B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675433-B233-4205-8A7D-C07381277A30}"/>
              </a:ext>
            </a:extLst>
          </p:cNvPr>
          <p:cNvSpPr/>
          <p:nvPr/>
        </p:nvSpPr>
        <p:spPr>
          <a:xfrm>
            <a:off x="4138001" y="1628098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23B8AF-D572-4023-A6C6-B0E8D44CAC4C}"/>
              </a:ext>
            </a:extLst>
          </p:cNvPr>
          <p:cNvSpPr/>
          <p:nvPr/>
        </p:nvSpPr>
        <p:spPr>
          <a:xfrm>
            <a:off x="7710161" y="168775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6B8A06-ADF4-4517-B6E0-D80609E8C5D1}"/>
              </a:ext>
            </a:extLst>
          </p:cNvPr>
          <p:cNvSpPr/>
          <p:nvPr/>
        </p:nvSpPr>
        <p:spPr>
          <a:xfrm>
            <a:off x="3177420" y="289555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720ED7-2D20-4601-AF61-D4EC3A061E49}"/>
              </a:ext>
            </a:extLst>
          </p:cNvPr>
          <p:cNvSpPr/>
          <p:nvPr/>
        </p:nvSpPr>
        <p:spPr>
          <a:xfrm>
            <a:off x="5030536" y="289632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28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85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46C685F4-D8D6-4089-BB5F-130E280972F3}"/>
              </a:ext>
            </a:extLst>
          </p:cNvPr>
          <p:cNvSpPr/>
          <p:nvPr/>
        </p:nvSpPr>
        <p:spPr>
          <a:xfrm>
            <a:off x="8674227" y="2895549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421B621-D4B3-447A-B886-D32BC2E983D6}"/>
              </a:ext>
            </a:extLst>
          </p:cNvPr>
          <p:cNvSpPr/>
          <p:nvPr/>
        </p:nvSpPr>
        <p:spPr>
          <a:xfrm>
            <a:off x="6843213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/>
              <a:t>插入外部序号</a:t>
            </a:r>
            <a:r>
              <a:rPr lang="en-US" altLang="zh-CN" sz="2800"/>
              <a:t>3</a:t>
            </a:r>
            <a:r>
              <a:rPr lang="zh-CN" altLang="en-US" sz="2800"/>
              <a:t>的元素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  <a:solidFill>
            <a:schemeClr val="bg2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32586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7720720" y="5732889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data[3+1]=data[4]=13</a:t>
            </a:r>
            <a:r>
              <a:rPr lang="zh-CN" altLang="en-US"/>
              <a:t>，</a:t>
            </a:r>
            <a:r>
              <a:rPr lang="en-US" altLang="zh-CN"/>
              <a:t>indexes[count+1]=indexes[6+1]=indexes[7]=4</a:t>
            </a:r>
          </a:p>
          <a:p>
            <a:r>
              <a:rPr lang="en-US" altLang="zh-CN"/>
              <a:t>count = count + 1 = 6 + 1 = 7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510883-88C0-43B0-8607-57FA3480696B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675433-B233-4205-8A7D-C07381277A30}"/>
              </a:ext>
            </a:extLst>
          </p:cNvPr>
          <p:cNvSpPr/>
          <p:nvPr/>
        </p:nvSpPr>
        <p:spPr>
          <a:xfrm>
            <a:off x="4138001" y="1628098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23B8AF-D572-4023-A6C6-B0E8D44CAC4C}"/>
              </a:ext>
            </a:extLst>
          </p:cNvPr>
          <p:cNvSpPr/>
          <p:nvPr/>
        </p:nvSpPr>
        <p:spPr>
          <a:xfrm>
            <a:off x="7710161" y="168775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6B8A06-ADF4-4517-B6E0-D80609E8C5D1}"/>
              </a:ext>
            </a:extLst>
          </p:cNvPr>
          <p:cNvSpPr/>
          <p:nvPr/>
        </p:nvSpPr>
        <p:spPr>
          <a:xfrm>
            <a:off x="3177420" y="289555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720ED7-2D20-4601-AF61-D4EC3A061E49}"/>
              </a:ext>
            </a:extLst>
          </p:cNvPr>
          <p:cNvSpPr/>
          <p:nvPr/>
        </p:nvSpPr>
        <p:spPr>
          <a:xfrm>
            <a:off x="5030536" y="289632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28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01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>
                <a:ea typeface="+mn-ea"/>
              </a:rPr>
              <a:t>初始数组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rgbClr val="FF0000"/>
                </a:solidFill>
              </a:rPr>
              <a:t>15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01D8C3-A329-4FD1-B7E0-E30C557B5FC5}"/>
              </a:ext>
            </a:extLst>
          </p:cNvPr>
          <p:cNvGrpSpPr/>
          <p:nvPr/>
        </p:nvGrpSpPr>
        <p:grpSpPr>
          <a:xfrm>
            <a:off x="4060464" y="2014612"/>
            <a:ext cx="4071072" cy="500932"/>
            <a:chOff x="5280991" y="2735256"/>
            <a:chExt cx="4071072" cy="500932"/>
          </a:xfrm>
          <a:noFill/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64D98FD-E9F5-49E1-A8A1-8E71BE14A6F1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rgbClr val="FF0000"/>
                  </a:solidFill>
                </a:rPr>
                <a:t>17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C2F48E-F315-41E1-A91F-DDAE52978687}"/>
                </a:ext>
              </a:extLst>
            </p:cNvPr>
            <p:cNvSpPr/>
            <p:nvPr/>
          </p:nvSpPr>
          <p:spPr>
            <a:xfrm>
              <a:off x="8851131" y="2735256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rgbClr val="FF0000"/>
                  </a:solidFill>
                </a:rPr>
                <a:t>19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05F04A-29F0-4069-AAB2-57272CEE3F58}"/>
              </a:ext>
            </a:extLst>
          </p:cNvPr>
          <p:cNvGrpSpPr/>
          <p:nvPr/>
        </p:nvGrpSpPr>
        <p:grpSpPr>
          <a:xfrm>
            <a:off x="3094378" y="3243752"/>
            <a:ext cx="6003244" cy="500932"/>
            <a:chOff x="3094378" y="3712880"/>
            <a:chExt cx="6003244" cy="50093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72D31B8-FEE2-474C-BBFB-97399FDDB78D}"/>
                </a:ext>
              </a:extLst>
            </p:cNvPr>
            <p:cNvGrpSpPr/>
            <p:nvPr/>
          </p:nvGrpSpPr>
          <p:grpSpPr>
            <a:xfrm>
              <a:off x="3094378" y="3712880"/>
              <a:ext cx="2335036" cy="500932"/>
              <a:chOff x="5280991" y="2735256"/>
              <a:chExt cx="2335036" cy="500932"/>
            </a:xfrm>
            <a:noFill/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3FC59DE-08B8-47C9-AB61-F0B1778BDCB2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</a:rPr>
                  <a:t>13</a:t>
                </a:r>
                <a:endParaRPr lang="zh-CN" altLang="en-US" sz="12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16CA2EB-72B2-47A6-BF6E-E82F8D3EFCE4}"/>
                  </a:ext>
                </a:extLst>
              </p:cNvPr>
              <p:cNvSpPr/>
              <p:nvPr/>
            </p:nvSpPr>
            <p:spPr>
              <a:xfrm>
                <a:off x="7115095" y="2735256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</a:rPr>
                  <a:t>22</a:t>
                </a:r>
                <a:endParaRPr lang="zh-CN" altLang="en-US" sz="12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A74B302-3394-455E-9310-417C3A3101E6}"/>
                </a:ext>
              </a:extLst>
            </p:cNvPr>
            <p:cNvGrpSpPr/>
            <p:nvPr/>
          </p:nvGrpSpPr>
          <p:grpSpPr>
            <a:xfrm>
              <a:off x="6762586" y="3712880"/>
              <a:ext cx="2335036" cy="500932"/>
              <a:chOff x="5379059" y="2735256"/>
              <a:chExt cx="2335036" cy="500932"/>
            </a:xfrm>
            <a:no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55FE299-0FF2-4039-A9B2-C4AB4D09537B}"/>
                  </a:ext>
                </a:extLst>
              </p:cNvPr>
              <p:cNvSpPr/>
              <p:nvPr/>
            </p:nvSpPr>
            <p:spPr>
              <a:xfrm>
                <a:off x="5379059" y="2735256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</a:rPr>
                  <a:t>16</a:t>
                </a:r>
                <a:endParaRPr lang="zh-CN" altLang="en-US" sz="12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97524DB-AF81-4B83-B9C3-1964AA8DE535}"/>
                  </a:ext>
                </a:extLst>
              </p:cNvPr>
              <p:cNvSpPr/>
              <p:nvPr/>
            </p:nvSpPr>
            <p:spPr>
              <a:xfrm>
                <a:off x="7213163" y="2735256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</a:rPr>
                  <a:t>28</a:t>
                </a:r>
                <a:endParaRPr lang="zh-CN" altLang="en-US" sz="1200" b="1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no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</a:rPr>
                  <a:t>30</a:t>
                </a:r>
                <a:endParaRPr lang="zh-CN" altLang="en-US" sz="12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</a:rPr>
                  <a:t>41</a:t>
                </a:r>
                <a:endParaRPr lang="zh-CN" altLang="en-US" sz="12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rgbClr val="FF0000"/>
                  </a:solidFill>
                </a:rPr>
                <a:t>62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EB4263-F234-4690-8064-7DD20CE85249}"/>
              </a:ext>
            </a:extLst>
          </p:cNvPr>
          <p:cNvGraphicFramePr>
            <a:graphicFrameLocks noGrp="1"/>
          </p:cNvGraphicFramePr>
          <p:nvPr/>
        </p:nvGraphicFramePr>
        <p:xfrm>
          <a:off x="2048160" y="5403393"/>
          <a:ext cx="80956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-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980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46C685F4-D8D6-4089-BB5F-130E280972F3}"/>
              </a:ext>
            </a:extLst>
          </p:cNvPr>
          <p:cNvSpPr/>
          <p:nvPr/>
        </p:nvSpPr>
        <p:spPr>
          <a:xfrm>
            <a:off x="8674227" y="2895549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421B621-D4B3-447A-B886-D32BC2E983D6}"/>
              </a:ext>
            </a:extLst>
          </p:cNvPr>
          <p:cNvSpPr/>
          <p:nvPr/>
        </p:nvSpPr>
        <p:spPr>
          <a:xfrm>
            <a:off x="6843213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/>
              <a:t>shiftUp(7)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  <a:solidFill>
            <a:schemeClr val="bg2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0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/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7720720" y="5732889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indexes[7]</a:t>
            </a:r>
            <a:r>
              <a:rPr lang="zh-CN" altLang="en-US"/>
              <a:t>与父节点</a:t>
            </a:r>
            <a:r>
              <a:rPr lang="en-US" altLang="zh-CN"/>
              <a:t>indexes[3]</a:t>
            </a:r>
            <a:r>
              <a:rPr lang="zh-CN" altLang="en-US"/>
              <a:t>比较</a:t>
            </a:r>
            <a:endParaRPr lang="en-US" altLang="zh-CN"/>
          </a:p>
          <a:p>
            <a:r>
              <a:rPr lang="en-US" altLang="zh-CN"/>
              <a:t>data[indexes[7]]=data[4]=13</a:t>
            </a:r>
            <a:r>
              <a:rPr lang="zh-CN" altLang="en-US"/>
              <a:t> </a:t>
            </a:r>
            <a:r>
              <a:rPr lang="en-US" altLang="zh-CN"/>
              <a:t>&lt;</a:t>
            </a:r>
            <a:r>
              <a:rPr lang="zh-CN" altLang="en-US"/>
              <a:t> </a:t>
            </a:r>
            <a:r>
              <a:rPr lang="en-US" altLang="zh-CN"/>
              <a:t>data[indexes[3]]=data[8]=30</a:t>
            </a:r>
          </a:p>
          <a:p>
            <a:r>
              <a:rPr lang="zh-CN" altLang="en-US"/>
              <a:t>节点</a:t>
            </a:r>
            <a:r>
              <a:rPr lang="en-US" altLang="zh-CN"/>
              <a:t>7</a:t>
            </a:r>
            <a:r>
              <a:rPr lang="zh-CN" altLang="en-US"/>
              <a:t>不移动</a:t>
            </a:r>
            <a:endParaRPr lang="en-US" altLang="zh-CN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510883-88C0-43B0-8607-57FA3480696B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675433-B233-4205-8A7D-C07381277A30}"/>
              </a:ext>
            </a:extLst>
          </p:cNvPr>
          <p:cNvSpPr/>
          <p:nvPr/>
        </p:nvSpPr>
        <p:spPr>
          <a:xfrm>
            <a:off x="4138001" y="1628098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23B8AF-D572-4023-A6C6-B0E8D44CAC4C}"/>
              </a:ext>
            </a:extLst>
          </p:cNvPr>
          <p:cNvSpPr/>
          <p:nvPr/>
        </p:nvSpPr>
        <p:spPr>
          <a:xfrm>
            <a:off x="7710161" y="168775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6B8A06-ADF4-4517-B6E0-D80609E8C5D1}"/>
              </a:ext>
            </a:extLst>
          </p:cNvPr>
          <p:cNvSpPr/>
          <p:nvPr/>
        </p:nvSpPr>
        <p:spPr>
          <a:xfrm>
            <a:off x="3177420" y="289555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720ED7-2D20-4601-AF61-D4EC3A061E49}"/>
              </a:ext>
            </a:extLst>
          </p:cNvPr>
          <p:cNvSpPr/>
          <p:nvPr/>
        </p:nvSpPr>
        <p:spPr>
          <a:xfrm>
            <a:off x="5030536" y="289632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28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62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46C685F4-D8D6-4089-BB5F-130E280972F3}"/>
              </a:ext>
            </a:extLst>
          </p:cNvPr>
          <p:cNvSpPr/>
          <p:nvPr/>
        </p:nvSpPr>
        <p:spPr>
          <a:xfrm>
            <a:off x="251618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421B621-D4B3-447A-B886-D32BC2E983D6}"/>
              </a:ext>
            </a:extLst>
          </p:cNvPr>
          <p:cNvSpPr/>
          <p:nvPr/>
        </p:nvSpPr>
        <p:spPr>
          <a:xfrm>
            <a:off x="6843213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/>
              <a:t>插入外部序号</a:t>
            </a:r>
            <a:r>
              <a:rPr lang="en-US" altLang="zh-CN" sz="2800"/>
              <a:t>2</a:t>
            </a:r>
            <a:r>
              <a:rPr lang="zh-CN" altLang="en-US" sz="2800"/>
              <a:t>的元素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EB4B8AE-3713-4F8B-908D-2439E49BA9BB}"/>
              </a:ext>
            </a:extLst>
          </p:cNvPr>
          <p:cNvSpPr/>
          <p:nvPr/>
        </p:nvSpPr>
        <p:spPr>
          <a:xfrm>
            <a:off x="2454295" y="447289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3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BA9490-21AE-4AD2-8A57-3E4F6C98B0D0}"/>
              </a:ext>
            </a:extLst>
          </p:cNvPr>
          <p:cNvSpPr/>
          <p:nvPr/>
        </p:nvSpPr>
        <p:spPr>
          <a:xfrm>
            <a:off x="3563504" y="447289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4579726" y="447289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35580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8396582" y="5335327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data[2+1]=data[3]=19</a:t>
            </a:r>
            <a:r>
              <a:rPr lang="zh-CN" altLang="en-US"/>
              <a:t>，</a:t>
            </a:r>
            <a:r>
              <a:rPr lang="en-US" altLang="zh-CN"/>
              <a:t>indexes[count+1]=indexes[7+1]=indexes[8]=3</a:t>
            </a:r>
          </a:p>
          <a:p>
            <a:r>
              <a:rPr lang="en-US" altLang="zh-CN"/>
              <a:t>count = count + 1 = 7 + 1 = 8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510883-88C0-43B0-8607-57FA3480696B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675433-B233-4205-8A7D-C07381277A30}"/>
              </a:ext>
            </a:extLst>
          </p:cNvPr>
          <p:cNvSpPr/>
          <p:nvPr/>
        </p:nvSpPr>
        <p:spPr>
          <a:xfrm>
            <a:off x="4138001" y="1628098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23B8AF-D572-4023-A6C6-B0E8D44CAC4C}"/>
              </a:ext>
            </a:extLst>
          </p:cNvPr>
          <p:cNvSpPr/>
          <p:nvPr/>
        </p:nvSpPr>
        <p:spPr>
          <a:xfrm>
            <a:off x="7710161" y="168775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6B8A06-ADF4-4517-B6E0-D80609E8C5D1}"/>
              </a:ext>
            </a:extLst>
          </p:cNvPr>
          <p:cNvSpPr/>
          <p:nvPr/>
        </p:nvSpPr>
        <p:spPr>
          <a:xfrm>
            <a:off x="3177420" y="289555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720ED7-2D20-4601-AF61-D4EC3A061E49}"/>
              </a:ext>
            </a:extLst>
          </p:cNvPr>
          <p:cNvSpPr/>
          <p:nvPr/>
        </p:nvSpPr>
        <p:spPr>
          <a:xfrm>
            <a:off x="5030536" y="289632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28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14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46C685F4-D8D6-4089-BB5F-130E280972F3}"/>
              </a:ext>
            </a:extLst>
          </p:cNvPr>
          <p:cNvSpPr/>
          <p:nvPr/>
        </p:nvSpPr>
        <p:spPr>
          <a:xfrm>
            <a:off x="251618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421B621-D4B3-447A-B886-D32BC2E983D6}"/>
              </a:ext>
            </a:extLst>
          </p:cNvPr>
          <p:cNvSpPr/>
          <p:nvPr/>
        </p:nvSpPr>
        <p:spPr>
          <a:xfrm>
            <a:off x="6843213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/>
              <a:t>shiftUp(8)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EB4B8AE-3713-4F8B-908D-2439E49BA9BB}"/>
              </a:ext>
            </a:extLst>
          </p:cNvPr>
          <p:cNvSpPr/>
          <p:nvPr/>
        </p:nvSpPr>
        <p:spPr>
          <a:xfrm>
            <a:off x="2454295" y="447289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3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BA9490-21AE-4AD2-8A57-3E4F6C98B0D0}"/>
              </a:ext>
            </a:extLst>
          </p:cNvPr>
          <p:cNvSpPr/>
          <p:nvPr/>
        </p:nvSpPr>
        <p:spPr>
          <a:xfrm>
            <a:off x="3563504" y="447289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4579726" y="447289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/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8396582" y="5335327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比较节点</a:t>
            </a:r>
            <a:r>
              <a:rPr lang="en-US" altLang="zh-CN"/>
              <a:t>indexes[8]</a:t>
            </a:r>
            <a:r>
              <a:rPr lang="zh-CN" altLang="en-US"/>
              <a:t>与</a:t>
            </a:r>
            <a:r>
              <a:rPr lang="en-US" altLang="zh-CN"/>
              <a:t>indexes[4]</a:t>
            </a:r>
            <a:r>
              <a:rPr lang="zh-CN" altLang="en-US"/>
              <a:t>对应的</a:t>
            </a:r>
            <a:r>
              <a:rPr lang="en-US" altLang="zh-CN"/>
              <a:t>data</a:t>
            </a:r>
            <a:r>
              <a:rPr lang="zh-CN" altLang="en-US"/>
              <a:t>数据大小</a:t>
            </a:r>
            <a:endParaRPr lang="en-US" altLang="zh-CN"/>
          </a:p>
          <a:p>
            <a:r>
              <a:rPr lang="en-US" altLang="zh-CN"/>
              <a:t>data[indexes[8]]=data[3]=19  &gt;  data[indexes[4]]=data[6]=16</a:t>
            </a:r>
          </a:p>
          <a:p>
            <a:r>
              <a:rPr lang="zh-CN" altLang="en-US"/>
              <a:t>交换</a:t>
            </a:r>
            <a:r>
              <a:rPr lang="en-US" altLang="zh-CN"/>
              <a:t>indexes[8]</a:t>
            </a:r>
            <a:r>
              <a:rPr lang="zh-CN" altLang="en-US"/>
              <a:t>与</a:t>
            </a:r>
            <a:r>
              <a:rPr lang="en-US" altLang="zh-CN"/>
              <a:t>indexes[4]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510883-88C0-43B0-8607-57FA3480696B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675433-B233-4205-8A7D-C07381277A30}"/>
              </a:ext>
            </a:extLst>
          </p:cNvPr>
          <p:cNvSpPr/>
          <p:nvPr/>
        </p:nvSpPr>
        <p:spPr>
          <a:xfrm>
            <a:off x="4138001" y="1628098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23B8AF-D572-4023-A6C6-B0E8D44CAC4C}"/>
              </a:ext>
            </a:extLst>
          </p:cNvPr>
          <p:cNvSpPr/>
          <p:nvPr/>
        </p:nvSpPr>
        <p:spPr>
          <a:xfrm>
            <a:off x="7710161" y="168775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6B8A06-ADF4-4517-B6E0-D80609E8C5D1}"/>
              </a:ext>
            </a:extLst>
          </p:cNvPr>
          <p:cNvSpPr/>
          <p:nvPr/>
        </p:nvSpPr>
        <p:spPr>
          <a:xfrm>
            <a:off x="3177420" y="289555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720ED7-2D20-4601-AF61-D4EC3A061E49}"/>
              </a:ext>
            </a:extLst>
          </p:cNvPr>
          <p:cNvSpPr/>
          <p:nvPr/>
        </p:nvSpPr>
        <p:spPr>
          <a:xfrm>
            <a:off x="5030536" y="289632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28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14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278 L 0.05248 -0.17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-88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037 L -0.05247 0.1800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46C685F4-D8D6-4089-BB5F-130E280972F3}"/>
              </a:ext>
            </a:extLst>
          </p:cNvPr>
          <p:cNvSpPr/>
          <p:nvPr/>
        </p:nvSpPr>
        <p:spPr>
          <a:xfrm>
            <a:off x="251618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421B621-D4B3-447A-B886-D32BC2E983D6}"/>
              </a:ext>
            </a:extLst>
          </p:cNvPr>
          <p:cNvSpPr/>
          <p:nvPr/>
        </p:nvSpPr>
        <p:spPr>
          <a:xfrm>
            <a:off x="6843213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/>
              <a:t>shiftUp(8)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3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EB4B8AE-3713-4F8B-908D-2439E49BA9BB}"/>
              </a:ext>
            </a:extLst>
          </p:cNvPr>
          <p:cNvSpPr/>
          <p:nvPr/>
        </p:nvSpPr>
        <p:spPr>
          <a:xfrm>
            <a:off x="2454295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BA9490-21AE-4AD2-8A57-3E4F6C98B0D0}"/>
              </a:ext>
            </a:extLst>
          </p:cNvPr>
          <p:cNvSpPr/>
          <p:nvPr/>
        </p:nvSpPr>
        <p:spPr>
          <a:xfrm>
            <a:off x="3563504" y="447289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4579726" y="447289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027662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8396582" y="5335327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比较节点</a:t>
            </a:r>
            <a:r>
              <a:rPr lang="en-US" altLang="zh-CN"/>
              <a:t>indexes[8]</a:t>
            </a:r>
            <a:r>
              <a:rPr lang="zh-CN" altLang="en-US"/>
              <a:t>与</a:t>
            </a:r>
            <a:r>
              <a:rPr lang="en-US" altLang="zh-CN"/>
              <a:t>indexes[4]</a:t>
            </a:r>
            <a:r>
              <a:rPr lang="zh-CN" altLang="en-US"/>
              <a:t>对应的</a:t>
            </a:r>
            <a:r>
              <a:rPr lang="en-US" altLang="zh-CN"/>
              <a:t>data</a:t>
            </a:r>
            <a:r>
              <a:rPr lang="zh-CN" altLang="en-US"/>
              <a:t>数据大小</a:t>
            </a:r>
            <a:endParaRPr lang="en-US" altLang="zh-CN"/>
          </a:p>
          <a:p>
            <a:r>
              <a:rPr lang="en-US" altLang="zh-CN"/>
              <a:t>data[indexes[8]]=data[3]=19  &gt;  data[indexes[4]]=data[6]=16</a:t>
            </a:r>
          </a:p>
          <a:p>
            <a:r>
              <a:rPr lang="zh-CN" altLang="en-US"/>
              <a:t>交换</a:t>
            </a:r>
            <a:r>
              <a:rPr lang="en-US" altLang="zh-CN"/>
              <a:t>indexes[8]</a:t>
            </a:r>
            <a:r>
              <a:rPr lang="zh-CN" altLang="en-US"/>
              <a:t>与</a:t>
            </a:r>
            <a:r>
              <a:rPr lang="en-US" altLang="zh-CN"/>
              <a:t>indexes[4]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510883-88C0-43B0-8607-57FA3480696B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675433-B233-4205-8A7D-C07381277A30}"/>
              </a:ext>
            </a:extLst>
          </p:cNvPr>
          <p:cNvSpPr/>
          <p:nvPr/>
        </p:nvSpPr>
        <p:spPr>
          <a:xfrm>
            <a:off x="4138001" y="1628098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23B8AF-D572-4023-A6C6-B0E8D44CAC4C}"/>
              </a:ext>
            </a:extLst>
          </p:cNvPr>
          <p:cNvSpPr/>
          <p:nvPr/>
        </p:nvSpPr>
        <p:spPr>
          <a:xfrm>
            <a:off x="7710161" y="168775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6B8A06-ADF4-4517-B6E0-D80609E8C5D1}"/>
              </a:ext>
            </a:extLst>
          </p:cNvPr>
          <p:cNvSpPr/>
          <p:nvPr/>
        </p:nvSpPr>
        <p:spPr>
          <a:xfrm>
            <a:off x="3177420" y="289555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720ED7-2D20-4601-AF61-D4EC3A061E49}"/>
              </a:ext>
            </a:extLst>
          </p:cNvPr>
          <p:cNvSpPr/>
          <p:nvPr/>
        </p:nvSpPr>
        <p:spPr>
          <a:xfrm>
            <a:off x="5030536" y="289632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28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13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46C685F4-D8D6-4089-BB5F-130E280972F3}"/>
              </a:ext>
            </a:extLst>
          </p:cNvPr>
          <p:cNvSpPr/>
          <p:nvPr/>
        </p:nvSpPr>
        <p:spPr>
          <a:xfrm>
            <a:off x="251618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421B621-D4B3-447A-B886-D32BC2E983D6}"/>
              </a:ext>
            </a:extLst>
          </p:cNvPr>
          <p:cNvSpPr/>
          <p:nvPr/>
        </p:nvSpPr>
        <p:spPr>
          <a:xfrm>
            <a:off x="6843213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/>
              <a:t>shiftUp(8)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3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EB4B8AE-3713-4F8B-908D-2439E49BA9BB}"/>
              </a:ext>
            </a:extLst>
          </p:cNvPr>
          <p:cNvSpPr/>
          <p:nvPr/>
        </p:nvSpPr>
        <p:spPr>
          <a:xfrm>
            <a:off x="2454295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BA9490-21AE-4AD2-8A57-3E4F6C98B0D0}"/>
              </a:ext>
            </a:extLst>
          </p:cNvPr>
          <p:cNvSpPr/>
          <p:nvPr/>
        </p:nvSpPr>
        <p:spPr>
          <a:xfrm>
            <a:off x="3563504" y="447289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4579726" y="447289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/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8396582" y="5335327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比较节点</a:t>
            </a:r>
            <a:r>
              <a:rPr lang="en-US" altLang="zh-CN"/>
              <a:t>indexes[4]</a:t>
            </a:r>
            <a:r>
              <a:rPr lang="zh-CN" altLang="en-US"/>
              <a:t>与</a:t>
            </a:r>
            <a:r>
              <a:rPr lang="en-US" altLang="zh-CN"/>
              <a:t>indexes[2]</a:t>
            </a:r>
            <a:r>
              <a:rPr lang="zh-CN" altLang="en-US"/>
              <a:t>对应的</a:t>
            </a:r>
            <a:r>
              <a:rPr lang="en-US" altLang="zh-CN"/>
              <a:t>data</a:t>
            </a:r>
            <a:r>
              <a:rPr lang="zh-CN" altLang="en-US"/>
              <a:t>数据大小</a:t>
            </a:r>
            <a:endParaRPr lang="en-US" altLang="zh-CN"/>
          </a:p>
          <a:p>
            <a:r>
              <a:rPr lang="en-US" altLang="zh-CN"/>
              <a:t>data[indexes[4]]=data[3]=19  &lt;  data[indexes[2]]=data[9]=41</a:t>
            </a:r>
          </a:p>
          <a:p>
            <a:r>
              <a:rPr lang="en-US" altLang="zh-CN"/>
              <a:t>indexes[4]</a:t>
            </a:r>
            <a:r>
              <a:rPr lang="zh-CN" altLang="en-US"/>
              <a:t>不移动</a:t>
            </a:r>
            <a:endParaRPr lang="en-US" altLang="zh-CN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510883-88C0-43B0-8607-57FA3480696B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675433-B233-4205-8A7D-C07381277A30}"/>
              </a:ext>
            </a:extLst>
          </p:cNvPr>
          <p:cNvSpPr/>
          <p:nvPr/>
        </p:nvSpPr>
        <p:spPr>
          <a:xfrm>
            <a:off x="4138001" y="1628098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23B8AF-D572-4023-A6C6-B0E8D44CAC4C}"/>
              </a:ext>
            </a:extLst>
          </p:cNvPr>
          <p:cNvSpPr/>
          <p:nvPr/>
        </p:nvSpPr>
        <p:spPr>
          <a:xfrm>
            <a:off x="7710161" y="168775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6B8A06-ADF4-4517-B6E0-D80609E8C5D1}"/>
              </a:ext>
            </a:extLst>
          </p:cNvPr>
          <p:cNvSpPr/>
          <p:nvPr/>
        </p:nvSpPr>
        <p:spPr>
          <a:xfrm>
            <a:off x="3177420" y="289555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720ED7-2D20-4601-AF61-D4EC3A061E49}"/>
              </a:ext>
            </a:extLst>
          </p:cNvPr>
          <p:cNvSpPr/>
          <p:nvPr/>
        </p:nvSpPr>
        <p:spPr>
          <a:xfrm>
            <a:off x="5030536" y="289632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28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56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46C685F4-D8D6-4089-BB5F-130E280972F3}"/>
              </a:ext>
            </a:extLst>
          </p:cNvPr>
          <p:cNvSpPr/>
          <p:nvPr/>
        </p:nvSpPr>
        <p:spPr>
          <a:xfrm>
            <a:off x="251618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421B621-D4B3-447A-B886-D32BC2E983D6}"/>
              </a:ext>
            </a:extLst>
          </p:cNvPr>
          <p:cNvSpPr/>
          <p:nvPr/>
        </p:nvSpPr>
        <p:spPr>
          <a:xfrm>
            <a:off x="6843213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/>
              <a:t>插入外部序号</a:t>
            </a:r>
            <a:r>
              <a:rPr lang="en-US" altLang="zh-CN" sz="2800"/>
              <a:t>1</a:t>
            </a:r>
            <a:r>
              <a:rPr lang="zh-CN" altLang="en-US" sz="2800"/>
              <a:t>的元素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3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EB4B8AE-3713-4F8B-908D-2439E49BA9BB}"/>
              </a:ext>
            </a:extLst>
          </p:cNvPr>
          <p:cNvSpPr/>
          <p:nvPr/>
        </p:nvSpPr>
        <p:spPr>
          <a:xfrm>
            <a:off x="2454295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BA9490-21AE-4AD2-8A57-3E4F6C98B0D0}"/>
              </a:ext>
            </a:extLst>
          </p:cNvPr>
          <p:cNvSpPr/>
          <p:nvPr/>
        </p:nvSpPr>
        <p:spPr>
          <a:xfrm>
            <a:off x="3563504" y="447289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4579726" y="447289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31267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9065446" y="5335327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data[1+1]=data[2]=17</a:t>
            </a:r>
            <a:r>
              <a:rPr lang="zh-CN" altLang="en-US"/>
              <a:t>，</a:t>
            </a:r>
            <a:r>
              <a:rPr lang="en-US" altLang="zh-CN"/>
              <a:t>indexes[count+1]=indexes[8+1]=indexes[9]=2</a:t>
            </a:r>
          </a:p>
          <a:p>
            <a:r>
              <a:rPr lang="en-US" altLang="zh-CN"/>
              <a:t>count = count + 1 = 8 + 1 = 9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510883-88C0-43B0-8607-57FA3480696B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675433-B233-4205-8A7D-C07381277A30}"/>
              </a:ext>
            </a:extLst>
          </p:cNvPr>
          <p:cNvSpPr/>
          <p:nvPr/>
        </p:nvSpPr>
        <p:spPr>
          <a:xfrm>
            <a:off x="4138001" y="1628098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23B8AF-D572-4023-A6C6-B0E8D44CAC4C}"/>
              </a:ext>
            </a:extLst>
          </p:cNvPr>
          <p:cNvSpPr/>
          <p:nvPr/>
        </p:nvSpPr>
        <p:spPr>
          <a:xfrm>
            <a:off x="7710161" y="168775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6B8A06-ADF4-4517-B6E0-D80609E8C5D1}"/>
              </a:ext>
            </a:extLst>
          </p:cNvPr>
          <p:cNvSpPr/>
          <p:nvPr/>
        </p:nvSpPr>
        <p:spPr>
          <a:xfrm>
            <a:off x="3177420" y="289555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720ED7-2D20-4601-AF61-D4EC3A061E49}"/>
              </a:ext>
            </a:extLst>
          </p:cNvPr>
          <p:cNvSpPr/>
          <p:nvPr/>
        </p:nvSpPr>
        <p:spPr>
          <a:xfrm>
            <a:off x="5030536" y="289632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3F20182-62A4-4B3D-8F1C-0374A6E57D54}"/>
              </a:ext>
            </a:extLst>
          </p:cNvPr>
          <p:cNvSpPr/>
          <p:nvPr/>
        </p:nvSpPr>
        <p:spPr>
          <a:xfrm>
            <a:off x="3654958" y="4124216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17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78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46C685F4-D8D6-4089-BB5F-130E280972F3}"/>
              </a:ext>
            </a:extLst>
          </p:cNvPr>
          <p:cNvSpPr/>
          <p:nvPr/>
        </p:nvSpPr>
        <p:spPr>
          <a:xfrm>
            <a:off x="251618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421B621-D4B3-447A-B886-D32BC2E983D6}"/>
              </a:ext>
            </a:extLst>
          </p:cNvPr>
          <p:cNvSpPr/>
          <p:nvPr/>
        </p:nvSpPr>
        <p:spPr>
          <a:xfrm>
            <a:off x="6843213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/>
              <a:t>shiftUp(9)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3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EB4B8AE-3713-4F8B-908D-2439E49BA9BB}"/>
              </a:ext>
            </a:extLst>
          </p:cNvPr>
          <p:cNvSpPr/>
          <p:nvPr/>
        </p:nvSpPr>
        <p:spPr>
          <a:xfrm>
            <a:off x="2454295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BA9490-21AE-4AD2-8A57-3E4F6C98B0D0}"/>
              </a:ext>
            </a:extLst>
          </p:cNvPr>
          <p:cNvSpPr/>
          <p:nvPr/>
        </p:nvSpPr>
        <p:spPr>
          <a:xfrm>
            <a:off x="3563504" y="447289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4579726" y="447289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/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9065446" y="5335327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比较节点</a:t>
            </a:r>
            <a:r>
              <a:rPr lang="en-US" altLang="zh-CN"/>
              <a:t>indexes[9]</a:t>
            </a:r>
            <a:r>
              <a:rPr lang="zh-CN" altLang="en-US"/>
              <a:t>与</a:t>
            </a:r>
            <a:r>
              <a:rPr lang="en-US" altLang="zh-CN"/>
              <a:t>indexes[4]</a:t>
            </a:r>
            <a:r>
              <a:rPr lang="zh-CN" altLang="en-US"/>
              <a:t>对应的</a:t>
            </a:r>
            <a:r>
              <a:rPr lang="en-US" altLang="zh-CN"/>
              <a:t>data</a:t>
            </a:r>
            <a:r>
              <a:rPr lang="zh-CN" altLang="en-US"/>
              <a:t>数据大小</a:t>
            </a:r>
            <a:endParaRPr lang="en-US" altLang="zh-CN"/>
          </a:p>
          <a:p>
            <a:r>
              <a:rPr lang="en-US" altLang="zh-CN"/>
              <a:t>data[indexes[9]]=data[2]=17  &lt;  data[indexes[4]]=data[3]=19</a:t>
            </a:r>
          </a:p>
          <a:p>
            <a:r>
              <a:rPr lang="en-US" altLang="zh-CN"/>
              <a:t>indexes[9]</a:t>
            </a:r>
            <a:r>
              <a:rPr lang="zh-CN" altLang="en-US"/>
              <a:t>不移动</a:t>
            </a:r>
            <a:endParaRPr lang="en-US" altLang="zh-CN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510883-88C0-43B0-8607-57FA3480696B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675433-B233-4205-8A7D-C07381277A30}"/>
              </a:ext>
            </a:extLst>
          </p:cNvPr>
          <p:cNvSpPr/>
          <p:nvPr/>
        </p:nvSpPr>
        <p:spPr>
          <a:xfrm>
            <a:off x="4138001" y="1628098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23B8AF-D572-4023-A6C6-B0E8D44CAC4C}"/>
              </a:ext>
            </a:extLst>
          </p:cNvPr>
          <p:cNvSpPr/>
          <p:nvPr/>
        </p:nvSpPr>
        <p:spPr>
          <a:xfrm>
            <a:off x="7710161" y="168775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6B8A06-ADF4-4517-B6E0-D80609E8C5D1}"/>
              </a:ext>
            </a:extLst>
          </p:cNvPr>
          <p:cNvSpPr/>
          <p:nvPr/>
        </p:nvSpPr>
        <p:spPr>
          <a:xfrm>
            <a:off x="3177420" y="289555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720ED7-2D20-4601-AF61-D4EC3A061E49}"/>
              </a:ext>
            </a:extLst>
          </p:cNvPr>
          <p:cNvSpPr/>
          <p:nvPr/>
        </p:nvSpPr>
        <p:spPr>
          <a:xfrm>
            <a:off x="5030536" y="289632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3F20182-62A4-4B3D-8F1C-0374A6E57D54}"/>
              </a:ext>
            </a:extLst>
          </p:cNvPr>
          <p:cNvSpPr/>
          <p:nvPr/>
        </p:nvSpPr>
        <p:spPr>
          <a:xfrm>
            <a:off x="3654958" y="4124216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17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95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99967F20-A30C-4998-A597-0788550F88BB}"/>
              </a:ext>
            </a:extLst>
          </p:cNvPr>
          <p:cNvSpPr/>
          <p:nvPr/>
        </p:nvSpPr>
        <p:spPr>
          <a:xfrm>
            <a:off x="464334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3F20182-62A4-4B3D-8F1C-0374A6E57D54}"/>
              </a:ext>
            </a:extLst>
          </p:cNvPr>
          <p:cNvSpPr/>
          <p:nvPr/>
        </p:nvSpPr>
        <p:spPr>
          <a:xfrm>
            <a:off x="3654958" y="4124216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6C685F4-D8D6-4089-BB5F-130E280972F3}"/>
              </a:ext>
            </a:extLst>
          </p:cNvPr>
          <p:cNvSpPr/>
          <p:nvPr/>
        </p:nvSpPr>
        <p:spPr>
          <a:xfrm>
            <a:off x="251618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421B621-D4B3-447A-B886-D32BC2E983D6}"/>
              </a:ext>
            </a:extLst>
          </p:cNvPr>
          <p:cNvSpPr/>
          <p:nvPr/>
        </p:nvSpPr>
        <p:spPr>
          <a:xfrm>
            <a:off x="6843213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/>
              <a:t>插入外部序号</a:t>
            </a:r>
            <a:r>
              <a:rPr lang="en-US" altLang="zh-CN" sz="2800"/>
              <a:t>0</a:t>
            </a:r>
            <a:r>
              <a:rPr lang="zh-CN" altLang="en-US" sz="2800"/>
              <a:t>的元素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3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EB4B8AE-3713-4F8B-908D-2439E49BA9BB}"/>
              </a:ext>
            </a:extLst>
          </p:cNvPr>
          <p:cNvSpPr/>
          <p:nvPr/>
        </p:nvSpPr>
        <p:spPr>
          <a:xfrm>
            <a:off x="2454295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BA9490-21AE-4AD2-8A57-3E4F6C98B0D0}"/>
              </a:ext>
            </a:extLst>
          </p:cNvPr>
          <p:cNvSpPr/>
          <p:nvPr/>
        </p:nvSpPr>
        <p:spPr>
          <a:xfrm>
            <a:off x="3563504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4579726" y="447289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80444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9734312" y="5335327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data[0+1]=data[1]=15</a:t>
            </a:r>
            <a:r>
              <a:rPr lang="zh-CN" altLang="en-US"/>
              <a:t>，</a:t>
            </a:r>
            <a:r>
              <a:rPr lang="en-US" altLang="zh-CN"/>
              <a:t>indexes[count+1]=indexes[9+1]=indexes[10]=1</a:t>
            </a:r>
          </a:p>
          <a:p>
            <a:r>
              <a:rPr lang="en-US" altLang="zh-CN"/>
              <a:t>count = count + 1 = 9 + 1 = 10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510883-88C0-43B0-8607-57FA3480696B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675433-B233-4205-8A7D-C07381277A30}"/>
              </a:ext>
            </a:extLst>
          </p:cNvPr>
          <p:cNvSpPr/>
          <p:nvPr/>
        </p:nvSpPr>
        <p:spPr>
          <a:xfrm>
            <a:off x="4138001" y="1628098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23B8AF-D572-4023-A6C6-B0E8D44CAC4C}"/>
              </a:ext>
            </a:extLst>
          </p:cNvPr>
          <p:cNvSpPr/>
          <p:nvPr/>
        </p:nvSpPr>
        <p:spPr>
          <a:xfrm>
            <a:off x="7710161" y="168775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6B8A06-ADF4-4517-B6E0-D80609E8C5D1}"/>
              </a:ext>
            </a:extLst>
          </p:cNvPr>
          <p:cNvSpPr/>
          <p:nvPr/>
        </p:nvSpPr>
        <p:spPr>
          <a:xfrm>
            <a:off x="3177420" y="289555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720ED7-2D20-4601-AF61-D4EC3A061E49}"/>
              </a:ext>
            </a:extLst>
          </p:cNvPr>
          <p:cNvSpPr/>
          <p:nvPr/>
        </p:nvSpPr>
        <p:spPr>
          <a:xfrm>
            <a:off x="5030536" y="289632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28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00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99967F20-A30C-4998-A597-0788550F88BB}"/>
              </a:ext>
            </a:extLst>
          </p:cNvPr>
          <p:cNvSpPr/>
          <p:nvPr/>
        </p:nvSpPr>
        <p:spPr>
          <a:xfrm>
            <a:off x="464334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3F20182-62A4-4B3D-8F1C-0374A6E57D54}"/>
              </a:ext>
            </a:extLst>
          </p:cNvPr>
          <p:cNvSpPr/>
          <p:nvPr/>
        </p:nvSpPr>
        <p:spPr>
          <a:xfrm>
            <a:off x="3654958" y="4124216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6C685F4-D8D6-4089-BB5F-130E280972F3}"/>
              </a:ext>
            </a:extLst>
          </p:cNvPr>
          <p:cNvSpPr/>
          <p:nvPr/>
        </p:nvSpPr>
        <p:spPr>
          <a:xfrm>
            <a:off x="251618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421B621-D4B3-447A-B886-D32BC2E983D6}"/>
              </a:ext>
            </a:extLst>
          </p:cNvPr>
          <p:cNvSpPr/>
          <p:nvPr/>
        </p:nvSpPr>
        <p:spPr>
          <a:xfrm>
            <a:off x="6843213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/>
              <a:t>shiftUp(10)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3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EB4B8AE-3713-4F8B-908D-2439E49BA9BB}"/>
              </a:ext>
            </a:extLst>
          </p:cNvPr>
          <p:cNvSpPr/>
          <p:nvPr/>
        </p:nvSpPr>
        <p:spPr>
          <a:xfrm>
            <a:off x="2454295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BA9490-21AE-4AD2-8A57-3E4F6C98B0D0}"/>
              </a:ext>
            </a:extLst>
          </p:cNvPr>
          <p:cNvSpPr/>
          <p:nvPr/>
        </p:nvSpPr>
        <p:spPr>
          <a:xfrm>
            <a:off x="3563504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4579726" y="447289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/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9734312" y="5335327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比较节点</a:t>
            </a:r>
            <a:r>
              <a:rPr lang="en-US" altLang="zh-CN"/>
              <a:t>indexes[10]</a:t>
            </a:r>
            <a:r>
              <a:rPr lang="zh-CN" altLang="en-US"/>
              <a:t>与</a:t>
            </a:r>
            <a:r>
              <a:rPr lang="en-US" altLang="zh-CN"/>
              <a:t>indexes[5]</a:t>
            </a:r>
            <a:r>
              <a:rPr lang="zh-CN" altLang="en-US"/>
              <a:t>对应的</a:t>
            </a:r>
            <a:r>
              <a:rPr lang="en-US" altLang="zh-CN"/>
              <a:t>data</a:t>
            </a:r>
            <a:r>
              <a:rPr lang="zh-CN" altLang="en-US"/>
              <a:t>数据大小</a:t>
            </a:r>
            <a:endParaRPr lang="en-US" altLang="zh-CN"/>
          </a:p>
          <a:p>
            <a:r>
              <a:rPr lang="en-US" altLang="zh-CN"/>
              <a:t>data[indexes[10]]=data[1]=15  &lt;  data[indexes[5]]=data[7]=28</a:t>
            </a:r>
          </a:p>
          <a:p>
            <a:r>
              <a:rPr lang="en-US" altLang="zh-CN"/>
              <a:t>indexes[10]</a:t>
            </a:r>
            <a:r>
              <a:rPr lang="zh-CN" altLang="en-US"/>
              <a:t>不移动</a:t>
            </a:r>
            <a:endParaRPr lang="en-US" altLang="zh-CN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510883-88C0-43B0-8607-57FA3480696B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675433-B233-4205-8A7D-C07381277A30}"/>
              </a:ext>
            </a:extLst>
          </p:cNvPr>
          <p:cNvSpPr/>
          <p:nvPr/>
        </p:nvSpPr>
        <p:spPr>
          <a:xfrm>
            <a:off x="4138001" y="1628098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23B8AF-D572-4023-A6C6-B0E8D44CAC4C}"/>
              </a:ext>
            </a:extLst>
          </p:cNvPr>
          <p:cNvSpPr/>
          <p:nvPr/>
        </p:nvSpPr>
        <p:spPr>
          <a:xfrm>
            <a:off x="7710161" y="168775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6B8A06-ADF4-4517-B6E0-D80609E8C5D1}"/>
              </a:ext>
            </a:extLst>
          </p:cNvPr>
          <p:cNvSpPr/>
          <p:nvPr/>
        </p:nvSpPr>
        <p:spPr>
          <a:xfrm>
            <a:off x="3177420" y="289555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720ED7-2D20-4601-AF61-D4EC3A061E49}"/>
              </a:ext>
            </a:extLst>
          </p:cNvPr>
          <p:cNvSpPr/>
          <p:nvPr/>
        </p:nvSpPr>
        <p:spPr>
          <a:xfrm>
            <a:off x="5030536" y="289632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28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37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EB72CCD9-F021-4395-8410-404778C24668}"/>
              </a:ext>
            </a:extLst>
          </p:cNvPr>
          <p:cNvSpPr/>
          <p:nvPr/>
        </p:nvSpPr>
        <p:spPr>
          <a:xfrm>
            <a:off x="8684584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9967F20-A30C-4998-A597-0788550F88BB}"/>
              </a:ext>
            </a:extLst>
          </p:cNvPr>
          <p:cNvSpPr/>
          <p:nvPr/>
        </p:nvSpPr>
        <p:spPr>
          <a:xfrm>
            <a:off x="464334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3F20182-62A4-4B3D-8F1C-0374A6E57D54}"/>
              </a:ext>
            </a:extLst>
          </p:cNvPr>
          <p:cNvSpPr/>
          <p:nvPr/>
        </p:nvSpPr>
        <p:spPr>
          <a:xfrm>
            <a:off x="3654958" y="4124216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6C685F4-D8D6-4089-BB5F-130E280972F3}"/>
              </a:ext>
            </a:extLst>
          </p:cNvPr>
          <p:cNvSpPr/>
          <p:nvPr/>
        </p:nvSpPr>
        <p:spPr>
          <a:xfrm>
            <a:off x="251618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421B621-D4B3-447A-B886-D32BC2E983D6}"/>
              </a:ext>
            </a:extLst>
          </p:cNvPr>
          <p:cNvSpPr/>
          <p:nvPr/>
        </p:nvSpPr>
        <p:spPr>
          <a:xfrm>
            <a:off x="6843213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/>
              <a:t>完成索引堆插入操作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3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EB4B8AE-3713-4F8B-908D-2439E49BA9BB}"/>
              </a:ext>
            </a:extLst>
          </p:cNvPr>
          <p:cNvSpPr/>
          <p:nvPr/>
        </p:nvSpPr>
        <p:spPr>
          <a:xfrm>
            <a:off x="2454295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BA9490-21AE-4AD2-8A57-3E4F6C98B0D0}"/>
              </a:ext>
            </a:extLst>
          </p:cNvPr>
          <p:cNvSpPr/>
          <p:nvPr/>
        </p:nvSpPr>
        <p:spPr>
          <a:xfrm>
            <a:off x="3563504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4579726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/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3BB6A03-EED2-4BB1-BF56-0993A89EBE02}"/>
              </a:ext>
            </a:extLst>
          </p:cNvPr>
          <p:cNvSpPr/>
          <p:nvPr/>
        </p:nvSpPr>
        <p:spPr>
          <a:xfrm flipV="1">
            <a:off x="9734312" y="5335327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比较节点</a:t>
            </a:r>
            <a:r>
              <a:rPr lang="en-US" altLang="zh-CN"/>
              <a:t>indexes[10]</a:t>
            </a:r>
            <a:r>
              <a:rPr lang="zh-CN" altLang="en-US"/>
              <a:t>与</a:t>
            </a:r>
            <a:r>
              <a:rPr lang="en-US" altLang="zh-CN"/>
              <a:t>indexes[5]</a:t>
            </a:r>
            <a:r>
              <a:rPr lang="zh-CN" altLang="en-US"/>
              <a:t>对应的</a:t>
            </a:r>
            <a:r>
              <a:rPr lang="en-US" altLang="zh-CN"/>
              <a:t>data</a:t>
            </a:r>
            <a:r>
              <a:rPr lang="zh-CN" altLang="en-US"/>
              <a:t>数据大小</a:t>
            </a:r>
            <a:endParaRPr lang="en-US" altLang="zh-CN"/>
          </a:p>
          <a:p>
            <a:r>
              <a:rPr lang="en-US" altLang="zh-CN"/>
              <a:t>data[indexes[10]]=data[1]=15  &lt;  data[indexes[5]]=data[7]=28</a:t>
            </a:r>
          </a:p>
          <a:p>
            <a:r>
              <a:rPr lang="en-US" altLang="zh-CN"/>
              <a:t>indexes[10]</a:t>
            </a:r>
            <a:r>
              <a:rPr lang="zh-CN" altLang="en-US"/>
              <a:t>不移动</a:t>
            </a:r>
            <a:endParaRPr lang="en-US" altLang="zh-CN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510883-88C0-43B0-8607-57FA3480696B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675433-B233-4205-8A7D-C07381277A30}"/>
              </a:ext>
            </a:extLst>
          </p:cNvPr>
          <p:cNvSpPr/>
          <p:nvPr/>
        </p:nvSpPr>
        <p:spPr>
          <a:xfrm>
            <a:off x="4138001" y="1628098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23B8AF-D572-4023-A6C6-B0E8D44CAC4C}"/>
              </a:ext>
            </a:extLst>
          </p:cNvPr>
          <p:cNvSpPr/>
          <p:nvPr/>
        </p:nvSpPr>
        <p:spPr>
          <a:xfrm>
            <a:off x="7710161" y="168775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6B8A06-ADF4-4517-B6E0-D80609E8C5D1}"/>
              </a:ext>
            </a:extLst>
          </p:cNvPr>
          <p:cNvSpPr/>
          <p:nvPr/>
        </p:nvSpPr>
        <p:spPr>
          <a:xfrm>
            <a:off x="3177420" y="289555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720ED7-2D20-4601-AF61-D4EC3A061E49}"/>
              </a:ext>
            </a:extLst>
          </p:cNvPr>
          <p:cNvSpPr/>
          <p:nvPr/>
        </p:nvSpPr>
        <p:spPr>
          <a:xfrm>
            <a:off x="5030536" y="289632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28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95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>
                <a:ea typeface="+mn-ea"/>
              </a:rPr>
              <a:t>大顶堆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01D8C3-A329-4FD1-B7E0-E30C557B5FC5}"/>
              </a:ext>
            </a:extLst>
          </p:cNvPr>
          <p:cNvGrpSpPr/>
          <p:nvPr/>
        </p:nvGrpSpPr>
        <p:grpSpPr>
          <a:xfrm>
            <a:off x="4060464" y="2014612"/>
            <a:ext cx="4071072" cy="500932"/>
            <a:chOff x="5280991" y="2735256"/>
            <a:chExt cx="4071072" cy="500932"/>
          </a:xfrm>
          <a:noFill/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64D98FD-E9F5-49E1-A8A1-8E71BE14A6F1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41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C2F48E-F315-41E1-A91F-DDAE52978687}"/>
                </a:ext>
              </a:extLst>
            </p:cNvPr>
            <p:cNvSpPr/>
            <p:nvPr/>
          </p:nvSpPr>
          <p:spPr>
            <a:xfrm>
              <a:off x="8851131" y="2735256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28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05F04A-29F0-4069-AAB2-57272CEE3F58}"/>
              </a:ext>
            </a:extLst>
          </p:cNvPr>
          <p:cNvGrpSpPr/>
          <p:nvPr/>
        </p:nvGrpSpPr>
        <p:grpSpPr>
          <a:xfrm>
            <a:off x="3094378" y="3243752"/>
            <a:ext cx="6003244" cy="500932"/>
            <a:chOff x="3094378" y="3712880"/>
            <a:chExt cx="6003244" cy="50093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72D31B8-FEE2-474C-BBFB-97399FDDB78D}"/>
                </a:ext>
              </a:extLst>
            </p:cNvPr>
            <p:cNvGrpSpPr/>
            <p:nvPr/>
          </p:nvGrpSpPr>
          <p:grpSpPr>
            <a:xfrm>
              <a:off x="3094378" y="3712880"/>
              <a:ext cx="2335036" cy="500932"/>
              <a:chOff x="5280991" y="2735256"/>
              <a:chExt cx="2335036" cy="500932"/>
            </a:xfrm>
            <a:noFill/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3FC59DE-08B8-47C9-AB61-F0B1778BDCB2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30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16CA2EB-72B2-47A6-BF6E-E82F8D3EFCE4}"/>
                  </a:ext>
                </a:extLst>
              </p:cNvPr>
              <p:cNvSpPr/>
              <p:nvPr/>
            </p:nvSpPr>
            <p:spPr>
              <a:xfrm>
                <a:off x="7115095" y="2735256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22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A74B302-3394-455E-9310-417C3A3101E6}"/>
                </a:ext>
              </a:extLst>
            </p:cNvPr>
            <p:cNvGrpSpPr/>
            <p:nvPr/>
          </p:nvGrpSpPr>
          <p:grpSpPr>
            <a:xfrm>
              <a:off x="6762586" y="3712880"/>
              <a:ext cx="2335036" cy="500932"/>
              <a:chOff x="5379059" y="2735256"/>
              <a:chExt cx="2335036" cy="500932"/>
            </a:xfrm>
            <a:no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55FE299-0FF2-4039-A9B2-C4AB4D09537B}"/>
                  </a:ext>
                </a:extLst>
              </p:cNvPr>
              <p:cNvSpPr/>
              <p:nvPr/>
            </p:nvSpPr>
            <p:spPr>
              <a:xfrm>
                <a:off x="5379059" y="2735256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16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97524DB-AF81-4B83-B9C3-1964AA8DE535}"/>
                  </a:ext>
                </a:extLst>
              </p:cNvPr>
              <p:cNvSpPr/>
              <p:nvPr/>
            </p:nvSpPr>
            <p:spPr>
              <a:xfrm>
                <a:off x="7213163" y="2735256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19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no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15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13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17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EB4263-F234-4690-8064-7DD20CE85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218"/>
              </p:ext>
            </p:extLst>
          </p:nvPr>
        </p:nvGraphicFramePr>
        <p:xfrm>
          <a:off x="2048160" y="5403393"/>
          <a:ext cx="80956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-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653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8AFBC169-DB86-4F4C-89CE-BA814B1F52AB}"/>
              </a:ext>
            </a:extLst>
          </p:cNvPr>
          <p:cNvSpPr/>
          <p:nvPr/>
        </p:nvSpPr>
        <p:spPr>
          <a:xfrm>
            <a:off x="8684584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9967F20-A30C-4998-A597-0788550F88BB}"/>
              </a:ext>
            </a:extLst>
          </p:cNvPr>
          <p:cNvSpPr/>
          <p:nvPr/>
        </p:nvSpPr>
        <p:spPr>
          <a:xfrm>
            <a:off x="464334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3F20182-62A4-4B3D-8F1C-0374A6E57D54}"/>
              </a:ext>
            </a:extLst>
          </p:cNvPr>
          <p:cNvSpPr/>
          <p:nvPr/>
        </p:nvSpPr>
        <p:spPr>
          <a:xfrm>
            <a:off x="3654958" y="4124216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6C685F4-D8D6-4089-BB5F-130E280972F3}"/>
              </a:ext>
            </a:extLst>
          </p:cNvPr>
          <p:cNvSpPr/>
          <p:nvPr/>
        </p:nvSpPr>
        <p:spPr>
          <a:xfrm>
            <a:off x="251618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421B621-D4B3-447A-B886-D32BC2E983D6}"/>
              </a:ext>
            </a:extLst>
          </p:cNvPr>
          <p:cNvSpPr/>
          <p:nvPr/>
        </p:nvSpPr>
        <p:spPr>
          <a:xfrm>
            <a:off x="6843213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>
                <a:ea typeface="+mn-ea"/>
              </a:rPr>
              <a:t>示例索引堆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3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EB4B8AE-3713-4F8B-908D-2439E49BA9BB}"/>
              </a:ext>
            </a:extLst>
          </p:cNvPr>
          <p:cNvSpPr/>
          <p:nvPr/>
        </p:nvSpPr>
        <p:spPr>
          <a:xfrm>
            <a:off x="2454295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BA9490-21AE-4AD2-8A57-3E4F6C98B0D0}"/>
              </a:ext>
            </a:extLst>
          </p:cNvPr>
          <p:cNvSpPr/>
          <p:nvPr/>
        </p:nvSpPr>
        <p:spPr>
          <a:xfrm>
            <a:off x="3563504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4579726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发现前面的插入得到大顶堆与示例的大顶堆结果不同，但是堆顶元素依然是最大值，可知：</a:t>
            </a:r>
            <a:endParaRPr lang="en-US" altLang="zh-CN"/>
          </a:p>
          <a:p>
            <a:r>
              <a:rPr lang="zh-CN" altLang="en-US" b="1">
                <a:solidFill>
                  <a:srgbClr val="FF0000"/>
                </a:solidFill>
              </a:rPr>
              <a:t>同一个数组由于插入顺序不同，得到的最大索引堆的结构可能不同，但是堆顶一定是最大元素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510883-88C0-43B0-8607-57FA3480696B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675433-B233-4205-8A7D-C07381277A30}"/>
              </a:ext>
            </a:extLst>
          </p:cNvPr>
          <p:cNvSpPr/>
          <p:nvPr/>
        </p:nvSpPr>
        <p:spPr>
          <a:xfrm>
            <a:off x="4138001" y="1628098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23B8AF-D572-4023-A6C6-B0E8D44CAC4C}"/>
              </a:ext>
            </a:extLst>
          </p:cNvPr>
          <p:cNvSpPr/>
          <p:nvPr/>
        </p:nvSpPr>
        <p:spPr>
          <a:xfrm>
            <a:off x="7710161" y="168775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6B8A06-ADF4-4517-B6E0-D80609E8C5D1}"/>
              </a:ext>
            </a:extLst>
          </p:cNvPr>
          <p:cNvSpPr/>
          <p:nvPr/>
        </p:nvSpPr>
        <p:spPr>
          <a:xfrm>
            <a:off x="3177420" y="289555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720ED7-2D20-4601-AF61-D4EC3A061E49}"/>
              </a:ext>
            </a:extLst>
          </p:cNvPr>
          <p:cNvSpPr/>
          <p:nvPr/>
        </p:nvSpPr>
        <p:spPr>
          <a:xfrm>
            <a:off x="5030536" y="289632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58" name="表格 4">
            <a:extLst>
              <a:ext uri="{FF2B5EF4-FFF2-40B4-BE49-F238E27FC236}">
                <a16:creationId xmlns:a16="http://schemas.microsoft.com/office/drawing/2014/main" id="{CC9CEEE2-227A-4CAF-A74A-80AB2942DB2D}"/>
              </a:ext>
            </a:extLst>
          </p:cNvPr>
          <p:cNvGraphicFramePr>
            <a:graphicFrameLocks noGrp="1"/>
          </p:cNvGraphicFramePr>
          <p:nvPr/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-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-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800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9728B0-52A0-41D3-9092-0B0C62B1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5636"/>
            <a:ext cx="10515600" cy="826727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/>
              <a:t>indexes heap</a:t>
            </a:r>
            <a:r>
              <a:rPr lang="zh-CN" altLang="en-US" sz="4800" b="1"/>
              <a:t>的删除过程</a:t>
            </a:r>
          </a:p>
        </p:txBody>
      </p:sp>
    </p:spTree>
    <p:extLst>
      <p:ext uri="{BB962C8B-B14F-4D97-AF65-F5344CB8AC3E}">
        <p14:creationId xmlns:p14="http://schemas.microsoft.com/office/powerpoint/2010/main" val="1653425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EB72CCD9-F021-4395-8410-404778C24668}"/>
              </a:ext>
            </a:extLst>
          </p:cNvPr>
          <p:cNvSpPr/>
          <p:nvPr/>
        </p:nvSpPr>
        <p:spPr>
          <a:xfrm>
            <a:off x="8684584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9967F20-A30C-4998-A597-0788550F88BB}"/>
              </a:ext>
            </a:extLst>
          </p:cNvPr>
          <p:cNvSpPr/>
          <p:nvPr/>
        </p:nvSpPr>
        <p:spPr>
          <a:xfrm>
            <a:off x="464334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3F20182-62A4-4B3D-8F1C-0374A6E57D54}"/>
              </a:ext>
            </a:extLst>
          </p:cNvPr>
          <p:cNvSpPr/>
          <p:nvPr/>
        </p:nvSpPr>
        <p:spPr>
          <a:xfrm>
            <a:off x="3654958" y="4124216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6C685F4-D8D6-4089-BB5F-130E280972F3}"/>
              </a:ext>
            </a:extLst>
          </p:cNvPr>
          <p:cNvSpPr/>
          <p:nvPr/>
        </p:nvSpPr>
        <p:spPr>
          <a:xfrm>
            <a:off x="251618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421B621-D4B3-447A-B886-D32BC2E983D6}"/>
              </a:ext>
            </a:extLst>
          </p:cNvPr>
          <p:cNvSpPr/>
          <p:nvPr/>
        </p:nvSpPr>
        <p:spPr>
          <a:xfrm>
            <a:off x="6843213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/>
              <a:t>删除过程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3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EB4B8AE-3713-4F8B-908D-2439E49BA9BB}"/>
              </a:ext>
            </a:extLst>
          </p:cNvPr>
          <p:cNvSpPr/>
          <p:nvPr/>
        </p:nvSpPr>
        <p:spPr>
          <a:xfrm>
            <a:off x="2454295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BA9490-21AE-4AD2-8A57-3E4F6C98B0D0}"/>
              </a:ext>
            </a:extLst>
          </p:cNvPr>
          <p:cNvSpPr/>
          <p:nvPr/>
        </p:nvSpPr>
        <p:spPr>
          <a:xfrm>
            <a:off x="3563504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4579726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116665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与普通索引堆删除过程类似，依然是提取堆顶元素，然后交换</a:t>
            </a:r>
            <a:r>
              <a:rPr lang="zh-CN" altLang="en-US" sz="1600">
                <a:solidFill>
                  <a:srgbClr val="FF0000"/>
                </a:solidFill>
              </a:rPr>
              <a:t>堆尾</a:t>
            </a:r>
            <a:r>
              <a:rPr lang="zh-CN" altLang="en-US" sz="1600"/>
              <a:t>元素与</a:t>
            </a:r>
            <a:r>
              <a:rPr lang="zh-CN" altLang="en-US" sz="1600">
                <a:solidFill>
                  <a:srgbClr val="FF0000"/>
                </a:solidFill>
              </a:rPr>
              <a:t>堆顶</a:t>
            </a:r>
            <a:r>
              <a:rPr lang="zh-CN" altLang="en-US" sz="1600"/>
              <a:t>元素，再进行下移</a:t>
            </a:r>
            <a:r>
              <a:rPr lang="en-US" altLang="zh-CN" sz="1600"/>
              <a:t>shiftDown</a:t>
            </a:r>
            <a:r>
              <a:rPr lang="zh-CN" altLang="en-US" sz="1600"/>
              <a:t>操作。</a:t>
            </a:r>
            <a:endParaRPr lang="en-US" altLang="zh-CN" sz="1600"/>
          </a:p>
          <a:p>
            <a:r>
              <a:rPr lang="zh-CN" altLang="en-US" sz="1600"/>
              <a:t>每次依然以节点在</a:t>
            </a:r>
            <a:r>
              <a:rPr lang="en-US" altLang="zh-CN" sz="1600"/>
              <a:t>indexes</a:t>
            </a:r>
            <a:r>
              <a:rPr lang="zh-CN" altLang="en-US" sz="1600"/>
              <a:t>数组中对应的</a:t>
            </a:r>
            <a:r>
              <a:rPr lang="en-US" altLang="zh-CN" sz="1600"/>
              <a:t>data</a:t>
            </a:r>
            <a:r>
              <a:rPr lang="zh-CN" altLang="en-US" sz="1600"/>
              <a:t>数组数据与它子节点对应的</a:t>
            </a:r>
            <a:r>
              <a:rPr lang="en-US" altLang="zh-CN" sz="1600"/>
              <a:t>data</a:t>
            </a:r>
            <a:r>
              <a:rPr lang="zh-CN" altLang="en-US" sz="1600"/>
              <a:t>数组数据中最大的值比较，如果小于子节点最大值才进行下移交换操作 </a:t>
            </a:r>
            <a:endParaRPr lang="en-US" altLang="zh-CN" sz="16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510883-88C0-43B0-8607-57FA3480696B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675433-B233-4205-8A7D-C07381277A30}"/>
              </a:ext>
            </a:extLst>
          </p:cNvPr>
          <p:cNvSpPr/>
          <p:nvPr/>
        </p:nvSpPr>
        <p:spPr>
          <a:xfrm>
            <a:off x="4138001" y="1628098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23B8AF-D572-4023-A6C6-B0E8D44CAC4C}"/>
              </a:ext>
            </a:extLst>
          </p:cNvPr>
          <p:cNvSpPr/>
          <p:nvPr/>
        </p:nvSpPr>
        <p:spPr>
          <a:xfrm>
            <a:off x="7710161" y="168775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6B8A06-ADF4-4517-B6E0-D80609E8C5D1}"/>
              </a:ext>
            </a:extLst>
          </p:cNvPr>
          <p:cNvSpPr/>
          <p:nvPr/>
        </p:nvSpPr>
        <p:spPr>
          <a:xfrm>
            <a:off x="3177420" y="289555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720ED7-2D20-4601-AF61-D4EC3A061E49}"/>
              </a:ext>
            </a:extLst>
          </p:cNvPr>
          <p:cNvSpPr/>
          <p:nvPr/>
        </p:nvSpPr>
        <p:spPr>
          <a:xfrm>
            <a:off x="5030536" y="289632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D0631B77-F1D9-4E71-967B-43CFEE8C7EBC}"/>
              </a:ext>
            </a:extLst>
          </p:cNvPr>
          <p:cNvSpPr/>
          <p:nvPr/>
        </p:nvSpPr>
        <p:spPr>
          <a:xfrm flipV="1">
            <a:off x="9734312" y="5335327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39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EB72CCD9-F021-4395-8410-404778C24668}"/>
              </a:ext>
            </a:extLst>
          </p:cNvPr>
          <p:cNvSpPr/>
          <p:nvPr/>
        </p:nvSpPr>
        <p:spPr>
          <a:xfrm>
            <a:off x="8684584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9967F20-A30C-4998-A597-0788550F88BB}"/>
              </a:ext>
            </a:extLst>
          </p:cNvPr>
          <p:cNvSpPr/>
          <p:nvPr/>
        </p:nvSpPr>
        <p:spPr>
          <a:xfrm>
            <a:off x="464334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3F20182-62A4-4B3D-8F1C-0374A6E57D54}"/>
              </a:ext>
            </a:extLst>
          </p:cNvPr>
          <p:cNvSpPr/>
          <p:nvPr/>
        </p:nvSpPr>
        <p:spPr>
          <a:xfrm>
            <a:off x="3654958" y="4124216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6C685F4-D8D6-4089-BB5F-130E280972F3}"/>
              </a:ext>
            </a:extLst>
          </p:cNvPr>
          <p:cNvSpPr/>
          <p:nvPr/>
        </p:nvSpPr>
        <p:spPr>
          <a:xfrm>
            <a:off x="251618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421B621-D4B3-447A-B886-D32BC2E983D6}"/>
              </a:ext>
            </a:extLst>
          </p:cNvPr>
          <p:cNvSpPr/>
          <p:nvPr/>
        </p:nvSpPr>
        <p:spPr>
          <a:xfrm>
            <a:off x="6843213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2800">
                <a:ea typeface="+mn-ea"/>
              </a:rPr>
              <a:t>删除堆顶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3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EB4B8AE-3713-4F8B-908D-2439E49BA9BB}"/>
              </a:ext>
            </a:extLst>
          </p:cNvPr>
          <p:cNvSpPr/>
          <p:nvPr/>
        </p:nvSpPr>
        <p:spPr>
          <a:xfrm>
            <a:off x="2454295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BA9490-21AE-4AD2-8A57-3E4F6C98B0D0}"/>
              </a:ext>
            </a:extLst>
          </p:cNvPr>
          <p:cNvSpPr/>
          <p:nvPr/>
        </p:nvSpPr>
        <p:spPr>
          <a:xfrm>
            <a:off x="3563504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4579726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/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从最大索引堆中取出堆顶元素的索引，交换堆尾元素与堆顶元素，</a:t>
            </a:r>
            <a:r>
              <a:rPr lang="en-US" altLang="zh-CN" sz="1600"/>
              <a:t>count-1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510883-88C0-43B0-8607-57FA3480696B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675433-B233-4205-8A7D-C07381277A30}"/>
              </a:ext>
            </a:extLst>
          </p:cNvPr>
          <p:cNvSpPr/>
          <p:nvPr/>
        </p:nvSpPr>
        <p:spPr>
          <a:xfrm>
            <a:off x="4138001" y="1628098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23B8AF-D572-4023-A6C6-B0E8D44CAC4C}"/>
              </a:ext>
            </a:extLst>
          </p:cNvPr>
          <p:cNvSpPr/>
          <p:nvPr/>
        </p:nvSpPr>
        <p:spPr>
          <a:xfrm>
            <a:off x="7710161" y="168775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6B8A06-ADF4-4517-B6E0-D80609E8C5D1}"/>
              </a:ext>
            </a:extLst>
          </p:cNvPr>
          <p:cNvSpPr/>
          <p:nvPr/>
        </p:nvSpPr>
        <p:spPr>
          <a:xfrm>
            <a:off x="3177420" y="289555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720ED7-2D20-4601-AF61-D4EC3A061E49}"/>
              </a:ext>
            </a:extLst>
          </p:cNvPr>
          <p:cNvSpPr/>
          <p:nvPr/>
        </p:nvSpPr>
        <p:spPr>
          <a:xfrm>
            <a:off x="5030536" y="289632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66F25E4B-731E-4ED4-B7A4-156C8787F5E9}"/>
              </a:ext>
            </a:extLst>
          </p:cNvPr>
          <p:cNvSpPr/>
          <p:nvPr/>
        </p:nvSpPr>
        <p:spPr>
          <a:xfrm flipV="1">
            <a:off x="9734312" y="5335327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5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69 L -0.10352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241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07 L 0.10391 -0.4828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-2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EB72CCD9-F021-4395-8410-404778C24668}"/>
              </a:ext>
            </a:extLst>
          </p:cNvPr>
          <p:cNvSpPr/>
          <p:nvPr/>
        </p:nvSpPr>
        <p:spPr>
          <a:xfrm>
            <a:off x="8684584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9967F20-A30C-4998-A597-0788550F88BB}"/>
              </a:ext>
            </a:extLst>
          </p:cNvPr>
          <p:cNvSpPr/>
          <p:nvPr/>
        </p:nvSpPr>
        <p:spPr>
          <a:xfrm>
            <a:off x="464334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3F20182-62A4-4B3D-8F1C-0374A6E57D54}"/>
              </a:ext>
            </a:extLst>
          </p:cNvPr>
          <p:cNvSpPr/>
          <p:nvPr/>
        </p:nvSpPr>
        <p:spPr>
          <a:xfrm>
            <a:off x="3654958" y="4124216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6C685F4-D8D6-4089-BB5F-130E280972F3}"/>
              </a:ext>
            </a:extLst>
          </p:cNvPr>
          <p:cNvSpPr/>
          <p:nvPr/>
        </p:nvSpPr>
        <p:spPr>
          <a:xfrm>
            <a:off x="251618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421B621-D4B3-447A-B886-D32BC2E983D6}"/>
              </a:ext>
            </a:extLst>
          </p:cNvPr>
          <p:cNvSpPr/>
          <p:nvPr/>
        </p:nvSpPr>
        <p:spPr>
          <a:xfrm>
            <a:off x="6843213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2800">
                <a:ea typeface="+mn-ea"/>
              </a:rPr>
              <a:t>删除堆顶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3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EB4B8AE-3713-4F8B-908D-2439E49BA9BB}"/>
              </a:ext>
            </a:extLst>
          </p:cNvPr>
          <p:cNvSpPr/>
          <p:nvPr/>
        </p:nvSpPr>
        <p:spPr>
          <a:xfrm>
            <a:off x="2454295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BA9490-21AE-4AD2-8A57-3E4F6C98B0D0}"/>
              </a:ext>
            </a:extLst>
          </p:cNvPr>
          <p:cNvSpPr/>
          <p:nvPr/>
        </p:nvSpPr>
        <p:spPr>
          <a:xfrm>
            <a:off x="3563504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4579726" y="447289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90291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从最大索引堆中取出堆顶元素的索引，交换堆尾元素与堆顶元素，</a:t>
            </a:r>
            <a:r>
              <a:rPr lang="en-US" altLang="zh-CN" sz="1600"/>
              <a:t>count-1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510883-88C0-43B0-8607-57FA3480696B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675433-B233-4205-8A7D-C07381277A30}"/>
              </a:ext>
            </a:extLst>
          </p:cNvPr>
          <p:cNvSpPr/>
          <p:nvPr/>
        </p:nvSpPr>
        <p:spPr>
          <a:xfrm>
            <a:off x="4138001" y="1628098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23B8AF-D572-4023-A6C6-B0E8D44CAC4C}"/>
              </a:ext>
            </a:extLst>
          </p:cNvPr>
          <p:cNvSpPr/>
          <p:nvPr/>
        </p:nvSpPr>
        <p:spPr>
          <a:xfrm>
            <a:off x="7710161" y="168775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6B8A06-ADF4-4517-B6E0-D80609E8C5D1}"/>
              </a:ext>
            </a:extLst>
          </p:cNvPr>
          <p:cNvSpPr/>
          <p:nvPr/>
        </p:nvSpPr>
        <p:spPr>
          <a:xfrm>
            <a:off x="3177420" y="289555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720ED7-2D20-4601-AF61-D4EC3A061E49}"/>
              </a:ext>
            </a:extLst>
          </p:cNvPr>
          <p:cNvSpPr/>
          <p:nvPr/>
        </p:nvSpPr>
        <p:spPr>
          <a:xfrm>
            <a:off x="5030536" y="289632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2967501E-1504-46E7-9BC9-E813CF9C0D13}"/>
              </a:ext>
            </a:extLst>
          </p:cNvPr>
          <p:cNvSpPr/>
          <p:nvPr/>
        </p:nvSpPr>
        <p:spPr>
          <a:xfrm flipV="1">
            <a:off x="9718263" y="5335327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3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85185E-6 L -0.05455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EB72CCD9-F021-4395-8410-404778C24668}"/>
              </a:ext>
            </a:extLst>
          </p:cNvPr>
          <p:cNvSpPr/>
          <p:nvPr/>
        </p:nvSpPr>
        <p:spPr>
          <a:xfrm>
            <a:off x="8684584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9967F20-A30C-4998-A597-0788550F88BB}"/>
              </a:ext>
            </a:extLst>
          </p:cNvPr>
          <p:cNvSpPr/>
          <p:nvPr/>
        </p:nvSpPr>
        <p:spPr>
          <a:xfrm>
            <a:off x="464334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3F20182-62A4-4B3D-8F1C-0374A6E57D54}"/>
              </a:ext>
            </a:extLst>
          </p:cNvPr>
          <p:cNvSpPr/>
          <p:nvPr/>
        </p:nvSpPr>
        <p:spPr>
          <a:xfrm>
            <a:off x="3654958" y="4124216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6C685F4-D8D6-4089-BB5F-130E280972F3}"/>
              </a:ext>
            </a:extLst>
          </p:cNvPr>
          <p:cNvSpPr/>
          <p:nvPr/>
        </p:nvSpPr>
        <p:spPr>
          <a:xfrm>
            <a:off x="251618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421B621-D4B3-447A-B886-D32BC2E983D6}"/>
              </a:ext>
            </a:extLst>
          </p:cNvPr>
          <p:cNvSpPr/>
          <p:nvPr/>
        </p:nvSpPr>
        <p:spPr>
          <a:xfrm>
            <a:off x="6843213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>
                <a:ea typeface="+mn-ea"/>
              </a:rPr>
              <a:t>shiftDown(1)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3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EB4B8AE-3713-4F8B-908D-2439E49BA9BB}"/>
              </a:ext>
            </a:extLst>
          </p:cNvPr>
          <p:cNvSpPr/>
          <p:nvPr/>
        </p:nvSpPr>
        <p:spPr>
          <a:xfrm>
            <a:off x="2454295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BA9490-21AE-4AD2-8A57-3E4F6C98B0D0}"/>
              </a:ext>
            </a:extLst>
          </p:cNvPr>
          <p:cNvSpPr/>
          <p:nvPr/>
        </p:nvSpPr>
        <p:spPr>
          <a:xfrm>
            <a:off x="3563504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4579726" y="447289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53058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比较节点</a:t>
            </a:r>
            <a:r>
              <a:rPr lang="en-US" altLang="zh-CN" sz="1600"/>
              <a:t>1</a:t>
            </a:r>
            <a:r>
              <a:rPr lang="zh-CN" altLang="en-US" sz="1600"/>
              <a:t>与它的子节点</a:t>
            </a:r>
            <a:r>
              <a:rPr lang="en-US" altLang="zh-CN" sz="1600"/>
              <a:t>2</a:t>
            </a:r>
            <a:r>
              <a:rPr lang="zh-CN" altLang="en-US" sz="1600"/>
              <a:t>，</a:t>
            </a:r>
            <a:r>
              <a:rPr lang="en-US" altLang="zh-CN" sz="1600"/>
              <a:t>3</a:t>
            </a:r>
            <a:r>
              <a:rPr lang="zh-CN" altLang="en-US" sz="1600"/>
              <a:t>在</a:t>
            </a:r>
            <a:r>
              <a:rPr lang="en-US" altLang="zh-CN" sz="1600"/>
              <a:t>data</a:t>
            </a:r>
            <a:r>
              <a:rPr lang="zh-CN" altLang="en-US" sz="1600"/>
              <a:t>数组中对应数值的大小，如果节点</a:t>
            </a:r>
            <a:r>
              <a:rPr lang="en-US" altLang="zh-CN" sz="1600"/>
              <a:t>1</a:t>
            </a:r>
            <a:r>
              <a:rPr lang="zh-CN" altLang="en-US" sz="1600"/>
              <a:t>的值比子节点的最大值还小，交换它与最大子节点的索引值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data[indexes[1]]=data[1]=15    &lt;  data[indexes[2]]=data[9]=41 (</a:t>
            </a:r>
            <a:r>
              <a:rPr lang="zh-CN" altLang="en-US" sz="1600"/>
              <a:t>子节点中节点</a:t>
            </a:r>
            <a:r>
              <a:rPr lang="en-US" altLang="zh-CN" sz="1600"/>
              <a:t>2</a:t>
            </a:r>
            <a:r>
              <a:rPr lang="zh-CN" altLang="en-US" sz="1600"/>
              <a:t>最大</a:t>
            </a:r>
            <a:r>
              <a:rPr lang="en-US" altLang="zh-CN" sz="1600"/>
              <a:t>)</a:t>
            </a:r>
            <a:r>
              <a:rPr lang="zh-CN" altLang="en-US" sz="1600"/>
              <a:t>，交换节点</a:t>
            </a:r>
            <a:r>
              <a:rPr lang="en-US" altLang="zh-CN" sz="1600"/>
              <a:t>1</a:t>
            </a:r>
            <a:r>
              <a:rPr lang="zh-CN" altLang="en-US" sz="1600"/>
              <a:t>与节点</a:t>
            </a:r>
            <a:r>
              <a:rPr lang="en-US" altLang="zh-CN" sz="1600"/>
              <a:t>2</a:t>
            </a:r>
            <a:r>
              <a:rPr lang="zh-CN" altLang="en-US" sz="1600"/>
              <a:t>的位置</a:t>
            </a:r>
            <a:endParaRPr lang="en-US" altLang="zh-CN" sz="16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510883-88C0-43B0-8607-57FA3480696B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675433-B233-4205-8A7D-C07381277A30}"/>
              </a:ext>
            </a:extLst>
          </p:cNvPr>
          <p:cNvSpPr/>
          <p:nvPr/>
        </p:nvSpPr>
        <p:spPr>
          <a:xfrm>
            <a:off x="4138001" y="1628098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23B8AF-D572-4023-A6C6-B0E8D44CAC4C}"/>
              </a:ext>
            </a:extLst>
          </p:cNvPr>
          <p:cNvSpPr/>
          <p:nvPr/>
        </p:nvSpPr>
        <p:spPr>
          <a:xfrm>
            <a:off x="7710161" y="168775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6B8A06-ADF4-4517-B6E0-D80609E8C5D1}"/>
              </a:ext>
            </a:extLst>
          </p:cNvPr>
          <p:cNvSpPr/>
          <p:nvPr/>
        </p:nvSpPr>
        <p:spPr>
          <a:xfrm>
            <a:off x="3177420" y="289555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720ED7-2D20-4601-AF61-D4EC3A061E49}"/>
              </a:ext>
            </a:extLst>
          </p:cNvPr>
          <p:cNvSpPr/>
          <p:nvPr/>
        </p:nvSpPr>
        <p:spPr>
          <a:xfrm>
            <a:off x="5030536" y="289632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66F25E4B-731E-4ED4-B7A4-156C8787F5E9}"/>
              </a:ext>
            </a:extLst>
          </p:cNvPr>
          <p:cNvSpPr/>
          <p:nvPr/>
        </p:nvSpPr>
        <p:spPr>
          <a:xfrm flipV="1">
            <a:off x="9056980" y="5335327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4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77 L -0.14674 0.1247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60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85 L 0.14648 -0.1236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66" y="-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EB72CCD9-F021-4395-8410-404778C24668}"/>
              </a:ext>
            </a:extLst>
          </p:cNvPr>
          <p:cNvSpPr/>
          <p:nvPr/>
        </p:nvSpPr>
        <p:spPr>
          <a:xfrm>
            <a:off x="8684584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9967F20-A30C-4998-A597-0788550F88BB}"/>
              </a:ext>
            </a:extLst>
          </p:cNvPr>
          <p:cNvSpPr/>
          <p:nvPr/>
        </p:nvSpPr>
        <p:spPr>
          <a:xfrm>
            <a:off x="464334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3F20182-62A4-4B3D-8F1C-0374A6E57D54}"/>
              </a:ext>
            </a:extLst>
          </p:cNvPr>
          <p:cNvSpPr/>
          <p:nvPr/>
        </p:nvSpPr>
        <p:spPr>
          <a:xfrm>
            <a:off x="3654958" y="4124216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6C685F4-D8D6-4089-BB5F-130E280972F3}"/>
              </a:ext>
            </a:extLst>
          </p:cNvPr>
          <p:cNvSpPr/>
          <p:nvPr/>
        </p:nvSpPr>
        <p:spPr>
          <a:xfrm>
            <a:off x="251618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421B621-D4B3-447A-B886-D32BC2E983D6}"/>
              </a:ext>
            </a:extLst>
          </p:cNvPr>
          <p:cNvSpPr/>
          <p:nvPr/>
        </p:nvSpPr>
        <p:spPr>
          <a:xfrm>
            <a:off x="6843213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>
                <a:ea typeface="+mn-ea"/>
              </a:rPr>
              <a:t>shiftDown(1)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3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EB4B8AE-3713-4F8B-908D-2439E49BA9BB}"/>
              </a:ext>
            </a:extLst>
          </p:cNvPr>
          <p:cNvSpPr/>
          <p:nvPr/>
        </p:nvSpPr>
        <p:spPr>
          <a:xfrm>
            <a:off x="2454295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BA9490-21AE-4AD2-8A57-3E4F6C98B0D0}"/>
              </a:ext>
            </a:extLst>
          </p:cNvPr>
          <p:cNvSpPr/>
          <p:nvPr/>
        </p:nvSpPr>
        <p:spPr>
          <a:xfrm>
            <a:off x="3563504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4579726" y="447289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5615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比较节点</a:t>
            </a:r>
            <a:r>
              <a:rPr lang="en-US" altLang="zh-CN" sz="1600"/>
              <a:t>1</a:t>
            </a:r>
            <a:r>
              <a:rPr lang="zh-CN" altLang="en-US" sz="1600"/>
              <a:t>与它的子节点</a:t>
            </a:r>
            <a:r>
              <a:rPr lang="en-US" altLang="zh-CN" sz="1600"/>
              <a:t>2</a:t>
            </a:r>
            <a:r>
              <a:rPr lang="zh-CN" altLang="en-US" sz="1600"/>
              <a:t>，</a:t>
            </a:r>
            <a:r>
              <a:rPr lang="en-US" altLang="zh-CN" sz="1600"/>
              <a:t>3</a:t>
            </a:r>
            <a:r>
              <a:rPr lang="zh-CN" altLang="en-US" sz="1600"/>
              <a:t>在</a:t>
            </a:r>
            <a:r>
              <a:rPr lang="en-US" altLang="zh-CN" sz="1600"/>
              <a:t>data</a:t>
            </a:r>
            <a:r>
              <a:rPr lang="zh-CN" altLang="en-US" sz="1600"/>
              <a:t>数组中对应数值的大小，如果节点</a:t>
            </a:r>
            <a:r>
              <a:rPr lang="en-US" altLang="zh-CN" sz="1600"/>
              <a:t>1</a:t>
            </a:r>
            <a:r>
              <a:rPr lang="zh-CN" altLang="en-US" sz="1600"/>
              <a:t>的值比子节点的最大值还小，交换它与最大子节点的索引值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data[indexes[1]]=data[1]=15    &lt;  data[indexes[2]]=data[9]=41</a:t>
            </a:r>
          </a:p>
          <a:p>
            <a:r>
              <a:rPr lang="zh-CN" altLang="en-US" sz="1600"/>
              <a:t>交换节点</a:t>
            </a:r>
            <a:r>
              <a:rPr lang="en-US" altLang="zh-CN" sz="1600"/>
              <a:t>1</a:t>
            </a:r>
            <a:r>
              <a:rPr lang="zh-CN" altLang="en-US" sz="1600"/>
              <a:t>与节点</a:t>
            </a:r>
            <a:r>
              <a:rPr lang="en-US" altLang="zh-CN" sz="1600"/>
              <a:t>2</a:t>
            </a:r>
            <a:r>
              <a:rPr lang="zh-CN" altLang="en-US" sz="1600"/>
              <a:t>的位置</a:t>
            </a:r>
            <a:endParaRPr lang="en-US" altLang="zh-CN" sz="16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510883-88C0-43B0-8607-57FA3480696B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675433-B233-4205-8A7D-C07381277A30}"/>
              </a:ext>
            </a:extLst>
          </p:cNvPr>
          <p:cNvSpPr/>
          <p:nvPr/>
        </p:nvSpPr>
        <p:spPr>
          <a:xfrm>
            <a:off x="4138001" y="1628098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23B8AF-D572-4023-A6C6-B0E8D44CAC4C}"/>
              </a:ext>
            </a:extLst>
          </p:cNvPr>
          <p:cNvSpPr/>
          <p:nvPr/>
        </p:nvSpPr>
        <p:spPr>
          <a:xfrm>
            <a:off x="7710161" y="168775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6B8A06-ADF4-4517-B6E0-D80609E8C5D1}"/>
              </a:ext>
            </a:extLst>
          </p:cNvPr>
          <p:cNvSpPr/>
          <p:nvPr/>
        </p:nvSpPr>
        <p:spPr>
          <a:xfrm>
            <a:off x="3177420" y="289555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720ED7-2D20-4601-AF61-D4EC3A061E49}"/>
              </a:ext>
            </a:extLst>
          </p:cNvPr>
          <p:cNvSpPr/>
          <p:nvPr/>
        </p:nvSpPr>
        <p:spPr>
          <a:xfrm>
            <a:off x="5030536" y="289632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66F25E4B-731E-4ED4-B7A4-156C8787F5E9}"/>
              </a:ext>
            </a:extLst>
          </p:cNvPr>
          <p:cNvSpPr/>
          <p:nvPr/>
        </p:nvSpPr>
        <p:spPr>
          <a:xfrm flipV="1">
            <a:off x="9056980" y="5335327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54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EB72CCD9-F021-4395-8410-404778C24668}"/>
              </a:ext>
            </a:extLst>
          </p:cNvPr>
          <p:cNvSpPr/>
          <p:nvPr/>
        </p:nvSpPr>
        <p:spPr>
          <a:xfrm>
            <a:off x="8684584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9967F20-A30C-4998-A597-0788550F88BB}"/>
              </a:ext>
            </a:extLst>
          </p:cNvPr>
          <p:cNvSpPr/>
          <p:nvPr/>
        </p:nvSpPr>
        <p:spPr>
          <a:xfrm>
            <a:off x="464334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3F20182-62A4-4B3D-8F1C-0374A6E57D54}"/>
              </a:ext>
            </a:extLst>
          </p:cNvPr>
          <p:cNvSpPr/>
          <p:nvPr/>
        </p:nvSpPr>
        <p:spPr>
          <a:xfrm>
            <a:off x="3654958" y="4124216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6C685F4-D8D6-4089-BB5F-130E280972F3}"/>
              </a:ext>
            </a:extLst>
          </p:cNvPr>
          <p:cNvSpPr/>
          <p:nvPr/>
        </p:nvSpPr>
        <p:spPr>
          <a:xfrm>
            <a:off x="251618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421B621-D4B3-447A-B886-D32BC2E983D6}"/>
              </a:ext>
            </a:extLst>
          </p:cNvPr>
          <p:cNvSpPr/>
          <p:nvPr/>
        </p:nvSpPr>
        <p:spPr>
          <a:xfrm>
            <a:off x="6843213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>
                <a:ea typeface="+mn-ea"/>
              </a:rPr>
              <a:t>shiftDown(1)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3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EB4B8AE-3713-4F8B-908D-2439E49BA9BB}"/>
              </a:ext>
            </a:extLst>
          </p:cNvPr>
          <p:cNvSpPr/>
          <p:nvPr/>
        </p:nvSpPr>
        <p:spPr>
          <a:xfrm>
            <a:off x="2454295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BA9490-21AE-4AD2-8A57-3E4F6C98B0D0}"/>
              </a:ext>
            </a:extLst>
          </p:cNvPr>
          <p:cNvSpPr/>
          <p:nvPr/>
        </p:nvSpPr>
        <p:spPr>
          <a:xfrm>
            <a:off x="3563504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4579726" y="447289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/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比较节点</a:t>
            </a:r>
            <a:r>
              <a:rPr lang="en-US" altLang="zh-CN" sz="1600"/>
              <a:t>2</a:t>
            </a:r>
            <a:r>
              <a:rPr lang="zh-CN" altLang="en-US" sz="1600"/>
              <a:t>与它的子节点</a:t>
            </a:r>
            <a:r>
              <a:rPr lang="en-US" altLang="zh-CN" sz="1600"/>
              <a:t>4</a:t>
            </a:r>
            <a:r>
              <a:rPr lang="zh-CN" altLang="en-US" sz="1600"/>
              <a:t>，</a:t>
            </a:r>
            <a:r>
              <a:rPr lang="en-US" altLang="zh-CN" sz="1600"/>
              <a:t>5</a:t>
            </a:r>
            <a:r>
              <a:rPr lang="zh-CN" altLang="en-US" sz="1600"/>
              <a:t>在</a:t>
            </a:r>
            <a:r>
              <a:rPr lang="en-US" altLang="zh-CN" sz="1600"/>
              <a:t>data</a:t>
            </a:r>
            <a:r>
              <a:rPr lang="zh-CN" altLang="en-US" sz="1600"/>
              <a:t>数组中对应数值的大小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data[indexes[2]]=data[1]=15    &lt;  data[indexes[5]]=data[7]=28(</a:t>
            </a:r>
            <a:r>
              <a:rPr lang="zh-CN" altLang="en-US" sz="1600"/>
              <a:t>子节点中节点</a:t>
            </a:r>
            <a:r>
              <a:rPr lang="en-US" altLang="zh-CN" sz="1600"/>
              <a:t>5</a:t>
            </a:r>
            <a:r>
              <a:rPr lang="zh-CN" altLang="en-US" sz="1600"/>
              <a:t>最大</a:t>
            </a:r>
            <a:r>
              <a:rPr lang="en-US" altLang="zh-CN" sz="1600"/>
              <a:t>)</a:t>
            </a:r>
            <a:r>
              <a:rPr lang="zh-CN" altLang="en-US" sz="1600"/>
              <a:t>，交换节点</a:t>
            </a:r>
            <a:r>
              <a:rPr lang="en-US" altLang="zh-CN" sz="1600"/>
              <a:t>2</a:t>
            </a:r>
            <a:r>
              <a:rPr lang="zh-CN" altLang="en-US" sz="1600"/>
              <a:t>与节点</a:t>
            </a:r>
            <a:r>
              <a:rPr lang="en-US" altLang="zh-CN" sz="1600"/>
              <a:t>5</a:t>
            </a:r>
            <a:r>
              <a:rPr lang="zh-CN" altLang="en-US" sz="1600"/>
              <a:t>的位置</a:t>
            </a:r>
            <a:endParaRPr lang="en-US" altLang="zh-CN" sz="16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510883-88C0-43B0-8607-57FA3480696B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675433-B233-4205-8A7D-C07381277A30}"/>
              </a:ext>
            </a:extLst>
          </p:cNvPr>
          <p:cNvSpPr/>
          <p:nvPr/>
        </p:nvSpPr>
        <p:spPr>
          <a:xfrm>
            <a:off x="4138001" y="1628098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23B8AF-D572-4023-A6C6-B0E8D44CAC4C}"/>
              </a:ext>
            </a:extLst>
          </p:cNvPr>
          <p:cNvSpPr/>
          <p:nvPr/>
        </p:nvSpPr>
        <p:spPr>
          <a:xfrm>
            <a:off x="7710161" y="168775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6B8A06-ADF4-4517-B6E0-D80609E8C5D1}"/>
              </a:ext>
            </a:extLst>
          </p:cNvPr>
          <p:cNvSpPr/>
          <p:nvPr/>
        </p:nvSpPr>
        <p:spPr>
          <a:xfrm>
            <a:off x="3177420" y="289555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720ED7-2D20-4601-AF61-D4EC3A061E49}"/>
              </a:ext>
            </a:extLst>
          </p:cNvPr>
          <p:cNvSpPr/>
          <p:nvPr/>
        </p:nvSpPr>
        <p:spPr>
          <a:xfrm>
            <a:off x="5030536" y="289632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66F25E4B-731E-4ED4-B7A4-156C8787F5E9}"/>
              </a:ext>
            </a:extLst>
          </p:cNvPr>
          <p:cNvSpPr/>
          <p:nvPr/>
        </p:nvSpPr>
        <p:spPr>
          <a:xfrm flipV="1">
            <a:off x="9056980" y="5335327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12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7 L 0.07135 0.1791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89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69 L -0.07122 -0.1791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EB72CCD9-F021-4395-8410-404778C24668}"/>
              </a:ext>
            </a:extLst>
          </p:cNvPr>
          <p:cNvSpPr/>
          <p:nvPr/>
        </p:nvSpPr>
        <p:spPr>
          <a:xfrm>
            <a:off x="8684584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9967F20-A30C-4998-A597-0788550F88BB}"/>
              </a:ext>
            </a:extLst>
          </p:cNvPr>
          <p:cNvSpPr/>
          <p:nvPr/>
        </p:nvSpPr>
        <p:spPr>
          <a:xfrm>
            <a:off x="464334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3F20182-62A4-4B3D-8F1C-0374A6E57D54}"/>
              </a:ext>
            </a:extLst>
          </p:cNvPr>
          <p:cNvSpPr/>
          <p:nvPr/>
        </p:nvSpPr>
        <p:spPr>
          <a:xfrm>
            <a:off x="3654958" y="4124216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6C685F4-D8D6-4089-BB5F-130E280972F3}"/>
              </a:ext>
            </a:extLst>
          </p:cNvPr>
          <p:cNvSpPr/>
          <p:nvPr/>
        </p:nvSpPr>
        <p:spPr>
          <a:xfrm>
            <a:off x="251618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421B621-D4B3-447A-B886-D32BC2E983D6}"/>
              </a:ext>
            </a:extLst>
          </p:cNvPr>
          <p:cNvSpPr/>
          <p:nvPr/>
        </p:nvSpPr>
        <p:spPr>
          <a:xfrm>
            <a:off x="6843213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>
                <a:ea typeface="+mn-ea"/>
              </a:rPr>
              <a:t>shiftDown(1)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3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EB4B8AE-3713-4F8B-908D-2439E49BA9BB}"/>
              </a:ext>
            </a:extLst>
          </p:cNvPr>
          <p:cNvSpPr/>
          <p:nvPr/>
        </p:nvSpPr>
        <p:spPr>
          <a:xfrm>
            <a:off x="2454295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BA9490-21AE-4AD2-8A57-3E4F6C98B0D0}"/>
              </a:ext>
            </a:extLst>
          </p:cNvPr>
          <p:cNvSpPr/>
          <p:nvPr/>
        </p:nvSpPr>
        <p:spPr>
          <a:xfrm>
            <a:off x="3563504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4579726" y="447289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136329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比较节点</a:t>
            </a:r>
            <a:r>
              <a:rPr lang="en-US" altLang="zh-CN" sz="1600"/>
              <a:t>2</a:t>
            </a:r>
            <a:r>
              <a:rPr lang="zh-CN" altLang="en-US" sz="1600"/>
              <a:t>与它的子节点</a:t>
            </a:r>
            <a:r>
              <a:rPr lang="en-US" altLang="zh-CN" sz="1600"/>
              <a:t>4</a:t>
            </a:r>
            <a:r>
              <a:rPr lang="zh-CN" altLang="en-US" sz="1600"/>
              <a:t>，</a:t>
            </a:r>
            <a:r>
              <a:rPr lang="en-US" altLang="zh-CN" sz="1600"/>
              <a:t>5</a:t>
            </a:r>
            <a:r>
              <a:rPr lang="zh-CN" altLang="en-US" sz="1600"/>
              <a:t>在</a:t>
            </a:r>
            <a:r>
              <a:rPr lang="en-US" altLang="zh-CN" sz="1600"/>
              <a:t>data</a:t>
            </a:r>
            <a:r>
              <a:rPr lang="zh-CN" altLang="en-US" sz="1600"/>
              <a:t>数组中对应数值的大小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data[indexes[2]]=data[1]=15    &lt;  data[indexes[5]]=data[7]=28(</a:t>
            </a:r>
            <a:r>
              <a:rPr lang="zh-CN" altLang="en-US" sz="1600"/>
              <a:t>子节点中节点</a:t>
            </a:r>
            <a:r>
              <a:rPr lang="en-US" altLang="zh-CN" sz="1600"/>
              <a:t>5</a:t>
            </a:r>
            <a:r>
              <a:rPr lang="zh-CN" altLang="en-US" sz="1600"/>
              <a:t>最大</a:t>
            </a:r>
            <a:r>
              <a:rPr lang="en-US" altLang="zh-CN" sz="1600"/>
              <a:t>)</a:t>
            </a:r>
            <a:r>
              <a:rPr lang="zh-CN" altLang="en-US" sz="1600"/>
              <a:t>，交换节点</a:t>
            </a:r>
            <a:r>
              <a:rPr lang="en-US" altLang="zh-CN" sz="1600"/>
              <a:t>2</a:t>
            </a:r>
            <a:r>
              <a:rPr lang="zh-CN" altLang="en-US" sz="1600"/>
              <a:t>与节点</a:t>
            </a:r>
            <a:r>
              <a:rPr lang="en-US" altLang="zh-CN" sz="1600"/>
              <a:t>5</a:t>
            </a:r>
            <a:r>
              <a:rPr lang="zh-CN" altLang="en-US" sz="1600"/>
              <a:t>的位置</a:t>
            </a:r>
            <a:endParaRPr lang="en-US" altLang="zh-CN" sz="16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510883-88C0-43B0-8607-57FA3480696B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675433-B233-4205-8A7D-C07381277A30}"/>
              </a:ext>
            </a:extLst>
          </p:cNvPr>
          <p:cNvSpPr/>
          <p:nvPr/>
        </p:nvSpPr>
        <p:spPr>
          <a:xfrm>
            <a:off x="4138001" y="1628098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23B8AF-D572-4023-A6C6-B0E8D44CAC4C}"/>
              </a:ext>
            </a:extLst>
          </p:cNvPr>
          <p:cNvSpPr/>
          <p:nvPr/>
        </p:nvSpPr>
        <p:spPr>
          <a:xfrm>
            <a:off x="7710161" y="168775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6B8A06-ADF4-4517-B6E0-D80609E8C5D1}"/>
              </a:ext>
            </a:extLst>
          </p:cNvPr>
          <p:cNvSpPr/>
          <p:nvPr/>
        </p:nvSpPr>
        <p:spPr>
          <a:xfrm>
            <a:off x="3177420" y="289555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720ED7-2D20-4601-AF61-D4EC3A061E49}"/>
              </a:ext>
            </a:extLst>
          </p:cNvPr>
          <p:cNvSpPr/>
          <p:nvPr/>
        </p:nvSpPr>
        <p:spPr>
          <a:xfrm>
            <a:off x="5030536" y="289632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66F25E4B-731E-4ED4-B7A4-156C8787F5E9}"/>
              </a:ext>
            </a:extLst>
          </p:cNvPr>
          <p:cNvSpPr/>
          <p:nvPr/>
        </p:nvSpPr>
        <p:spPr>
          <a:xfrm flipV="1">
            <a:off x="9056980" y="5335327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276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EB72CCD9-F021-4395-8410-404778C24668}"/>
              </a:ext>
            </a:extLst>
          </p:cNvPr>
          <p:cNvSpPr/>
          <p:nvPr/>
        </p:nvSpPr>
        <p:spPr>
          <a:xfrm>
            <a:off x="8684584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9967F20-A30C-4998-A597-0788550F88BB}"/>
              </a:ext>
            </a:extLst>
          </p:cNvPr>
          <p:cNvSpPr/>
          <p:nvPr/>
        </p:nvSpPr>
        <p:spPr>
          <a:xfrm>
            <a:off x="464334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3F20182-62A4-4B3D-8F1C-0374A6E57D54}"/>
              </a:ext>
            </a:extLst>
          </p:cNvPr>
          <p:cNvSpPr/>
          <p:nvPr/>
        </p:nvSpPr>
        <p:spPr>
          <a:xfrm>
            <a:off x="3654958" y="4124216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6C685F4-D8D6-4089-BB5F-130E280972F3}"/>
              </a:ext>
            </a:extLst>
          </p:cNvPr>
          <p:cNvSpPr/>
          <p:nvPr/>
        </p:nvSpPr>
        <p:spPr>
          <a:xfrm>
            <a:off x="2516187" y="413216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421B621-D4B3-447A-B886-D32BC2E983D6}"/>
              </a:ext>
            </a:extLst>
          </p:cNvPr>
          <p:cNvSpPr/>
          <p:nvPr/>
        </p:nvSpPr>
        <p:spPr>
          <a:xfrm>
            <a:off x="6843213" y="2903381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>
                <a:ea typeface="+mn-ea"/>
              </a:rPr>
              <a:t>shiftDown(1)</a:t>
            </a:r>
            <a:endParaRPr lang="zh-CN" altLang="en-US" sz="28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01461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8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3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24375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EB4B8AE-3713-4F8B-908D-2439E49BA9BB}"/>
              </a:ext>
            </a:extLst>
          </p:cNvPr>
          <p:cNvSpPr/>
          <p:nvPr/>
        </p:nvSpPr>
        <p:spPr>
          <a:xfrm>
            <a:off x="2454295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BA9490-21AE-4AD2-8A57-3E4F6C98B0D0}"/>
              </a:ext>
            </a:extLst>
          </p:cNvPr>
          <p:cNvSpPr/>
          <p:nvPr/>
        </p:nvSpPr>
        <p:spPr>
          <a:xfrm>
            <a:off x="3563504" y="4472892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4579726" y="4472892"/>
            <a:ext cx="500932" cy="500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345857" cy="399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4807"/>
              </p:ext>
            </p:extLst>
          </p:nvPr>
        </p:nvGraphicFramePr>
        <p:xfrm>
          <a:off x="731520" y="5403393"/>
          <a:ext cx="941230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359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784359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784359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784359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784359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784359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784359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784359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784359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784359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784359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784359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9D49AF4A-747B-4287-A7F6-0EF35869E41B}"/>
              </a:ext>
            </a:extLst>
          </p:cNvPr>
          <p:cNvSpPr txBox="1"/>
          <p:nvPr/>
        </p:nvSpPr>
        <p:spPr>
          <a:xfrm>
            <a:off x="5331124" y="3885727"/>
            <a:ext cx="6022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此时节点</a:t>
            </a:r>
            <a:r>
              <a:rPr lang="en-US" altLang="zh-CN" sz="1600"/>
              <a:t>5</a:t>
            </a:r>
            <a:r>
              <a:rPr lang="zh-CN" altLang="en-US" sz="1600"/>
              <a:t>没有子节点，终止下移操作</a:t>
            </a:r>
            <a:endParaRPr lang="en-US" altLang="zh-CN" sz="16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510883-88C0-43B0-8607-57FA3480696B}"/>
              </a:ext>
            </a:extLst>
          </p:cNvPr>
          <p:cNvSpPr/>
          <p:nvPr/>
        </p:nvSpPr>
        <p:spPr>
          <a:xfrm>
            <a:off x="5927249" y="79736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675433-B233-4205-8A7D-C07381277A30}"/>
              </a:ext>
            </a:extLst>
          </p:cNvPr>
          <p:cNvSpPr/>
          <p:nvPr/>
        </p:nvSpPr>
        <p:spPr>
          <a:xfrm>
            <a:off x="4138001" y="1628098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23B8AF-D572-4023-A6C6-B0E8D44CAC4C}"/>
              </a:ext>
            </a:extLst>
          </p:cNvPr>
          <p:cNvSpPr/>
          <p:nvPr/>
        </p:nvSpPr>
        <p:spPr>
          <a:xfrm>
            <a:off x="7710161" y="168775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6B8A06-ADF4-4517-B6E0-D80609E8C5D1}"/>
              </a:ext>
            </a:extLst>
          </p:cNvPr>
          <p:cNvSpPr/>
          <p:nvPr/>
        </p:nvSpPr>
        <p:spPr>
          <a:xfrm>
            <a:off x="3177420" y="2895550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720ED7-2D20-4601-AF61-D4EC3A061E49}"/>
              </a:ext>
            </a:extLst>
          </p:cNvPr>
          <p:cNvSpPr/>
          <p:nvPr/>
        </p:nvSpPr>
        <p:spPr>
          <a:xfrm>
            <a:off x="5030536" y="2896327"/>
            <a:ext cx="345857" cy="326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66F25E4B-731E-4ED4-B7A4-156C8787F5E9}"/>
              </a:ext>
            </a:extLst>
          </p:cNvPr>
          <p:cNvSpPr/>
          <p:nvPr/>
        </p:nvSpPr>
        <p:spPr>
          <a:xfrm flipV="1">
            <a:off x="9056980" y="5335327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2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>
                <a:ea typeface="+mn-ea"/>
              </a:rPr>
              <a:t>初始数组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rgbClr val="FF0000"/>
                </a:solidFill>
              </a:rPr>
              <a:t>1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01D8C3-A329-4FD1-B7E0-E30C557B5FC5}"/>
              </a:ext>
            </a:extLst>
          </p:cNvPr>
          <p:cNvGrpSpPr/>
          <p:nvPr/>
        </p:nvGrpSpPr>
        <p:grpSpPr>
          <a:xfrm>
            <a:off x="4060464" y="2014612"/>
            <a:ext cx="4071072" cy="500932"/>
            <a:chOff x="5280991" y="2735256"/>
            <a:chExt cx="4071072" cy="500932"/>
          </a:xfrm>
          <a:noFill/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64D98FD-E9F5-49E1-A8A1-8E71BE14A6F1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rgbClr val="FF0000"/>
                  </a:solidFill>
                </a:rPr>
                <a:t>2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C2F48E-F315-41E1-A91F-DDAE52978687}"/>
                </a:ext>
              </a:extLst>
            </p:cNvPr>
            <p:cNvSpPr/>
            <p:nvPr/>
          </p:nvSpPr>
          <p:spPr>
            <a:xfrm>
              <a:off x="8851131" y="2735256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rgbClr val="FF0000"/>
                  </a:solidFill>
                </a:rPr>
                <a:t>3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05F04A-29F0-4069-AAB2-57272CEE3F58}"/>
              </a:ext>
            </a:extLst>
          </p:cNvPr>
          <p:cNvGrpSpPr/>
          <p:nvPr/>
        </p:nvGrpSpPr>
        <p:grpSpPr>
          <a:xfrm>
            <a:off x="3094378" y="3243752"/>
            <a:ext cx="6003244" cy="500932"/>
            <a:chOff x="3094378" y="3712880"/>
            <a:chExt cx="6003244" cy="50093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72D31B8-FEE2-474C-BBFB-97399FDDB78D}"/>
                </a:ext>
              </a:extLst>
            </p:cNvPr>
            <p:cNvGrpSpPr/>
            <p:nvPr/>
          </p:nvGrpSpPr>
          <p:grpSpPr>
            <a:xfrm>
              <a:off x="3094378" y="3712880"/>
              <a:ext cx="2335036" cy="500932"/>
              <a:chOff x="5280991" y="2735256"/>
              <a:chExt cx="2335036" cy="500932"/>
            </a:xfrm>
            <a:noFill/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3FC59DE-08B8-47C9-AB61-F0B1778BDCB2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</a:rPr>
                  <a:t>4</a:t>
                </a:r>
                <a:endParaRPr lang="zh-CN" altLang="en-US" sz="12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16CA2EB-72B2-47A6-BF6E-E82F8D3EFCE4}"/>
                  </a:ext>
                </a:extLst>
              </p:cNvPr>
              <p:cNvSpPr/>
              <p:nvPr/>
            </p:nvSpPr>
            <p:spPr>
              <a:xfrm>
                <a:off x="7115095" y="2735256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</a:rPr>
                  <a:t>5</a:t>
                </a:r>
                <a:endParaRPr lang="zh-CN" altLang="en-US" sz="12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A74B302-3394-455E-9310-417C3A3101E6}"/>
                </a:ext>
              </a:extLst>
            </p:cNvPr>
            <p:cNvGrpSpPr/>
            <p:nvPr/>
          </p:nvGrpSpPr>
          <p:grpSpPr>
            <a:xfrm>
              <a:off x="6762586" y="3712880"/>
              <a:ext cx="2335036" cy="500932"/>
              <a:chOff x="5379059" y="2735256"/>
              <a:chExt cx="2335036" cy="500932"/>
            </a:xfrm>
            <a:no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55FE299-0FF2-4039-A9B2-C4AB4D09537B}"/>
                  </a:ext>
                </a:extLst>
              </p:cNvPr>
              <p:cNvSpPr/>
              <p:nvPr/>
            </p:nvSpPr>
            <p:spPr>
              <a:xfrm>
                <a:off x="5379059" y="2735256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</a:rPr>
                  <a:t>6</a:t>
                </a:r>
                <a:endParaRPr lang="zh-CN" altLang="en-US" sz="12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97524DB-AF81-4B83-B9C3-1964AA8DE535}"/>
                  </a:ext>
                </a:extLst>
              </p:cNvPr>
              <p:cNvSpPr/>
              <p:nvPr/>
            </p:nvSpPr>
            <p:spPr>
              <a:xfrm>
                <a:off x="7213163" y="2735256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</a:rPr>
                  <a:t>7</a:t>
                </a:r>
                <a:endParaRPr lang="zh-CN" altLang="en-US" sz="1200" b="1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no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</a:rPr>
                  <a:t>8</a:t>
                </a:r>
                <a:endParaRPr lang="zh-CN" altLang="en-US" sz="12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</a:rPr>
                  <a:t>9</a:t>
                </a:r>
                <a:endParaRPr lang="zh-CN" altLang="en-US" sz="12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rgbClr val="FF0000"/>
                  </a:solidFill>
                </a:rPr>
                <a:t>10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EB4263-F234-4690-8064-7DD20CE85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55321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-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-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487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9728B0-52A0-41D3-9092-0B0C62B1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5636"/>
            <a:ext cx="10515600" cy="826727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/>
              <a:t>最大索引堆的优化</a:t>
            </a:r>
          </a:p>
        </p:txBody>
      </p:sp>
    </p:spTree>
    <p:extLst>
      <p:ext uri="{BB962C8B-B14F-4D97-AF65-F5344CB8AC3E}">
        <p14:creationId xmlns:p14="http://schemas.microsoft.com/office/powerpoint/2010/main" val="23022691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>
                <a:ea typeface="+mn-ea"/>
              </a:rPr>
              <a:t>解决问题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B05A57-33D9-4FA9-BF95-C15B27B6A9F1}"/>
              </a:ext>
            </a:extLst>
          </p:cNvPr>
          <p:cNvSpPr txBox="1"/>
          <p:nvPr/>
        </p:nvSpPr>
        <p:spPr>
          <a:xfrm>
            <a:off x="838200" y="1065475"/>
            <a:ext cx="10515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/>
              <a:t>问题：</a:t>
            </a:r>
            <a:endParaRPr lang="en-US" altLang="zh-CN"/>
          </a:p>
          <a:p>
            <a:pPr algn="just"/>
            <a:r>
              <a:rPr lang="zh-CN" altLang="en-US"/>
              <a:t>每次改变堆中的元素时间复杂度很大。在改变最大索引堆对应的外部数组下标</a:t>
            </a:r>
            <a:r>
              <a:rPr lang="en-US" altLang="zh-CN"/>
              <a:t>i</a:t>
            </a:r>
            <a:r>
              <a:rPr lang="zh-CN" altLang="en-US"/>
              <a:t>的元素时</a:t>
            </a:r>
            <a:r>
              <a:rPr lang="en-US" altLang="zh-CN"/>
              <a:t>(</a:t>
            </a:r>
            <a:r>
              <a:rPr lang="zh-CN" altLang="en-US"/>
              <a:t>代码中的</a:t>
            </a:r>
            <a:r>
              <a:rPr lang="en-US" altLang="zh-CN"/>
              <a:t>change</a:t>
            </a:r>
            <a:r>
              <a:rPr lang="zh-CN" altLang="en-US"/>
              <a:t>函数</a:t>
            </a:r>
            <a:r>
              <a:rPr lang="en-US" altLang="zh-CN"/>
              <a:t>)</a:t>
            </a:r>
            <a:r>
              <a:rPr lang="zh-CN" altLang="en-US"/>
              <a:t> ，每次需要遍历堆中的</a:t>
            </a:r>
            <a:r>
              <a:rPr lang="en-US" altLang="zh-CN"/>
              <a:t>indexes</a:t>
            </a:r>
            <a:r>
              <a:rPr lang="zh-CN" altLang="en-US"/>
              <a:t>所有元素，找到堆中节点序号为</a:t>
            </a:r>
            <a:r>
              <a:rPr lang="en-US" altLang="zh-CN"/>
              <a:t>i+1</a:t>
            </a:r>
            <a:r>
              <a:rPr lang="zh-CN" altLang="en-US"/>
              <a:t>的节点进行上移或者下移操作以保持堆的结构，因为要遍历这</a:t>
            </a:r>
            <a:r>
              <a:rPr lang="en-US" altLang="zh-CN"/>
              <a:t>n</a:t>
            </a:r>
            <a:r>
              <a:rPr lang="zh-CN" altLang="en-US"/>
              <a:t>个节点，这个过程的时间复杂度是</a:t>
            </a:r>
            <a:r>
              <a:rPr lang="en-US" altLang="zh-CN"/>
              <a:t>O(n)</a:t>
            </a:r>
            <a:r>
              <a:rPr lang="zh-CN" altLang="en-US"/>
              <a:t>。</a:t>
            </a:r>
            <a:endParaRPr lang="en-US" altLang="zh-CN"/>
          </a:p>
          <a:p>
            <a:pPr algn="just"/>
            <a:endParaRPr lang="en-US" altLang="zh-CN"/>
          </a:p>
          <a:p>
            <a:pPr algn="just"/>
            <a:r>
              <a:rPr lang="zh-CN" altLang="en-US"/>
              <a:t>解决办法</a:t>
            </a:r>
            <a:endParaRPr lang="en-US" altLang="zh-CN"/>
          </a:p>
          <a:p>
            <a:pPr algn="just"/>
            <a:r>
              <a:rPr lang="zh-CN" altLang="en-US"/>
              <a:t>引入一个</a:t>
            </a:r>
            <a:r>
              <a:rPr lang="en-US" altLang="zh-CN"/>
              <a:t>rev(reverse</a:t>
            </a:r>
            <a:r>
              <a:rPr lang="zh-CN" altLang="en-US"/>
              <a:t>缩写</a:t>
            </a:r>
            <a:r>
              <a:rPr lang="en-US" altLang="zh-CN"/>
              <a:t>)</a:t>
            </a:r>
            <a:r>
              <a:rPr lang="zh-CN" altLang="en-US"/>
              <a:t>数组，用于存储数组</a:t>
            </a:r>
            <a:r>
              <a:rPr lang="en-US" altLang="zh-CN" b="1">
                <a:solidFill>
                  <a:srgbClr val="FF0000"/>
                </a:solidFill>
              </a:rPr>
              <a:t>data</a:t>
            </a:r>
            <a:r>
              <a:rPr lang="zh-CN" altLang="en-US" b="1">
                <a:solidFill>
                  <a:srgbClr val="FF0000"/>
                </a:solidFill>
              </a:rPr>
              <a:t>下标在</a:t>
            </a:r>
            <a:r>
              <a:rPr lang="en-US" altLang="zh-CN" b="1">
                <a:solidFill>
                  <a:srgbClr val="FF0000"/>
                </a:solidFill>
              </a:rPr>
              <a:t>indexes</a:t>
            </a:r>
            <a:r>
              <a:rPr lang="zh-CN" altLang="en-US" b="1">
                <a:solidFill>
                  <a:srgbClr val="FF0000"/>
                </a:solidFill>
              </a:rPr>
              <a:t>中的下标</a:t>
            </a:r>
            <a:r>
              <a:rPr lang="zh-CN" altLang="en-US"/>
              <a:t>，如下面表格。</a:t>
            </a:r>
            <a:r>
              <a:rPr lang="en-US" altLang="zh-CN"/>
              <a:t>indexes</a:t>
            </a:r>
            <a:r>
              <a:rPr lang="zh-CN" altLang="en-US"/>
              <a:t>和</a:t>
            </a:r>
            <a:r>
              <a:rPr lang="en-US" altLang="zh-CN"/>
              <a:t>rev</a:t>
            </a:r>
            <a:r>
              <a:rPr lang="zh-CN" altLang="en-US"/>
              <a:t>存储的都是下标，</a:t>
            </a:r>
            <a:r>
              <a:rPr lang="en-US" altLang="zh-CN"/>
              <a:t>indexes</a:t>
            </a:r>
            <a:r>
              <a:rPr lang="zh-CN" altLang="en-US"/>
              <a:t>存储</a:t>
            </a:r>
            <a:r>
              <a:rPr lang="en-US" altLang="zh-CN"/>
              <a:t>data</a:t>
            </a:r>
            <a:r>
              <a:rPr lang="zh-CN" altLang="en-US"/>
              <a:t>的下标，</a:t>
            </a:r>
            <a:r>
              <a:rPr lang="en-US" altLang="zh-CN"/>
              <a:t>rev</a:t>
            </a:r>
            <a:r>
              <a:rPr lang="zh-CN" altLang="en-US"/>
              <a:t>存储</a:t>
            </a:r>
            <a:r>
              <a:rPr lang="en-US" altLang="zh-CN"/>
              <a:t>indexes</a:t>
            </a:r>
            <a:r>
              <a:rPr lang="zh-CN" altLang="en-US"/>
              <a:t>下标，</a:t>
            </a:r>
            <a:r>
              <a:rPr lang="en-US" altLang="zh-CN" b="1">
                <a:solidFill>
                  <a:srgbClr val="FF0000"/>
                </a:solidFill>
              </a:rPr>
              <a:t>rev[i]</a:t>
            </a:r>
            <a:r>
              <a:rPr lang="zh-CN" altLang="en-US" b="1">
                <a:solidFill>
                  <a:srgbClr val="FF0000"/>
                </a:solidFill>
              </a:rPr>
              <a:t>的值表示</a:t>
            </a:r>
            <a:r>
              <a:rPr lang="en-US" altLang="zh-CN" b="1">
                <a:solidFill>
                  <a:srgbClr val="FF0000"/>
                </a:solidFill>
              </a:rPr>
              <a:t>data</a:t>
            </a:r>
            <a:r>
              <a:rPr lang="zh-CN" altLang="en-US" b="1">
                <a:solidFill>
                  <a:srgbClr val="FF0000"/>
                </a:solidFill>
              </a:rPr>
              <a:t>的下标</a:t>
            </a:r>
            <a:r>
              <a:rPr lang="en-US" altLang="zh-CN" b="1">
                <a:solidFill>
                  <a:srgbClr val="FF0000"/>
                </a:solidFill>
              </a:rPr>
              <a:t>i</a:t>
            </a:r>
            <a:r>
              <a:rPr lang="zh-CN" altLang="en-US" b="1">
                <a:solidFill>
                  <a:srgbClr val="FF0000"/>
                </a:solidFill>
              </a:rPr>
              <a:t>存储在</a:t>
            </a:r>
            <a:r>
              <a:rPr lang="en-US" altLang="zh-CN" b="1">
                <a:solidFill>
                  <a:srgbClr val="FF0000"/>
                </a:solidFill>
              </a:rPr>
              <a:t>indexes</a:t>
            </a:r>
            <a:r>
              <a:rPr lang="zh-CN" altLang="en-US" b="1">
                <a:solidFill>
                  <a:srgbClr val="FF0000"/>
                </a:solidFill>
              </a:rPr>
              <a:t>的索引</a:t>
            </a:r>
            <a:r>
              <a:rPr lang="en-US" altLang="zh-CN" b="1">
                <a:solidFill>
                  <a:srgbClr val="FF0000"/>
                </a:solidFill>
              </a:rPr>
              <a:t>rev[i]</a:t>
            </a:r>
            <a:r>
              <a:rPr lang="zh-CN" altLang="en-US" b="1">
                <a:solidFill>
                  <a:srgbClr val="FF0000"/>
                </a:solidFill>
              </a:rPr>
              <a:t>中。</a:t>
            </a:r>
            <a:endParaRPr lang="en-US" altLang="zh-CN" b="1">
              <a:solidFill>
                <a:srgbClr val="FF0000"/>
              </a:solidFill>
            </a:endParaRPr>
          </a:p>
          <a:p>
            <a:pPr algn="just"/>
            <a:r>
              <a:rPr lang="en-US" altLang="zh-CN"/>
              <a:t>rev[4]=7</a:t>
            </a:r>
            <a:r>
              <a:rPr lang="zh-CN" altLang="en-US"/>
              <a:t>，即</a:t>
            </a:r>
            <a:r>
              <a:rPr lang="en-US" altLang="zh-CN"/>
              <a:t>data</a:t>
            </a:r>
            <a:r>
              <a:rPr lang="zh-CN" altLang="en-US"/>
              <a:t>数组下标</a:t>
            </a:r>
            <a:r>
              <a:rPr lang="en-US" altLang="zh-CN"/>
              <a:t>4</a:t>
            </a:r>
            <a:r>
              <a:rPr lang="zh-CN" altLang="en-US"/>
              <a:t>存储在</a:t>
            </a:r>
            <a:r>
              <a:rPr lang="en-US" altLang="zh-CN"/>
              <a:t>indexes</a:t>
            </a:r>
            <a:r>
              <a:rPr lang="zh-CN" altLang="en-US"/>
              <a:t>的索引</a:t>
            </a:r>
            <a:r>
              <a:rPr lang="en-US" altLang="zh-CN"/>
              <a:t>7</a:t>
            </a:r>
            <a:r>
              <a:rPr lang="zh-CN" altLang="en-US"/>
              <a:t>中，</a:t>
            </a:r>
            <a:r>
              <a:rPr lang="en-US" altLang="zh-CN"/>
              <a:t>indexes[7]=4</a:t>
            </a:r>
            <a:r>
              <a:rPr lang="zh-CN" altLang="en-US"/>
              <a:t>。在改变索引堆的下标</a:t>
            </a:r>
            <a:r>
              <a:rPr lang="en-US" altLang="zh-CN"/>
              <a:t>4</a:t>
            </a:r>
            <a:r>
              <a:rPr lang="zh-CN" altLang="en-US"/>
              <a:t>的元素时，通过</a:t>
            </a:r>
            <a:r>
              <a:rPr lang="en-US" altLang="zh-CN"/>
              <a:t>rev[4]=7</a:t>
            </a:r>
            <a:r>
              <a:rPr lang="zh-CN" altLang="en-US"/>
              <a:t>可知，</a:t>
            </a:r>
            <a:r>
              <a:rPr lang="en-US" altLang="zh-CN"/>
              <a:t>data</a:t>
            </a:r>
            <a:r>
              <a:rPr lang="zh-CN" altLang="en-US"/>
              <a:t>数组下标</a:t>
            </a:r>
            <a:r>
              <a:rPr lang="en-US" altLang="zh-CN"/>
              <a:t>4</a:t>
            </a:r>
            <a:r>
              <a:rPr lang="zh-CN" altLang="en-US"/>
              <a:t>存储在</a:t>
            </a:r>
            <a:r>
              <a:rPr lang="en-US" altLang="zh-CN"/>
              <a:t>indexes</a:t>
            </a:r>
            <a:r>
              <a:rPr lang="zh-CN" altLang="en-US"/>
              <a:t>索引</a:t>
            </a:r>
            <a:r>
              <a:rPr lang="en-US" altLang="zh-CN"/>
              <a:t>7</a:t>
            </a:r>
            <a:r>
              <a:rPr lang="zh-CN" altLang="en-US"/>
              <a:t>中，此时可以直接对堆的节点</a:t>
            </a:r>
            <a:r>
              <a:rPr lang="en-US" altLang="zh-CN"/>
              <a:t>7</a:t>
            </a:r>
            <a:r>
              <a:rPr lang="zh-CN" altLang="en-US"/>
              <a:t>进行上移或者下移操作，而不需要遍历</a:t>
            </a:r>
            <a:r>
              <a:rPr lang="en-US" altLang="zh-CN"/>
              <a:t>indexes</a:t>
            </a:r>
            <a:r>
              <a:rPr lang="zh-CN" altLang="en-US"/>
              <a:t>去找到堆中存储节下标</a:t>
            </a:r>
            <a:r>
              <a:rPr lang="en-US" altLang="zh-CN"/>
              <a:t>4</a:t>
            </a:r>
            <a:r>
              <a:rPr lang="zh-CN" altLang="en-US"/>
              <a:t>的节点序号</a:t>
            </a:r>
            <a:r>
              <a:rPr lang="en-US" altLang="zh-CN"/>
              <a:t>7</a:t>
            </a:r>
            <a:r>
              <a:rPr lang="zh-CN" altLang="en-US"/>
              <a:t>，因为通过</a:t>
            </a:r>
            <a:r>
              <a:rPr lang="en-US" altLang="zh-CN"/>
              <a:t>rev[4]=7</a:t>
            </a:r>
            <a:r>
              <a:rPr lang="zh-CN" altLang="en-US"/>
              <a:t>可知下标</a:t>
            </a:r>
            <a:r>
              <a:rPr lang="en-US" altLang="zh-CN"/>
              <a:t>4</a:t>
            </a:r>
            <a:r>
              <a:rPr lang="zh-CN" altLang="en-US"/>
              <a:t>存储在节点</a:t>
            </a:r>
            <a:r>
              <a:rPr lang="en-US" altLang="zh-CN"/>
              <a:t>7</a:t>
            </a:r>
            <a:r>
              <a:rPr lang="zh-CN" altLang="en-US"/>
              <a:t>中，此时的时间复杂度为</a:t>
            </a:r>
            <a:r>
              <a:rPr lang="en-US" altLang="zh-CN"/>
              <a:t>O(1)</a:t>
            </a:r>
            <a:r>
              <a:rPr lang="zh-CN" altLang="en-US"/>
              <a:t>，相比于原始的</a:t>
            </a:r>
            <a:r>
              <a:rPr lang="en-US" altLang="zh-CN"/>
              <a:t>O(n)</a:t>
            </a:r>
            <a:r>
              <a:rPr lang="zh-CN" altLang="en-US"/>
              <a:t>大大提高了效率</a:t>
            </a:r>
            <a:endParaRPr lang="en-US" altLang="zh-CN"/>
          </a:p>
          <a:p>
            <a:pPr algn="just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4E2E7C1-7CF1-4476-BBDF-ADF3E88BF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40089"/>
              </p:ext>
            </p:extLst>
          </p:nvPr>
        </p:nvGraphicFramePr>
        <p:xfrm>
          <a:off x="1438368" y="5053532"/>
          <a:ext cx="931526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272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indexes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rev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36959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0348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>
                <a:ea typeface="+mn-ea"/>
              </a:rPr>
              <a:t>解决问题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B05A57-33D9-4FA9-BF95-C15B27B6A9F1}"/>
              </a:ext>
            </a:extLst>
          </p:cNvPr>
          <p:cNvSpPr txBox="1"/>
          <p:nvPr/>
        </p:nvSpPr>
        <p:spPr>
          <a:xfrm>
            <a:off x="838200" y="1065475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性质：</a:t>
            </a:r>
            <a:endParaRPr lang="en-US" altLang="zh-CN"/>
          </a:p>
          <a:p>
            <a:pPr algn="ctr"/>
            <a:r>
              <a:rPr lang="en-US" altLang="zh-CN"/>
              <a:t>rev[i] = j                 # data</a:t>
            </a:r>
            <a:r>
              <a:rPr lang="zh-CN" altLang="en-US"/>
              <a:t>的下标</a:t>
            </a:r>
            <a:r>
              <a:rPr lang="en-US" altLang="zh-CN"/>
              <a:t>i</a:t>
            </a:r>
            <a:r>
              <a:rPr lang="zh-CN" altLang="en-US"/>
              <a:t>存储在</a:t>
            </a:r>
            <a:r>
              <a:rPr lang="en-US" altLang="zh-CN"/>
              <a:t>indexes</a:t>
            </a:r>
            <a:r>
              <a:rPr lang="zh-CN" altLang="en-US"/>
              <a:t>的索引</a:t>
            </a:r>
            <a:r>
              <a:rPr lang="en-US" altLang="zh-CN"/>
              <a:t>j</a:t>
            </a:r>
            <a:r>
              <a:rPr lang="zh-CN" altLang="en-US"/>
              <a:t>中</a:t>
            </a:r>
            <a:endParaRPr lang="en-US" altLang="zh-CN"/>
          </a:p>
          <a:p>
            <a:pPr algn="ctr"/>
            <a:r>
              <a:rPr lang="en-US" altLang="zh-CN"/>
              <a:t>    indexes[j] = i          # indexes</a:t>
            </a:r>
            <a:r>
              <a:rPr lang="zh-CN" altLang="en-US"/>
              <a:t>的索引</a:t>
            </a:r>
            <a:r>
              <a:rPr lang="en-US" altLang="zh-CN"/>
              <a:t>j</a:t>
            </a:r>
            <a:r>
              <a:rPr lang="zh-CN" altLang="en-US"/>
              <a:t>中存储的是</a:t>
            </a:r>
            <a:r>
              <a:rPr lang="en-US" altLang="zh-CN"/>
              <a:t>data</a:t>
            </a:r>
            <a:r>
              <a:rPr lang="zh-CN" altLang="en-US"/>
              <a:t>的下标</a:t>
            </a:r>
            <a:r>
              <a:rPr lang="en-US" altLang="zh-CN"/>
              <a:t>I</a:t>
            </a:r>
          </a:p>
          <a:p>
            <a:r>
              <a:rPr lang="en-US" altLang="zh-CN"/>
              <a:t>                                      indexes[rev[i]] = i</a:t>
            </a:r>
          </a:p>
          <a:p>
            <a:r>
              <a:rPr lang="en-US" altLang="zh-CN"/>
              <a:t>                                      rev[indexes[j]] = j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优点：</a:t>
            </a:r>
            <a:endParaRPr lang="en-US" altLang="zh-CN"/>
          </a:p>
          <a:p>
            <a:pPr algn="ctr"/>
            <a:r>
              <a:rPr lang="zh-CN" altLang="en-US"/>
              <a:t>每次修改堆的元素时，时间复杂度由</a:t>
            </a:r>
            <a:r>
              <a:rPr lang="en-US" altLang="zh-CN"/>
              <a:t>O(n)</a:t>
            </a:r>
            <a:r>
              <a:rPr lang="zh-CN" altLang="en-US"/>
              <a:t>变成了</a:t>
            </a:r>
            <a:r>
              <a:rPr lang="en-US" altLang="zh-CN"/>
              <a:t>O(1)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6666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>
                <a:ea typeface="+mn-ea"/>
              </a:rPr>
              <a:t>怎么做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B05A57-33D9-4FA9-BF95-C15B27B6A9F1}"/>
              </a:ext>
            </a:extLst>
          </p:cNvPr>
          <p:cNvSpPr txBox="1"/>
          <p:nvPr/>
        </p:nvSpPr>
        <p:spPr>
          <a:xfrm>
            <a:off x="838200" y="4191453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在每次对堆进行插入、取出和改变元素的时候，都需要对</a:t>
            </a:r>
            <a:r>
              <a:rPr lang="en-US" altLang="zh-CN"/>
              <a:t>rev</a:t>
            </a:r>
            <a:r>
              <a:rPr lang="zh-CN" altLang="en-US"/>
              <a:t>数组中的元素作相应修改。</a:t>
            </a:r>
            <a:endParaRPr lang="en-US" altLang="zh-CN"/>
          </a:p>
          <a:p>
            <a:r>
              <a:rPr lang="zh-CN" altLang="en-US"/>
              <a:t>假设</a:t>
            </a:r>
            <a:r>
              <a:rPr lang="en-US" altLang="zh-CN"/>
              <a:t>indexes[1]</a:t>
            </a:r>
            <a:r>
              <a:rPr lang="zh-CN" altLang="en-US"/>
              <a:t>和</a:t>
            </a:r>
            <a:r>
              <a:rPr lang="en-US" altLang="zh-CN"/>
              <a:t>indexes[4]</a:t>
            </a:r>
            <a:r>
              <a:rPr lang="zh-CN" altLang="en-US"/>
              <a:t>交换，</a:t>
            </a:r>
            <a:endParaRPr lang="en-US" altLang="zh-CN"/>
          </a:p>
          <a:p>
            <a:r>
              <a:rPr lang="zh-CN" altLang="en-US"/>
              <a:t>交换前：</a:t>
            </a:r>
            <a:r>
              <a:rPr lang="en-US" altLang="zh-CN"/>
              <a:t>indexes[1]=9</a:t>
            </a:r>
            <a:r>
              <a:rPr lang="zh-CN" altLang="en-US"/>
              <a:t>，</a:t>
            </a:r>
            <a:r>
              <a:rPr lang="en-US" altLang="zh-CN"/>
              <a:t>indexes[4]=3                    indexes[i]=j</a:t>
            </a:r>
            <a:r>
              <a:rPr lang="zh-CN" altLang="en-US"/>
              <a:t>，                      </a:t>
            </a:r>
            <a:r>
              <a:rPr lang="en-US" altLang="zh-CN"/>
              <a:t>indexes[k]=m</a:t>
            </a:r>
          </a:p>
          <a:p>
            <a:r>
              <a:rPr lang="en-US" altLang="zh-CN"/>
              <a:t>	rev[9]=1,          rev[3]=4                           rev[j]=rev[indexes[i]]=i,       rev[m]=rev[indexes[k]]=k</a:t>
            </a:r>
          </a:p>
          <a:p>
            <a:r>
              <a:rPr lang="zh-CN" altLang="en-US"/>
              <a:t>交换后：</a:t>
            </a:r>
            <a:r>
              <a:rPr lang="en-US" altLang="zh-CN"/>
              <a:t>indexes[1]=3</a:t>
            </a:r>
            <a:r>
              <a:rPr lang="zh-CN" altLang="en-US"/>
              <a:t>，</a:t>
            </a:r>
            <a:r>
              <a:rPr lang="en-US" altLang="zh-CN"/>
              <a:t>indexes[4]=9                    indexes[i]=m,</a:t>
            </a:r>
            <a:r>
              <a:rPr lang="zh-CN" altLang="en-US"/>
              <a:t>                      </a:t>
            </a:r>
            <a:r>
              <a:rPr lang="en-US" altLang="zh-CN"/>
              <a:t>indexes[k]=j</a:t>
            </a:r>
          </a:p>
          <a:p>
            <a:r>
              <a:rPr lang="en-US" altLang="zh-CN"/>
              <a:t>	rev[3]=1</a:t>
            </a:r>
            <a:r>
              <a:rPr lang="zh-CN" altLang="en-US"/>
              <a:t>，       </a:t>
            </a:r>
            <a:r>
              <a:rPr lang="en-US" altLang="zh-CN"/>
              <a:t>rev[9]=4                           rev[m]=rev[indexes[i]]=i,     rev[j]=rev[indexes[k]]=k</a:t>
            </a:r>
          </a:p>
          <a:p>
            <a:endParaRPr lang="en-US" altLang="zh-CN"/>
          </a:p>
          <a:p>
            <a:r>
              <a:rPr lang="zh-CN" altLang="en-US"/>
              <a:t>交换的时候，</a:t>
            </a:r>
            <a:r>
              <a:rPr lang="en-US" altLang="zh-CN"/>
              <a:t>indexes</a:t>
            </a:r>
            <a:r>
              <a:rPr lang="zh-CN" altLang="en-US"/>
              <a:t>的下标</a:t>
            </a:r>
            <a:r>
              <a:rPr lang="en-US" altLang="zh-CN"/>
              <a:t>i, k</a:t>
            </a:r>
            <a:r>
              <a:rPr lang="zh-CN" altLang="en-US"/>
              <a:t>交换元素，</a:t>
            </a:r>
            <a:r>
              <a:rPr lang="zh-CN" altLang="en-US" b="1">
                <a:solidFill>
                  <a:srgbClr val="FF0000"/>
                </a:solidFill>
              </a:rPr>
              <a:t>而</a:t>
            </a:r>
            <a:r>
              <a:rPr lang="en-US" altLang="zh-CN" b="1">
                <a:solidFill>
                  <a:srgbClr val="FF0000"/>
                </a:solidFill>
              </a:rPr>
              <a:t>rev</a:t>
            </a:r>
            <a:r>
              <a:rPr lang="zh-CN" altLang="en-US" b="1">
                <a:solidFill>
                  <a:srgbClr val="FF0000"/>
                </a:solidFill>
              </a:rPr>
              <a:t>的下标</a:t>
            </a:r>
            <a:r>
              <a:rPr lang="en-US" altLang="zh-CN" b="1">
                <a:solidFill>
                  <a:srgbClr val="FF0000"/>
                </a:solidFill>
              </a:rPr>
              <a:t>indexes[i]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indexes[k]</a:t>
            </a:r>
            <a:r>
              <a:rPr lang="zh-CN" altLang="en-US" b="1">
                <a:solidFill>
                  <a:srgbClr val="FF0000"/>
                </a:solidFill>
              </a:rPr>
              <a:t>交换元素</a:t>
            </a:r>
            <a:endParaRPr lang="en-US" altLang="zh-CN" b="1">
              <a:solidFill>
                <a:srgbClr val="FF0000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FEC90BC-4E13-4939-9D30-13DA69C8B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29224"/>
              </p:ext>
            </p:extLst>
          </p:nvPr>
        </p:nvGraphicFramePr>
        <p:xfrm>
          <a:off x="1438368" y="1109685"/>
          <a:ext cx="931526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272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2970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indexes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rev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3695916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CFAAFAC-98A9-4741-9FF4-6CFB39FA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7290"/>
              </p:ext>
            </p:extLst>
          </p:nvPr>
        </p:nvGraphicFramePr>
        <p:xfrm>
          <a:off x="1438368" y="2765669"/>
          <a:ext cx="931526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272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2866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2866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indexes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2866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  <a:tr h="2866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rev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3695916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1AEE3CA-08D4-4C4F-AB23-7A199F9406B9}"/>
              </a:ext>
            </a:extLst>
          </p:cNvPr>
          <p:cNvSpPr txBox="1"/>
          <p:nvPr/>
        </p:nvSpPr>
        <p:spPr>
          <a:xfrm>
            <a:off x="5726264" y="824004"/>
            <a:ext cx="73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交换前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44D094-5E88-4FF2-94CA-B1633849043D}"/>
              </a:ext>
            </a:extLst>
          </p:cNvPr>
          <p:cNvSpPr txBox="1"/>
          <p:nvPr/>
        </p:nvSpPr>
        <p:spPr>
          <a:xfrm>
            <a:off x="5726264" y="2467958"/>
            <a:ext cx="73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交换后</a:t>
            </a:r>
          </a:p>
        </p:txBody>
      </p:sp>
    </p:spTree>
    <p:extLst>
      <p:ext uri="{BB962C8B-B14F-4D97-AF65-F5344CB8AC3E}">
        <p14:creationId xmlns:p14="http://schemas.microsoft.com/office/powerpoint/2010/main" val="8121817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>
                <a:ea typeface="+mn-ea"/>
              </a:rPr>
              <a:t>删除操作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FEC90BC-4E13-4939-9D30-13DA69C8B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215695"/>
              </p:ext>
            </p:extLst>
          </p:nvPr>
        </p:nvGraphicFramePr>
        <p:xfrm>
          <a:off x="1438368" y="1109685"/>
          <a:ext cx="931526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272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2970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indexes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rev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3695916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1AEE3CA-08D4-4C4F-AB23-7A199F9406B9}"/>
              </a:ext>
            </a:extLst>
          </p:cNvPr>
          <p:cNvSpPr txBox="1"/>
          <p:nvPr/>
        </p:nvSpPr>
        <p:spPr>
          <a:xfrm>
            <a:off x="5726264" y="824004"/>
            <a:ext cx="73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删除前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44D094-5E88-4FF2-94CA-B1633849043D}"/>
              </a:ext>
            </a:extLst>
          </p:cNvPr>
          <p:cNvSpPr txBox="1"/>
          <p:nvPr/>
        </p:nvSpPr>
        <p:spPr>
          <a:xfrm>
            <a:off x="5726264" y="2467958"/>
            <a:ext cx="73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交换后</a:t>
            </a: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9DC0B73D-00B1-4BE8-9203-72380E7F5B18}"/>
              </a:ext>
            </a:extLst>
          </p:cNvPr>
          <p:cNvSpPr/>
          <p:nvPr/>
        </p:nvSpPr>
        <p:spPr>
          <a:xfrm flipV="1">
            <a:off x="10265578" y="921167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7A5DB645-8DE3-40F3-9A8D-A4FD2B83A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41636"/>
              </p:ext>
            </p:extLst>
          </p:nvPr>
        </p:nvGraphicFramePr>
        <p:xfrm>
          <a:off x="1438368" y="2914808"/>
          <a:ext cx="931526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272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776272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2970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indexes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rev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36959165"/>
                  </a:ext>
                </a:extLst>
              </a:tr>
            </a:tbl>
          </a:graphicData>
        </a:graphic>
      </p:graphicFrame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AEDBB3AF-25D3-4010-8AE5-1D3F4C55EAF0}"/>
              </a:ext>
            </a:extLst>
          </p:cNvPr>
          <p:cNvSpPr/>
          <p:nvPr/>
        </p:nvSpPr>
        <p:spPr>
          <a:xfrm flipV="1">
            <a:off x="9511529" y="2727073"/>
            <a:ext cx="136449" cy="16348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854A2A-0AE2-4B63-B092-DF24B1CC5449}"/>
              </a:ext>
            </a:extLst>
          </p:cNvPr>
          <p:cNvSpPr txBox="1"/>
          <p:nvPr/>
        </p:nvSpPr>
        <p:spPr>
          <a:xfrm>
            <a:off x="838200" y="447658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从上表中可知，堆顶元素为</a:t>
            </a:r>
            <a:r>
              <a:rPr lang="en-US" altLang="zh-CN"/>
              <a:t>data[9]</a:t>
            </a:r>
            <a:r>
              <a:rPr lang="zh-CN" altLang="en-US"/>
              <a:t>，取出堆顶，交换堆顶与堆尾再对</a:t>
            </a:r>
            <a:r>
              <a:rPr lang="en-US" altLang="zh-CN"/>
              <a:t>count-1</a:t>
            </a:r>
            <a:r>
              <a:rPr lang="zh-CN" altLang="en-US"/>
              <a:t>后，堆</a:t>
            </a:r>
            <a:r>
              <a:rPr lang="en-US" altLang="zh-CN"/>
              <a:t>indexes</a:t>
            </a:r>
            <a:r>
              <a:rPr lang="zh-CN" altLang="en-US"/>
              <a:t>中的第</a:t>
            </a:r>
            <a:r>
              <a:rPr lang="en-US" altLang="zh-CN"/>
              <a:t>10</a:t>
            </a:r>
            <a:r>
              <a:rPr lang="zh-CN" altLang="en-US"/>
              <a:t>个节点，</a:t>
            </a:r>
            <a:r>
              <a:rPr lang="en-US" altLang="zh-CN"/>
              <a:t>data[indexes[10]]=data[9]=41</a:t>
            </a:r>
            <a:r>
              <a:rPr lang="zh-CN" altLang="en-US"/>
              <a:t>就不在堆中了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 b="1"/>
              <a:t>indexes</a:t>
            </a:r>
            <a:r>
              <a:rPr lang="zh-CN" altLang="en-US" b="1"/>
              <a:t>数组才是堆</a:t>
            </a:r>
            <a:r>
              <a:rPr lang="zh-CN" altLang="en-US"/>
              <a:t>，</a:t>
            </a:r>
            <a:r>
              <a:rPr lang="en-US" altLang="zh-CN"/>
              <a:t>count</a:t>
            </a:r>
            <a:r>
              <a:rPr lang="zh-CN" altLang="en-US"/>
              <a:t>减</a:t>
            </a:r>
            <a:r>
              <a:rPr lang="en-US" altLang="zh-CN"/>
              <a:t>1</a:t>
            </a:r>
            <a:r>
              <a:rPr lang="zh-CN" altLang="en-US"/>
              <a:t>后不代表</a:t>
            </a:r>
            <a:r>
              <a:rPr lang="en-US" altLang="zh-CN"/>
              <a:t>data[count]</a:t>
            </a:r>
            <a:r>
              <a:rPr lang="zh-CN" altLang="en-US"/>
              <a:t>不在堆中，而是</a:t>
            </a:r>
            <a:r>
              <a:rPr lang="en-US" altLang="zh-CN"/>
              <a:t>data[indexes[count]]</a:t>
            </a:r>
            <a:r>
              <a:rPr lang="zh-CN" altLang="en-US"/>
              <a:t>不在堆中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81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>
                <a:ea typeface="+mn-ea"/>
              </a:rPr>
              <a:t>大顶堆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62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01D8C3-A329-4FD1-B7E0-E30C557B5FC5}"/>
              </a:ext>
            </a:extLst>
          </p:cNvPr>
          <p:cNvGrpSpPr/>
          <p:nvPr/>
        </p:nvGrpSpPr>
        <p:grpSpPr>
          <a:xfrm>
            <a:off x="4060464" y="2014612"/>
            <a:ext cx="4071072" cy="500932"/>
            <a:chOff x="5280991" y="2735256"/>
            <a:chExt cx="4071072" cy="500932"/>
          </a:xfrm>
          <a:noFill/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64D98FD-E9F5-49E1-A8A1-8E71BE14A6F1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41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C2F48E-F315-41E1-A91F-DDAE52978687}"/>
                </a:ext>
              </a:extLst>
            </p:cNvPr>
            <p:cNvSpPr/>
            <p:nvPr/>
          </p:nvSpPr>
          <p:spPr>
            <a:xfrm>
              <a:off x="8851131" y="2735256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28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05F04A-29F0-4069-AAB2-57272CEE3F58}"/>
              </a:ext>
            </a:extLst>
          </p:cNvPr>
          <p:cNvGrpSpPr/>
          <p:nvPr/>
        </p:nvGrpSpPr>
        <p:grpSpPr>
          <a:xfrm>
            <a:off x="3094378" y="3243752"/>
            <a:ext cx="6003244" cy="500932"/>
            <a:chOff x="3094378" y="3712880"/>
            <a:chExt cx="6003244" cy="50093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72D31B8-FEE2-474C-BBFB-97399FDDB78D}"/>
                </a:ext>
              </a:extLst>
            </p:cNvPr>
            <p:cNvGrpSpPr/>
            <p:nvPr/>
          </p:nvGrpSpPr>
          <p:grpSpPr>
            <a:xfrm>
              <a:off x="3094378" y="3712880"/>
              <a:ext cx="2335036" cy="500932"/>
              <a:chOff x="5280991" y="2735256"/>
              <a:chExt cx="2335036" cy="500932"/>
            </a:xfrm>
            <a:noFill/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3FC59DE-08B8-47C9-AB61-F0B1778BDCB2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30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16CA2EB-72B2-47A6-BF6E-E82F8D3EFCE4}"/>
                  </a:ext>
                </a:extLst>
              </p:cNvPr>
              <p:cNvSpPr/>
              <p:nvPr/>
            </p:nvSpPr>
            <p:spPr>
              <a:xfrm>
                <a:off x="7115095" y="2735256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22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A74B302-3394-455E-9310-417C3A3101E6}"/>
                </a:ext>
              </a:extLst>
            </p:cNvPr>
            <p:cNvGrpSpPr/>
            <p:nvPr/>
          </p:nvGrpSpPr>
          <p:grpSpPr>
            <a:xfrm>
              <a:off x="6762586" y="3712880"/>
              <a:ext cx="2335036" cy="500932"/>
              <a:chOff x="5379059" y="2735256"/>
              <a:chExt cx="2335036" cy="500932"/>
            </a:xfrm>
            <a:no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55FE299-0FF2-4039-A9B2-C4AB4D09537B}"/>
                  </a:ext>
                </a:extLst>
              </p:cNvPr>
              <p:cNvSpPr/>
              <p:nvPr/>
            </p:nvSpPr>
            <p:spPr>
              <a:xfrm>
                <a:off x="5379059" y="2735256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16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97524DB-AF81-4B83-B9C3-1964AA8DE535}"/>
                  </a:ext>
                </a:extLst>
              </p:cNvPr>
              <p:cNvSpPr/>
              <p:nvPr/>
            </p:nvSpPr>
            <p:spPr>
              <a:xfrm>
                <a:off x="7213163" y="2735256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19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no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15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13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17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98340"/>
              </p:ext>
            </p:extLst>
          </p:nvPr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-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-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4D7C1787-6A88-4F47-886D-4AC43EFDF2EE}"/>
              </a:ext>
            </a:extLst>
          </p:cNvPr>
          <p:cNvSpPr txBox="1"/>
          <p:nvPr/>
        </p:nvSpPr>
        <p:spPr>
          <a:xfrm>
            <a:off x="5783087" y="3973432"/>
            <a:ext cx="5080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这里有两个数组</a:t>
            </a:r>
            <a:endParaRPr lang="en-US" altLang="zh-CN"/>
          </a:p>
          <a:p>
            <a:r>
              <a:rPr lang="zh-CN" altLang="en-US" b="1"/>
              <a:t>索引数组</a:t>
            </a:r>
            <a:r>
              <a:rPr lang="zh-CN" altLang="en-US"/>
              <a:t>，每个元素存储堆中每个节点对应数据在</a:t>
            </a:r>
            <a:r>
              <a:rPr lang="en-US" altLang="zh-CN"/>
              <a:t>data</a:t>
            </a:r>
            <a:r>
              <a:rPr lang="zh-CN" altLang="en-US"/>
              <a:t>数组中索引</a:t>
            </a:r>
            <a:endParaRPr lang="en-US" altLang="zh-CN"/>
          </a:p>
          <a:p>
            <a:r>
              <a:rPr lang="en-US" altLang="zh-CN" b="1"/>
              <a:t>data</a:t>
            </a:r>
            <a:r>
              <a:rPr lang="zh-CN" altLang="en-US" b="1"/>
              <a:t>数组，</a:t>
            </a:r>
            <a:r>
              <a:rPr lang="zh-CN" altLang="en-US"/>
              <a:t>存储原始数据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311818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74168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>
                <a:ea typeface="+mn-ea"/>
              </a:rPr>
              <a:t>大顶堆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16088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01D8C3-A329-4FD1-B7E0-E30C557B5FC5}"/>
              </a:ext>
            </a:extLst>
          </p:cNvPr>
          <p:cNvGrpSpPr/>
          <p:nvPr/>
        </p:nvGrpSpPr>
        <p:grpSpPr>
          <a:xfrm>
            <a:off x="4060464" y="2014612"/>
            <a:ext cx="4071072" cy="500932"/>
            <a:chOff x="5280991" y="2735256"/>
            <a:chExt cx="4071072" cy="500932"/>
          </a:xfrm>
          <a:noFill/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64D98FD-E9F5-49E1-A8A1-8E71BE14A6F1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9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C2F48E-F315-41E1-A91F-DDAE52978687}"/>
                </a:ext>
              </a:extLst>
            </p:cNvPr>
            <p:cNvSpPr/>
            <p:nvPr/>
          </p:nvSpPr>
          <p:spPr>
            <a:xfrm>
              <a:off x="8851131" y="2735256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7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05F04A-29F0-4069-AAB2-57272CEE3F58}"/>
              </a:ext>
            </a:extLst>
          </p:cNvPr>
          <p:cNvGrpSpPr/>
          <p:nvPr/>
        </p:nvGrpSpPr>
        <p:grpSpPr>
          <a:xfrm>
            <a:off x="3094378" y="3243752"/>
            <a:ext cx="6003244" cy="500932"/>
            <a:chOff x="3094378" y="3712880"/>
            <a:chExt cx="6003244" cy="50093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72D31B8-FEE2-474C-BBFB-97399FDDB78D}"/>
                </a:ext>
              </a:extLst>
            </p:cNvPr>
            <p:cNvGrpSpPr/>
            <p:nvPr/>
          </p:nvGrpSpPr>
          <p:grpSpPr>
            <a:xfrm>
              <a:off x="3094378" y="3712880"/>
              <a:ext cx="2335036" cy="500932"/>
              <a:chOff x="5280991" y="2735256"/>
              <a:chExt cx="2335036" cy="500932"/>
            </a:xfrm>
            <a:noFill/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3FC59DE-08B8-47C9-AB61-F0B1778BDCB2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8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16CA2EB-72B2-47A6-BF6E-E82F8D3EFCE4}"/>
                  </a:ext>
                </a:extLst>
              </p:cNvPr>
              <p:cNvSpPr/>
              <p:nvPr/>
            </p:nvSpPr>
            <p:spPr>
              <a:xfrm>
                <a:off x="7115095" y="2735256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5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A74B302-3394-455E-9310-417C3A3101E6}"/>
                </a:ext>
              </a:extLst>
            </p:cNvPr>
            <p:cNvGrpSpPr/>
            <p:nvPr/>
          </p:nvGrpSpPr>
          <p:grpSpPr>
            <a:xfrm>
              <a:off x="6762586" y="3712880"/>
              <a:ext cx="2335036" cy="500932"/>
              <a:chOff x="5379059" y="2735256"/>
              <a:chExt cx="2335036" cy="500932"/>
            </a:xfrm>
            <a:no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55FE299-0FF2-4039-A9B2-C4AB4D09537B}"/>
                  </a:ext>
                </a:extLst>
              </p:cNvPr>
              <p:cNvSpPr/>
              <p:nvPr/>
            </p:nvSpPr>
            <p:spPr>
              <a:xfrm>
                <a:off x="5379059" y="2735256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6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97524DB-AF81-4B83-B9C3-1964AA8DE535}"/>
                  </a:ext>
                </a:extLst>
              </p:cNvPr>
              <p:cNvSpPr/>
              <p:nvPr/>
            </p:nvSpPr>
            <p:spPr>
              <a:xfrm>
                <a:off x="7213163" y="2735256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3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472892"/>
            <a:ext cx="2626363" cy="500932"/>
            <a:chOff x="2454295" y="4942020"/>
            <a:chExt cx="2626363" cy="50093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no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1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4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2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1588461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442184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442184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442184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442184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3671324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3671324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3744684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234249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11531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31711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457359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1003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34445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457359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4545647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34445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367136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34E095CF-19A6-4AAA-BADB-A9822FD292A0}"/>
              </a:ext>
            </a:extLst>
          </p:cNvPr>
          <p:cNvGraphicFramePr>
            <a:graphicFrameLocks noGrp="1"/>
          </p:cNvGraphicFramePr>
          <p:nvPr/>
        </p:nvGraphicFramePr>
        <p:xfrm>
          <a:off x="2048160" y="5403393"/>
          <a:ext cx="80956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indexes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-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14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-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9D7C3078-EF6D-426F-9A9F-FE33F1E69047}"/>
              </a:ext>
            </a:extLst>
          </p:cNvPr>
          <p:cNvSpPr txBox="1"/>
          <p:nvPr/>
        </p:nvSpPr>
        <p:spPr>
          <a:xfrm>
            <a:off x="5783087" y="3973432"/>
            <a:ext cx="5080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最终对应堆的数组是索引数组</a:t>
            </a:r>
            <a:endParaRPr lang="en-US" altLang="zh-CN"/>
          </a:p>
          <a:p>
            <a:r>
              <a:rPr lang="zh-CN" altLang="en-US"/>
              <a:t>对堆进行插入，删除等操作主要是对索引数组进行操作，而</a:t>
            </a:r>
            <a:r>
              <a:rPr lang="en-US" altLang="zh-CN"/>
              <a:t>data</a:t>
            </a:r>
            <a:r>
              <a:rPr lang="zh-CN" altLang="en-US"/>
              <a:t>数组只是插入或者删除时增加或者减少元素，主要用于上移和下移操作数组大小判断，但是不会移动</a:t>
            </a:r>
            <a:r>
              <a:rPr lang="en-US" altLang="zh-CN"/>
              <a:t>data</a:t>
            </a:r>
            <a:r>
              <a:rPr lang="zh-CN" altLang="en-US"/>
              <a:t>数组元素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72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9728B0-52A0-41D3-9092-0B0C62B1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5636"/>
            <a:ext cx="10515600" cy="826727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/>
              <a:t>indexes heap</a:t>
            </a:r>
            <a:r>
              <a:rPr lang="zh-CN" altLang="en-US" sz="4800" b="1"/>
              <a:t>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227557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9728B0-52A0-41D3-9092-0B0C62B1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1244"/>
            <a:ext cx="10515600" cy="1695511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b="1">
                <a:solidFill>
                  <a:srgbClr val="FF0000"/>
                </a:solidFill>
              </a:rPr>
              <a:t>核心</a:t>
            </a:r>
            <a:br>
              <a:rPr lang="en-US" altLang="zh-CN" sz="3200" b="1"/>
            </a:br>
            <a:br>
              <a:rPr lang="en-US" altLang="zh-CN" sz="3200" b="1"/>
            </a:br>
            <a:r>
              <a:rPr lang="zh-CN" altLang="en-US" sz="2400" b="1"/>
              <a:t>对堆的操作其实是</a:t>
            </a:r>
            <a:r>
              <a:rPr lang="zh-CN" altLang="en-US" sz="2400" b="1">
                <a:solidFill>
                  <a:srgbClr val="FF0000"/>
                </a:solidFill>
              </a:rPr>
              <a:t>对索引数组进行操作</a:t>
            </a:r>
            <a:r>
              <a:rPr lang="zh-CN" altLang="en-US" sz="2400" b="1"/>
              <a:t>，</a:t>
            </a:r>
            <a:br>
              <a:rPr lang="en-US" altLang="zh-CN" sz="2400" b="1"/>
            </a:br>
            <a:r>
              <a:rPr lang="zh-CN" altLang="en-US" sz="2400" b="1"/>
              <a:t>而实际的</a:t>
            </a:r>
            <a:r>
              <a:rPr lang="en-US" altLang="zh-CN" sz="2400" b="1"/>
              <a:t>data</a:t>
            </a:r>
            <a:r>
              <a:rPr lang="zh-CN" altLang="en-US" sz="2400" b="1"/>
              <a:t>数组只是用于存储数据</a:t>
            </a:r>
          </a:p>
        </p:txBody>
      </p:sp>
    </p:spTree>
    <p:extLst>
      <p:ext uri="{BB962C8B-B14F-4D97-AF65-F5344CB8AC3E}">
        <p14:creationId xmlns:p14="http://schemas.microsoft.com/office/powerpoint/2010/main" val="390261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2868</TotalTime>
  <Words>5717</Words>
  <Application>Microsoft Office PowerPoint</Application>
  <PresentationFormat>宽屏</PresentationFormat>
  <Paragraphs>3129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8" baseType="lpstr">
      <vt:lpstr>等线</vt:lpstr>
      <vt:lpstr>等线 Light</vt:lpstr>
      <vt:lpstr>Arial</vt:lpstr>
      <vt:lpstr>Office 主题​​</vt:lpstr>
      <vt:lpstr>最大索引堆</vt:lpstr>
      <vt:lpstr>解决问题</vt:lpstr>
      <vt:lpstr>初始数组</vt:lpstr>
      <vt:lpstr>大顶堆</vt:lpstr>
      <vt:lpstr>初始数组</vt:lpstr>
      <vt:lpstr>大顶堆</vt:lpstr>
      <vt:lpstr>大顶堆</vt:lpstr>
      <vt:lpstr>indexes heap的插入过程</vt:lpstr>
      <vt:lpstr>核心  对堆的操作其实是对索引数组进行操作， 而实际的data数组只是用于存储数据</vt:lpstr>
      <vt:lpstr>外部插入顺序5,6,7,8,9,4,3,2,1,0</vt:lpstr>
      <vt:lpstr>插入外部序号5的元素</vt:lpstr>
      <vt:lpstr>插入外部序号6的元素</vt:lpstr>
      <vt:lpstr>shifUp(2)</vt:lpstr>
      <vt:lpstr>插入外部序号7的元素</vt:lpstr>
      <vt:lpstr>shifUp(3)</vt:lpstr>
      <vt:lpstr>shifUp(3)</vt:lpstr>
      <vt:lpstr>插入外部序号8的元素</vt:lpstr>
      <vt:lpstr>shifUp(4)</vt:lpstr>
      <vt:lpstr>shifUp(4)</vt:lpstr>
      <vt:lpstr>shifUp(4)</vt:lpstr>
      <vt:lpstr>shifUp(4)</vt:lpstr>
      <vt:lpstr>插入外部序号9的元素</vt:lpstr>
      <vt:lpstr>shiftUp(5)</vt:lpstr>
      <vt:lpstr>shiftUp(5)</vt:lpstr>
      <vt:lpstr>shiftUp(5)</vt:lpstr>
      <vt:lpstr>shiftUp(5)</vt:lpstr>
      <vt:lpstr>插入外部序号4的元素</vt:lpstr>
      <vt:lpstr>shiftUp(6)</vt:lpstr>
      <vt:lpstr>插入外部序号3的元素</vt:lpstr>
      <vt:lpstr>shiftUp(7)</vt:lpstr>
      <vt:lpstr>插入外部序号2的元素</vt:lpstr>
      <vt:lpstr>shiftUp(8)</vt:lpstr>
      <vt:lpstr>shiftUp(8)</vt:lpstr>
      <vt:lpstr>shiftUp(8)</vt:lpstr>
      <vt:lpstr>插入外部序号1的元素</vt:lpstr>
      <vt:lpstr>shiftUp(9)</vt:lpstr>
      <vt:lpstr>插入外部序号0的元素</vt:lpstr>
      <vt:lpstr>shiftUp(10)</vt:lpstr>
      <vt:lpstr>完成索引堆插入操作</vt:lpstr>
      <vt:lpstr>示例索引堆</vt:lpstr>
      <vt:lpstr>indexes heap的删除过程</vt:lpstr>
      <vt:lpstr>删除过程</vt:lpstr>
      <vt:lpstr>删除堆顶</vt:lpstr>
      <vt:lpstr>删除堆顶</vt:lpstr>
      <vt:lpstr>shiftDown(1)</vt:lpstr>
      <vt:lpstr>shiftDown(1)</vt:lpstr>
      <vt:lpstr>shiftDown(1)</vt:lpstr>
      <vt:lpstr>shiftDown(1)</vt:lpstr>
      <vt:lpstr>shiftDown(1)</vt:lpstr>
      <vt:lpstr>最大索引堆的优化</vt:lpstr>
      <vt:lpstr>解决问题</vt:lpstr>
      <vt:lpstr>解决问题</vt:lpstr>
      <vt:lpstr>怎么做</vt:lpstr>
      <vt:lpstr>删除操作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索引堆</dc:title>
  <dc:creator>YR</dc:creator>
  <cp:lastModifiedBy>YR</cp:lastModifiedBy>
  <cp:revision>211</cp:revision>
  <dcterms:created xsi:type="dcterms:W3CDTF">2020-09-15T01:07:56Z</dcterms:created>
  <dcterms:modified xsi:type="dcterms:W3CDTF">2020-09-21T03:14:22Z</dcterms:modified>
</cp:coreProperties>
</file>