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8" r:id="rId4"/>
    <p:sldId id="271" r:id="rId5"/>
    <p:sldId id="269" r:id="rId6"/>
    <p:sldId id="27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6" y="312"/>
      </p:cViewPr>
      <p:guideLst>
        <p:guide pos="416"/>
        <p:guide pos="7256"/>
        <p:guide orient="horz" pos="3928"/>
        <p:guide orient="horz" pos="38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40834-1A66-449B-8535-2BEC1DFA6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7F2A9-B1B9-4208-95DE-8D3B25C6E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08EF6E-381D-43A2-A8C8-FF471BA8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946335-9199-44A7-8661-3CF8C6C7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D7CB3A-961E-487F-8F07-D3EA5040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28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5F1FE-F739-4F59-A90C-1ABBBD22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EB11BF-8F8A-467B-BAC8-F3E756327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58334-25D6-4465-8E6F-435101F7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AF485-743E-4E11-9253-6C3775C7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0B3DB-181D-46AC-8787-F54F9427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17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D059FA-3F96-45B5-B3E5-6C1961487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3FAD31-5F59-44EB-8809-EE6193DE4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57114-599B-4B74-8E8D-6866EF71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9C4075-0327-4018-A15F-6009AE74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66D54-31FA-4902-ACD4-00F2C6C5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13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95C38-9E01-4431-AF81-B43D22AC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CA5A3-E8EA-4F9F-BFF1-D2AC6A2C9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13A40-BAD3-4A98-B33B-0B28F566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BF494D-2229-4DB7-8C1F-B6DB8839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8CA765-75C5-4FB7-9C48-8DCB2FA4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F00C3-AD3A-4D37-A86B-2B8022B1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46F1F9-0C65-449D-B24A-A0BDA4047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199991-B30C-42E8-B493-4C8E4E9C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448CC9-F7A7-4ECC-AB1F-C063F976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A8D981-1F1A-48BB-AFEA-7DBE6A72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56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EF96F-C66B-4C79-847F-F1136267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E9635E-C638-4A72-93E6-6C5312B17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88F88D-FEB6-4D3D-8E10-5F3DE702B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DE2334-DB6A-43B4-B156-F99B08BF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F132F-BCBA-4105-B7C0-40115606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F4375E-CBDB-47BB-A011-DEB83A25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48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2498F-ADA9-44E3-B32F-CA3C8E5F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6A93C7-3891-4EC8-909C-CDDB52303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E30348-DD1D-4001-AF6D-1283DA087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29C972-6EC3-445A-92F9-EFAEF56EF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823A0A-C765-4AAB-B943-19DE051E1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9CC235-E081-4372-ACB2-541D3549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D82C97-FCEC-49BA-AB45-A4328F8B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264803-B83A-4AE8-8F84-44B389A5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73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FC97A-5158-4D7B-A3F9-E6FBDAB7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04B323-DAD4-4705-BE2C-8A01EF29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96BB0-AE25-4524-BC7E-3FE69E49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97780F-3B28-4141-901B-65C84C51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49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191F1B-8903-4BE1-A447-1B1ACFDC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4DC890-D8FF-41D5-A474-46D2A624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2CD7A8-61AB-4662-9476-A16FE634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00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54B8F-038B-4922-9CFC-CC290509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E488F-2090-4AE7-963F-B3F8AF5A8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C55E00-EF7F-462A-8C62-7C3D65D01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221C11-B83D-405A-8604-F51E8500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E72A08-785D-476C-AEC4-A743FFBC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45C53F-F9D0-4B06-9B78-D22DC95C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05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15FF-B061-4825-913B-FE433840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A1F19B-0527-4980-83FF-DC7EB864F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C00FE1-BBCE-470F-904D-23F037279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AE254E-CF7D-41EF-AB3D-CD6C02774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859E78-D68C-4606-A8D1-4501EDC1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779856-BB66-4573-8697-2C10EB24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96B3D7-B8DD-438F-BAB8-67315324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F40934-2631-46BC-A457-DE3CF7B3E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74FC0-61B6-43FF-BD00-326AF85E8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E7E5E-77C1-43B2-BD04-CA2CB8F5800A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F0437-424E-4D2E-BA04-12D5B5461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0698CA-6864-4219-96EA-01F3D4956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72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95246-C177-4C48-829A-CE8372EDC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650" y="3190748"/>
            <a:ext cx="9144000" cy="8829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/>
              <a:t>并查集的另一版本实现</a:t>
            </a:r>
          </a:p>
        </p:txBody>
      </p:sp>
    </p:spTree>
    <p:extLst>
      <p:ext uri="{BB962C8B-B14F-4D97-AF65-F5344CB8AC3E}">
        <p14:creationId xmlns:p14="http://schemas.microsoft.com/office/powerpoint/2010/main" val="245185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简单版本的问题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667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/>
              <a:t>Union</a:t>
            </a:r>
            <a:r>
              <a:rPr lang="zh-CN" altLang="en-US" sz="2000"/>
              <a:t>操作的时间复杂度为</a:t>
            </a:r>
            <a:r>
              <a:rPr lang="en-US" altLang="zh-CN" sz="2000"/>
              <a:t>O(n)</a:t>
            </a:r>
            <a:r>
              <a:rPr lang="zh-CN" altLang="en-US" sz="2000"/>
              <a:t>，效率很低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208398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如何解决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667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把每个元素看成一个节点，每个节点都指向一个父节点，根节点指向自身</a:t>
            </a:r>
            <a:r>
              <a:rPr lang="en-US" altLang="zh-CN" sz="2000"/>
              <a:t>(</a:t>
            </a:r>
            <a:r>
              <a:rPr lang="zh-CN" altLang="en-US" sz="2000"/>
              <a:t>依然用数组实现</a:t>
            </a:r>
            <a:r>
              <a:rPr lang="en-US" altLang="zh-CN" sz="200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find</a:t>
            </a:r>
            <a:r>
              <a:rPr lang="zh-CN" altLang="en-US" sz="2000"/>
              <a:t>操作，找到节点的根节点，返回根节点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000"/>
              <a:t>每个进行</a:t>
            </a:r>
            <a:r>
              <a:rPr lang="en-US" altLang="zh-CN" sz="2000"/>
              <a:t>Union</a:t>
            </a:r>
            <a:r>
              <a:rPr lang="zh-CN" altLang="en-US" sz="2000"/>
              <a:t>操作时，先找到它们的根节点，然后将一个节点的根节点指向另一个节点的根节点即可</a:t>
            </a: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CE0483F-EE58-422C-93E0-4E2FC6768197}"/>
              </a:ext>
            </a:extLst>
          </p:cNvPr>
          <p:cNvGrpSpPr/>
          <p:nvPr/>
        </p:nvGrpSpPr>
        <p:grpSpPr>
          <a:xfrm>
            <a:off x="3583650" y="3986784"/>
            <a:ext cx="5024699" cy="2330102"/>
            <a:chOff x="3583650" y="3986784"/>
            <a:chExt cx="5024699" cy="233010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20268CB-AB23-44E0-8ED3-5B64450B837E}"/>
                </a:ext>
              </a:extLst>
            </p:cNvPr>
            <p:cNvSpPr/>
            <p:nvPr/>
          </p:nvSpPr>
          <p:spPr>
            <a:xfrm>
              <a:off x="5806245" y="4209446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3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03C2792-7D13-485A-8F7B-423182F6AFB0}"/>
                </a:ext>
              </a:extLst>
            </p:cNvPr>
            <p:cNvGrpSpPr/>
            <p:nvPr/>
          </p:nvGrpSpPr>
          <p:grpSpPr>
            <a:xfrm>
              <a:off x="4342737" y="5012700"/>
              <a:ext cx="3514214" cy="500932"/>
              <a:chOff x="4772230" y="4637030"/>
              <a:chExt cx="3514214" cy="500932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B93F1613-1C98-4606-8F3C-21A1790D4CC3}"/>
                  </a:ext>
                </a:extLst>
              </p:cNvPr>
              <p:cNvSpPr/>
              <p:nvPr/>
            </p:nvSpPr>
            <p:spPr>
              <a:xfrm>
                <a:off x="4772230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4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E77DFF19-74CA-4611-9F6B-B20100A631F8}"/>
                  </a:ext>
                </a:extLst>
              </p:cNvPr>
              <p:cNvSpPr/>
              <p:nvPr/>
            </p:nvSpPr>
            <p:spPr>
              <a:xfrm>
                <a:off x="7785512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5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A354AEE-21B2-43E3-8B05-D75D499D04F1}"/>
                </a:ext>
              </a:extLst>
            </p:cNvPr>
            <p:cNvGrpSpPr/>
            <p:nvPr/>
          </p:nvGrpSpPr>
          <p:grpSpPr>
            <a:xfrm>
              <a:off x="3583650" y="5815954"/>
              <a:ext cx="5024699" cy="500932"/>
              <a:chOff x="4013143" y="5456180"/>
              <a:chExt cx="5024699" cy="500932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09A65B04-8402-4526-ABE9-0039596D8B02}"/>
                  </a:ext>
                </a:extLst>
              </p:cNvPr>
              <p:cNvSpPr/>
              <p:nvPr/>
            </p:nvSpPr>
            <p:spPr>
              <a:xfrm>
                <a:off x="4013143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1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B8D12486-B997-458A-B659-BA79150F4BD2}"/>
                  </a:ext>
                </a:extLst>
              </p:cNvPr>
              <p:cNvSpPr/>
              <p:nvPr/>
            </p:nvSpPr>
            <p:spPr>
              <a:xfrm>
                <a:off x="5531318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6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24B687E2-14B8-4247-B57B-D4CAB53413D0}"/>
                  </a:ext>
                </a:extLst>
              </p:cNvPr>
              <p:cNvSpPr/>
              <p:nvPr/>
            </p:nvSpPr>
            <p:spPr>
              <a:xfrm>
                <a:off x="7034114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0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F5634688-12D1-436A-BD4B-9D5D77329095}"/>
                  </a:ext>
                </a:extLst>
              </p:cNvPr>
              <p:cNvSpPr/>
              <p:nvPr/>
            </p:nvSpPr>
            <p:spPr>
              <a:xfrm>
                <a:off x="8536910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73922C3-4DD0-41D7-B84E-E2A19F36EFF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770309" y="4637018"/>
              <a:ext cx="1109296" cy="44904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E7F300A-2D1F-400D-8FE5-2E0DF36EA2BC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011222" y="5440272"/>
              <a:ext cx="404875" cy="44904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F191DF2-A634-4D87-AAEF-934ED5E6A69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770309" y="5440272"/>
              <a:ext cx="404876" cy="44904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141872F-68C9-494F-81DA-2AB4FB2A083A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032193" y="5440272"/>
              <a:ext cx="397186" cy="44904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AC02A343-055C-468C-8A4F-1618A91891A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783591" y="5440272"/>
              <a:ext cx="397186" cy="44904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2" name="箭头: 上弧形 21">
              <a:extLst>
                <a:ext uri="{FF2B5EF4-FFF2-40B4-BE49-F238E27FC236}">
                  <a16:creationId xmlns:a16="http://schemas.microsoft.com/office/drawing/2014/main" id="{D0D9E6CF-346F-44F8-9B87-A90E6CB2FD07}"/>
                </a:ext>
              </a:extLst>
            </p:cNvPr>
            <p:cNvSpPr/>
            <p:nvPr/>
          </p:nvSpPr>
          <p:spPr>
            <a:xfrm>
              <a:off x="5879605" y="3986784"/>
              <a:ext cx="354212" cy="222662"/>
            </a:xfrm>
            <a:prstGeom prst="curved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箭头: 上弧形 22">
              <a:extLst>
                <a:ext uri="{FF2B5EF4-FFF2-40B4-BE49-F238E27FC236}">
                  <a16:creationId xmlns:a16="http://schemas.microsoft.com/office/drawing/2014/main" id="{E6883A0B-A20B-4DFF-A59D-221AC3ADC065}"/>
                </a:ext>
              </a:extLst>
            </p:cNvPr>
            <p:cNvSpPr/>
            <p:nvPr/>
          </p:nvSpPr>
          <p:spPr>
            <a:xfrm>
              <a:off x="7426987" y="4789028"/>
              <a:ext cx="354212" cy="222662"/>
            </a:xfrm>
            <a:prstGeom prst="curved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373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667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</p:txBody>
      </p:sp>
      <p:graphicFrame>
        <p:nvGraphicFramePr>
          <p:cNvPr id="24" name="PA-表格 4">
            <a:extLst>
              <a:ext uri="{FF2B5EF4-FFF2-40B4-BE49-F238E27FC236}">
                <a16:creationId xmlns:a16="http://schemas.microsoft.com/office/drawing/2014/main" id="{486CAFC9-D0FC-473F-80FD-9B97BEDBEB55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85806007"/>
              </p:ext>
            </p:extLst>
          </p:nvPr>
        </p:nvGraphicFramePr>
        <p:xfrm>
          <a:off x="2651842" y="3709287"/>
          <a:ext cx="687561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0112">
                  <a:extLst>
                    <a:ext uri="{9D8B030D-6E8A-4147-A177-3AD203B41FA5}">
                      <a16:colId xmlns:a16="http://schemas.microsoft.com/office/drawing/2014/main" val="650325491"/>
                    </a:ext>
                  </a:extLst>
                </a:gridCol>
                <a:gridCol w="768096">
                  <a:extLst>
                    <a:ext uri="{9D8B030D-6E8A-4147-A177-3AD203B41FA5}">
                      <a16:colId xmlns:a16="http://schemas.microsoft.com/office/drawing/2014/main" val="2584983448"/>
                    </a:ext>
                  </a:extLst>
                </a:gridCol>
                <a:gridCol w="660148">
                  <a:extLst>
                    <a:ext uri="{9D8B030D-6E8A-4147-A177-3AD203B41FA5}">
                      <a16:colId xmlns:a16="http://schemas.microsoft.com/office/drawing/2014/main" val="1427928183"/>
                    </a:ext>
                  </a:extLst>
                </a:gridCol>
                <a:gridCol w="859452">
                  <a:extLst>
                    <a:ext uri="{9D8B030D-6E8A-4147-A177-3AD203B41FA5}">
                      <a16:colId xmlns:a16="http://schemas.microsoft.com/office/drawing/2014/main" val="2017166002"/>
                    </a:ext>
                  </a:extLst>
                </a:gridCol>
                <a:gridCol w="859452">
                  <a:extLst>
                    <a:ext uri="{9D8B030D-6E8A-4147-A177-3AD203B41FA5}">
                      <a16:colId xmlns:a16="http://schemas.microsoft.com/office/drawing/2014/main" val="1184874864"/>
                    </a:ext>
                  </a:extLst>
                </a:gridCol>
                <a:gridCol w="859452">
                  <a:extLst>
                    <a:ext uri="{9D8B030D-6E8A-4147-A177-3AD203B41FA5}">
                      <a16:colId xmlns:a16="http://schemas.microsoft.com/office/drawing/2014/main" val="3457594904"/>
                    </a:ext>
                  </a:extLst>
                </a:gridCol>
                <a:gridCol w="859452">
                  <a:extLst>
                    <a:ext uri="{9D8B030D-6E8A-4147-A177-3AD203B41FA5}">
                      <a16:colId xmlns:a16="http://schemas.microsoft.com/office/drawing/2014/main" val="496521882"/>
                    </a:ext>
                  </a:extLst>
                </a:gridCol>
                <a:gridCol w="859452">
                  <a:extLst>
                    <a:ext uri="{9D8B030D-6E8A-4147-A177-3AD203B41FA5}">
                      <a16:colId xmlns:a16="http://schemas.microsoft.com/office/drawing/2014/main" val="3388907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47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parent</a:t>
                      </a:r>
                      <a:r>
                        <a:rPr lang="zh-CN" altLang="en-US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523123"/>
                  </a:ext>
                </a:extLst>
              </a:tr>
            </a:tbl>
          </a:graphicData>
        </a:graphic>
      </p:graphicFrame>
      <p:sp>
        <p:nvSpPr>
          <p:cNvPr id="26" name="椭圆 25">
            <a:extLst>
              <a:ext uri="{FF2B5EF4-FFF2-40B4-BE49-F238E27FC236}">
                <a16:creationId xmlns:a16="http://schemas.microsoft.com/office/drawing/2014/main" id="{735F1E03-7753-413C-8B8A-4556E42449A4}"/>
              </a:ext>
            </a:extLst>
          </p:cNvPr>
          <p:cNvSpPr/>
          <p:nvPr/>
        </p:nvSpPr>
        <p:spPr>
          <a:xfrm>
            <a:off x="5806245" y="865919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3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F2ACB7E-3A83-4E77-9526-48551E64296B}"/>
              </a:ext>
            </a:extLst>
          </p:cNvPr>
          <p:cNvGrpSpPr/>
          <p:nvPr/>
        </p:nvGrpSpPr>
        <p:grpSpPr>
          <a:xfrm>
            <a:off x="4342737" y="1669173"/>
            <a:ext cx="3514214" cy="500932"/>
            <a:chOff x="4772230" y="4637030"/>
            <a:chExt cx="3514214" cy="500932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5797E1BB-22F2-450D-B8A9-BDED5C5F56DA}"/>
                </a:ext>
              </a:extLst>
            </p:cNvPr>
            <p:cNvSpPr/>
            <p:nvPr/>
          </p:nvSpPr>
          <p:spPr>
            <a:xfrm>
              <a:off x="4772230" y="4637030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4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E8B5859-9894-40FE-9665-58523590A140}"/>
                </a:ext>
              </a:extLst>
            </p:cNvPr>
            <p:cNvSpPr/>
            <p:nvPr/>
          </p:nvSpPr>
          <p:spPr>
            <a:xfrm>
              <a:off x="7785512" y="4637030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5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6878E9A-A956-4C7D-967C-4A557669FFF9}"/>
              </a:ext>
            </a:extLst>
          </p:cNvPr>
          <p:cNvGrpSpPr/>
          <p:nvPr/>
        </p:nvGrpSpPr>
        <p:grpSpPr>
          <a:xfrm>
            <a:off x="3583650" y="2472427"/>
            <a:ext cx="5024699" cy="500932"/>
            <a:chOff x="4013143" y="5456180"/>
            <a:chExt cx="5024699" cy="500932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279F490-F3B1-4446-B1CF-71E9FC563452}"/>
                </a:ext>
              </a:extLst>
            </p:cNvPr>
            <p:cNvSpPr/>
            <p:nvPr/>
          </p:nvSpPr>
          <p:spPr>
            <a:xfrm>
              <a:off x="4013143" y="5456180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1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15ED45E6-09EA-4F6D-8E30-BD2A8D94DE62}"/>
                </a:ext>
              </a:extLst>
            </p:cNvPr>
            <p:cNvSpPr/>
            <p:nvPr/>
          </p:nvSpPr>
          <p:spPr>
            <a:xfrm>
              <a:off x="5531318" y="5456180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6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853E74C1-6C9E-4568-9DF4-27104FC19B8D}"/>
                </a:ext>
              </a:extLst>
            </p:cNvPr>
            <p:cNvSpPr/>
            <p:nvPr/>
          </p:nvSpPr>
          <p:spPr>
            <a:xfrm>
              <a:off x="7034114" y="5456180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0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21B7DC31-AF0F-4C30-933E-6AC5F4D74668}"/>
                </a:ext>
              </a:extLst>
            </p:cNvPr>
            <p:cNvSpPr/>
            <p:nvPr/>
          </p:nvSpPr>
          <p:spPr>
            <a:xfrm>
              <a:off x="8536910" y="5456180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2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7E4F9A3-D940-4172-B932-2D357737ED77}"/>
              </a:ext>
            </a:extLst>
          </p:cNvPr>
          <p:cNvCxnSpPr>
            <a:cxnSpLocks/>
          </p:cNvCxnSpPr>
          <p:nvPr/>
        </p:nvCxnSpPr>
        <p:spPr>
          <a:xfrm rot="10800000" flipH="1">
            <a:off x="4770309" y="1293491"/>
            <a:ext cx="1109296" cy="4490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7061A9D-BBE7-405D-8D81-D0DBE0542356}"/>
              </a:ext>
            </a:extLst>
          </p:cNvPr>
          <p:cNvCxnSpPr>
            <a:cxnSpLocks/>
          </p:cNvCxnSpPr>
          <p:nvPr/>
        </p:nvCxnSpPr>
        <p:spPr>
          <a:xfrm rot="10800000" flipH="1">
            <a:off x="4011222" y="2096745"/>
            <a:ext cx="404875" cy="4490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9D8F142-7023-442A-83AB-54A7DCF7207D}"/>
              </a:ext>
            </a:extLst>
          </p:cNvPr>
          <p:cNvCxnSpPr>
            <a:cxnSpLocks/>
          </p:cNvCxnSpPr>
          <p:nvPr/>
        </p:nvCxnSpPr>
        <p:spPr>
          <a:xfrm rot="10800000">
            <a:off x="4770309" y="2096745"/>
            <a:ext cx="404876" cy="4490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048F0C3-B2E5-4F75-9DA4-24EFE4A78941}"/>
              </a:ext>
            </a:extLst>
          </p:cNvPr>
          <p:cNvCxnSpPr>
            <a:cxnSpLocks/>
          </p:cNvCxnSpPr>
          <p:nvPr/>
        </p:nvCxnSpPr>
        <p:spPr>
          <a:xfrm rot="10800000" flipH="1">
            <a:off x="7032193" y="2096745"/>
            <a:ext cx="397186" cy="4490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B8E9B4E-1217-4E97-94CB-82739E9D23F4}"/>
              </a:ext>
            </a:extLst>
          </p:cNvPr>
          <p:cNvCxnSpPr>
            <a:cxnSpLocks/>
          </p:cNvCxnSpPr>
          <p:nvPr/>
        </p:nvCxnSpPr>
        <p:spPr>
          <a:xfrm rot="10800000">
            <a:off x="7783591" y="2096745"/>
            <a:ext cx="397186" cy="4490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5FD5A40-48EA-4D42-B658-C2C52D68E418}"/>
              </a:ext>
            </a:extLst>
          </p:cNvPr>
          <p:cNvCxnSpPr>
            <a:stCxn id="42" idx="1"/>
            <a:endCxn id="26" idx="5"/>
          </p:cNvCxnSpPr>
          <p:nvPr/>
        </p:nvCxnSpPr>
        <p:spPr>
          <a:xfrm flipH="1" flipV="1">
            <a:off x="6233817" y="1293491"/>
            <a:ext cx="1195562" cy="4490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箭头: 上弧形 34">
            <a:extLst>
              <a:ext uri="{FF2B5EF4-FFF2-40B4-BE49-F238E27FC236}">
                <a16:creationId xmlns:a16="http://schemas.microsoft.com/office/drawing/2014/main" id="{0D7BA648-91F4-43CB-A22A-6D0745ECF0F8}"/>
              </a:ext>
            </a:extLst>
          </p:cNvPr>
          <p:cNvSpPr/>
          <p:nvPr/>
        </p:nvSpPr>
        <p:spPr>
          <a:xfrm>
            <a:off x="5879605" y="643257"/>
            <a:ext cx="354212" cy="222662"/>
          </a:xfrm>
          <a:prstGeom prst="curved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箭头: 上弧形 35">
            <a:extLst>
              <a:ext uri="{FF2B5EF4-FFF2-40B4-BE49-F238E27FC236}">
                <a16:creationId xmlns:a16="http://schemas.microsoft.com/office/drawing/2014/main" id="{05D105B9-ED79-4D7A-B595-28E3406E5181}"/>
              </a:ext>
            </a:extLst>
          </p:cNvPr>
          <p:cNvSpPr/>
          <p:nvPr/>
        </p:nvSpPr>
        <p:spPr>
          <a:xfrm>
            <a:off x="7426987" y="1445501"/>
            <a:ext cx="354212" cy="222662"/>
          </a:xfrm>
          <a:prstGeom prst="curved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43" name="PA-表格 4">
            <a:extLst>
              <a:ext uri="{FF2B5EF4-FFF2-40B4-BE49-F238E27FC236}">
                <a16:creationId xmlns:a16="http://schemas.microsoft.com/office/drawing/2014/main" id="{ECDC60EE-E416-4B93-A602-20D69107B6B0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52624558"/>
              </p:ext>
            </p:extLst>
          </p:nvPr>
        </p:nvGraphicFramePr>
        <p:xfrm>
          <a:off x="2618903" y="4909739"/>
          <a:ext cx="687561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0112">
                  <a:extLst>
                    <a:ext uri="{9D8B030D-6E8A-4147-A177-3AD203B41FA5}">
                      <a16:colId xmlns:a16="http://schemas.microsoft.com/office/drawing/2014/main" val="650325491"/>
                    </a:ext>
                  </a:extLst>
                </a:gridCol>
                <a:gridCol w="768096">
                  <a:extLst>
                    <a:ext uri="{9D8B030D-6E8A-4147-A177-3AD203B41FA5}">
                      <a16:colId xmlns:a16="http://schemas.microsoft.com/office/drawing/2014/main" val="2584983448"/>
                    </a:ext>
                  </a:extLst>
                </a:gridCol>
                <a:gridCol w="660148">
                  <a:extLst>
                    <a:ext uri="{9D8B030D-6E8A-4147-A177-3AD203B41FA5}">
                      <a16:colId xmlns:a16="http://schemas.microsoft.com/office/drawing/2014/main" val="1427928183"/>
                    </a:ext>
                  </a:extLst>
                </a:gridCol>
                <a:gridCol w="859452">
                  <a:extLst>
                    <a:ext uri="{9D8B030D-6E8A-4147-A177-3AD203B41FA5}">
                      <a16:colId xmlns:a16="http://schemas.microsoft.com/office/drawing/2014/main" val="2017166002"/>
                    </a:ext>
                  </a:extLst>
                </a:gridCol>
                <a:gridCol w="859452">
                  <a:extLst>
                    <a:ext uri="{9D8B030D-6E8A-4147-A177-3AD203B41FA5}">
                      <a16:colId xmlns:a16="http://schemas.microsoft.com/office/drawing/2014/main" val="1184874864"/>
                    </a:ext>
                  </a:extLst>
                </a:gridCol>
                <a:gridCol w="859452">
                  <a:extLst>
                    <a:ext uri="{9D8B030D-6E8A-4147-A177-3AD203B41FA5}">
                      <a16:colId xmlns:a16="http://schemas.microsoft.com/office/drawing/2014/main" val="3457594904"/>
                    </a:ext>
                  </a:extLst>
                </a:gridCol>
                <a:gridCol w="859452">
                  <a:extLst>
                    <a:ext uri="{9D8B030D-6E8A-4147-A177-3AD203B41FA5}">
                      <a16:colId xmlns:a16="http://schemas.microsoft.com/office/drawing/2014/main" val="496521882"/>
                    </a:ext>
                  </a:extLst>
                </a:gridCol>
                <a:gridCol w="859452">
                  <a:extLst>
                    <a:ext uri="{9D8B030D-6E8A-4147-A177-3AD203B41FA5}">
                      <a16:colId xmlns:a16="http://schemas.microsoft.com/office/drawing/2014/main" val="3388907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47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parent</a:t>
                      </a:r>
                      <a:r>
                        <a:rPr lang="zh-CN" altLang="en-US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523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45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改进后优点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667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每次查找的时间复杂度为</a:t>
            </a:r>
            <a:r>
              <a:rPr lang="en-US" altLang="zh-CN" sz="2000"/>
              <a:t>O(h)</a:t>
            </a:r>
            <a:r>
              <a:rPr lang="zh-CN" altLang="en-US" sz="2000"/>
              <a:t>，</a:t>
            </a:r>
            <a:r>
              <a:rPr lang="en-US" altLang="zh-CN" sz="2000"/>
              <a:t>h</a:t>
            </a:r>
            <a:r>
              <a:rPr lang="zh-CN" altLang="en-US" sz="2000"/>
              <a:t>为所有节点所在树的</a:t>
            </a:r>
            <a:r>
              <a:rPr lang="zh-CN" altLang="en-US" sz="2000">
                <a:solidFill>
                  <a:srgbClr val="FF0000"/>
                </a:solidFill>
              </a:rPr>
              <a:t>最大高度</a:t>
            </a:r>
            <a:endParaRPr lang="en-US" altLang="zh-CN" sz="20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/>
              <a:t>通常情况下，树的高度</a:t>
            </a:r>
            <a:r>
              <a:rPr lang="en-US" altLang="zh-CN" sz="2000"/>
              <a:t>h</a:t>
            </a:r>
            <a:r>
              <a:rPr lang="zh-CN" altLang="en-US" sz="2000"/>
              <a:t>远远小于节点数量，所以时间复杂度大大降低</a:t>
            </a: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495347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缺点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667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所有节点可能退化为一个链表形状，则和简单版本一样，时间复杂度又变成了</a:t>
            </a:r>
            <a:r>
              <a:rPr lang="en-US" altLang="zh-CN" sz="2000"/>
              <a:t>O(n)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后面可以对树的高度进一步改进</a:t>
            </a: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1191539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224</Words>
  <Application>Microsoft Office PowerPoint</Application>
  <PresentationFormat>宽屏</PresentationFormat>
  <Paragraphs>68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并查集的另一版本实现</vt:lpstr>
      <vt:lpstr>简单版本的问题</vt:lpstr>
      <vt:lpstr>如何解决</vt:lpstr>
      <vt:lpstr>PowerPoint 演示文稿</vt:lpstr>
      <vt:lpstr>改进后优点</vt:lpstr>
      <vt:lpstr>缺点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并查集简单版本实现</dc:title>
  <dc:creator>YR</dc:creator>
  <cp:lastModifiedBy>YR</cp:lastModifiedBy>
  <cp:revision>35</cp:revision>
  <dcterms:created xsi:type="dcterms:W3CDTF">2020-10-22T00:53:08Z</dcterms:created>
  <dcterms:modified xsi:type="dcterms:W3CDTF">2020-10-26T03:22:21Z</dcterms:modified>
</cp:coreProperties>
</file>