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84" r:id="rId4"/>
    <p:sldId id="267" r:id="rId5"/>
    <p:sldId id="268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83" r:id="rId19"/>
    <p:sldId id="300" r:id="rId20"/>
    <p:sldId id="298" r:id="rId21"/>
    <p:sldId id="299" r:id="rId22"/>
    <p:sldId id="311" r:id="rId23"/>
    <p:sldId id="301" r:id="rId24"/>
    <p:sldId id="303" r:id="rId25"/>
    <p:sldId id="305" r:id="rId26"/>
    <p:sldId id="306" r:id="rId27"/>
    <p:sldId id="307" r:id="rId28"/>
    <p:sldId id="308" r:id="rId29"/>
    <p:sldId id="309" r:id="rId30"/>
    <p:sldId id="310" r:id="rId31"/>
    <p:sldId id="31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24"/>
      </p:cViewPr>
      <p:guideLst>
        <p:guide pos="416"/>
        <p:guide pos="7256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834-1A66-449B-8535-2BEC1DFA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7F2A9-B1B9-4208-95DE-8D3B25C6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EF6E-381D-43A2-A8C8-FF471BA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46335-9199-44A7-8661-3CF8C6C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7CB3A-961E-487F-8F07-D3EA504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F1FE-F739-4F59-A90C-1ABBBD22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EB11BF-8F8A-467B-BAC8-F3E75632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58334-25D6-4465-8E6F-435101F7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F485-743E-4E11-9253-6C3775C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0B3DB-181D-46AC-8787-F54F942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59FA-3F96-45B5-B3E5-6C1961487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FAD31-5F59-44EB-8809-EE6193D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7114-599B-4B74-8E8D-6866EF7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075-0327-4018-A15F-6009AE74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66D54-31FA-4902-ACD4-00F2C6C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5C38-9E01-4431-AF81-B43D22A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A5A3-E8EA-4F9F-BFF1-D2AC6A2C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3A40-BAD3-4A98-B33B-0B28F56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F494D-2229-4DB7-8C1F-B6DB8839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A765-75C5-4FB7-9C48-8DCB2FA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00C3-AD3A-4D37-A86B-2B8022B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F1F9-0C65-449D-B24A-A0BDA404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991-B30C-42E8-B493-4C8E4E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48CC9-F7A7-4ECC-AB1F-C063F97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D981-1F1A-48BB-AFEA-7DBE6A72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EF96F-C66B-4C79-847F-F113626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9635E-C638-4A72-93E6-6C5312B17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8F88D-FEB6-4D3D-8E10-5F3DE702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E2334-DB6A-43B4-B156-F99B08B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F132F-BCBA-4105-B7C0-4011560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375E-CBDB-47BB-A011-DEB83A2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498F-ADA9-44E3-B32F-CA3C8E5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A93C7-3891-4EC8-909C-CDDB5230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0348-DD1D-4001-AF6D-1283DA08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9C972-6EC3-445A-92F9-EFAEF56EF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23A0A-C765-4AAB-B943-19DE051E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CC235-E081-4372-ACB2-541D354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2C97-FCEC-49BA-AB45-A4328F8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64803-B83A-4AE8-8F84-44B389A5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C97A-5158-4D7B-A3F9-E6FBDAB7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4B323-DAD4-4705-BE2C-8A01EF29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96BB0-AE25-4524-BC7E-3FE69E4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780F-3B28-4141-901B-65C84C5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91F1B-8903-4BE1-A447-1B1ACFDC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DC890-D8FF-41D5-A474-46D2A62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CD7A8-61AB-4662-9476-A16FE634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4B8F-038B-4922-9CFC-CC290509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488F-2090-4AE7-963F-B3F8AF5A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55E00-EF7F-462A-8C62-7C3D65D0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21C11-B83D-405A-8604-F51E850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72A08-785D-476C-AEC4-A743FFB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5C53F-F9D0-4B06-9B78-D22DC9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15FF-B061-4825-913B-FE43384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F19B-0527-4980-83FF-DC7EB864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0FE1-BBCE-470F-904D-23F03727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E254E-CF7D-41EF-AB3D-CD6C02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59E78-D68C-4606-A8D1-4501EDC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79856-BB66-4573-8697-2C10EB24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6B3D7-B8DD-438F-BAB8-67315324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40934-2631-46BC-A457-DE3CF7B3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74FC0-61B6-43FF-BD00-326AF85E8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7E5E-77C1-43B2-BD04-CA2CB8F5800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F0437-424E-4D2E-BA04-12D5B546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98CA-6864-4219-96EA-01F3D495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A88-3479-4455-AB27-2E83856EB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2.png"/><Relationship Id="rId4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7548"/>
            <a:ext cx="9144000" cy="882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插入排序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4255804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F808BC09-7A05-467C-90C8-98B91166FF7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3</a:t>
            </a:r>
            <a:r>
              <a:rPr lang="zh-CN" altLang="en-US" sz="2000"/>
              <a:t>个元素</a:t>
            </a:r>
            <a:r>
              <a:rPr lang="en-US" altLang="zh-CN" sz="2000"/>
              <a:t>8(</a:t>
            </a:r>
            <a:r>
              <a:rPr lang="zh-CN" altLang="en-US" sz="2000"/>
              <a:t>外层访问元素</a:t>
            </a:r>
            <a:r>
              <a:rPr lang="en-US" altLang="zh-CN" sz="2000"/>
              <a:t>8</a:t>
            </a:r>
            <a:r>
              <a:rPr lang="zh-CN" altLang="en-US" sz="2000"/>
              <a:t>移到到第</a:t>
            </a:r>
            <a:r>
              <a:rPr lang="en-US" altLang="zh-CN" sz="2000"/>
              <a:t>4</a:t>
            </a:r>
            <a:r>
              <a:rPr lang="zh-CN" altLang="en-US" sz="2000"/>
              <a:t>个位置，内层访问元素</a:t>
            </a:r>
            <a:r>
              <a:rPr lang="en-US" altLang="zh-CN" sz="2000"/>
              <a:t>3</a:t>
            </a:r>
            <a:r>
              <a:rPr lang="zh-CN" altLang="en-US" sz="2000"/>
              <a:t>移动到第</a:t>
            </a:r>
            <a:r>
              <a:rPr lang="en-US" altLang="zh-CN" sz="2000"/>
              <a:t>3</a:t>
            </a:r>
            <a:r>
              <a:rPr lang="zh-CN" altLang="en-US" sz="2000"/>
              <a:t>个位置</a:t>
            </a:r>
            <a:r>
              <a:rPr lang="en-US" altLang="zh-CN" sz="200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比较内层访问元素</a:t>
            </a:r>
            <a:r>
              <a:rPr lang="en-US" altLang="zh-CN" sz="1600"/>
              <a:t>3</a:t>
            </a:r>
            <a:r>
              <a:rPr lang="zh-CN" altLang="en-US" sz="1600"/>
              <a:t>的它前面元素</a:t>
            </a:r>
            <a:r>
              <a:rPr lang="en-US" altLang="zh-CN" sz="1600"/>
              <a:t>6</a:t>
            </a:r>
            <a:r>
              <a:rPr lang="zh-CN" altLang="en-US" sz="1600"/>
              <a:t>的大小，</a:t>
            </a:r>
            <a:r>
              <a:rPr lang="en-US" altLang="zh-CN" sz="1600"/>
              <a:t>3 &lt; 6</a:t>
            </a:r>
            <a:r>
              <a:rPr lang="zh-CN" altLang="en-US" sz="1600"/>
              <a:t>，交换它们位置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5778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097 0.00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7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09544 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4255804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F808BC09-7A05-467C-90C8-98B91166FF7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3</a:t>
            </a:r>
            <a:r>
              <a:rPr lang="zh-CN" altLang="en-US" sz="2000"/>
              <a:t>个元素</a:t>
            </a:r>
            <a:r>
              <a:rPr lang="en-US" altLang="zh-CN" sz="2000"/>
              <a:t>8(</a:t>
            </a:r>
            <a:r>
              <a:rPr lang="zh-CN" altLang="en-US" sz="2000"/>
              <a:t>外层访问元素</a:t>
            </a:r>
            <a:r>
              <a:rPr lang="en-US" altLang="zh-CN" sz="2000"/>
              <a:t>8</a:t>
            </a:r>
            <a:r>
              <a:rPr lang="zh-CN" altLang="en-US" sz="2000"/>
              <a:t>移到到第</a:t>
            </a:r>
            <a:r>
              <a:rPr lang="en-US" altLang="zh-CN" sz="2000"/>
              <a:t>4</a:t>
            </a:r>
            <a:r>
              <a:rPr lang="zh-CN" altLang="en-US" sz="2000"/>
              <a:t>个位置，内层访问元素</a:t>
            </a:r>
            <a:r>
              <a:rPr lang="en-US" altLang="zh-CN" sz="2000"/>
              <a:t>3</a:t>
            </a:r>
            <a:r>
              <a:rPr lang="zh-CN" altLang="en-US" sz="2000"/>
              <a:t>移动到第</a:t>
            </a:r>
            <a:r>
              <a:rPr lang="en-US" altLang="zh-CN" sz="2000"/>
              <a:t>2</a:t>
            </a:r>
            <a:r>
              <a:rPr lang="zh-CN" altLang="en-US" sz="2000"/>
              <a:t>个位置</a:t>
            </a:r>
            <a:r>
              <a:rPr lang="en-US" altLang="zh-CN" sz="200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比较内层访问元素</a:t>
            </a:r>
            <a:r>
              <a:rPr lang="en-US" altLang="zh-CN" sz="1600"/>
              <a:t>3</a:t>
            </a:r>
            <a:r>
              <a:rPr lang="zh-CN" altLang="en-US" sz="1600"/>
              <a:t>的它前面元素</a:t>
            </a:r>
            <a:r>
              <a:rPr lang="en-US" altLang="zh-CN" sz="1600"/>
              <a:t>2</a:t>
            </a:r>
            <a:r>
              <a:rPr lang="zh-CN" altLang="en-US" sz="1600"/>
              <a:t>的大小，</a:t>
            </a:r>
            <a:r>
              <a:rPr lang="en-US" altLang="zh-CN" sz="1600"/>
              <a:t>3 &gt; 2</a:t>
            </a:r>
            <a:r>
              <a:rPr lang="zh-CN" altLang="en-US" sz="1600"/>
              <a:t>，不交换它们位置</a:t>
            </a:r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88451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5420509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PA-内容占位符 3">
            <a:extLst>
              <a:ext uri="{FF2B5EF4-FFF2-40B4-BE49-F238E27FC236}">
                <a16:creationId xmlns:a16="http://schemas.microsoft.com/office/drawing/2014/main" id="{81CB3EEA-D7D1-4E58-9626-0228CCEBA2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4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</a:t>
            </a:r>
            <a:r>
              <a:rPr lang="en-US" altLang="zh-CN" sz="1600"/>
              <a:t>8</a:t>
            </a:r>
            <a:r>
              <a:rPr lang="zh-CN" altLang="en-US" sz="1600"/>
              <a:t>之后的第</a:t>
            </a:r>
            <a:r>
              <a:rPr lang="en-US" altLang="zh-CN" sz="1600"/>
              <a:t>1</a:t>
            </a:r>
            <a:r>
              <a:rPr lang="zh-CN" altLang="en-US" sz="1600"/>
              <a:t>个元素</a:t>
            </a:r>
            <a:r>
              <a:rPr lang="en-US" altLang="zh-CN" sz="1600"/>
              <a:t>1</a:t>
            </a:r>
            <a:r>
              <a:rPr lang="zh-CN" altLang="en-US" sz="1600"/>
              <a:t>开始</a:t>
            </a:r>
            <a:r>
              <a:rPr lang="zh-CN" altLang="en-US" sz="1600">
                <a:solidFill>
                  <a:srgbClr val="FF0000"/>
                </a:solidFill>
              </a:rPr>
              <a:t>向前</a:t>
            </a:r>
            <a:r>
              <a:rPr lang="zh-CN" altLang="en-US" sz="1600"/>
              <a:t>遍历</a:t>
            </a:r>
            <a:endParaRPr lang="en-US" altLang="zh-CN" sz="1600"/>
          </a:p>
          <a:p>
            <a:pPr lvl="2">
              <a:lnSpc>
                <a:spcPct val="150000"/>
              </a:lnSpc>
            </a:pPr>
            <a:r>
              <a:rPr lang="zh-CN" altLang="en-US" sz="1200"/>
              <a:t>比较内层访问元素</a:t>
            </a:r>
            <a:r>
              <a:rPr lang="en-US" altLang="zh-CN" sz="1200"/>
              <a:t>1</a:t>
            </a:r>
            <a:r>
              <a:rPr lang="zh-CN" altLang="en-US" sz="1200"/>
              <a:t>的它前面元素大小，</a:t>
            </a:r>
            <a:r>
              <a:rPr lang="en-US" altLang="zh-CN" sz="1200"/>
              <a:t>1&lt; 8</a:t>
            </a:r>
            <a:r>
              <a:rPr lang="zh-CN" altLang="en-US" sz="1200"/>
              <a:t>，交换它们位置</a:t>
            </a:r>
          </a:p>
        </p:txBody>
      </p:sp>
    </p:spTree>
    <p:extLst>
      <p:ext uri="{BB962C8B-B14F-4D97-AF65-F5344CB8AC3E}">
        <p14:creationId xmlns:p14="http://schemas.microsoft.com/office/powerpoint/2010/main" val="38136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09623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09557 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86F62E-923B-485C-8EF8-AA320790087F}"/>
              </a:ext>
            </a:extLst>
          </p:cNvPr>
          <p:cNvGrpSpPr/>
          <p:nvPr/>
        </p:nvGrpSpPr>
        <p:grpSpPr>
          <a:xfrm>
            <a:off x="1571569" y="1576835"/>
            <a:ext cx="3225337" cy="969385"/>
            <a:chOff x="1571569" y="1576835"/>
            <a:chExt cx="3225337" cy="96938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C4FD70B-EA3A-4EE5-ADB0-9B5F6727F082}"/>
                </a:ext>
              </a:extLst>
            </p:cNvPr>
            <p:cNvSpPr/>
            <p:nvPr/>
          </p:nvSpPr>
          <p:spPr>
            <a:xfrm>
              <a:off x="1571569" y="1576835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4BD9CE7-3C74-44A7-891E-BAECF0A1D336}"/>
                </a:ext>
              </a:extLst>
            </p:cNvPr>
            <p:cNvSpPr/>
            <p:nvPr/>
          </p:nvSpPr>
          <p:spPr>
            <a:xfrm>
              <a:off x="2736274" y="1576835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7352F9-B776-44EE-A059-97F98FF3EBC8}"/>
                </a:ext>
              </a:extLst>
            </p:cNvPr>
            <p:cNvSpPr/>
            <p:nvPr/>
          </p:nvSpPr>
          <p:spPr>
            <a:xfrm>
              <a:off x="3900979" y="1576835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5420509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PA-内容占位符 3">
            <a:extLst>
              <a:ext uri="{FF2B5EF4-FFF2-40B4-BE49-F238E27FC236}">
                <a16:creationId xmlns:a16="http://schemas.microsoft.com/office/drawing/2014/main" id="{81CB3EEA-D7D1-4E58-9626-0228CCEBA2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4</a:t>
            </a:r>
            <a:r>
              <a:rPr lang="zh-CN" altLang="en-US" sz="2000"/>
              <a:t>个元素</a:t>
            </a:r>
            <a:r>
              <a:rPr lang="en-US" altLang="zh-CN" sz="2000"/>
              <a:t>8(</a:t>
            </a:r>
            <a:r>
              <a:rPr lang="zh-CN" altLang="en-US" sz="2000"/>
              <a:t>此时</a:t>
            </a:r>
            <a:r>
              <a:rPr lang="en-US" altLang="zh-CN" sz="2000"/>
              <a:t>8</a:t>
            </a:r>
            <a:r>
              <a:rPr lang="zh-CN" altLang="en-US" sz="2000"/>
              <a:t>移动支第</a:t>
            </a:r>
            <a:r>
              <a:rPr lang="en-US" altLang="zh-CN" sz="2000"/>
              <a:t>5</a:t>
            </a:r>
            <a:r>
              <a:rPr lang="zh-CN" altLang="en-US" sz="2000"/>
              <a:t>个位置，</a:t>
            </a:r>
            <a:r>
              <a:rPr lang="en-US" altLang="zh-CN" sz="2000"/>
              <a:t>1</a:t>
            </a:r>
            <a:r>
              <a:rPr lang="zh-CN" altLang="en-US" sz="2000"/>
              <a:t>移动到第</a:t>
            </a:r>
            <a:r>
              <a:rPr lang="en-US" altLang="zh-CN" sz="2000"/>
              <a:t>4</a:t>
            </a:r>
            <a:r>
              <a:rPr lang="zh-CN" altLang="en-US" sz="2000"/>
              <a:t>个位置</a:t>
            </a:r>
            <a:r>
              <a:rPr lang="en-US" altLang="zh-CN" sz="200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将内层访问的元素</a:t>
            </a:r>
            <a:r>
              <a:rPr lang="en-US" altLang="zh-CN" sz="2000"/>
              <a:t>1</a:t>
            </a:r>
            <a:r>
              <a:rPr lang="zh-CN" altLang="en-US" sz="2000"/>
              <a:t>一直向前移动，每次将它前面的元素与它交换位置，直到</a:t>
            </a:r>
            <a:r>
              <a:rPr lang="en-US" altLang="zh-CN" sz="2000"/>
              <a:t>1</a:t>
            </a:r>
            <a:r>
              <a:rPr lang="zh-CN" altLang="en-US" sz="2000"/>
              <a:t>移动到第</a:t>
            </a:r>
            <a:r>
              <a:rPr lang="en-US" altLang="zh-CN" sz="2000"/>
              <a:t>1</a:t>
            </a:r>
            <a:r>
              <a:rPr lang="zh-CN" altLang="en-US" sz="2000"/>
              <a:t>个位置，结束内层循环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1777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28685 0.00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9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09531 -0.0009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73627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90097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57156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564569-7D13-4E56-ADF6-A0DB85041D84}"/>
              </a:ext>
            </a:extLst>
          </p:cNvPr>
          <p:cNvGrpSpPr/>
          <p:nvPr/>
        </p:nvGrpSpPr>
        <p:grpSpPr>
          <a:xfrm>
            <a:off x="5065683" y="1576835"/>
            <a:ext cx="2060633" cy="969385"/>
            <a:chOff x="5065683" y="1576835"/>
            <a:chExt cx="2060633" cy="96938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7352F9-B776-44EE-A059-97F98FF3EBC8}"/>
                </a:ext>
              </a:extLst>
            </p:cNvPr>
            <p:cNvSpPr/>
            <p:nvPr/>
          </p:nvSpPr>
          <p:spPr>
            <a:xfrm>
              <a:off x="5065683" y="1576835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769155-B986-4F9B-8DD5-D369B491E264}"/>
                </a:ext>
              </a:extLst>
            </p:cNvPr>
            <p:cNvSpPr/>
            <p:nvPr/>
          </p:nvSpPr>
          <p:spPr>
            <a:xfrm>
              <a:off x="6230389" y="1576835"/>
              <a:ext cx="895927" cy="969385"/>
            </a:xfrm>
            <a:prstGeom prst="round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6585214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D5DF1B9D-195F-447E-930E-5C1881F085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5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</a:t>
            </a:r>
            <a:r>
              <a:rPr lang="en-US" altLang="zh-CN" sz="1600"/>
              <a:t>8</a:t>
            </a:r>
            <a:r>
              <a:rPr lang="zh-CN" altLang="en-US" sz="1600"/>
              <a:t>之后的第</a:t>
            </a:r>
            <a:r>
              <a:rPr lang="en-US" altLang="zh-CN" sz="1600"/>
              <a:t>1</a:t>
            </a:r>
            <a:r>
              <a:rPr lang="zh-CN" altLang="en-US" sz="1600"/>
              <a:t>个元素</a:t>
            </a:r>
            <a:r>
              <a:rPr lang="en-US" altLang="zh-CN" sz="1600"/>
              <a:t>5</a:t>
            </a:r>
            <a:r>
              <a:rPr lang="zh-CN" altLang="en-US" sz="1600"/>
              <a:t>开始遍历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元素</a:t>
            </a:r>
            <a:r>
              <a:rPr lang="en-US" altLang="zh-CN" sz="1600"/>
              <a:t>5</a:t>
            </a:r>
            <a:r>
              <a:rPr lang="zh-CN" altLang="en-US" sz="1600"/>
              <a:t>一直与它前面的元素交换，直到发现比元素</a:t>
            </a:r>
            <a:r>
              <a:rPr lang="en-US" altLang="zh-CN" sz="1600"/>
              <a:t>3</a:t>
            </a:r>
            <a:r>
              <a:rPr lang="zh-CN" altLang="en-US" sz="1600"/>
              <a:t>大，终止内层循环，此时元素</a:t>
            </a:r>
            <a:r>
              <a:rPr lang="en-US" altLang="zh-CN" sz="1600"/>
              <a:t>5</a:t>
            </a:r>
            <a:r>
              <a:rPr lang="zh-CN" altLang="en-US" sz="1600"/>
              <a:t>移动到第</a:t>
            </a:r>
            <a:r>
              <a:rPr lang="en-US" altLang="zh-CN" sz="1600"/>
              <a:t>4</a:t>
            </a:r>
            <a:r>
              <a:rPr lang="zh-CN" altLang="en-US" sz="1600"/>
              <a:t>个位置</a:t>
            </a:r>
          </a:p>
        </p:txBody>
      </p:sp>
    </p:spTree>
    <p:extLst>
      <p:ext uri="{BB962C8B-B14F-4D97-AF65-F5344CB8AC3E}">
        <p14:creationId xmlns:p14="http://schemas.microsoft.com/office/powerpoint/2010/main" val="28834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8997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9674 0.000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73627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90097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57156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6230387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7395093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5065682" y="1576834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7749918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D5DF1B9D-195F-447E-930E-5C1881F085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6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</a:t>
            </a:r>
            <a:r>
              <a:rPr lang="en-US" altLang="zh-CN" sz="1600"/>
              <a:t>8</a:t>
            </a:r>
            <a:r>
              <a:rPr lang="zh-CN" altLang="en-US" sz="1600"/>
              <a:t>之后的第</a:t>
            </a:r>
            <a:r>
              <a:rPr lang="en-US" altLang="zh-CN" sz="1600"/>
              <a:t>1</a:t>
            </a:r>
            <a:r>
              <a:rPr lang="zh-CN" altLang="en-US" sz="1600"/>
              <a:t>个元素</a:t>
            </a:r>
            <a:r>
              <a:rPr lang="en-US" altLang="zh-CN" sz="1600"/>
              <a:t>7</a:t>
            </a:r>
            <a:r>
              <a:rPr lang="zh-CN" altLang="en-US" sz="1600"/>
              <a:t>开始遍历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元素</a:t>
            </a:r>
            <a:r>
              <a:rPr lang="en-US" altLang="zh-CN" sz="1600"/>
              <a:t>7</a:t>
            </a:r>
            <a:r>
              <a:rPr lang="zh-CN" altLang="en-US" sz="1600"/>
              <a:t>一直与它前面的元素交换，直到发现比元素</a:t>
            </a:r>
            <a:r>
              <a:rPr lang="en-US" altLang="zh-CN" sz="1600"/>
              <a:t>6</a:t>
            </a:r>
            <a:r>
              <a:rPr lang="zh-CN" altLang="en-US" sz="1600"/>
              <a:t>大，终止内层循环，此时元素</a:t>
            </a:r>
            <a:r>
              <a:rPr lang="en-US" altLang="zh-CN" sz="1600"/>
              <a:t>7</a:t>
            </a:r>
            <a:r>
              <a:rPr lang="zh-CN" altLang="en-US" sz="1600"/>
              <a:t>移动到第</a:t>
            </a:r>
            <a:r>
              <a:rPr lang="en-US" altLang="zh-CN" sz="1600"/>
              <a:t>6</a:t>
            </a:r>
            <a:r>
              <a:rPr lang="zh-CN" altLang="en-US" sz="1600"/>
              <a:t>个位置</a:t>
            </a:r>
          </a:p>
        </p:txBody>
      </p:sp>
    </p:spTree>
    <p:extLst>
      <p:ext uri="{BB962C8B-B14F-4D97-AF65-F5344CB8AC3E}">
        <p14:creationId xmlns:p14="http://schemas.microsoft.com/office/powerpoint/2010/main" val="388322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09531 0.00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9557 2.59259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73627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90097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57156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8B99D70-9ED5-497F-9299-BA779796866B}"/>
              </a:ext>
            </a:extLst>
          </p:cNvPr>
          <p:cNvGrpSpPr/>
          <p:nvPr/>
        </p:nvGrpSpPr>
        <p:grpSpPr>
          <a:xfrm>
            <a:off x="5065682" y="1576834"/>
            <a:ext cx="4390044" cy="969386"/>
            <a:chOff x="5065682" y="1576834"/>
            <a:chExt cx="4390044" cy="96938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7352F9-B776-44EE-A059-97F98FF3EBC8}"/>
                </a:ext>
              </a:extLst>
            </p:cNvPr>
            <p:cNvSpPr/>
            <p:nvPr/>
          </p:nvSpPr>
          <p:spPr>
            <a:xfrm>
              <a:off x="6230387" y="1576835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769155-B986-4F9B-8DD5-D369B491E264}"/>
                </a:ext>
              </a:extLst>
            </p:cNvPr>
            <p:cNvSpPr/>
            <p:nvPr/>
          </p:nvSpPr>
          <p:spPr>
            <a:xfrm>
              <a:off x="7395093" y="1576835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BFF0F4B-BB50-4A6F-9251-91F5894E3707}"/>
                </a:ext>
              </a:extLst>
            </p:cNvPr>
            <p:cNvSpPr/>
            <p:nvPr/>
          </p:nvSpPr>
          <p:spPr>
            <a:xfrm>
              <a:off x="5065682" y="1576834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BD161F1-C529-4ECD-9F34-EC87B50D226C}"/>
                </a:ext>
              </a:extLst>
            </p:cNvPr>
            <p:cNvSpPr/>
            <p:nvPr/>
          </p:nvSpPr>
          <p:spPr>
            <a:xfrm>
              <a:off x="8559799" y="1576835"/>
              <a:ext cx="895927" cy="969385"/>
            </a:xfrm>
            <a:prstGeom prst="round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8914624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D5DF1B9D-195F-447E-930E-5C1881F085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7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</a:t>
            </a:r>
            <a:r>
              <a:rPr lang="en-US" altLang="zh-CN" sz="1600"/>
              <a:t>8</a:t>
            </a:r>
            <a:r>
              <a:rPr lang="zh-CN" altLang="en-US" sz="1600"/>
              <a:t>之后的第</a:t>
            </a:r>
            <a:r>
              <a:rPr lang="en-US" altLang="zh-CN" sz="1600"/>
              <a:t>1</a:t>
            </a:r>
            <a:r>
              <a:rPr lang="zh-CN" altLang="en-US" sz="1600"/>
              <a:t>个元素</a:t>
            </a:r>
            <a:r>
              <a:rPr lang="en-US" altLang="zh-CN" sz="1600"/>
              <a:t>4</a:t>
            </a:r>
            <a:r>
              <a:rPr lang="zh-CN" altLang="en-US" sz="1600"/>
              <a:t>开始遍历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元素</a:t>
            </a:r>
            <a:r>
              <a:rPr lang="en-US" altLang="zh-CN" sz="1600"/>
              <a:t>4</a:t>
            </a:r>
            <a:r>
              <a:rPr lang="zh-CN" altLang="en-US" sz="1600"/>
              <a:t>一直与它前面的元素交换，直到发现比元素</a:t>
            </a:r>
            <a:r>
              <a:rPr lang="en-US" altLang="zh-CN" sz="1600"/>
              <a:t>3</a:t>
            </a:r>
            <a:r>
              <a:rPr lang="zh-CN" altLang="en-US" sz="1600"/>
              <a:t>大，终止内层循环，此时元素</a:t>
            </a:r>
            <a:r>
              <a:rPr lang="en-US" altLang="zh-CN" sz="1600"/>
              <a:t>4</a:t>
            </a:r>
            <a:r>
              <a:rPr lang="zh-CN" altLang="en-US" sz="1600"/>
              <a:t>移动到第</a:t>
            </a:r>
            <a:r>
              <a:rPr lang="en-US" altLang="zh-CN" sz="1600"/>
              <a:t>4</a:t>
            </a:r>
            <a:r>
              <a:rPr lang="zh-CN" altLang="en-US" sz="1600"/>
              <a:t>个位置</a:t>
            </a:r>
          </a:p>
        </p:txBody>
      </p:sp>
    </p:spTree>
    <p:extLst>
      <p:ext uri="{BB962C8B-B14F-4D97-AF65-F5344CB8AC3E}">
        <p14:creationId xmlns:p14="http://schemas.microsoft.com/office/powerpoint/2010/main" val="19078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09571 0.00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38282 0.0020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73627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90097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57156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8B99D70-9ED5-497F-9299-BA779796866B}"/>
              </a:ext>
            </a:extLst>
          </p:cNvPr>
          <p:cNvGrpSpPr/>
          <p:nvPr/>
        </p:nvGrpSpPr>
        <p:grpSpPr>
          <a:xfrm>
            <a:off x="6230388" y="1576834"/>
            <a:ext cx="4390044" cy="969386"/>
            <a:chOff x="5065682" y="1576834"/>
            <a:chExt cx="4390044" cy="96938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7352F9-B776-44EE-A059-97F98FF3EBC8}"/>
                </a:ext>
              </a:extLst>
            </p:cNvPr>
            <p:cNvSpPr/>
            <p:nvPr/>
          </p:nvSpPr>
          <p:spPr>
            <a:xfrm>
              <a:off x="6230387" y="1576835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769155-B986-4F9B-8DD5-D369B491E264}"/>
                </a:ext>
              </a:extLst>
            </p:cNvPr>
            <p:cNvSpPr/>
            <p:nvPr/>
          </p:nvSpPr>
          <p:spPr>
            <a:xfrm>
              <a:off x="7395093" y="1576835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BFF0F4B-BB50-4A6F-9251-91F5894E3707}"/>
                </a:ext>
              </a:extLst>
            </p:cNvPr>
            <p:cNvSpPr/>
            <p:nvPr/>
          </p:nvSpPr>
          <p:spPr>
            <a:xfrm>
              <a:off x="5065682" y="1576834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BD161F1-C529-4ECD-9F34-EC87B50D226C}"/>
                </a:ext>
              </a:extLst>
            </p:cNvPr>
            <p:cNvSpPr/>
            <p:nvPr/>
          </p:nvSpPr>
          <p:spPr>
            <a:xfrm>
              <a:off x="8559799" y="1576835"/>
              <a:ext cx="895927" cy="969385"/>
            </a:xfrm>
            <a:prstGeom prst="roundRect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5065683" y="1576834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8914624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D5DF1B9D-195F-447E-930E-5C1881F085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外层终止遍历，插入排序终止，完成排序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96922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690688"/>
            <a:ext cx="10515600" cy="4802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缺点</a:t>
            </a:r>
            <a:endParaRPr lang="en-US" altLang="zh-CN" sz="2000" b="1"/>
          </a:p>
          <a:p>
            <a:pPr lvl="1">
              <a:lnSpc>
                <a:spcPct val="150000"/>
              </a:lnSpc>
            </a:pPr>
            <a:r>
              <a:rPr lang="zh-CN" altLang="en-US" sz="1600"/>
              <a:t>每次交换都会执行</a:t>
            </a:r>
            <a:r>
              <a:rPr lang="en-US" altLang="zh-CN" sz="1600"/>
              <a:t>3</a:t>
            </a:r>
            <a:r>
              <a:rPr lang="zh-CN" altLang="en-US" sz="1600"/>
              <a:t>次赋值操作，所以时间复杂度依然较高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2000" b="1"/>
              <a:t>优点</a:t>
            </a:r>
            <a:endParaRPr lang="en-US" altLang="zh-CN" sz="2000" b="1"/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内层遍历可以提前结束，减少了时间复杂度。而选择排序不会提前结束</a:t>
            </a:r>
            <a:endParaRPr lang="en-US" altLang="zh-CN" sz="1600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算法优点和缺点</a:t>
            </a:r>
          </a:p>
        </p:txBody>
      </p:sp>
    </p:spTree>
    <p:extLst>
      <p:ext uri="{BB962C8B-B14F-4D97-AF65-F5344CB8AC3E}">
        <p14:creationId xmlns:p14="http://schemas.microsoft.com/office/powerpoint/2010/main" val="395129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前面部分是错误的</a:t>
            </a:r>
          </a:p>
        </p:txBody>
      </p:sp>
    </p:spTree>
    <p:extLst>
      <p:ext uri="{BB962C8B-B14F-4D97-AF65-F5344CB8AC3E}">
        <p14:creationId xmlns:p14="http://schemas.microsoft.com/office/powerpoint/2010/main" val="243018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插入排序要解决的问题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/>
                  <a:t>选择排序的时间复杂度为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/>
                  <a:t>，过于复杂，如何减少时间复杂度？</a:t>
                </a:r>
                <a:endParaRPr lang="en-US" altLang="zh-CN" sz="2000"/>
              </a:p>
              <a:p>
                <a:pPr>
                  <a:lnSpc>
                    <a:spcPct val="150000"/>
                  </a:lnSpc>
                </a:pPr>
                <a:endParaRPr lang="en-US" altLang="zh-CN" sz="200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667251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98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优化插入排序算法</a:t>
            </a:r>
          </a:p>
        </p:txBody>
      </p:sp>
    </p:spTree>
    <p:extLst>
      <p:ext uri="{BB962C8B-B14F-4D97-AF65-F5344CB8AC3E}">
        <p14:creationId xmlns:p14="http://schemas.microsoft.com/office/powerpoint/2010/main" val="40151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690688"/>
            <a:ext cx="10515600" cy="4802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如何减少插入排序的时间复杂度？</a:t>
            </a:r>
            <a:endParaRPr lang="en-US" altLang="zh-CN" sz="2000" b="1"/>
          </a:p>
          <a:p>
            <a:pPr lvl="1">
              <a:lnSpc>
                <a:spcPct val="150000"/>
              </a:lnSpc>
            </a:pPr>
            <a:r>
              <a:rPr lang="zh-CN" altLang="en-US" sz="1600"/>
              <a:t>每次将内层访问的元素比较后都要进行交换。如果每次只是将要和内层访问元素交换的元素向后移动一个位置，直接将前一个元素赋值给后面一个位置的元素即可。而内层访问元素先保存在一个中间变量中，当内层终止遍历时，将内层访问的元素赋值给内层最后一个移动的元素对应位置即可。</a:t>
            </a:r>
            <a:endParaRPr lang="en-US" altLang="zh-CN" sz="1600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如何优化插入排序？</a:t>
            </a:r>
          </a:p>
        </p:txBody>
      </p:sp>
    </p:spTree>
    <p:extLst>
      <p:ext uri="{BB962C8B-B14F-4D97-AF65-F5344CB8AC3E}">
        <p14:creationId xmlns:p14="http://schemas.microsoft.com/office/powerpoint/2010/main" val="764549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优化的插入排序算法流程实例</a:t>
            </a:r>
          </a:p>
        </p:txBody>
      </p:sp>
    </p:spTree>
    <p:extLst>
      <p:ext uri="{BB962C8B-B14F-4D97-AF65-F5344CB8AC3E}">
        <p14:creationId xmlns:p14="http://schemas.microsoft.com/office/powerpoint/2010/main" val="905735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73627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90097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57156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8B99D70-9ED5-497F-9299-BA779796866B}"/>
              </a:ext>
            </a:extLst>
          </p:cNvPr>
          <p:cNvGrpSpPr/>
          <p:nvPr/>
        </p:nvGrpSpPr>
        <p:grpSpPr>
          <a:xfrm>
            <a:off x="5065682" y="1576834"/>
            <a:ext cx="4390044" cy="969386"/>
            <a:chOff x="5065682" y="1576834"/>
            <a:chExt cx="4390044" cy="96938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7352F9-B776-44EE-A059-97F98FF3EBC8}"/>
                </a:ext>
              </a:extLst>
            </p:cNvPr>
            <p:cNvSpPr/>
            <p:nvPr/>
          </p:nvSpPr>
          <p:spPr>
            <a:xfrm>
              <a:off x="6230387" y="1576835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769155-B986-4F9B-8DD5-D369B491E264}"/>
                </a:ext>
              </a:extLst>
            </p:cNvPr>
            <p:cNvSpPr/>
            <p:nvPr/>
          </p:nvSpPr>
          <p:spPr>
            <a:xfrm>
              <a:off x="7395093" y="1576835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7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BFF0F4B-BB50-4A6F-9251-91F5894E3707}"/>
                </a:ext>
              </a:extLst>
            </p:cNvPr>
            <p:cNvSpPr/>
            <p:nvPr/>
          </p:nvSpPr>
          <p:spPr>
            <a:xfrm>
              <a:off x="5065682" y="1576834"/>
              <a:ext cx="895927" cy="9693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BD161F1-C529-4ECD-9F34-EC87B50D226C}"/>
                </a:ext>
              </a:extLst>
            </p:cNvPr>
            <p:cNvSpPr/>
            <p:nvPr/>
          </p:nvSpPr>
          <p:spPr>
            <a:xfrm>
              <a:off x="8559799" y="1576835"/>
              <a:ext cx="895927" cy="969385"/>
            </a:xfrm>
            <a:prstGeom prst="round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8914624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D5DF1B9D-195F-447E-930E-5C1881F085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假设外层遍历第</a:t>
            </a:r>
            <a:r>
              <a:rPr lang="en-US" altLang="zh-CN" sz="2000"/>
              <a:t>8</a:t>
            </a:r>
            <a:r>
              <a:rPr lang="zh-CN" altLang="en-US" sz="2000"/>
              <a:t>个元素</a:t>
            </a:r>
            <a:r>
              <a:rPr lang="en-US" altLang="zh-CN" sz="2000"/>
              <a:t>4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</a:t>
            </a:r>
            <a:r>
              <a:rPr lang="en-US" altLang="zh-CN" sz="1600"/>
              <a:t>4</a:t>
            </a:r>
            <a:r>
              <a:rPr lang="zh-CN" altLang="en-US" sz="1600"/>
              <a:t>之前的第</a:t>
            </a:r>
            <a:r>
              <a:rPr lang="en-US" altLang="zh-CN" sz="1600"/>
              <a:t>1</a:t>
            </a:r>
            <a:r>
              <a:rPr lang="zh-CN" altLang="en-US" sz="1600"/>
              <a:t>个元素</a:t>
            </a:r>
            <a:r>
              <a:rPr lang="en-US" altLang="zh-CN" sz="1600"/>
              <a:t>8</a:t>
            </a:r>
            <a:r>
              <a:rPr lang="zh-CN" altLang="en-US" sz="1600"/>
              <a:t>开始</a:t>
            </a:r>
            <a:r>
              <a:rPr lang="zh-CN" altLang="en-US" sz="1600">
                <a:solidFill>
                  <a:srgbClr val="FF0000"/>
                </a:solidFill>
              </a:rPr>
              <a:t>向前</a:t>
            </a:r>
            <a:r>
              <a:rPr lang="zh-CN" altLang="en-US" sz="1600"/>
              <a:t>遍历，将</a:t>
            </a:r>
            <a:r>
              <a:rPr lang="en-US" altLang="zh-CN" sz="1600"/>
              <a:t>4</a:t>
            </a:r>
            <a:r>
              <a:rPr lang="zh-CN" altLang="en-US" sz="1600"/>
              <a:t>赋值给中间变量</a:t>
            </a:r>
            <a:r>
              <a:rPr lang="en-US" altLang="zh-CN" sz="1600"/>
              <a:t>temp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将</a:t>
            </a:r>
            <a:r>
              <a:rPr lang="en-US" altLang="zh-CN" sz="1600"/>
              <a:t>4</a:t>
            </a:r>
            <a:r>
              <a:rPr lang="zh-CN" altLang="en-US" sz="1600"/>
              <a:t>与它前面的元素依次比较，</a:t>
            </a:r>
            <a:r>
              <a:rPr lang="zh-CN" altLang="en-US" sz="1600">
                <a:solidFill>
                  <a:srgbClr val="FF0000"/>
                </a:solidFill>
              </a:rPr>
              <a:t>如果</a:t>
            </a:r>
            <a:r>
              <a:rPr lang="en-US" altLang="zh-CN" sz="1600">
                <a:solidFill>
                  <a:srgbClr val="FF0000"/>
                </a:solidFill>
              </a:rPr>
              <a:t>4</a:t>
            </a:r>
            <a:r>
              <a:rPr lang="zh-CN" altLang="en-US" sz="1600">
                <a:solidFill>
                  <a:srgbClr val="FF0000"/>
                </a:solidFill>
              </a:rPr>
              <a:t>比前面的元素小，则将前面与</a:t>
            </a:r>
            <a:r>
              <a:rPr lang="en-US" altLang="zh-CN" sz="1600">
                <a:solidFill>
                  <a:srgbClr val="FF0000"/>
                </a:solidFill>
              </a:rPr>
              <a:t>4</a:t>
            </a:r>
            <a:r>
              <a:rPr lang="zh-CN" altLang="en-US" sz="1600">
                <a:solidFill>
                  <a:srgbClr val="FF0000"/>
                </a:solidFill>
              </a:rPr>
              <a:t>比较的元素向后移动一位</a:t>
            </a:r>
            <a:endParaRPr lang="en-US" altLang="zh-CN" sz="160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/>
              <a:t>当向前遍历的元素大于或者等于</a:t>
            </a:r>
            <a:r>
              <a:rPr lang="en-US" altLang="zh-CN" sz="1600"/>
              <a:t>4</a:t>
            </a:r>
            <a:r>
              <a:rPr lang="zh-CN" altLang="en-US" sz="1600"/>
              <a:t>时，终止内层循环，此时中间变量赋值给</a:t>
            </a:r>
            <a:r>
              <a:rPr lang="zh-CN" altLang="en-US" sz="1600">
                <a:solidFill>
                  <a:srgbClr val="FF0000"/>
                </a:solidFill>
              </a:rPr>
              <a:t>最后一个移动的元素在移动之前的位置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3E49E0-DEF7-4E3A-8AAB-E0D9C97615AA}"/>
              </a:ext>
            </a:extLst>
          </p:cNvPr>
          <p:cNvSpPr txBox="1"/>
          <p:nvPr/>
        </p:nvSpPr>
        <p:spPr>
          <a:xfrm>
            <a:off x="4283242" y="2900516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4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698A736-7D07-4E2B-8036-DE625999DDC6}"/>
              </a:ext>
            </a:extLst>
          </p:cNvPr>
          <p:cNvSpPr/>
          <p:nvPr/>
        </p:nvSpPr>
        <p:spPr>
          <a:xfrm>
            <a:off x="5782423" y="2677178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1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73627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90097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57156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6230387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739509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5065682" y="1576834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8914624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D5DF1B9D-195F-447E-930E-5C1881F085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假设外层遍历第</a:t>
            </a:r>
            <a:r>
              <a:rPr lang="en-US" altLang="zh-CN" sz="2000"/>
              <a:t>8</a:t>
            </a:r>
            <a:r>
              <a:rPr lang="zh-CN" altLang="en-US" sz="2000"/>
              <a:t>个元素</a:t>
            </a:r>
            <a:r>
              <a:rPr lang="en-US" altLang="zh-CN" sz="2000"/>
              <a:t>4 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</a:t>
            </a:r>
            <a:r>
              <a:rPr lang="en-US" altLang="zh-CN" sz="1600"/>
              <a:t>8</a:t>
            </a:r>
            <a:r>
              <a:rPr lang="zh-CN" altLang="en-US" sz="1600"/>
              <a:t>之后的第</a:t>
            </a:r>
            <a:r>
              <a:rPr lang="en-US" altLang="zh-CN" sz="1600"/>
              <a:t>1</a:t>
            </a:r>
            <a:r>
              <a:rPr lang="zh-CN" altLang="en-US" sz="1600"/>
              <a:t>个元素</a:t>
            </a:r>
            <a:r>
              <a:rPr lang="en-US" altLang="zh-CN" sz="1600"/>
              <a:t>4</a:t>
            </a:r>
            <a:r>
              <a:rPr lang="zh-CN" altLang="en-US" sz="1600"/>
              <a:t>开始向前遍历，将</a:t>
            </a:r>
            <a:r>
              <a:rPr lang="en-US" altLang="zh-CN" sz="1600"/>
              <a:t>4</a:t>
            </a:r>
            <a:r>
              <a:rPr lang="zh-CN" altLang="en-US" sz="1600"/>
              <a:t>赋值给中间变量</a:t>
            </a:r>
            <a:r>
              <a:rPr lang="en-US" altLang="zh-CN" sz="1600"/>
              <a:t>temp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4 &lt; 8</a:t>
            </a:r>
            <a:r>
              <a:rPr lang="zh-CN" altLang="en-US" sz="1600"/>
              <a:t>，将</a:t>
            </a:r>
            <a:r>
              <a:rPr lang="en-US" altLang="zh-CN" sz="1600"/>
              <a:t>8</a:t>
            </a:r>
            <a:r>
              <a:rPr lang="zh-CN" altLang="en-US" sz="1600"/>
              <a:t>向后移动一位</a:t>
            </a:r>
            <a:endParaRPr lang="en-US" altLang="zh-CN" sz="1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2B651-3E78-4501-87D5-32DBD2A33DA1}"/>
              </a:ext>
            </a:extLst>
          </p:cNvPr>
          <p:cNvSpPr txBox="1"/>
          <p:nvPr/>
        </p:nvSpPr>
        <p:spPr>
          <a:xfrm>
            <a:off x="4283242" y="2900516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4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CEC2CD-C4D7-4C6E-A408-A9B84ED74590}"/>
              </a:ext>
            </a:extLst>
          </p:cNvPr>
          <p:cNvSpPr/>
          <p:nvPr/>
        </p:nvSpPr>
        <p:spPr>
          <a:xfrm>
            <a:off x="8559799" y="1576833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3659BD0-D5C1-47DA-9FC4-CABC1962D156}"/>
              </a:ext>
            </a:extLst>
          </p:cNvPr>
          <p:cNvSpPr/>
          <p:nvPr/>
        </p:nvSpPr>
        <p:spPr>
          <a:xfrm>
            <a:off x="5782423" y="2677178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09557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32331 0.1634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72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73627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90097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57156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6230387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739509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5065682" y="1576834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7749918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D5DF1B9D-195F-447E-930E-5C1881F085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假设外层遍历第</a:t>
            </a:r>
            <a:r>
              <a:rPr lang="en-US" altLang="zh-CN" sz="2000"/>
              <a:t>8</a:t>
            </a:r>
            <a:r>
              <a:rPr lang="zh-CN" altLang="en-US" sz="2000"/>
              <a:t>个元素</a:t>
            </a:r>
            <a:r>
              <a:rPr lang="en-US" altLang="zh-CN" sz="2000"/>
              <a:t>4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内层遍历第</a:t>
            </a:r>
            <a:r>
              <a:rPr lang="en-US" altLang="zh-CN" sz="1600"/>
              <a:t>6</a:t>
            </a:r>
            <a:r>
              <a:rPr lang="zh-CN" altLang="en-US" sz="1600"/>
              <a:t>个元素</a:t>
            </a:r>
            <a:r>
              <a:rPr lang="en-US" altLang="zh-CN" sz="1600"/>
              <a:t>7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4 &lt; 7</a:t>
            </a:r>
            <a:r>
              <a:rPr lang="zh-CN" altLang="en-US" sz="1600"/>
              <a:t>，将</a:t>
            </a:r>
            <a:r>
              <a:rPr lang="en-US" altLang="zh-CN" sz="1600"/>
              <a:t>7</a:t>
            </a:r>
            <a:r>
              <a:rPr lang="zh-CN" altLang="en-US" sz="1600"/>
              <a:t>向后移动一位</a:t>
            </a:r>
            <a:endParaRPr lang="en-US" altLang="zh-CN" sz="1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2B651-3E78-4501-87D5-32DBD2A33DA1}"/>
              </a:ext>
            </a:extLst>
          </p:cNvPr>
          <p:cNvSpPr txBox="1"/>
          <p:nvPr/>
        </p:nvSpPr>
        <p:spPr>
          <a:xfrm>
            <a:off x="4283242" y="2900516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4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CEC2CD-C4D7-4C6E-A408-A9B84ED74590}"/>
              </a:ext>
            </a:extLst>
          </p:cNvPr>
          <p:cNvSpPr/>
          <p:nvPr/>
        </p:nvSpPr>
        <p:spPr>
          <a:xfrm>
            <a:off x="9724505" y="1576833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198074B-8116-4984-82D1-EA89DC8602CC}"/>
              </a:ext>
            </a:extLst>
          </p:cNvPr>
          <p:cNvSpPr/>
          <p:nvPr/>
        </p:nvSpPr>
        <p:spPr>
          <a:xfrm>
            <a:off x="5782423" y="2677178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B07F0F6-ED55-46A1-90CE-962AF9F360C3}"/>
              </a:ext>
            </a:extLst>
          </p:cNvPr>
          <p:cNvSpPr/>
          <p:nvPr/>
        </p:nvSpPr>
        <p:spPr>
          <a:xfrm>
            <a:off x="7395091" y="1576832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9492 -0.001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198074B-8116-4984-82D1-EA89DC8602CC}"/>
              </a:ext>
            </a:extLst>
          </p:cNvPr>
          <p:cNvSpPr/>
          <p:nvPr/>
        </p:nvSpPr>
        <p:spPr>
          <a:xfrm>
            <a:off x="5782423" y="2677178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73627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90097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57156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6230387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8559796" y="1576833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5065682" y="1576834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6585212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D5DF1B9D-195F-447E-930E-5C1881F085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假设外层遍历第</a:t>
            </a:r>
            <a:r>
              <a:rPr lang="en-US" altLang="zh-CN" sz="2000"/>
              <a:t>8</a:t>
            </a:r>
            <a:r>
              <a:rPr lang="zh-CN" altLang="en-US" sz="2000"/>
              <a:t>个元素</a:t>
            </a:r>
            <a:r>
              <a:rPr lang="en-US" altLang="zh-CN" sz="2000"/>
              <a:t>4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内层遍历第</a:t>
            </a:r>
            <a:r>
              <a:rPr lang="en-US" altLang="zh-CN" sz="1600"/>
              <a:t>5</a:t>
            </a:r>
            <a:r>
              <a:rPr lang="zh-CN" altLang="en-US" sz="1600"/>
              <a:t>个元素</a:t>
            </a:r>
            <a:r>
              <a:rPr lang="en-US" altLang="zh-CN" sz="1600"/>
              <a:t>6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4 &lt; 6</a:t>
            </a:r>
            <a:r>
              <a:rPr lang="zh-CN" altLang="en-US" sz="1600"/>
              <a:t>，将</a:t>
            </a:r>
            <a:r>
              <a:rPr lang="en-US" altLang="zh-CN" sz="1600"/>
              <a:t>6</a:t>
            </a:r>
            <a:r>
              <a:rPr lang="zh-CN" altLang="en-US" sz="1600"/>
              <a:t>向后移动一位</a:t>
            </a:r>
            <a:endParaRPr lang="en-US" altLang="zh-CN" sz="1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2B651-3E78-4501-87D5-32DBD2A33DA1}"/>
              </a:ext>
            </a:extLst>
          </p:cNvPr>
          <p:cNvSpPr txBox="1"/>
          <p:nvPr/>
        </p:nvSpPr>
        <p:spPr>
          <a:xfrm>
            <a:off x="4283242" y="2900516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4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CEC2CD-C4D7-4C6E-A408-A9B84ED74590}"/>
              </a:ext>
            </a:extLst>
          </p:cNvPr>
          <p:cNvSpPr/>
          <p:nvPr/>
        </p:nvSpPr>
        <p:spPr>
          <a:xfrm>
            <a:off x="9724505" y="1576833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8954F7-3855-421F-AAE4-FC10474AF5AB}"/>
              </a:ext>
            </a:extLst>
          </p:cNvPr>
          <p:cNvSpPr/>
          <p:nvPr/>
        </p:nvSpPr>
        <p:spPr>
          <a:xfrm>
            <a:off x="7395091" y="1576832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88AAFF2-E065-4ABA-A8C9-A0E4EC3F5806}"/>
              </a:ext>
            </a:extLst>
          </p:cNvPr>
          <p:cNvSpPr/>
          <p:nvPr/>
        </p:nvSpPr>
        <p:spPr>
          <a:xfrm>
            <a:off x="6230382" y="1576831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09557 -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198074B-8116-4984-82D1-EA89DC8602CC}"/>
              </a:ext>
            </a:extLst>
          </p:cNvPr>
          <p:cNvSpPr/>
          <p:nvPr/>
        </p:nvSpPr>
        <p:spPr>
          <a:xfrm>
            <a:off x="5782423" y="2677178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73627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90097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57156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6230387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8559796" y="1576833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5065682" y="1576834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5420507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D5DF1B9D-195F-447E-930E-5C1881F085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假设外层遍历第</a:t>
            </a:r>
            <a:r>
              <a:rPr lang="en-US" altLang="zh-CN" sz="2000"/>
              <a:t>8</a:t>
            </a:r>
            <a:r>
              <a:rPr lang="zh-CN" altLang="en-US" sz="2000"/>
              <a:t>个元素</a:t>
            </a:r>
            <a:r>
              <a:rPr lang="en-US" altLang="zh-CN" sz="2000"/>
              <a:t>4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内层遍历第</a:t>
            </a:r>
            <a:r>
              <a:rPr lang="en-US" altLang="zh-CN" sz="1600"/>
              <a:t>4</a:t>
            </a:r>
            <a:r>
              <a:rPr lang="zh-CN" altLang="en-US" sz="1600"/>
              <a:t>个元素</a:t>
            </a:r>
            <a:r>
              <a:rPr lang="en-US" altLang="zh-CN" sz="1600"/>
              <a:t>5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4 &lt; 5</a:t>
            </a:r>
            <a:r>
              <a:rPr lang="zh-CN" altLang="en-US" sz="1600"/>
              <a:t>，将</a:t>
            </a:r>
            <a:r>
              <a:rPr lang="en-US" altLang="zh-CN" sz="1600"/>
              <a:t>5</a:t>
            </a:r>
            <a:r>
              <a:rPr lang="zh-CN" altLang="en-US" sz="1600"/>
              <a:t>向后移动一位</a:t>
            </a:r>
            <a:endParaRPr lang="en-US" altLang="zh-CN" sz="1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2B651-3E78-4501-87D5-32DBD2A33DA1}"/>
              </a:ext>
            </a:extLst>
          </p:cNvPr>
          <p:cNvSpPr txBox="1"/>
          <p:nvPr/>
        </p:nvSpPr>
        <p:spPr>
          <a:xfrm>
            <a:off x="4283242" y="2900516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4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CEC2CD-C4D7-4C6E-A408-A9B84ED74590}"/>
              </a:ext>
            </a:extLst>
          </p:cNvPr>
          <p:cNvSpPr/>
          <p:nvPr/>
        </p:nvSpPr>
        <p:spPr>
          <a:xfrm>
            <a:off x="9724505" y="1576833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8954F7-3855-421F-AAE4-FC10474AF5AB}"/>
              </a:ext>
            </a:extLst>
          </p:cNvPr>
          <p:cNvSpPr/>
          <p:nvPr/>
        </p:nvSpPr>
        <p:spPr>
          <a:xfrm>
            <a:off x="7395091" y="1576832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7B41541-AAEB-4213-AED6-EDD1CE146FB0}"/>
              </a:ext>
            </a:extLst>
          </p:cNvPr>
          <p:cNvSpPr/>
          <p:nvPr/>
        </p:nvSpPr>
        <p:spPr>
          <a:xfrm>
            <a:off x="5065677" y="1576832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3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09558 -0.002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198074B-8116-4984-82D1-EA89DC8602CC}"/>
              </a:ext>
            </a:extLst>
          </p:cNvPr>
          <p:cNvSpPr/>
          <p:nvPr/>
        </p:nvSpPr>
        <p:spPr>
          <a:xfrm>
            <a:off x="5782423" y="2677178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73627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90097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57156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6230387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8559796" y="1576833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5065682" y="1576834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4255803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D5DF1B9D-195F-447E-930E-5C1881F085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假设外层遍历第</a:t>
            </a:r>
            <a:r>
              <a:rPr lang="en-US" altLang="zh-CN" sz="2000"/>
              <a:t>8</a:t>
            </a:r>
            <a:r>
              <a:rPr lang="zh-CN" altLang="en-US" sz="2000"/>
              <a:t>个元素</a:t>
            </a:r>
            <a:r>
              <a:rPr lang="en-US" altLang="zh-CN" sz="2000"/>
              <a:t>4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内层遍历第</a:t>
            </a:r>
            <a:r>
              <a:rPr lang="en-US" altLang="zh-CN" sz="1600"/>
              <a:t>3</a:t>
            </a:r>
            <a:r>
              <a:rPr lang="zh-CN" altLang="en-US" sz="1600"/>
              <a:t>个元素</a:t>
            </a:r>
            <a:r>
              <a:rPr lang="en-US" altLang="zh-CN" sz="1600"/>
              <a:t>3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4 &gt; 3</a:t>
            </a:r>
            <a:r>
              <a:rPr lang="zh-CN" altLang="en-US" sz="1600"/>
              <a:t>，内层终止遍历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此时中间变量赋值给</a:t>
            </a:r>
            <a:r>
              <a:rPr lang="zh-CN" altLang="en-US" sz="1600">
                <a:solidFill>
                  <a:srgbClr val="FF0000"/>
                </a:solidFill>
              </a:rPr>
              <a:t>最后一个移动的元素在移动之前的位置，</a:t>
            </a:r>
            <a:r>
              <a:rPr lang="zh-CN" altLang="en-US" sz="1600"/>
              <a:t>这里将</a:t>
            </a:r>
            <a:r>
              <a:rPr lang="en-US" altLang="zh-CN" sz="1600"/>
              <a:t>temp</a:t>
            </a:r>
            <a:r>
              <a:rPr lang="zh-CN" altLang="en-US" sz="1600"/>
              <a:t>赋值给最后一个移动元素</a:t>
            </a:r>
            <a:r>
              <a:rPr lang="en-US" altLang="zh-CN" sz="1600">
                <a:solidFill>
                  <a:srgbClr val="FF0000"/>
                </a:solidFill>
              </a:rPr>
              <a:t>5</a:t>
            </a:r>
            <a:r>
              <a:rPr lang="zh-CN" altLang="en-US" sz="1600">
                <a:solidFill>
                  <a:srgbClr val="FF0000"/>
                </a:solidFill>
              </a:rPr>
              <a:t>移动前的位置，即第</a:t>
            </a:r>
            <a:r>
              <a:rPr lang="en-US" altLang="zh-CN" sz="1600">
                <a:solidFill>
                  <a:srgbClr val="FF0000"/>
                </a:solidFill>
              </a:rPr>
              <a:t>4</a:t>
            </a:r>
            <a:r>
              <a:rPr lang="zh-CN" altLang="en-US" sz="1600">
                <a:solidFill>
                  <a:srgbClr val="FF0000"/>
                </a:solidFill>
              </a:rPr>
              <a:t>个位置。</a:t>
            </a:r>
            <a:r>
              <a:rPr lang="en-US" altLang="zh-CN" sz="1600">
                <a:solidFill>
                  <a:srgbClr val="FF0000"/>
                </a:solidFill>
              </a:rPr>
              <a:t>(</a:t>
            </a:r>
            <a:r>
              <a:rPr lang="zh-CN" altLang="en-US" sz="1600">
                <a:solidFill>
                  <a:srgbClr val="FF0000"/>
                </a:solidFill>
              </a:rPr>
              <a:t>在程序中，</a:t>
            </a:r>
            <a:r>
              <a:rPr lang="en-US" altLang="zh-CN" sz="1600">
                <a:solidFill>
                  <a:srgbClr val="FF0000"/>
                </a:solidFill>
              </a:rPr>
              <a:t>for</a:t>
            </a:r>
            <a:r>
              <a:rPr lang="zh-CN" altLang="en-US" sz="1600">
                <a:solidFill>
                  <a:srgbClr val="FF0000"/>
                </a:solidFill>
              </a:rPr>
              <a:t>循环里面的序号</a:t>
            </a:r>
            <a:r>
              <a:rPr lang="en-US" altLang="zh-CN" sz="1600">
                <a:solidFill>
                  <a:srgbClr val="FF0000"/>
                </a:solidFill>
              </a:rPr>
              <a:t>i</a:t>
            </a:r>
            <a:r>
              <a:rPr lang="zh-CN" altLang="en-US" sz="1600">
                <a:solidFill>
                  <a:srgbClr val="FF0000"/>
                </a:solidFill>
              </a:rPr>
              <a:t>此时在元素</a:t>
            </a:r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所在位置，所以将</a:t>
            </a:r>
            <a:r>
              <a:rPr lang="en-US" altLang="zh-CN" sz="1600">
                <a:solidFill>
                  <a:srgbClr val="FF0000"/>
                </a:solidFill>
              </a:rPr>
              <a:t>temp</a:t>
            </a:r>
            <a:r>
              <a:rPr lang="zh-CN" altLang="en-US" sz="1600">
                <a:solidFill>
                  <a:srgbClr val="FF0000"/>
                </a:solidFill>
              </a:rPr>
              <a:t>赋值给</a:t>
            </a:r>
            <a:r>
              <a:rPr lang="en-US" altLang="zh-CN" sz="1600">
                <a:solidFill>
                  <a:srgbClr val="FF0000"/>
                </a:solidFill>
              </a:rPr>
              <a:t>arr[i+1])</a:t>
            </a:r>
            <a:endParaRPr lang="en-US" altLang="zh-CN" sz="1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2B651-3E78-4501-87D5-32DBD2A33DA1}"/>
              </a:ext>
            </a:extLst>
          </p:cNvPr>
          <p:cNvSpPr txBox="1"/>
          <p:nvPr/>
        </p:nvSpPr>
        <p:spPr>
          <a:xfrm>
            <a:off x="4283242" y="2900516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4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CEC2CD-C4D7-4C6E-A408-A9B84ED74590}"/>
              </a:ext>
            </a:extLst>
          </p:cNvPr>
          <p:cNvSpPr/>
          <p:nvPr/>
        </p:nvSpPr>
        <p:spPr>
          <a:xfrm>
            <a:off x="9724505" y="1576833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8954F7-3855-421F-AAE4-FC10474AF5AB}"/>
              </a:ext>
            </a:extLst>
          </p:cNvPr>
          <p:cNvSpPr/>
          <p:nvPr/>
        </p:nvSpPr>
        <p:spPr>
          <a:xfrm>
            <a:off x="7395091" y="1576832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5873 -0.159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-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2736273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390097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1571568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6230387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8559796" y="1576833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5065682" y="1576834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4255803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D5DF1B9D-195F-447E-930E-5C1881F0858C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假设外层遍历第</a:t>
            </a:r>
            <a:r>
              <a:rPr lang="en-US" altLang="zh-CN" sz="2000"/>
              <a:t>8</a:t>
            </a:r>
            <a:r>
              <a:rPr lang="zh-CN" altLang="en-US" sz="2000"/>
              <a:t>个元素</a:t>
            </a:r>
            <a:r>
              <a:rPr lang="en-US" altLang="zh-CN" sz="2000"/>
              <a:t>4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内层遍历元素</a:t>
            </a:r>
            <a:r>
              <a:rPr lang="en-US" altLang="zh-CN" sz="1600"/>
              <a:t>3</a:t>
            </a:r>
          </a:p>
          <a:p>
            <a:pPr lvl="1">
              <a:lnSpc>
                <a:spcPct val="150000"/>
              </a:lnSpc>
            </a:pPr>
            <a:r>
              <a:rPr lang="en-US" altLang="zh-CN" sz="1600"/>
              <a:t>4 &gt; 3</a:t>
            </a:r>
            <a:r>
              <a:rPr lang="zh-CN" altLang="en-US" sz="1600"/>
              <a:t>，内层终止遍历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此时中间变量赋值给</a:t>
            </a:r>
            <a:r>
              <a:rPr lang="zh-CN" altLang="en-US" sz="1600">
                <a:solidFill>
                  <a:srgbClr val="FF0000"/>
                </a:solidFill>
              </a:rPr>
              <a:t>最后一个移动的元素在移动之前的位置，</a:t>
            </a:r>
            <a:r>
              <a:rPr lang="zh-CN" altLang="en-US" sz="1600"/>
              <a:t>这里将</a:t>
            </a:r>
            <a:r>
              <a:rPr lang="en-US" altLang="zh-CN" sz="1600"/>
              <a:t>temp</a:t>
            </a:r>
            <a:r>
              <a:rPr lang="zh-CN" altLang="en-US" sz="1600"/>
              <a:t>赋值给最后一个移动元素</a:t>
            </a:r>
            <a:r>
              <a:rPr lang="en-US" altLang="zh-CN" sz="1600">
                <a:solidFill>
                  <a:srgbClr val="FF0000"/>
                </a:solidFill>
              </a:rPr>
              <a:t>5</a:t>
            </a:r>
            <a:r>
              <a:rPr lang="zh-CN" altLang="en-US" sz="1600">
                <a:solidFill>
                  <a:srgbClr val="FF0000"/>
                </a:solidFill>
              </a:rPr>
              <a:t>移动前的位置，即第</a:t>
            </a:r>
            <a:r>
              <a:rPr lang="en-US" altLang="zh-CN" sz="1600">
                <a:solidFill>
                  <a:srgbClr val="FF0000"/>
                </a:solidFill>
              </a:rPr>
              <a:t>4</a:t>
            </a:r>
            <a:r>
              <a:rPr lang="zh-CN" altLang="en-US" sz="1600">
                <a:solidFill>
                  <a:srgbClr val="FF0000"/>
                </a:solidFill>
              </a:rPr>
              <a:t>个位置。</a:t>
            </a:r>
            <a:endParaRPr lang="en-US" altLang="zh-CN" sz="1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2B651-3E78-4501-87D5-32DBD2A33DA1}"/>
              </a:ext>
            </a:extLst>
          </p:cNvPr>
          <p:cNvSpPr txBox="1"/>
          <p:nvPr/>
        </p:nvSpPr>
        <p:spPr>
          <a:xfrm>
            <a:off x="4283242" y="2900516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4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CEC2CD-C4D7-4C6E-A408-A9B84ED74590}"/>
              </a:ext>
            </a:extLst>
          </p:cNvPr>
          <p:cNvSpPr/>
          <p:nvPr/>
        </p:nvSpPr>
        <p:spPr>
          <a:xfrm>
            <a:off x="9724505" y="1576833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8954F7-3855-421F-AAE4-FC10474AF5AB}"/>
              </a:ext>
            </a:extLst>
          </p:cNvPr>
          <p:cNvSpPr/>
          <p:nvPr/>
        </p:nvSpPr>
        <p:spPr>
          <a:xfrm>
            <a:off x="7395091" y="1576832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3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插入排序如何减少选择排序的时间复杂度？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外层遍历一个元素时，内层遍历外层当前访问元素的</a:t>
            </a:r>
            <a:r>
              <a:rPr lang="zh-CN" altLang="en-US" sz="2000">
                <a:solidFill>
                  <a:srgbClr val="FF0000"/>
                </a:solidFill>
              </a:rPr>
              <a:t>前</a:t>
            </a:r>
            <a:r>
              <a:rPr lang="zh-CN" altLang="en-US" sz="2000"/>
              <a:t>面元素时，将内层当前访问元素与它前面的元素比较，如果它比前面的元素小，交换内层访问元素和它前面元素，一直到内层当前访问元素比它前面的元素大于或者等于时，内层停止遍历。由于提前停止内层遍历，所以减少了时间复杂度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16160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838200" y="1690688"/>
                <a:ext cx="105156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/>
                  <a:t>优点</a:t>
                </a:r>
                <a:endParaRPr lang="en-US" altLang="zh-CN" sz="2000" b="1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相比于最开始的插入排序，每次没有执行需要</a:t>
                </a:r>
                <a:r>
                  <a:rPr lang="en-US" altLang="zh-CN" sz="1600"/>
                  <a:t>3</a:t>
                </a:r>
                <a:r>
                  <a:rPr lang="zh-CN" altLang="en-US" sz="1600"/>
                  <a:t>次赋值的交换操作，只是将元素移动一下，只进行了一次赋值操作，减小和时间复杂度</a:t>
                </a:r>
                <a:endParaRPr lang="en-US" altLang="zh-CN" sz="160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对于近乎有序的数组，排序非常快，甚至比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/>
                  <a:t>速度还快</a:t>
                </a:r>
                <a:endParaRPr lang="en-US" altLang="zh-CN" sz="160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/>
                  <a:t>缺点</a:t>
                </a:r>
                <a:endParaRPr lang="en-US" altLang="zh-CN" sz="2000" b="1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600"/>
                  <a:t>对于有序性不强的数组，速度比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/>
                  <a:t>速度慢</a:t>
                </a:r>
                <a:endParaRPr lang="en-US" altLang="zh-CN" sz="1600"/>
              </a:p>
            </p:txBody>
          </p:sp>
        </mc:Choice>
        <mc:Fallback xmlns="">
          <p:sp>
            <p:nvSpPr>
              <p:cNvPr id="4" name="PA-内容占位符 3">
                <a:extLst>
                  <a:ext uri="{FF2B5EF4-FFF2-40B4-BE49-F238E27FC236}">
                    <a16:creationId xmlns:a16="http://schemas.microsoft.com/office/drawing/2014/main" id="{CDA96F9A-127B-4FAA-B00A-965FB5F79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838200" y="1690688"/>
                <a:ext cx="10515600" cy="4802185"/>
              </a:xfrm>
              <a:blipFill>
                <a:blip r:embed="rId5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算法优点和缺点</a:t>
            </a:r>
          </a:p>
        </p:txBody>
      </p:sp>
    </p:spTree>
    <p:extLst>
      <p:ext uri="{BB962C8B-B14F-4D97-AF65-F5344CB8AC3E}">
        <p14:creationId xmlns:p14="http://schemas.microsoft.com/office/powerpoint/2010/main" val="3607456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690688"/>
            <a:ext cx="10515600" cy="4802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插入排序是将一个元素从后往前移动到比它小的元素的后面，冒泡排序是将没有排好序的元素中最大的元素向后移动，移动到没有排好序的最后一个位置。由于插入排序可以提前停止，所以对于近乎有序的数组，它排序非常快。</a:t>
            </a:r>
            <a:endParaRPr lang="en-US" altLang="zh-CN" sz="2000" b="1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插入排序和冒泡排序的比较</a:t>
            </a:r>
          </a:p>
        </p:txBody>
      </p:sp>
    </p:spTree>
    <p:extLst>
      <p:ext uri="{BB962C8B-B14F-4D97-AF65-F5344CB8AC3E}">
        <p14:creationId xmlns:p14="http://schemas.microsoft.com/office/powerpoint/2010/main" val="229399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2835564"/>
            <a:ext cx="10515600" cy="3657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从第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r>
              <a:rPr lang="zh-CN" altLang="en-US" sz="2000"/>
              <a:t>个位置开始遍历所有位置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1600"/>
              <a:t>从当前外层遍历的元素位置开始，遍历</a:t>
            </a:r>
            <a:r>
              <a:rPr lang="zh-CN" altLang="en-US" sz="1600">
                <a:solidFill>
                  <a:srgbClr val="FF0000"/>
                </a:solidFill>
              </a:rPr>
              <a:t>前面</a:t>
            </a:r>
            <a:r>
              <a:rPr lang="zh-CN" altLang="en-US" sz="1600"/>
              <a:t>的所有元素</a:t>
            </a:r>
            <a:endParaRPr lang="en-US" altLang="zh-CN" sz="1600"/>
          </a:p>
          <a:p>
            <a:pPr lvl="2">
              <a:lnSpc>
                <a:spcPct val="150000"/>
              </a:lnSpc>
            </a:pPr>
            <a:r>
              <a:rPr lang="zh-CN" altLang="en-US" sz="1200"/>
              <a:t>比较</a:t>
            </a:r>
            <a:r>
              <a:rPr lang="zh-CN" altLang="en-US" sz="1200">
                <a:solidFill>
                  <a:srgbClr val="FF0000"/>
                </a:solidFill>
              </a:rPr>
              <a:t>外层</a:t>
            </a:r>
            <a:r>
              <a:rPr lang="zh-CN" altLang="en-US" sz="1200"/>
              <a:t>访问的元素与</a:t>
            </a:r>
            <a:r>
              <a:rPr lang="zh-CN" altLang="en-US" sz="1200">
                <a:solidFill>
                  <a:srgbClr val="FF0000"/>
                </a:solidFill>
              </a:rPr>
              <a:t>内层访问</a:t>
            </a:r>
            <a:r>
              <a:rPr lang="zh-CN" altLang="en-US" sz="1200"/>
              <a:t>的元素的大小 </a:t>
            </a:r>
            <a:endParaRPr lang="en-US" altLang="zh-CN" sz="1200"/>
          </a:p>
          <a:p>
            <a:pPr lvl="2">
              <a:lnSpc>
                <a:spcPct val="150000"/>
              </a:lnSpc>
            </a:pPr>
            <a:r>
              <a:rPr lang="zh-CN" altLang="en-US" sz="1200"/>
              <a:t>如果</a:t>
            </a:r>
            <a:r>
              <a:rPr lang="zh-CN" altLang="en-US" sz="1200">
                <a:solidFill>
                  <a:srgbClr val="FF0000"/>
                </a:solidFill>
              </a:rPr>
              <a:t>外层</a:t>
            </a:r>
            <a:r>
              <a:rPr lang="zh-CN" altLang="en-US" sz="1200"/>
              <a:t>访问的元素比</a:t>
            </a:r>
            <a:r>
              <a:rPr lang="zh-CN" altLang="en-US" sz="1200">
                <a:solidFill>
                  <a:srgbClr val="FF0000"/>
                </a:solidFill>
              </a:rPr>
              <a:t>内层访问</a:t>
            </a:r>
            <a:r>
              <a:rPr lang="zh-CN" altLang="en-US" sz="1200"/>
              <a:t>的元素要小，交换它们的位置 </a:t>
            </a:r>
            <a:endParaRPr lang="en-US" altLang="zh-CN" sz="1200"/>
          </a:p>
          <a:p>
            <a:pPr lvl="2">
              <a:lnSpc>
                <a:spcPct val="150000"/>
              </a:lnSpc>
            </a:pPr>
            <a:r>
              <a:rPr lang="zh-CN" altLang="en-US" sz="1200"/>
              <a:t>直到</a:t>
            </a:r>
            <a:r>
              <a:rPr lang="zh-CN" altLang="en-US" sz="1200">
                <a:solidFill>
                  <a:srgbClr val="FF0000"/>
                </a:solidFill>
              </a:rPr>
              <a:t>外层</a:t>
            </a:r>
            <a:r>
              <a:rPr lang="zh-CN" altLang="en-US" sz="1200"/>
              <a:t>访问元素大于等于</a:t>
            </a:r>
            <a:r>
              <a:rPr lang="zh-CN" altLang="en-US" sz="1200">
                <a:solidFill>
                  <a:srgbClr val="FF0000"/>
                </a:solidFill>
              </a:rPr>
              <a:t>内层访问</a:t>
            </a:r>
            <a:r>
              <a:rPr lang="zh-CN" altLang="en-US" sz="1200"/>
              <a:t>的元素，停止内层遍历   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外层遍历完成后，数组变得有序，从小到大排序</a:t>
            </a:r>
            <a:endParaRPr lang="en-US" altLang="zh-CN" sz="2000"/>
          </a:p>
        </p:txBody>
      </p:sp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5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插入排序算法流程实例</a:t>
            </a:r>
          </a:p>
        </p:txBody>
      </p:sp>
    </p:spTree>
    <p:extLst>
      <p:ext uri="{BB962C8B-B14F-4D97-AF65-F5344CB8AC3E}">
        <p14:creationId xmlns:p14="http://schemas.microsoft.com/office/powerpoint/2010/main" val="427891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43926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2</a:t>
            </a:r>
            <a:r>
              <a:rPr lang="zh-CN" altLang="en-US" sz="2000"/>
              <a:t>个元素</a:t>
            </a:r>
            <a:r>
              <a:rPr lang="en-US" altLang="zh-CN" sz="2000"/>
              <a:t>6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</a:t>
            </a:r>
            <a:r>
              <a:rPr lang="en-US" altLang="zh-CN" sz="1600"/>
              <a:t>6</a:t>
            </a:r>
            <a:r>
              <a:rPr lang="zh-CN" altLang="en-US" sz="1600"/>
              <a:t>之前的第</a:t>
            </a:r>
            <a:r>
              <a:rPr lang="en-US" altLang="zh-CN" sz="1600"/>
              <a:t>1</a:t>
            </a:r>
            <a:r>
              <a:rPr lang="zh-CN" altLang="en-US" sz="1600"/>
              <a:t>个元素</a:t>
            </a:r>
            <a:r>
              <a:rPr lang="en-US" altLang="zh-CN" sz="1600"/>
              <a:t>8</a:t>
            </a:r>
            <a:r>
              <a:rPr lang="zh-CN" altLang="en-US" sz="1600"/>
              <a:t>开始</a:t>
            </a:r>
            <a:r>
              <a:rPr lang="zh-CN" altLang="en-US" sz="1600">
                <a:solidFill>
                  <a:srgbClr val="FF0000"/>
                </a:solidFill>
              </a:rPr>
              <a:t>向前</a:t>
            </a:r>
            <a:r>
              <a:rPr lang="zh-CN" altLang="en-US" sz="1600"/>
              <a:t>遍历</a:t>
            </a:r>
            <a:endParaRPr lang="en-US" altLang="zh-CN" sz="1600"/>
          </a:p>
          <a:p>
            <a:pPr lvl="2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外层</a:t>
            </a:r>
            <a:r>
              <a:rPr lang="zh-CN" altLang="en-US" sz="1200"/>
              <a:t>访问的元素</a:t>
            </a:r>
            <a:r>
              <a:rPr lang="en-US" altLang="zh-CN" sz="1200"/>
              <a:t>6</a:t>
            </a:r>
            <a:r>
              <a:rPr lang="zh-CN" altLang="en-US" sz="1200"/>
              <a:t>比</a:t>
            </a:r>
            <a:r>
              <a:rPr lang="zh-CN" altLang="en-US" sz="1200">
                <a:solidFill>
                  <a:srgbClr val="FF0000"/>
                </a:solidFill>
              </a:rPr>
              <a:t>内层访问</a:t>
            </a:r>
            <a:r>
              <a:rPr lang="zh-CN" altLang="en-US" sz="1200"/>
              <a:t>的元素</a:t>
            </a:r>
            <a:r>
              <a:rPr lang="en-US" altLang="zh-CN" sz="1200"/>
              <a:t>8</a:t>
            </a:r>
            <a:r>
              <a:rPr lang="zh-CN" altLang="en-US" sz="1200"/>
              <a:t>要小，</a:t>
            </a:r>
            <a:r>
              <a:rPr lang="en-US" altLang="zh-CN" sz="1200"/>
              <a:t>6 &lt; 8</a:t>
            </a:r>
            <a:r>
              <a:rPr lang="zh-CN" altLang="en-US" sz="1200"/>
              <a:t>，交换它们位置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3068782" y="2681655"/>
            <a:ext cx="230909" cy="271303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5848D1-C0CA-4BBB-B1A0-158F54F2B385}"/>
              </a:ext>
            </a:extLst>
          </p:cNvPr>
          <p:cNvSpPr txBox="1"/>
          <p:nvPr/>
        </p:nvSpPr>
        <p:spPr>
          <a:xfrm>
            <a:off x="4771929" y="2878026"/>
            <a:ext cx="2648141" cy="8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红色方框表示外层访问元素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/>
              <a:t>蓝色方框表示内层访问元素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/>
              <a:t>红色三角形表示外层当前访问的位置</a:t>
            </a:r>
          </a:p>
        </p:txBody>
      </p:sp>
    </p:spTree>
    <p:extLst>
      <p:ext uri="{BB962C8B-B14F-4D97-AF65-F5344CB8AC3E}">
        <p14:creationId xmlns:p14="http://schemas.microsoft.com/office/powerpoint/2010/main" val="408355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09584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09557 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3</a:t>
            </a:r>
            <a:r>
              <a:rPr lang="zh-CN" altLang="en-US" sz="2000"/>
              <a:t>个元素</a:t>
            </a:r>
            <a:r>
              <a:rPr lang="en-US" altLang="zh-CN" sz="2000"/>
              <a:t>2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</a:t>
            </a:r>
            <a:r>
              <a:rPr lang="en-US" altLang="zh-CN" sz="1600"/>
              <a:t>2</a:t>
            </a:r>
            <a:r>
              <a:rPr lang="zh-CN" altLang="en-US" sz="1600"/>
              <a:t>之前的第</a:t>
            </a:r>
            <a:r>
              <a:rPr lang="en-US" altLang="zh-CN" sz="1600"/>
              <a:t>1</a:t>
            </a:r>
            <a:r>
              <a:rPr lang="zh-CN" altLang="en-US" sz="1600"/>
              <a:t>个元素</a:t>
            </a:r>
            <a:r>
              <a:rPr lang="en-US" altLang="zh-CN" sz="1600"/>
              <a:t>8</a:t>
            </a:r>
            <a:r>
              <a:rPr lang="zh-CN" altLang="en-US" sz="1600"/>
              <a:t>开始</a:t>
            </a:r>
            <a:r>
              <a:rPr lang="zh-CN" altLang="en-US" sz="1600">
                <a:solidFill>
                  <a:srgbClr val="FF0000"/>
                </a:solidFill>
              </a:rPr>
              <a:t>向前</a:t>
            </a:r>
            <a:r>
              <a:rPr lang="zh-CN" altLang="en-US" sz="1600"/>
              <a:t>遍历</a:t>
            </a:r>
            <a:endParaRPr lang="en-US" altLang="zh-CN" sz="1600"/>
          </a:p>
          <a:p>
            <a:pPr lvl="2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外层</a:t>
            </a:r>
            <a:r>
              <a:rPr lang="zh-CN" altLang="en-US" sz="1200"/>
              <a:t>访问的元素</a:t>
            </a:r>
            <a:r>
              <a:rPr lang="en-US" altLang="zh-CN" sz="1200"/>
              <a:t>2</a:t>
            </a:r>
            <a:r>
              <a:rPr lang="zh-CN" altLang="en-US" sz="1200"/>
              <a:t>比</a:t>
            </a:r>
            <a:r>
              <a:rPr lang="zh-CN" altLang="en-US" sz="1200">
                <a:solidFill>
                  <a:srgbClr val="FF0000"/>
                </a:solidFill>
              </a:rPr>
              <a:t>内层访问</a:t>
            </a:r>
            <a:r>
              <a:rPr lang="zh-CN" altLang="en-US" sz="1200"/>
              <a:t>的元素</a:t>
            </a:r>
            <a:r>
              <a:rPr lang="en-US" altLang="zh-CN" sz="1200"/>
              <a:t>8</a:t>
            </a:r>
            <a:r>
              <a:rPr lang="zh-CN" altLang="en-US" sz="1200"/>
              <a:t>要小，</a:t>
            </a:r>
            <a:r>
              <a:rPr lang="en-US" altLang="zh-CN" sz="1200"/>
              <a:t>2 &lt; 8</a:t>
            </a:r>
            <a:r>
              <a:rPr lang="zh-CN" altLang="en-US" sz="1200"/>
              <a:t>，交换它们位置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4233487" y="2681655"/>
            <a:ext cx="230909" cy="271303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9C647F-26A3-4CFC-B339-343203BB8299}"/>
              </a:ext>
            </a:extLst>
          </p:cNvPr>
          <p:cNvSpPr txBox="1"/>
          <p:nvPr/>
        </p:nvSpPr>
        <p:spPr>
          <a:xfrm>
            <a:off x="5428648" y="3253339"/>
            <a:ext cx="196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3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09531 -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09544 2.59259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3</a:t>
            </a:r>
            <a:r>
              <a:rPr lang="zh-CN" altLang="en-US" sz="2000"/>
              <a:t>个元素</a:t>
            </a:r>
            <a:r>
              <a:rPr lang="en-US" altLang="zh-CN" sz="2000"/>
              <a:t>8(</a:t>
            </a:r>
            <a:r>
              <a:rPr lang="zh-CN" altLang="en-US" sz="2000"/>
              <a:t>此时外层访问的元素</a:t>
            </a:r>
            <a:r>
              <a:rPr lang="en-US" altLang="zh-CN" sz="2000"/>
              <a:t>8</a:t>
            </a:r>
            <a:r>
              <a:rPr lang="zh-CN" altLang="en-US" sz="2000"/>
              <a:t>移动到第</a:t>
            </a:r>
            <a:r>
              <a:rPr lang="en-US" altLang="zh-CN" sz="2000"/>
              <a:t>3</a:t>
            </a:r>
            <a:r>
              <a:rPr lang="zh-CN" altLang="en-US" sz="2000"/>
              <a:t>个位置，内层访问的元素</a:t>
            </a:r>
            <a:r>
              <a:rPr lang="en-US" altLang="zh-CN" sz="2000"/>
              <a:t>2</a:t>
            </a:r>
            <a:r>
              <a:rPr lang="zh-CN" altLang="en-US" sz="2000"/>
              <a:t>移动到第</a:t>
            </a:r>
            <a:r>
              <a:rPr lang="en-US" altLang="zh-CN" sz="2000"/>
              <a:t>2</a:t>
            </a:r>
            <a:r>
              <a:rPr lang="zh-CN" altLang="en-US" sz="2000"/>
              <a:t>个位置</a:t>
            </a:r>
            <a:r>
              <a:rPr lang="en-US" altLang="zh-CN" sz="200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比较</a:t>
            </a:r>
            <a:r>
              <a:rPr lang="zh-CN" altLang="en-US" sz="1600">
                <a:solidFill>
                  <a:srgbClr val="FF0000"/>
                </a:solidFill>
              </a:rPr>
              <a:t>外层</a:t>
            </a:r>
            <a:r>
              <a:rPr lang="zh-CN" altLang="en-US" sz="1600"/>
              <a:t>访问元素</a:t>
            </a:r>
            <a:r>
              <a:rPr lang="en-US" altLang="zh-CN" sz="1600"/>
              <a:t>8</a:t>
            </a:r>
            <a:r>
              <a:rPr lang="zh-CN" altLang="en-US" sz="1600"/>
              <a:t>的它前面元素大小，</a:t>
            </a:r>
            <a:r>
              <a:rPr lang="en-US" altLang="zh-CN" sz="1600"/>
              <a:t>2 &lt; 6</a:t>
            </a:r>
            <a:r>
              <a:rPr lang="zh-CN" altLang="en-US" sz="1600"/>
              <a:t>，交换它们位置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4233487" y="2681655"/>
            <a:ext cx="230909" cy="271303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2E2DD9-2035-4810-9747-C5EAAAFB54D2}"/>
              </a:ext>
            </a:extLst>
          </p:cNvPr>
          <p:cNvSpPr txBox="1"/>
          <p:nvPr/>
        </p:nvSpPr>
        <p:spPr>
          <a:xfrm>
            <a:off x="5428648" y="3253339"/>
            <a:ext cx="196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temp = 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5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09505 0.00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09558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FD70B-EA3A-4EE5-ADB0-9B5F6727F082}"/>
              </a:ext>
            </a:extLst>
          </p:cNvPr>
          <p:cNvSpPr/>
          <p:nvPr/>
        </p:nvSpPr>
        <p:spPr>
          <a:xfrm>
            <a:off x="157156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BD9CE7-3C74-44A7-891E-BAECF0A1D336}"/>
              </a:ext>
            </a:extLst>
          </p:cNvPr>
          <p:cNvSpPr/>
          <p:nvPr/>
        </p:nvSpPr>
        <p:spPr>
          <a:xfrm>
            <a:off x="273627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7352F9-B776-44EE-A059-97F98FF3EBC8}"/>
              </a:ext>
            </a:extLst>
          </p:cNvPr>
          <p:cNvSpPr/>
          <p:nvPr/>
        </p:nvSpPr>
        <p:spPr>
          <a:xfrm>
            <a:off x="3900979" y="1576835"/>
            <a:ext cx="895927" cy="969385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6DC20-D188-4618-942C-4258403483CF}"/>
              </a:ext>
            </a:extLst>
          </p:cNvPr>
          <p:cNvSpPr/>
          <p:nvPr/>
        </p:nvSpPr>
        <p:spPr>
          <a:xfrm>
            <a:off x="5065684" y="1576835"/>
            <a:ext cx="895927" cy="969385"/>
          </a:xfrm>
          <a:prstGeom prst="round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69155-B986-4F9B-8DD5-D369B491E264}"/>
              </a:ext>
            </a:extLst>
          </p:cNvPr>
          <p:cNvSpPr/>
          <p:nvPr/>
        </p:nvSpPr>
        <p:spPr>
          <a:xfrm>
            <a:off x="623038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FF0F4B-BB50-4A6F-9251-91F5894E3707}"/>
              </a:ext>
            </a:extLst>
          </p:cNvPr>
          <p:cNvSpPr/>
          <p:nvPr/>
        </p:nvSpPr>
        <p:spPr>
          <a:xfrm>
            <a:off x="7395094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D161F1-C529-4ECD-9F34-EC87B50D226C}"/>
              </a:ext>
            </a:extLst>
          </p:cNvPr>
          <p:cNvSpPr/>
          <p:nvPr/>
        </p:nvSpPr>
        <p:spPr>
          <a:xfrm>
            <a:off x="8559799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713FBC-7830-4ADE-B839-6EC7A4B4E04E}"/>
              </a:ext>
            </a:extLst>
          </p:cNvPr>
          <p:cNvSpPr/>
          <p:nvPr/>
        </p:nvSpPr>
        <p:spPr>
          <a:xfrm>
            <a:off x="9724505" y="1576835"/>
            <a:ext cx="895927" cy="969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FE3BC516-DB98-43FE-BE5F-8E9113DA2F0D}"/>
              </a:ext>
            </a:extLst>
          </p:cNvPr>
          <p:cNvSpPr/>
          <p:nvPr/>
        </p:nvSpPr>
        <p:spPr>
          <a:xfrm>
            <a:off x="4255804" y="2681655"/>
            <a:ext cx="186275" cy="218861"/>
          </a:xfrm>
          <a:prstGeom prst="triangl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PA-内容占位符 3">
            <a:extLst>
              <a:ext uri="{FF2B5EF4-FFF2-40B4-BE49-F238E27FC236}">
                <a16:creationId xmlns:a16="http://schemas.microsoft.com/office/drawing/2014/main" id="{F808BC09-7A05-467C-90C8-98B91166FF7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3905043"/>
            <a:ext cx="10515600" cy="254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/>
              <a:t>外层遍历第</a:t>
            </a:r>
            <a:r>
              <a:rPr lang="en-US" altLang="zh-CN" sz="2000"/>
              <a:t>3</a:t>
            </a:r>
            <a:r>
              <a:rPr lang="zh-CN" altLang="en-US" sz="2000"/>
              <a:t>个元素</a:t>
            </a:r>
            <a:r>
              <a:rPr lang="en-US" altLang="zh-CN" sz="2000"/>
              <a:t>8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内层从</a:t>
            </a:r>
            <a:r>
              <a:rPr lang="en-US" altLang="zh-CN" sz="1600"/>
              <a:t>8</a:t>
            </a:r>
            <a:r>
              <a:rPr lang="zh-CN" altLang="en-US" sz="1600"/>
              <a:t>之后的第</a:t>
            </a:r>
            <a:r>
              <a:rPr lang="en-US" altLang="zh-CN" sz="1600"/>
              <a:t>1</a:t>
            </a:r>
            <a:r>
              <a:rPr lang="zh-CN" altLang="en-US" sz="1600"/>
              <a:t>个元素</a:t>
            </a:r>
            <a:r>
              <a:rPr lang="en-US" altLang="zh-CN" sz="1600"/>
              <a:t>3</a:t>
            </a:r>
            <a:r>
              <a:rPr lang="zh-CN" altLang="en-US" sz="1600"/>
              <a:t>开始</a:t>
            </a:r>
            <a:r>
              <a:rPr lang="zh-CN" altLang="en-US" sz="1600">
                <a:solidFill>
                  <a:srgbClr val="FF0000"/>
                </a:solidFill>
              </a:rPr>
              <a:t>向前</a:t>
            </a:r>
            <a:r>
              <a:rPr lang="zh-CN" altLang="en-US" sz="1600"/>
              <a:t>遍历</a:t>
            </a:r>
            <a:endParaRPr lang="en-US" altLang="zh-CN" sz="1600"/>
          </a:p>
          <a:p>
            <a:pPr lvl="2">
              <a:lnSpc>
                <a:spcPct val="150000"/>
              </a:lnSpc>
            </a:pPr>
            <a:r>
              <a:rPr lang="zh-CN" altLang="en-US" sz="1200"/>
              <a:t>比较内层访问元素</a:t>
            </a:r>
            <a:r>
              <a:rPr lang="en-US" altLang="zh-CN" sz="1200"/>
              <a:t>3</a:t>
            </a:r>
            <a:r>
              <a:rPr lang="zh-CN" altLang="en-US" sz="1200"/>
              <a:t>的它前面元素大小，</a:t>
            </a:r>
            <a:r>
              <a:rPr lang="en-US" altLang="zh-CN" sz="1200"/>
              <a:t>3 &lt; 8</a:t>
            </a:r>
            <a:r>
              <a:rPr lang="zh-CN" altLang="en-US" sz="1200"/>
              <a:t>，交换它们位置</a:t>
            </a:r>
          </a:p>
        </p:txBody>
      </p:sp>
    </p:spTree>
    <p:extLst>
      <p:ext uri="{BB962C8B-B14F-4D97-AF65-F5344CB8AC3E}">
        <p14:creationId xmlns:p14="http://schemas.microsoft.com/office/powerpoint/2010/main" val="39131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957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09557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1603</Words>
  <Application>Microsoft Office PowerPoint</Application>
  <PresentationFormat>宽屏</PresentationFormat>
  <Paragraphs>273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Office 主题​​</vt:lpstr>
      <vt:lpstr>插入排序</vt:lpstr>
      <vt:lpstr>插入排序要解决的问题</vt:lpstr>
      <vt:lpstr>插入排序如何减少选择排序的时间复杂度？</vt:lpstr>
      <vt:lpstr>算法流程</vt:lpstr>
      <vt:lpstr>插入排序算法流程实例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算法优点和缺点</vt:lpstr>
      <vt:lpstr>前面部分是错误的</vt:lpstr>
      <vt:lpstr>优化插入排序算法</vt:lpstr>
      <vt:lpstr>如何优化插入排序？</vt:lpstr>
      <vt:lpstr>优化的插入排序算法流程实例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算法优点和缺点</vt:lpstr>
      <vt:lpstr>插入排序和冒泡排序的比较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并查集简单版本实现</dc:title>
  <dc:creator>YR</dc:creator>
  <cp:lastModifiedBy>YR</cp:lastModifiedBy>
  <cp:revision>175</cp:revision>
  <dcterms:created xsi:type="dcterms:W3CDTF">2020-10-22T00:53:08Z</dcterms:created>
  <dcterms:modified xsi:type="dcterms:W3CDTF">2020-12-22T01:54:01Z</dcterms:modified>
</cp:coreProperties>
</file>