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84" r:id="rId4"/>
    <p:sldId id="268" r:id="rId5"/>
    <p:sldId id="310" r:id="rId6"/>
    <p:sldId id="328" r:id="rId7"/>
    <p:sldId id="329" r:id="rId8"/>
    <p:sldId id="336" r:id="rId9"/>
    <p:sldId id="338" r:id="rId10"/>
    <p:sldId id="337" r:id="rId11"/>
    <p:sldId id="339" r:id="rId12"/>
    <p:sldId id="340" r:id="rId13"/>
    <p:sldId id="341" r:id="rId14"/>
    <p:sldId id="342" r:id="rId15"/>
    <p:sldId id="343" r:id="rId16"/>
    <p:sldId id="362" r:id="rId17"/>
    <p:sldId id="344" r:id="rId18"/>
    <p:sldId id="363" r:id="rId19"/>
    <p:sldId id="345" r:id="rId20"/>
    <p:sldId id="347" r:id="rId21"/>
    <p:sldId id="351" r:id="rId22"/>
    <p:sldId id="352" r:id="rId23"/>
    <p:sldId id="354" r:id="rId24"/>
    <p:sldId id="356" r:id="rId25"/>
    <p:sldId id="358" r:id="rId26"/>
    <p:sldId id="359" r:id="rId27"/>
    <p:sldId id="36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R" initials="Y" lastIdx="1" clrIdx="0">
    <p:extLst>
      <p:ext uri="{19B8F6BF-5375-455C-9EA6-DF929625EA0E}">
        <p15:presenceInfo xmlns:p15="http://schemas.microsoft.com/office/powerpoint/2012/main" userId="Y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324"/>
      </p:cViewPr>
      <p:guideLst>
        <p:guide pos="416"/>
        <p:guide pos="7256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40834-1A66-449B-8535-2BEC1DFA6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7F2A9-B1B9-4208-95DE-8D3B25C6E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8EF6E-381D-43A2-A8C8-FF471BA8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46335-9199-44A7-8661-3CF8C6C7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7CB3A-961E-487F-8F07-D3EA5040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5F1FE-F739-4F59-A90C-1ABBBD22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EB11BF-8F8A-467B-BAC8-F3E756327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58334-25D6-4465-8E6F-435101F7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AF485-743E-4E11-9253-6C3775C7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0B3DB-181D-46AC-8787-F54F9427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7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059FA-3F96-45B5-B3E5-6C1961487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3FAD31-5F59-44EB-8809-EE6193DE4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57114-599B-4B74-8E8D-6866EF71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C4075-0327-4018-A15F-6009AE74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66D54-31FA-4902-ACD4-00F2C6C5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3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5C38-9E01-4431-AF81-B43D22AC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CA5A3-E8EA-4F9F-BFF1-D2AC6A2C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13A40-BAD3-4A98-B33B-0B28F566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F494D-2229-4DB7-8C1F-B6DB8839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CA765-75C5-4FB7-9C48-8DCB2FA4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F00C3-AD3A-4D37-A86B-2B8022B1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6F1F9-0C65-449D-B24A-A0BDA404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99991-B30C-42E8-B493-4C8E4E9C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48CC9-F7A7-4ECC-AB1F-C063F976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8D981-1F1A-48BB-AFEA-7DBE6A72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6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EF96F-C66B-4C79-847F-F1136267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9635E-C638-4A72-93E6-6C5312B17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8F88D-FEB6-4D3D-8E10-5F3DE702B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E2334-DB6A-43B4-B156-F99B08BF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F132F-BCBA-4105-B7C0-40115606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4375E-CBDB-47BB-A011-DEB83A25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8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2498F-ADA9-44E3-B32F-CA3C8E5F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A93C7-3891-4EC8-909C-CDDB5230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30348-DD1D-4001-AF6D-1283DA087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29C972-6EC3-445A-92F9-EFAEF56EF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823A0A-C765-4AAB-B943-19DE051E1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9CC235-E081-4372-ACB2-541D3549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82C97-FCEC-49BA-AB45-A4328F8B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264803-B83A-4AE8-8F84-44B389A5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FC97A-5158-4D7B-A3F9-E6FBDAB7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04B323-DAD4-4705-BE2C-8A01EF29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96BB0-AE25-4524-BC7E-3FE69E49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7780F-3B28-4141-901B-65C84C51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9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191F1B-8903-4BE1-A447-1B1ACFDC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DC890-D8FF-41D5-A474-46D2A624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CD7A8-61AB-4662-9476-A16FE634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0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54B8F-038B-4922-9CFC-CC290509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E488F-2090-4AE7-963F-B3F8AF5A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55E00-EF7F-462A-8C62-7C3D65D0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221C11-B83D-405A-8604-F51E8500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72A08-785D-476C-AEC4-A743FFBC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5C53F-F9D0-4B06-9B78-D22DC95C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5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15FF-B061-4825-913B-FE433840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A1F19B-0527-4980-83FF-DC7EB864F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C00FE1-BBCE-470F-904D-23F03727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E254E-CF7D-41EF-AB3D-CD6C0277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59E78-D68C-4606-A8D1-4501EDC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79856-BB66-4573-8697-2C10EB24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96B3D7-B8DD-438F-BAB8-67315324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40934-2631-46BC-A457-DE3CF7B3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74FC0-61B6-43FF-BD00-326AF85E8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7E5E-77C1-43B2-BD04-CA2CB8F5800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F0437-424E-4D2E-BA04-12D5B5461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698CA-6864-4219-96EA-01F3D495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2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9.png"/><Relationship Id="rId5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0.xml"/><Relationship Id="rId7" Type="http://schemas.openxmlformats.org/officeDocument/2006/relationships/tags" Target="../tags/tag2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image" Target="../media/image21.png"/><Relationship Id="rId4" Type="http://schemas.openxmlformats.org/officeDocument/2006/relationships/tags" Target="../tags/tag26.xml"/><Relationship Id="rId9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22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38.xml"/><Relationship Id="rId5" Type="http://schemas.openxmlformats.org/officeDocument/2006/relationships/tags" Target="../tags/tag3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3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image" Target="../media/image4.png"/><Relationship Id="rId10" Type="http://schemas.openxmlformats.org/officeDocument/2006/relationships/tags" Target="../tags/tag71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image" Target="../media/image5.png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0" Type="http://schemas.openxmlformats.org/officeDocument/2006/relationships/tags" Target="../tags/tag97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5.xml"/><Relationship Id="rId3" Type="http://schemas.openxmlformats.org/officeDocument/2006/relationships/tags" Target="../tags/tag102.xml"/><Relationship Id="rId7" Type="http://schemas.openxmlformats.org/officeDocument/2006/relationships/tags" Target="../tags/tag108.xml"/><Relationship Id="rId12" Type="http://schemas.openxmlformats.org/officeDocument/2006/relationships/tags" Target="../tags/tag114.xml"/><Relationship Id="rId2" Type="http://schemas.openxmlformats.org/officeDocument/2006/relationships/tags" Target="../tags/tag101.xml"/><Relationship Id="rId16" Type="http://schemas.openxmlformats.org/officeDocument/2006/relationships/image" Target="../media/image7.png"/><Relationship Id="rId1" Type="http://schemas.openxmlformats.org/officeDocument/2006/relationships/tags" Target="../tags/tag100.xml"/><Relationship Id="rId6" Type="http://schemas.openxmlformats.org/officeDocument/2006/relationships/tags" Target="../tags/tag106.xml"/><Relationship Id="rId11" Type="http://schemas.openxmlformats.org/officeDocument/2006/relationships/tags" Target="../tags/tag113.xml"/><Relationship Id="rId5" Type="http://schemas.openxmlformats.org/officeDocument/2006/relationships/tags" Target="../tags/tag10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11.xml"/><Relationship Id="rId4" Type="http://schemas.openxmlformats.org/officeDocument/2006/relationships/tags" Target="../tags/tag104.xml"/><Relationship Id="rId9" Type="http://schemas.openxmlformats.org/officeDocument/2006/relationships/tags" Target="../tags/tag110.xml"/><Relationship Id="rId14" Type="http://schemas.openxmlformats.org/officeDocument/2006/relationships/tags" Target="../tags/tag1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tags" Target="../tags/tag130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3.xml"/><Relationship Id="rId11" Type="http://schemas.openxmlformats.org/officeDocument/2006/relationships/tags" Target="../tags/tag129.xml"/><Relationship Id="rId5" Type="http://schemas.openxmlformats.org/officeDocument/2006/relationships/tags" Target="../tags/tag12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5" Type="http://schemas.openxmlformats.org/officeDocument/2006/relationships/tags" Target="../tags/tag13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13" Type="http://schemas.openxmlformats.org/officeDocument/2006/relationships/tags" Target="../tags/tag155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12" Type="http://schemas.openxmlformats.org/officeDocument/2006/relationships/tags" Target="../tags/tag154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tags" Target="../tags/tag153.xml"/><Relationship Id="rId5" Type="http://schemas.openxmlformats.org/officeDocument/2006/relationships/tags" Target="../tags/tag147.xml"/><Relationship Id="rId15" Type="http://schemas.openxmlformats.org/officeDocument/2006/relationships/image" Target="../media/image10.png"/><Relationship Id="rId10" Type="http://schemas.openxmlformats.org/officeDocument/2006/relationships/tags" Target="../tags/tag152.xml"/><Relationship Id="rId4" Type="http://schemas.openxmlformats.org/officeDocument/2006/relationships/tags" Target="../tags/tag146.xml"/><Relationship Id="rId9" Type="http://schemas.openxmlformats.org/officeDocument/2006/relationships/tags" Target="../tags/tag151.xml"/><Relationship Id="rId1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tags" Target="../tags/tag167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5" Type="http://schemas.openxmlformats.org/officeDocument/2006/relationships/tags" Target="../tags/tag160.xml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Relationship Id="rId1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12" Type="http://schemas.openxmlformats.org/officeDocument/2006/relationships/tags" Target="../tags/tag179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tags" Target="../tags/tag178.xml"/><Relationship Id="rId5" Type="http://schemas.openxmlformats.org/officeDocument/2006/relationships/tags" Target="../tags/tag172.xml"/><Relationship Id="rId15" Type="http://schemas.openxmlformats.org/officeDocument/2006/relationships/image" Target="../media/image33.png"/><Relationship Id="rId10" Type="http://schemas.openxmlformats.org/officeDocument/2006/relationships/tags" Target="../tags/tag177.xml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tags" Target="../tags/tag16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13" Type="http://schemas.openxmlformats.org/officeDocument/2006/relationships/tags" Target="../tags/tag192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12" Type="http://schemas.openxmlformats.org/officeDocument/2006/relationships/tags" Target="../tags/tag191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tags" Target="../tags/tag190.xml"/><Relationship Id="rId5" Type="http://schemas.openxmlformats.org/officeDocument/2006/relationships/tags" Target="../tags/tag184.xml"/><Relationship Id="rId15" Type="http://schemas.openxmlformats.org/officeDocument/2006/relationships/image" Target="../media/image12.png"/><Relationship Id="rId10" Type="http://schemas.openxmlformats.org/officeDocument/2006/relationships/tags" Target="../tags/tag189.xml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13" Type="http://schemas.openxmlformats.org/officeDocument/2006/relationships/tags" Target="../tags/tag205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tags" Target="../tags/tag204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5" Type="http://schemas.openxmlformats.org/officeDocument/2006/relationships/tags" Target="../tags/tag197.xml"/><Relationship Id="rId15" Type="http://schemas.openxmlformats.org/officeDocument/2006/relationships/image" Target="../media/image13.png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tags" Target="../tags/tag13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95246-C177-4C48-829A-CE8372ED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7548"/>
            <a:ext cx="9144000" cy="8829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/>
              <a:t>Shell</a:t>
            </a:r>
            <a:r>
              <a:rPr lang="zh-CN" altLang="en-US" b="1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245185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插入排序算法流程实例</a:t>
            </a:r>
            <a:r>
              <a:rPr lang="en-US" altLang="zh-CN" sz="3600">
                <a:ea typeface="+mn-ea"/>
              </a:rPr>
              <a:t>2</a:t>
            </a:r>
            <a:endParaRPr lang="zh-CN" altLang="en-US" sz="36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913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85B4DE-D4DB-4BAC-A2F8-1780870A42D4}"/>
              </a:ext>
            </a:extLst>
          </p:cNvPr>
          <p:cNvGrpSpPr/>
          <p:nvPr/>
        </p:nvGrpSpPr>
        <p:grpSpPr>
          <a:xfrm>
            <a:off x="2309699" y="2326027"/>
            <a:ext cx="3696864" cy="628693"/>
            <a:chOff x="1571569" y="2728363"/>
            <a:chExt cx="5554747" cy="628693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60C7ED3-29D1-40EC-B6F6-83F155C087B4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3042709"/>
              <a:ext cx="555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5166792-AE8C-4D4A-A147-5522EE6E1622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792E936-8918-423F-8F0A-7263EE3FD5B2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16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-圆角矩形 4">
            <a:extLst>
              <a:ext uri="{FF2B5EF4-FFF2-40B4-BE49-F238E27FC236}">
                <a16:creationId xmlns:a16="http://schemas.microsoft.com/office/drawing/2014/main" id="{2FF6A74C-19E8-42C1-B2D3-6D462927712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09698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828952D-0B53-44A2-8173-B2ADDE0515B8}"/>
              </a:ext>
            </a:extLst>
          </p:cNvPr>
          <p:cNvSpPr/>
          <p:nvPr/>
        </p:nvSpPr>
        <p:spPr>
          <a:xfrm>
            <a:off x="3084847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CE9CEE8-6429-4B4E-B5C3-7708A002759E}"/>
              </a:ext>
            </a:extLst>
          </p:cNvPr>
          <p:cNvSpPr/>
          <p:nvPr/>
        </p:nvSpPr>
        <p:spPr>
          <a:xfrm>
            <a:off x="3859996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2631F7E-F4D6-4521-BE25-056386F704AA}"/>
              </a:ext>
            </a:extLst>
          </p:cNvPr>
          <p:cNvSpPr/>
          <p:nvPr/>
        </p:nvSpPr>
        <p:spPr>
          <a:xfrm>
            <a:off x="463514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-圆角矩形 8">
            <a:extLst>
              <a:ext uri="{FF2B5EF4-FFF2-40B4-BE49-F238E27FC236}">
                <a16:creationId xmlns:a16="http://schemas.microsoft.com/office/drawing/2014/main" id="{BB18216D-3C58-4982-8E81-35FF3AB387B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410294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48D30D-AF3B-4A0E-9031-E261EE50A161}"/>
              </a:ext>
            </a:extLst>
          </p:cNvPr>
          <p:cNvSpPr/>
          <p:nvPr/>
        </p:nvSpPr>
        <p:spPr>
          <a:xfrm>
            <a:off x="6185443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3A9BC9C-2994-4BA7-A4B2-4958BC6777A4}"/>
              </a:ext>
            </a:extLst>
          </p:cNvPr>
          <p:cNvSpPr/>
          <p:nvPr/>
        </p:nvSpPr>
        <p:spPr>
          <a:xfrm>
            <a:off x="6960592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79990D8-1E1C-4CD5-801C-1B3F1F51B964}"/>
              </a:ext>
            </a:extLst>
          </p:cNvPr>
          <p:cNvSpPr/>
          <p:nvPr/>
        </p:nvSpPr>
        <p:spPr>
          <a:xfrm>
            <a:off x="7735741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5180042-6210-4999-826A-A1C22B211942}"/>
              </a:ext>
            </a:extLst>
          </p:cNvPr>
          <p:cNvSpPr/>
          <p:nvPr/>
        </p:nvSpPr>
        <p:spPr>
          <a:xfrm>
            <a:off x="8510890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C5B0A01-9DC9-4C61-97CD-A0DEBD8A213E}"/>
              </a:ext>
            </a:extLst>
          </p:cNvPr>
          <p:cNvSpPr/>
          <p:nvPr/>
        </p:nvSpPr>
        <p:spPr>
          <a:xfrm>
            <a:off x="928603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3943926"/>
                <a:ext cx="10515600" cy="25489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0"/>
                  <a:t>遍历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000"/>
                  <a:t>，初始值按照右边的代码来确定，此处为</a:t>
                </a:r>
                <a:r>
                  <a:rPr lang="en-US" altLang="zh-CN" sz="2000"/>
                  <a:t>4</a:t>
                </a:r>
                <a:r>
                  <a:rPr lang="zh-CN" altLang="en-US" sz="2000"/>
                  <a:t>，所以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000"/>
                  <a:t>遍历元素为</a:t>
                </a:r>
                <a:r>
                  <a:rPr lang="en-US" altLang="zh-CN" sz="2000"/>
                  <a:t>4, 1 </a:t>
                </a:r>
                <a:r>
                  <a:rPr lang="zh-CN" altLang="en-US" sz="2000"/>
                  <a:t>，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依次遍历数组下标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+1, …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=[4, 5, 6, 7, 8, 9]</m:t>
                    </m:r>
                  </m:oMath>
                </a14:m>
                <a:r>
                  <a:rPr lang="zh-CN" altLang="en-US" sz="1600"/>
                  <a:t>的元素，此时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每次遍历下标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时，在下标为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zh-CN" altLang="en-US" sz="1600"/>
                  <a:t>的数组元素序列中，将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>
                    <a:solidFill>
                      <a:srgbClr val="FF0000"/>
                    </a:solidFill>
                  </a:rPr>
                  <a:t>的元素</a:t>
                </a:r>
                <a:r>
                  <a:rPr lang="zh-CN" altLang="en-US" sz="1600"/>
                  <a:t>用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插入排序向前排序</a:t>
                </a:r>
                <a:r>
                  <a:rPr lang="zh-CN" altLang="en-US" sz="1600"/>
                  <a:t>。此时将元素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在序列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，</a:t>
                </a:r>
                <a:r>
                  <a:rPr lang="en-US" altLang="zh-CN" sz="1600"/>
                  <a:t>0</a:t>
                </a:r>
                <a:r>
                  <a:rPr lang="zh-CN" altLang="en-US" sz="1600"/>
                  <a:t>中进行插入排序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1400"/>
                  <a:t>1 &lt; 8</a:t>
                </a:r>
                <a:r>
                  <a:rPr lang="zh-CN" altLang="en-US" sz="1400"/>
                  <a:t>，元素</a:t>
                </a:r>
                <a:r>
                  <a:rPr lang="en-US" altLang="zh-CN" sz="1400"/>
                  <a:t>1</a:t>
                </a:r>
                <a:r>
                  <a:rPr lang="zh-CN" altLang="en-US" sz="1400"/>
                  <a:t>移动到元素</a:t>
                </a:r>
                <a:r>
                  <a:rPr lang="en-US" altLang="zh-CN" sz="1400"/>
                  <a:t>8</a:t>
                </a:r>
                <a:r>
                  <a:rPr lang="zh-CN" altLang="en-US" sz="1400"/>
                  <a:t>的位置，元素</a:t>
                </a:r>
                <a:r>
                  <a:rPr lang="en-US" altLang="zh-CN" sz="1400"/>
                  <a:t>8</a:t>
                </a:r>
                <a:r>
                  <a:rPr lang="zh-CN" altLang="en-US" sz="1400"/>
                  <a:t>移动到元素</a:t>
                </a:r>
                <a:r>
                  <a:rPr lang="en-US" altLang="zh-CN" sz="1400"/>
                  <a:t>1</a:t>
                </a:r>
                <a:r>
                  <a:rPr lang="zh-CN" altLang="en-US" sz="1400"/>
                  <a:t>的位置</a:t>
                </a:r>
                <a:endParaRPr lang="en-US" altLang="zh-CN" sz="1400"/>
              </a:p>
            </p:txBody>
          </p:sp>
        </mc:Choice>
        <mc:Fallback xmlns="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838200" y="3943926"/>
                <a:ext cx="10515600" cy="2548947"/>
              </a:xfrm>
              <a:blipFill>
                <a:blip r:embed="rId6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428F8096-9DD4-4E6F-880B-63B06950749D}"/>
              </a:ext>
            </a:extLst>
          </p:cNvPr>
          <p:cNvSpPr/>
          <p:nvPr/>
        </p:nvSpPr>
        <p:spPr>
          <a:xfrm>
            <a:off x="9547998" y="3943926"/>
            <a:ext cx="18058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int h = 1;</a:t>
            </a:r>
          </a:p>
          <a:p>
            <a:r>
              <a:rPr lang="pt-BR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while( h &lt; n/3 )</a:t>
            </a:r>
          </a:p>
          <a:p>
            <a:r>
              <a:rPr lang="pt-BR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h = 3 * h + 1;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_1">
            <a:extLst>
              <a:ext uri="{FF2B5EF4-FFF2-40B4-BE49-F238E27FC236}">
                <a16:creationId xmlns:a16="http://schemas.microsoft.com/office/drawing/2014/main" id="{67E0B482-031C-456E-88F8-2DD14C735709}"/>
              </a:ext>
            </a:extLst>
          </p:cNvPr>
          <p:cNvSpPr txBox="1"/>
          <p:nvPr/>
        </p:nvSpPr>
        <p:spPr>
          <a:xfrm>
            <a:off x="2309698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2" name="TextBox 27_1">
            <a:extLst>
              <a:ext uri="{FF2B5EF4-FFF2-40B4-BE49-F238E27FC236}">
                <a16:creationId xmlns:a16="http://schemas.microsoft.com/office/drawing/2014/main" id="{3BB29DEE-BF66-4930-BB77-C3989A476328}"/>
              </a:ext>
            </a:extLst>
          </p:cNvPr>
          <p:cNvSpPr txBox="1"/>
          <p:nvPr/>
        </p:nvSpPr>
        <p:spPr>
          <a:xfrm>
            <a:off x="3084847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3" name="TextBox 28_1">
            <a:extLst>
              <a:ext uri="{FF2B5EF4-FFF2-40B4-BE49-F238E27FC236}">
                <a16:creationId xmlns:a16="http://schemas.microsoft.com/office/drawing/2014/main" id="{413B9319-84D4-4125-AC18-7DE79801C8DB}"/>
              </a:ext>
            </a:extLst>
          </p:cNvPr>
          <p:cNvSpPr txBox="1"/>
          <p:nvPr/>
        </p:nvSpPr>
        <p:spPr>
          <a:xfrm>
            <a:off x="3859996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4" name="TextBox 29_1">
            <a:extLst>
              <a:ext uri="{FF2B5EF4-FFF2-40B4-BE49-F238E27FC236}">
                <a16:creationId xmlns:a16="http://schemas.microsoft.com/office/drawing/2014/main" id="{D5A200EB-C4CA-4559-A359-B0818B621926}"/>
              </a:ext>
            </a:extLst>
          </p:cNvPr>
          <p:cNvSpPr txBox="1"/>
          <p:nvPr/>
        </p:nvSpPr>
        <p:spPr>
          <a:xfrm>
            <a:off x="5410294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5" name="TextBox 30_1">
            <a:extLst>
              <a:ext uri="{FF2B5EF4-FFF2-40B4-BE49-F238E27FC236}">
                <a16:creationId xmlns:a16="http://schemas.microsoft.com/office/drawing/2014/main" id="{ACC9F8FC-1BE8-4DF4-9172-8EA3ABED3B6A}"/>
              </a:ext>
            </a:extLst>
          </p:cNvPr>
          <p:cNvSpPr txBox="1"/>
          <p:nvPr/>
        </p:nvSpPr>
        <p:spPr>
          <a:xfrm>
            <a:off x="6960592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6" name="TextBox 31_1">
            <a:extLst>
              <a:ext uri="{FF2B5EF4-FFF2-40B4-BE49-F238E27FC236}">
                <a16:creationId xmlns:a16="http://schemas.microsoft.com/office/drawing/2014/main" id="{3A633E23-0261-4037-8798-614A2204BE89}"/>
              </a:ext>
            </a:extLst>
          </p:cNvPr>
          <p:cNvSpPr txBox="1"/>
          <p:nvPr/>
        </p:nvSpPr>
        <p:spPr>
          <a:xfrm>
            <a:off x="7735741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27" name="TextBox 32_1">
            <a:extLst>
              <a:ext uri="{FF2B5EF4-FFF2-40B4-BE49-F238E27FC236}">
                <a16:creationId xmlns:a16="http://schemas.microsoft.com/office/drawing/2014/main" id="{07356E5A-B2CE-4858-87B1-798E74C56935}"/>
              </a:ext>
            </a:extLst>
          </p:cNvPr>
          <p:cNvSpPr txBox="1"/>
          <p:nvPr/>
        </p:nvSpPr>
        <p:spPr>
          <a:xfrm>
            <a:off x="8510890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28" name="TextBox 33_1">
            <a:extLst>
              <a:ext uri="{FF2B5EF4-FFF2-40B4-BE49-F238E27FC236}">
                <a16:creationId xmlns:a16="http://schemas.microsoft.com/office/drawing/2014/main" id="{925C9B9D-7846-48BA-9C49-E899EFBB7312}"/>
              </a:ext>
            </a:extLst>
          </p:cNvPr>
          <p:cNvSpPr txBox="1"/>
          <p:nvPr/>
        </p:nvSpPr>
        <p:spPr>
          <a:xfrm>
            <a:off x="928603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29" name="TextBox 34_1">
            <a:extLst>
              <a:ext uri="{FF2B5EF4-FFF2-40B4-BE49-F238E27FC236}">
                <a16:creationId xmlns:a16="http://schemas.microsoft.com/office/drawing/2014/main" id="{BE3AAD2D-BE43-48BA-9EC7-891AADE943BD}"/>
              </a:ext>
            </a:extLst>
          </p:cNvPr>
          <p:cNvSpPr txBox="1"/>
          <p:nvPr/>
        </p:nvSpPr>
        <p:spPr>
          <a:xfrm>
            <a:off x="463514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0" name="TextBox 35_1">
            <a:extLst>
              <a:ext uri="{FF2B5EF4-FFF2-40B4-BE49-F238E27FC236}">
                <a16:creationId xmlns:a16="http://schemas.microsoft.com/office/drawing/2014/main" id="{7A45FB82-F9FB-4628-A930-760B18C9C2BF}"/>
              </a:ext>
            </a:extLst>
          </p:cNvPr>
          <p:cNvSpPr txBox="1"/>
          <p:nvPr/>
        </p:nvSpPr>
        <p:spPr>
          <a:xfrm>
            <a:off x="6185443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1" name="TextBox 1_1">
            <a:extLst>
              <a:ext uri="{FF2B5EF4-FFF2-40B4-BE49-F238E27FC236}">
                <a16:creationId xmlns:a16="http://schemas.microsoft.com/office/drawing/2014/main" id="{958314DF-FC25-40CD-A5D4-C9C63DA4F9F8}"/>
              </a:ext>
            </a:extLst>
          </p:cNvPr>
          <p:cNvSpPr txBox="1"/>
          <p:nvPr/>
        </p:nvSpPr>
        <p:spPr>
          <a:xfrm>
            <a:off x="1386038" y="108933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下标</a:t>
            </a:r>
          </a:p>
        </p:txBody>
      </p:sp>
      <p:sp>
        <p:nvSpPr>
          <p:cNvPr id="32" name="TextBox 1_1">
            <a:extLst>
              <a:ext uri="{FF2B5EF4-FFF2-40B4-BE49-F238E27FC236}">
                <a16:creationId xmlns:a16="http://schemas.microsoft.com/office/drawing/2014/main" id="{D6FDD24C-AA05-4CDD-B4DF-2B644972DAB5}"/>
              </a:ext>
            </a:extLst>
          </p:cNvPr>
          <p:cNvSpPr txBox="1"/>
          <p:nvPr/>
        </p:nvSpPr>
        <p:spPr>
          <a:xfrm>
            <a:off x="1386038" y="171474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元素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2297EA1-726D-4F6C-88F7-8EC9E195B4A8}"/>
              </a:ext>
            </a:extLst>
          </p:cNvPr>
          <p:cNvSpPr txBox="1"/>
          <p:nvPr/>
        </p:nvSpPr>
        <p:spPr>
          <a:xfrm>
            <a:off x="5465987" y="3003769"/>
            <a:ext cx="12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2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25482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3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-0.2543 -1.85185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85B4DE-D4DB-4BAC-A2F8-1780870A42D4}"/>
              </a:ext>
            </a:extLst>
          </p:cNvPr>
          <p:cNvGrpSpPr/>
          <p:nvPr/>
        </p:nvGrpSpPr>
        <p:grpSpPr>
          <a:xfrm>
            <a:off x="3084847" y="2326027"/>
            <a:ext cx="3696864" cy="628693"/>
            <a:chOff x="1571569" y="2728363"/>
            <a:chExt cx="5554747" cy="628693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60C7ED3-29D1-40EC-B6F6-83F155C087B4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3042709"/>
              <a:ext cx="555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5166792-AE8C-4D4A-A147-5522EE6E1622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792E936-8918-423F-8F0A-7263EE3FD5B2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16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-圆角矩形 4">
            <a:extLst>
              <a:ext uri="{FF2B5EF4-FFF2-40B4-BE49-F238E27FC236}">
                <a16:creationId xmlns:a16="http://schemas.microsoft.com/office/drawing/2014/main" id="{2FF6A74C-19E8-42C1-B2D3-6D462927712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09698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0828952D-0B53-44A2-8173-B2ADDE0515B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084847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CE9CEE8-6429-4B4E-B5C3-7708A002759E}"/>
              </a:ext>
            </a:extLst>
          </p:cNvPr>
          <p:cNvSpPr/>
          <p:nvPr/>
        </p:nvSpPr>
        <p:spPr>
          <a:xfrm>
            <a:off x="3859996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2631F7E-F4D6-4521-BE25-056386F704AA}"/>
              </a:ext>
            </a:extLst>
          </p:cNvPr>
          <p:cNvSpPr/>
          <p:nvPr/>
        </p:nvSpPr>
        <p:spPr>
          <a:xfrm>
            <a:off x="463514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-圆角矩形 8">
            <a:extLst>
              <a:ext uri="{FF2B5EF4-FFF2-40B4-BE49-F238E27FC236}">
                <a16:creationId xmlns:a16="http://schemas.microsoft.com/office/drawing/2014/main" id="{BB18216D-3C58-4982-8E81-35FF3AB387B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410294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6048D30D-AF3B-4A0E-9031-E261EE50A16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185443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3A9BC9C-2994-4BA7-A4B2-4958BC6777A4}"/>
              </a:ext>
            </a:extLst>
          </p:cNvPr>
          <p:cNvSpPr/>
          <p:nvPr/>
        </p:nvSpPr>
        <p:spPr>
          <a:xfrm>
            <a:off x="6960592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79990D8-1E1C-4CD5-801C-1B3F1F51B964}"/>
              </a:ext>
            </a:extLst>
          </p:cNvPr>
          <p:cNvSpPr/>
          <p:nvPr/>
        </p:nvSpPr>
        <p:spPr>
          <a:xfrm>
            <a:off x="7735741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5180042-6210-4999-826A-A1C22B211942}"/>
              </a:ext>
            </a:extLst>
          </p:cNvPr>
          <p:cNvSpPr/>
          <p:nvPr/>
        </p:nvSpPr>
        <p:spPr>
          <a:xfrm>
            <a:off x="8510890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C5B0A01-9DC9-4C61-97CD-A0DEBD8A213E}"/>
              </a:ext>
            </a:extLst>
          </p:cNvPr>
          <p:cNvSpPr/>
          <p:nvPr/>
        </p:nvSpPr>
        <p:spPr>
          <a:xfrm>
            <a:off x="928603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838200" y="3943926"/>
                <a:ext cx="10515600" cy="25489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000"/>
                  <a:t>遍历元素为</a:t>
                </a:r>
                <a:r>
                  <a:rPr lang="en-US" altLang="zh-CN" sz="2000"/>
                  <a:t>4, 1 </a:t>
                </a:r>
                <a:r>
                  <a:rPr lang="zh-CN" altLang="en-US" sz="2000"/>
                  <a:t>，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依次遍历数组下标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+1, …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=[4, 5, 6, 7, 8, 9]</m:t>
                    </m:r>
                  </m:oMath>
                </a14:m>
                <a:r>
                  <a:rPr lang="zh-CN" altLang="en-US" sz="1600"/>
                  <a:t>的元素，此时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在下标为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1</m:t>
                    </m:r>
                  </m:oMath>
                </a14:m>
                <a:r>
                  <a:rPr lang="zh-CN" altLang="en-US" sz="1600"/>
                  <a:t>的数组元素序列</a:t>
                </a:r>
                <a:r>
                  <a:rPr lang="en-US" altLang="zh-CN" sz="1600"/>
                  <a:t>5</a:t>
                </a:r>
                <a:r>
                  <a:rPr lang="zh-CN" altLang="en-US" sz="1600"/>
                  <a:t>，</a:t>
                </a:r>
                <a:r>
                  <a:rPr lang="en-US" altLang="zh-CN" sz="1600"/>
                  <a:t>6</a:t>
                </a:r>
                <a:r>
                  <a:rPr lang="zh-CN" altLang="en-US" sz="1600"/>
                  <a:t>中，将下标为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zh-CN" altLang="en-US" sz="1600"/>
                  <a:t>的元素用插入排序向前排序。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1400"/>
                  <a:t>5 &lt; 6</a:t>
                </a:r>
                <a:r>
                  <a:rPr lang="zh-CN" altLang="en-US" sz="1400"/>
                  <a:t>，元素</a:t>
                </a:r>
                <a:r>
                  <a:rPr lang="en-US" altLang="zh-CN" sz="1400"/>
                  <a:t>5</a:t>
                </a:r>
                <a:r>
                  <a:rPr lang="zh-CN" altLang="en-US" sz="1400"/>
                  <a:t>移动到元素</a:t>
                </a:r>
                <a:r>
                  <a:rPr lang="en-US" altLang="zh-CN" sz="1400"/>
                  <a:t>6</a:t>
                </a:r>
                <a:r>
                  <a:rPr lang="zh-CN" altLang="en-US" sz="1400"/>
                  <a:t>的位置，元素</a:t>
                </a:r>
                <a:r>
                  <a:rPr lang="en-US" altLang="zh-CN" sz="1400"/>
                  <a:t>6</a:t>
                </a:r>
                <a:r>
                  <a:rPr lang="zh-CN" altLang="en-US" sz="1400"/>
                  <a:t>移动到元素</a:t>
                </a:r>
                <a:r>
                  <a:rPr lang="en-US" altLang="zh-CN" sz="1400"/>
                  <a:t>5</a:t>
                </a:r>
                <a:r>
                  <a:rPr lang="zh-CN" altLang="en-US" sz="1400"/>
                  <a:t>的位置</a:t>
                </a:r>
                <a:endParaRPr lang="en-US" altLang="zh-CN" sz="1400"/>
              </a:p>
            </p:txBody>
          </p:sp>
        </mc:Choice>
        <mc:Fallback xmlns="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xfrm>
                <a:off x="838200" y="3943926"/>
                <a:ext cx="10515600" cy="2548947"/>
              </a:xfrm>
              <a:blipFill>
                <a:blip r:embed="rId8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_1">
            <a:extLst>
              <a:ext uri="{FF2B5EF4-FFF2-40B4-BE49-F238E27FC236}">
                <a16:creationId xmlns:a16="http://schemas.microsoft.com/office/drawing/2014/main" id="{0C899DC9-4C6F-41BD-AD79-9DA10B4A81D4}"/>
              </a:ext>
            </a:extLst>
          </p:cNvPr>
          <p:cNvSpPr txBox="1"/>
          <p:nvPr/>
        </p:nvSpPr>
        <p:spPr>
          <a:xfrm>
            <a:off x="2309698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2" name="TextBox 27_1">
            <a:extLst>
              <a:ext uri="{FF2B5EF4-FFF2-40B4-BE49-F238E27FC236}">
                <a16:creationId xmlns:a16="http://schemas.microsoft.com/office/drawing/2014/main" id="{991CA8A0-E245-4FC7-B9FB-D709719EAACE}"/>
              </a:ext>
            </a:extLst>
          </p:cNvPr>
          <p:cNvSpPr txBox="1"/>
          <p:nvPr/>
        </p:nvSpPr>
        <p:spPr>
          <a:xfrm>
            <a:off x="3084847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3" name="TextBox 28_1">
            <a:extLst>
              <a:ext uri="{FF2B5EF4-FFF2-40B4-BE49-F238E27FC236}">
                <a16:creationId xmlns:a16="http://schemas.microsoft.com/office/drawing/2014/main" id="{B56C49A3-A9B2-4B32-B208-26793576BDD3}"/>
              </a:ext>
            </a:extLst>
          </p:cNvPr>
          <p:cNvSpPr txBox="1"/>
          <p:nvPr/>
        </p:nvSpPr>
        <p:spPr>
          <a:xfrm>
            <a:off x="3859996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4" name="TextBox 29_1">
            <a:extLst>
              <a:ext uri="{FF2B5EF4-FFF2-40B4-BE49-F238E27FC236}">
                <a16:creationId xmlns:a16="http://schemas.microsoft.com/office/drawing/2014/main" id="{EAC46BFD-2D78-46EB-B2FF-923C6D403A0A}"/>
              </a:ext>
            </a:extLst>
          </p:cNvPr>
          <p:cNvSpPr txBox="1"/>
          <p:nvPr/>
        </p:nvSpPr>
        <p:spPr>
          <a:xfrm>
            <a:off x="5410294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5" name="TextBox 30_1">
            <a:extLst>
              <a:ext uri="{FF2B5EF4-FFF2-40B4-BE49-F238E27FC236}">
                <a16:creationId xmlns:a16="http://schemas.microsoft.com/office/drawing/2014/main" id="{3E30512C-59C2-4766-9E0F-D3C12A84EBD7}"/>
              </a:ext>
            </a:extLst>
          </p:cNvPr>
          <p:cNvSpPr txBox="1"/>
          <p:nvPr/>
        </p:nvSpPr>
        <p:spPr>
          <a:xfrm>
            <a:off x="6960592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6" name="TextBox 31_1">
            <a:extLst>
              <a:ext uri="{FF2B5EF4-FFF2-40B4-BE49-F238E27FC236}">
                <a16:creationId xmlns:a16="http://schemas.microsoft.com/office/drawing/2014/main" id="{7BA9408D-7909-4DCF-890A-AFA66E500B3D}"/>
              </a:ext>
            </a:extLst>
          </p:cNvPr>
          <p:cNvSpPr txBox="1"/>
          <p:nvPr/>
        </p:nvSpPr>
        <p:spPr>
          <a:xfrm>
            <a:off x="7735741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27" name="TextBox 32_1">
            <a:extLst>
              <a:ext uri="{FF2B5EF4-FFF2-40B4-BE49-F238E27FC236}">
                <a16:creationId xmlns:a16="http://schemas.microsoft.com/office/drawing/2014/main" id="{0F30023B-6FA2-4657-A6D9-A8639048331F}"/>
              </a:ext>
            </a:extLst>
          </p:cNvPr>
          <p:cNvSpPr txBox="1"/>
          <p:nvPr/>
        </p:nvSpPr>
        <p:spPr>
          <a:xfrm>
            <a:off x="8510890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28" name="TextBox 33_1">
            <a:extLst>
              <a:ext uri="{FF2B5EF4-FFF2-40B4-BE49-F238E27FC236}">
                <a16:creationId xmlns:a16="http://schemas.microsoft.com/office/drawing/2014/main" id="{821BBBF0-C0CC-414D-8931-FC7EEE507DEF}"/>
              </a:ext>
            </a:extLst>
          </p:cNvPr>
          <p:cNvSpPr txBox="1"/>
          <p:nvPr/>
        </p:nvSpPr>
        <p:spPr>
          <a:xfrm>
            <a:off x="928603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29" name="TextBox 34_1">
            <a:extLst>
              <a:ext uri="{FF2B5EF4-FFF2-40B4-BE49-F238E27FC236}">
                <a16:creationId xmlns:a16="http://schemas.microsoft.com/office/drawing/2014/main" id="{64F8629C-81B1-48F3-96DF-6966CF3D341E}"/>
              </a:ext>
            </a:extLst>
          </p:cNvPr>
          <p:cNvSpPr txBox="1"/>
          <p:nvPr/>
        </p:nvSpPr>
        <p:spPr>
          <a:xfrm>
            <a:off x="463514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0" name="TextBox 35_1">
            <a:extLst>
              <a:ext uri="{FF2B5EF4-FFF2-40B4-BE49-F238E27FC236}">
                <a16:creationId xmlns:a16="http://schemas.microsoft.com/office/drawing/2014/main" id="{A8BA38CA-C2D7-4AE3-A9B0-1498A0915580}"/>
              </a:ext>
            </a:extLst>
          </p:cNvPr>
          <p:cNvSpPr txBox="1"/>
          <p:nvPr/>
        </p:nvSpPr>
        <p:spPr>
          <a:xfrm>
            <a:off x="6185443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1" name="TextBox 1_1_1">
            <a:extLst>
              <a:ext uri="{FF2B5EF4-FFF2-40B4-BE49-F238E27FC236}">
                <a16:creationId xmlns:a16="http://schemas.microsoft.com/office/drawing/2014/main" id="{F4DC6945-E613-4AF8-B460-2947648D6DCA}"/>
              </a:ext>
            </a:extLst>
          </p:cNvPr>
          <p:cNvSpPr txBox="1"/>
          <p:nvPr/>
        </p:nvSpPr>
        <p:spPr>
          <a:xfrm>
            <a:off x="1386038" y="108933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下标</a:t>
            </a:r>
          </a:p>
        </p:txBody>
      </p:sp>
      <p:sp>
        <p:nvSpPr>
          <p:cNvPr id="32" name="TextBox 1_1_2">
            <a:extLst>
              <a:ext uri="{FF2B5EF4-FFF2-40B4-BE49-F238E27FC236}">
                <a16:creationId xmlns:a16="http://schemas.microsoft.com/office/drawing/2014/main" id="{B56D288A-E94B-4591-AE1B-C013AA9228E9}"/>
              </a:ext>
            </a:extLst>
          </p:cNvPr>
          <p:cNvSpPr txBox="1"/>
          <p:nvPr/>
        </p:nvSpPr>
        <p:spPr>
          <a:xfrm>
            <a:off x="1386038" y="171474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元素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2AE54F1-8198-4014-8A38-0F23CF0A50AA}"/>
              </a:ext>
            </a:extLst>
          </p:cNvPr>
          <p:cNvSpPr txBox="1"/>
          <p:nvPr/>
        </p:nvSpPr>
        <p:spPr>
          <a:xfrm>
            <a:off x="5465987" y="3003769"/>
            <a:ext cx="12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25482 -1.85185E-6 " pathEditMode="relative" ptsTypes="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-0.2543 -1.85185E-6 " pathEditMode="relative" ptsTypes="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85B4DE-D4DB-4BAC-A2F8-1780870A42D4}"/>
              </a:ext>
            </a:extLst>
          </p:cNvPr>
          <p:cNvGrpSpPr/>
          <p:nvPr/>
        </p:nvGrpSpPr>
        <p:grpSpPr>
          <a:xfrm>
            <a:off x="3859996" y="2326027"/>
            <a:ext cx="3696864" cy="628693"/>
            <a:chOff x="1571569" y="2728363"/>
            <a:chExt cx="5554747" cy="628693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60C7ED3-29D1-40EC-B6F6-83F155C087B4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3042709"/>
              <a:ext cx="555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5166792-AE8C-4D4A-A147-5522EE6E1622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792E936-8918-423F-8F0A-7263EE3FD5B2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16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-圆角矩形 4">
            <a:extLst>
              <a:ext uri="{FF2B5EF4-FFF2-40B4-BE49-F238E27FC236}">
                <a16:creationId xmlns:a16="http://schemas.microsoft.com/office/drawing/2014/main" id="{2FF6A74C-19E8-42C1-B2D3-6D462927712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09698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0828952D-0B53-44A2-8173-B2ADDE0515B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084847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3CE9CEE8-6429-4B4E-B5C3-7708A002759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859996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2631F7E-F4D6-4521-BE25-056386F704AA}"/>
              </a:ext>
            </a:extLst>
          </p:cNvPr>
          <p:cNvSpPr/>
          <p:nvPr/>
        </p:nvSpPr>
        <p:spPr>
          <a:xfrm>
            <a:off x="463514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-圆角矩形 8">
            <a:extLst>
              <a:ext uri="{FF2B5EF4-FFF2-40B4-BE49-F238E27FC236}">
                <a16:creationId xmlns:a16="http://schemas.microsoft.com/office/drawing/2014/main" id="{BB18216D-3C58-4982-8E81-35FF3AB387B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410294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6048D30D-AF3B-4A0E-9031-E261EE50A16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185443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03A9BC9C-2994-4BA7-A4B2-4958BC6777A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960592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79990D8-1E1C-4CD5-801C-1B3F1F51B964}"/>
              </a:ext>
            </a:extLst>
          </p:cNvPr>
          <p:cNvSpPr/>
          <p:nvPr/>
        </p:nvSpPr>
        <p:spPr>
          <a:xfrm>
            <a:off x="7735741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5180042-6210-4999-826A-A1C22B211942}"/>
              </a:ext>
            </a:extLst>
          </p:cNvPr>
          <p:cNvSpPr/>
          <p:nvPr/>
        </p:nvSpPr>
        <p:spPr>
          <a:xfrm>
            <a:off x="8510890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C5B0A01-9DC9-4C61-97CD-A0DEBD8A213E}"/>
              </a:ext>
            </a:extLst>
          </p:cNvPr>
          <p:cNvSpPr/>
          <p:nvPr/>
        </p:nvSpPr>
        <p:spPr>
          <a:xfrm>
            <a:off x="928603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xfrm>
                <a:off x="838200" y="3943926"/>
                <a:ext cx="10515600" cy="25489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000"/>
                  <a:t>遍历元素为</a:t>
                </a:r>
                <a:r>
                  <a:rPr lang="en-US" altLang="zh-CN" sz="2000"/>
                  <a:t>4, 1 </a:t>
                </a:r>
                <a:r>
                  <a:rPr lang="zh-CN" altLang="en-US" sz="2000"/>
                  <a:t>，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依次遍历数组下标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+1, …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=[4, 5, 6, 7, 8, 9]</m:t>
                    </m:r>
                  </m:oMath>
                </a14:m>
                <a:r>
                  <a:rPr lang="zh-CN" altLang="en-US" sz="1600"/>
                  <a:t>的元素，此时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在下标为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2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zh-CN" altLang="en-US" sz="1600"/>
                  <a:t>的元素用插入排序向前排序。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1400"/>
                  <a:t>0 &lt; 2</a:t>
                </a:r>
                <a:r>
                  <a:rPr lang="zh-CN" altLang="en-US" sz="1400"/>
                  <a:t>，元素</a:t>
                </a:r>
                <a:r>
                  <a:rPr lang="en-US" altLang="zh-CN" sz="1400"/>
                  <a:t>0</a:t>
                </a:r>
                <a:r>
                  <a:rPr lang="zh-CN" altLang="en-US" sz="1400"/>
                  <a:t>移动到元素</a:t>
                </a:r>
                <a:r>
                  <a:rPr lang="en-US" altLang="zh-CN" sz="1400"/>
                  <a:t>2</a:t>
                </a:r>
                <a:r>
                  <a:rPr lang="zh-CN" altLang="en-US" sz="1400"/>
                  <a:t>的位置，元素</a:t>
                </a:r>
                <a:r>
                  <a:rPr lang="en-US" altLang="zh-CN" sz="1400"/>
                  <a:t>2</a:t>
                </a:r>
                <a:r>
                  <a:rPr lang="zh-CN" altLang="en-US" sz="1400"/>
                  <a:t>移动到元素</a:t>
                </a:r>
                <a:r>
                  <a:rPr lang="en-US" altLang="zh-CN" sz="1400"/>
                  <a:t>0</a:t>
                </a:r>
                <a:r>
                  <a:rPr lang="zh-CN" altLang="en-US" sz="1400"/>
                  <a:t>的位置</a:t>
                </a:r>
                <a:endParaRPr lang="en-US" altLang="zh-CN" sz="1400"/>
              </a:p>
            </p:txBody>
          </p:sp>
        </mc:Choice>
        <mc:Fallback xmlns="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9"/>
                </p:custDataLst>
              </p:nvPr>
            </p:nvSpPr>
            <p:spPr>
              <a:xfrm>
                <a:off x="838200" y="3943926"/>
                <a:ext cx="10515600" cy="2548947"/>
              </a:xfrm>
              <a:blipFill>
                <a:blip r:embed="rId10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_1">
            <a:extLst>
              <a:ext uri="{FF2B5EF4-FFF2-40B4-BE49-F238E27FC236}">
                <a16:creationId xmlns:a16="http://schemas.microsoft.com/office/drawing/2014/main" id="{F705B4B0-3C21-4E4B-8C8A-FBFB3D2D2370}"/>
              </a:ext>
            </a:extLst>
          </p:cNvPr>
          <p:cNvSpPr txBox="1"/>
          <p:nvPr/>
        </p:nvSpPr>
        <p:spPr>
          <a:xfrm>
            <a:off x="2309698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1" name="TextBox 27_1">
            <a:extLst>
              <a:ext uri="{FF2B5EF4-FFF2-40B4-BE49-F238E27FC236}">
                <a16:creationId xmlns:a16="http://schemas.microsoft.com/office/drawing/2014/main" id="{99803E3C-EAB1-406A-B026-7B9C7E4C29E1}"/>
              </a:ext>
            </a:extLst>
          </p:cNvPr>
          <p:cNvSpPr txBox="1"/>
          <p:nvPr/>
        </p:nvSpPr>
        <p:spPr>
          <a:xfrm>
            <a:off x="3084847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2" name="TextBox 28_1">
            <a:extLst>
              <a:ext uri="{FF2B5EF4-FFF2-40B4-BE49-F238E27FC236}">
                <a16:creationId xmlns:a16="http://schemas.microsoft.com/office/drawing/2014/main" id="{4177B0BD-CD3C-405D-A661-7FE77EBEB8C2}"/>
              </a:ext>
            </a:extLst>
          </p:cNvPr>
          <p:cNvSpPr txBox="1"/>
          <p:nvPr/>
        </p:nvSpPr>
        <p:spPr>
          <a:xfrm>
            <a:off x="3859996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3" name="TextBox 29_1">
            <a:extLst>
              <a:ext uri="{FF2B5EF4-FFF2-40B4-BE49-F238E27FC236}">
                <a16:creationId xmlns:a16="http://schemas.microsoft.com/office/drawing/2014/main" id="{4F7B6D30-A2A1-4A88-B8AD-03ECB9C41746}"/>
              </a:ext>
            </a:extLst>
          </p:cNvPr>
          <p:cNvSpPr txBox="1"/>
          <p:nvPr/>
        </p:nvSpPr>
        <p:spPr>
          <a:xfrm>
            <a:off x="5410294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4" name="TextBox 30_1">
            <a:extLst>
              <a:ext uri="{FF2B5EF4-FFF2-40B4-BE49-F238E27FC236}">
                <a16:creationId xmlns:a16="http://schemas.microsoft.com/office/drawing/2014/main" id="{220623FF-C1CB-4415-BD34-4D0F6FA87B06}"/>
              </a:ext>
            </a:extLst>
          </p:cNvPr>
          <p:cNvSpPr txBox="1"/>
          <p:nvPr/>
        </p:nvSpPr>
        <p:spPr>
          <a:xfrm>
            <a:off x="6960592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5" name="TextBox 31_1">
            <a:extLst>
              <a:ext uri="{FF2B5EF4-FFF2-40B4-BE49-F238E27FC236}">
                <a16:creationId xmlns:a16="http://schemas.microsoft.com/office/drawing/2014/main" id="{F4A5605D-83C6-4D0D-840E-101247F43B1C}"/>
              </a:ext>
            </a:extLst>
          </p:cNvPr>
          <p:cNvSpPr txBox="1"/>
          <p:nvPr/>
        </p:nvSpPr>
        <p:spPr>
          <a:xfrm>
            <a:off x="7735741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26" name="TextBox 32_1">
            <a:extLst>
              <a:ext uri="{FF2B5EF4-FFF2-40B4-BE49-F238E27FC236}">
                <a16:creationId xmlns:a16="http://schemas.microsoft.com/office/drawing/2014/main" id="{2A232E75-7C2B-45EB-93AB-EE47A3AF64DC}"/>
              </a:ext>
            </a:extLst>
          </p:cNvPr>
          <p:cNvSpPr txBox="1"/>
          <p:nvPr/>
        </p:nvSpPr>
        <p:spPr>
          <a:xfrm>
            <a:off x="8510890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27" name="TextBox 33_1">
            <a:extLst>
              <a:ext uri="{FF2B5EF4-FFF2-40B4-BE49-F238E27FC236}">
                <a16:creationId xmlns:a16="http://schemas.microsoft.com/office/drawing/2014/main" id="{CB9B739A-D15B-4294-B0D9-6B6DADF82468}"/>
              </a:ext>
            </a:extLst>
          </p:cNvPr>
          <p:cNvSpPr txBox="1"/>
          <p:nvPr/>
        </p:nvSpPr>
        <p:spPr>
          <a:xfrm>
            <a:off x="928603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28" name="TextBox 34_1">
            <a:extLst>
              <a:ext uri="{FF2B5EF4-FFF2-40B4-BE49-F238E27FC236}">
                <a16:creationId xmlns:a16="http://schemas.microsoft.com/office/drawing/2014/main" id="{599EF958-19EB-415E-A104-7A4E696EFBD9}"/>
              </a:ext>
            </a:extLst>
          </p:cNvPr>
          <p:cNvSpPr txBox="1"/>
          <p:nvPr/>
        </p:nvSpPr>
        <p:spPr>
          <a:xfrm>
            <a:off x="463514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29" name="TextBox 35_1">
            <a:extLst>
              <a:ext uri="{FF2B5EF4-FFF2-40B4-BE49-F238E27FC236}">
                <a16:creationId xmlns:a16="http://schemas.microsoft.com/office/drawing/2014/main" id="{A81BF0B8-6218-4A51-8BE3-1922A86F4E78}"/>
              </a:ext>
            </a:extLst>
          </p:cNvPr>
          <p:cNvSpPr txBox="1"/>
          <p:nvPr/>
        </p:nvSpPr>
        <p:spPr>
          <a:xfrm>
            <a:off x="6185443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0" name="TextBox 1_1_1">
            <a:extLst>
              <a:ext uri="{FF2B5EF4-FFF2-40B4-BE49-F238E27FC236}">
                <a16:creationId xmlns:a16="http://schemas.microsoft.com/office/drawing/2014/main" id="{AFB389FE-C9FE-4CF1-A04E-85E4C66EFF6D}"/>
              </a:ext>
            </a:extLst>
          </p:cNvPr>
          <p:cNvSpPr txBox="1"/>
          <p:nvPr/>
        </p:nvSpPr>
        <p:spPr>
          <a:xfrm>
            <a:off x="1386038" y="108933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下标</a:t>
            </a:r>
          </a:p>
        </p:txBody>
      </p:sp>
      <p:sp>
        <p:nvSpPr>
          <p:cNvPr id="31" name="TextBox 1_1_2">
            <a:extLst>
              <a:ext uri="{FF2B5EF4-FFF2-40B4-BE49-F238E27FC236}">
                <a16:creationId xmlns:a16="http://schemas.microsoft.com/office/drawing/2014/main" id="{EDA829DF-65E8-4E36-BD2D-E71A1C503742}"/>
              </a:ext>
            </a:extLst>
          </p:cNvPr>
          <p:cNvSpPr txBox="1"/>
          <p:nvPr/>
        </p:nvSpPr>
        <p:spPr>
          <a:xfrm>
            <a:off x="1386038" y="171474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元素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8343A8-CC7D-4B68-BE84-CC672C31E122}"/>
              </a:ext>
            </a:extLst>
          </p:cNvPr>
          <p:cNvSpPr txBox="1"/>
          <p:nvPr/>
        </p:nvSpPr>
        <p:spPr>
          <a:xfrm>
            <a:off x="5465987" y="3003769"/>
            <a:ext cx="12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72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25482 -1.85185E-6 " pathEditMode="relative" ptsTypes="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-0.2543 -1.85185E-6 " pathEditMode="relative" ptsTypes="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85B4DE-D4DB-4BAC-A2F8-1780870A42D4}"/>
              </a:ext>
            </a:extLst>
          </p:cNvPr>
          <p:cNvGrpSpPr/>
          <p:nvPr/>
        </p:nvGrpSpPr>
        <p:grpSpPr>
          <a:xfrm>
            <a:off x="4635145" y="2326027"/>
            <a:ext cx="3696864" cy="628693"/>
            <a:chOff x="1571569" y="2728363"/>
            <a:chExt cx="5554747" cy="628693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60C7ED3-29D1-40EC-B6F6-83F155C087B4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3042709"/>
              <a:ext cx="555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5166792-AE8C-4D4A-A147-5522EE6E1622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792E936-8918-423F-8F0A-7263EE3FD5B2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16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-圆角矩形 4">
            <a:extLst>
              <a:ext uri="{FF2B5EF4-FFF2-40B4-BE49-F238E27FC236}">
                <a16:creationId xmlns:a16="http://schemas.microsoft.com/office/drawing/2014/main" id="{2FF6A74C-19E8-42C1-B2D3-6D462927712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09698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0828952D-0B53-44A2-8173-B2ADDE0515B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084847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3CE9CEE8-6429-4B4E-B5C3-7708A002759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859996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92631F7E-F4D6-4521-BE25-056386F704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635145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-圆角矩形 8">
            <a:extLst>
              <a:ext uri="{FF2B5EF4-FFF2-40B4-BE49-F238E27FC236}">
                <a16:creationId xmlns:a16="http://schemas.microsoft.com/office/drawing/2014/main" id="{BB18216D-3C58-4982-8E81-35FF3AB387B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410294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6048D30D-AF3B-4A0E-9031-E261EE50A16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185443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03A9BC9C-2994-4BA7-A4B2-4958BC6777A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960592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079990D8-1E1C-4CD5-801C-1B3F1F51B96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735741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5180042-6210-4999-826A-A1C22B211942}"/>
              </a:ext>
            </a:extLst>
          </p:cNvPr>
          <p:cNvSpPr/>
          <p:nvPr/>
        </p:nvSpPr>
        <p:spPr>
          <a:xfrm>
            <a:off x="8510890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C5B0A01-9DC9-4C61-97CD-A0DEBD8A213E}"/>
              </a:ext>
            </a:extLst>
          </p:cNvPr>
          <p:cNvSpPr/>
          <p:nvPr/>
        </p:nvSpPr>
        <p:spPr>
          <a:xfrm>
            <a:off x="928603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9"/>
                </p:custDataLst>
              </p:nvPr>
            </p:nvSpPr>
            <p:spPr>
              <a:xfrm>
                <a:off x="838200" y="3943926"/>
                <a:ext cx="10515600" cy="25489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000"/>
                  <a:t>遍历元素为</a:t>
                </a:r>
                <a:r>
                  <a:rPr lang="en-US" altLang="zh-CN" sz="2000"/>
                  <a:t>4, 1 </a:t>
                </a:r>
                <a:r>
                  <a:rPr lang="zh-CN" altLang="en-US" sz="2000"/>
                  <a:t>，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依次遍历数组下标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+1, …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=[4, 5, 6, 7, 8, 9]</m:t>
                    </m:r>
                  </m:oMath>
                </a14:m>
                <a:r>
                  <a:rPr lang="zh-CN" altLang="en-US" sz="1600"/>
                  <a:t>的元素，此时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在下标为</a:t>
                </a:r>
                <a14:m>
                  <m:oMath xmlns:m="http://schemas.openxmlformats.org/officeDocument/2006/math"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3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zh-CN" altLang="en-US" sz="1600"/>
                  <a:t>的元素用插入排序向前排序。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1400"/>
                  <a:t>4 &lt; 9</a:t>
                </a:r>
                <a:r>
                  <a:rPr lang="zh-CN" altLang="en-US" sz="1400"/>
                  <a:t>，元素</a:t>
                </a:r>
                <a:r>
                  <a:rPr lang="en-US" altLang="zh-CN" sz="1400"/>
                  <a:t>4</a:t>
                </a:r>
                <a:r>
                  <a:rPr lang="zh-CN" altLang="en-US" sz="1400"/>
                  <a:t>移动到元素</a:t>
                </a:r>
                <a:r>
                  <a:rPr lang="en-US" altLang="zh-CN" sz="1400"/>
                  <a:t>9</a:t>
                </a:r>
                <a:r>
                  <a:rPr lang="zh-CN" altLang="en-US" sz="1400"/>
                  <a:t>的位置，元素</a:t>
                </a:r>
                <a:r>
                  <a:rPr lang="en-US" altLang="zh-CN" sz="1400"/>
                  <a:t>9</a:t>
                </a:r>
                <a:r>
                  <a:rPr lang="zh-CN" altLang="en-US" sz="1400"/>
                  <a:t>移动到元素</a:t>
                </a:r>
                <a:r>
                  <a:rPr lang="en-US" altLang="zh-CN" sz="1400"/>
                  <a:t>4</a:t>
                </a:r>
                <a:r>
                  <a:rPr lang="zh-CN" altLang="en-US" sz="1400"/>
                  <a:t>的位置</a:t>
                </a:r>
                <a:endParaRPr lang="en-US" altLang="zh-CN" sz="1400"/>
              </a:p>
            </p:txBody>
          </p:sp>
        </mc:Choice>
        <mc:Fallback xmlns="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1"/>
                </p:custDataLst>
              </p:nvPr>
            </p:nvSpPr>
            <p:spPr>
              <a:xfrm>
                <a:off x="838200" y="3943926"/>
                <a:ext cx="10515600" cy="2548947"/>
              </a:xfrm>
              <a:blipFill>
                <a:blip r:embed="rId1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_1">
            <a:extLst>
              <a:ext uri="{FF2B5EF4-FFF2-40B4-BE49-F238E27FC236}">
                <a16:creationId xmlns:a16="http://schemas.microsoft.com/office/drawing/2014/main" id="{1F633404-8B36-4F7D-BB09-52A95495F9DA}"/>
              </a:ext>
            </a:extLst>
          </p:cNvPr>
          <p:cNvSpPr txBox="1"/>
          <p:nvPr/>
        </p:nvSpPr>
        <p:spPr>
          <a:xfrm>
            <a:off x="2309698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1" name="TextBox 27_1">
            <a:extLst>
              <a:ext uri="{FF2B5EF4-FFF2-40B4-BE49-F238E27FC236}">
                <a16:creationId xmlns:a16="http://schemas.microsoft.com/office/drawing/2014/main" id="{5D0B5AA2-0A04-4517-B157-4D4B12AAE1FE}"/>
              </a:ext>
            </a:extLst>
          </p:cNvPr>
          <p:cNvSpPr txBox="1"/>
          <p:nvPr/>
        </p:nvSpPr>
        <p:spPr>
          <a:xfrm>
            <a:off x="3084847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2" name="TextBox 28_1">
            <a:extLst>
              <a:ext uri="{FF2B5EF4-FFF2-40B4-BE49-F238E27FC236}">
                <a16:creationId xmlns:a16="http://schemas.microsoft.com/office/drawing/2014/main" id="{4997203F-824C-41C8-A289-19ED7AF9CB53}"/>
              </a:ext>
            </a:extLst>
          </p:cNvPr>
          <p:cNvSpPr txBox="1"/>
          <p:nvPr/>
        </p:nvSpPr>
        <p:spPr>
          <a:xfrm>
            <a:off x="3859996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3" name="TextBox 29_1">
            <a:extLst>
              <a:ext uri="{FF2B5EF4-FFF2-40B4-BE49-F238E27FC236}">
                <a16:creationId xmlns:a16="http://schemas.microsoft.com/office/drawing/2014/main" id="{AE7936B0-3B4E-4D08-85D4-3B7947ED5108}"/>
              </a:ext>
            </a:extLst>
          </p:cNvPr>
          <p:cNvSpPr txBox="1"/>
          <p:nvPr/>
        </p:nvSpPr>
        <p:spPr>
          <a:xfrm>
            <a:off x="5410294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4" name="TextBox 30_1">
            <a:extLst>
              <a:ext uri="{FF2B5EF4-FFF2-40B4-BE49-F238E27FC236}">
                <a16:creationId xmlns:a16="http://schemas.microsoft.com/office/drawing/2014/main" id="{7FC5CBA1-F448-4B3D-A1BE-57C7D62BFFEB}"/>
              </a:ext>
            </a:extLst>
          </p:cNvPr>
          <p:cNvSpPr txBox="1"/>
          <p:nvPr/>
        </p:nvSpPr>
        <p:spPr>
          <a:xfrm>
            <a:off x="6960592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5" name="TextBox 31_1">
            <a:extLst>
              <a:ext uri="{FF2B5EF4-FFF2-40B4-BE49-F238E27FC236}">
                <a16:creationId xmlns:a16="http://schemas.microsoft.com/office/drawing/2014/main" id="{3E2A3F9E-1A16-4661-B0E6-0245C6021367}"/>
              </a:ext>
            </a:extLst>
          </p:cNvPr>
          <p:cNvSpPr txBox="1"/>
          <p:nvPr/>
        </p:nvSpPr>
        <p:spPr>
          <a:xfrm>
            <a:off x="7735741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26" name="TextBox 32_1">
            <a:extLst>
              <a:ext uri="{FF2B5EF4-FFF2-40B4-BE49-F238E27FC236}">
                <a16:creationId xmlns:a16="http://schemas.microsoft.com/office/drawing/2014/main" id="{54C40CD0-FB2A-4612-8F89-644A2FC14171}"/>
              </a:ext>
            </a:extLst>
          </p:cNvPr>
          <p:cNvSpPr txBox="1"/>
          <p:nvPr/>
        </p:nvSpPr>
        <p:spPr>
          <a:xfrm>
            <a:off x="8510890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27" name="TextBox 33_1">
            <a:extLst>
              <a:ext uri="{FF2B5EF4-FFF2-40B4-BE49-F238E27FC236}">
                <a16:creationId xmlns:a16="http://schemas.microsoft.com/office/drawing/2014/main" id="{01F0A20C-4D27-447B-B3A3-EE43B3FEE916}"/>
              </a:ext>
            </a:extLst>
          </p:cNvPr>
          <p:cNvSpPr txBox="1"/>
          <p:nvPr/>
        </p:nvSpPr>
        <p:spPr>
          <a:xfrm>
            <a:off x="928603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28" name="TextBox 34_1">
            <a:extLst>
              <a:ext uri="{FF2B5EF4-FFF2-40B4-BE49-F238E27FC236}">
                <a16:creationId xmlns:a16="http://schemas.microsoft.com/office/drawing/2014/main" id="{1A953DE0-18D7-4C14-9CDF-9CB1FB66A6A1}"/>
              </a:ext>
            </a:extLst>
          </p:cNvPr>
          <p:cNvSpPr txBox="1"/>
          <p:nvPr/>
        </p:nvSpPr>
        <p:spPr>
          <a:xfrm>
            <a:off x="463514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29" name="TextBox 35_1">
            <a:extLst>
              <a:ext uri="{FF2B5EF4-FFF2-40B4-BE49-F238E27FC236}">
                <a16:creationId xmlns:a16="http://schemas.microsoft.com/office/drawing/2014/main" id="{D76AF6A7-97A1-4DB8-9EE8-D27C9FA04122}"/>
              </a:ext>
            </a:extLst>
          </p:cNvPr>
          <p:cNvSpPr txBox="1"/>
          <p:nvPr/>
        </p:nvSpPr>
        <p:spPr>
          <a:xfrm>
            <a:off x="6185443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0" name="TextBox 1_1_1">
            <a:extLst>
              <a:ext uri="{FF2B5EF4-FFF2-40B4-BE49-F238E27FC236}">
                <a16:creationId xmlns:a16="http://schemas.microsoft.com/office/drawing/2014/main" id="{F655997B-5F2D-4AC8-BF94-A790317F3B49}"/>
              </a:ext>
            </a:extLst>
          </p:cNvPr>
          <p:cNvSpPr txBox="1"/>
          <p:nvPr/>
        </p:nvSpPr>
        <p:spPr>
          <a:xfrm>
            <a:off x="1386038" y="108933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下标</a:t>
            </a:r>
          </a:p>
        </p:txBody>
      </p:sp>
      <p:sp>
        <p:nvSpPr>
          <p:cNvPr id="31" name="TextBox 1_1_2">
            <a:extLst>
              <a:ext uri="{FF2B5EF4-FFF2-40B4-BE49-F238E27FC236}">
                <a16:creationId xmlns:a16="http://schemas.microsoft.com/office/drawing/2014/main" id="{F84B3258-2F0B-4BC9-A260-B9064B183A83}"/>
              </a:ext>
            </a:extLst>
          </p:cNvPr>
          <p:cNvSpPr txBox="1"/>
          <p:nvPr/>
        </p:nvSpPr>
        <p:spPr>
          <a:xfrm>
            <a:off x="1386038" y="171474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元素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04B441-0426-40C8-9EEB-97169C120C6C}"/>
              </a:ext>
            </a:extLst>
          </p:cNvPr>
          <p:cNvSpPr txBox="1"/>
          <p:nvPr/>
        </p:nvSpPr>
        <p:spPr>
          <a:xfrm>
            <a:off x="5465987" y="3003769"/>
            <a:ext cx="12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9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25482 -1.85185E-6 " pathEditMode="relative" ptsTypes="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-0.2543 -1.85185E-6 " pathEditMode="relative" ptsTypes="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1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-圆角矩形 16">
            <a:extLst>
              <a:ext uri="{FF2B5EF4-FFF2-40B4-BE49-F238E27FC236}">
                <a16:creationId xmlns:a16="http://schemas.microsoft.com/office/drawing/2014/main" id="{C5180042-6210-4999-826A-A1C22B21194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510890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85B4DE-D4DB-4BAC-A2F8-1780870A42D4}"/>
              </a:ext>
            </a:extLst>
          </p:cNvPr>
          <p:cNvGrpSpPr/>
          <p:nvPr/>
        </p:nvGrpSpPr>
        <p:grpSpPr>
          <a:xfrm>
            <a:off x="5410294" y="2326027"/>
            <a:ext cx="3696864" cy="628693"/>
            <a:chOff x="1571569" y="2728363"/>
            <a:chExt cx="5554747" cy="628693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60C7ED3-29D1-40EC-B6F6-83F155C087B4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3042709"/>
              <a:ext cx="555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5166792-AE8C-4D4A-A147-5522EE6E1622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792E936-8918-423F-8F0A-7263EE3FD5B2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16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-圆角矩形 4">
            <a:extLst>
              <a:ext uri="{FF2B5EF4-FFF2-40B4-BE49-F238E27FC236}">
                <a16:creationId xmlns:a16="http://schemas.microsoft.com/office/drawing/2014/main" id="{2FF6A74C-19E8-42C1-B2D3-6D46292771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09698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0828952D-0B53-44A2-8173-B2ADDE0515B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84847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3CE9CEE8-6429-4B4E-B5C3-7708A002759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859996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92631F7E-F4D6-4521-BE25-056386F704A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63514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-圆角矩形 8">
            <a:extLst>
              <a:ext uri="{FF2B5EF4-FFF2-40B4-BE49-F238E27FC236}">
                <a16:creationId xmlns:a16="http://schemas.microsoft.com/office/drawing/2014/main" id="{BB18216D-3C58-4982-8E81-35FF3AB387B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410294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6048D30D-AF3B-4A0E-9031-E261EE50A16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185443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03A9BC9C-2994-4BA7-A4B2-4958BC6777A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960592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079990D8-1E1C-4CD5-801C-1B3F1F51B96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735741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C5B0A01-9DC9-4C61-97CD-A0DEBD8A213E}"/>
              </a:ext>
            </a:extLst>
          </p:cNvPr>
          <p:cNvSpPr/>
          <p:nvPr/>
        </p:nvSpPr>
        <p:spPr>
          <a:xfrm>
            <a:off x="928603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0"/>
                </p:custDataLst>
              </p:nvPr>
            </p:nvSpPr>
            <p:spPr>
              <a:xfrm>
                <a:off x="838200" y="3943926"/>
                <a:ext cx="10515600" cy="25489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000"/>
                  <a:t>遍历元素为</a:t>
                </a:r>
                <a:r>
                  <a:rPr lang="en-US" altLang="zh-CN" sz="2000"/>
                  <a:t>4, 1 </a:t>
                </a:r>
                <a:r>
                  <a:rPr lang="zh-CN" altLang="en-US" sz="2000"/>
                  <a:t>，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依次遍历数组下标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+1, …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=[4, 5, 6, 7, 8, 9]</m:t>
                    </m:r>
                  </m:oMath>
                </a14:m>
                <a:r>
                  <a:rPr lang="zh-CN" altLang="en-US" sz="1600"/>
                  <a:t>的元素，此时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在下标为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4, 0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zh-CN" altLang="en-US" sz="1600"/>
                  <a:t>的元素用插入排序向前排序。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1400"/>
                  <a:t>temp</a:t>
                </a:r>
                <a:r>
                  <a:rPr lang="zh-CN" altLang="en-US" sz="1400"/>
                  <a:t>与下标为</a:t>
                </a:r>
                <a:r>
                  <a:rPr lang="en-US" altLang="zh-CN" sz="1400"/>
                  <a:t>4</a:t>
                </a:r>
                <a:r>
                  <a:rPr lang="zh-CN" altLang="en-US" sz="1400"/>
                  <a:t>的元素</a:t>
                </a:r>
                <a:r>
                  <a:rPr lang="en-US" altLang="zh-CN" sz="1400"/>
                  <a:t>8</a:t>
                </a:r>
                <a:r>
                  <a:rPr lang="zh-CN" altLang="en-US" sz="1400"/>
                  <a:t>比较，</a:t>
                </a:r>
                <a:r>
                  <a:rPr lang="en-US" altLang="zh-CN" sz="1400"/>
                  <a:t>7 &lt; 8</a:t>
                </a:r>
                <a:r>
                  <a:rPr lang="zh-CN" altLang="en-US" sz="1400"/>
                  <a:t>，元素</a:t>
                </a:r>
                <a:r>
                  <a:rPr lang="en-US" altLang="zh-CN" sz="1400"/>
                  <a:t>8</a:t>
                </a:r>
                <a:r>
                  <a:rPr lang="zh-CN" altLang="en-US" sz="1400"/>
                  <a:t>移动到元素</a:t>
                </a:r>
                <a:r>
                  <a:rPr lang="en-US" altLang="zh-CN" sz="1400"/>
                  <a:t>7</a:t>
                </a:r>
                <a:r>
                  <a:rPr lang="zh-CN" altLang="en-US" sz="1400"/>
                  <a:t>的位置</a:t>
                </a:r>
                <a:endParaRPr lang="en-US" altLang="zh-CN" sz="1400"/>
              </a:p>
            </p:txBody>
          </p:sp>
        </mc:Choice>
        <mc:Fallback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0"/>
                </p:custDataLst>
              </p:nvPr>
            </p:nvSpPr>
            <p:spPr>
              <a:xfrm>
                <a:off x="838200" y="3943926"/>
                <a:ext cx="10515600" cy="2548947"/>
              </a:xfrm>
              <a:blipFill>
                <a:blip r:embed="rId14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BA8F4076-114A-4110-B266-D96510840497}"/>
              </a:ext>
            </a:extLst>
          </p:cNvPr>
          <p:cNvSpPr txBox="1"/>
          <p:nvPr/>
        </p:nvSpPr>
        <p:spPr>
          <a:xfrm>
            <a:off x="2309698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7975834-D28C-43DA-9DA5-6DDCF4859276}"/>
              </a:ext>
            </a:extLst>
          </p:cNvPr>
          <p:cNvSpPr txBox="1"/>
          <p:nvPr/>
        </p:nvSpPr>
        <p:spPr>
          <a:xfrm>
            <a:off x="3084847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189DCFD-72A4-4DC7-AC19-11ADD0F136B7}"/>
              </a:ext>
            </a:extLst>
          </p:cNvPr>
          <p:cNvSpPr txBox="1"/>
          <p:nvPr/>
        </p:nvSpPr>
        <p:spPr>
          <a:xfrm>
            <a:off x="3859996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6870F99-C37F-4458-ABD3-2C9EAE7B5988}"/>
              </a:ext>
            </a:extLst>
          </p:cNvPr>
          <p:cNvSpPr txBox="1"/>
          <p:nvPr/>
        </p:nvSpPr>
        <p:spPr>
          <a:xfrm>
            <a:off x="5410294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9191395-A12B-4487-A527-797C2B6FA811}"/>
              </a:ext>
            </a:extLst>
          </p:cNvPr>
          <p:cNvSpPr txBox="1"/>
          <p:nvPr/>
        </p:nvSpPr>
        <p:spPr>
          <a:xfrm>
            <a:off x="6960592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C9FBA7D-FC84-4B0E-9504-4D181E30BB4A}"/>
              </a:ext>
            </a:extLst>
          </p:cNvPr>
          <p:cNvSpPr txBox="1"/>
          <p:nvPr/>
        </p:nvSpPr>
        <p:spPr>
          <a:xfrm>
            <a:off x="7735741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ED38C94-233D-4C9A-8151-E77B993C8FF2}"/>
              </a:ext>
            </a:extLst>
          </p:cNvPr>
          <p:cNvSpPr txBox="1"/>
          <p:nvPr/>
        </p:nvSpPr>
        <p:spPr>
          <a:xfrm>
            <a:off x="8510890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284026E-47B2-4A82-8011-37F9F010EAAA}"/>
              </a:ext>
            </a:extLst>
          </p:cNvPr>
          <p:cNvSpPr txBox="1"/>
          <p:nvPr/>
        </p:nvSpPr>
        <p:spPr>
          <a:xfrm>
            <a:off x="928603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42A24EF-9AF5-435C-B889-AF8449588FCD}"/>
              </a:ext>
            </a:extLst>
          </p:cNvPr>
          <p:cNvSpPr txBox="1"/>
          <p:nvPr/>
        </p:nvSpPr>
        <p:spPr>
          <a:xfrm>
            <a:off x="463514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20C9F9F-D24B-46C0-AC8A-F29DCBF9A339}"/>
              </a:ext>
            </a:extLst>
          </p:cNvPr>
          <p:cNvSpPr txBox="1"/>
          <p:nvPr/>
        </p:nvSpPr>
        <p:spPr>
          <a:xfrm>
            <a:off x="6185443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7" name="TextBox 1_1">
            <a:extLst>
              <a:ext uri="{FF2B5EF4-FFF2-40B4-BE49-F238E27FC236}">
                <a16:creationId xmlns:a16="http://schemas.microsoft.com/office/drawing/2014/main" id="{0F294057-1096-485A-852B-7253235C5E5B}"/>
              </a:ext>
            </a:extLst>
          </p:cNvPr>
          <p:cNvSpPr txBox="1"/>
          <p:nvPr/>
        </p:nvSpPr>
        <p:spPr>
          <a:xfrm>
            <a:off x="2309698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8" name="TextBox 27_1">
            <a:extLst>
              <a:ext uri="{FF2B5EF4-FFF2-40B4-BE49-F238E27FC236}">
                <a16:creationId xmlns:a16="http://schemas.microsoft.com/office/drawing/2014/main" id="{7E07DD4D-FE5E-4DD6-BBFC-5A469F032450}"/>
              </a:ext>
            </a:extLst>
          </p:cNvPr>
          <p:cNvSpPr txBox="1"/>
          <p:nvPr/>
        </p:nvSpPr>
        <p:spPr>
          <a:xfrm>
            <a:off x="3084847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9" name="TextBox 28_1">
            <a:extLst>
              <a:ext uri="{FF2B5EF4-FFF2-40B4-BE49-F238E27FC236}">
                <a16:creationId xmlns:a16="http://schemas.microsoft.com/office/drawing/2014/main" id="{703392A7-6277-4F2E-91FB-6EE44CE85DC3}"/>
              </a:ext>
            </a:extLst>
          </p:cNvPr>
          <p:cNvSpPr txBox="1"/>
          <p:nvPr/>
        </p:nvSpPr>
        <p:spPr>
          <a:xfrm>
            <a:off x="3859996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0" name="TextBox 29_1">
            <a:extLst>
              <a:ext uri="{FF2B5EF4-FFF2-40B4-BE49-F238E27FC236}">
                <a16:creationId xmlns:a16="http://schemas.microsoft.com/office/drawing/2014/main" id="{46345F2C-C8E4-488F-A340-F896EE1F7C71}"/>
              </a:ext>
            </a:extLst>
          </p:cNvPr>
          <p:cNvSpPr txBox="1"/>
          <p:nvPr/>
        </p:nvSpPr>
        <p:spPr>
          <a:xfrm>
            <a:off x="5410294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1" name="TextBox 30_1">
            <a:extLst>
              <a:ext uri="{FF2B5EF4-FFF2-40B4-BE49-F238E27FC236}">
                <a16:creationId xmlns:a16="http://schemas.microsoft.com/office/drawing/2014/main" id="{D30817C5-63CD-4D84-AC5E-94CDC74E31DF}"/>
              </a:ext>
            </a:extLst>
          </p:cNvPr>
          <p:cNvSpPr txBox="1"/>
          <p:nvPr/>
        </p:nvSpPr>
        <p:spPr>
          <a:xfrm>
            <a:off x="6960592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2" name="TextBox 31_1">
            <a:extLst>
              <a:ext uri="{FF2B5EF4-FFF2-40B4-BE49-F238E27FC236}">
                <a16:creationId xmlns:a16="http://schemas.microsoft.com/office/drawing/2014/main" id="{A1B54391-D9D8-4984-B1BA-8E2845D7450E}"/>
              </a:ext>
            </a:extLst>
          </p:cNvPr>
          <p:cNvSpPr txBox="1"/>
          <p:nvPr/>
        </p:nvSpPr>
        <p:spPr>
          <a:xfrm>
            <a:off x="7735741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43" name="TextBox 32_1">
            <a:extLst>
              <a:ext uri="{FF2B5EF4-FFF2-40B4-BE49-F238E27FC236}">
                <a16:creationId xmlns:a16="http://schemas.microsoft.com/office/drawing/2014/main" id="{D1F0B237-92A0-473A-B2CE-A272EA158C6F}"/>
              </a:ext>
            </a:extLst>
          </p:cNvPr>
          <p:cNvSpPr txBox="1"/>
          <p:nvPr/>
        </p:nvSpPr>
        <p:spPr>
          <a:xfrm>
            <a:off x="8510890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44" name="TextBox 33_1">
            <a:extLst>
              <a:ext uri="{FF2B5EF4-FFF2-40B4-BE49-F238E27FC236}">
                <a16:creationId xmlns:a16="http://schemas.microsoft.com/office/drawing/2014/main" id="{D0BF8E93-9FC1-4ACE-AF7A-DA2156E849FC}"/>
              </a:ext>
            </a:extLst>
          </p:cNvPr>
          <p:cNvSpPr txBox="1"/>
          <p:nvPr/>
        </p:nvSpPr>
        <p:spPr>
          <a:xfrm>
            <a:off x="928603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45" name="TextBox 34_1">
            <a:extLst>
              <a:ext uri="{FF2B5EF4-FFF2-40B4-BE49-F238E27FC236}">
                <a16:creationId xmlns:a16="http://schemas.microsoft.com/office/drawing/2014/main" id="{75912815-369E-43E2-AB14-FD33F70C0FAA}"/>
              </a:ext>
            </a:extLst>
          </p:cNvPr>
          <p:cNvSpPr txBox="1"/>
          <p:nvPr/>
        </p:nvSpPr>
        <p:spPr>
          <a:xfrm>
            <a:off x="463514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6" name="TextBox 35_1">
            <a:extLst>
              <a:ext uri="{FF2B5EF4-FFF2-40B4-BE49-F238E27FC236}">
                <a16:creationId xmlns:a16="http://schemas.microsoft.com/office/drawing/2014/main" id="{45F31CB1-E6CE-4BCA-843D-C8CC50E8B652}"/>
              </a:ext>
            </a:extLst>
          </p:cNvPr>
          <p:cNvSpPr txBox="1"/>
          <p:nvPr/>
        </p:nvSpPr>
        <p:spPr>
          <a:xfrm>
            <a:off x="6185443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47" name="TextBox 1_1_1">
            <a:extLst>
              <a:ext uri="{FF2B5EF4-FFF2-40B4-BE49-F238E27FC236}">
                <a16:creationId xmlns:a16="http://schemas.microsoft.com/office/drawing/2014/main" id="{CD97A3E1-6124-4E81-ACCC-711431E0973C}"/>
              </a:ext>
            </a:extLst>
          </p:cNvPr>
          <p:cNvSpPr txBox="1"/>
          <p:nvPr/>
        </p:nvSpPr>
        <p:spPr>
          <a:xfrm>
            <a:off x="1386038" y="108933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下标</a:t>
            </a:r>
          </a:p>
        </p:txBody>
      </p:sp>
      <p:sp>
        <p:nvSpPr>
          <p:cNvPr id="48" name="TextBox 1_1_2">
            <a:extLst>
              <a:ext uri="{FF2B5EF4-FFF2-40B4-BE49-F238E27FC236}">
                <a16:creationId xmlns:a16="http://schemas.microsoft.com/office/drawing/2014/main" id="{05470F3F-9121-4D21-8152-8A70D233564D}"/>
              </a:ext>
            </a:extLst>
          </p:cNvPr>
          <p:cNvSpPr txBox="1"/>
          <p:nvPr/>
        </p:nvSpPr>
        <p:spPr>
          <a:xfrm>
            <a:off x="1386038" y="171474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元素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206300A-4BE3-4468-AA17-325D992E9C75}"/>
              </a:ext>
            </a:extLst>
          </p:cNvPr>
          <p:cNvSpPr txBox="1"/>
          <p:nvPr/>
        </p:nvSpPr>
        <p:spPr>
          <a:xfrm>
            <a:off x="5465987" y="3003769"/>
            <a:ext cx="12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7</a:t>
            </a:r>
            <a:endParaRPr lang="zh-CN" altLang="en-US"/>
          </a:p>
        </p:txBody>
      </p:sp>
      <p:sp>
        <p:nvSpPr>
          <p:cNvPr id="50" name="PA-圆角矩形 16">
            <a:extLst>
              <a:ext uri="{FF2B5EF4-FFF2-40B4-BE49-F238E27FC236}">
                <a16:creationId xmlns:a16="http://schemas.microsoft.com/office/drawing/2014/main" id="{81C8F5D9-D372-4123-8DDB-B6A3A546138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616380" y="2865856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PA-圆角矩形 8">
            <a:extLst>
              <a:ext uri="{FF2B5EF4-FFF2-40B4-BE49-F238E27FC236}">
                <a16:creationId xmlns:a16="http://schemas.microsoft.com/office/drawing/2014/main" id="{C4745E88-51C0-4ED8-86FC-58E1A4144B7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410294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25482 -1.85185E-6 " pathEditMode="relative" ptsTypes="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85B4DE-D4DB-4BAC-A2F8-1780870A42D4}"/>
              </a:ext>
            </a:extLst>
          </p:cNvPr>
          <p:cNvGrpSpPr/>
          <p:nvPr/>
        </p:nvGrpSpPr>
        <p:grpSpPr>
          <a:xfrm>
            <a:off x="5410294" y="2326027"/>
            <a:ext cx="3696864" cy="628693"/>
            <a:chOff x="1571569" y="2728363"/>
            <a:chExt cx="5554747" cy="628693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60C7ED3-29D1-40EC-B6F6-83F155C087B4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3042709"/>
              <a:ext cx="555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5166792-AE8C-4D4A-A147-5522EE6E1622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792E936-8918-423F-8F0A-7263EE3FD5B2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16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-圆角矩形 4">
            <a:extLst>
              <a:ext uri="{FF2B5EF4-FFF2-40B4-BE49-F238E27FC236}">
                <a16:creationId xmlns:a16="http://schemas.microsoft.com/office/drawing/2014/main" id="{2FF6A74C-19E8-42C1-B2D3-6D462927712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09698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0828952D-0B53-44A2-8173-B2ADDE0515B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084847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3CE9CEE8-6429-4B4E-B5C3-7708A002759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859996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92631F7E-F4D6-4521-BE25-056386F704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63514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-圆角矩形 8">
            <a:extLst>
              <a:ext uri="{FF2B5EF4-FFF2-40B4-BE49-F238E27FC236}">
                <a16:creationId xmlns:a16="http://schemas.microsoft.com/office/drawing/2014/main" id="{BB18216D-3C58-4982-8E81-35FF3AB387B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410294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6048D30D-AF3B-4A0E-9031-E261EE50A16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185443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03A9BC9C-2994-4BA7-A4B2-4958BC6777A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960592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079990D8-1E1C-4CD5-801C-1B3F1F51B96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735741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PA-圆角矩形 16">
            <a:extLst>
              <a:ext uri="{FF2B5EF4-FFF2-40B4-BE49-F238E27FC236}">
                <a16:creationId xmlns:a16="http://schemas.microsoft.com/office/drawing/2014/main" id="{C5180042-6210-4999-826A-A1C22B21194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510890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C5B0A01-9DC9-4C61-97CD-A0DEBD8A213E}"/>
              </a:ext>
            </a:extLst>
          </p:cNvPr>
          <p:cNvSpPr/>
          <p:nvPr/>
        </p:nvSpPr>
        <p:spPr>
          <a:xfrm>
            <a:off x="928603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0"/>
                </p:custDataLst>
              </p:nvPr>
            </p:nvSpPr>
            <p:spPr>
              <a:xfrm>
                <a:off x="838200" y="3943926"/>
                <a:ext cx="10515600" cy="25489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000"/>
                  <a:t>遍历元素为</a:t>
                </a:r>
                <a:r>
                  <a:rPr lang="en-US" altLang="zh-CN" sz="2000"/>
                  <a:t>4, 1 </a:t>
                </a:r>
                <a:r>
                  <a:rPr lang="zh-CN" altLang="en-US" sz="2000"/>
                  <a:t>，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依次遍历数组下标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+1, …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=[4, 5, 6, 7, 8, 9]</m:t>
                    </m:r>
                  </m:oMath>
                </a14:m>
                <a:r>
                  <a:rPr lang="zh-CN" altLang="en-US" sz="1600"/>
                  <a:t>的元素，此时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在下标为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4, 0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zh-CN" altLang="en-US" sz="1600"/>
                  <a:t>的元素用插入排序向前排序。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1400"/>
                  <a:t>temp</a:t>
                </a:r>
                <a:r>
                  <a:rPr lang="zh-CN" altLang="en-US" sz="1400"/>
                  <a:t>与下标为</a:t>
                </a:r>
                <a:r>
                  <a:rPr lang="en-US" altLang="zh-CN" sz="1400"/>
                  <a:t>0</a:t>
                </a:r>
                <a:r>
                  <a:rPr lang="zh-CN" altLang="en-US" sz="1400"/>
                  <a:t>的元素</a:t>
                </a:r>
                <a:r>
                  <a:rPr lang="en-US" altLang="zh-CN" sz="1400"/>
                  <a:t>1</a:t>
                </a:r>
                <a:r>
                  <a:rPr lang="zh-CN" altLang="en-US" sz="1400"/>
                  <a:t>比较，</a:t>
                </a:r>
                <a:r>
                  <a:rPr lang="en-US" altLang="zh-CN" sz="1400"/>
                  <a:t>7 &gt; 1</a:t>
                </a:r>
                <a:r>
                  <a:rPr lang="zh-CN" altLang="en-US" sz="1400"/>
                  <a:t>，不移动元素</a:t>
                </a:r>
                <a:r>
                  <a:rPr lang="en-US" altLang="zh-CN" sz="1400"/>
                  <a:t>1</a:t>
                </a:r>
                <a:r>
                  <a:rPr lang="zh-CN" altLang="en-US" sz="1400"/>
                  <a:t>，</a:t>
                </a:r>
                <a:r>
                  <a:rPr lang="en-US" altLang="zh-CN" sz="1400"/>
                  <a:t>temp=7</a:t>
                </a:r>
                <a:r>
                  <a:rPr lang="zh-CN" altLang="en-US" sz="1400"/>
                  <a:t>赋值给下标</a:t>
                </a:r>
                <a:r>
                  <a:rPr lang="en-US" altLang="zh-CN" sz="1400"/>
                  <a:t>4</a:t>
                </a:r>
                <a:r>
                  <a:rPr lang="zh-CN" altLang="en-US" sz="1400"/>
                  <a:t>位置，终止插入排序</a:t>
                </a:r>
                <a:endParaRPr lang="en-US" altLang="zh-CN" sz="1400"/>
              </a:p>
            </p:txBody>
          </p:sp>
        </mc:Choice>
        <mc:Fallback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0"/>
                </p:custDataLst>
              </p:nvPr>
            </p:nvSpPr>
            <p:spPr>
              <a:xfrm>
                <a:off x="838200" y="3943926"/>
                <a:ext cx="10515600" cy="2548947"/>
              </a:xfrm>
              <a:blipFill>
                <a:blip r:embed="rId1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BA8F4076-114A-4110-B266-D96510840497}"/>
              </a:ext>
            </a:extLst>
          </p:cNvPr>
          <p:cNvSpPr txBox="1"/>
          <p:nvPr/>
        </p:nvSpPr>
        <p:spPr>
          <a:xfrm>
            <a:off x="2309698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7975834-D28C-43DA-9DA5-6DDCF4859276}"/>
              </a:ext>
            </a:extLst>
          </p:cNvPr>
          <p:cNvSpPr txBox="1"/>
          <p:nvPr/>
        </p:nvSpPr>
        <p:spPr>
          <a:xfrm>
            <a:off x="3084847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189DCFD-72A4-4DC7-AC19-11ADD0F136B7}"/>
              </a:ext>
            </a:extLst>
          </p:cNvPr>
          <p:cNvSpPr txBox="1"/>
          <p:nvPr/>
        </p:nvSpPr>
        <p:spPr>
          <a:xfrm>
            <a:off x="3859996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6870F99-C37F-4458-ABD3-2C9EAE7B5988}"/>
              </a:ext>
            </a:extLst>
          </p:cNvPr>
          <p:cNvSpPr txBox="1"/>
          <p:nvPr/>
        </p:nvSpPr>
        <p:spPr>
          <a:xfrm>
            <a:off x="5410294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9191395-A12B-4487-A527-797C2B6FA811}"/>
              </a:ext>
            </a:extLst>
          </p:cNvPr>
          <p:cNvSpPr txBox="1"/>
          <p:nvPr/>
        </p:nvSpPr>
        <p:spPr>
          <a:xfrm>
            <a:off x="6960592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C9FBA7D-FC84-4B0E-9504-4D181E30BB4A}"/>
              </a:ext>
            </a:extLst>
          </p:cNvPr>
          <p:cNvSpPr txBox="1"/>
          <p:nvPr/>
        </p:nvSpPr>
        <p:spPr>
          <a:xfrm>
            <a:off x="7735741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ED38C94-233D-4C9A-8151-E77B993C8FF2}"/>
              </a:ext>
            </a:extLst>
          </p:cNvPr>
          <p:cNvSpPr txBox="1"/>
          <p:nvPr/>
        </p:nvSpPr>
        <p:spPr>
          <a:xfrm>
            <a:off x="8510890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284026E-47B2-4A82-8011-37F9F010EAAA}"/>
              </a:ext>
            </a:extLst>
          </p:cNvPr>
          <p:cNvSpPr txBox="1"/>
          <p:nvPr/>
        </p:nvSpPr>
        <p:spPr>
          <a:xfrm>
            <a:off x="928603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42A24EF-9AF5-435C-B889-AF8449588FCD}"/>
              </a:ext>
            </a:extLst>
          </p:cNvPr>
          <p:cNvSpPr txBox="1"/>
          <p:nvPr/>
        </p:nvSpPr>
        <p:spPr>
          <a:xfrm>
            <a:off x="463514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20C9F9F-D24B-46C0-AC8A-F29DCBF9A339}"/>
              </a:ext>
            </a:extLst>
          </p:cNvPr>
          <p:cNvSpPr txBox="1"/>
          <p:nvPr/>
        </p:nvSpPr>
        <p:spPr>
          <a:xfrm>
            <a:off x="6185443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7" name="TextBox 1_1">
            <a:extLst>
              <a:ext uri="{FF2B5EF4-FFF2-40B4-BE49-F238E27FC236}">
                <a16:creationId xmlns:a16="http://schemas.microsoft.com/office/drawing/2014/main" id="{0F294057-1096-485A-852B-7253235C5E5B}"/>
              </a:ext>
            </a:extLst>
          </p:cNvPr>
          <p:cNvSpPr txBox="1"/>
          <p:nvPr/>
        </p:nvSpPr>
        <p:spPr>
          <a:xfrm>
            <a:off x="2309698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8" name="TextBox 27_1">
            <a:extLst>
              <a:ext uri="{FF2B5EF4-FFF2-40B4-BE49-F238E27FC236}">
                <a16:creationId xmlns:a16="http://schemas.microsoft.com/office/drawing/2014/main" id="{7E07DD4D-FE5E-4DD6-BBFC-5A469F032450}"/>
              </a:ext>
            </a:extLst>
          </p:cNvPr>
          <p:cNvSpPr txBox="1"/>
          <p:nvPr/>
        </p:nvSpPr>
        <p:spPr>
          <a:xfrm>
            <a:off x="3084847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9" name="TextBox 28_1">
            <a:extLst>
              <a:ext uri="{FF2B5EF4-FFF2-40B4-BE49-F238E27FC236}">
                <a16:creationId xmlns:a16="http://schemas.microsoft.com/office/drawing/2014/main" id="{703392A7-6277-4F2E-91FB-6EE44CE85DC3}"/>
              </a:ext>
            </a:extLst>
          </p:cNvPr>
          <p:cNvSpPr txBox="1"/>
          <p:nvPr/>
        </p:nvSpPr>
        <p:spPr>
          <a:xfrm>
            <a:off x="3859996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0" name="TextBox 29_1">
            <a:extLst>
              <a:ext uri="{FF2B5EF4-FFF2-40B4-BE49-F238E27FC236}">
                <a16:creationId xmlns:a16="http://schemas.microsoft.com/office/drawing/2014/main" id="{46345F2C-C8E4-488F-A340-F896EE1F7C71}"/>
              </a:ext>
            </a:extLst>
          </p:cNvPr>
          <p:cNvSpPr txBox="1"/>
          <p:nvPr/>
        </p:nvSpPr>
        <p:spPr>
          <a:xfrm>
            <a:off x="5410294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1" name="TextBox 30_1">
            <a:extLst>
              <a:ext uri="{FF2B5EF4-FFF2-40B4-BE49-F238E27FC236}">
                <a16:creationId xmlns:a16="http://schemas.microsoft.com/office/drawing/2014/main" id="{D30817C5-63CD-4D84-AC5E-94CDC74E31DF}"/>
              </a:ext>
            </a:extLst>
          </p:cNvPr>
          <p:cNvSpPr txBox="1"/>
          <p:nvPr/>
        </p:nvSpPr>
        <p:spPr>
          <a:xfrm>
            <a:off x="6960592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2" name="TextBox 31_1">
            <a:extLst>
              <a:ext uri="{FF2B5EF4-FFF2-40B4-BE49-F238E27FC236}">
                <a16:creationId xmlns:a16="http://schemas.microsoft.com/office/drawing/2014/main" id="{A1B54391-D9D8-4984-B1BA-8E2845D7450E}"/>
              </a:ext>
            </a:extLst>
          </p:cNvPr>
          <p:cNvSpPr txBox="1"/>
          <p:nvPr/>
        </p:nvSpPr>
        <p:spPr>
          <a:xfrm>
            <a:off x="7735741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43" name="TextBox 32_1">
            <a:extLst>
              <a:ext uri="{FF2B5EF4-FFF2-40B4-BE49-F238E27FC236}">
                <a16:creationId xmlns:a16="http://schemas.microsoft.com/office/drawing/2014/main" id="{D1F0B237-92A0-473A-B2CE-A272EA158C6F}"/>
              </a:ext>
            </a:extLst>
          </p:cNvPr>
          <p:cNvSpPr txBox="1"/>
          <p:nvPr/>
        </p:nvSpPr>
        <p:spPr>
          <a:xfrm>
            <a:off x="8510890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44" name="TextBox 33_1">
            <a:extLst>
              <a:ext uri="{FF2B5EF4-FFF2-40B4-BE49-F238E27FC236}">
                <a16:creationId xmlns:a16="http://schemas.microsoft.com/office/drawing/2014/main" id="{D0BF8E93-9FC1-4ACE-AF7A-DA2156E849FC}"/>
              </a:ext>
            </a:extLst>
          </p:cNvPr>
          <p:cNvSpPr txBox="1"/>
          <p:nvPr/>
        </p:nvSpPr>
        <p:spPr>
          <a:xfrm>
            <a:off x="928603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45" name="TextBox 34_1">
            <a:extLst>
              <a:ext uri="{FF2B5EF4-FFF2-40B4-BE49-F238E27FC236}">
                <a16:creationId xmlns:a16="http://schemas.microsoft.com/office/drawing/2014/main" id="{75912815-369E-43E2-AB14-FD33F70C0FAA}"/>
              </a:ext>
            </a:extLst>
          </p:cNvPr>
          <p:cNvSpPr txBox="1"/>
          <p:nvPr/>
        </p:nvSpPr>
        <p:spPr>
          <a:xfrm>
            <a:off x="463514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6" name="TextBox 35_1">
            <a:extLst>
              <a:ext uri="{FF2B5EF4-FFF2-40B4-BE49-F238E27FC236}">
                <a16:creationId xmlns:a16="http://schemas.microsoft.com/office/drawing/2014/main" id="{45F31CB1-E6CE-4BCA-843D-C8CC50E8B652}"/>
              </a:ext>
            </a:extLst>
          </p:cNvPr>
          <p:cNvSpPr txBox="1"/>
          <p:nvPr/>
        </p:nvSpPr>
        <p:spPr>
          <a:xfrm>
            <a:off x="6185443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47" name="TextBox 1_1_1">
            <a:extLst>
              <a:ext uri="{FF2B5EF4-FFF2-40B4-BE49-F238E27FC236}">
                <a16:creationId xmlns:a16="http://schemas.microsoft.com/office/drawing/2014/main" id="{CD97A3E1-6124-4E81-ACCC-711431E0973C}"/>
              </a:ext>
            </a:extLst>
          </p:cNvPr>
          <p:cNvSpPr txBox="1"/>
          <p:nvPr/>
        </p:nvSpPr>
        <p:spPr>
          <a:xfrm>
            <a:off x="1386038" y="108933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下标</a:t>
            </a:r>
          </a:p>
        </p:txBody>
      </p:sp>
      <p:sp>
        <p:nvSpPr>
          <p:cNvPr id="48" name="TextBox 1_1_2">
            <a:extLst>
              <a:ext uri="{FF2B5EF4-FFF2-40B4-BE49-F238E27FC236}">
                <a16:creationId xmlns:a16="http://schemas.microsoft.com/office/drawing/2014/main" id="{05470F3F-9121-4D21-8152-8A70D233564D}"/>
              </a:ext>
            </a:extLst>
          </p:cNvPr>
          <p:cNvSpPr txBox="1"/>
          <p:nvPr/>
        </p:nvSpPr>
        <p:spPr>
          <a:xfrm>
            <a:off x="1386038" y="171474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元素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206300A-4BE3-4468-AA17-325D992E9C75}"/>
              </a:ext>
            </a:extLst>
          </p:cNvPr>
          <p:cNvSpPr txBox="1"/>
          <p:nvPr/>
        </p:nvSpPr>
        <p:spPr>
          <a:xfrm>
            <a:off x="5465987" y="3003769"/>
            <a:ext cx="12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7</a:t>
            </a:r>
            <a:endParaRPr lang="zh-CN" altLang="en-US"/>
          </a:p>
        </p:txBody>
      </p:sp>
      <p:sp>
        <p:nvSpPr>
          <p:cNvPr id="50" name="PA-圆角矩形 16">
            <a:extLst>
              <a:ext uri="{FF2B5EF4-FFF2-40B4-BE49-F238E27FC236}">
                <a16:creationId xmlns:a16="http://schemas.microsoft.com/office/drawing/2014/main" id="{31198A46-6FFE-4BFC-B160-69ACBC524B7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616380" y="2865856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33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-0.09961 -0.1888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-圆角矩形 17">
            <a:extLst>
              <a:ext uri="{FF2B5EF4-FFF2-40B4-BE49-F238E27FC236}">
                <a16:creationId xmlns:a16="http://schemas.microsoft.com/office/drawing/2014/main" id="{7C5B0A01-9DC9-4C61-97CD-A0DEBD8A213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286035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85B4DE-D4DB-4BAC-A2F8-1780870A42D4}"/>
              </a:ext>
            </a:extLst>
          </p:cNvPr>
          <p:cNvGrpSpPr/>
          <p:nvPr/>
        </p:nvGrpSpPr>
        <p:grpSpPr>
          <a:xfrm>
            <a:off x="6185439" y="2326027"/>
            <a:ext cx="3696864" cy="628693"/>
            <a:chOff x="1571569" y="2728363"/>
            <a:chExt cx="5554747" cy="628693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60C7ED3-29D1-40EC-B6F6-83F155C087B4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3042709"/>
              <a:ext cx="555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5166792-AE8C-4D4A-A147-5522EE6E1622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792E936-8918-423F-8F0A-7263EE3FD5B2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16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-圆角矩形 4">
            <a:extLst>
              <a:ext uri="{FF2B5EF4-FFF2-40B4-BE49-F238E27FC236}">
                <a16:creationId xmlns:a16="http://schemas.microsoft.com/office/drawing/2014/main" id="{2FF6A74C-19E8-42C1-B2D3-6D46292771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09698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0828952D-0B53-44A2-8173-B2ADDE0515B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84847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3CE9CEE8-6429-4B4E-B5C3-7708A002759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859996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92631F7E-F4D6-4521-BE25-056386F704A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63514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-圆角矩形 8">
            <a:extLst>
              <a:ext uri="{FF2B5EF4-FFF2-40B4-BE49-F238E27FC236}">
                <a16:creationId xmlns:a16="http://schemas.microsoft.com/office/drawing/2014/main" id="{BB18216D-3C58-4982-8E81-35FF3AB387B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410294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6048D30D-AF3B-4A0E-9031-E261EE50A16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185443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03A9BC9C-2994-4BA7-A4B2-4958BC6777A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960592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079990D8-1E1C-4CD5-801C-1B3F1F51B96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735741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PA-圆角矩形 16">
            <a:extLst>
              <a:ext uri="{FF2B5EF4-FFF2-40B4-BE49-F238E27FC236}">
                <a16:creationId xmlns:a16="http://schemas.microsoft.com/office/drawing/2014/main" id="{C5180042-6210-4999-826A-A1C22B21194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510890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1"/>
                </p:custDataLst>
              </p:nvPr>
            </p:nvSpPr>
            <p:spPr>
              <a:xfrm>
                <a:off x="838200" y="3943926"/>
                <a:ext cx="10515600" cy="25489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000"/>
                  <a:t>遍历元素为</a:t>
                </a:r>
                <a:r>
                  <a:rPr lang="en-US" altLang="zh-CN" sz="2000"/>
                  <a:t>4, 1 </a:t>
                </a:r>
                <a:r>
                  <a:rPr lang="zh-CN" altLang="en-US" sz="2000"/>
                  <a:t>，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依次遍历数组下标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+1, …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=[4, 5, 6, 7, 8, 9]</m:t>
                    </m:r>
                  </m:oMath>
                </a14:m>
                <a:r>
                  <a:rPr lang="zh-CN" altLang="en-US" sz="1600"/>
                  <a:t>的元素，此时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在下标为</a:t>
                </a:r>
                <a14:m>
                  <m:oMath xmlns:m="http://schemas.openxmlformats.org/officeDocument/2006/math"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5, 1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zh-CN" altLang="en-US" sz="1600"/>
                  <a:t>的元素</a:t>
                </a:r>
                <a:r>
                  <a:rPr lang="en-US" altLang="zh-CN" sz="1600"/>
                  <a:t>3</a:t>
                </a:r>
                <a:r>
                  <a:rPr lang="zh-CN" altLang="en-US" sz="1600"/>
                  <a:t>用插入排序向前排序。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1400"/>
                  <a:t>temp</a:t>
                </a:r>
                <a:r>
                  <a:rPr lang="zh-CN" altLang="en-US" sz="1400"/>
                  <a:t>与下标为</a:t>
                </a:r>
                <a:r>
                  <a:rPr lang="en-US" altLang="zh-CN" sz="1400"/>
                  <a:t>5</a:t>
                </a:r>
                <a:r>
                  <a:rPr lang="zh-CN" altLang="en-US" sz="1400"/>
                  <a:t>的元素</a:t>
                </a:r>
                <a:r>
                  <a:rPr lang="en-US" altLang="zh-CN" sz="1400"/>
                  <a:t>6</a:t>
                </a:r>
                <a:r>
                  <a:rPr lang="zh-CN" altLang="en-US" sz="1400"/>
                  <a:t>比较，</a:t>
                </a:r>
                <a:r>
                  <a:rPr lang="en-US" altLang="zh-CN" sz="1400"/>
                  <a:t>3 &lt; 6</a:t>
                </a:r>
                <a:r>
                  <a:rPr lang="zh-CN" altLang="en-US" sz="1400"/>
                  <a:t>，元素</a:t>
                </a:r>
                <a:r>
                  <a:rPr lang="en-US" altLang="zh-CN" sz="1400"/>
                  <a:t>6</a:t>
                </a:r>
                <a:r>
                  <a:rPr lang="zh-CN" altLang="en-US" sz="1400"/>
                  <a:t>移动到元素</a:t>
                </a:r>
                <a:r>
                  <a:rPr lang="en-US" altLang="zh-CN" sz="1400"/>
                  <a:t>3</a:t>
                </a:r>
                <a:r>
                  <a:rPr lang="zh-CN" altLang="en-US" sz="1400"/>
                  <a:t>的位置</a:t>
                </a:r>
                <a:endParaRPr lang="en-US" altLang="zh-CN" sz="1400"/>
              </a:p>
            </p:txBody>
          </p:sp>
        </mc:Choice>
        <mc:Fallback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1"/>
                </p:custDataLst>
              </p:nvPr>
            </p:nvSpPr>
            <p:spPr>
              <a:xfrm>
                <a:off x="838200" y="3943926"/>
                <a:ext cx="10515600" cy="2548947"/>
              </a:xfrm>
              <a:blipFill>
                <a:blip r:embed="rId15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_1">
            <a:extLst>
              <a:ext uri="{FF2B5EF4-FFF2-40B4-BE49-F238E27FC236}">
                <a16:creationId xmlns:a16="http://schemas.microsoft.com/office/drawing/2014/main" id="{ED7EFB5D-E8E9-442D-9989-F79EF1A40173}"/>
              </a:ext>
            </a:extLst>
          </p:cNvPr>
          <p:cNvSpPr txBox="1"/>
          <p:nvPr/>
        </p:nvSpPr>
        <p:spPr>
          <a:xfrm>
            <a:off x="2309698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1" name="TextBox 27_1">
            <a:extLst>
              <a:ext uri="{FF2B5EF4-FFF2-40B4-BE49-F238E27FC236}">
                <a16:creationId xmlns:a16="http://schemas.microsoft.com/office/drawing/2014/main" id="{8070ADB7-6C74-4BD6-9A6E-707092E262C7}"/>
              </a:ext>
            </a:extLst>
          </p:cNvPr>
          <p:cNvSpPr txBox="1"/>
          <p:nvPr/>
        </p:nvSpPr>
        <p:spPr>
          <a:xfrm>
            <a:off x="3084847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2" name="TextBox 28_1">
            <a:extLst>
              <a:ext uri="{FF2B5EF4-FFF2-40B4-BE49-F238E27FC236}">
                <a16:creationId xmlns:a16="http://schemas.microsoft.com/office/drawing/2014/main" id="{686B5B96-BD86-4CEC-AD83-C0E1471C115C}"/>
              </a:ext>
            </a:extLst>
          </p:cNvPr>
          <p:cNvSpPr txBox="1"/>
          <p:nvPr/>
        </p:nvSpPr>
        <p:spPr>
          <a:xfrm>
            <a:off x="3859996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3" name="TextBox 29_1">
            <a:extLst>
              <a:ext uri="{FF2B5EF4-FFF2-40B4-BE49-F238E27FC236}">
                <a16:creationId xmlns:a16="http://schemas.microsoft.com/office/drawing/2014/main" id="{7858B31E-3DA5-4A03-89B7-BEF202A3130F}"/>
              </a:ext>
            </a:extLst>
          </p:cNvPr>
          <p:cNvSpPr txBox="1"/>
          <p:nvPr/>
        </p:nvSpPr>
        <p:spPr>
          <a:xfrm>
            <a:off x="5410294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4" name="TextBox 30_1">
            <a:extLst>
              <a:ext uri="{FF2B5EF4-FFF2-40B4-BE49-F238E27FC236}">
                <a16:creationId xmlns:a16="http://schemas.microsoft.com/office/drawing/2014/main" id="{487DDDA4-7196-436A-A141-23DDEA88F13C}"/>
              </a:ext>
            </a:extLst>
          </p:cNvPr>
          <p:cNvSpPr txBox="1"/>
          <p:nvPr/>
        </p:nvSpPr>
        <p:spPr>
          <a:xfrm>
            <a:off x="6960592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5" name="TextBox 31_1">
            <a:extLst>
              <a:ext uri="{FF2B5EF4-FFF2-40B4-BE49-F238E27FC236}">
                <a16:creationId xmlns:a16="http://schemas.microsoft.com/office/drawing/2014/main" id="{06426095-F533-4171-8D18-6F1DB9DA27AA}"/>
              </a:ext>
            </a:extLst>
          </p:cNvPr>
          <p:cNvSpPr txBox="1"/>
          <p:nvPr/>
        </p:nvSpPr>
        <p:spPr>
          <a:xfrm>
            <a:off x="7735741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26" name="TextBox 32_1">
            <a:extLst>
              <a:ext uri="{FF2B5EF4-FFF2-40B4-BE49-F238E27FC236}">
                <a16:creationId xmlns:a16="http://schemas.microsoft.com/office/drawing/2014/main" id="{EA63EE9B-88FA-413D-A768-746B47D49633}"/>
              </a:ext>
            </a:extLst>
          </p:cNvPr>
          <p:cNvSpPr txBox="1"/>
          <p:nvPr/>
        </p:nvSpPr>
        <p:spPr>
          <a:xfrm>
            <a:off x="8510890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27" name="TextBox 33_1">
            <a:extLst>
              <a:ext uri="{FF2B5EF4-FFF2-40B4-BE49-F238E27FC236}">
                <a16:creationId xmlns:a16="http://schemas.microsoft.com/office/drawing/2014/main" id="{51583025-1096-4178-868B-65A152AB87A4}"/>
              </a:ext>
            </a:extLst>
          </p:cNvPr>
          <p:cNvSpPr txBox="1"/>
          <p:nvPr/>
        </p:nvSpPr>
        <p:spPr>
          <a:xfrm>
            <a:off x="928603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28" name="TextBox 34_1">
            <a:extLst>
              <a:ext uri="{FF2B5EF4-FFF2-40B4-BE49-F238E27FC236}">
                <a16:creationId xmlns:a16="http://schemas.microsoft.com/office/drawing/2014/main" id="{7FEBABF9-FB24-48E0-BC00-24BF50EF7E33}"/>
              </a:ext>
            </a:extLst>
          </p:cNvPr>
          <p:cNvSpPr txBox="1"/>
          <p:nvPr/>
        </p:nvSpPr>
        <p:spPr>
          <a:xfrm>
            <a:off x="463514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29" name="TextBox 35_1">
            <a:extLst>
              <a:ext uri="{FF2B5EF4-FFF2-40B4-BE49-F238E27FC236}">
                <a16:creationId xmlns:a16="http://schemas.microsoft.com/office/drawing/2014/main" id="{7A68A28E-88AC-423A-93F3-DF1EA10BBECC}"/>
              </a:ext>
            </a:extLst>
          </p:cNvPr>
          <p:cNvSpPr txBox="1"/>
          <p:nvPr/>
        </p:nvSpPr>
        <p:spPr>
          <a:xfrm>
            <a:off x="6185443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0" name="TextBox 1_1_1">
            <a:extLst>
              <a:ext uri="{FF2B5EF4-FFF2-40B4-BE49-F238E27FC236}">
                <a16:creationId xmlns:a16="http://schemas.microsoft.com/office/drawing/2014/main" id="{879A1B74-9415-4DEE-B78F-FCA51E180553}"/>
              </a:ext>
            </a:extLst>
          </p:cNvPr>
          <p:cNvSpPr txBox="1"/>
          <p:nvPr/>
        </p:nvSpPr>
        <p:spPr>
          <a:xfrm>
            <a:off x="1386038" y="108933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下标</a:t>
            </a:r>
          </a:p>
        </p:txBody>
      </p:sp>
      <p:sp>
        <p:nvSpPr>
          <p:cNvPr id="31" name="TextBox 1_1_2">
            <a:extLst>
              <a:ext uri="{FF2B5EF4-FFF2-40B4-BE49-F238E27FC236}">
                <a16:creationId xmlns:a16="http://schemas.microsoft.com/office/drawing/2014/main" id="{3504D9D0-01F6-4376-9BE8-33BDBEDF888D}"/>
              </a:ext>
            </a:extLst>
          </p:cNvPr>
          <p:cNvSpPr txBox="1"/>
          <p:nvPr/>
        </p:nvSpPr>
        <p:spPr>
          <a:xfrm>
            <a:off x="1386038" y="171474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元素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996A3E7-A9AE-4AF8-9D0F-AE4B4F118252}"/>
              </a:ext>
            </a:extLst>
          </p:cNvPr>
          <p:cNvSpPr txBox="1"/>
          <p:nvPr/>
        </p:nvSpPr>
        <p:spPr>
          <a:xfrm>
            <a:off x="5465987" y="3003769"/>
            <a:ext cx="12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3</a:t>
            </a:r>
            <a:endParaRPr lang="zh-CN" altLang="en-US"/>
          </a:p>
        </p:txBody>
      </p:sp>
      <p:sp>
        <p:nvSpPr>
          <p:cNvPr id="33" name="PA-圆角矩形 7">
            <a:extLst>
              <a:ext uri="{FF2B5EF4-FFF2-40B4-BE49-F238E27FC236}">
                <a16:creationId xmlns:a16="http://schemas.microsoft.com/office/drawing/2014/main" id="{AB458877-E29C-418E-B701-ADAA4999E17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185439" y="1569770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PA-圆角矩形 17">
            <a:extLst>
              <a:ext uri="{FF2B5EF4-FFF2-40B4-BE49-F238E27FC236}">
                <a16:creationId xmlns:a16="http://schemas.microsoft.com/office/drawing/2014/main" id="{C75ED581-FEDE-44C9-958C-C60E56B5736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585168" y="2865856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7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25365 4.0740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-圆角矩形 7">
            <a:extLst>
              <a:ext uri="{FF2B5EF4-FFF2-40B4-BE49-F238E27FC236}">
                <a16:creationId xmlns:a16="http://schemas.microsoft.com/office/drawing/2014/main" id="{6048D30D-AF3B-4A0E-9031-E261EE50A16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185443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PA-圆角矩形 17">
            <a:extLst>
              <a:ext uri="{FF2B5EF4-FFF2-40B4-BE49-F238E27FC236}">
                <a16:creationId xmlns:a16="http://schemas.microsoft.com/office/drawing/2014/main" id="{7C5B0A01-9DC9-4C61-97CD-A0DEBD8A213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286035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PA-圆角矩形 3">
            <a:extLst>
              <a:ext uri="{FF2B5EF4-FFF2-40B4-BE49-F238E27FC236}">
                <a16:creationId xmlns:a16="http://schemas.microsoft.com/office/drawing/2014/main" id="{9588BEBF-54B0-4889-A4B1-1CE6C80C721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16821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85B4DE-D4DB-4BAC-A2F8-1780870A42D4}"/>
              </a:ext>
            </a:extLst>
          </p:cNvPr>
          <p:cNvGrpSpPr/>
          <p:nvPr/>
        </p:nvGrpSpPr>
        <p:grpSpPr>
          <a:xfrm>
            <a:off x="6185439" y="2326027"/>
            <a:ext cx="3696864" cy="628693"/>
            <a:chOff x="1571569" y="2728363"/>
            <a:chExt cx="5554747" cy="628693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60C7ED3-29D1-40EC-B6F6-83F155C087B4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3042709"/>
              <a:ext cx="555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5166792-AE8C-4D4A-A147-5522EE6E1622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792E936-8918-423F-8F0A-7263EE3FD5B2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16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-圆角矩形 4">
            <a:extLst>
              <a:ext uri="{FF2B5EF4-FFF2-40B4-BE49-F238E27FC236}">
                <a16:creationId xmlns:a16="http://schemas.microsoft.com/office/drawing/2014/main" id="{2FF6A74C-19E8-42C1-B2D3-6D462927712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309698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0828952D-0B53-44A2-8173-B2ADDE0515B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084847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3CE9CEE8-6429-4B4E-B5C3-7708A002759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859996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92631F7E-F4D6-4521-BE25-056386F704A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63514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-圆角矩形 8">
            <a:extLst>
              <a:ext uri="{FF2B5EF4-FFF2-40B4-BE49-F238E27FC236}">
                <a16:creationId xmlns:a16="http://schemas.microsoft.com/office/drawing/2014/main" id="{BB18216D-3C58-4982-8E81-35FF3AB387B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410294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03A9BC9C-2994-4BA7-A4B2-4958BC6777A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960592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079990D8-1E1C-4CD5-801C-1B3F1F51B96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735741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PA-圆角矩形 16">
            <a:extLst>
              <a:ext uri="{FF2B5EF4-FFF2-40B4-BE49-F238E27FC236}">
                <a16:creationId xmlns:a16="http://schemas.microsoft.com/office/drawing/2014/main" id="{C5180042-6210-4999-826A-A1C22B21194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510890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2"/>
                </p:custDataLst>
              </p:nvPr>
            </p:nvSpPr>
            <p:spPr>
              <a:xfrm>
                <a:off x="838200" y="3943926"/>
                <a:ext cx="10515600" cy="25489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000"/>
                  <a:t>遍历元素为</a:t>
                </a:r>
                <a:r>
                  <a:rPr lang="en-US" altLang="zh-CN" sz="2000"/>
                  <a:t>4, 1 </a:t>
                </a:r>
                <a:r>
                  <a:rPr lang="zh-CN" altLang="en-US" sz="2000"/>
                  <a:t>，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依次遍历数组下标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+1, …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=[4, 5, 6, 7, 8, 9]</m:t>
                    </m:r>
                  </m:oMath>
                </a14:m>
                <a:r>
                  <a:rPr lang="zh-CN" altLang="en-US" sz="1600"/>
                  <a:t>的元素，此时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在下标为</a:t>
                </a:r>
                <a14:m>
                  <m:oMath xmlns:m="http://schemas.openxmlformats.org/officeDocument/2006/math">
                    <m:r>
                      <a:rPr lang="en-US" altLang="zh-CN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5, 1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zh-CN" altLang="en-US" sz="1600"/>
                  <a:t>的元素</a:t>
                </a:r>
                <a:r>
                  <a:rPr lang="en-US" altLang="zh-CN" sz="1600"/>
                  <a:t>3</a:t>
                </a:r>
                <a:r>
                  <a:rPr lang="zh-CN" altLang="en-US" sz="1600"/>
                  <a:t>用插入排序向前排序。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1400"/>
                  <a:t>temp</a:t>
                </a:r>
                <a:r>
                  <a:rPr lang="zh-CN" altLang="en-US" sz="1400"/>
                  <a:t>与下标为</a:t>
                </a:r>
                <a:r>
                  <a:rPr lang="en-US" altLang="zh-CN" sz="1400"/>
                  <a:t>1</a:t>
                </a:r>
                <a:r>
                  <a:rPr lang="zh-CN" altLang="en-US" sz="1400"/>
                  <a:t>的元素</a:t>
                </a:r>
                <a:r>
                  <a:rPr lang="en-US" altLang="zh-CN" sz="1400"/>
                  <a:t>5</a:t>
                </a:r>
                <a:r>
                  <a:rPr lang="zh-CN" altLang="en-US" sz="1400"/>
                  <a:t>比较，</a:t>
                </a:r>
                <a:r>
                  <a:rPr lang="en-US" altLang="zh-CN" sz="1400"/>
                  <a:t>temp=3 &lt; 5</a:t>
                </a:r>
                <a:r>
                  <a:rPr lang="zh-CN" altLang="en-US" sz="1400"/>
                  <a:t>，元素</a:t>
                </a:r>
                <a:r>
                  <a:rPr lang="en-US" altLang="zh-CN" sz="1400"/>
                  <a:t>5</a:t>
                </a:r>
                <a:r>
                  <a:rPr lang="zh-CN" altLang="en-US" sz="1400"/>
                  <a:t>移动到下标</a:t>
                </a:r>
                <a:r>
                  <a:rPr lang="en-US" altLang="zh-CN" sz="1400"/>
                  <a:t>1+4=5</a:t>
                </a:r>
                <a:r>
                  <a:rPr lang="zh-CN" altLang="en-US" sz="1400"/>
                  <a:t>的位置</a:t>
                </a:r>
                <a:endParaRPr lang="en-US" altLang="zh-CN" sz="1400"/>
              </a:p>
              <a:p>
                <a:pPr lvl="3">
                  <a:lnSpc>
                    <a:spcPct val="150000"/>
                  </a:lnSpc>
                </a:pPr>
                <a:r>
                  <a:rPr lang="zh-CN" altLang="en-US" sz="1400"/>
                  <a:t>下标序列遍历结束</a:t>
                </a:r>
                <a:endParaRPr lang="en-US" altLang="zh-CN" sz="14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将</a:t>
                </a:r>
                <a:r>
                  <a:rPr lang="en-US" altLang="zh-CN" sz="1600"/>
                  <a:t>temp=3</a:t>
                </a:r>
                <a:r>
                  <a:rPr lang="zh-CN" altLang="en-US" sz="1600"/>
                  <a:t>赋值给最后一个移动的元素下标，此处赋值给下标</a:t>
                </a:r>
                <a:r>
                  <a:rPr lang="en-US" altLang="zh-CN" sz="1600"/>
                  <a:t>1</a:t>
                </a:r>
              </a:p>
            </p:txBody>
          </p:sp>
        </mc:Choice>
        <mc:Fallback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2"/>
                </p:custDataLst>
              </p:nvPr>
            </p:nvSpPr>
            <p:spPr>
              <a:xfrm>
                <a:off x="838200" y="3943926"/>
                <a:ext cx="10515600" cy="2548947"/>
              </a:xfrm>
              <a:blipFill>
                <a:blip r:embed="rId15"/>
                <a:stretch>
                  <a:fillRect l="-522" b="-3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_1">
            <a:extLst>
              <a:ext uri="{FF2B5EF4-FFF2-40B4-BE49-F238E27FC236}">
                <a16:creationId xmlns:a16="http://schemas.microsoft.com/office/drawing/2014/main" id="{ED7EFB5D-E8E9-442D-9989-F79EF1A40173}"/>
              </a:ext>
            </a:extLst>
          </p:cNvPr>
          <p:cNvSpPr txBox="1"/>
          <p:nvPr/>
        </p:nvSpPr>
        <p:spPr>
          <a:xfrm>
            <a:off x="2309698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1" name="TextBox 27_1">
            <a:extLst>
              <a:ext uri="{FF2B5EF4-FFF2-40B4-BE49-F238E27FC236}">
                <a16:creationId xmlns:a16="http://schemas.microsoft.com/office/drawing/2014/main" id="{8070ADB7-6C74-4BD6-9A6E-707092E262C7}"/>
              </a:ext>
            </a:extLst>
          </p:cNvPr>
          <p:cNvSpPr txBox="1"/>
          <p:nvPr/>
        </p:nvSpPr>
        <p:spPr>
          <a:xfrm>
            <a:off x="3084847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2" name="TextBox 28_1">
            <a:extLst>
              <a:ext uri="{FF2B5EF4-FFF2-40B4-BE49-F238E27FC236}">
                <a16:creationId xmlns:a16="http://schemas.microsoft.com/office/drawing/2014/main" id="{686B5B96-BD86-4CEC-AD83-C0E1471C115C}"/>
              </a:ext>
            </a:extLst>
          </p:cNvPr>
          <p:cNvSpPr txBox="1"/>
          <p:nvPr/>
        </p:nvSpPr>
        <p:spPr>
          <a:xfrm>
            <a:off x="3859996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3" name="TextBox 29_1">
            <a:extLst>
              <a:ext uri="{FF2B5EF4-FFF2-40B4-BE49-F238E27FC236}">
                <a16:creationId xmlns:a16="http://schemas.microsoft.com/office/drawing/2014/main" id="{7858B31E-3DA5-4A03-89B7-BEF202A3130F}"/>
              </a:ext>
            </a:extLst>
          </p:cNvPr>
          <p:cNvSpPr txBox="1"/>
          <p:nvPr/>
        </p:nvSpPr>
        <p:spPr>
          <a:xfrm>
            <a:off x="5410294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4" name="TextBox 30_1">
            <a:extLst>
              <a:ext uri="{FF2B5EF4-FFF2-40B4-BE49-F238E27FC236}">
                <a16:creationId xmlns:a16="http://schemas.microsoft.com/office/drawing/2014/main" id="{487DDDA4-7196-436A-A141-23DDEA88F13C}"/>
              </a:ext>
            </a:extLst>
          </p:cNvPr>
          <p:cNvSpPr txBox="1"/>
          <p:nvPr/>
        </p:nvSpPr>
        <p:spPr>
          <a:xfrm>
            <a:off x="6960592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5" name="TextBox 31_1">
            <a:extLst>
              <a:ext uri="{FF2B5EF4-FFF2-40B4-BE49-F238E27FC236}">
                <a16:creationId xmlns:a16="http://schemas.microsoft.com/office/drawing/2014/main" id="{06426095-F533-4171-8D18-6F1DB9DA27AA}"/>
              </a:ext>
            </a:extLst>
          </p:cNvPr>
          <p:cNvSpPr txBox="1"/>
          <p:nvPr/>
        </p:nvSpPr>
        <p:spPr>
          <a:xfrm>
            <a:off x="7735741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26" name="TextBox 32_1">
            <a:extLst>
              <a:ext uri="{FF2B5EF4-FFF2-40B4-BE49-F238E27FC236}">
                <a16:creationId xmlns:a16="http://schemas.microsoft.com/office/drawing/2014/main" id="{EA63EE9B-88FA-413D-A768-746B47D49633}"/>
              </a:ext>
            </a:extLst>
          </p:cNvPr>
          <p:cNvSpPr txBox="1"/>
          <p:nvPr/>
        </p:nvSpPr>
        <p:spPr>
          <a:xfrm>
            <a:off x="8510890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27" name="TextBox 33_1">
            <a:extLst>
              <a:ext uri="{FF2B5EF4-FFF2-40B4-BE49-F238E27FC236}">
                <a16:creationId xmlns:a16="http://schemas.microsoft.com/office/drawing/2014/main" id="{51583025-1096-4178-868B-65A152AB87A4}"/>
              </a:ext>
            </a:extLst>
          </p:cNvPr>
          <p:cNvSpPr txBox="1"/>
          <p:nvPr/>
        </p:nvSpPr>
        <p:spPr>
          <a:xfrm>
            <a:off x="928603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28" name="TextBox 34_1">
            <a:extLst>
              <a:ext uri="{FF2B5EF4-FFF2-40B4-BE49-F238E27FC236}">
                <a16:creationId xmlns:a16="http://schemas.microsoft.com/office/drawing/2014/main" id="{7FEBABF9-FB24-48E0-BC00-24BF50EF7E33}"/>
              </a:ext>
            </a:extLst>
          </p:cNvPr>
          <p:cNvSpPr txBox="1"/>
          <p:nvPr/>
        </p:nvSpPr>
        <p:spPr>
          <a:xfrm>
            <a:off x="463514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29" name="TextBox 35_1">
            <a:extLst>
              <a:ext uri="{FF2B5EF4-FFF2-40B4-BE49-F238E27FC236}">
                <a16:creationId xmlns:a16="http://schemas.microsoft.com/office/drawing/2014/main" id="{7A68A28E-88AC-423A-93F3-DF1EA10BBECC}"/>
              </a:ext>
            </a:extLst>
          </p:cNvPr>
          <p:cNvSpPr txBox="1"/>
          <p:nvPr/>
        </p:nvSpPr>
        <p:spPr>
          <a:xfrm>
            <a:off x="6185443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0" name="TextBox 1_1_1">
            <a:extLst>
              <a:ext uri="{FF2B5EF4-FFF2-40B4-BE49-F238E27FC236}">
                <a16:creationId xmlns:a16="http://schemas.microsoft.com/office/drawing/2014/main" id="{879A1B74-9415-4DEE-B78F-FCA51E180553}"/>
              </a:ext>
            </a:extLst>
          </p:cNvPr>
          <p:cNvSpPr txBox="1"/>
          <p:nvPr/>
        </p:nvSpPr>
        <p:spPr>
          <a:xfrm>
            <a:off x="1386038" y="108933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下标</a:t>
            </a:r>
          </a:p>
        </p:txBody>
      </p:sp>
      <p:sp>
        <p:nvSpPr>
          <p:cNvPr id="31" name="TextBox 1_1_2">
            <a:extLst>
              <a:ext uri="{FF2B5EF4-FFF2-40B4-BE49-F238E27FC236}">
                <a16:creationId xmlns:a16="http://schemas.microsoft.com/office/drawing/2014/main" id="{3504D9D0-01F6-4376-9BE8-33BDBEDF888D}"/>
              </a:ext>
            </a:extLst>
          </p:cNvPr>
          <p:cNvSpPr txBox="1"/>
          <p:nvPr/>
        </p:nvSpPr>
        <p:spPr>
          <a:xfrm>
            <a:off x="1386038" y="171474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元素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996A3E7-A9AE-4AF8-9D0F-AE4B4F118252}"/>
              </a:ext>
            </a:extLst>
          </p:cNvPr>
          <p:cNvSpPr txBox="1"/>
          <p:nvPr/>
        </p:nvSpPr>
        <p:spPr>
          <a:xfrm>
            <a:off x="5465987" y="3003769"/>
            <a:ext cx="12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3</a:t>
            </a:r>
            <a:endParaRPr lang="zh-CN" altLang="en-US"/>
          </a:p>
        </p:txBody>
      </p:sp>
      <p:sp>
        <p:nvSpPr>
          <p:cNvPr id="35" name="PA-圆角矩形 17">
            <a:extLst>
              <a:ext uri="{FF2B5EF4-FFF2-40B4-BE49-F238E27FC236}">
                <a16:creationId xmlns:a16="http://schemas.microsoft.com/office/drawing/2014/main" id="{2C73A542-2C5E-421D-9832-5D0F06CCD2D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585168" y="2865856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1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L 0.25169 -0.000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28451 -0.1879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838200" y="3943926"/>
                <a:ext cx="10515600" cy="25489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000"/>
                  <a:t>遍历元素为</a:t>
                </a:r>
                <a:r>
                  <a:rPr lang="en-US" altLang="zh-CN" sz="2000"/>
                  <a:t>4, 1 </a:t>
                </a:r>
                <a:r>
                  <a:rPr lang="zh-CN" altLang="en-US" sz="2000"/>
                  <a:t>，前面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sz="2000"/>
                  <a:t>的</a:t>
                </a:r>
                <a:r>
                  <a:rPr lang="zh-CN" altLang="en-US" sz="2000">
                    <a:solidFill>
                      <a:srgbClr val="FF0000"/>
                    </a:solidFill>
                  </a:rPr>
                  <a:t>循环已经完成</a:t>
                </a:r>
                <a:r>
                  <a:rPr lang="zh-CN" altLang="en-US" sz="2000"/>
                  <a:t>，此时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/3=4/3=1</m:t>
                    </m:r>
                  </m:oMath>
                </a14:m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依次遍历数组下标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+1, …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=[1, 2, 3, 4, 5, 6, 7, 8, 9]</m:t>
                    </m:r>
                  </m:oMath>
                </a14:m>
                <a:r>
                  <a:rPr lang="zh-CN" altLang="en-US" sz="1600"/>
                  <a:t>的元素，此时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在下标为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的元素用插入排序向前排序。</a:t>
                </a:r>
                <a:r>
                  <a:rPr lang="en-US" altLang="zh-CN" sz="1600"/>
                  <a:t>.</a:t>
                </a:r>
                <a:r>
                  <a:rPr lang="zh-CN" altLang="en-US" sz="1600"/>
                  <a:t>此时，在下标为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1, 0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600"/>
                  <a:t>的元素用插入排序向前排序。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1400"/>
                  <a:t>3 &gt; 1</a:t>
                </a:r>
                <a:r>
                  <a:rPr lang="zh-CN" altLang="en-US" sz="1400"/>
                  <a:t>，不移动元素</a:t>
                </a:r>
                <a:endParaRPr lang="en-US" altLang="zh-CN" sz="1400"/>
              </a:p>
            </p:txBody>
          </p:sp>
        </mc:Choice>
        <mc:Fallback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838200" y="3943926"/>
                <a:ext cx="10515600" cy="2548947"/>
              </a:xfrm>
              <a:blipFill>
                <a:blip r:embed="rId14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PA-圆角矩形 7">
            <a:extLst>
              <a:ext uri="{FF2B5EF4-FFF2-40B4-BE49-F238E27FC236}">
                <a16:creationId xmlns:a16="http://schemas.microsoft.com/office/drawing/2014/main" id="{9DE663B6-27AD-422F-81D6-8DE3C312E8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85443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PA-圆角矩形 17">
            <a:extLst>
              <a:ext uri="{FF2B5EF4-FFF2-40B4-BE49-F238E27FC236}">
                <a16:creationId xmlns:a16="http://schemas.microsoft.com/office/drawing/2014/main" id="{8A138909-A11D-4C2D-93E2-119C337D707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28603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PA-圆角矩形 3">
            <a:extLst>
              <a:ext uri="{FF2B5EF4-FFF2-40B4-BE49-F238E27FC236}">
                <a16:creationId xmlns:a16="http://schemas.microsoft.com/office/drawing/2014/main" id="{EE2EADFD-F6CB-4D01-874E-4ABF005D927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16821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PA-圆角矩形 4">
            <a:extLst>
              <a:ext uri="{FF2B5EF4-FFF2-40B4-BE49-F238E27FC236}">
                <a16:creationId xmlns:a16="http://schemas.microsoft.com/office/drawing/2014/main" id="{FC476340-7392-4AC1-A740-E8E19DA18D2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309698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PA-圆角矩形 4">
            <a:extLst>
              <a:ext uri="{FF2B5EF4-FFF2-40B4-BE49-F238E27FC236}">
                <a16:creationId xmlns:a16="http://schemas.microsoft.com/office/drawing/2014/main" id="{A2DA56AB-94A6-4D08-BC6A-40BBF369C57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859996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PA-圆角矩形 5">
            <a:extLst>
              <a:ext uri="{FF2B5EF4-FFF2-40B4-BE49-F238E27FC236}">
                <a16:creationId xmlns:a16="http://schemas.microsoft.com/office/drawing/2014/main" id="{12E8DD6B-053E-4543-A89F-0F5146938B1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63514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PA-圆角矩形 8">
            <a:extLst>
              <a:ext uri="{FF2B5EF4-FFF2-40B4-BE49-F238E27FC236}">
                <a16:creationId xmlns:a16="http://schemas.microsoft.com/office/drawing/2014/main" id="{335F116D-346D-444B-8EE0-4BBE7619D7F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410294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PA-圆角矩形 8">
            <a:extLst>
              <a:ext uri="{FF2B5EF4-FFF2-40B4-BE49-F238E27FC236}">
                <a16:creationId xmlns:a16="http://schemas.microsoft.com/office/drawing/2014/main" id="{794EF48A-93D3-4F26-A035-3DF27AEFF20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960592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PA-圆角矩形 9">
            <a:extLst>
              <a:ext uri="{FF2B5EF4-FFF2-40B4-BE49-F238E27FC236}">
                <a16:creationId xmlns:a16="http://schemas.microsoft.com/office/drawing/2014/main" id="{9D330940-A3F2-4145-8461-8C612BCF85A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735741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PA-圆角矩形 16">
            <a:extLst>
              <a:ext uri="{FF2B5EF4-FFF2-40B4-BE49-F238E27FC236}">
                <a16:creationId xmlns:a16="http://schemas.microsoft.com/office/drawing/2014/main" id="{07408096-EACE-45CF-A844-52AEE2CEC99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510890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TextBox 1_1">
            <a:extLst>
              <a:ext uri="{FF2B5EF4-FFF2-40B4-BE49-F238E27FC236}">
                <a16:creationId xmlns:a16="http://schemas.microsoft.com/office/drawing/2014/main" id="{A9248D21-7747-422F-B422-A6F6D2EC0E0D}"/>
              </a:ext>
            </a:extLst>
          </p:cNvPr>
          <p:cNvSpPr txBox="1"/>
          <p:nvPr/>
        </p:nvSpPr>
        <p:spPr>
          <a:xfrm>
            <a:off x="2309698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8" name="TextBox 27_1">
            <a:extLst>
              <a:ext uri="{FF2B5EF4-FFF2-40B4-BE49-F238E27FC236}">
                <a16:creationId xmlns:a16="http://schemas.microsoft.com/office/drawing/2014/main" id="{10AA5B5F-AAAB-499B-B49C-CFBB41405DAF}"/>
              </a:ext>
            </a:extLst>
          </p:cNvPr>
          <p:cNvSpPr txBox="1"/>
          <p:nvPr/>
        </p:nvSpPr>
        <p:spPr>
          <a:xfrm>
            <a:off x="3084847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9" name="TextBox 28_1">
            <a:extLst>
              <a:ext uri="{FF2B5EF4-FFF2-40B4-BE49-F238E27FC236}">
                <a16:creationId xmlns:a16="http://schemas.microsoft.com/office/drawing/2014/main" id="{9FF7941A-7ACD-4B7F-8A70-2A7552A1E0E7}"/>
              </a:ext>
            </a:extLst>
          </p:cNvPr>
          <p:cNvSpPr txBox="1"/>
          <p:nvPr/>
        </p:nvSpPr>
        <p:spPr>
          <a:xfrm>
            <a:off x="3859996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0" name="TextBox 29_1">
            <a:extLst>
              <a:ext uri="{FF2B5EF4-FFF2-40B4-BE49-F238E27FC236}">
                <a16:creationId xmlns:a16="http://schemas.microsoft.com/office/drawing/2014/main" id="{DC2093E8-39F1-4599-9439-94023E1B84EE}"/>
              </a:ext>
            </a:extLst>
          </p:cNvPr>
          <p:cNvSpPr txBox="1"/>
          <p:nvPr/>
        </p:nvSpPr>
        <p:spPr>
          <a:xfrm>
            <a:off x="5410294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1" name="TextBox 30_1">
            <a:extLst>
              <a:ext uri="{FF2B5EF4-FFF2-40B4-BE49-F238E27FC236}">
                <a16:creationId xmlns:a16="http://schemas.microsoft.com/office/drawing/2014/main" id="{4A19A7D2-41D8-46B4-9C7F-8D73F015EAD2}"/>
              </a:ext>
            </a:extLst>
          </p:cNvPr>
          <p:cNvSpPr txBox="1"/>
          <p:nvPr/>
        </p:nvSpPr>
        <p:spPr>
          <a:xfrm>
            <a:off x="6960592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52" name="TextBox 31_1">
            <a:extLst>
              <a:ext uri="{FF2B5EF4-FFF2-40B4-BE49-F238E27FC236}">
                <a16:creationId xmlns:a16="http://schemas.microsoft.com/office/drawing/2014/main" id="{0D0B383D-8DF4-4CDC-9329-8B12F8D547C9}"/>
              </a:ext>
            </a:extLst>
          </p:cNvPr>
          <p:cNvSpPr txBox="1"/>
          <p:nvPr/>
        </p:nvSpPr>
        <p:spPr>
          <a:xfrm>
            <a:off x="7735741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53" name="TextBox 32_1">
            <a:extLst>
              <a:ext uri="{FF2B5EF4-FFF2-40B4-BE49-F238E27FC236}">
                <a16:creationId xmlns:a16="http://schemas.microsoft.com/office/drawing/2014/main" id="{1D71C898-29FD-43F6-90B5-587C6D51F703}"/>
              </a:ext>
            </a:extLst>
          </p:cNvPr>
          <p:cNvSpPr txBox="1"/>
          <p:nvPr/>
        </p:nvSpPr>
        <p:spPr>
          <a:xfrm>
            <a:off x="8510890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54" name="TextBox 33_1">
            <a:extLst>
              <a:ext uri="{FF2B5EF4-FFF2-40B4-BE49-F238E27FC236}">
                <a16:creationId xmlns:a16="http://schemas.microsoft.com/office/drawing/2014/main" id="{4B58B7D5-D68A-4168-9000-027EA1B70809}"/>
              </a:ext>
            </a:extLst>
          </p:cNvPr>
          <p:cNvSpPr txBox="1"/>
          <p:nvPr/>
        </p:nvSpPr>
        <p:spPr>
          <a:xfrm>
            <a:off x="928603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5" name="TextBox 34_1">
            <a:extLst>
              <a:ext uri="{FF2B5EF4-FFF2-40B4-BE49-F238E27FC236}">
                <a16:creationId xmlns:a16="http://schemas.microsoft.com/office/drawing/2014/main" id="{8D4B18A7-E7A2-4657-9A59-A67734D83B7E}"/>
              </a:ext>
            </a:extLst>
          </p:cNvPr>
          <p:cNvSpPr txBox="1"/>
          <p:nvPr/>
        </p:nvSpPr>
        <p:spPr>
          <a:xfrm>
            <a:off x="463514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6" name="TextBox 35_1">
            <a:extLst>
              <a:ext uri="{FF2B5EF4-FFF2-40B4-BE49-F238E27FC236}">
                <a16:creationId xmlns:a16="http://schemas.microsoft.com/office/drawing/2014/main" id="{EB147ECC-3A00-427E-9D05-2B511EA336E4}"/>
              </a:ext>
            </a:extLst>
          </p:cNvPr>
          <p:cNvSpPr txBox="1"/>
          <p:nvPr/>
        </p:nvSpPr>
        <p:spPr>
          <a:xfrm>
            <a:off x="6185443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7" name="TextBox 1_1_1">
            <a:extLst>
              <a:ext uri="{FF2B5EF4-FFF2-40B4-BE49-F238E27FC236}">
                <a16:creationId xmlns:a16="http://schemas.microsoft.com/office/drawing/2014/main" id="{A22E37E1-2373-4C10-9846-63621B5B4CD3}"/>
              </a:ext>
            </a:extLst>
          </p:cNvPr>
          <p:cNvSpPr txBox="1"/>
          <p:nvPr/>
        </p:nvSpPr>
        <p:spPr>
          <a:xfrm>
            <a:off x="1386038" y="108933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下标</a:t>
            </a:r>
          </a:p>
        </p:txBody>
      </p:sp>
      <p:sp>
        <p:nvSpPr>
          <p:cNvPr id="58" name="TextBox 1_1_2">
            <a:extLst>
              <a:ext uri="{FF2B5EF4-FFF2-40B4-BE49-F238E27FC236}">
                <a16:creationId xmlns:a16="http://schemas.microsoft.com/office/drawing/2014/main" id="{E3E42C48-A15E-407E-BA29-D70D6AC09498}"/>
              </a:ext>
            </a:extLst>
          </p:cNvPr>
          <p:cNvSpPr txBox="1"/>
          <p:nvPr/>
        </p:nvSpPr>
        <p:spPr>
          <a:xfrm>
            <a:off x="1386038" y="171474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元素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C19CA1F-5EAB-4199-A660-E45E34A9EA11}"/>
              </a:ext>
            </a:extLst>
          </p:cNvPr>
          <p:cNvSpPr txBox="1"/>
          <p:nvPr/>
        </p:nvSpPr>
        <p:spPr>
          <a:xfrm>
            <a:off x="5465987" y="3330227"/>
            <a:ext cx="12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3</a:t>
            </a:r>
            <a:endParaRPr lang="zh-CN" altLang="en-US"/>
          </a:p>
        </p:txBody>
      </p:sp>
      <p:sp>
        <p:nvSpPr>
          <p:cNvPr id="60" name="PA-圆角矩形 17">
            <a:extLst>
              <a:ext uri="{FF2B5EF4-FFF2-40B4-BE49-F238E27FC236}">
                <a16:creationId xmlns:a16="http://schemas.microsoft.com/office/drawing/2014/main" id="{DEF1E8C6-1A80-4B59-AB9B-435BC747BE5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116821" y="2681190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0FECB24-97DC-4394-A40B-AC55FB7447DA}"/>
              </a:ext>
            </a:extLst>
          </p:cNvPr>
          <p:cNvGrpSpPr/>
          <p:nvPr/>
        </p:nvGrpSpPr>
        <p:grpSpPr>
          <a:xfrm>
            <a:off x="2309698" y="2326028"/>
            <a:ext cx="1371417" cy="280660"/>
            <a:chOff x="1571569" y="2728363"/>
            <a:chExt cx="5554747" cy="628693"/>
          </a:xfrm>
        </p:grpSpPr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9EEA1E1C-0820-474D-B5F9-9A8E05E72A9B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3042709"/>
              <a:ext cx="555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9175E30A-25BB-4295-B883-606185AC0080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F940BD2-087B-4D03-B2E9-3B84FCD8C485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16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743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插入排序的问题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对于近乎有序的数组，插入排序效率很高。但是，对一般数组，插入排序一般来说是低效的，因为插入排序每次只能将数据移动一位。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08398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-圆角矩形 4">
            <a:extLst>
              <a:ext uri="{FF2B5EF4-FFF2-40B4-BE49-F238E27FC236}">
                <a16:creationId xmlns:a16="http://schemas.microsoft.com/office/drawing/2014/main" id="{25022F1A-384E-4AAD-A9CA-C6F37563CC0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859996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838200" y="3571384"/>
                <a:ext cx="10515600" cy="32866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此时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/3=4/3=1</m:t>
                    </m:r>
                  </m:oMath>
                </a14:m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依次遍历数组下标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+1, …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=[1, 2, 3, 4, 5, 6, 7, 8, 9]</m:t>
                    </m:r>
                  </m:oMath>
                </a14:m>
                <a:r>
                  <a:rPr lang="zh-CN" altLang="en-US" sz="1600"/>
                  <a:t>的元素，此时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在下标为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的元素用插入排序向前排序。</a:t>
                </a:r>
                <a:r>
                  <a:rPr lang="en-US" altLang="zh-CN" sz="1600"/>
                  <a:t>.</a:t>
                </a:r>
                <a:r>
                  <a:rPr lang="zh-CN" altLang="en-US" sz="1600"/>
                  <a:t>此时，在下标为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1, 0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1600"/>
                  <a:t>的元素</a:t>
                </a:r>
                <a:r>
                  <a:rPr lang="en-US" altLang="zh-CN" sz="1600"/>
                  <a:t>0</a:t>
                </a:r>
                <a:r>
                  <a:rPr lang="zh-CN" altLang="en-US" sz="1600"/>
                  <a:t>用插入排序向前排序，将元素</a:t>
                </a:r>
                <a:r>
                  <a:rPr lang="en-US" altLang="zh-CN" sz="1600"/>
                  <a:t>0</a:t>
                </a:r>
                <a:r>
                  <a:rPr lang="zh-CN" altLang="en-US" sz="1600"/>
                  <a:t>暂时保存在变量</a:t>
                </a:r>
                <a:r>
                  <a:rPr lang="en-US" altLang="zh-CN" sz="1600"/>
                  <a:t>temp</a:t>
                </a:r>
                <a:r>
                  <a:rPr lang="zh-CN" altLang="en-US" sz="1600"/>
                  <a:t>中。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1400"/>
                  <a:t>temp</a:t>
                </a:r>
                <a:r>
                  <a:rPr lang="zh-CN" altLang="en-US" sz="1400"/>
                  <a:t>与下标为</a:t>
                </a:r>
                <a:r>
                  <a:rPr lang="en-US" altLang="zh-CN" sz="1400"/>
                  <a:t>1</a:t>
                </a:r>
                <a:r>
                  <a:rPr lang="zh-CN" altLang="en-US" sz="1400"/>
                  <a:t>的元素</a:t>
                </a:r>
                <a:r>
                  <a:rPr lang="en-US" altLang="zh-CN" sz="1400"/>
                  <a:t>6</a:t>
                </a:r>
                <a:r>
                  <a:rPr lang="zh-CN" altLang="en-US" sz="1400"/>
                  <a:t>比较， </a:t>
                </a:r>
                <a:r>
                  <a:rPr lang="en-US" altLang="zh-CN" sz="1400"/>
                  <a:t>0 &lt; 3</a:t>
                </a:r>
                <a:r>
                  <a:rPr lang="zh-CN" altLang="en-US" sz="1400"/>
                  <a:t>，元素</a:t>
                </a:r>
                <a:r>
                  <a:rPr lang="en-US" altLang="zh-CN" sz="1400"/>
                  <a:t>3</a:t>
                </a:r>
                <a:r>
                  <a:rPr lang="zh-CN" altLang="en-US" sz="1400"/>
                  <a:t>向后移动</a:t>
                </a:r>
                <a:r>
                  <a:rPr lang="en-US" altLang="zh-CN" sz="1400"/>
                  <a:t>1</a:t>
                </a:r>
                <a:r>
                  <a:rPr lang="zh-CN" altLang="en-US" sz="1400"/>
                  <a:t>位</a:t>
                </a:r>
                <a:endParaRPr lang="en-US" altLang="zh-CN" sz="1400"/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1400"/>
                  <a:t>temp</a:t>
                </a:r>
                <a:r>
                  <a:rPr lang="zh-CN" altLang="en-US" sz="1400"/>
                  <a:t>与下标为</a:t>
                </a:r>
                <a:r>
                  <a:rPr lang="en-US" altLang="zh-CN" sz="1400"/>
                  <a:t>0</a:t>
                </a:r>
                <a:r>
                  <a:rPr lang="zh-CN" altLang="en-US" sz="1400"/>
                  <a:t>的元素</a:t>
                </a:r>
                <a:r>
                  <a:rPr lang="en-US" altLang="zh-CN" sz="1400"/>
                  <a:t>1</a:t>
                </a:r>
                <a:r>
                  <a:rPr lang="zh-CN" altLang="en-US" sz="1400"/>
                  <a:t>比较， </a:t>
                </a:r>
                <a:r>
                  <a:rPr lang="en-US" altLang="zh-CN" sz="1400"/>
                  <a:t>0 &lt; 1</a:t>
                </a:r>
                <a:r>
                  <a:rPr lang="zh-CN" altLang="en-US" sz="1400"/>
                  <a:t>，元素</a:t>
                </a:r>
                <a:r>
                  <a:rPr lang="en-US" altLang="zh-CN" sz="1400"/>
                  <a:t>1</a:t>
                </a:r>
                <a:r>
                  <a:rPr lang="zh-CN" altLang="en-US" sz="1400"/>
                  <a:t>向后移动</a:t>
                </a:r>
                <a:r>
                  <a:rPr lang="en-US" altLang="zh-CN" sz="1400"/>
                  <a:t>1</a:t>
                </a:r>
                <a:r>
                  <a:rPr lang="zh-CN" altLang="en-US" sz="1400"/>
                  <a:t>位，比较完成</a:t>
                </a:r>
                <a:endParaRPr lang="en-US" altLang="zh-CN" sz="1400"/>
              </a:p>
              <a:p>
                <a:pPr lvl="3">
                  <a:lnSpc>
                    <a:spcPct val="150000"/>
                  </a:lnSpc>
                </a:pPr>
                <a:r>
                  <a:rPr lang="zh-CN" altLang="en-US" sz="1400"/>
                  <a:t>将</a:t>
                </a:r>
                <a:r>
                  <a:rPr lang="en-US" altLang="zh-CN" sz="1400"/>
                  <a:t>temp=0</a:t>
                </a:r>
                <a:r>
                  <a:rPr lang="zh-CN" altLang="en-US" sz="1400"/>
                  <a:t>赋值给最后一个移动的元素下标，此处赋值给下标</a:t>
                </a:r>
                <a:r>
                  <a:rPr lang="en-US" altLang="zh-CN" sz="1400"/>
                  <a:t>0</a:t>
                </a:r>
              </a:p>
              <a:p>
                <a:pPr lvl="3">
                  <a:lnSpc>
                    <a:spcPct val="150000"/>
                  </a:lnSpc>
                </a:pPr>
                <a:endParaRPr lang="en-US" altLang="zh-CN" sz="1400"/>
              </a:p>
              <a:p>
                <a:pPr lvl="3">
                  <a:lnSpc>
                    <a:spcPct val="150000"/>
                  </a:lnSpc>
                </a:pPr>
                <a:endParaRPr lang="en-US" altLang="zh-CN" sz="1400"/>
              </a:p>
            </p:txBody>
          </p:sp>
        </mc:Choice>
        <mc:Fallback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838200" y="3571384"/>
                <a:ext cx="10515600" cy="3286616"/>
              </a:xfrm>
              <a:blipFill>
                <a:blip r:embed="rId16"/>
                <a:stretch>
                  <a:fillRect l="-522" b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PA-圆角矩形 7">
            <a:extLst>
              <a:ext uri="{FF2B5EF4-FFF2-40B4-BE49-F238E27FC236}">
                <a16:creationId xmlns:a16="http://schemas.microsoft.com/office/drawing/2014/main" id="{B233D782-F8A2-48B5-A9A9-259CBB3741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85443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PA-圆角矩形 17">
            <a:extLst>
              <a:ext uri="{FF2B5EF4-FFF2-40B4-BE49-F238E27FC236}">
                <a16:creationId xmlns:a16="http://schemas.microsoft.com/office/drawing/2014/main" id="{9D8A55D7-2E70-43FE-BE3C-42A0146E1CB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28603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PA-圆角矩形 3">
            <a:extLst>
              <a:ext uri="{FF2B5EF4-FFF2-40B4-BE49-F238E27FC236}">
                <a16:creationId xmlns:a16="http://schemas.microsoft.com/office/drawing/2014/main" id="{E04A7527-C3D2-4474-B583-56A5ECA7701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116821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PA-圆角矩形 4">
            <a:extLst>
              <a:ext uri="{FF2B5EF4-FFF2-40B4-BE49-F238E27FC236}">
                <a16:creationId xmlns:a16="http://schemas.microsoft.com/office/drawing/2014/main" id="{4CCE3131-F4C0-4F10-A3FE-4F7580F6F93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09698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PA-圆角矩形 5">
            <a:extLst>
              <a:ext uri="{FF2B5EF4-FFF2-40B4-BE49-F238E27FC236}">
                <a16:creationId xmlns:a16="http://schemas.microsoft.com/office/drawing/2014/main" id="{3664713B-AA71-49DF-A435-500C3FC7946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63514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PA-圆角矩形 8">
            <a:extLst>
              <a:ext uri="{FF2B5EF4-FFF2-40B4-BE49-F238E27FC236}">
                <a16:creationId xmlns:a16="http://schemas.microsoft.com/office/drawing/2014/main" id="{8E94DB98-DC8E-4834-B215-89163CDDA53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410294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PA-圆角矩形 8">
            <a:extLst>
              <a:ext uri="{FF2B5EF4-FFF2-40B4-BE49-F238E27FC236}">
                <a16:creationId xmlns:a16="http://schemas.microsoft.com/office/drawing/2014/main" id="{D5DB13D6-18F8-4FE2-9D80-AF6BFAED6C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960592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PA-圆角矩形 9">
            <a:extLst>
              <a:ext uri="{FF2B5EF4-FFF2-40B4-BE49-F238E27FC236}">
                <a16:creationId xmlns:a16="http://schemas.microsoft.com/office/drawing/2014/main" id="{803CF4C1-0F84-4652-82D7-7F868406798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735741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PA-圆角矩形 16">
            <a:extLst>
              <a:ext uri="{FF2B5EF4-FFF2-40B4-BE49-F238E27FC236}">
                <a16:creationId xmlns:a16="http://schemas.microsoft.com/office/drawing/2014/main" id="{BB4CD798-81F5-4C95-8421-984671B028E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510890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TextBox 1_1">
            <a:extLst>
              <a:ext uri="{FF2B5EF4-FFF2-40B4-BE49-F238E27FC236}">
                <a16:creationId xmlns:a16="http://schemas.microsoft.com/office/drawing/2014/main" id="{2688D338-D915-4C98-987E-FD2547BD2A57}"/>
              </a:ext>
            </a:extLst>
          </p:cNvPr>
          <p:cNvSpPr txBox="1"/>
          <p:nvPr/>
        </p:nvSpPr>
        <p:spPr>
          <a:xfrm>
            <a:off x="2309698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7" name="TextBox 27_1">
            <a:extLst>
              <a:ext uri="{FF2B5EF4-FFF2-40B4-BE49-F238E27FC236}">
                <a16:creationId xmlns:a16="http://schemas.microsoft.com/office/drawing/2014/main" id="{E7007B0A-2604-4036-A3E2-6522EA53A0C1}"/>
              </a:ext>
            </a:extLst>
          </p:cNvPr>
          <p:cNvSpPr txBox="1"/>
          <p:nvPr/>
        </p:nvSpPr>
        <p:spPr>
          <a:xfrm>
            <a:off x="3084847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8" name="TextBox 28_1">
            <a:extLst>
              <a:ext uri="{FF2B5EF4-FFF2-40B4-BE49-F238E27FC236}">
                <a16:creationId xmlns:a16="http://schemas.microsoft.com/office/drawing/2014/main" id="{05D332B8-363F-4F80-BDEC-73B4C5DC489F}"/>
              </a:ext>
            </a:extLst>
          </p:cNvPr>
          <p:cNvSpPr txBox="1"/>
          <p:nvPr/>
        </p:nvSpPr>
        <p:spPr>
          <a:xfrm>
            <a:off x="3859996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9" name="TextBox 29_1">
            <a:extLst>
              <a:ext uri="{FF2B5EF4-FFF2-40B4-BE49-F238E27FC236}">
                <a16:creationId xmlns:a16="http://schemas.microsoft.com/office/drawing/2014/main" id="{C905D76B-F024-48B1-BCF3-FA0F3FEA47CD}"/>
              </a:ext>
            </a:extLst>
          </p:cNvPr>
          <p:cNvSpPr txBox="1"/>
          <p:nvPr/>
        </p:nvSpPr>
        <p:spPr>
          <a:xfrm>
            <a:off x="5410294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0" name="TextBox 30_1">
            <a:extLst>
              <a:ext uri="{FF2B5EF4-FFF2-40B4-BE49-F238E27FC236}">
                <a16:creationId xmlns:a16="http://schemas.microsoft.com/office/drawing/2014/main" id="{38A49BE7-4383-4991-8565-D4D61070EE5A}"/>
              </a:ext>
            </a:extLst>
          </p:cNvPr>
          <p:cNvSpPr txBox="1"/>
          <p:nvPr/>
        </p:nvSpPr>
        <p:spPr>
          <a:xfrm>
            <a:off x="6960592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51" name="TextBox 31_1">
            <a:extLst>
              <a:ext uri="{FF2B5EF4-FFF2-40B4-BE49-F238E27FC236}">
                <a16:creationId xmlns:a16="http://schemas.microsoft.com/office/drawing/2014/main" id="{BB13DC06-7BA7-488E-B0B9-DF32CA7619BF}"/>
              </a:ext>
            </a:extLst>
          </p:cNvPr>
          <p:cNvSpPr txBox="1"/>
          <p:nvPr/>
        </p:nvSpPr>
        <p:spPr>
          <a:xfrm>
            <a:off x="7735741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52" name="TextBox 32_1">
            <a:extLst>
              <a:ext uri="{FF2B5EF4-FFF2-40B4-BE49-F238E27FC236}">
                <a16:creationId xmlns:a16="http://schemas.microsoft.com/office/drawing/2014/main" id="{91593F60-C63A-4A14-B42F-ABCD3840545F}"/>
              </a:ext>
            </a:extLst>
          </p:cNvPr>
          <p:cNvSpPr txBox="1"/>
          <p:nvPr/>
        </p:nvSpPr>
        <p:spPr>
          <a:xfrm>
            <a:off x="8510890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53" name="TextBox 33_1">
            <a:extLst>
              <a:ext uri="{FF2B5EF4-FFF2-40B4-BE49-F238E27FC236}">
                <a16:creationId xmlns:a16="http://schemas.microsoft.com/office/drawing/2014/main" id="{182F2F91-ED02-4838-AB66-05EEF819642D}"/>
              </a:ext>
            </a:extLst>
          </p:cNvPr>
          <p:cNvSpPr txBox="1"/>
          <p:nvPr/>
        </p:nvSpPr>
        <p:spPr>
          <a:xfrm>
            <a:off x="928603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4" name="TextBox 34_1">
            <a:extLst>
              <a:ext uri="{FF2B5EF4-FFF2-40B4-BE49-F238E27FC236}">
                <a16:creationId xmlns:a16="http://schemas.microsoft.com/office/drawing/2014/main" id="{59F9F1A9-1F1F-4D3E-82C1-4FCAB1F3E53F}"/>
              </a:ext>
            </a:extLst>
          </p:cNvPr>
          <p:cNvSpPr txBox="1"/>
          <p:nvPr/>
        </p:nvSpPr>
        <p:spPr>
          <a:xfrm>
            <a:off x="463514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5" name="TextBox 35_1">
            <a:extLst>
              <a:ext uri="{FF2B5EF4-FFF2-40B4-BE49-F238E27FC236}">
                <a16:creationId xmlns:a16="http://schemas.microsoft.com/office/drawing/2014/main" id="{97478E04-E0D3-4640-800C-49228EEF3231}"/>
              </a:ext>
            </a:extLst>
          </p:cNvPr>
          <p:cNvSpPr txBox="1"/>
          <p:nvPr/>
        </p:nvSpPr>
        <p:spPr>
          <a:xfrm>
            <a:off x="6185443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6" name="TextBox 1_1_1">
            <a:extLst>
              <a:ext uri="{FF2B5EF4-FFF2-40B4-BE49-F238E27FC236}">
                <a16:creationId xmlns:a16="http://schemas.microsoft.com/office/drawing/2014/main" id="{75FA8944-2934-4E9F-B823-ED2BDAB99999}"/>
              </a:ext>
            </a:extLst>
          </p:cNvPr>
          <p:cNvSpPr txBox="1"/>
          <p:nvPr/>
        </p:nvSpPr>
        <p:spPr>
          <a:xfrm>
            <a:off x="1386038" y="108933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下标</a:t>
            </a:r>
          </a:p>
        </p:txBody>
      </p:sp>
      <p:sp>
        <p:nvSpPr>
          <p:cNvPr id="57" name="TextBox 1_1_2">
            <a:extLst>
              <a:ext uri="{FF2B5EF4-FFF2-40B4-BE49-F238E27FC236}">
                <a16:creationId xmlns:a16="http://schemas.microsoft.com/office/drawing/2014/main" id="{BE6BB4D5-4A71-4BF3-AA4D-FE9C54C906C0}"/>
              </a:ext>
            </a:extLst>
          </p:cNvPr>
          <p:cNvSpPr txBox="1"/>
          <p:nvPr/>
        </p:nvSpPr>
        <p:spPr>
          <a:xfrm>
            <a:off x="1386038" y="171474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元素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90F86E5-A863-4E7B-A902-8A27F8E9D7FB}"/>
              </a:ext>
            </a:extLst>
          </p:cNvPr>
          <p:cNvSpPr txBox="1"/>
          <p:nvPr/>
        </p:nvSpPr>
        <p:spPr>
          <a:xfrm>
            <a:off x="5465987" y="3167660"/>
            <a:ext cx="12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0</a:t>
            </a:r>
            <a:endParaRPr lang="zh-CN" altLang="en-US"/>
          </a:p>
        </p:txBody>
      </p:sp>
      <p:sp>
        <p:nvSpPr>
          <p:cNvPr id="59" name="PA-圆角矩形 17">
            <a:extLst>
              <a:ext uri="{FF2B5EF4-FFF2-40B4-BE49-F238E27FC236}">
                <a16:creationId xmlns:a16="http://schemas.microsoft.com/office/drawing/2014/main" id="{B8015C54-5CAB-4980-9EA6-3A055D5F1FA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859996" y="2673359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5AD0D6D-F2F1-4E81-82F8-ACA1A4C280A8}"/>
              </a:ext>
            </a:extLst>
          </p:cNvPr>
          <p:cNvGrpSpPr/>
          <p:nvPr/>
        </p:nvGrpSpPr>
        <p:grpSpPr>
          <a:xfrm>
            <a:off x="3084847" y="2326028"/>
            <a:ext cx="1371417" cy="280660"/>
            <a:chOff x="1571569" y="2728363"/>
            <a:chExt cx="5554747" cy="628693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9A0A02DA-7FC1-4261-B970-FA84114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3042709"/>
              <a:ext cx="555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15D69474-1257-4E82-B9B9-21CF54FED91C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ABE8E70-43E6-4067-B282-A9892057AE78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16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PA-圆角矩形 3">
            <a:extLst>
              <a:ext uri="{FF2B5EF4-FFF2-40B4-BE49-F238E27FC236}">
                <a16:creationId xmlns:a16="http://schemas.microsoft.com/office/drawing/2014/main" id="{3FC1A7EC-D9B7-436A-B30A-964B19F42FD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116821" y="1581300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PA-圆角矩形 4">
            <a:extLst>
              <a:ext uri="{FF2B5EF4-FFF2-40B4-BE49-F238E27FC236}">
                <a16:creationId xmlns:a16="http://schemas.microsoft.com/office/drawing/2014/main" id="{4DDC8F6D-C883-4A28-8D56-ACA49B96B2C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309698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5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0.06055 3.703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06614 0.0006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-0.12708 -0.1599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838200" y="3943926"/>
                <a:ext cx="10515600" cy="25489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此时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/3=4/3=1</m:t>
                    </m:r>
                  </m:oMath>
                </a14:m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依次遍历数组下标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+1, …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=[1, 2, 3, 4, 5, 6, 7, 8, 9]</m:t>
                    </m:r>
                  </m:oMath>
                </a14:m>
                <a:r>
                  <a:rPr lang="zh-CN" altLang="en-US" sz="1600"/>
                  <a:t>的元素，此时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在下标为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的元素用插入排序向前排序。</a:t>
                </a:r>
                <a:r>
                  <a:rPr lang="en-US" altLang="zh-CN" sz="1600"/>
                  <a:t>.</a:t>
                </a:r>
                <a:r>
                  <a:rPr lang="zh-CN" altLang="en-US" sz="1600"/>
                  <a:t>此时，在下标为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1, 0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1600"/>
                  <a:t>的元素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4</a:t>
                </a:r>
                <a:r>
                  <a:rPr lang="zh-CN" altLang="en-US" sz="1600"/>
                  <a:t>用插入排序向前排序，将元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4</a:t>
                </a:r>
                <a:r>
                  <a:rPr lang="zh-CN" altLang="en-US" sz="1600"/>
                  <a:t>暂时保存在变量</a:t>
                </a:r>
                <a:r>
                  <a:rPr lang="en-US" altLang="zh-CN" sz="1600"/>
                  <a:t>temp</a:t>
                </a:r>
                <a:r>
                  <a:rPr lang="zh-CN" altLang="en-US" sz="1600"/>
                  <a:t>中。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1400"/>
                  <a:t>temp</a:t>
                </a:r>
                <a:r>
                  <a:rPr lang="zh-CN" altLang="en-US" sz="1400"/>
                  <a:t>与下标为</a:t>
                </a:r>
                <a:r>
                  <a:rPr lang="en-US" altLang="zh-CN" sz="1400"/>
                  <a:t>2</a:t>
                </a:r>
                <a:r>
                  <a:rPr lang="zh-CN" altLang="en-US" sz="1400"/>
                  <a:t>的元素</a:t>
                </a:r>
                <a:r>
                  <a:rPr lang="en-US" altLang="zh-CN" sz="1400"/>
                  <a:t>6</a:t>
                </a:r>
                <a:r>
                  <a:rPr lang="zh-CN" altLang="en-US" sz="1400"/>
                  <a:t>比较， </a:t>
                </a:r>
                <a:r>
                  <a:rPr lang="en-US" altLang="zh-CN" sz="1400"/>
                  <a:t>4 &gt; 3</a:t>
                </a:r>
                <a:r>
                  <a:rPr lang="zh-CN" altLang="en-US" sz="1400"/>
                  <a:t>，终止插入排序</a:t>
                </a:r>
                <a:endParaRPr lang="en-US" altLang="zh-CN" sz="1400"/>
              </a:p>
              <a:p>
                <a:pPr lvl="3">
                  <a:lnSpc>
                    <a:spcPct val="150000"/>
                  </a:lnSpc>
                </a:pPr>
                <a:endParaRPr lang="en-US" altLang="zh-CN" sz="1400"/>
              </a:p>
            </p:txBody>
          </p:sp>
        </mc:Choice>
        <mc:Fallback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838200" y="3943926"/>
                <a:ext cx="10515600" cy="2548947"/>
              </a:xfrm>
              <a:blipFill>
                <a:blip r:embed="rId14"/>
                <a:stretch>
                  <a:fillRect l="-522" b="-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PA-圆角矩形 7">
            <a:extLst>
              <a:ext uri="{FF2B5EF4-FFF2-40B4-BE49-F238E27FC236}">
                <a16:creationId xmlns:a16="http://schemas.microsoft.com/office/drawing/2014/main" id="{9B0F5787-B8CD-401A-8A51-C1D94C31C0C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89412" y="1580494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PA-圆角矩形 17">
            <a:extLst>
              <a:ext uri="{FF2B5EF4-FFF2-40B4-BE49-F238E27FC236}">
                <a16:creationId xmlns:a16="http://schemas.microsoft.com/office/drawing/2014/main" id="{3B0946D7-B612-4DB9-A0E5-4EC2ADDFD9E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286035" y="1580494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PA-圆角矩形 3">
            <a:extLst>
              <a:ext uri="{FF2B5EF4-FFF2-40B4-BE49-F238E27FC236}">
                <a16:creationId xmlns:a16="http://schemas.microsoft.com/office/drawing/2014/main" id="{3DE60037-00A9-4FE5-875E-9453B7F76A7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866947" y="1580494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PA-圆角矩形 4">
            <a:extLst>
              <a:ext uri="{FF2B5EF4-FFF2-40B4-BE49-F238E27FC236}">
                <a16:creationId xmlns:a16="http://schemas.microsoft.com/office/drawing/2014/main" id="{7418C6C6-2E4B-43F2-817D-DB1E352EBB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092792" y="1580494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PA-圆角矩形 5">
            <a:extLst>
              <a:ext uri="{FF2B5EF4-FFF2-40B4-BE49-F238E27FC236}">
                <a16:creationId xmlns:a16="http://schemas.microsoft.com/office/drawing/2014/main" id="{19935F72-426C-42D9-877C-A748495FFA5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641102" y="1580494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PA-圆角矩形 8">
            <a:extLst>
              <a:ext uri="{FF2B5EF4-FFF2-40B4-BE49-F238E27FC236}">
                <a16:creationId xmlns:a16="http://schemas.microsoft.com/office/drawing/2014/main" id="{FD330AE6-A99C-4D13-BF8F-BACD147241C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415257" y="1580494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PA-圆角矩形 8">
            <a:extLst>
              <a:ext uri="{FF2B5EF4-FFF2-40B4-BE49-F238E27FC236}">
                <a16:creationId xmlns:a16="http://schemas.microsoft.com/office/drawing/2014/main" id="{0071D173-BF19-4516-A020-BB9B83BF8B0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963567" y="1580494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PA-圆角矩形 9">
            <a:extLst>
              <a:ext uri="{FF2B5EF4-FFF2-40B4-BE49-F238E27FC236}">
                <a16:creationId xmlns:a16="http://schemas.microsoft.com/office/drawing/2014/main" id="{A991A2C1-B636-4EC1-BCCD-ABA56672E83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737722" y="1580494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PA-圆角矩形 16">
            <a:extLst>
              <a:ext uri="{FF2B5EF4-FFF2-40B4-BE49-F238E27FC236}">
                <a16:creationId xmlns:a16="http://schemas.microsoft.com/office/drawing/2014/main" id="{EACDDB19-14B4-4D1B-8C37-CC331E1B7D6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511877" y="1580494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TextBox 1_1">
            <a:extLst>
              <a:ext uri="{FF2B5EF4-FFF2-40B4-BE49-F238E27FC236}">
                <a16:creationId xmlns:a16="http://schemas.microsoft.com/office/drawing/2014/main" id="{B1E6F1C2-B7B0-4BCF-8229-CF44D1A6EE4E}"/>
              </a:ext>
            </a:extLst>
          </p:cNvPr>
          <p:cNvSpPr txBox="1"/>
          <p:nvPr/>
        </p:nvSpPr>
        <p:spPr>
          <a:xfrm>
            <a:off x="2309698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6" name="TextBox 27_1">
            <a:extLst>
              <a:ext uri="{FF2B5EF4-FFF2-40B4-BE49-F238E27FC236}">
                <a16:creationId xmlns:a16="http://schemas.microsoft.com/office/drawing/2014/main" id="{5CEA4366-EB0E-43FF-B341-1E05847C3BF7}"/>
              </a:ext>
            </a:extLst>
          </p:cNvPr>
          <p:cNvSpPr txBox="1"/>
          <p:nvPr/>
        </p:nvSpPr>
        <p:spPr>
          <a:xfrm>
            <a:off x="3084847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7" name="TextBox 28_1">
            <a:extLst>
              <a:ext uri="{FF2B5EF4-FFF2-40B4-BE49-F238E27FC236}">
                <a16:creationId xmlns:a16="http://schemas.microsoft.com/office/drawing/2014/main" id="{B207BF9C-F0E2-4503-B1E7-9EE0C105D34B}"/>
              </a:ext>
            </a:extLst>
          </p:cNvPr>
          <p:cNvSpPr txBox="1"/>
          <p:nvPr/>
        </p:nvSpPr>
        <p:spPr>
          <a:xfrm>
            <a:off x="3859996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8" name="TextBox 29_1">
            <a:extLst>
              <a:ext uri="{FF2B5EF4-FFF2-40B4-BE49-F238E27FC236}">
                <a16:creationId xmlns:a16="http://schemas.microsoft.com/office/drawing/2014/main" id="{D064F494-CFC7-44C6-B5E1-B82D5FF9D213}"/>
              </a:ext>
            </a:extLst>
          </p:cNvPr>
          <p:cNvSpPr txBox="1"/>
          <p:nvPr/>
        </p:nvSpPr>
        <p:spPr>
          <a:xfrm>
            <a:off x="5410294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9" name="TextBox 30_1">
            <a:extLst>
              <a:ext uri="{FF2B5EF4-FFF2-40B4-BE49-F238E27FC236}">
                <a16:creationId xmlns:a16="http://schemas.microsoft.com/office/drawing/2014/main" id="{84234F59-3482-4B18-B2EE-8B8E33657E3A}"/>
              </a:ext>
            </a:extLst>
          </p:cNvPr>
          <p:cNvSpPr txBox="1"/>
          <p:nvPr/>
        </p:nvSpPr>
        <p:spPr>
          <a:xfrm>
            <a:off x="6960592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50" name="TextBox 31_1">
            <a:extLst>
              <a:ext uri="{FF2B5EF4-FFF2-40B4-BE49-F238E27FC236}">
                <a16:creationId xmlns:a16="http://schemas.microsoft.com/office/drawing/2014/main" id="{E29EF037-10E8-4364-BB07-4470C0C7D3A3}"/>
              </a:ext>
            </a:extLst>
          </p:cNvPr>
          <p:cNvSpPr txBox="1"/>
          <p:nvPr/>
        </p:nvSpPr>
        <p:spPr>
          <a:xfrm>
            <a:off x="7735741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51" name="TextBox 32_1">
            <a:extLst>
              <a:ext uri="{FF2B5EF4-FFF2-40B4-BE49-F238E27FC236}">
                <a16:creationId xmlns:a16="http://schemas.microsoft.com/office/drawing/2014/main" id="{3DB6BC2D-6F97-4555-A643-40A863651A04}"/>
              </a:ext>
            </a:extLst>
          </p:cNvPr>
          <p:cNvSpPr txBox="1"/>
          <p:nvPr/>
        </p:nvSpPr>
        <p:spPr>
          <a:xfrm>
            <a:off x="8510890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52" name="TextBox 33_1">
            <a:extLst>
              <a:ext uri="{FF2B5EF4-FFF2-40B4-BE49-F238E27FC236}">
                <a16:creationId xmlns:a16="http://schemas.microsoft.com/office/drawing/2014/main" id="{42708A56-6E00-4A62-80FC-E3E0829C7F0E}"/>
              </a:ext>
            </a:extLst>
          </p:cNvPr>
          <p:cNvSpPr txBox="1"/>
          <p:nvPr/>
        </p:nvSpPr>
        <p:spPr>
          <a:xfrm>
            <a:off x="928603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3" name="TextBox 34_1">
            <a:extLst>
              <a:ext uri="{FF2B5EF4-FFF2-40B4-BE49-F238E27FC236}">
                <a16:creationId xmlns:a16="http://schemas.microsoft.com/office/drawing/2014/main" id="{E50B80DD-2297-4142-A433-30E046026CF4}"/>
              </a:ext>
            </a:extLst>
          </p:cNvPr>
          <p:cNvSpPr txBox="1"/>
          <p:nvPr/>
        </p:nvSpPr>
        <p:spPr>
          <a:xfrm>
            <a:off x="463514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4" name="TextBox 35_1">
            <a:extLst>
              <a:ext uri="{FF2B5EF4-FFF2-40B4-BE49-F238E27FC236}">
                <a16:creationId xmlns:a16="http://schemas.microsoft.com/office/drawing/2014/main" id="{53AD9297-C1E8-4EBC-8D5B-ADE38F1C0B5D}"/>
              </a:ext>
            </a:extLst>
          </p:cNvPr>
          <p:cNvSpPr txBox="1"/>
          <p:nvPr/>
        </p:nvSpPr>
        <p:spPr>
          <a:xfrm>
            <a:off x="6185443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5" name="TextBox 1_1_1">
            <a:extLst>
              <a:ext uri="{FF2B5EF4-FFF2-40B4-BE49-F238E27FC236}">
                <a16:creationId xmlns:a16="http://schemas.microsoft.com/office/drawing/2014/main" id="{B72B527C-6E80-48C4-85AD-DA00064443A4}"/>
              </a:ext>
            </a:extLst>
          </p:cNvPr>
          <p:cNvSpPr txBox="1"/>
          <p:nvPr/>
        </p:nvSpPr>
        <p:spPr>
          <a:xfrm>
            <a:off x="1386038" y="108933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下标</a:t>
            </a:r>
          </a:p>
        </p:txBody>
      </p:sp>
      <p:sp>
        <p:nvSpPr>
          <p:cNvPr id="56" name="TextBox 1_1_2">
            <a:extLst>
              <a:ext uri="{FF2B5EF4-FFF2-40B4-BE49-F238E27FC236}">
                <a16:creationId xmlns:a16="http://schemas.microsoft.com/office/drawing/2014/main" id="{D509D5DE-EBD0-4494-B18F-1D434B886107}"/>
              </a:ext>
            </a:extLst>
          </p:cNvPr>
          <p:cNvSpPr txBox="1"/>
          <p:nvPr/>
        </p:nvSpPr>
        <p:spPr>
          <a:xfrm>
            <a:off x="1386038" y="171474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元素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8E4A3B8-2B6F-42B9-8ED8-40A4841580F9}"/>
              </a:ext>
            </a:extLst>
          </p:cNvPr>
          <p:cNvSpPr txBox="1"/>
          <p:nvPr/>
        </p:nvSpPr>
        <p:spPr>
          <a:xfrm>
            <a:off x="5465987" y="3167660"/>
            <a:ext cx="12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4</a:t>
            </a:r>
            <a:endParaRPr lang="zh-CN" altLang="en-US"/>
          </a:p>
        </p:txBody>
      </p:sp>
      <p:sp>
        <p:nvSpPr>
          <p:cNvPr id="58" name="PA-圆角矩形 17">
            <a:extLst>
              <a:ext uri="{FF2B5EF4-FFF2-40B4-BE49-F238E27FC236}">
                <a16:creationId xmlns:a16="http://schemas.microsoft.com/office/drawing/2014/main" id="{1125AD0C-8B45-4E3B-828E-60CC47F7730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318637" y="1580494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2C13483-B852-4B69-9FC2-7781EA5B5DCA}"/>
              </a:ext>
            </a:extLst>
          </p:cNvPr>
          <p:cNvGrpSpPr/>
          <p:nvPr/>
        </p:nvGrpSpPr>
        <p:grpSpPr>
          <a:xfrm>
            <a:off x="3859996" y="2237356"/>
            <a:ext cx="1371417" cy="369332"/>
            <a:chOff x="1571569" y="2728363"/>
            <a:chExt cx="5554747" cy="628693"/>
          </a:xfrm>
        </p:grpSpPr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75F4BAFC-10A5-47B5-B245-4F4389D4D0D2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3042709"/>
              <a:ext cx="555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0E2D8FE-B239-4719-BDF1-625C9FA999F3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0D533FFF-1BF4-42DC-B089-4D5FFFE2A552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16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PA-圆角矩形 17">
            <a:extLst>
              <a:ext uri="{FF2B5EF4-FFF2-40B4-BE49-F238E27FC236}">
                <a16:creationId xmlns:a16="http://schemas.microsoft.com/office/drawing/2014/main" id="{37F883DF-E904-46D6-AD64-BB501C62AFA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635145" y="2606688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29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838200" y="3943926"/>
                <a:ext cx="10515600" cy="25489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此时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/3=4/3=1</m:t>
                    </m:r>
                  </m:oMath>
                </a14:m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依次遍历数组下标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+1, …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=[1, 2, 3, 4, 5, 6, 7, 8, 9]</m:t>
                    </m:r>
                  </m:oMath>
                </a14:m>
                <a:r>
                  <a:rPr lang="zh-CN" altLang="en-US" sz="1600"/>
                  <a:t>的元素，此时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在下标为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的元素用插入排序向前排序。</a:t>
                </a:r>
                <a:r>
                  <a:rPr lang="en-US" altLang="zh-CN" sz="1600"/>
                  <a:t>.</a:t>
                </a:r>
                <a:r>
                  <a:rPr lang="zh-CN" altLang="en-US" sz="1600"/>
                  <a:t>此时，在下标为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1, 0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sz="1600"/>
                  <a:t>的元素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7</a:t>
                </a:r>
                <a:r>
                  <a:rPr lang="zh-CN" altLang="en-US" sz="1600"/>
                  <a:t>用插入排序向前排序，将元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7</a:t>
                </a:r>
                <a:r>
                  <a:rPr lang="zh-CN" altLang="en-US" sz="1600"/>
                  <a:t>暂时保存在变量</a:t>
                </a:r>
                <a:r>
                  <a:rPr lang="en-US" altLang="zh-CN" sz="1600"/>
                  <a:t>temp</a:t>
                </a:r>
                <a:r>
                  <a:rPr lang="zh-CN" altLang="en-US" sz="1600"/>
                  <a:t>中。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:r>
                  <a:rPr lang="zh-CN" altLang="en-US" sz="1400"/>
                  <a:t>元素</a:t>
                </a:r>
                <a:r>
                  <a:rPr lang="en-US" altLang="zh-CN" sz="1400"/>
                  <a:t>7 &gt; 4</a:t>
                </a:r>
                <a:r>
                  <a:rPr lang="zh-CN" altLang="en-US" sz="1400"/>
                  <a:t>，所以不移动</a:t>
                </a:r>
                <a:endParaRPr lang="en-US" altLang="zh-CN" sz="1400"/>
              </a:p>
            </p:txBody>
          </p:sp>
        </mc:Choice>
        <mc:Fallback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838200" y="3943926"/>
                <a:ext cx="10515600" cy="2548947"/>
              </a:xfrm>
              <a:blipFill>
                <a:blip r:embed="rId14"/>
                <a:stretch>
                  <a:fillRect l="-522" b="-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PA-圆角矩形 7">
            <a:extLst>
              <a:ext uri="{FF2B5EF4-FFF2-40B4-BE49-F238E27FC236}">
                <a16:creationId xmlns:a16="http://schemas.microsoft.com/office/drawing/2014/main" id="{FC8813A1-58BE-41EA-8E4D-388987C237E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89412" y="1566356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PA-圆角矩形 17">
            <a:extLst>
              <a:ext uri="{FF2B5EF4-FFF2-40B4-BE49-F238E27FC236}">
                <a16:creationId xmlns:a16="http://schemas.microsoft.com/office/drawing/2014/main" id="{649063F3-BBB2-4F7E-89EB-288215CD904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286035" y="1566356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PA-圆角矩形 3">
            <a:extLst>
              <a:ext uri="{FF2B5EF4-FFF2-40B4-BE49-F238E27FC236}">
                <a16:creationId xmlns:a16="http://schemas.microsoft.com/office/drawing/2014/main" id="{38BAAD3E-2F38-43D3-92E2-2E51ACE7086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866947" y="1566356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PA-圆角矩形 4">
            <a:extLst>
              <a:ext uri="{FF2B5EF4-FFF2-40B4-BE49-F238E27FC236}">
                <a16:creationId xmlns:a16="http://schemas.microsoft.com/office/drawing/2014/main" id="{B68000F6-EE47-4E1D-BFFD-B06DCDE6F09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092792" y="1566356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PA-圆角矩形 5">
            <a:extLst>
              <a:ext uri="{FF2B5EF4-FFF2-40B4-BE49-F238E27FC236}">
                <a16:creationId xmlns:a16="http://schemas.microsoft.com/office/drawing/2014/main" id="{4988EC63-3D40-4213-BA32-2C555B6024A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641102" y="1566356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PA-圆角矩形 8">
            <a:extLst>
              <a:ext uri="{FF2B5EF4-FFF2-40B4-BE49-F238E27FC236}">
                <a16:creationId xmlns:a16="http://schemas.microsoft.com/office/drawing/2014/main" id="{4AA82562-DF30-4612-8C61-804687A2BC3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415257" y="1566356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PA-圆角矩形 8">
            <a:extLst>
              <a:ext uri="{FF2B5EF4-FFF2-40B4-BE49-F238E27FC236}">
                <a16:creationId xmlns:a16="http://schemas.microsoft.com/office/drawing/2014/main" id="{213AB2A2-F70D-401F-BF01-1409C94D815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963567" y="1566356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PA-圆角矩形 9">
            <a:extLst>
              <a:ext uri="{FF2B5EF4-FFF2-40B4-BE49-F238E27FC236}">
                <a16:creationId xmlns:a16="http://schemas.microsoft.com/office/drawing/2014/main" id="{4F8FD3DF-8A83-45D4-A6C4-CC5C5286693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737722" y="1566356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PA-圆角矩形 16">
            <a:extLst>
              <a:ext uri="{FF2B5EF4-FFF2-40B4-BE49-F238E27FC236}">
                <a16:creationId xmlns:a16="http://schemas.microsoft.com/office/drawing/2014/main" id="{BF01425A-0868-4FBD-AFB5-1BC8E64BD0A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511877" y="1566356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TextBox 1_1">
            <a:extLst>
              <a:ext uri="{FF2B5EF4-FFF2-40B4-BE49-F238E27FC236}">
                <a16:creationId xmlns:a16="http://schemas.microsoft.com/office/drawing/2014/main" id="{2A7FFF72-140D-48F2-92B1-AEAC3A1B3EBA}"/>
              </a:ext>
            </a:extLst>
          </p:cNvPr>
          <p:cNvSpPr txBox="1"/>
          <p:nvPr/>
        </p:nvSpPr>
        <p:spPr>
          <a:xfrm>
            <a:off x="2309698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5" name="TextBox 27_1">
            <a:extLst>
              <a:ext uri="{FF2B5EF4-FFF2-40B4-BE49-F238E27FC236}">
                <a16:creationId xmlns:a16="http://schemas.microsoft.com/office/drawing/2014/main" id="{B71F987B-3207-4711-8BE0-EF5AAEC0A93B}"/>
              </a:ext>
            </a:extLst>
          </p:cNvPr>
          <p:cNvSpPr txBox="1"/>
          <p:nvPr/>
        </p:nvSpPr>
        <p:spPr>
          <a:xfrm>
            <a:off x="3084847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6" name="TextBox 28_1">
            <a:extLst>
              <a:ext uri="{FF2B5EF4-FFF2-40B4-BE49-F238E27FC236}">
                <a16:creationId xmlns:a16="http://schemas.microsoft.com/office/drawing/2014/main" id="{DAAF4E60-E51A-4BE7-8957-1600F74FA649}"/>
              </a:ext>
            </a:extLst>
          </p:cNvPr>
          <p:cNvSpPr txBox="1"/>
          <p:nvPr/>
        </p:nvSpPr>
        <p:spPr>
          <a:xfrm>
            <a:off x="3859996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7" name="TextBox 29_1">
            <a:extLst>
              <a:ext uri="{FF2B5EF4-FFF2-40B4-BE49-F238E27FC236}">
                <a16:creationId xmlns:a16="http://schemas.microsoft.com/office/drawing/2014/main" id="{647F9D7F-7D66-47DA-BC1D-5487B8096D9D}"/>
              </a:ext>
            </a:extLst>
          </p:cNvPr>
          <p:cNvSpPr txBox="1"/>
          <p:nvPr/>
        </p:nvSpPr>
        <p:spPr>
          <a:xfrm>
            <a:off x="5410294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8" name="TextBox 30_1">
            <a:extLst>
              <a:ext uri="{FF2B5EF4-FFF2-40B4-BE49-F238E27FC236}">
                <a16:creationId xmlns:a16="http://schemas.microsoft.com/office/drawing/2014/main" id="{3362DB43-0E08-402C-B19C-92EF84B00286}"/>
              </a:ext>
            </a:extLst>
          </p:cNvPr>
          <p:cNvSpPr txBox="1"/>
          <p:nvPr/>
        </p:nvSpPr>
        <p:spPr>
          <a:xfrm>
            <a:off x="6960592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9" name="TextBox 31_1">
            <a:extLst>
              <a:ext uri="{FF2B5EF4-FFF2-40B4-BE49-F238E27FC236}">
                <a16:creationId xmlns:a16="http://schemas.microsoft.com/office/drawing/2014/main" id="{3C4032AE-27DF-4063-BD09-C69B1D945DF7}"/>
              </a:ext>
            </a:extLst>
          </p:cNvPr>
          <p:cNvSpPr txBox="1"/>
          <p:nvPr/>
        </p:nvSpPr>
        <p:spPr>
          <a:xfrm>
            <a:off x="7735741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50" name="TextBox 32_1">
            <a:extLst>
              <a:ext uri="{FF2B5EF4-FFF2-40B4-BE49-F238E27FC236}">
                <a16:creationId xmlns:a16="http://schemas.microsoft.com/office/drawing/2014/main" id="{D38F6C8C-F637-4B98-897A-9462862B1E50}"/>
              </a:ext>
            </a:extLst>
          </p:cNvPr>
          <p:cNvSpPr txBox="1"/>
          <p:nvPr/>
        </p:nvSpPr>
        <p:spPr>
          <a:xfrm>
            <a:off x="8510890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51" name="TextBox 33_1">
            <a:extLst>
              <a:ext uri="{FF2B5EF4-FFF2-40B4-BE49-F238E27FC236}">
                <a16:creationId xmlns:a16="http://schemas.microsoft.com/office/drawing/2014/main" id="{CE896279-435D-43F5-9D67-95CEA1E8F65A}"/>
              </a:ext>
            </a:extLst>
          </p:cNvPr>
          <p:cNvSpPr txBox="1"/>
          <p:nvPr/>
        </p:nvSpPr>
        <p:spPr>
          <a:xfrm>
            <a:off x="928603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2" name="TextBox 34_1">
            <a:extLst>
              <a:ext uri="{FF2B5EF4-FFF2-40B4-BE49-F238E27FC236}">
                <a16:creationId xmlns:a16="http://schemas.microsoft.com/office/drawing/2014/main" id="{4723A1DF-888B-4509-8AD8-E61F130DE54A}"/>
              </a:ext>
            </a:extLst>
          </p:cNvPr>
          <p:cNvSpPr txBox="1"/>
          <p:nvPr/>
        </p:nvSpPr>
        <p:spPr>
          <a:xfrm>
            <a:off x="463514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3" name="TextBox 35_1">
            <a:extLst>
              <a:ext uri="{FF2B5EF4-FFF2-40B4-BE49-F238E27FC236}">
                <a16:creationId xmlns:a16="http://schemas.microsoft.com/office/drawing/2014/main" id="{4CE6612D-93E5-42F6-996B-E1E12B6852D8}"/>
              </a:ext>
            </a:extLst>
          </p:cNvPr>
          <p:cNvSpPr txBox="1"/>
          <p:nvPr/>
        </p:nvSpPr>
        <p:spPr>
          <a:xfrm>
            <a:off x="6185443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4" name="TextBox 1_1_1">
            <a:extLst>
              <a:ext uri="{FF2B5EF4-FFF2-40B4-BE49-F238E27FC236}">
                <a16:creationId xmlns:a16="http://schemas.microsoft.com/office/drawing/2014/main" id="{14873374-8494-404B-8DC8-A4A29F304DFA}"/>
              </a:ext>
            </a:extLst>
          </p:cNvPr>
          <p:cNvSpPr txBox="1"/>
          <p:nvPr/>
        </p:nvSpPr>
        <p:spPr>
          <a:xfrm>
            <a:off x="1386038" y="108933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下标</a:t>
            </a:r>
          </a:p>
        </p:txBody>
      </p:sp>
      <p:sp>
        <p:nvSpPr>
          <p:cNvPr id="55" name="TextBox 1_1_2">
            <a:extLst>
              <a:ext uri="{FF2B5EF4-FFF2-40B4-BE49-F238E27FC236}">
                <a16:creationId xmlns:a16="http://schemas.microsoft.com/office/drawing/2014/main" id="{91B6284E-9302-442F-B099-6406738D01C1}"/>
              </a:ext>
            </a:extLst>
          </p:cNvPr>
          <p:cNvSpPr txBox="1"/>
          <p:nvPr/>
        </p:nvSpPr>
        <p:spPr>
          <a:xfrm>
            <a:off x="1386038" y="171474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元素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EB46EF0-7641-484B-9C61-8499D133AC6B}"/>
              </a:ext>
            </a:extLst>
          </p:cNvPr>
          <p:cNvSpPr txBox="1"/>
          <p:nvPr/>
        </p:nvSpPr>
        <p:spPr>
          <a:xfrm>
            <a:off x="5465987" y="3167660"/>
            <a:ext cx="12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7</a:t>
            </a:r>
            <a:endParaRPr lang="zh-CN" altLang="en-US"/>
          </a:p>
        </p:txBody>
      </p:sp>
      <p:sp>
        <p:nvSpPr>
          <p:cNvPr id="57" name="PA-圆角矩形 17">
            <a:extLst>
              <a:ext uri="{FF2B5EF4-FFF2-40B4-BE49-F238E27FC236}">
                <a16:creationId xmlns:a16="http://schemas.microsoft.com/office/drawing/2014/main" id="{BC490D1D-3E37-470C-A14A-AD6DA59B33D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318637" y="1566356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26F8DBD-FAF1-4BFB-B261-39FF9942F0B9}"/>
              </a:ext>
            </a:extLst>
          </p:cNvPr>
          <p:cNvGrpSpPr/>
          <p:nvPr/>
        </p:nvGrpSpPr>
        <p:grpSpPr>
          <a:xfrm>
            <a:off x="4640366" y="2237356"/>
            <a:ext cx="1371417" cy="369332"/>
            <a:chOff x="1571569" y="2728363"/>
            <a:chExt cx="5554747" cy="628693"/>
          </a:xfrm>
        </p:grpSpPr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98E73D0A-35A3-4BCF-863F-17541CE24E51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3042709"/>
              <a:ext cx="555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045B64E-74B3-4A92-8026-24F83CAE4C5F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77753D1-44F9-423E-A5B0-00931F5339D6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16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-圆角矩形 17">
            <a:extLst>
              <a:ext uri="{FF2B5EF4-FFF2-40B4-BE49-F238E27FC236}">
                <a16:creationId xmlns:a16="http://schemas.microsoft.com/office/drawing/2014/main" id="{0CB163F8-BB26-47E9-B116-62D6FB6C2EC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415515" y="2606688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4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838200" y="3943926"/>
                <a:ext cx="10515600" cy="291407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此时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/3=4/3=1</m:t>
                    </m:r>
                  </m:oMath>
                </a14:m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依次遍历数组下标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+1, …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=[1, 2, 3, 4, 5, 6, 7, 8, 9]</m:t>
                    </m:r>
                  </m:oMath>
                </a14:m>
                <a:r>
                  <a:rPr lang="zh-CN" altLang="en-US" sz="1600"/>
                  <a:t>的元素，此时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在下标为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的元素用插入排序向前排序。</a:t>
                </a:r>
                <a:r>
                  <a:rPr lang="en-US" altLang="zh-CN" sz="1600"/>
                  <a:t>.</a:t>
                </a:r>
                <a:r>
                  <a:rPr lang="zh-CN" altLang="en-US" sz="1600"/>
                  <a:t>此时，在下标为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1, 0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zh-CN" altLang="en-US" sz="1600"/>
                  <a:t>的元素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5</a:t>
                </a:r>
                <a:r>
                  <a:rPr lang="zh-CN" altLang="en-US" sz="1600"/>
                  <a:t>用插入排序向前排序，将元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5</a:t>
                </a:r>
                <a:r>
                  <a:rPr lang="zh-CN" altLang="en-US" sz="1600"/>
                  <a:t>暂时保存在变量</a:t>
                </a:r>
                <a:r>
                  <a:rPr lang="en-US" altLang="zh-CN" sz="1600"/>
                  <a:t>temp</a:t>
                </a:r>
                <a:r>
                  <a:rPr lang="zh-CN" altLang="en-US" sz="1600"/>
                  <a:t>中。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1400"/>
                  <a:t>temp</a:t>
                </a:r>
                <a:r>
                  <a:rPr lang="zh-CN" altLang="en-US" sz="1400"/>
                  <a:t>与下标为</a:t>
                </a:r>
                <a:r>
                  <a:rPr lang="en-US" altLang="zh-CN" sz="1400"/>
                  <a:t>4</a:t>
                </a:r>
                <a:r>
                  <a:rPr lang="zh-CN" altLang="en-US" sz="1400"/>
                  <a:t>的元素</a:t>
                </a:r>
                <a:r>
                  <a:rPr lang="en-US" altLang="zh-CN" sz="1400"/>
                  <a:t>7</a:t>
                </a:r>
                <a:r>
                  <a:rPr lang="zh-CN" altLang="en-US" sz="1400"/>
                  <a:t>比较，元素</a:t>
                </a:r>
                <a:r>
                  <a:rPr lang="en-US" altLang="zh-CN" sz="1400"/>
                  <a:t>5 &lt; 7</a:t>
                </a:r>
                <a:r>
                  <a:rPr lang="zh-CN" altLang="en-US" sz="1400"/>
                  <a:t>，元素</a:t>
                </a:r>
                <a:r>
                  <a:rPr lang="en-US" altLang="zh-CN" sz="1400"/>
                  <a:t>7</a:t>
                </a:r>
                <a:r>
                  <a:rPr lang="zh-CN" altLang="en-US" sz="1400"/>
                  <a:t>向后移动</a:t>
                </a:r>
                <a:r>
                  <a:rPr lang="en-US" altLang="zh-CN" sz="1400"/>
                  <a:t>1</a:t>
                </a:r>
                <a:r>
                  <a:rPr lang="zh-CN" altLang="en-US" sz="1400"/>
                  <a:t>位，</a:t>
                </a:r>
                <a:endParaRPr lang="en-US" altLang="zh-CN" sz="1400"/>
              </a:p>
              <a:p>
                <a:pPr lvl="3">
                  <a:lnSpc>
                    <a:spcPct val="150000"/>
                  </a:lnSpc>
                </a:pPr>
                <a:r>
                  <a:rPr lang="zh-CN" altLang="en-US" sz="1400"/>
                  <a:t>然后</a:t>
                </a:r>
                <a:r>
                  <a:rPr lang="en-US" altLang="zh-CN" sz="1400"/>
                  <a:t>temp=5 &gt; 4</a:t>
                </a:r>
                <a:r>
                  <a:rPr lang="zh-CN" altLang="en-US" sz="1400"/>
                  <a:t>，将</a:t>
                </a:r>
                <a:r>
                  <a:rPr lang="en-US" altLang="zh-CN" sz="1400"/>
                  <a:t>temp</a:t>
                </a:r>
                <a:r>
                  <a:rPr lang="zh-CN" altLang="en-US" sz="1400"/>
                  <a:t>赋值给下标</a:t>
                </a:r>
                <a:r>
                  <a:rPr lang="en-US" altLang="zh-CN" sz="1400"/>
                  <a:t>4</a:t>
                </a:r>
                <a:r>
                  <a:rPr lang="zh-CN" altLang="en-US" sz="1400"/>
                  <a:t>，终止插入排序</a:t>
                </a:r>
                <a:endParaRPr lang="en-US" altLang="zh-CN" sz="1400"/>
              </a:p>
            </p:txBody>
          </p:sp>
        </mc:Choice>
        <mc:Fallback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838200" y="3943926"/>
                <a:ext cx="10515600" cy="2914074"/>
              </a:xfrm>
              <a:blipFill>
                <a:blip r:embed="rId15"/>
                <a:stretch>
                  <a:fillRect l="-522" b="-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PA-圆角矩形 7">
            <a:extLst>
              <a:ext uri="{FF2B5EF4-FFF2-40B4-BE49-F238E27FC236}">
                <a16:creationId xmlns:a16="http://schemas.microsoft.com/office/drawing/2014/main" id="{EC6C7D7D-81C7-49FB-8FF5-AC1E8C8E258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89412" y="1566356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PA-圆角矩形 17">
            <a:extLst>
              <a:ext uri="{FF2B5EF4-FFF2-40B4-BE49-F238E27FC236}">
                <a16:creationId xmlns:a16="http://schemas.microsoft.com/office/drawing/2014/main" id="{6D56247F-EDC0-4D9D-A2A5-B16FF273BD4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286035" y="1566356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PA-圆角矩形 3">
            <a:extLst>
              <a:ext uri="{FF2B5EF4-FFF2-40B4-BE49-F238E27FC236}">
                <a16:creationId xmlns:a16="http://schemas.microsoft.com/office/drawing/2014/main" id="{A11FEF9C-3A02-476A-8768-F88D6721E9C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866947" y="1566356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PA-圆角矩形 4">
            <a:extLst>
              <a:ext uri="{FF2B5EF4-FFF2-40B4-BE49-F238E27FC236}">
                <a16:creationId xmlns:a16="http://schemas.microsoft.com/office/drawing/2014/main" id="{4889A550-F0BF-4778-94A8-6BF216FDD45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092792" y="1566356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PA-圆角矩形 5">
            <a:extLst>
              <a:ext uri="{FF2B5EF4-FFF2-40B4-BE49-F238E27FC236}">
                <a16:creationId xmlns:a16="http://schemas.microsoft.com/office/drawing/2014/main" id="{39E4807A-445A-4789-9D65-FD312A24403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641102" y="1566356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PA-圆角矩形 8">
            <a:extLst>
              <a:ext uri="{FF2B5EF4-FFF2-40B4-BE49-F238E27FC236}">
                <a16:creationId xmlns:a16="http://schemas.microsoft.com/office/drawing/2014/main" id="{F57EC27C-6309-4B80-9718-938B81F336C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415257" y="1566356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PA-圆角矩形 8">
            <a:extLst>
              <a:ext uri="{FF2B5EF4-FFF2-40B4-BE49-F238E27FC236}">
                <a16:creationId xmlns:a16="http://schemas.microsoft.com/office/drawing/2014/main" id="{EF825156-182D-4180-A064-97B6E4F7E0A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963567" y="1566356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PA-圆角矩形 9">
            <a:extLst>
              <a:ext uri="{FF2B5EF4-FFF2-40B4-BE49-F238E27FC236}">
                <a16:creationId xmlns:a16="http://schemas.microsoft.com/office/drawing/2014/main" id="{17C31562-8343-41D2-9136-D33133A6E02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737722" y="1566356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PA-圆角矩形 16">
            <a:extLst>
              <a:ext uri="{FF2B5EF4-FFF2-40B4-BE49-F238E27FC236}">
                <a16:creationId xmlns:a16="http://schemas.microsoft.com/office/drawing/2014/main" id="{7F0BF155-A0DB-4299-A516-D24E1A40706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511877" y="1566356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TextBox 1_1">
            <a:extLst>
              <a:ext uri="{FF2B5EF4-FFF2-40B4-BE49-F238E27FC236}">
                <a16:creationId xmlns:a16="http://schemas.microsoft.com/office/drawing/2014/main" id="{D3EE4E91-419A-4EF7-A2F4-2E3FC1F3291C}"/>
              </a:ext>
            </a:extLst>
          </p:cNvPr>
          <p:cNvSpPr txBox="1"/>
          <p:nvPr/>
        </p:nvSpPr>
        <p:spPr>
          <a:xfrm>
            <a:off x="2309698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75" name="TextBox 27_1">
            <a:extLst>
              <a:ext uri="{FF2B5EF4-FFF2-40B4-BE49-F238E27FC236}">
                <a16:creationId xmlns:a16="http://schemas.microsoft.com/office/drawing/2014/main" id="{39F60D3E-D5B1-4F55-9E73-83173C8F2929}"/>
              </a:ext>
            </a:extLst>
          </p:cNvPr>
          <p:cNvSpPr txBox="1"/>
          <p:nvPr/>
        </p:nvSpPr>
        <p:spPr>
          <a:xfrm>
            <a:off x="3084847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6" name="TextBox 28_1">
            <a:extLst>
              <a:ext uri="{FF2B5EF4-FFF2-40B4-BE49-F238E27FC236}">
                <a16:creationId xmlns:a16="http://schemas.microsoft.com/office/drawing/2014/main" id="{E3A219B8-C391-48D2-A69A-36B48D4EE99E}"/>
              </a:ext>
            </a:extLst>
          </p:cNvPr>
          <p:cNvSpPr txBox="1"/>
          <p:nvPr/>
        </p:nvSpPr>
        <p:spPr>
          <a:xfrm>
            <a:off x="3859996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7" name="TextBox 29_1">
            <a:extLst>
              <a:ext uri="{FF2B5EF4-FFF2-40B4-BE49-F238E27FC236}">
                <a16:creationId xmlns:a16="http://schemas.microsoft.com/office/drawing/2014/main" id="{FCDCF98D-A8E4-48F8-8B0A-EFD540359B04}"/>
              </a:ext>
            </a:extLst>
          </p:cNvPr>
          <p:cNvSpPr txBox="1"/>
          <p:nvPr/>
        </p:nvSpPr>
        <p:spPr>
          <a:xfrm>
            <a:off x="5410294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8" name="TextBox 30_1">
            <a:extLst>
              <a:ext uri="{FF2B5EF4-FFF2-40B4-BE49-F238E27FC236}">
                <a16:creationId xmlns:a16="http://schemas.microsoft.com/office/drawing/2014/main" id="{A7B9E69C-0CB3-4990-AEDC-D4A300AD1350}"/>
              </a:ext>
            </a:extLst>
          </p:cNvPr>
          <p:cNvSpPr txBox="1"/>
          <p:nvPr/>
        </p:nvSpPr>
        <p:spPr>
          <a:xfrm>
            <a:off x="6960592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79" name="TextBox 31_1">
            <a:extLst>
              <a:ext uri="{FF2B5EF4-FFF2-40B4-BE49-F238E27FC236}">
                <a16:creationId xmlns:a16="http://schemas.microsoft.com/office/drawing/2014/main" id="{D69BB23E-AB4F-497D-ADCD-3246B8E10916}"/>
              </a:ext>
            </a:extLst>
          </p:cNvPr>
          <p:cNvSpPr txBox="1"/>
          <p:nvPr/>
        </p:nvSpPr>
        <p:spPr>
          <a:xfrm>
            <a:off x="7735741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80" name="TextBox 32_1">
            <a:extLst>
              <a:ext uri="{FF2B5EF4-FFF2-40B4-BE49-F238E27FC236}">
                <a16:creationId xmlns:a16="http://schemas.microsoft.com/office/drawing/2014/main" id="{62AFE696-660E-4D83-AFAB-4CA794041C15}"/>
              </a:ext>
            </a:extLst>
          </p:cNvPr>
          <p:cNvSpPr txBox="1"/>
          <p:nvPr/>
        </p:nvSpPr>
        <p:spPr>
          <a:xfrm>
            <a:off x="8510890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81" name="TextBox 33_1">
            <a:extLst>
              <a:ext uri="{FF2B5EF4-FFF2-40B4-BE49-F238E27FC236}">
                <a16:creationId xmlns:a16="http://schemas.microsoft.com/office/drawing/2014/main" id="{7AEBD634-7609-45A6-8155-3D5D48DA5023}"/>
              </a:ext>
            </a:extLst>
          </p:cNvPr>
          <p:cNvSpPr txBox="1"/>
          <p:nvPr/>
        </p:nvSpPr>
        <p:spPr>
          <a:xfrm>
            <a:off x="928603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82" name="TextBox 34_1">
            <a:extLst>
              <a:ext uri="{FF2B5EF4-FFF2-40B4-BE49-F238E27FC236}">
                <a16:creationId xmlns:a16="http://schemas.microsoft.com/office/drawing/2014/main" id="{ED9D7095-D842-4BBA-9541-BD38F61F9DA8}"/>
              </a:ext>
            </a:extLst>
          </p:cNvPr>
          <p:cNvSpPr txBox="1"/>
          <p:nvPr/>
        </p:nvSpPr>
        <p:spPr>
          <a:xfrm>
            <a:off x="463514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3" name="TextBox 35_1">
            <a:extLst>
              <a:ext uri="{FF2B5EF4-FFF2-40B4-BE49-F238E27FC236}">
                <a16:creationId xmlns:a16="http://schemas.microsoft.com/office/drawing/2014/main" id="{2CC056DC-75D5-4822-9912-0EAD9127F228}"/>
              </a:ext>
            </a:extLst>
          </p:cNvPr>
          <p:cNvSpPr txBox="1"/>
          <p:nvPr/>
        </p:nvSpPr>
        <p:spPr>
          <a:xfrm>
            <a:off x="6185443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84" name="TextBox 1_1_1">
            <a:extLst>
              <a:ext uri="{FF2B5EF4-FFF2-40B4-BE49-F238E27FC236}">
                <a16:creationId xmlns:a16="http://schemas.microsoft.com/office/drawing/2014/main" id="{EEE6E241-D944-45C5-92FF-5D92460C576F}"/>
              </a:ext>
            </a:extLst>
          </p:cNvPr>
          <p:cNvSpPr txBox="1"/>
          <p:nvPr/>
        </p:nvSpPr>
        <p:spPr>
          <a:xfrm>
            <a:off x="1386038" y="108933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下标</a:t>
            </a:r>
          </a:p>
        </p:txBody>
      </p:sp>
      <p:sp>
        <p:nvSpPr>
          <p:cNvPr id="85" name="TextBox 1_1_2">
            <a:extLst>
              <a:ext uri="{FF2B5EF4-FFF2-40B4-BE49-F238E27FC236}">
                <a16:creationId xmlns:a16="http://schemas.microsoft.com/office/drawing/2014/main" id="{CD63A960-08CE-49AC-83EF-E419296FC8E4}"/>
              </a:ext>
            </a:extLst>
          </p:cNvPr>
          <p:cNvSpPr txBox="1"/>
          <p:nvPr/>
        </p:nvSpPr>
        <p:spPr>
          <a:xfrm>
            <a:off x="1386038" y="171474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元素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20F7455-1E7B-4172-8ED1-B33DC0D70235}"/>
              </a:ext>
            </a:extLst>
          </p:cNvPr>
          <p:cNvSpPr txBox="1"/>
          <p:nvPr/>
        </p:nvSpPr>
        <p:spPr>
          <a:xfrm>
            <a:off x="5465987" y="3167660"/>
            <a:ext cx="12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5</a:t>
            </a:r>
            <a:endParaRPr lang="zh-CN" altLang="en-US"/>
          </a:p>
        </p:txBody>
      </p:sp>
      <p:sp>
        <p:nvSpPr>
          <p:cNvPr id="87" name="PA-圆角矩形 17">
            <a:extLst>
              <a:ext uri="{FF2B5EF4-FFF2-40B4-BE49-F238E27FC236}">
                <a16:creationId xmlns:a16="http://schemas.microsoft.com/office/drawing/2014/main" id="{02299C8C-A855-418D-9AE3-4CD352AE8B2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318637" y="1566356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3FD8AB88-2358-4C78-BA80-74BE8D66C15B}"/>
              </a:ext>
            </a:extLst>
          </p:cNvPr>
          <p:cNvGrpSpPr/>
          <p:nvPr/>
        </p:nvGrpSpPr>
        <p:grpSpPr>
          <a:xfrm>
            <a:off x="5410291" y="2237356"/>
            <a:ext cx="1371417" cy="369332"/>
            <a:chOff x="1571569" y="2728363"/>
            <a:chExt cx="5554747" cy="628693"/>
          </a:xfrm>
        </p:grpSpPr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251FFEEB-70AE-47F3-8D55-E79FEF2FB4CF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3042709"/>
              <a:ext cx="555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2BAA19E1-8D97-4086-8AAB-A7C7F4C62D0D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33C97957-4550-4687-99A4-394E175004D1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16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PA-圆角矩形 8">
            <a:extLst>
              <a:ext uri="{FF2B5EF4-FFF2-40B4-BE49-F238E27FC236}">
                <a16:creationId xmlns:a16="http://schemas.microsoft.com/office/drawing/2014/main" id="{CF367502-631C-45C4-83DF-4D072BE78E9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410294" y="1566356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" name="PA-圆角矩形 7">
            <a:extLst>
              <a:ext uri="{FF2B5EF4-FFF2-40B4-BE49-F238E27FC236}">
                <a16:creationId xmlns:a16="http://schemas.microsoft.com/office/drawing/2014/main" id="{4EA1419C-FF5B-4CFB-B08A-2B700DE46E6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185443" y="2522503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7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0.06341 -2.96296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06315 -0.1393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9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-圆角矩形 8">
            <a:extLst>
              <a:ext uri="{FF2B5EF4-FFF2-40B4-BE49-F238E27FC236}">
                <a16:creationId xmlns:a16="http://schemas.microsoft.com/office/drawing/2014/main" id="{E48119B7-6932-42C2-A653-50B468EFD3C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960592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838200" y="3943926"/>
                <a:ext cx="10515600" cy="25489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此时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/3=4/3=1</m:t>
                    </m:r>
                  </m:oMath>
                </a14:m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依次遍历数组下标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+1, …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=[1, 2, 3, 4, 5, 6, 7, 8, 9]</m:t>
                    </m:r>
                  </m:oMath>
                </a14:m>
                <a:r>
                  <a:rPr lang="zh-CN" altLang="en-US" sz="1600"/>
                  <a:t>的元素，此时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在下标为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的元素用插入排序向前排序。</a:t>
                </a:r>
                <a:r>
                  <a:rPr lang="en-US" altLang="zh-CN" sz="1600"/>
                  <a:t>.</a:t>
                </a:r>
                <a:r>
                  <a:rPr lang="zh-CN" altLang="en-US" sz="1600"/>
                  <a:t>此时，在下标为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1, 0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zh-CN" altLang="en-US" sz="1600"/>
                  <a:t>的元素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1600"/>
                  <a:t>用插入排序向前排序，将元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1600"/>
                  <a:t>暂时保存在变量</a:t>
                </a:r>
                <a:r>
                  <a:rPr lang="en-US" altLang="zh-CN" sz="1600"/>
                  <a:t>temp</a:t>
                </a:r>
                <a:r>
                  <a:rPr lang="zh-CN" altLang="en-US" sz="1600"/>
                  <a:t>中。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:r>
                  <a:rPr lang="zh-CN" altLang="en-US" sz="1400"/>
                  <a:t>元素</a:t>
                </a:r>
                <a:r>
                  <a:rPr lang="en-US" altLang="zh-CN" sz="1400"/>
                  <a:t>3, 4,</a:t>
                </a:r>
                <a:r>
                  <a:rPr lang="zh-CN" altLang="en-US" sz="1400"/>
                  <a:t> </a:t>
                </a:r>
                <a:r>
                  <a:rPr lang="en-US" altLang="zh-CN" sz="1400"/>
                  <a:t>5,</a:t>
                </a:r>
                <a:r>
                  <a:rPr lang="zh-CN" altLang="en-US" sz="1400"/>
                  <a:t> </a:t>
                </a:r>
                <a:r>
                  <a:rPr lang="en-US" altLang="zh-CN" sz="1400"/>
                  <a:t>6,</a:t>
                </a:r>
                <a:r>
                  <a:rPr lang="zh-CN" altLang="en-US" sz="1400"/>
                  <a:t> </a:t>
                </a:r>
                <a:r>
                  <a:rPr lang="en-US" altLang="zh-CN" sz="1400"/>
                  <a:t>7</a:t>
                </a:r>
                <a:r>
                  <a:rPr lang="zh-CN" altLang="en-US" sz="1400"/>
                  <a:t>向后移动一位，元素</a:t>
                </a:r>
                <a:r>
                  <a:rPr lang="en-US" altLang="zh-CN" sz="1400"/>
                  <a:t>2</a:t>
                </a:r>
                <a:r>
                  <a:rPr lang="zh-CN" altLang="en-US" sz="1400"/>
                  <a:t>赋值给下标</a:t>
                </a:r>
                <a:r>
                  <a:rPr lang="en-US" altLang="zh-CN" sz="1400"/>
                  <a:t>2</a:t>
                </a:r>
                <a:r>
                  <a:rPr lang="zh-CN" altLang="en-US" sz="1400"/>
                  <a:t>的位置</a:t>
                </a:r>
                <a:endParaRPr lang="en-US" altLang="zh-CN" sz="1400"/>
              </a:p>
            </p:txBody>
          </p:sp>
        </mc:Choice>
        <mc:Fallback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838200" y="3943926"/>
                <a:ext cx="10515600" cy="2548947"/>
              </a:xfrm>
              <a:blipFill>
                <a:blip r:embed="rId14"/>
                <a:stretch>
                  <a:fillRect l="-522" b="-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PA-圆角矩形 17">
            <a:extLst>
              <a:ext uri="{FF2B5EF4-FFF2-40B4-BE49-F238E27FC236}">
                <a16:creationId xmlns:a16="http://schemas.microsoft.com/office/drawing/2014/main" id="{A0344F92-1EE4-4F9B-A867-75FA7479F31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28603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PA-圆角矩形 4">
            <a:extLst>
              <a:ext uri="{FF2B5EF4-FFF2-40B4-BE49-F238E27FC236}">
                <a16:creationId xmlns:a16="http://schemas.microsoft.com/office/drawing/2014/main" id="{6BB7AD18-C45F-4A55-9305-CEC427BC983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099930" y="1568788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6D5F41-2BD1-4F6A-B643-BE7DD4E3955B}"/>
              </a:ext>
            </a:extLst>
          </p:cNvPr>
          <p:cNvGrpSpPr/>
          <p:nvPr/>
        </p:nvGrpSpPr>
        <p:grpSpPr>
          <a:xfrm>
            <a:off x="3868935" y="1576835"/>
            <a:ext cx="2912776" cy="645157"/>
            <a:chOff x="3868935" y="1576835"/>
            <a:chExt cx="2912776" cy="645157"/>
          </a:xfrm>
        </p:grpSpPr>
        <p:sp>
          <p:nvSpPr>
            <p:cNvPr id="35" name="PA-圆角矩形 7">
              <a:extLst>
                <a:ext uri="{FF2B5EF4-FFF2-40B4-BE49-F238E27FC236}">
                  <a16:creationId xmlns:a16="http://schemas.microsoft.com/office/drawing/2014/main" id="{8503DC88-9833-4059-AB0C-6265F4B3F26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185443" y="1576835"/>
              <a:ext cx="596268" cy="645157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7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PA-圆角矩形 3">
              <a:extLst>
                <a:ext uri="{FF2B5EF4-FFF2-40B4-BE49-F238E27FC236}">
                  <a16:creationId xmlns:a16="http://schemas.microsoft.com/office/drawing/2014/main" id="{FC9270F6-1AC7-46B5-AD50-131DD1E65A0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868935" y="1576835"/>
              <a:ext cx="596268" cy="645157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PA-圆角矩形 5">
              <a:extLst>
                <a:ext uri="{FF2B5EF4-FFF2-40B4-BE49-F238E27FC236}">
                  <a16:creationId xmlns:a16="http://schemas.microsoft.com/office/drawing/2014/main" id="{878D01F4-331D-4609-8E9E-83A79F7105E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635145" y="1576835"/>
              <a:ext cx="596268" cy="645157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PA-圆角矩形 8">
              <a:extLst>
                <a:ext uri="{FF2B5EF4-FFF2-40B4-BE49-F238E27FC236}">
                  <a16:creationId xmlns:a16="http://schemas.microsoft.com/office/drawing/2014/main" id="{5FB8E670-B627-4C89-A4F2-34DBD29CD69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410294" y="1576835"/>
              <a:ext cx="596268" cy="645157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PA-圆角矩形 9">
            <a:extLst>
              <a:ext uri="{FF2B5EF4-FFF2-40B4-BE49-F238E27FC236}">
                <a16:creationId xmlns:a16="http://schemas.microsoft.com/office/drawing/2014/main" id="{B6CB9EDC-A6B1-4604-A01F-A3C50BB7B9F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735741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PA-圆角矩形 16">
            <a:extLst>
              <a:ext uri="{FF2B5EF4-FFF2-40B4-BE49-F238E27FC236}">
                <a16:creationId xmlns:a16="http://schemas.microsoft.com/office/drawing/2014/main" id="{CE9D59DF-BEF0-4E00-AD55-76FE3ED7E01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510890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TextBox 1_1">
            <a:extLst>
              <a:ext uri="{FF2B5EF4-FFF2-40B4-BE49-F238E27FC236}">
                <a16:creationId xmlns:a16="http://schemas.microsoft.com/office/drawing/2014/main" id="{0999989F-5337-4880-AD60-6D52C2C61286}"/>
              </a:ext>
            </a:extLst>
          </p:cNvPr>
          <p:cNvSpPr txBox="1"/>
          <p:nvPr/>
        </p:nvSpPr>
        <p:spPr>
          <a:xfrm>
            <a:off x="2309698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5" name="TextBox 27_1">
            <a:extLst>
              <a:ext uri="{FF2B5EF4-FFF2-40B4-BE49-F238E27FC236}">
                <a16:creationId xmlns:a16="http://schemas.microsoft.com/office/drawing/2014/main" id="{1B63C81C-A55D-4F05-9253-FB35558176B7}"/>
              </a:ext>
            </a:extLst>
          </p:cNvPr>
          <p:cNvSpPr txBox="1"/>
          <p:nvPr/>
        </p:nvSpPr>
        <p:spPr>
          <a:xfrm>
            <a:off x="3084847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6" name="TextBox 28_1">
            <a:extLst>
              <a:ext uri="{FF2B5EF4-FFF2-40B4-BE49-F238E27FC236}">
                <a16:creationId xmlns:a16="http://schemas.microsoft.com/office/drawing/2014/main" id="{F368DDF6-8FE4-43FB-9B0B-C874092E3489}"/>
              </a:ext>
            </a:extLst>
          </p:cNvPr>
          <p:cNvSpPr txBox="1"/>
          <p:nvPr/>
        </p:nvSpPr>
        <p:spPr>
          <a:xfrm>
            <a:off x="3859996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7" name="TextBox 29_1">
            <a:extLst>
              <a:ext uri="{FF2B5EF4-FFF2-40B4-BE49-F238E27FC236}">
                <a16:creationId xmlns:a16="http://schemas.microsoft.com/office/drawing/2014/main" id="{C382F94B-3408-439D-AB4D-1767C8D6D86E}"/>
              </a:ext>
            </a:extLst>
          </p:cNvPr>
          <p:cNvSpPr txBox="1"/>
          <p:nvPr/>
        </p:nvSpPr>
        <p:spPr>
          <a:xfrm>
            <a:off x="5410294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8" name="TextBox 30_1">
            <a:extLst>
              <a:ext uri="{FF2B5EF4-FFF2-40B4-BE49-F238E27FC236}">
                <a16:creationId xmlns:a16="http://schemas.microsoft.com/office/drawing/2014/main" id="{6ED5E005-1294-49CE-9762-949D2698CDF2}"/>
              </a:ext>
            </a:extLst>
          </p:cNvPr>
          <p:cNvSpPr txBox="1"/>
          <p:nvPr/>
        </p:nvSpPr>
        <p:spPr>
          <a:xfrm>
            <a:off x="6960592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9" name="TextBox 31_1">
            <a:extLst>
              <a:ext uri="{FF2B5EF4-FFF2-40B4-BE49-F238E27FC236}">
                <a16:creationId xmlns:a16="http://schemas.microsoft.com/office/drawing/2014/main" id="{25F62552-D4B0-4A99-954D-0F82B38FF9F4}"/>
              </a:ext>
            </a:extLst>
          </p:cNvPr>
          <p:cNvSpPr txBox="1"/>
          <p:nvPr/>
        </p:nvSpPr>
        <p:spPr>
          <a:xfrm>
            <a:off x="7735741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50" name="TextBox 32_1">
            <a:extLst>
              <a:ext uri="{FF2B5EF4-FFF2-40B4-BE49-F238E27FC236}">
                <a16:creationId xmlns:a16="http://schemas.microsoft.com/office/drawing/2014/main" id="{2D0FC859-FE30-49E2-9BFB-6AB8282E97A6}"/>
              </a:ext>
            </a:extLst>
          </p:cNvPr>
          <p:cNvSpPr txBox="1"/>
          <p:nvPr/>
        </p:nvSpPr>
        <p:spPr>
          <a:xfrm>
            <a:off x="8510890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51" name="TextBox 33_1">
            <a:extLst>
              <a:ext uri="{FF2B5EF4-FFF2-40B4-BE49-F238E27FC236}">
                <a16:creationId xmlns:a16="http://schemas.microsoft.com/office/drawing/2014/main" id="{737385DD-066D-41B4-B9B8-D799DC8934DF}"/>
              </a:ext>
            </a:extLst>
          </p:cNvPr>
          <p:cNvSpPr txBox="1"/>
          <p:nvPr/>
        </p:nvSpPr>
        <p:spPr>
          <a:xfrm>
            <a:off x="928603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2" name="TextBox 34_1">
            <a:extLst>
              <a:ext uri="{FF2B5EF4-FFF2-40B4-BE49-F238E27FC236}">
                <a16:creationId xmlns:a16="http://schemas.microsoft.com/office/drawing/2014/main" id="{4FE89205-FC73-4D22-8E26-47C652B4B76C}"/>
              </a:ext>
            </a:extLst>
          </p:cNvPr>
          <p:cNvSpPr txBox="1"/>
          <p:nvPr/>
        </p:nvSpPr>
        <p:spPr>
          <a:xfrm>
            <a:off x="463514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3" name="TextBox 35_1">
            <a:extLst>
              <a:ext uri="{FF2B5EF4-FFF2-40B4-BE49-F238E27FC236}">
                <a16:creationId xmlns:a16="http://schemas.microsoft.com/office/drawing/2014/main" id="{75827270-1EA0-4250-890C-5C3C4F077082}"/>
              </a:ext>
            </a:extLst>
          </p:cNvPr>
          <p:cNvSpPr txBox="1"/>
          <p:nvPr/>
        </p:nvSpPr>
        <p:spPr>
          <a:xfrm>
            <a:off x="6185443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4" name="TextBox 1_1_1">
            <a:extLst>
              <a:ext uri="{FF2B5EF4-FFF2-40B4-BE49-F238E27FC236}">
                <a16:creationId xmlns:a16="http://schemas.microsoft.com/office/drawing/2014/main" id="{C01966B3-6B43-4CD0-9685-7322130673C0}"/>
              </a:ext>
            </a:extLst>
          </p:cNvPr>
          <p:cNvSpPr txBox="1"/>
          <p:nvPr/>
        </p:nvSpPr>
        <p:spPr>
          <a:xfrm>
            <a:off x="1386038" y="108933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下标</a:t>
            </a:r>
          </a:p>
        </p:txBody>
      </p:sp>
      <p:sp>
        <p:nvSpPr>
          <p:cNvPr id="55" name="TextBox 1_1_2">
            <a:extLst>
              <a:ext uri="{FF2B5EF4-FFF2-40B4-BE49-F238E27FC236}">
                <a16:creationId xmlns:a16="http://schemas.microsoft.com/office/drawing/2014/main" id="{FD2157BC-9AF0-411E-88B2-F72FE1FC73D1}"/>
              </a:ext>
            </a:extLst>
          </p:cNvPr>
          <p:cNvSpPr txBox="1"/>
          <p:nvPr/>
        </p:nvSpPr>
        <p:spPr>
          <a:xfrm>
            <a:off x="1386038" y="171474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元素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799FC15-72F9-4051-8375-A36B506B2652}"/>
              </a:ext>
            </a:extLst>
          </p:cNvPr>
          <p:cNvSpPr txBox="1"/>
          <p:nvPr/>
        </p:nvSpPr>
        <p:spPr>
          <a:xfrm>
            <a:off x="5465987" y="3167660"/>
            <a:ext cx="12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2</a:t>
            </a:r>
            <a:endParaRPr lang="zh-CN" altLang="en-US"/>
          </a:p>
        </p:txBody>
      </p:sp>
      <p:sp>
        <p:nvSpPr>
          <p:cNvPr id="57" name="PA-圆角矩形 17">
            <a:extLst>
              <a:ext uri="{FF2B5EF4-FFF2-40B4-BE49-F238E27FC236}">
                <a16:creationId xmlns:a16="http://schemas.microsoft.com/office/drawing/2014/main" id="{9BAE2146-8AD4-473F-946A-64B7732DCB4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318637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3E1AAA5-78DE-4A3A-81F8-F3D4B4648E85}"/>
              </a:ext>
            </a:extLst>
          </p:cNvPr>
          <p:cNvGrpSpPr/>
          <p:nvPr/>
        </p:nvGrpSpPr>
        <p:grpSpPr>
          <a:xfrm>
            <a:off x="6185439" y="2189406"/>
            <a:ext cx="1371421" cy="434447"/>
            <a:chOff x="1571569" y="2728363"/>
            <a:chExt cx="5554747" cy="628693"/>
          </a:xfrm>
        </p:grpSpPr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B8CF23AF-21C7-4612-B35A-2FCAFC516D98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3042709"/>
              <a:ext cx="555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BA2ED34-118A-41B2-BDD7-E0C2FF30A8F9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B95EC955-F8B4-412C-B23C-76DB5F4B01A8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16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PA-圆角矩形 7">
            <a:extLst>
              <a:ext uri="{FF2B5EF4-FFF2-40B4-BE49-F238E27FC236}">
                <a16:creationId xmlns:a16="http://schemas.microsoft.com/office/drawing/2014/main" id="{D8FCB874-1FBF-46AF-9798-FFAD76E5E3A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960592" y="256803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12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0.06302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25351 -0.1458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82" y="-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838200" y="3943926"/>
                <a:ext cx="10515600" cy="25489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此时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/3=4/3=1</m:t>
                    </m:r>
                  </m:oMath>
                </a14:m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依次遍历数组下标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+1, …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=[1, 2, 3, 4, 5, 6, 7, 8, 9]</m:t>
                    </m:r>
                  </m:oMath>
                </a14:m>
                <a:r>
                  <a:rPr lang="zh-CN" altLang="en-US" sz="1600"/>
                  <a:t>的元素，此时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在下标为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的元素用插入排序向前排序。</a:t>
                </a:r>
                <a:r>
                  <a:rPr lang="en-US" altLang="zh-CN" sz="1600"/>
                  <a:t>.</a:t>
                </a:r>
                <a:r>
                  <a:rPr lang="zh-CN" altLang="en-US" sz="1600"/>
                  <a:t>此时，在下标为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1, 0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zh-CN" altLang="en-US" sz="1600"/>
                  <a:t>的元素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9</a:t>
                </a:r>
                <a:r>
                  <a:rPr lang="zh-CN" altLang="en-US" sz="1600"/>
                  <a:t>用插入排序向前排序，将元素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9</a:t>
                </a:r>
                <a:r>
                  <a:rPr lang="zh-CN" altLang="en-US" sz="1600"/>
                  <a:t>暂时保存在变量</a:t>
                </a:r>
                <a:r>
                  <a:rPr lang="en-US" altLang="zh-CN" sz="1600"/>
                  <a:t>temp</a:t>
                </a:r>
                <a:r>
                  <a:rPr lang="zh-CN" altLang="en-US" sz="1600"/>
                  <a:t>中。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1400"/>
                  <a:t>9</a:t>
                </a:r>
                <a:r>
                  <a:rPr lang="zh-CN" altLang="en-US" sz="1400"/>
                  <a:t> </a:t>
                </a:r>
                <a:r>
                  <a:rPr lang="en-US" altLang="zh-CN" sz="1400"/>
                  <a:t>&gt; 7</a:t>
                </a:r>
                <a:r>
                  <a:rPr lang="zh-CN" altLang="en-US" sz="1400"/>
                  <a:t>，不移动</a:t>
                </a:r>
                <a:endParaRPr lang="en-US" altLang="zh-CN" sz="1400"/>
              </a:p>
            </p:txBody>
          </p:sp>
        </mc:Choice>
        <mc:Fallback xmlns="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4"/>
                </p:custDataLst>
              </p:nvPr>
            </p:nvSpPr>
            <p:spPr>
              <a:xfrm>
                <a:off x="838200" y="3943926"/>
                <a:ext cx="10515600" cy="2548947"/>
              </a:xfrm>
              <a:blipFill>
                <a:blip r:embed="rId15"/>
                <a:stretch>
                  <a:fillRect l="-522" b="-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PA-圆角矩形 17">
            <a:extLst>
              <a:ext uri="{FF2B5EF4-FFF2-40B4-BE49-F238E27FC236}">
                <a16:creationId xmlns:a16="http://schemas.microsoft.com/office/drawing/2014/main" id="{27CC122A-C05E-4D41-8907-44625BE37AB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286035" y="1572812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PA-圆角矩形 4">
            <a:extLst>
              <a:ext uri="{FF2B5EF4-FFF2-40B4-BE49-F238E27FC236}">
                <a16:creationId xmlns:a16="http://schemas.microsoft.com/office/drawing/2014/main" id="{72E58509-9C5A-476A-A285-DA426452484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92792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PA-圆角矩形 7">
            <a:extLst>
              <a:ext uri="{FF2B5EF4-FFF2-40B4-BE49-F238E27FC236}">
                <a16:creationId xmlns:a16="http://schemas.microsoft.com/office/drawing/2014/main" id="{BB339BB2-6739-414C-96C2-22BFA457374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963567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PA-圆角矩形 3">
            <a:extLst>
              <a:ext uri="{FF2B5EF4-FFF2-40B4-BE49-F238E27FC236}">
                <a16:creationId xmlns:a16="http://schemas.microsoft.com/office/drawing/2014/main" id="{08AA4C11-8468-44B9-BEE1-AF834B37B40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641102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PA-圆角矩形 5">
            <a:extLst>
              <a:ext uri="{FF2B5EF4-FFF2-40B4-BE49-F238E27FC236}">
                <a16:creationId xmlns:a16="http://schemas.microsoft.com/office/drawing/2014/main" id="{55AB21B3-681A-4BF8-AFE1-FBC6529D777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415257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PA-圆角矩形 8">
            <a:extLst>
              <a:ext uri="{FF2B5EF4-FFF2-40B4-BE49-F238E27FC236}">
                <a16:creationId xmlns:a16="http://schemas.microsoft.com/office/drawing/2014/main" id="{E66377FF-E065-48D3-8A2C-B669F2B1853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189412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PA-圆角矩形 9">
            <a:extLst>
              <a:ext uri="{FF2B5EF4-FFF2-40B4-BE49-F238E27FC236}">
                <a16:creationId xmlns:a16="http://schemas.microsoft.com/office/drawing/2014/main" id="{408A49D8-4EF4-45E7-A1F7-87C153D714B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737722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PA-圆角矩形 16">
            <a:extLst>
              <a:ext uri="{FF2B5EF4-FFF2-40B4-BE49-F238E27FC236}">
                <a16:creationId xmlns:a16="http://schemas.microsoft.com/office/drawing/2014/main" id="{5A47EE56-91E8-4C93-A93C-96FC64A9169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511877" y="1572812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TextBox 1_1">
            <a:extLst>
              <a:ext uri="{FF2B5EF4-FFF2-40B4-BE49-F238E27FC236}">
                <a16:creationId xmlns:a16="http://schemas.microsoft.com/office/drawing/2014/main" id="{8FDAC129-D86F-4508-A481-7B513724B2A0}"/>
              </a:ext>
            </a:extLst>
          </p:cNvPr>
          <p:cNvSpPr txBox="1"/>
          <p:nvPr/>
        </p:nvSpPr>
        <p:spPr>
          <a:xfrm>
            <a:off x="2309698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6" name="TextBox 27_1">
            <a:extLst>
              <a:ext uri="{FF2B5EF4-FFF2-40B4-BE49-F238E27FC236}">
                <a16:creationId xmlns:a16="http://schemas.microsoft.com/office/drawing/2014/main" id="{9CAA4636-25B5-4216-A1DF-9077DB467555}"/>
              </a:ext>
            </a:extLst>
          </p:cNvPr>
          <p:cNvSpPr txBox="1"/>
          <p:nvPr/>
        </p:nvSpPr>
        <p:spPr>
          <a:xfrm>
            <a:off x="3084847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7" name="TextBox 28_1">
            <a:extLst>
              <a:ext uri="{FF2B5EF4-FFF2-40B4-BE49-F238E27FC236}">
                <a16:creationId xmlns:a16="http://schemas.microsoft.com/office/drawing/2014/main" id="{6A68E128-8708-4092-ABA6-F9DC29451159}"/>
              </a:ext>
            </a:extLst>
          </p:cNvPr>
          <p:cNvSpPr txBox="1"/>
          <p:nvPr/>
        </p:nvSpPr>
        <p:spPr>
          <a:xfrm>
            <a:off x="3859996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8" name="TextBox 29_1">
            <a:extLst>
              <a:ext uri="{FF2B5EF4-FFF2-40B4-BE49-F238E27FC236}">
                <a16:creationId xmlns:a16="http://schemas.microsoft.com/office/drawing/2014/main" id="{6CF82E45-092F-4401-896C-421F7D59190B}"/>
              </a:ext>
            </a:extLst>
          </p:cNvPr>
          <p:cNvSpPr txBox="1"/>
          <p:nvPr/>
        </p:nvSpPr>
        <p:spPr>
          <a:xfrm>
            <a:off x="5410294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9" name="TextBox 30_1">
            <a:extLst>
              <a:ext uri="{FF2B5EF4-FFF2-40B4-BE49-F238E27FC236}">
                <a16:creationId xmlns:a16="http://schemas.microsoft.com/office/drawing/2014/main" id="{CB32ED06-D3B9-43FC-BDE1-581F72A7F178}"/>
              </a:ext>
            </a:extLst>
          </p:cNvPr>
          <p:cNvSpPr txBox="1"/>
          <p:nvPr/>
        </p:nvSpPr>
        <p:spPr>
          <a:xfrm>
            <a:off x="6960592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50" name="TextBox 31_1">
            <a:extLst>
              <a:ext uri="{FF2B5EF4-FFF2-40B4-BE49-F238E27FC236}">
                <a16:creationId xmlns:a16="http://schemas.microsoft.com/office/drawing/2014/main" id="{A078F1C3-D47D-45EB-840C-565E1DEF4FA5}"/>
              </a:ext>
            </a:extLst>
          </p:cNvPr>
          <p:cNvSpPr txBox="1"/>
          <p:nvPr/>
        </p:nvSpPr>
        <p:spPr>
          <a:xfrm>
            <a:off x="7735741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51" name="TextBox 32_1">
            <a:extLst>
              <a:ext uri="{FF2B5EF4-FFF2-40B4-BE49-F238E27FC236}">
                <a16:creationId xmlns:a16="http://schemas.microsoft.com/office/drawing/2014/main" id="{F9B5A5F8-5801-4532-B926-88D130A73EF2}"/>
              </a:ext>
            </a:extLst>
          </p:cNvPr>
          <p:cNvSpPr txBox="1"/>
          <p:nvPr/>
        </p:nvSpPr>
        <p:spPr>
          <a:xfrm>
            <a:off x="8510890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52" name="TextBox 33_1">
            <a:extLst>
              <a:ext uri="{FF2B5EF4-FFF2-40B4-BE49-F238E27FC236}">
                <a16:creationId xmlns:a16="http://schemas.microsoft.com/office/drawing/2014/main" id="{0EEFCEC9-C5DB-491F-8DD9-9F5FD8E76953}"/>
              </a:ext>
            </a:extLst>
          </p:cNvPr>
          <p:cNvSpPr txBox="1"/>
          <p:nvPr/>
        </p:nvSpPr>
        <p:spPr>
          <a:xfrm>
            <a:off x="928603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3" name="TextBox 34_1">
            <a:extLst>
              <a:ext uri="{FF2B5EF4-FFF2-40B4-BE49-F238E27FC236}">
                <a16:creationId xmlns:a16="http://schemas.microsoft.com/office/drawing/2014/main" id="{7FCEE72B-F9C1-4D8E-BBC4-82AB85C42B6D}"/>
              </a:ext>
            </a:extLst>
          </p:cNvPr>
          <p:cNvSpPr txBox="1"/>
          <p:nvPr/>
        </p:nvSpPr>
        <p:spPr>
          <a:xfrm>
            <a:off x="463514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4" name="TextBox 35_1">
            <a:extLst>
              <a:ext uri="{FF2B5EF4-FFF2-40B4-BE49-F238E27FC236}">
                <a16:creationId xmlns:a16="http://schemas.microsoft.com/office/drawing/2014/main" id="{0D910ED4-49F6-4403-921B-94B9E15B0265}"/>
              </a:ext>
            </a:extLst>
          </p:cNvPr>
          <p:cNvSpPr txBox="1"/>
          <p:nvPr/>
        </p:nvSpPr>
        <p:spPr>
          <a:xfrm>
            <a:off x="6185443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5" name="TextBox 1_1_1">
            <a:extLst>
              <a:ext uri="{FF2B5EF4-FFF2-40B4-BE49-F238E27FC236}">
                <a16:creationId xmlns:a16="http://schemas.microsoft.com/office/drawing/2014/main" id="{27BBDEC3-4302-4A02-9247-747E53B6C381}"/>
              </a:ext>
            </a:extLst>
          </p:cNvPr>
          <p:cNvSpPr txBox="1"/>
          <p:nvPr/>
        </p:nvSpPr>
        <p:spPr>
          <a:xfrm>
            <a:off x="1386038" y="108933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下标</a:t>
            </a:r>
          </a:p>
        </p:txBody>
      </p:sp>
      <p:sp>
        <p:nvSpPr>
          <p:cNvPr id="56" name="TextBox 1_1_2">
            <a:extLst>
              <a:ext uri="{FF2B5EF4-FFF2-40B4-BE49-F238E27FC236}">
                <a16:creationId xmlns:a16="http://schemas.microsoft.com/office/drawing/2014/main" id="{2EBCEDF6-271C-49FC-9F64-2F47D80408A7}"/>
              </a:ext>
            </a:extLst>
          </p:cNvPr>
          <p:cNvSpPr txBox="1"/>
          <p:nvPr/>
        </p:nvSpPr>
        <p:spPr>
          <a:xfrm>
            <a:off x="1386038" y="171474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元素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8A673D3-D6D5-41D9-9F00-992765D42FE2}"/>
              </a:ext>
            </a:extLst>
          </p:cNvPr>
          <p:cNvSpPr txBox="1"/>
          <p:nvPr/>
        </p:nvSpPr>
        <p:spPr>
          <a:xfrm>
            <a:off x="5465987" y="3167660"/>
            <a:ext cx="12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9</a:t>
            </a:r>
            <a:endParaRPr lang="zh-CN" altLang="en-US"/>
          </a:p>
        </p:txBody>
      </p:sp>
      <p:sp>
        <p:nvSpPr>
          <p:cNvPr id="58" name="PA-圆角矩形 17">
            <a:extLst>
              <a:ext uri="{FF2B5EF4-FFF2-40B4-BE49-F238E27FC236}">
                <a16:creationId xmlns:a16="http://schemas.microsoft.com/office/drawing/2014/main" id="{143D465E-4CE2-449D-BD7B-2B15B819C4B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318637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A1A34FE-5F02-443B-B2BD-A988604BEF34}"/>
              </a:ext>
            </a:extLst>
          </p:cNvPr>
          <p:cNvGrpSpPr/>
          <p:nvPr/>
        </p:nvGrpSpPr>
        <p:grpSpPr>
          <a:xfrm>
            <a:off x="6954631" y="2161496"/>
            <a:ext cx="1384585" cy="434447"/>
            <a:chOff x="1571569" y="2728363"/>
            <a:chExt cx="5554747" cy="628693"/>
          </a:xfrm>
        </p:grpSpPr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1615C9F0-99BC-4751-8F59-EFB5CFDF6CAD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3042709"/>
              <a:ext cx="555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FC42B6D-BAF2-41DA-86FF-AEFA2AFC05D3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95C1DDBD-0F45-4838-A0D6-35EAC5BC6D9F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16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PA-圆角矩形 7">
            <a:extLst>
              <a:ext uri="{FF2B5EF4-FFF2-40B4-BE49-F238E27FC236}">
                <a16:creationId xmlns:a16="http://schemas.microsoft.com/office/drawing/2014/main" id="{F5A30B40-4D2C-4DE1-A981-D0AD38187E1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866947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PA-圆角矩形 7">
            <a:extLst>
              <a:ext uri="{FF2B5EF4-FFF2-40B4-BE49-F238E27FC236}">
                <a16:creationId xmlns:a16="http://schemas.microsoft.com/office/drawing/2014/main" id="{0AB5B463-8A06-45A0-A355-9859AF61EA0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731773" y="2539469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26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圆角矩形 16">
            <a:extLst>
              <a:ext uri="{FF2B5EF4-FFF2-40B4-BE49-F238E27FC236}">
                <a16:creationId xmlns:a16="http://schemas.microsoft.com/office/drawing/2014/main" id="{91685D0A-D565-4781-8677-9F6E68643D3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511877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838200" y="3943926"/>
                <a:ext cx="10515600" cy="25489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此时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/3=4/3=1</m:t>
                    </m:r>
                  </m:oMath>
                </a14:m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依次遍历数组下标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+1, …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=[1, 2, 3, 4, 5, 6, 7, 8, 9]</m:t>
                    </m:r>
                  </m:oMath>
                </a14:m>
                <a:r>
                  <a:rPr lang="zh-CN" altLang="en-US" sz="1600"/>
                  <a:t>的元素，此时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在下标为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的元素用插入排序向前排序。</a:t>
                </a:r>
                <a:r>
                  <a:rPr lang="en-US" altLang="zh-CN" sz="1600"/>
                  <a:t>.</a:t>
                </a:r>
                <a:r>
                  <a:rPr lang="zh-CN" altLang="en-US" sz="1600"/>
                  <a:t>此时，在下标为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8, 7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1, 0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zh-CN" altLang="en-US" sz="1600"/>
                  <a:t>的元素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8</a:t>
                </a:r>
                <a:r>
                  <a:rPr lang="zh-CN" altLang="en-US" sz="1600"/>
                  <a:t>用插入排序向前排序，将元素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8</a:t>
                </a:r>
                <a:r>
                  <a:rPr lang="zh-CN" altLang="en-US" sz="1600"/>
                  <a:t>暂时保存在变量</a:t>
                </a:r>
                <a:r>
                  <a:rPr lang="en-US" altLang="zh-CN" sz="1600"/>
                  <a:t>temp</a:t>
                </a:r>
                <a:r>
                  <a:rPr lang="zh-CN" altLang="en-US" sz="1600"/>
                  <a:t>中。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1400"/>
                  <a:t>9</a:t>
                </a:r>
                <a:r>
                  <a:rPr lang="zh-CN" altLang="en-US" sz="1400"/>
                  <a:t>移动一位，然后将中间变量</a:t>
                </a:r>
                <a:r>
                  <a:rPr lang="en-US" altLang="zh-CN" sz="1400"/>
                  <a:t>8</a:t>
                </a:r>
                <a:r>
                  <a:rPr lang="zh-CN" altLang="en-US" sz="1400"/>
                  <a:t>赋值给下标</a:t>
                </a:r>
                <a:r>
                  <a:rPr lang="en-US" altLang="zh-CN" sz="1400"/>
                  <a:t>7</a:t>
                </a:r>
                <a:r>
                  <a:rPr lang="zh-CN" altLang="en-US" sz="1400"/>
                  <a:t>的位置，终止插入排序</a:t>
                </a:r>
                <a:endParaRPr lang="en-US" altLang="zh-CN" sz="1400"/>
              </a:p>
            </p:txBody>
          </p:sp>
        </mc:Choice>
        <mc:Fallback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838200" y="3943926"/>
                <a:ext cx="10515600" cy="2548947"/>
              </a:xfrm>
              <a:blipFill>
                <a:blip r:embed="rId15"/>
                <a:stretch>
                  <a:fillRect l="-522" r="-2261" b="-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PA-圆角矩形 17">
            <a:extLst>
              <a:ext uri="{FF2B5EF4-FFF2-40B4-BE49-F238E27FC236}">
                <a16:creationId xmlns:a16="http://schemas.microsoft.com/office/drawing/2014/main" id="{CB9F87AF-4AD5-466F-8638-CC837B94F86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286035" y="1572812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PA-圆角矩形 4">
            <a:extLst>
              <a:ext uri="{FF2B5EF4-FFF2-40B4-BE49-F238E27FC236}">
                <a16:creationId xmlns:a16="http://schemas.microsoft.com/office/drawing/2014/main" id="{26169F8E-8CB5-482A-9ECC-909EDB752D0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092792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PA-圆角矩形 7">
            <a:extLst>
              <a:ext uri="{FF2B5EF4-FFF2-40B4-BE49-F238E27FC236}">
                <a16:creationId xmlns:a16="http://schemas.microsoft.com/office/drawing/2014/main" id="{CED70253-598C-4307-82D8-86F789C52D2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963567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PA-圆角矩形 3">
            <a:extLst>
              <a:ext uri="{FF2B5EF4-FFF2-40B4-BE49-F238E27FC236}">
                <a16:creationId xmlns:a16="http://schemas.microsoft.com/office/drawing/2014/main" id="{E5656841-DD7B-4875-9C97-C96087BDD62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641102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PA-圆角矩形 5">
            <a:extLst>
              <a:ext uri="{FF2B5EF4-FFF2-40B4-BE49-F238E27FC236}">
                <a16:creationId xmlns:a16="http://schemas.microsoft.com/office/drawing/2014/main" id="{C99A393B-2F9D-4595-9BE3-D08BB7D4EA1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415257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PA-圆角矩形 8">
            <a:extLst>
              <a:ext uri="{FF2B5EF4-FFF2-40B4-BE49-F238E27FC236}">
                <a16:creationId xmlns:a16="http://schemas.microsoft.com/office/drawing/2014/main" id="{45C18E4E-0E8A-4E72-B382-E08DE49D14E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189412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PA-圆角矩形 9">
            <a:extLst>
              <a:ext uri="{FF2B5EF4-FFF2-40B4-BE49-F238E27FC236}">
                <a16:creationId xmlns:a16="http://schemas.microsoft.com/office/drawing/2014/main" id="{75A2C050-BE77-41CC-B3DB-D846CCBDDA9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737722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TextBox 1_1">
            <a:extLst>
              <a:ext uri="{FF2B5EF4-FFF2-40B4-BE49-F238E27FC236}">
                <a16:creationId xmlns:a16="http://schemas.microsoft.com/office/drawing/2014/main" id="{9A88F2CD-65EA-4EBD-8D60-652FCB7750AC}"/>
              </a:ext>
            </a:extLst>
          </p:cNvPr>
          <p:cNvSpPr txBox="1"/>
          <p:nvPr/>
        </p:nvSpPr>
        <p:spPr>
          <a:xfrm>
            <a:off x="2309698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4" name="TextBox 27_1">
            <a:extLst>
              <a:ext uri="{FF2B5EF4-FFF2-40B4-BE49-F238E27FC236}">
                <a16:creationId xmlns:a16="http://schemas.microsoft.com/office/drawing/2014/main" id="{EC84A42A-06A2-47FE-959B-056E4FEAD910}"/>
              </a:ext>
            </a:extLst>
          </p:cNvPr>
          <p:cNvSpPr txBox="1"/>
          <p:nvPr/>
        </p:nvSpPr>
        <p:spPr>
          <a:xfrm>
            <a:off x="3084847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5" name="TextBox 28_1">
            <a:extLst>
              <a:ext uri="{FF2B5EF4-FFF2-40B4-BE49-F238E27FC236}">
                <a16:creationId xmlns:a16="http://schemas.microsoft.com/office/drawing/2014/main" id="{5F3E11B8-06E8-4E45-A0DE-5EC4AB2439BF}"/>
              </a:ext>
            </a:extLst>
          </p:cNvPr>
          <p:cNvSpPr txBox="1"/>
          <p:nvPr/>
        </p:nvSpPr>
        <p:spPr>
          <a:xfrm>
            <a:off x="3859996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6" name="TextBox 29_1">
            <a:extLst>
              <a:ext uri="{FF2B5EF4-FFF2-40B4-BE49-F238E27FC236}">
                <a16:creationId xmlns:a16="http://schemas.microsoft.com/office/drawing/2014/main" id="{120C6B71-44B1-474D-901B-5E6968296B89}"/>
              </a:ext>
            </a:extLst>
          </p:cNvPr>
          <p:cNvSpPr txBox="1"/>
          <p:nvPr/>
        </p:nvSpPr>
        <p:spPr>
          <a:xfrm>
            <a:off x="5410294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7" name="TextBox 30_1">
            <a:extLst>
              <a:ext uri="{FF2B5EF4-FFF2-40B4-BE49-F238E27FC236}">
                <a16:creationId xmlns:a16="http://schemas.microsoft.com/office/drawing/2014/main" id="{3643E19E-CFB0-4DCC-A73E-ADF2839C1990}"/>
              </a:ext>
            </a:extLst>
          </p:cNvPr>
          <p:cNvSpPr txBox="1"/>
          <p:nvPr/>
        </p:nvSpPr>
        <p:spPr>
          <a:xfrm>
            <a:off x="6960592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8" name="TextBox 31_1">
            <a:extLst>
              <a:ext uri="{FF2B5EF4-FFF2-40B4-BE49-F238E27FC236}">
                <a16:creationId xmlns:a16="http://schemas.microsoft.com/office/drawing/2014/main" id="{16927A1A-7FB4-4EE9-9EB8-334FB670B4CA}"/>
              </a:ext>
            </a:extLst>
          </p:cNvPr>
          <p:cNvSpPr txBox="1"/>
          <p:nvPr/>
        </p:nvSpPr>
        <p:spPr>
          <a:xfrm>
            <a:off x="7735741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49" name="TextBox 32_1">
            <a:extLst>
              <a:ext uri="{FF2B5EF4-FFF2-40B4-BE49-F238E27FC236}">
                <a16:creationId xmlns:a16="http://schemas.microsoft.com/office/drawing/2014/main" id="{94FA9D37-58D0-4542-9439-A640E1913898}"/>
              </a:ext>
            </a:extLst>
          </p:cNvPr>
          <p:cNvSpPr txBox="1"/>
          <p:nvPr/>
        </p:nvSpPr>
        <p:spPr>
          <a:xfrm>
            <a:off x="8510890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50" name="TextBox 33_1">
            <a:extLst>
              <a:ext uri="{FF2B5EF4-FFF2-40B4-BE49-F238E27FC236}">
                <a16:creationId xmlns:a16="http://schemas.microsoft.com/office/drawing/2014/main" id="{07AB94D1-8735-46C3-85CF-EAABBF33DC66}"/>
              </a:ext>
            </a:extLst>
          </p:cNvPr>
          <p:cNvSpPr txBox="1"/>
          <p:nvPr/>
        </p:nvSpPr>
        <p:spPr>
          <a:xfrm>
            <a:off x="928603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1" name="TextBox 34_1">
            <a:extLst>
              <a:ext uri="{FF2B5EF4-FFF2-40B4-BE49-F238E27FC236}">
                <a16:creationId xmlns:a16="http://schemas.microsoft.com/office/drawing/2014/main" id="{27DFD9CA-29D0-4703-A907-C4F400C811F4}"/>
              </a:ext>
            </a:extLst>
          </p:cNvPr>
          <p:cNvSpPr txBox="1"/>
          <p:nvPr/>
        </p:nvSpPr>
        <p:spPr>
          <a:xfrm>
            <a:off x="463514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2" name="TextBox 35_1">
            <a:extLst>
              <a:ext uri="{FF2B5EF4-FFF2-40B4-BE49-F238E27FC236}">
                <a16:creationId xmlns:a16="http://schemas.microsoft.com/office/drawing/2014/main" id="{007CBFB2-7BE5-44FF-B438-C193723E50E8}"/>
              </a:ext>
            </a:extLst>
          </p:cNvPr>
          <p:cNvSpPr txBox="1"/>
          <p:nvPr/>
        </p:nvSpPr>
        <p:spPr>
          <a:xfrm>
            <a:off x="6185443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3" name="TextBox 1_1_1">
            <a:extLst>
              <a:ext uri="{FF2B5EF4-FFF2-40B4-BE49-F238E27FC236}">
                <a16:creationId xmlns:a16="http://schemas.microsoft.com/office/drawing/2014/main" id="{03470466-63EE-4973-9871-B8C883F9FE83}"/>
              </a:ext>
            </a:extLst>
          </p:cNvPr>
          <p:cNvSpPr txBox="1"/>
          <p:nvPr/>
        </p:nvSpPr>
        <p:spPr>
          <a:xfrm>
            <a:off x="1386038" y="108933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下标</a:t>
            </a:r>
          </a:p>
        </p:txBody>
      </p:sp>
      <p:sp>
        <p:nvSpPr>
          <p:cNvPr id="54" name="TextBox 1_1_2">
            <a:extLst>
              <a:ext uri="{FF2B5EF4-FFF2-40B4-BE49-F238E27FC236}">
                <a16:creationId xmlns:a16="http://schemas.microsoft.com/office/drawing/2014/main" id="{76E3DFD4-7A8F-470C-A3B8-73A6326111A9}"/>
              </a:ext>
            </a:extLst>
          </p:cNvPr>
          <p:cNvSpPr txBox="1"/>
          <p:nvPr/>
        </p:nvSpPr>
        <p:spPr>
          <a:xfrm>
            <a:off x="1386038" y="171474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元素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20BDD4F-9A28-4F36-95D8-D9FEF97C52C7}"/>
              </a:ext>
            </a:extLst>
          </p:cNvPr>
          <p:cNvSpPr txBox="1"/>
          <p:nvPr/>
        </p:nvSpPr>
        <p:spPr>
          <a:xfrm>
            <a:off x="5465987" y="3167660"/>
            <a:ext cx="12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8</a:t>
            </a:r>
            <a:endParaRPr lang="zh-CN" altLang="en-US"/>
          </a:p>
        </p:txBody>
      </p:sp>
      <p:sp>
        <p:nvSpPr>
          <p:cNvPr id="56" name="PA-圆角矩形 17">
            <a:extLst>
              <a:ext uri="{FF2B5EF4-FFF2-40B4-BE49-F238E27FC236}">
                <a16:creationId xmlns:a16="http://schemas.microsoft.com/office/drawing/2014/main" id="{412139FF-E78A-49B0-876A-D19A5820A0A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318637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B15B134-F8B1-42E8-939F-9A138FA71AE9}"/>
              </a:ext>
            </a:extLst>
          </p:cNvPr>
          <p:cNvGrpSpPr/>
          <p:nvPr/>
        </p:nvGrpSpPr>
        <p:grpSpPr>
          <a:xfrm>
            <a:off x="7722573" y="2161496"/>
            <a:ext cx="1384585" cy="434447"/>
            <a:chOff x="1571569" y="2728363"/>
            <a:chExt cx="5554747" cy="628693"/>
          </a:xfrm>
        </p:grpSpPr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F29CF6E8-3A9A-494E-9851-97ECAA0E4504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3042709"/>
              <a:ext cx="555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C3FF1BB-F98B-44E8-BFEF-4022F28E4DB8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46BA1603-7EA2-489E-AF6F-4589AA2E527C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16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A-圆角矩形 7">
            <a:extLst>
              <a:ext uri="{FF2B5EF4-FFF2-40B4-BE49-F238E27FC236}">
                <a16:creationId xmlns:a16="http://schemas.microsoft.com/office/drawing/2014/main" id="{F55C7892-B757-4906-B4AD-B766D85DC97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866947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PA-圆角矩形 7">
            <a:extLst>
              <a:ext uri="{FF2B5EF4-FFF2-40B4-BE49-F238E27FC236}">
                <a16:creationId xmlns:a16="http://schemas.microsoft.com/office/drawing/2014/main" id="{1D57DA29-88C8-425B-89C6-CA7088C64F3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499715" y="2539469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PA-圆角矩形 9">
            <a:extLst>
              <a:ext uri="{FF2B5EF4-FFF2-40B4-BE49-F238E27FC236}">
                <a16:creationId xmlns:a16="http://schemas.microsoft.com/office/drawing/2014/main" id="{4092CF3A-BF4E-43BF-A9E6-8E7887FE087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735741" y="1572811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2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0.06394 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-0.06263 -0.1409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3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838200" y="3943926"/>
                <a:ext cx="10515600" cy="291407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此时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/3=4/3=1</m:t>
                    </m:r>
                  </m:oMath>
                </a14:m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依次遍历数组下标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+1, …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=[1, 2, 3, 4, 5, 6, 7, 8, 9]</m:t>
                    </m:r>
                  </m:oMath>
                </a14:m>
                <a:r>
                  <a:rPr lang="zh-CN" altLang="en-US" sz="1600"/>
                  <a:t>的元素，此时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在下标为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的元素用插入排序向前排序。</a:t>
                </a:r>
                <a:r>
                  <a:rPr lang="en-US" altLang="zh-CN" sz="1600"/>
                  <a:t>.</a:t>
                </a:r>
                <a:r>
                  <a:rPr lang="zh-CN" altLang="en-US" sz="1600"/>
                  <a:t>此时，在下标为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9, 8, 7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1, 0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zh-CN" altLang="en-US" sz="1600"/>
                  <a:t>的元素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6</a:t>
                </a:r>
                <a:r>
                  <a:rPr lang="zh-CN" altLang="en-US" sz="1600"/>
                  <a:t>用插入排序向前排序，将元素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6</a:t>
                </a:r>
                <a:r>
                  <a:rPr lang="zh-CN" altLang="en-US" sz="1600"/>
                  <a:t>暂时保存在变量</a:t>
                </a:r>
                <a:r>
                  <a:rPr lang="en-US" altLang="zh-CN" sz="1600"/>
                  <a:t>temp</a:t>
                </a:r>
                <a:r>
                  <a:rPr lang="zh-CN" altLang="en-US" sz="1600"/>
                  <a:t>中。</a:t>
                </a:r>
                <a:endParaRPr lang="en-US" altLang="zh-CN" sz="1600"/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1400"/>
                  <a:t>7,8,9</a:t>
                </a:r>
                <a:r>
                  <a:rPr lang="zh-CN" altLang="en-US" sz="1400"/>
                  <a:t>向后移动一位，然后将中间变量</a:t>
                </a:r>
                <a:r>
                  <a:rPr lang="en-US" altLang="zh-CN" sz="1400"/>
                  <a:t>6</a:t>
                </a:r>
                <a:r>
                  <a:rPr lang="zh-CN" altLang="en-US" sz="1400"/>
                  <a:t>赋值给下标</a:t>
                </a:r>
                <a:r>
                  <a:rPr lang="en-US" altLang="zh-CN" sz="1400"/>
                  <a:t>6</a:t>
                </a:r>
                <a:r>
                  <a:rPr lang="zh-CN" altLang="en-US" sz="1400"/>
                  <a:t>的位置</a:t>
                </a:r>
                <a:endParaRPr lang="en-US" altLang="zh-CN" sz="1400"/>
              </a:p>
              <a:p>
                <a:pPr lvl="3">
                  <a:lnSpc>
                    <a:spcPct val="150000"/>
                  </a:lnSpc>
                </a:pPr>
                <a:r>
                  <a:rPr lang="zh-CN" altLang="en-US" sz="1400"/>
                  <a:t>排序完成</a:t>
                </a:r>
                <a:endParaRPr lang="en-US" altLang="zh-CN" sz="1400"/>
              </a:p>
            </p:txBody>
          </p:sp>
        </mc:Choice>
        <mc:Fallback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838200" y="3943926"/>
                <a:ext cx="10515600" cy="2914074"/>
              </a:xfrm>
              <a:blipFill>
                <a:blip r:embed="rId15"/>
                <a:stretch>
                  <a:fillRect l="-522" b="-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PA-圆角矩形 17">
            <a:extLst>
              <a:ext uri="{FF2B5EF4-FFF2-40B4-BE49-F238E27FC236}">
                <a16:creationId xmlns:a16="http://schemas.microsoft.com/office/drawing/2014/main" id="{78B3E891-D9DD-486E-A6DB-60823D4C6A9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286035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PA-圆角矩形 4">
            <a:extLst>
              <a:ext uri="{FF2B5EF4-FFF2-40B4-BE49-F238E27FC236}">
                <a16:creationId xmlns:a16="http://schemas.microsoft.com/office/drawing/2014/main" id="{61B335EF-5218-473F-B520-2EF9EB7AB4D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92792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PA-圆角矩形 3">
            <a:extLst>
              <a:ext uri="{FF2B5EF4-FFF2-40B4-BE49-F238E27FC236}">
                <a16:creationId xmlns:a16="http://schemas.microsoft.com/office/drawing/2014/main" id="{464182F2-AF2F-4348-AAA7-4E1B2BC2762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641102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PA-圆角矩形 5">
            <a:extLst>
              <a:ext uri="{FF2B5EF4-FFF2-40B4-BE49-F238E27FC236}">
                <a16:creationId xmlns:a16="http://schemas.microsoft.com/office/drawing/2014/main" id="{3788A147-8AC6-40A0-AC69-DE69245AE77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415257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PA-圆角矩形 8">
            <a:extLst>
              <a:ext uri="{FF2B5EF4-FFF2-40B4-BE49-F238E27FC236}">
                <a16:creationId xmlns:a16="http://schemas.microsoft.com/office/drawing/2014/main" id="{E07D4CB1-E59A-49F5-B511-CB83D3FAB4D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189412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PA-圆角矩形 9">
            <a:extLst>
              <a:ext uri="{FF2B5EF4-FFF2-40B4-BE49-F238E27FC236}">
                <a16:creationId xmlns:a16="http://schemas.microsoft.com/office/drawing/2014/main" id="{29B349F3-3D69-496C-A32F-0E9C2145561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737722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TextBox 1_1">
            <a:extLst>
              <a:ext uri="{FF2B5EF4-FFF2-40B4-BE49-F238E27FC236}">
                <a16:creationId xmlns:a16="http://schemas.microsoft.com/office/drawing/2014/main" id="{2DDD5559-1CE8-493B-838A-48F136BB1A8D}"/>
              </a:ext>
            </a:extLst>
          </p:cNvPr>
          <p:cNvSpPr txBox="1"/>
          <p:nvPr/>
        </p:nvSpPr>
        <p:spPr>
          <a:xfrm>
            <a:off x="2309698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4" name="TextBox 27_1">
            <a:extLst>
              <a:ext uri="{FF2B5EF4-FFF2-40B4-BE49-F238E27FC236}">
                <a16:creationId xmlns:a16="http://schemas.microsoft.com/office/drawing/2014/main" id="{8E084B2A-60CA-4497-82F6-9AA49E015E47}"/>
              </a:ext>
            </a:extLst>
          </p:cNvPr>
          <p:cNvSpPr txBox="1"/>
          <p:nvPr/>
        </p:nvSpPr>
        <p:spPr>
          <a:xfrm>
            <a:off x="3084847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5" name="TextBox 28_1">
            <a:extLst>
              <a:ext uri="{FF2B5EF4-FFF2-40B4-BE49-F238E27FC236}">
                <a16:creationId xmlns:a16="http://schemas.microsoft.com/office/drawing/2014/main" id="{33979B87-1522-4492-90A9-7C37B697D980}"/>
              </a:ext>
            </a:extLst>
          </p:cNvPr>
          <p:cNvSpPr txBox="1"/>
          <p:nvPr/>
        </p:nvSpPr>
        <p:spPr>
          <a:xfrm>
            <a:off x="3859996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6" name="TextBox 29_1">
            <a:extLst>
              <a:ext uri="{FF2B5EF4-FFF2-40B4-BE49-F238E27FC236}">
                <a16:creationId xmlns:a16="http://schemas.microsoft.com/office/drawing/2014/main" id="{6C3AF1CB-17D8-4476-9845-8A66F102E05C}"/>
              </a:ext>
            </a:extLst>
          </p:cNvPr>
          <p:cNvSpPr txBox="1"/>
          <p:nvPr/>
        </p:nvSpPr>
        <p:spPr>
          <a:xfrm>
            <a:off x="5410294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7" name="TextBox 30_1">
            <a:extLst>
              <a:ext uri="{FF2B5EF4-FFF2-40B4-BE49-F238E27FC236}">
                <a16:creationId xmlns:a16="http://schemas.microsoft.com/office/drawing/2014/main" id="{0050CE24-A2F6-4E12-A96E-222A770970AD}"/>
              </a:ext>
            </a:extLst>
          </p:cNvPr>
          <p:cNvSpPr txBox="1"/>
          <p:nvPr/>
        </p:nvSpPr>
        <p:spPr>
          <a:xfrm>
            <a:off x="6960592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8" name="TextBox 31_1">
            <a:extLst>
              <a:ext uri="{FF2B5EF4-FFF2-40B4-BE49-F238E27FC236}">
                <a16:creationId xmlns:a16="http://schemas.microsoft.com/office/drawing/2014/main" id="{82A516C9-330D-4247-A2F1-583168A916DE}"/>
              </a:ext>
            </a:extLst>
          </p:cNvPr>
          <p:cNvSpPr txBox="1"/>
          <p:nvPr/>
        </p:nvSpPr>
        <p:spPr>
          <a:xfrm>
            <a:off x="7735741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49" name="TextBox 32_1">
            <a:extLst>
              <a:ext uri="{FF2B5EF4-FFF2-40B4-BE49-F238E27FC236}">
                <a16:creationId xmlns:a16="http://schemas.microsoft.com/office/drawing/2014/main" id="{00E04D79-A7F6-49E6-AEDF-41193AD3D559}"/>
              </a:ext>
            </a:extLst>
          </p:cNvPr>
          <p:cNvSpPr txBox="1"/>
          <p:nvPr/>
        </p:nvSpPr>
        <p:spPr>
          <a:xfrm>
            <a:off x="8510890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50" name="TextBox 33_1">
            <a:extLst>
              <a:ext uri="{FF2B5EF4-FFF2-40B4-BE49-F238E27FC236}">
                <a16:creationId xmlns:a16="http://schemas.microsoft.com/office/drawing/2014/main" id="{4AD29D6E-E051-40A5-B426-0D04A1137A22}"/>
              </a:ext>
            </a:extLst>
          </p:cNvPr>
          <p:cNvSpPr txBox="1"/>
          <p:nvPr/>
        </p:nvSpPr>
        <p:spPr>
          <a:xfrm>
            <a:off x="928603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1" name="TextBox 34_1">
            <a:extLst>
              <a:ext uri="{FF2B5EF4-FFF2-40B4-BE49-F238E27FC236}">
                <a16:creationId xmlns:a16="http://schemas.microsoft.com/office/drawing/2014/main" id="{4DC1CDB3-62C7-4B7A-97B3-99381CA7C6C9}"/>
              </a:ext>
            </a:extLst>
          </p:cNvPr>
          <p:cNvSpPr txBox="1"/>
          <p:nvPr/>
        </p:nvSpPr>
        <p:spPr>
          <a:xfrm>
            <a:off x="4635145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2" name="TextBox 35_1">
            <a:extLst>
              <a:ext uri="{FF2B5EF4-FFF2-40B4-BE49-F238E27FC236}">
                <a16:creationId xmlns:a16="http://schemas.microsoft.com/office/drawing/2014/main" id="{E02A9E0B-BB03-4386-AEED-08C40D782846}"/>
              </a:ext>
            </a:extLst>
          </p:cNvPr>
          <p:cNvSpPr txBox="1"/>
          <p:nvPr/>
        </p:nvSpPr>
        <p:spPr>
          <a:xfrm>
            <a:off x="6185443" y="1089337"/>
            <a:ext cx="5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3" name="TextBox 1_1_1">
            <a:extLst>
              <a:ext uri="{FF2B5EF4-FFF2-40B4-BE49-F238E27FC236}">
                <a16:creationId xmlns:a16="http://schemas.microsoft.com/office/drawing/2014/main" id="{EEF95E76-FF9C-4B85-95E5-8A9D250EA791}"/>
              </a:ext>
            </a:extLst>
          </p:cNvPr>
          <p:cNvSpPr txBox="1"/>
          <p:nvPr/>
        </p:nvSpPr>
        <p:spPr>
          <a:xfrm>
            <a:off x="1386038" y="108933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下标</a:t>
            </a:r>
          </a:p>
        </p:txBody>
      </p:sp>
      <p:sp>
        <p:nvSpPr>
          <p:cNvPr id="54" name="TextBox 1_1_2">
            <a:extLst>
              <a:ext uri="{FF2B5EF4-FFF2-40B4-BE49-F238E27FC236}">
                <a16:creationId xmlns:a16="http://schemas.microsoft.com/office/drawing/2014/main" id="{6A1BDC50-8E36-497F-8FEC-0EC0215C7339}"/>
              </a:ext>
            </a:extLst>
          </p:cNvPr>
          <p:cNvSpPr txBox="1"/>
          <p:nvPr/>
        </p:nvSpPr>
        <p:spPr>
          <a:xfrm>
            <a:off x="1386038" y="1714747"/>
            <a:ext cx="7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元素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97B463A-0DF2-4EAF-A520-FD464703F63B}"/>
              </a:ext>
            </a:extLst>
          </p:cNvPr>
          <p:cNvSpPr txBox="1"/>
          <p:nvPr/>
        </p:nvSpPr>
        <p:spPr>
          <a:xfrm>
            <a:off x="5465987" y="3167660"/>
            <a:ext cx="12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6</a:t>
            </a:r>
            <a:endParaRPr lang="zh-CN" altLang="en-US"/>
          </a:p>
        </p:txBody>
      </p:sp>
      <p:sp>
        <p:nvSpPr>
          <p:cNvPr id="56" name="PA-圆角矩形 17">
            <a:extLst>
              <a:ext uri="{FF2B5EF4-FFF2-40B4-BE49-F238E27FC236}">
                <a16:creationId xmlns:a16="http://schemas.microsoft.com/office/drawing/2014/main" id="{C2399498-EC7E-423E-8A1F-E70DECCF62B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318637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23BA0A8-CA02-4656-A2DD-F15198B182F0}"/>
              </a:ext>
            </a:extLst>
          </p:cNvPr>
          <p:cNvGrpSpPr/>
          <p:nvPr/>
        </p:nvGrpSpPr>
        <p:grpSpPr>
          <a:xfrm>
            <a:off x="8509896" y="2161496"/>
            <a:ext cx="1384585" cy="434447"/>
            <a:chOff x="1571569" y="2728363"/>
            <a:chExt cx="5554747" cy="628693"/>
          </a:xfrm>
        </p:grpSpPr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DF9BAC87-357D-49D1-9826-96EAB16D76C6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3042709"/>
              <a:ext cx="555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11C34AB-EAE4-4B70-9EA2-4CAEECA53C7F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35BAF2F0-B445-4885-B7CD-BAF48C8D0379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16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A-圆角矩形 7">
            <a:extLst>
              <a:ext uri="{FF2B5EF4-FFF2-40B4-BE49-F238E27FC236}">
                <a16:creationId xmlns:a16="http://schemas.microsoft.com/office/drawing/2014/main" id="{131F8B6D-FE4E-4A8A-8A29-6CC4DB07C6B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866947" y="1572812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PA-圆角矩形 7">
            <a:extLst>
              <a:ext uri="{FF2B5EF4-FFF2-40B4-BE49-F238E27FC236}">
                <a16:creationId xmlns:a16="http://schemas.microsoft.com/office/drawing/2014/main" id="{268AE214-17FE-41EC-BF81-32C9CF6D76A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287038" y="2539469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47EDE45-AB3A-46DB-84D7-26265533A788}"/>
              </a:ext>
            </a:extLst>
          </p:cNvPr>
          <p:cNvGrpSpPr/>
          <p:nvPr/>
        </p:nvGrpSpPr>
        <p:grpSpPr>
          <a:xfrm>
            <a:off x="6963567" y="1572811"/>
            <a:ext cx="2144578" cy="645158"/>
            <a:chOff x="6963567" y="1572811"/>
            <a:chExt cx="2144578" cy="645158"/>
          </a:xfrm>
        </p:grpSpPr>
        <p:sp>
          <p:nvSpPr>
            <p:cNvPr id="35" name="PA-圆角矩形 16">
              <a:extLst>
                <a:ext uri="{FF2B5EF4-FFF2-40B4-BE49-F238E27FC236}">
                  <a16:creationId xmlns:a16="http://schemas.microsoft.com/office/drawing/2014/main" id="{CA15DA6A-3AB1-44C6-B6E6-8ECCAE6DBE8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511877" y="1572812"/>
              <a:ext cx="596268" cy="645157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9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PA-圆角矩形 7">
              <a:extLst>
                <a:ext uri="{FF2B5EF4-FFF2-40B4-BE49-F238E27FC236}">
                  <a16:creationId xmlns:a16="http://schemas.microsoft.com/office/drawing/2014/main" id="{7E5FD120-3B3C-4C43-A3C0-3B77439B0B6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963567" y="1572812"/>
              <a:ext cx="596268" cy="645157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7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PA-圆角矩形 9">
              <a:extLst>
                <a:ext uri="{FF2B5EF4-FFF2-40B4-BE49-F238E27FC236}">
                  <a16:creationId xmlns:a16="http://schemas.microsoft.com/office/drawing/2014/main" id="{DC304C25-73F1-4967-AF71-D85F9654F2D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735741" y="1572811"/>
              <a:ext cx="596268" cy="645157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32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0.06394 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-0.19102 -0.1402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7" y="-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插入排序如何减少选择排序的时间复杂度？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外层遍历一个元素时，内层遍历外层当前访问元素的</a:t>
            </a:r>
            <a:r>
              <a:rPr lang="zh-CN" altLang="en-US" sz="2000">
                <a:solidFill>
                  <a:srgbClr val="FF0000"/>
                </a:solidFill>
              </a:rPr>
              <a:t>前</a:t>
            </a:r>
            <a:r>
              <a:rPr lang="zh-CN" altLang="en-US" sz="2000"/>
              <a:t>面元素时，将内层当前访问元素与它前面的元素比较，如果它比前面的元素小，交换内层访问元素和它前面元素，一直到内层当前访问元素比它前面的元素大于或者等于时，内层停止遍历。由于提前停止内层遍历，所以减少了时间复杂度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1616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插入排序算法流程实例</a:t>
            </a:r>
            <a:r>
              <a:rPr lang="en-US" altLang="zh-CN" sz="3600">
                <a:ea typeface="+mn-ea"/>
              </a:rPr>
              <a:t>1</a:t>
            </a:r>
            <a:endParaRPr lang="zh-CN" altLang="en-US" sz="36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891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690688"/>
            <a:ext cx="10515600" cy="4802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Shell</a:t>
            </a:r>
            <a:r>
              <a:rPr lang="zh-CN" altLang="en-US" sz="2000"/>
              <a:t>排序的执行时间依赖于增量序列，好的增量序列的共同特征：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① 最后一个增量必须为</a:t>
            </a:r>
            <a:r>
              <a:rPr lang="en-US" altLang="zh-CN" sz="1600"/>
              <a:t>1</a:t>
            </a:r>
            <a:r>
              <a:rPr lang="zh-CN" altLang="en-US" sz="1600"/>
              <a:t>；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② 应该尽量避免序列中的值</a:t>
            </a:r>
            <a:r>
              <a:rPr lang="en-US" altLang="zh-CN" sz="1600"/>
              <a:t>(</a:t>
            </a:r>
            <a:r>
              <a:rPr lang="zh-CN" altLang="en-US" sz="1600"/>
              <a:t>尤其是相邻的值）互为倍数的情况。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有人通过大量的实验，给出了目前较好的结果：当</a:t>
            </a:r>
            <a:r>
              <a:rPr lang="en-US" altLang="zh-CN" sz="1600"/>
              <a:t>n</a:t>
            </a:r>
            <a:r>
              <a:rPr lang="zh-CN" altLang="en-US" sz="1600"/>
              <a:t>较大时，比较和移动的次数约在</a:t>
            </a:r>
            <a:r>
              <a:rPr lang="en-US" altLang="zh-CN" sz="1600"/>
              <a:t>n</a:t>
            </a:r>
            <a:r>
              <a:rPr lang="zh-CN" altLang="en-US" sz="1600"/>
              <a:t>到</a:t>
            </a:r>
            <a:r>
              <a:rPr lang="en-US" altLang="zh-CN" sz="1600"/>
              <a:t>1.6n</a:t>
            </a:r>
            <a:r>
              <a:rPr lang="zh-CN" altLang="en-US" sz="1600"/>
              <a:t>之间。</a:t>
            </a:r>
            <a:endParaRPr lang="en-US" altLang="zh-CN" sz="1600"/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增量序列的选择</a:t>
            </a:r>
          </a:p>
        </p:txBody>
      </p:sp>
    </p:spTree>
    <p:extLst>
      <p:ext uri="{BB962C8B-B14F-4D97-AF65-F5344CB8AC3E}">
        <p14:creationId xmlns:p14="http://schemas.microsoft.com/office/powerpoint/2010/main" val="360745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690688"/>
            <a:ext cx="10515600" cy="480218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/>
              <a:t>① 当文件初态基本有序时直接插入排序所需的比较和移动次数均较少。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/>
              <a:t>② 当</a:t>
            </a:r>
            <a:r>
              <a:rPr lang="en-US" altLang="zh-CN" sz="2000"/>
              <a:t>n</a:t>
            </a:r>
            <a:r>
              <a:rPr lang="zh-CN" altLang="en-US" sz="2000"/>
              <a:t>值较小时，</a:t>
            </a:r>
            <a:r>
              <a:rPr lang="en-US" altLang="zh-CN" sz="2000"/>
              <a:t>n</a:t>
            </a:r>
            <a:r>
              <a:rPr lang="zh-CN" altLang="en-US" sz="2000"/>
              <a:t>和</a:t>
            </a:r>
            <a:r>
              <a:rPr lang="en-US" altLang="zh-CN" sz="2000"/>
              <a:t>n^2</a:t>
            </a:r>
            <a:r>
              <a:rPr lang="zh-CN" altLang="en-US" sz="2000"/>
              <a:t>的差别也较小，即直接插入排序的最好时间复杂度</a:t>
            </a:r>
            <a:r>
              <a:rPr lang="en-US" altLang="zh-CN" sz="2000"/>
              <a:t>O(n</a:t>
            </a:r>
            <a:r>
              <a:rPr lang="zh-CN" altLang="en-US" sz="2000"/>
              <a:t>）和最坏时间复杂度</a:t>
            </a:r>
            <a:r>
              <a:rPr lang="en-US" altLang="zh-CN" sz="2000"/>
              <a:t>0(n^2</a:t>
            </a:r>
            <a:r>
              <a:rPr lang="zh-CN" altLang="en-US" sz="2000"/>
              <a:t>）差别不大。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/>
              <a:t>③ 在希尔排序开始时增量较大，分组较多，每组的记录数目少，故各组内直接插入较快，后来增量</a:t>
            </a:r>
            <a:r>
              <a:rPr lang="en-US" altLang="zh-CN" sz="2000"/>
              <a:t>di</a:t>
            </a:r>
            <a:r>
              <a:rPr lang="zh-CN" altLang="en-US" sz="2000"/>
              <a:t>逐渐缩小，分组数逐渐减少，而各组的记录数目逐渐增多，但由于已经按</a:t>
            </a:r>
            <a:r>
              <a:rPr lang="en-US" altLang="zh-CN" sz="2000"/>
              <a:t>di-1</a:t>
            </a:r>
            <a:r>
              <a:rPr lang="zh-CN" altLang="en-US" sz="2000"/>
              <a:t>作为距离排过序，使文件较接近于有序状态，所以新的一趟排序过程也较快。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/>
              <a:t>因此，希尔排序在效率上较直接插入排序有较大的改进。</a:t>
            </a:r>
            <a:endParaRPr lang="en-US" altLang="zh-CN" sz="2400" b="1"/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希尔排序的时间性能优于直接插入排序的原因</a:t>
            </a:r>
          </a:p>
        </p:txBody>
      </p:sp>
    </p:spTree>
    <p:extLst>
      <p:ext uri="{BB962C8B-B14F-4D97-AF65-F5344CB8AC3E}">
        <p14:creationId xmlns:p14="http://schemas.microsoft.com/office/powerpoint/2010/main" val="377823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插入排序算法实现方式</a:t>
            </a:r>
            <a:r>
              <a:rPr lang="en-US" altLang="zh-CN" sz="3600">
                <a:ea typeface="+mn-ea"/>
              </a:rPr>
              <a:t>2</a:t>
            </a:r>
            <a:endParaRPr lang="zh-CN" altLang="en-US" sz="36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544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838200" y="2533812"/>
                <a:ext cx="10515600" cy="432418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600" b="0"/>
                  <a:t>#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初始</m:t>
                    </m:r>
                  </m:oMath>
                </a14:m>
                <a:r>
                  <a:rPr lang="zh-CN" altLang="en-US" sz="1600"/>
                  <a:t>值由右边的代码确定，然后进行一个循环，将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从</m:t>
                    </m:r>
                  </m:oMath>
                </a14:m>
                <a:r>
                  <a:rPr lang="zh-CN" altLang="en-US" sz="1600"/>
                  <a:t>最大值，以步长为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1600"/>
                  <a:t>缩小到</a:t>
                </a:r>
                <a:r>
                  <a:rPr lang="en-US" altLang="zh-CN" sz="1600"/>
                  <a:t>1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 (;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 &gt;=1;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/3)</m:t>
                    </m:r>
                  </m:oMath>
                </a14:m>
                <a:endParaRPr lang="en-US" altLang="zh-CN" sz="160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600"/>
                  <a:t># </a:t>
                </a:r>
                <a:r>
                  <a:rPr lang="zh-CN" altLang="en-US" sz="1600"/>
                  <a:t>从数组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1600">
                    <a:solidFill>
                      <a:srgbClr val="FF0000"/>
                    </a:solidFill>
                  </a:rPr>
                  <a:t>的元素</a:t>
                </a:r>
                <a:r>
                  <a:rPr lang="zh-CN" altLang="en-US" sz="1600"/>
                  <a:t>开始，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遍历下标为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+1, …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1600">
                    <a:solidFill>
                      <a:srgbClr val="FF0000"/>
                    </a:solidFill>
                  </a:rPr>
                  <a:t>的元素</a:t>
                </a:r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++)</m:t>
                    </m:r>
                  </m:oMath>
                </a14:m>
                <a:endParaRPr lang="en-US" altLang="zh-CN" sz="1600"/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en-US" altLang="zh-CN" sz="1600"/>
                  <a:t>#  </a:t>
                </a:r>
                <a:r>
                  <a:rPr lang="zh-CN" altLang="en-US" sz="1600"/>
                  <a:t>每次遍历下标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的元素时，在数组中下标为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zh-CN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一直到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&gt;= 0</m:t>
                    </m:r>
                  </m:oMath>
                </a14:m>
                <a:r>
                  <a:rPr lang="en-US" altLang="zh-CN" sz="1600"/>
                  <a:t>(k</a:t>
                </a:r>
                <a:r>
                  <a:rPr lang="zh-CN" altLang="en-US" sz="1600"/>
                  <a:t>代表数字</a:t>
                </a:r>
                <a:r>
                  <a:rPr lang="en-US" altLang="zh-CN" sz="1600"/>
                  <a:t>)</a:t>
                </a:r>
                <a:r>
                  <a:rPr lang="zh-CN" altLang="en-US" sz="1600"/>
                  <a:t>的元素组成的序列中，</a:t>
                </a:r>
                <a:r>
                  <a:rPr lang="en-US" altLang="zh-CN" sz="1600"/>
                  <a:t>#  </a:t>
                </a:r>
                <a:r>
                  <a:rPr lang="zh-CN" altLang="en-US" sz="1600"/>
                  <a:t>将下标为</a:t>
                </a:r>
                <a:r>
                  <a:rPr lang="en-US" altLang="zh-CN" sz="1600"/>
                  <a:t>i</a:t>
                </a:r>
                <a:r>
                  <a:rPr lang="zh-CN" altLang="en-US" sz="1600"/>
                  <a:t>的元素用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插入排序方式向前排序</a:t>
                </a:r>
                <a:endParaRPr lang="en-US" altLang="zh-CN" sz="160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]; 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;  // 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下标为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的元素是要进行插入排序的元素</m:t>
                    </m:r>
                  </m:oMath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 (;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 &gt;= 0 &amp;&amp; </m:t>
                    </m:r>
                    <m:r>
                      <a:rPr lang="en-US" altLang="zh-CN" sz="1600" i="1" strike="sngStrike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trike="sngStrike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 strike="sngStrike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 strike="sngStrike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];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zh-CN" sz="1600"/>
                  <a:t>   # </a:t>
                </a:r>
                <a:r>
                  <a:rPr lang="zh-CN" altLang="en-US" sz="1600"/>
                  <a:t>这里应该将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𝑡𝑒𝑚𝑝</m:t>
                    </m:r>
                  </m:oMath>
                </a14:m>
                <a:r>
                  <a:rPr lang="zh-CN" altLang="en-US" sz="1600"/>
                  <a:t>与前面的元素比较</a:t>
                </a:r>
                <a:endParaRPr lang="en-US" altLang="zh-CN" sz="1600"/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𝑎𝑟𝑟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𝑎𝑟𝑟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];   // 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插入排序，将前面大于当前排序的元素向后移动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个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位置</m:t>
                      </m:r>
                    </m:oMath>
                  </m:oMathPara>
                </a14:m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] = 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US" altLang="zh-CN" sz="1600"/>
              </a:p>
              <a:p>
                <a:pPr marL="1371600" lvl="3" indent="0">
                  <a:lnSpc>
                    <a:spcPct val="150000"/>
                  </a:lnSpc>
                  <a:buNone/>
                </a:pPr>
                <a:endParaRPr lang="en-US" altLang="zh-CN" sz="1600"/>
              </a:p>
            </p:txBody>
          </p:sp>
        </mc:Choice>
        <mc:Fallback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838200" y="2533812"/>
                <a:ext cx="10515600" cy="4324188"/>
              </a:xfrm>
              <a:blipFill>
                <a:blip r:embed="rId6"/>
                <a:stretch>
                  <a:fillRect l="-348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06FEFBF-D666-4E44-9192-4C22114FD4A1}"/>
              </a:ext>
            </a:extLst>
          </p:cNvPr>
          <p:cNvGrpSpPr/>
          <p:nvPr/>
        </p:nvGrpSpPr>
        <p:grpSpPr>
          <a:xfrm>
            <a:off x="2309699" y="2326027"/>
            <a:ext cx="3696864" cy="289157"/>
            <a:chOff x="1571569" y="2728363"/>
            <a:chExt cx="5554747" cy="628693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742A02D-5E21-46E5-8F17-D5AFCA6980B3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3042709"/>
              <a:ext cx="555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60E7F7F-45B7-48FA-958D-899C19143313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5E3F23D-FC2D-4896-9D56-24DD1F2494F0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16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PA-圆角矩形 4">
            <a:extLst>
              <a:ext uri="{FF2B5EF4-FFF2-40B4-BE49-F238E27FC236}">
                <a16:creationId xmlns:a16="http://schemas.microsoft.com/office/drawing/2014/main" id="{5119D571-DCB6-4A41-AAAE-F1E91BC0E2D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09698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416CE3D-A73D-44EA-B9D8-952F8EB5D191}"/>
              </a:ext>
            </a:extLst>
          </p:cNvPr>
          <p:cNvSpPr/>
          <p:nvPr/>
        </p:nvSpPr>
        <p:spPr>
          <a:xfrm>
            <a:off x="3084847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1DDE46A-8002-4B23-A5E7-A4715F8261B0}"/>
              </a:ext>
            </a:extLst>
          </p:cNvPr>
          <p:cNvSpPr/>
          <p:nvPr/>
        </p:nvSpPr>
        <p:spPr>
          <a:xfrm>
            <a:off x="3859996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3E919E0-3792-4F0A-A7A8-50069074328A}"/>
              </a:ext>
            </a:extLst>
          </p:cNvPr>
          <p:cNvSpPr/>
          <p:nvPr/>
        </p:nvSpPr>
        <p:spPr>
          <a:xfrm>
            <a:off x="463514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PA-圆角矩形 8">
            <a:extLst>
              <a:ext uri="{FF2B5EF4-FFF2-40B4-BE49-F238E27FC236}">
                <a16:creationId xmlns:a16="http://schemas.microsoft.com/office/drawing/2014/main" id="{1BA02159-793B-445F-9BD0-8523A2F1D29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410294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44A4E5F-17BD-406C-A4C2-6687F10A5209}"/>
              </a:ext>
            </a:extLst>
          </p:cNvPr>
          <p:cNvSpPr/>
          <p:nvPr/>
        </p:nvSpPr>
        <p:spPr>
          <a:xfrm>
            <a:off x="6185443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AA755E8-D79C-4EA8-84D4-AE44EE53BAE8}"/>
              </a:ext>
            </a:extLst>
          </p:cNvPr>
          <p:cNvSpPr/>
          <p:nvPr/>
        </p:nvSpPr>
        <p:spPr>
          <a:xfrm>
            <a:off x="6960592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015CBCF-8F2F-4B1C-BA97-5EF6D0EDD947}"/>
              </a:ext>
            </a:extLst>
          </p:cNvPr>
          <p:cNvSpPr/>
          <p:nvPr/>
        </p:nvSpPr>
        <p:spPr>
          <a:xfrm>
            <a:off x="7735741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6AE8440-F443-49D8-A1BF-1FB7186F124B}"/>
              </a:ext>
            </a:extLst>
          </p:cNvPr>
          <p:cNvSpPr/>
          <p:nvPr/>
        </p:nvSpPr>
        <p:spPr>
          <a:xfrm>
            <a:off x="8510890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5FDEBB0-DB1D-4605-A6F5-F61514CFA85D}"/>
              </a:ext>
            </a:extLst>
          </p:cNvPr>
          <p:cNvSpPr/>
          <p:nvPr/>
        </p:nvSpPr>
        <p:spPr>
          <a:xfrm>
            <a:off x="928603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CE17BD9-5BB7-44DA-9AF8-F602EDC3DF15}"/>
              </a:ext>
            </a:extLst>
          </p:cNvPr>
          <p:cNvSpPr/>
          <p:nvPr/>
        </p:nvSpPr>
        <p:spPr>
          <a:xfrm>
            <a:off x="10493528" y="2690642"/>
            <a:ext cx="18058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int h = 1;</a:t>
            </a:r>
          </a:p>
          <a:p>
            <a:r>
              <a:rPr lang="pt-BR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while( h &lt; n/3 )</a:t>
            </a:r>
          </a:p>
          <a:p>
            <a:r>
              <a:rPr lang="pt-BR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h = 3 * h + 1;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9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85B4DE-D4DB-4BAC-A2F8-1780870A42D4}"/>
              </a:ext>
            </a:extLst>
          </p:cNvPr>
          <p:cNvGrpSpPr/>
          <p:nvPr/>
        </p:nvGrpSpPr>
        <p:grpSpPr>
          <a:xfrm>
            <a:off x="2309699" y="2326027"/>
            <a:ext cx="3696864" cy="628693"/>
            <a:chOff x="1571569" y="2728363"/>
            <a:chExt cx="5554747" cy="628693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60C7ED3-29D1-40EC-B6F6-83F155C087B4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3042709"/>
              <a:ext cx="555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5166792-AE8C-4D4A-A147-5522EE6E1622}"/>
                </a:ext>
              </a:extLst>
            </p:cNvPr>
            <p:cNvCxnSpPr>
              <a:cxnSpLocks/>
            </p:cNvCxnSpPr>
            <p:nvPr/>
          </p:nvCxnSpPr>
          <p:spPr>
            <a:xfrm>
              <a:off x="1571569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792E936-8918-423F-8F0A-7263EE3FD5B2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16" y="2728363"/>
              <a:ext cx="0" cy="628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-圆角矩形 4">
            <a:extLst>
              <a:ext uri="{FF2B5EF4-FFF2-40B4-BE49-F238E27FC236}">
                <a16:creationId xmlns:a16="http://schemas.microsoft.com/office/drawing/2014/main" id="{2FF6A74C-19E8-42C1-B2D3-6D462927712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09698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828952D-0B53-44A2-8173-B2ADDE0515B8}"/>
              </a:ext>
            </a:extLst>
          </p:cNvPr>
          <p:cNvSpPr/>
          <p:nvPr/>
        </p:nvSpPr>
        <p:spPr>
          <a:xfrm>
            <a:off x="3084847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CE9CEE8-6429-4B4E-B5C3-7708A002759E}"/>
              </a:ext>
            </a:extLst>
          </p:cNvPr>
          <p:cNvSpPr/>
          <p:nvPr/>
        </p:nvSpPr>
        <p:spPr>
          <a:xfrm>
            <a:off x="3859996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2631F7E-F4D6-4521-BE25-056386F704AA}"/>
              </a:ext>
            </a:extLst>
          </p:cNvPr>
          <p:cNvSpPr/>
          <p:nvPr/>
        </p:nvSpPr>
        <p:spPr>
          <a:xfrm>
            <a:off x="463514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-圆角矩形 8">
            <a:extLst>
              <a:ext uri="{FF2B5EF4-FFF2-40B4-BE49-F238E27FC236}">
                <a16:creationId xmlns:a16="http://schemas.microsoft.com/office/drawing/2014/main" id="{BB18216D-3C58-4982-8E81-35FF3AB387B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410294" y="1576835"/>
            <a:ext cx="596268" cy="64515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48D30D-AF3B-4A0E-9031-E261EE50A161}"/>
              </a:ext>
            </a:extLst>
          </p:cNvPr>
          <p:cNvSpPr/>
          <p:nvPr/>
        </p:nvSpPr>
        <p:spPr>
          <a:xfrm>
            <a:off x="6185443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3A9BC9C-2994-4BA7-A4B2-4958BC6777A4}"/>
              </a:ext>
            </a:extLst>
          </p:cNvPr>
          <p:cNvSpPr/>
          <p:nvPr/>
        </p:nvSpPr>
        <p:spPr>
          <a:xfrm>
            <a:off x="6960592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79990D8-1E1C-4CD5-801C-1B3F1F51B964}"/>
              </a:ext>
            </a:extLst>
          </p:cNvPr>
          <p:cNvSpPr/>
          <p:nvPr/>
        </p:nvSpPr>
        <p:spPr>
          <a:xfrm>
            <a:off x="7735741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5180042-6210-4999-826A-A1C22B211942}"/>
              </a:ext>
            </a:extLst>
          </p:cNvPr>
          <p:cNvSpPr/>
          <p:nvPr/>
        </p:nvSpPr>
        <p:spPr>
          <a:xfrm>
            <a:off x="8510890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C5B0A01-9DC9-4C61-97CD-A0DEBD8A213E}"/>
              </a:ext>
            </a:extLst>
          </p:cNvPr>
          <p:cNvSpPr/>
          <p:nvPr/>
        </p:nvSpPr>
        <p:spPr>
          <a:xfrm>
            <a:off x="9286035" y="1576835"/>
            <a:ext cx="596268" cy="645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3943926"/>
                <a:ext cx="10515600" cy="25489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0"/>
                  <a:t>遍历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000"/>
                  <a:t>，初始值按照右边的代码来确定，此处为</a:t>
                </a:r>
                <a:r>
                  <a:rPr lang="en-US" altLang="zh-CN" sz="2000"/>
                  <a:t>4</a:t>
                </a:r>
                <a:r>
                  <a:rPr lang="zh-CN" altLang="en-US" sz="2000"/>
                  <a:t>，所以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000"/>
                  <a:t>遍历元素为</a:t>
                </a:r>
                <a:r>
                  <a:rPr lang="en-US" altLang="zh-CN" sz="2000"/>
                  <a:t>4, 1</a:t>
                </a:r>
                <a:r>
                  <a:rPr lang="zh-CN" altLang="en-US" sz="2000"/>
                  <a:t>，</a:t>
                </a:r>
                <a:endParaRPr lang="en-US" altLang="zh-CN" sz="20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依次遍历数组下标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+1, …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=[4, 5, 6, 7, 8, 9]</m:t>
                    </m:r>
                  </m:oMath>
                </a14:m>
                <a:r>
                  <a:rPr lang="zh-CN" altLang="en-US" sz="1600"/>
                  <a:t>的元素，每次遍历的元素用插入排序进行排序</a:t>
                </a:r>
                <a:endParaRPr lang="en-US" altLang="zh-CN" sz="160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1600"/>
                  <a:t>每次遍历下标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时，在下标为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zh-CN" altLang="en-US" sz="1600"/>
                  <a:t>的数组元素序列中，将下标为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/>
                  <a:t>的元素用插入排序向前排序</a:t>
                </a:r>
                <a:endParaRPr lang="en-US" altLang="zh-CN" sz="1600"/>
              </a:p>
            </p:txBody>
          </p:sp>
        </mc:Choice>
        <mc:Fallback xmlns="">
          <p:sp>
            <p:nvSpPr>
              <p:cNvPr id="20" name="PA-内容占位符 3">
                <a:extLst>
                  <a:ext uri="{FF2B5EF4-FFF2-40B4-BE49-F238E27FC236}">
                    <a16:creationId xmlns:a16="http://schemas.microsoft.com/office/drawing/2014/main" id="{C4C4043E-1C06-4165-B65F-82DAA85AF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838200" y="3943926"/>
                <a:ext cx="10515600" cy="2548947"/>
              </a:xfrm>
              <a:blipFill>
                <a:blip r:embed="rId6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428F8096-9DD4-4E6F-880B-63B06950749D}"/>
              </a:ext>
            </a:extLst>
          </p:cNvPr>
          <p:cNvSpPr/>
          <p:nvPr/>
        </p:nvSpPr>
        <p:spPr>
          <a:xfrm>
            <a:off x="10606777" y="3616667"/>
            <a:ext cx="18058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int h = 1;</a:t>
            </a:r>
          </a:p>
          <a:p>
            <a:r>
              <a:rPr lang="pt-BR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while( h &lt; n/3 )</a:t>
            </a:r>
          </a:p>
          <a:p>
            <a:r>
              <a:rPr lang="pt-BR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h = 3 * h + 1;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40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3380</Words>
  <Application>Microsoft Office PowerPoint</Application>
  <PresentationFormat>宽屏</PresentationFormat>
  <Paragraphs>566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Arial</vt:lpstr>
      <vt:lpstr>Cambria Math</vt:lpstr>
      <vt:lpstr>Times New Roman</vt:lpstr>
      <vt:lpstr>Office 主题​​</vt:lpstr>
      <vt:lpstr>Shell排序</vt:lpstr>
      <vt:lpstr>插入排序的问题</vt:lpstr>
      <vt:lpstr>插入排序如何减少选择排序的时间复杂度？</vt:lpstr>
      <vt:lpstr>插入排序算法流程实例1</vt:lpstr>
      <vt:lpstr>增量序列的选择</vt:lpstr>
      <vt:lpstr>希尔排序的时间性能优于直接插入排序的原因</vt:lpstr>
      <vt:lpstr>插入排序算法实现方式2</vt:lpstr>
      <vt:lpstr>算法流程</vt:lpstr>
      <vt:lpstr>PowerPoint 演示文稿</vt:lpstr>
      <vt:lpstr>插入排序算法流程实例2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并查集简单版本实现</dc:title>
  <dc:creator>YR</dc:creator>
  <cp:lastModifiedBy>YR</cp:lastModifiedBy>
  <cp:revision>357</cp:revision>
  <dcterms:created xsi:type="dcterms:W3CDTF">2020-10-22T00:53:08Z</dcterms:created>
  <dcterms:modified xsi:type="dcterms:W3CDTF">2020-12-13T03:36:51Z</dcterms:modified>
</cp:coreProperties>
</file>