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324" r:id="rId4"/>
    <p:sldId id="267" r:id="rId5"/>
    <p:sldId id="321" r:id="rId6"/>
    <p:sldId id="320" r:id="rId7"/>
    <p:sldId id="322" r:id="rId8"/>
    <p:sldId id="323" r:id="rId9"/>
    <p:sldId id="31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-168" y="140"/>
      </p:cViewPr>
      <p:guideLst>
        <p:guide pos="416"/>
        <p:guide pos="7256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0834-1A66-449B-8535-2BEC1DFA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7F2A9-B1B9-4208-95DE-8D3B25C6E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8EF6E-381D-43A2-A8C8-FF471BA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46335-9199-44A7-8661-3CF8C6C7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7CB3A-961E-487F-8F07-D3EA5040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5F1FE-F739-4F59-A90C-1ABBBD22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B11BF-8F8A-467B-BAC8-F3E75632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58334-25D6-4465-8E6F-435101F7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F485-743E-4E11-9253-6C3775C7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0B3DB-181D-46AC-8787-F54F9427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059FA-3F96-45B5-B3E5-6C1961487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FAD31-5F59-44EB-8809-EE6193DE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57114-599B-4B74-8E8D-6866EF71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C4075-0327-4018-A15F-6009AE74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66D54-31FA-4902-ACD4-00F2C6C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3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5C38-9E01-4431-AF81-B43D22AC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CA5A3-E8EA-4F9F-BFF1-D2AC6A2C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13A40-BAD3-4A98-B33B-0B28F566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F494D-2229-4DB7-8C1F-B6DB8839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CA765-75C5-4FB7-9C48-8DCB2FA4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F00C3-AD3A-4D37-A86B-2B8022B1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6F1F9-0C65-449D-B24A-A0BDA404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99991-B30C-42E8-B493-4C8E4E9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48CC9-F7A7-4ECC-AB1F-C063F976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8D981-1F1A-48BB-AFEA-7DBE6A72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EF96F-C66B-4C79-847F-F113626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9635E-C638-4A72-93E6-6C5312B17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8F88D-FEB6-4D3D-8E10-5F3DE702B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E2334-DB6A-43B4-B156-F99B08BF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F132F-BCBA-4105-B7C0-40115606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4375E-CBDB-47BB-A011-DEB83A2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8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2498F-ADA9-44E3-B32F-CA3C8E5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A93C7-3891-4EC8-909C-CDDB5230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30348-DD1D-4001-AF6D-1283DA087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29C972-6EC3-445A-92F9-EFAEF56E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23A0A-C765-4AAB-B943-19DE051E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CC235-E081-4372-ACB2-541D3549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2C97-FCEC-49BA-AB45-A4328F8B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64803-B83A-4AE8-8F84-44B389A5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FC97A-5158-4D7B-A3F9-E6FBDAB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4B323-DAD4-4705-BE2C-8A01EF29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96BB0-AE25-4524-BC7E-3FE69E49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7780F-3B28-4141-901B-65C84C5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9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91F1B-8903-4BE1-A447-1B1ACFDC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DC890-D8FF-41D5-A474-46D2A624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CD7A8-61AB-4662-9476-A16FE634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0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54B8F-038B-4922-9CFC-CC290509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488F-2090-4AE7-963F-B3F8AF5A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55E00-EF7F-462A-8C62-7C3D65D0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21C11-B83D-405A-8604-F51E8500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72A08-785D-476C-AEC4-A743FFBC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5C53F-F9D0-4B06-9B78-D22DC95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15FF-B061-4825-913B-FE433840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A1F19B-0527-4980-83FF-DC7EB864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00FE1-BBCE-470F-904D-23F03727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E254E-CF7D-41EF-AB3D-CD6C0277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59E78-D68C-4606-A8D1-4501EDC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79856-BB66-4573-8697-2C10EB24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96B3D7-B8DD-438F-BAB8-67315324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40934-2631-46BC-A457-DE3CF7B3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74FC0-61B6-43FF-BD00-326AF85E8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7E5E-77C1-43B2-BD04-CA2CB8F5800A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F0437-424E-4D2E-BA04-12D5B546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698CA-6864-4219-96EA-01F3D495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2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7548"/>
            <a:ext cx="9144000" cy="882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三路快速排序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三路快速排序实现要解决问题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双路快速排序用于一个近乎有序的数组排序，此时排序不会太慢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而三路快速排序用于一个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含有大量重复元素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的数组排序，可以让每次等于分界元素的所有元素不参与排序，这样排序速度会更快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8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429000"/>
            <a:ext cx="10515600" cy="342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对整个数组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[L,R]=[0, n-1]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进行递归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每次递归时，对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[L,R]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范围内的元素进行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操作，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操作会将数组分成三部分，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[L, lt]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内小于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arr[L], [lt+1, gt-1]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内等于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arr[L], [gt, R]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内大于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的元素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初始时，令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lt=L, gt=R+1, i=L+1, temp = 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，然后一直遍历增加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</a:t>
            </a:r>
          </a:p>
          <a:p>
            <a:pPr lvl="2">
              <a:lnSpc>
                <a:spcPct val="150000"/>
              </a:lnSpc>
            </a:pP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如果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 &lt; temp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，交换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与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arr[lt+1]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，此时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lt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需要增加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增加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继续遍历</a:t>
            </a:r>
            <a:endParaRPr lang="en-US" altLang="zh-CN" sz="16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5332"/>
            <a:ext cx="10515600" cy="697057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算法流程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8D5C7F-9909-4CFA-9C4C-5727F4C74F67}"/>
              </a:ext>
            </a:extLst>
          </p:cNvPr>
          <p:cNvSpPr/>
          <p:nvPr/>
        </p:nvSpPr>
        <p:spPr>
          <a:xfrm>
            <a:off x="38100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03A6580-1F7E-4730-89E7-3E0FBB064A0B}"/>
              </a:ext>
            </a:extLst>
          </p:cNvPr>
          <p:cNvSpPr/>
          <p:nvPr/>
        </p:nvSpPr>
        <p:spPr>
          <a:xfrm>
            <a:off x="41148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AD4A44-8C7D-432E-B7F2-D75D0E8B6E48}"/>
              </a:ext>
            </a:extLst>
          </p:cNvPr>
          <p:cNvSpPr/>
          <p:nvPr/>
        </p:nvSpPr>
        <p:spPr>
          <a:xfrm>
            <a:off x="44196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45C0C4-0C3C-4587-A6A6-214D20AC1E2D}"/>
              </a:ext>
            </a:extLst>
          </p:cNvPr>
          <p:cNvSpPr/>
          <p:nvPr/>
        </p:nvSpPr>
        <p:spPr>
          <a:xfrm>
            <a:off x="47244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1B06845-0484-496E-B268-17AE793BE75A}"/>
              </a:ext>
            </a:extLst>
          </p:cNvPr>
          <p:cNvSpPr/>
          <p:nvPr/>
        </p:nvSpPr>
        <p:spPr>
          <a:xfrm>
            <a:off x="50292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E5272F-793F-45C3-9716-90CECAC66FCC}"/>
              </a:ext>
            </a:extLst>
          </p:cNvPr>
          <p:cNvSpPr/>
          <p:nvPr/>
        </p:nvSpPr>
        <p:spPr>
          <a:xfrm>
            <a:off x="53340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BE0056C-4DBC-4103-9F59-224226C3863D}"/>
              </a:ext>
            </a:extLst>
          </p:cNvPr>
          <p:cNvSpPr/>
          <p:nvPr/>
        </p:nvSpPr>
        <p:spPr>
          <a:xfrm>
            <a:off x="56388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283C40E-1C3D-4BD7-9B0E-1EF56CD6C60D}"/>
              </a:ext>
            </a:extLst>
          </p:cNvPr>
          <p:cNvSpPr/>
          <p:nvPr/>
        </p:nvSpPr>
        <p:spPr>
          <a:xfrm>
            <a:off x="59436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64CD237-D660-4341-93A7-521076EF7643}"/>
              </a:ext>
            </a:extLst>
          </p:cNvPr>
          <p:cNvSpPr/>
          <p:nvPr/>
        </p:nvSpPr>
        <p:spPr>
          <a:xfrm>
            <a:off x="62484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DCA7128-954F-426D-B94D-36B139CB089F}"/>
              </a:ext>
            </a:extLst>
          </p:cNvPr>
          <p:cNvSpPr/>
          <p:nvPr/>
        </p:nvSpPr>
        <p:spPr>
          <a:xfrm>
            <a:off x="65532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908F3C3-A191-4939-9AE0-00D3DBD01D65}"/>
              </a:ext>
            </a:extLst>
          </p:cNvPr>
          <p:cNvSpPr/>
          <p:nvPr/>
        </p:nvSpPr>
        <p:spPr>
          <a:xfrm>
            <a:off x="68580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C6A7B8-4D51-44B2-94B2-1A77767F6ACB}"/>
              </a:ext>
            </a:extLst>
          </p:cNvPr>
          <p:cNvSpPr/>
          <p:nvPr/>
        </p:nvSpPr>
        <p:spPr>
          <a:xfrm>
            <a:off x="71628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9D6DA60-49A0-4F37-80B2-0C5225E4F0F5}"/>
              </a:ext>
            </a:extLst>
          </p:cNvPr>
          <p:cNvSpPr/>
          <p:nvPr/>
        </p:nvSpPr>
        <p:spPr>
          <a:xfrm>
            <a:off x="74676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915ACCD-64D4-4647-B50A-BA2DDF16643A}"/>
              </a:ext>
            </a:extLst>
          </p:cNvPr>
          <p:cNvSpPr/>
          <p:nvPr/>
        </p:nvSpPr>
        <p:spPr>
          <a:xfrm>
            <a:off x="77724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B279626-CD5D-4DD5-9857-1EB0F291A325}"/>
              </a:ext>
            </a:extLst>
          </p:cNvPr>
          <p:cNvSpPr/>
          <p:nvPr/>
        </p:nvSpPr>
        <p:spPr>
          <a:xfrm>
            <a:off x="80772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90DAEF9-7CF6-401C-B6CD-D5AE968899D5}"/>
              </a:ext>
            </a:extLst>
          </p:cNvPr>
          <p:cNvGrpSpPr/>
          <p:nvPr/>
        </p:nvGrpSpPr>
        <p:grpSpPr>
          <a:xfrm rot="10800000">
            <a:off x="3664264" y="15332"/>
            <a:ext cx="596269" cy="555090"/>
            <a:chOff x="3546677" y="2838730"/>
            <a:chExt cx="596269" cy="555090"/>
          </a:xfrm>
        </p:grpSpPr>
        <p:sp>
          <p:nvSpPr>
            <p:cNvPr id="41" name="TextBox 27_1">
              <a:extLst>
                <a:ext uri="{FF2B5EF4-FFF2-40B4-BE49-F238E27FC236}">
                  <a16:creationId xmlns:a16="http://schemas.microsoft.com/office/drawing/2014/main" id="{6B83C1FF-E409-4D83-BBB0-F72FD78105E8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lt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8E413966-8828-40AE-97CA-4AAFB0DC93C5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08B81BD-FD0F-45C3-BEA9-92DFDC928D52}"/>
              </a:ext>
            </a:extLst>
          </p:cNvPr>
          <p:cNvGrpSpPr/>
          <p:nvPr/>
        </p:nvGrpSpPr>
        <p:grpSpPr>
          <a:xfrm rot="10800000">
            <a:off x="8229600" y="624083"/>
            <a:ext cx="596269" cy="555090"/>
            <a:chOff x="3546677" y="2838730"/>
            <a:chExt cx="596269" cy="555090"/>
          </a:xfrm>
        </p:grpSpPr>
        <p:sp>
          <p:nvSpPr>
            <p:cNvPr id="44" name="TextBox 27_1">
              <a:extLst>
                <a:ext uri="{FF2B5EF4-FFF2-40B4-BE49-F238E27FC236}">
                  <a16:creationId xmlns:a16="http://schemas.microsoft.com/office/drawing/2014/main" id="{D089B617-C0F4-4213-835A-0496D26C17D4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gt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8997468D-2130-41EE-AF15-5DC149B95234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51AE9F2-21A2-4A9C-B0AB-D59BA11ED66F}"/>
              </a:ext>
            </a:extLst>
          </p:cNvPr>
          <p:cNvGrpSpPr/>
          <p:nvPr/>
        </p:nvGrpSpPr>
        <p:grpSpPr>
          <a:xfrm rot="10800000">
            <a:off x="3969065" y="624083"/>
            <a:ext cx="596269" cy="555090"/>
            <a:chOff x="3546677" y="2838730"/>
            <a:chExt cx="596269" cy="555090"/>
          </a:xfrm>
        </p:grpSpPr>
        <p:sp>
          <p:nvSpPr>
            <p:cNvPr id="47" name="TextBox 27_1">
              <a:extLst>
                <a:ext uri="{FF2B5EF4-FFF2-40B4-BE49-F238E27FC236}">
                  <a16:creationId xmlns:a16="http://schemas.microsoft.com/office/drawing/2014/main" id="{6AE4AFD4-6DD4-4070-9DF5-88C7DF6EF44B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D92CD26C-5F37-4B47-B14A-04B9F2E14EEB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BC32F39-CD7B-4E4D-BBF8-996E8BB4C47A}"/>
              </a:ext>
            </a:extLst>
          </p:cNvPr>
          <p:cNvGrpSpPr/>
          <p:nvPr/>
        </p:nvGrpSpPr>
        <p:grpSpPr>
          <a:xfrm rot="10800000">
            <a:off x="3664265" y="624083"/>
            <a:ext cx="596269" cy="555090"/>
            <a:chOff x="3546677" y="2838730"/>
            <a:chExt cx="596269" cy="555090"/>
          </a:xfrm>
        </p:grpSpPr>
        <p:sp>
          <p:nvSpPr>
            <p:cNvPr id="77" name="TextBox 27_1">
              <a:extLst>
                <a:ext uri="{FF2B5EF4-FFF2-40B4-BE49-F238E27FC236}">
                  <a16:creationId xmlns:a16="http://schemas.microsoft.com/office/drawing/2014/main" id="{8F009CF6-B91F-440D-83CD-D5D00B2BAB0A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L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A0F0FF52-1D2E-49F6-87C1-37893B856E5C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02E8ED2-3D2A-4D98-96EC-9F5C1C0878AA}"/>
              </a:ext>
            </a:extLst>
          </p:cNvPr>
          <p:cNvGrpSpPr/>
          <p:nvPr/>
        </p:nvGrpSpPr>
        <p:grpSpPr>
          <a:xfrm rot="10800000">
            <a:off x="7942452" y="624083"/>
            <a:ext cx="596269" cy="555090"/>
            <a:chOff x="3546677" y="2838730"/>
            <a:chExt cx="596269" cy="555090"/>
          </a:xfrm>
        </p:grpSpPr>
        <p:sp>
          <p:nvSpPr>
            <p:cNvPr id="80" name="TextBox 27_1">
              <a:extLst>
                <a:ext uri="{FF2B5EF4-FFF2-40B4-BE49-F238E27FC236}">
                  <a16:creationId xmlns:a16="http://schemas.microsoft.com/office/drawing/2014/main" id="{DC71AD95-8B11-434C-8FD5-70F165BCDA7B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R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513AF08-2735-40CC-86DD-6630F82F1AE3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31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48148E-6 L 0.04922 -0.000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05 -2.59259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429000"/>
            <a:ext cx="10515600" cy="342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对整个数组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[L,R]=[0, n-1]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进行递归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每次递归时，对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[L,R]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范围内的元素进行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操作，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操作会将数组分成三部分，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[L, lt]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内小于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arr[L], [lt+1, gt-1]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内等于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arr[L], [gt, R]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内大于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的元素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初始时，令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lt=L, gt=R+1, i=L+1, temp = 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，然后一直遍历增加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</a:t>
            </a:r>
          </a:p>
          <a:p>
            <a:pPr lvl="2">
              <a:lnSpc>
                <a:spcPct val="150000"/>
              </a:lnSpc>
            </a:pP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如果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 &lt; temp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，交换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与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arr[lt+1]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，此时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lt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需要增加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增加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继续遍历</a:t>
            </a:r>
            <a:endParaRPr lang="en-US" altLang="zh-CN" sz="16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5332"/>
            <a:ext cx="10515600" cy="697057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算法流程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8D5C7F-9909-4CFA-9C4C-5727F4C74F67}"/>
              </a:ext>
            </a:extLst>
          </p:cNvPr>
          <p:cNvSpPr/>
          <p:nvPr/>
        </p:nvSpPr>
        <p:spPr>
          <a:xfrm>
            <a:off x="38100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03A6580-1F7E-4730-89E7-3E0FBB064A0B}"/>
              </a:ext>
            </a:extLst>
          </p:cNvPr>
          <p:cNvSpPr/>
          <p:nvPr/>
        </p:nvSpPr>
        <p:spPr>
          <a:xfrm>
            <a:off x="41148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AD4A44-8C7D-432E-B7F2-D75D0E8B6E48}"/>
              </a:ext>
            </a:extLst>
          </p:cNvPr>
          <p:cNvSpPr/>
          <p:nvPr/>
        </p:nvSpPr>
        <p:spPr>
          <a:xfrm>
            <a:off x="44196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45C0C4-0C3C-4587-A6A6-214D20AC1E2D}"/>
              </a:ext>
            </a:extLst>
          </p:cNvPr>
          <p:cNvSpPr/>
          <p:nvPr/>
        </p:nvSpPr>
        <p:spPr>
          <a:xfrm>
            <a:off x="47244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1B06845-0484-496E-B268-17AE793BE75A}"/>
              </a:ext>
            </a:extLst>
          </p:cNvPr>
          <p:cNvSpPr/>
          <p:nvPr/>
        </p:nvSpPr>
        <p:spPr>
          <a:xfrm>
            <a:off x="50292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E5272F-793F-45C3-9716-90CECAC66FCC}"/>
              </a:ext>
            </a:extLst>
          </p:cNvPr>
          <p:cNvSpPr/>
          <p:nvPr/>
        </p:nvSpPr>
        <p:spPr>
          <a:xfrm>
            <a:off x="53340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BE0056C-4DBC-4103-9F59-224226C3863D}"/>
              </a:ext>
            </a:extLst>
          </p:cNvPr>
          <p:cNvSpPr/>
          <p:nvPr/>
        </p:nvSpPr>
        <p:spPr>
          <a:xfrm>
            <a:off x="56388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283C40E-1C3D-4BD7-9B0E-1EF56CD6C60D}"/>
              </a:ext>
            </a:extLst>
          </p:cNvPr>
          <p:cNvSpPr/>
          <p:nvPr/>
        </p:nvSpPr>
        <p:spPr>
          <a:xfrm>
            <a:off x="59436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64CD237-D660-4341-93A7-521076EF7643}"/>
              </a:ext>
            </a:extLst>
          </p:cNvPr>
          <p:cNvSpPr/>
          <p:nvPr/>
        </p:nvSpPr>
        <p:spPr>
          <a:xfrm>
            <a:off x="62484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DCA7128-954F-426D-B94D-36B139CB089F}"/>
              </a:ext>
            </a:extLst>
          </p:cNvPr>
          <p:cNvSpPr/>
          <p:nvPr/>
        </p:nvSpPr>
        <p:spPr>
          <a:xfrm>
            <a:off x="65532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908F3C3-A191-4939-9AE0-00D3DBD01D65}"/>
              </a:ext>
            </a:extLst>
          </p:cNvPr>
          <p:cNvSpPr/>
          <p:nvPr/>
        </p:nvSpPr>
        <p:spPr>
          <a:xfrm>
            <a:off x="68580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C6A7B8-4D51-44B2-94B2-1A77767F6ACB}"/>
              </a:ext>
            </a:extLst>
          </p:cNvPr>
          <p:cNvSpPr/>
          <p:nvPr/>
        </p:nvSpPr>
        <p:spPr>
          <a:xfrm>
            <a:off x="71628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9D6DA60-49A0-4F37-80B2-0C5225E4F0F5}"/>
              </a:ext>
            </a:extLst>
          </p:cNvPr>
          <p:cNvSpPr/>
          <p:nvPr/>
        </p:nvSpPr>
        <p:spPr>
          <a:xfrm>
            <a:off x="74676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915ACCD-64D4-4647-B50A-BA2DDF16643A}"/>
              </a:ext>
            </a:extLst>
          </p:cNvPr>
          <p:cNvSpPr/>
          <p:nvPr/>
        </p:nvSpPr>
        <p:spPr>
          <a:xfrm>
            <a:off x="77724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B279626-CD5D-4DD5-9857-1EB0F291A325}"/>
              </a:ext>
            </a:extLst>
          </p:cNvPr>
          <p:cNvSpPr/>
          <p:nvPr/>
        </p:nvSpPr>
        <p:spPr>
          <a:xfrm>
            <a:off x="80772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90DAEF9-7CF6-401C-B6CD-D5AE968899D5}"/>
              </a:ext>
            </a:extLst>
          </p:cNvPr>
          <p:cNvGrpSpPr/>
          <p:nvPr/>
        </p:nvGrpSpPr>
        <p:grpSpPr>
          <a:xfrm rot="10800000">
            <a:off x="5194931" y="624083"/>
            <a:ext cx="596269" cy="555090"/>
            <a:chOff x="3546677" y="2838730"/>
            <a:chExt cx="596269" cy="555090"/>
          </a:xfrm>
        </p:grpSpPr>
        <p:sp>
          <p:nvSpPr>
            <p:cNvPr id="41" name="TextBox 27_1">
              <a:extLst>
                <a:ext uri="{FF2B5EF4-FFF2-40B4-BE49-F238E27FC236}">
                  <a16:creationId xmlns:a16="http://schemas.microsoft.com/office/drawing/2014/main" id="{6B83C1FF-E409-4D83-BBB0-F72FD78105E8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lt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8E413966-8828-40AE-97CA-4AAFB0DC93C5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08B81BD-FD0F-45C3-BEA9-92DFDC928D52}"/>
              </a:ext>
            </a:extLst>
          </p:cNvPr>
          <p:cNvGrpSpPr/>
          <p:nvPr/>
        </p:nvGrpSpPr>
        <p:grpSpPr>
          <a:xfrm rot="10800000">
            <a:off x="7315200" y="624083"/>
            <a:ext cx="596269" cy="555090"/>
            <a:chOff x="3546677" y="2838730"/>
            <a:chExt cx="596269" cy="555090"/>
          </a:xfrm>
        </p:grpSpPr>
        <p:sp>
          <p:nvSpPr>
            <p:cNvPr id="44" name="TextBox 27_1">
              <a:extLst>
                <a:ext uri="{FF2B5EF4-FFF2-40B4-BE49-F238E27FC236}">
                  <a16:creationId xmlns:a16="http://schemas.microsoft.com/office/drawing/2014/main" id="{D089B617-C0F4-4213-835A-0496D26C17D4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gt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8997468D-2130-41EE-AF15-5DC149B95234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51AE9F2-21A2-4A9C-B0AB-D59BA11ED66F}"/>
              </a:ext>
            </a:extLst>
          </p:cNvPr>
          <p:cNvGrpSpPr/>
          <p:nvPr/>
        </p:nvGrpSpPr>
        <p:grpSpPr>
          <a:xfrm rot="10800000">
            <a:off x="6096000" y="624083"/>
            <a:ext cx="596269" cy="555090"/>
            <a:chOff x="3546677" y="2838730"/>
            <a:chExt cx="596269" cy="555090"/>
          </a:xfrm>
        </p:grpSpPr>
        <p:sp>
          <p:nvSpPr>
            <p:cNvPr id="47" name="TextBox 27_1">
              <a:extLst>
                <a:ext uri="{FF2B5EF4-FFF2-40B4-BE49-F238E27FC236}">
                  <a16:creationId xmlns:a16="http://schemas.microsoft.com/office/drawing/2014/main" id="{6AE4AFD4-6DD4-4070-9DF5-88C7DF6EF44B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D92CD26C-5F37-4B47-B14A-04B9F2E14EEB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BC32F39-CD7B-4E4D-BBF8-996E8BB4C47A}"/>
              </a:ext>
            </a:extLst>
          </p:cNvPr>
          <p:cNvGrpSpPr/>
          <p:nvPr/>
        </p:nvGrpSpPr>
        <p:grpSpPr>
          <a:xfrm rot="10800000">
            <a:off x="3664265" y="624083"/>
            <a:ext cx="596269" cy="555090"/>
            <a:chOff x="3546677" y="2838730"/>
            <a:chExt cx="596269" cy="555090"/>
          </a:xfrm>
        </p:grpSpPr>
        <p:sp>
          <p:nvSpPr>
            <p:cNvPr id="77" name="TextBox 27_1">
              <a:extLst>
                <a:ext uri="{FF2B5EF4-FFF2-40B4-BE49-F238E27FC236}">
                  <a16:creationId xmlns:a16="http://schemas.microsoft.com/office/drawing/2014/main" id="{8F009CF6-B91F-440D-83CD-D5D00B2BAB0A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L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A0F0FF52-1D2E-49F6-87C1-37893B856E5C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02E8ED2-3D2A-4D98-96EC-9F5C1C0878AA}"/>
              </a:ext>
            </a:extLst>
          </p:cNvPr>
          <p:cNvGrpSpPr/>
          <p:nvPr/>
        </p:nvGrpSpPr>
        <p:grpSpPr>
          <a:xfrm rot="10800000">
            <a:off x="7942452" y="624083"/>
            <a:ext cx="596269" cy="555090"/>
            <a:chOff x="3546677" y="2838730"/>
            <a:chExt cx="596269" cy="555090"/>
          </a:xfrm>
        </p:grpSpPr>
        <p:sp>
          <p:nvSpPr>
            <p:cNvPr id="80" name="TextBox 27_1">
              <a:extLst>
                <a:ext uri="{FF2B5EF4-FFF2-40B4-BE49-F238E27FC236}">
                  <a16:creationId xmlns:a16="http://schemas.microsoft.com/office/drawing/2014/main" id="{DC71AD95-8B11-434C-8FD5-70F165BCDA7B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R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513AF08-2735-40CC-86DD-6630F82F1AE3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35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48148E-6 L 0.04922 -0.000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05 -2.59259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429000"/>
            <a:ext cx="10515600" cy="342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对整个数组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[L,R]=[0, n-1]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进行递归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每次递归时，对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[L,R]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范围内的元素进行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操作，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操作会将数组分成三部分，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[L, lt]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内小于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arr[L], [lt+1, gt-1]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内等于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arr[L], [gt, R]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内大于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的元素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初始时，令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lt=L, gt=R+1, i=L+1, temp = 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，然后一直遍历增加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</a:t>
            </a:r>
          </a:p>
          <a:p>
            <a:pPr lvl="2">
              <a:lnSpc>
                <a:spcPct val="150000"/>
              </a:lnSpc>
            </a:pP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如果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 &lt; temp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，交换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与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arr[lt+1]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，此时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lt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需要增加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增加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继续遍历</a:t>
            </a:r>
            <a:endParaRPr lang="en-US" altLang="zh-CN" sz="16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5332"/>
            <a:ext cx="10515600" cy="697057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算法流程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468EB9C-A044-4736-84E0-A86258EFE622}"/>
              </a:ext>
            </a:extLst>
          </p:cNvPr>
          <p:cNvSpPr/>
          <p:nvPr/>
        </p:nvSpPr>
        <p:spPr>
          <a:xfrm>
            <a:off x="38100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F96EDD9-6039-448B-A999-F2DC897B1F4F}"/>
              </a:ext>
            </a:extLst>
          </p:cNvPr>
          <p:cNvSpPr/>
          <p:nvPr/>
        </p:nvSpPr>
        <p:spPr>
          <a:xfrm>
            <a:off x="41148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F0610A-D060-4785-B298-20F351BDAEA5}"/>
              </a:ext>
            </a:extLst>
          </p:cNvPr>
          <p:cNvSpPr/>
          <p:nvPr/>
        </p:nvSpPr>
        <p:spPr>
          <a:xfrm>
            <a:off x="44196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875B92F-B7BE-43B6-A1E9-E51CC8064449}"/>
              </a:ext>
            </a:extLst>
          </p:cNvPr>
          <p:cNvSpPr/>
          <p:nvPr/>
        </p:nvSpPr>
        <p:spPr>
          <a:xfrm>
            <a:off x="47244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F0FACBD-BCC6-4F88-8A86-568A4B8F609B}"/>
              </a:ext>
            </a:extLst>
          </p:cNvPr>
          <p:cNvSpPr/>
          <p:nvPr/>
        </p:nvSpPr>
        <p:spPr>
          <a:xfrm>
            <a:off x="50292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222E867-0198-4A4A-96CE-5E4FF2C1769E}"/>
              </a:ext>
            </a:extLst>
          </p:cNvPr>
          <p:cNvSpPr/>
          <p:nvPr/>
        </p:nvSpPr>
        <p:spPr>
          <a:xfrm flipV="1">
            <a:off x="53340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FD0B4B-B9AF-432B-96C3-461A5AAA1201}"/>
              </a:ext>
            </a:extLst>
          </p:cNvPr>
          <p:cNvSpPr/>
          <p:nvPr/>
        </p:nvSpPr>
        <p:spPr>
          <a:xfrm>
            <a:off x="56388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0A35BCC-A1BA-4B8D-859C-24373F2426FE}"/>
              </a:ext>
            </a:extLst>
          </p:cNvPr>
          <p:cNvSpPr/>
          <p:nvPr/>
        </p:nvSpPr>
        <p:spPr>
          <a:xfrm>
            <a:off x="59436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A07C50F-6988-4B30-85CB-857C2962D0A3}"/>
              </a:ext>
            </a:extLst>
          </p:cNvPr>
          <p:cNvSpPr/>
          <p:nvPr/>
        </p:nvSpPr>
        <p:spPr>
          <a:xfrm>
            <a:off x="62484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66D64C1-6813-4647-87A9-FE40879451BB}"/>
              </a:ext>
            </a:extLst>
          </p:cNvPr>
          <p:cNvSpPr/>
          <p:nvPr/>
        </p:nvSpPr>
        <p:spPr>
          <a:xfrm>
            <a:off x="65532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B45708B-F866-4B32-9794-E6113652186A}"/>
              </a:ext>
            </a:extLst>
          </p:cNvPr>
          <p:cNvSpPr/>
          <p:nvPr/>
        </p:nvSpPr>
        <p:spPr>
          <a:xfrm>
            <a:off x="68580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9871D0B-DAC7-4CA4-99FC-CD99392C5148}"/>
              </a:ext>
            </a:extLst>
          </p:cNvPr>
          <p:cNvSpPr/>
          <p:nvPr/>
        </p:nvSpPr>
        <p:spPr>
          <a:xfrm>
            <a:off x="71628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DA2278A-57FB-4951-976D-7F02B4968BAB}"/>
              </a:ext>
            </a:extLst>
          </p:cNvPr>
          <p:cNvSpPr/>
          <p:nvPr/>
        </p:nvSpPr>
        <p:spPr>
          <a:xfrm>
            <a:off x="74676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3164A7A-B131-4B3D-9847-EFC609C77E7C}"/>
              </a:ext>
            </a:extLst>
          </p:cNvPr>
          <p:cNvSpPr/>
          <p:nvPr/>
        </p:nvSpPr>
        <p:spPr>
          <a:xfrm>
            <a:off x="77724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5B4AC41-E27A-4B75-AD68-5D82E6C7FC9A}"/>
              </a:ext>
            </a:extLst>
          </p:cNvPr>
          <p:cNvSpPr/>
          <p:nvPr/>
        </p:nvSpPr>
        <p:spPr>
          <a:xfrm>
            <a:off x="80772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PA-组合 60">
            <a:extLst>
              <a:ext uri="{FF2B5EF4-FFF2-40B4-BE49-F238E27FC236}">
                <a16:creationId xmlns:a16="http://schemas.microsoft.com/office/drawing/2014/main" id="{F10C58C3-309C-467C-981F-A901B7214B7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 rot="10800000">
            <a:off x="5194931" y="624083"/>
            <a:ext cx="596269" cy="555090"/>
            <a:chOff x="3546677" y="2838730"/>
            <a:chExt cx="596269" cy="555090"/>
          </a:xfrm>
        </p:grpSpPr>
        <p:sp>
          <p:nvSpPr>
            <p:cNvPr id="62" name="PA-文本框 27_1">
              <a:extLst>
                <a:ext uri="{FF2B5EF4-FFF2-40B4-BE49-F238E27FC236}">
                  <a16:creationId xmlns:a16="http://schemas.microsoft.com/office/drawing/2014/main" id="{3BF1A9E5-7B75-47D6-A851-E9FCE5762BAF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lt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3" name="PA-等腰三角形 62">
              <a:extLst>
                <a:ext uri="{FF2B5EF4-FFF2-40B4-BE49-F238E27FC236}">
                  <a16:creationId xmlns:a16="http://schemas.microsoft.com/office/drawing/2014/main" id="{563BC0B9-551D-47EB-97B7-5A1E3CDF4A3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997C470-8A03-4E0C-B9D6-887E89FA4A58}"/>
              </a:ext>
            </a:extLst>
          </p:cNvPr>
          <p:cNvGrpSpPr/>
          <p:nvPr/>
        </p:nvGrpSpPr>
        <p:grpSpPr>
          <a:xfrm rot="10800000">
            <a:off x="7315200" y="624083"/>
            <a:ext cx="596269" cy="555090"/>
            <a:chOff x="3546677" y="2838730"/>
            <a:chExt cx="596269" cy="555090"/>
          </a:xfrm>
        </p:grpSpPr>
        <p:sp>
          <p:nvSpPr>
            <p:cNvPr id="65" name="TextBox 27_1">
              <a:extLst>
                <a:ext uri="{FF2B5EF4-FFF2-40B4-BE49-F238E27FC236}">
                  <a16:creationId xmlns:a16="http://schemas.microsoft.com/office/drawing/2014/main" id="{CEB8C245-706B-49D4-B345-D186994AB2AB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gt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BBD8C8C5-E4E9-446C-956E-CF2A724EBC86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PA-组合 66">
            <a:extLst>
              <a:ext uri="{FF2B5EF4-FFF2-40B4-BE49-F238E27FC236}">
                <a16:creationId xmlns:a16="http://schemas.microsoft.com/office/drawing/2014/main" id="{BC3D5B9A-4635-450A-999E-FD782E533E8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 rot="10800000">
            <a:off x="6096000" y="624083"/>
            <a:ext cx="596269" cy="555090"/>
            <a:chOff x="3546677" y="2838730"/>
            <a:chExt cx="596269" cy="555090"/>
          </a:xfrm>
        </p:grpSpPr>
        <p:sp>
          <p:nvSpPr>
            <p:cNvPr id="68" name="PA-文本框 27_1">
              <a:extLst>
                <a:ext uri="{FF2B5EF4-FFF2-40B4-BE49-F238E27FC236}">
                  <a16:creationId xmlns:a16="http://schemas.microsoft.com/office/drawing/2014/main" id="{BEBFE1A9-F6A3-43B3-905A-D55172171C2E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9" name="PA-等腰三角形 68">
              <a:extLst>
                <a:ext uri="{FF2B5EF4-FFF2-40B4-BE49-F238E27FC236}">
                  <a16:creationId xmlns:a16="http://schemas.microsoft.com/office/drawing/2014/main" id="{C9913704-4EA6-4007-ADC1-52712344A54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C21788D-1561-45FC-BE4D-2BEFD9B5F24F}"/>
              </a:ext>
            </a:extLst>
          </p:cNvPr>
          <p:cNvGrpSpPr/>
          <p:nvPr/>
        </p:nvGrpSpPr>
        <p:grpSpPr>
          <a:xfrm rot="10800000">
            <a:off x="3664265" y="624083"/>
            <a:ext cx="596269" cy="555090"/>
            <a:chOff x="3546677" y="2838730"/>
            <a:chExt cx="596269" cy="555090"/>
          </a:xfrm>
        </p:grpSpPr>
        <p:sp>
          <p:nvSpPr>
            <p:cNvPr id="71" name="TextBox 27_1">
              <a:extLst>
                <a:ext uri="{FF2B5EF4-FFF2-40B4-BE49-F238E27FC236}">
                  <a16:creationId xmlns:a16="http://schemas.microsoft.com/office/drawing/2014/main" id="{32631A2B-6B82-4827-8615-CD5044550670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L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4A9BF8A9-D583-41B9-B7F7-D8619E355426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D3CAD62-1667-4676-9998-876A1CA3D646}"/>
              </a:ext>
            </a:extLst>
          </p:cNvPr>
          <p:cNvGrpSpPr/>
          <p:nvPr/>
        </p:nvGrpSpPr>
        <p:grpSpPr>
          <a:xfrm rot="10800000">
            <a:off x="7942452" y="624083"/>
            <a:ext cx="596269" cy="555090"/>
            <a:chOff x="3546677" y="2838730"/>
            <a:chExt cx="596269" cy="555090"/>
          </a:xfrm>
        </p:grpSpPr>
        <p:sp>
          <p:nvSpPr>
            <p:cNvPr id="74" name="TextBox 27_1">
              <a:extLst>
                <a:ext uri="{FF2B5EF4-FFF2-40B4-BE49-F238E27FC236}">
                  <a16:creationId xmlns:a16="http://schemas.microsoft.com/office/drawing/2014/main" id="{F87D361E-0B07-4BEA-9CF3-8011C2571377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R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EADA7A30-E9DF-492A-9669-506488CB3863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22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2448 0.000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2448 0.00046 " pathEditMode="relative" ptsTypes="">
                                      <p:cBhvr>
                                        <p:cTn id="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429000"/>
            <a:ext cx="10515600" cy="342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对整个数组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[L,R]=[0, n-1]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进行递归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每次递归时，对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[L,R]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范围内的元素进行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操作，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操作会将数组分成三部分，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[L, lt]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内小于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arr[L], [lt+1, gt-1]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内等于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arr[L], [gt, R]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内大于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的元素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初始时，令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lt=L, gt=R+1, i=L+1, temp = 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，然后一直遍历增加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</a:t>
            </a:r>
          </a:p>
          <a:p>
            <a:pPr lvl="2">
              <a:lnSpc>
                <a:spcPct val="150000"/>
              </a:lnSpc>
            </a:pP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如果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 &lt; temp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，交换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与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arr[lt+1]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，此时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lt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需要增加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增加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继续遍历</a:t>
            </a:r>
            <a:endParaRPr lang="en-US" altLang="zh-CN" sz="160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如果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 &gt; temp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，交换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与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arr[gt-1]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，此时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gt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需要减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不变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，因为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arr[gt-1]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是没有判断过的元素</a:t>
            </a:r>
            <a:endParaRPr lang="en-US" altLang="zh-CN" sz="16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sz="160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5332"/>
            <a:ext cx="10515600" cy="697057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算法流程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468EB9C-A044-4736-84E0-A86258EFE622}"/>
              </a:ext>
            </a:extLst>
          </p:cNvPr>
          <p:cNvSpPr/>
          <p:nvPr/>
        </p:nvSpPr>
        <p:spPr>
          <a:xfrm>
            <a:off x="38100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F96EDD9-6039-448B-A999-F2DC897B1F4F}"/>
              </a:ext>
            </a:extLst>
          </p:cNvPr>
          <p:cNvSpPr/>
          <p:nvPr/>
        </p:nvSpPr>
        <p:spPr>
          <a:xfrm>
            <a:off x="41148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F0610A-D060-4785-B298-20F351BDAEA5}"/>
              </a:ext>
            </a:extLst>
          </p:cNvPr>
          <p:cNvSpPr/>
          <p:nvPr/>
        </p:nvSpPr>
        <p:spPr>
          <a:xfrm>
            <a:off x="44196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875B92F-B7BE-43B6-A1E9-E51CC8064449}"/>
              </a:ext>
            </a:extLst>
          </p:cNvPr>
          <p:cNvSpPr/>
          <p:nvPr/>
        </p:nvSpPr>
        <p:spPr>
          <a:xfrm>
            <a:off x="47244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F0FACBD-BCC6-4F88-8A86-568A4B8F609B}"/>
              </a:ext>
            </a:extLst>
          </p:cNvPr>
          <p:cNvSpPr/>
          <p:nvPr/>
        </p:nvSpPr>
        <p:spPr>
          <a:xfrm>
            <a:off x="50292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222E867-0198-4A4A-96CE-5E4FF2C1769E}"/>
              </a:ext>
            </a:extLst>
          </p:cNvPr>
          <p:cNvSpPr/>
          <p:nvPr/>
        </p:nvSpPr>
        <p:spPr>
          <a:xfrm flipV="1">
            <a:off x="53340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FD0B4B-B9AF-432B-96C3-461A5AAA1201}"/>
              </a:ext>
            </a:extLst>
          </p:cNvPr>
          <p:cNvSpPr/>
          <p:nvPr/>
        </p:nvSpPr>
        <p:spPr>
          <a:xfrm>
            <a:off x="56388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0A35BCC-A1BA-4B8D-859C-24373F2426FE}"/>
              </a:ext>
            </a:extLst>
          </p:cNvPr>
          <p:cNvSpPr/>
          <p:nvPr/>
        </p:nvSpPr>
        <p:spPr>
          <a:xfrm>
            <a:off x="59436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A07C50F-6988-4B30-85CB-857C2962D0A3}"/>
              </a:ext>
            </a:extLst>
          </p:cNvPr>
          <p:cNvSpPr/>
          <p:nvPr/>
        </p:nvSpPr>
        <p:spPr>
          <a:xfrm>
            <a:off x="62484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66D64C1-6813-4647-87A9-FE40879451BB}"/>
              </a:ext>
            </a:extLst>
          </p:cNvPr>
          <p:cNvSpPr/>
          <p:nvPr/>
        </p:nvSpPr>
        <p:spPr>
          <a:xfrm>
            <a:off x="65532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B45708B-F866-4B32-9794-E6113652186A}"/>
              </a:ext>
            </a:extLst>
          </p:cNvPr>
          <p:cNvSpPr/>
          <p:nvPr/>
        </p:nvSpPr>
        <p:spPr>
          <a:xfrm>
            <a:off x="68580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9871D0B-DAC7-4CA4-99FC-CD99392C5148}"/>
              </a:ext>
            </a:extLst>
          </p:cNvPr>
          <p:cNvSpPr/>
          <p:nvPr/>
        </p:nvSpPr>
        <p:spPr>
          <a:xfrm>
            <a:off x="71628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DA2278A-57FB-4951-976D-7F02B4968BAB}"/>
              </a:ext>
            </a:extLst>
          </p:cNvPr>
          <p:cNvSpPr/>
          <p:nvPr/>
        </p:nvSpPr>
        <p:spPr>
          <a:xfrm>
            <a:off x="74676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3164A7A-B131-4B3D-9847-EFC609C77E7C}"/>
              </a:ext>
            </a:extLst>
          </p:cNvPr>
          <p:cNvSpPr/>
          <p:nvPr/>
        </p:nvSpPr>
        <p:spPr>
          <a:xfrm>
            <a:off x="77724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5B4AC41-E27A-4B75-AD68-5D82E6C7FC9A}"/>
              </a:ext>
            </a:extLst>
          </p:cNvPr>
          <p:cNvSpPr/>
          <p:nvPr/>
        </p:nvSpPr>
        <p:spPr>
          <a:xfrm>
            <a:off x="80772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PA-组合 60">
            <a:extLst>
              <a:ext uri="{FF2B5EF4-FFF2-40B4-BE49-F238E27FC236}">
                <a16:creationId xmlns:a16="http://schemas.microsoft.com/office/drawing/2014/main" id="{F10C58C3-309C-467C-981F-A901B7214B7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 rot="10800000">
            <a:off x="5499731" y="624083"/>
            <a:ext cx="596269" cy="555090"/>
            <a:chOff x="3546677" y="2838730"/>
            <a:chExt cx="596269" cy="555090"/>
          </a:xfrm>
        </p:grpSpPr>
        <p:sp>
          <p:nvSpPr>
            <p:cNvPr id="62" name="PA-文本框 27_1">
              <a:extLst>
                <a:ext uri="{FF2B5EF4-FFF2-40B4-BE49-F238E27FC236}">
                  <a16:creationId xmlns:a16="http://schemas.microsoft.com/office/drawing/2014/main" id="{3BF1A9E5-7B75-47D6-A851-E9FCE5762BAF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lt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3" name="PA-等腰三角形 62">
              <a:extLst>
                <a:ext uri="{FF2B5EF4-FFF2-40B4-BE49-F238E27FC236}">
                  <a16:creationId xmlns:a16="http://schemas.microsoft.com/office/drawing/2014/main" id="{563BC0B9-551D-47EB-97B7-5A1E3CDF4A3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997C470-8A03-4E0C-B9D6-887E89FA4A58}"/>
              </a:ext>
            </a:extLst>
          </p:cNvPr>
          <p:cNvGrpSpPr/>
          <p:nvPr/>
        </p:nvGrpSpPr>
        <p:grpSpPr>
          <a:xfrm rot="10800000">
            <a:off x="7315200" y="624083"/>
            <a:ext cx="596269" cy="555090"/>
            <a:chOff x="3546677" y="2838730"/>
            <a:chExt cx="596269" cy="555090"/>
          </a:xfrm>
        </p:grpSpPr>
        <p:sp>
          <p:nvSpPr>
            <p:cNvPr id="65" name="TextBox 27_1">
              <a:extLst>
                <a:ext uri="{FF2B5EF4-FFF2-40B4-BE49-F238E27FC236}">
                  <a16:creationId xmlns:a16="http://schemas.microsoft.com/office/drawing/2014/main" id="{CEB8C245-706B-49D4-B345-D186994AB2AB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gt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BBD8C8C5-E4E9-446C-956E-CF2A724EBC86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PA-组合 66">
            <a:extLst>
              <a:ext uri="{FF2B5EF4-FFF2-40B4-BE49-F238E27FC236}">
                <a16:creationId xmlns:a16="http://schemas.microsoft.com/office/drawing/2014/main" id="{BC3D5B9A-4635-450A-999E-FD782E533E8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 rot="10800000">
            <a:off x="6363201" y="624083"/>
            <a:ext cx="596269" cy="555090"/>
            <a:chOff x="3546677" y="2838730"/>
            <a:chExt cx="596269" cy="555090"/>
          </a:xfrm>
        </p:grpSpPr>
        <p:sp>
          <p:nvSpPr>
            <p:cNvPr id="68" name="PA-文本框 27_1">
              <a:extLst>
                <a:ext uri="{FF2B5EF4-FFF2-40B4-BE49-F238E27FC236}">
                  <a16:creationId xmlns:a16="http://schemas.microsoft.com/office/drawing/2014/main" id="{BEBFE1A9-F6A3-43B3-905A-D55172171C2E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9" name="PA-等腰三角形 68">
              <a:extLst>
                <a:ext uri="{FF2B5EF4-FFF2-40B4-BE49-F238E27FC236}">
                  <a16:creationId xmlns:a16="http://schemas.microsoft.com/office/drawing/2014/main" id="{C9913704-4EA6-4007-ADC1-52712344A54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C21788D-1561-45FC-BE4D-2BEFD9B5F24F}"/>
              </a:ext>
            </a:extLst>
          </p:cNvPr>
          <p:cNvGrpSpPr/>
          <p:nvPr/>
        </p:nvGrpSpPr>
        <p:grpSpPr>
          <a:xfrm rot="10800000">
            <a:off x="3664265" y="624083"/>
            <a:ext cx="596269" cy="555090"/>
            <a:chOff x="3546677" y="2838730"/>
            <a:chExt cx="596269" cy="555090"/>
          </a:xfrm>
        </p:grpSpPr>
        <p:sp>
          <p:nvSpPr>
            <p:cNvPr id="71" name="TextBox 27_1">
              <a:extLst>
                <a:ext uri="{FF2B5EF4-FFF2-40B4-BE49-F238E27FC236}">
                  <a16:creationId xmlns:a16="http://schemas.microsoft.com/office/drawing/2014/main" id="{32631A2B-6B82-4827-8615-CD5044550670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L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4A9BF8A9-D583-41B9-B7F7-D8619E355426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D3CAD62-1667-4676-9998-876A1CA3D646}"/>
              </a:ext>
            </a:extLst>
          </p:cNvPr>
          <p:cNvGrpSpPr/>
          <p:nvPr/>
        </p:nvGrpSpPr>
        <p:grpSpPr>
          <a:xfrm rot="10800000">
            <a:off x="7942452" y="624083"/>
            <a:ext cx="596269" cy="555090"/>
            <a:chOff x="3546677" y="2838730"/>
            <a:chExt cx="596269" cy="555090"/>
          </a:xfrm>
        </p:grpSpPr>
        <p:sp>
          <p:nvSpPr>
            <p:cNvPr id="74" name="TextBox 27_1">
              <a:extLst>
                <a:ext uri="{FF2B5EF4-FFF2-40B4-BE49-F238E27FC236}">
                  <a16:creationId xmlns:a16="http://schemas.microsoft.com/office/drawing/2014/main" id="{F87D361E-0B07-4BEA-9CF3-8011C2571377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R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EADA7A30-E9DF-492A-9669-506488CB3863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45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5 -0.000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05 -2.59259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429000"/>
            <a:ext cx="10515600" cy="342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对整个数组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[L,R]=[0, n-1]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进行递归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每次递归时，对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[L,R]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范围内的元素进行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操作，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操作会将数组分成三部分，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[L, lt]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内小于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arr[L], [lt+1, gt-1]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内等于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arr[L], [gt, R]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内大于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的元素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初始时，令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lt=L, gt=R+1, i=L+1, temp = 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，然后一直遍历增加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</a:t>
            </a:r>
          </a:p>
          <a:p>
            <a:pPr lvl="2">
              <a:lnSpc>
                <a:spcPct val="150000"/>
              </a:lnSpc>
            </a:pP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如果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 &lt; temp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，交换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与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arr[lt+1]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，此时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lt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需要增加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增加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继续遍历</a:t>
            </a:r>
            <a:endParaRPr lang="en-US" altLang="zh-CN" sz="160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如果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 &gt; temp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，交换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与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arr[gt-1]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，此时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gt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需要减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不变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，因为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arr[gt-1]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是没有判断过的元素</a:t>
            </a:r>
            <a:endParaRPr lang="en-US" altLang="zh-CN" sz="16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sz="160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5332"/>
            <a:ext cx="10515600" cy="697057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算法流程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468EB9C-A044-4736-84E0-A86258EFE622}"/>
              </a:ext>
            </a:extLst>
          </p:cNvPr>
          <p:cNvSpPr/>
          <p:nvPr/>
        </p:nvSpPr>
        <p:spPr>
          <a:xfrm>
            <a:off x="38100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F96EDD9-6039-448B-A999-F2DC897B1F4F}"/>
              </a:ext>
            </a:extLst>
          </p:cNvPr>
          <p:cNvSpPr/>
          <p:nvPr/>
        </p:nvSpPr>
        <p:spPr>
          <a:xfrm>
            <a:off x="41148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F0610A-D060-4785-B298-20F351BDAEA5}"/>
              </a:ext>
            </a:extLst>
          </p:cNvPr>
          <p:cNvSpPr/>
          <p:nvPr/>
        </p:nvSpPr>
        <p:spPr>
          <a:xfrm>
            <a:off x="44196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875B92F-B7BE-43B6-A1E9-E51CC8064449}"/>
              </a:ext>
            </a:extLst>
          </p:cNvPr>
          <p:cNvSpPr/>
          <p:nvPr/>
        </p:nvSpPr>
        <p:spPr>
          <a:xfrm>
            <a:off x="47244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F0FACBD-BCC6-4F88-8A86-568A4B8F609B}"/>
              </a:ext>
            </a:extLst>
          </p:cNvPr>
          <p:cNvSpPr/>
          <p:nvPr/>
        </p:nvSpPr>
        <p:spPr>
          <a:xfrm>
            <a:off x="50292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222E867-0198-4A4A-96CE-5E4FF2C1769E}"/>
              </a:ext>
            </a:extLst>
          </p:cNvPr>
          <p:cNvSpPr/>
          <p:nvPr/>
        </p:nvSpPr>
        <p:spPr>
          <a:xfrm flipV="1">
            <a:off x="53340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FD0B4B-B9AF-432B-96C3-461A5AAA1201}"/>
              </a:ext>
            </a:extLst>
          </p:cNvPr>
          <p:cNvSpPr/>
          <p:nvPr/>
        </p:nvSpPr>
        <p:spPr>
          <a:xfrm>
            <a:off x="56388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0A35BCC-A1BA-4B8D-859C-24373F2426FE}"/>
              </a:ext>
            </a:extLst>
          </p:cNvPr>
          <p:cNvSpPr/>
          <p:nvPr/>
        </p:nvSpPr>
        <p:spPr>
          <a:xfrm>
            <a:off x="59436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A07C50F-6988-4B30-85CB-857C2962D0A3}"/>
              </a:ext>
            </a:extLst>
          </p:cNvPr>
          <p:cNvSpPr/>
          <p:nvPr/>
        </p:nvSpPr>
        <p:spPr>
          <a:xfrm>
            <a:off x="62484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66D64C1-6813-4647-87A9-FE40879451BB}"/>
              </a:ext>
            </a:extLst>
          </p:cNvPr>
          <p:cNvSpPr/>
          <p:nvPr/>
        </p:nvSpPr>
        <p:spPr>
          <a:xfrm>
            <a:off x="65532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B45708B-F866-4B32-9794-E6113652186A}"/>
              </a:ext>
            </a:extLst>
          </p:cNvPr>
          <p:cNvSpPr/>
          <p:nvPr/>
        </p:nvSpPr>
        <p:spPr>
          <a:xfrm>
            <a:off x="68580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9871D0B-DAC7-4CA4-99FC-CD99392C5148}"/>
              </a:ext>
            </a:extLst>
          </p:cNvPr>
          <p:cNvSpPr/>
          <p:nvPr/>
        </p:nvSpPr>
        <p:spPr>
          <a:xfrm>
            <a:off x="71628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DA2278A-57FB-4951-976D-7F02B4968BAB}"/>
              </a:ext>
            </a:extLst>
          </p:cNvPr>
          <p:cNvSpPr/>
          <p:nvPr/>
        </p:nvSpPr>
        <p:spPr>
          <a:xfrm>
            <a:off x="74676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3164A7A-B131-4B3D-9847-EFC609C77E7C}"/>
              </a:ext>
            </a:extLst>
          </p:cNvPr>
          <p:cNvSpPr/>
          <p:nvPr/>
        </p:nvSpPr>
        <p:spPr>
          <a:xfrm>
            <a:off x="77724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5B4AC41-E27A-4B75-AD68-5D82E6C7FC9A}"/>
              </a:ext>
            </a:extLst>
          </p:cNvPr>
          <p:cNvSpPr/>
          <p:nvPr/>
        </p:nvSpPr>
        <p:spPr>
          <a:xfrm>
            <a:off x="80772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PA-组合 60">
            <a:extLst>
              <a:ext uri="{FF2B5EF4-FFF2-40B4-BE49-F238E27FC236}">
                <a16:creationId xmlns:a16="http://schemas.microsoft.com/office/drawing/2014/main" id="{F10C58C3-309C-467C-981F-A901B7214B7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 rot="10800000">
            <a:off x="5499731" y="624083"/>
            <a:ext cx="596269" cy="555090"/>
            <a:chOff x="3546677" y="2838730"/>
            <a:chExt cx="596269" cy="555090"/>
          </a:xfrm>
        </p:grpSpPr>
        <p:sp>
          <p:nvSpPr>
            <p:cNvPr id="62" name="PA-文本框 27_1">
              <a:extLst>
                <a:ext uri="{FF2B5EF4-FFF2-40B4-BE49-F238E27FC236}">
                  <a16:creationId xmlns:a16="http://schemas.microsoft.com/office/drawing/2014/main" id="{3BF1A9E5-7B75-47D6-A851-E9FCE5762BAF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lt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3" name="PA-等腰三角形 62">
              <a:extLst>
                <a:ext uri="{FF2B5EF4-FFF2-40B4-BE49-F238E27FC236}">
                  <a16:creationId xmlns:a16="http://schemas.microsoft.com/office/drawing/2014/main" id="{563BC0B9-551D-47EB-97B7-5A1E3CDF4A3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PA-组合 63">
            <a:extLst>
              <a:ext uri="{FF2B5EF4-FFF2-40B4-BE49-F238E27FC236}">
                <a16:creationId xmlns:a16="http://schemas.microsoft.com/office/drawing/2014/main" id="{F997C470-8A03-4E0C-B9D6-887E89FA4A5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 rot="10800000">
            <a:off x="7315200" y="624083"/>
            <a:ext cx="596269" cy="555090"/>
            <a:chOff x="3546677" y="2838730"/>
            <a:chExt cx="596269" cy="555090"/>
          </a:xfrm>
        </p:grpSpPr>
        <p:sp>
          <p:nvSpPr>
            <p:cNvPr id="65" name="PA-文本框 27_1">
              <a:extLst>
                <a:ext uri="{FF2B5EF4-FFF2-40B4-BE49-F238E27FC236}">
                  <a16:creationId xmlns:a16="http://schemas.microsoft.com/office/drawing/2014/main" id="{CEB8C245-706B-49D4-B345-D186994AB2A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gt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6" name="PA-等腰三角形 65">
              <a:extLst>
                <a:ext uri="{FF2B5EF4-FFF2-40B4-BE49-F238E27FC236}">
                  <a16:creationId xmlns:a16="http://schemas.microsoft.com/office/drawing/2014/main" id="{BBD8C8C5-E4E9-446C-956E-CF2A724EBC8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PA-组合 66">
            <a:extLst>
              <a:ext uri="{FF2B5EF4-FFF2-40B4-BE49-F238E27FC236}">
                <a16:creationId xmlns:a16="http://schemas.microsoft.com/office/drawing/2014/main" id="{BC3D5B9A-4635-450A-999E-FD782E533E8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10800000">
            <a:off x="6363201" y="624083"/>
            <a:ext cx="596269" cy="555090"/>
            <a:chOff x="3546677" y="2838730"/>
            <a:chExt cx="596269" cy="555090"/>
          </a:xfrm>
        </p:grpSpPr>
        <p:sp>
          <p:nvSpPr>
            <p:cNvPr id="68" name="PA-文本框 27_1">
              <a:extLst>
                <a:ext uri="{FF2B5EF4-FFF2-40B4-BE49-F238E27FC236}">
                  <a16:creationId xmlns:a16="http://schemas.microsoft.com/office/drawing/2014/main" id="{BEBFE1A9-F6A3-43B3-905A-D55172171C2E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9" name="PA-等腰三角形 68">
              <a:extLst>
                <a:ext uri="{FF2B5EF4-FFF2-40B4-BE49-F238E27FC236}">
                  <a16:creationId xmlns:a16="http://schemas.microsoft.com/office/drawing/2014/main" id="{C9913704-4EA6-4007-ADC1-52712344A54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C21788D-1561-45FC-BE4D-2BEFD9B5F24F}"/>
              </a:ext>
            </a:extLst>
          </p:cNvPr>
          <p:cNvGrpSpPr/>
          <p:nvPr/>
        </p:nvGrpSpPr>
        <p:grpSpPr>
          <a:xfrm rot="10800000">
            <a:off x="3664265" y="624083"/>
            <a:ext cx="596269" cy="555090"/>
            <a:chOff x="3546677" y="2838730"/>
            <a:chExt cx="596269" cy="555090"/>
          </a:xfrm>
        </p:grpSpPr>
        <p:sp>
          <p:nvSpPr>
            <p:cNvPr id="71" name="TextBox 27_1">
              <a:extLst>
                <a:ext uri="{FF2B5EF4-FFF2-40B4-BE49-F238E27FC236}">
                  <a16:creationId xmlns:a16="http://schemas.microsoft.com/office/drawing/2014/main" id="{32631A2B-6B82-4827-8615-CD5044550670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L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4A9BF8A9-D583-41B9-B7F7-D8619E355426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D3CAD62-1667-4676-9998-876A1CA3D646}"/>
              </a:ext>
            </a:extLst>
          </p:cNvPr>
          <p:cNvGrpSpPr/>
          <p:nvPr/>
        </p:nvGrpSpPr>
        <p:grpSpPr>
          <a:xfrm rot="10800000">
            <a:off x="7942452" y="624083"/>
            <a:ext cx="596269" cy="555090"/>
            <a:chOff x="3546677" y="2838730"/>
            <a:chExt cx="596269" cy="555090"/>
          </a:xfrm>
        </p:grpSpPr>
        <p:sp>
          <p:nvSpPr>
            <p:cNvPr id="74" name="TextBox 27_1">
              <a:extLst>
                <a:ext uri="{FF2B5EF4-FFF2-40B4-BE49-F238E27FC236}">
                  <a16:creationId xmlns:a16="http://schemas.microsoft.com/office/drawing/2014/main" id="{F87D361E-0B07-4BEA-9CF3-8011C2571377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R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EADA7A30-E9DF-492A-9669-506488CB3863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03177 0.000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429000"/>
            <a:ext cx="10515600" cy="342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对整个数组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[L,R]=[0, n-1]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进行递归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每次递归时，对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[L,R]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范围内的元素进行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操作，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操作会将数组分成三部分，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[L, lt]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内小于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arr[L], [lt+1, gt-1]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内等于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arr[L], [gt, R]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内大于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的元素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初始时，令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lt=L, gt=R+1, i=L+1, temp = 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，然后一直遍历增加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</a:t>
            </a:r>
          </a:p>
          <a:p>
            <a:pPr lvl="2">
              <a:lnSpc>
                <a:spcPct val="150000"/>
              </a:lnSpc>
            </a:pP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如果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 &lt; temp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，交换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与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arr[lt+1]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，此时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lt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需要增加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增加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继续遍历</a:t>
            </a:r>
            <a:endParaRPr lang="en-US" altLang="zh-CN" sz="160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如果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 &gt; temp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，交换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与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arr[gt-1]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，此时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gt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需要减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不变，因为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arr[gt-1]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是没有判断过的元素</a:t>
            </a:r>
            <a:endParaRPr lang="en-US" altLang="zh-CN" sz="160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如果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arr[i] = temp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，则不用交换元素，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直接加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即可，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一直到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i==gt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终止排序</a:t>
            </a:r>
            <a:endParaRPr lang="en-US" altLang="zh-CN" sz="16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sz="160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sz="160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5332"/>
            <a:ext cx="10515600" cy="697057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算法流程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468EB9C-A044-4736-84E0-A86258EFE622}"/>
              </a:ext>
            </a:extLst>
          </p:cNvPr>
          <p:cNvSpPr/>
          <p:nvPr/>
        </p:nvSpPr>
        <p:spPr>
          <a:xfrm>
            <a:off x="38100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F96EDD9-6039-448B-A999-F2DC897B1F4F}"/>
              </a:ext>
            </a:extLst>
          </p:cNvPr>
          <p:cNvSpPr/>
          <p:nvPr/>
        </p:nvSpPr>
        <p:spPr>
          <a:xfrm>
            <a:off x="41148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F0610A-D060-4785-B298-20F351BDAEA5}"/>
              </a:ext>
            </a:extLst>
          </p:cNvPr>
          <p:cNvSpPr/>
          <p:nvPr/>
        </p:nvSpPr>
        <p:spPr>
          <a:xfrm>
            <a:off x="44196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875B92F-B7BE-43B6-A1E9-E51CC8064449}"/>
              </a:ext>
            </a:extLst>
          </p:cNvPr>
          <p:cNvSpPr/>
          <p:nvPr/>
        </p:nvSpPr>
        <p:spPr>
          <a:xfrm>
            <a:off x="47244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F0FACBD-BCC6-4F88-8A86-568A4B8F609B}"/>
              </a:ext>
            </a:extLst>
          </p:cNvPr>
          <p:cNvSpPr/>
          <p:nvPr/>
        </p:nvSpPr>
        <p:spPr>
          <a:xfrm>
            <a:off x="50292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222E867-0198-4A4A-96CE-5E4FF2C1769E}"/>
              </a:ext>
            </a:extLst>
          </p:cNvPr>
          <p:cNvSpPr/>
          <p:nvPr/>
        </p:nvSpPr>
        <p:spPr>
          <a:xfrm flipV="1">
            <a:off x="53340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FD0B4B-B9AF-432B-96C3-461A5AAA1201}"/>
              </a:ext>
            </a:extLst>
          </p:cNvPr>
          <p:cNvSpPr/>
          <p:nvPr/>
        </p:nvSpPr>
        <p:spPr>
          <a:xfrm>
            <a:off x="56388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0A35BCC-A1BA-4B8D-859C-24373F2426FE}"/>
              </a:ext>
            </a:extLst>
          </p:cNvPr>
          <p:cNvSpPr/>
          <p:nvPr/>
        </p:nvSpPr>
        <p:spPr>
          <a:xfrm>
            <a:off x="59436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A07C50F-6988-4B30-85CB-857C2962D0A3}"/>
              </a:ext>
            </a:extLst>
          </p:cNvPr>
          <p:cNvSpPr/>
          <p:nvPr/>
        </p:nvSpPr>
        <p:spPr>
          <a:xfrm>
            <a:off x="62484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66D64C1-6813-4647-87A9-FE40879451BB}"/>
              </a:ext>
            </a:extLst>
          </p:cNvPr>
          <p:cNvSpPr/>
          <p:nvPr/>
        </p:nvSpPr>
        <p:spPr>
          <a:xfrm>
            <a:off x="65532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B45708B-F866-4B32-9794-E6113652186A}"/>
              </a:ext>
            </a:extLst>
          </p:cNvPr>
          <p:cNvSpPr/>
          <p:nvPr/>
        </p:nvSpPr>
        <p:spPr>
          <a:xfrm>
            <a:off x="6858000" y="1284073"/>
            <a:ext cx="304800" cy="516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9871D0B-DAC7-4CA4-99FC-CD99392C5148}"/>
              </a:ext>
            </a:extLst>
          </p:cNvPr>
          <p:cNvSpPr/>
          <p:nvPr/>
        </p:nvSpPr>
        <p:spPr>
          <a:xfrm>
            <a:off x="71628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DA2278A-57FB-4951-976D-7F02B4968BAB}"/>
              </a:ext>
            </a:extLst>
          </p:cNvPr>
          <p:cNvSpPr/>
          <p:nvPr/>
        </p:nvSpPr>
        <p:spPr>
          <a:xfrm>
            <a:off x="74676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3164A7A-B131-4B3D-9847-EFC609C77E7C}"/>
              </a:ext>
            </a:extLst>
          </p:cNvPr>
          <p:cNvSpPr/>
          <p:nvPr/>
        </p:nvSpPr>
        <p:spPr>
          <a:xfrm>
            <a:off x="77724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5B4AC41-E27A-4B75-AD68-5D82E6C7FC9A}"/>
              </a:ext>
            </a:extLst>
          </p:cNvPr>
          <p:cNvSpPr/>
          <p:nvPr/>
        </p:nvSpPr>
        <p:spPr>
          <a:xfrm>
            <a:off x="80772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PA-组合 60">
            <a:extLst>
              <a:ext uri="{FF2B5EF4-FFF2-40B4-BE49-F238E27FC236}">
                <a16:creationId xmlns:a16="http://schemas.microsoft.com/office/drawing/2014/main" id="{F10C58C3-309C-467C-981F-A901B7214B7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 rot="10800000">
            <a:off x="5499731" y="624083"/>
            <a:ext cx="596269" cy="555090"/>
            <a:chOff x="3546677" y="2838730"/>
            <a:chExt cx="596269" cy="555090"/>
          </a:xfrm>
        </p:grpSpPr>
        <p:sp>
          <p:nvSpPr>
            <p:cNvPr id="62" name="PA-文本框 27_1">
              <a:extLst>
                <a:ext uri="{FF2B5EF4-FFF2-40B4-BE49-F238E27FC236}">
                  <a16:creationId xmlns:a16="http://schemas.microsoft.com/office/drawing/2014/main" id="{3BF1A9E5-7B75-47D6-A851-E9FCE5762BAF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lt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3" name="PA-等腰三角形 62">
              <a:extLst>
                <a:ext uri="{FF2B5EF4-FFF2-40B4-BE49-F238E27FC236}">
                  <a16:creationId xmlns:a16="http://schemas.microsoft.com/office/drawing/2014/main" id="{563BC0B9-551D-47EB-97B7-5A1E3CDF4A3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997C470-8A03-4E0C-B9D6-887E89FA4A58}"/>
              </a:ext>
            </a:extLst>
          </p:cNvPr>
          <p:cNvGrpSpPr/>
          <p:nvPr/>
        </p:nvGrpSpPr>
        <p:grpSpPr>
          <a:xfrm rot="10800000">
            <a:off x="6974587" y="624083"/>
            <a:ext cx="596269" cy="555090"/>
            <a:chOff x="3546677" y="2838730"/>
            <a:chExt cx="596269" cy="555090"/>
          </a:xfrm>
        </p:grpSpPr>
        <p:sp>
          <p:nvSpPr>
            <p:cNvPr id="65" name="TextBox 27_1">
              <a:extLst>
                <a:ext uri="{FF2B5EF4-FFF2-40B4-BE49-F238E27FC236}">
                  <a16:creationId xmlns:a16="http://schemas.microsoft.com/office/drawing/2014/main" id="{CEB8C245-706B-49D4-B345-D186994AB2AB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gt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BBD8C8C5-E4E9-446C-956E-CF2A724EBC86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PA-组合 66">
            <a:extLst>
              <a:ext uri="{FF2B5EF4-FFF2-40B4-BE49-F238E27FC236}">
                <a16:creationId xmlns:a16="http://schemas.microsoft.com/office/drawing/2014/main" id="{BC3D5B9A-4635-450A-999E-FD782E533E8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 rot="10800000">
            <a:off x="6363201" y="624083"/>
            <a:ext cx="596269" cy="555090"/>
            <a:chOff x="3546677" y="2838730"/>
            <a:chExt cx="596269" cy="555090"/>
          </a:xfrm>
        </p:grpSpPr>
        <p:sp>
          <p:nvSpPr>
            <p:cNvPr id="68" name="PA-文本框 27_1">
              <a:extLst>
                <a:ext uri="{FF2B5EF4-FFF2-40B4-BE49-F238E27FC236}">
                  <a16:creationId xmlns:a16="http://schemas.microsoft.com/office/drawing/2014/main" id="{BEBFE1A9-F6A3-43B3-905A-D55172171C2E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9" name="PA-等腰三角形 68">
              <a:extLst>
                <a:ext uri="{FF2B5EF4-FFF2-40B4-BE49-F238E27FC236}">
                  <a16:creationId xmlns:a16="http://schemas.microsoft.com/office/drawing/2014/main" id="{C9913704-4EA6-4007-ADC1-52712344A54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C21788D-1561-45FC-BE4D-2BEFD9B5F24F}"/>
              </a:ext>
            </a:extLst>
          </p:cNvPr>
          <p:cNvGrpSpPr/>
          <p:nvPr/>
        </p:nvGrpSpPr>
        <p:grpSpPr>
          <a:xfrm rot="10800000">
            <a:off x="3664265" y="624083"/>
            <a:ext cx="596269" cy="555090"/>
            <a:chOff x="3546677" y="2838730"/>
            <a:chExt cx="596269" cy="555090"/>
          </a:xfrm>
        </p:grpSpPr>
        <p:sp>
          <p:nvSpPr>
            <p:cNvPr id="71" name="TextBox 27_1">
              <a:extLst>
                <a:ext uri="{FF2B5EF4-FFF2-40B4-BE49-F238E27FC236}">
                  <a16:creationId xmlns:a16="http://schemas.microsoft.com/office/drawing/2014/main" id="{32631A2B-6B82-4827-8615-CD5044550670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L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4A9BF8A9-D583-41B9-B7F7-D8619E355426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D3CAD62-1667-4676-9998-876A1CA3D646}"/>
              </a:ext>
            </a:extLst>
          </p:cNvPr>
          <p:cNvGrpSpPr/>
          <p:nvPr/>
        </p:nvGrpSpPr>
        <p:grpSpPr>
          <a:xfrm rot="10800000">
            <a:off x="7942452" y="624083"/>
            <a:ext cx="596269" cy="555090"/>
            <a:chOff x="3546677" y="2838730"/>
            <a:chExt cx="596269" cy="555090"/>
          </a:xfrm>
        </p:grpSpPr>
        <p:sp>
          <p:nvSpPr>
            <p:cNvPr id="74" name="TextBox 27_1">
              <a:extLst>
                <a:ext uri="{FF2B5EF4-FFF2-40B4-BE49-F238E27FC236}">
                  <a16:creationId xmlns:a16="http://schemas.microsoft.com/office/drawing/2014/main" id="{F87D361E-0B07-4BEA-9CF3-8011C2571377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R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EADA7A30-E9DF-492A-9669-506488CB3863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左大括号 2">
            <a:extLst>
              <a:ext uri="{FF2B5EF4-FFF2-40B4-BE49-F238E27FC236}">
                <a16:creationId xmlns:a16="http://schemas.microsoft.com/office/drawing/2014/main" id="{EEF7F2E3-BB36-492C-BFF4-948E02AAAB58}"/>
              </a:ext>
            </a:extLst>
          </p:cNvPr>
          <p:cNvSpPr/>
          <p:nvPr/>
        </p:nvSpPr>
        <p:spPr>
          <a:xfrm>
            <a:off x="1311564" y="5661891"/>
            <a:ext cx="212436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94F84A-8BD7-4887-BDED-58CC49C3BFA3}"/>
              </a:ext>
            </a:extLst>
          </p:cNvPr>
          <p:cNvSpPr txBox="1"/>
          <p:nvPr/>
        </p:nvSpPr>
        <p:spPr>
          <a:xfrm>
            <a:off x="160482" y="5605083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三路排序的三种情况 </a:t>
            </a:r>
          </a:p>
        </p:txBody>
      </p:sp>
    </p:spTree>
    <p:extLst>
      <p:ext uri="{BB962C8B-B14F-4D97-AF65-F5344CB8AC3E}">
        <p14:creationId xmlns:p14="http://schemas.microsoft.com/office/powerpoint/2010/main" val="33137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2448 0.00046 " pathEditMode="relative" ptsTypes="">
                                      <p:cBhvr>
                                        <p:cTn id="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429000"/>
            <a:ext cx="10515600" cy="34290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一直到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i=gt 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时结束排序</a:t>
            </a: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然后交换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arr[lt]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lt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减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最终，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[L, lt]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内小于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arr[L], [lt+1, gt-1]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内等于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arr[L], [gt, R]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内大于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</a:t>
            </a: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然后继续对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[L, lt]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[gt, R]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内的元素进行递归，重复上述过程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5332"/>
            <a:ext cx="10515600" cy="697057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算法流程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2A3C930-7B5B-4354-8889-7C0120CB7E3A}"/>
              </a:ext>
            </a:extLst>
          </p:cNvPr>
          <p:cNvSpPr/>
          <p:nvPr/>
        </p:nvSpPr>
        <p:spPr>
          <a:xfrm>
            <a:off x="38100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67CA000-D846-4CD3-A9C7-5781CA8332B7}"/>
              </a:ext>
            </a:extLst>
          </p:cNvPr>
          <p:cNvSpPr/>
          <p:nvPr/>
        </p:nvSpPr>
        <p:spPr>
          <a:xfrm>
            <a:off x="41148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FEC6842-1C3E-4261-8560-907B732558C2}"/>
              </a:ext>
            </a:extLst>
          </p:cNvPr>
          <p:cNvSpPr/>
          <p:nvPr/>
        </p:nvSpPr>
        <p:spPr>
          <a:xfrm>
            <a:off x="44196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B686EB4-E77A-4ACB-AA1D-FA8D835EE90A}"/>
              </a:ext>
            </a:extLst>
          </p:cNvPr>
          <p:cNvSpPr/>
          <p:nvPr/>
        </p:nvSpPr>
        <p:spPr>
          <a:xfrm>
            <a:off x="47244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976AB48-7DB7-479A-93B4-3A432EA2102B}"/>
              </a:ext>
            </a:extLst>
          </p:cNvPr>
          <p:cNvSpPr/>
          <p:nvPr/>
        </p:nvSpPr>
        <p:spPr>
          <a:xfrm>
            <a:off x="50292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9FB7957-3AF4-4C00-BA4F-A9C6283B1004}"/>
              </a:ext>
            </a:extLst>
          </p:cNvPr>
          <p:cNvSpPr/>
          <p:nvPr/>
        </p:nvSpPr>
        <p:spPr>
          <a:xfrm flipV="1">
            <a:off x="53340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DE6FAAA-5045-42A7-BABB-FAFF196034E0}"/>
              </a:ext>
            </a:extLst>
          </p:cNvPr>
          <p:cNvSpPr/>
          <p:nvPr/>
        </p:nvSpPr>
        <p:spPr>
          <a:xfrm>
            <a:off x="5638800" y="1284073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274BA2D-C5DE-491B-9A92-D8F647B5C750}"/>
              </a:ext>
            </a:extLst>
          </p:cNvPr>
          <p:cNvSpPr/>
          <p:nvPr/>
        </p:nvSpPr>
        <p:spPr>
          <a:xfrm>
            <a:off x="59436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5C768EA-E161-4DE6-8514-AFB5AD8C57C5}"/>
              </a:ext>
            </a:extLst>
          </p:cNvPr>
          <p:cNvSpPr/>
          <p:nvPr/>
        </p:nvSpPr>
        <p:spPr>
          <a:xfrm>
            <a:off x="62484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2344428-549F-48EC-AE5A-0DE0D45704AC}"/>
              </a:ext>
            </a:extLst>
          </p:cNvPr>
          <p:cNvSpPr/>
          <p:nvPr/>
        </p:nvSpPr>
        <p:spPr>
          <a:xfrm>
            <a:off x="65532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84ECCE3-0E19-433A-A30F-93A3ECDD32CD}"/>
              </a:ext>
            </a:extLst>
          </p:cNvPr>
          <p:cNvSpPr/>
          <p:nvPr/>
        </p:nvSpPr>
        <p:spPr>
          <a:xfrm>
            <a:off x="6858000" y="1284073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082574F-00BE-4FF7-ACE0-9DD5E735DA74}"/>
              </a:ext>
            </a:extLst>
          </p:cNvPr>
          <p:cNvSpPr/>
          <p:nvPr/>
        </p:nvSpPr>
        <p:spPr>
          <a:xfrm>
            <a:off x="71628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0A3B572-4BFE-4FB2-A87F-3704DBA40650}"/>
              </a:ext>
            </a:extLst>
          </p:cNvPr>
          <p:cNvSpPr/>
          <p:nvPr/>
        </p:nvSpPr>
        <p:spPr>
          <a:xfrm>
            <a:off x="74676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CCB08BD-E528-4F7A-A26C-7EBC89CCD8F2}"/>
              </a:ext>
            </a:extLst>
          </p:cNvPr>
          <p:cNvSpPr/>
          <p:nvPr/>
        </p:nvSpPr>
        <p:spPr>
          <a:xfrm>
            <a:off x="77724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64E4637-5F92-40D4-9555-5F043FAC60C5}"/>
              </a:ext>
            </a:extLst>
          </p:cNvPr>
          <p:cNvSpPr/>
          <p:nvPr/>
        </p:nvSpPr>
        <p:spPr>
          <a:xfrm>
            <a:off x="8077200" y="1284073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PA-组合 60">
            <a:extLst>
              <a:ext uri="{FF2B5EF4-FFF2-40B4-BE49-F238E27FC236}">
                <a16:creationId xmlns:a16="http://schemas.microsoft.com/office/drawing/2014/main" id="{41AEFEFE-72DE-4492-9775-059E8CBE2AD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 rot="10800000">
            <a:off x="5499731" y="624083"/>
            <a:ext cx="596269" cy="555090"/>
            <a:chOff x="3546677" y="2838730"/>
            <a:chExt cx="596269" cy="555090"/>
          </a:xfrm>
        </p:grpSpPr>
        <p:sp>
          <p:nvSpPr>
            <p:cNvPr id="92" name="PA-文本框 27_1">
              <a:extLst>
                <a:ext uri="{FF2B5EF4-FFF2-40B4-BE49-F238E27FC236}">
                  <a16:creationId xmlns:a16="http://schemas.microsoft.com/office/drawing/2014/main" id="{1866C179-260E-40A1-9912-5021288E6BEE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lt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3" name="PA-等腰三角形 62">
              <a:extLst>
                <a:ext uri="{FF2B5EF4-FFF2-40B4-BE49-F238E27FC236}">
                  <a16:creationId xmlns:a16="http://schemas.microsoft.com/office/drawing/2014/main" id="{D739F4C1-FE11-444F-81EF-E4F3881E200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71BBECB9-8EDE-45BA-A2FD-18CA54EB0383}"/>
              </a:ext>
            </a:extLst>
          </p:cNvPr>
          <p:cNvGrpSpPr/>
          <p:nvPr/>
        </p:nvGrpSpPr>
        <p:grpSpPr>
          <a:xfrm rot="10800000">
            <a:off x="6974587" y="624083"/>
            <a:ext cx="596269" cy="555090"/>
            <a:chOff x="3546677" y="2838730"/>
            <a:chExt cx="596269" cy="555090"/>
          </a:xfrm>
        </p:grpSpPr>
        <p:sp>
          <p:nvSpPr>
            <p:cNvPr id="95" name="TextBox 27_1">
              <a:extLst>
                <a:ext uri="{FF2B5EF4-FFF2-40B4-BE49-F238E27FC236}">
                  <a16:creationId xmlns:a16="http://schemas.microsoft.com/office/drawing/2014/main" id="{0BDD96CB-E8EF-44EF-8533-0B592DE54F9E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gt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B568F49A-3CA4-425D-8AE7-7355AB3194C2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DA7249FD-7480-499B-94AC-7A8E6C0C2CAA}"/>
              </a:ext>
            </a:extLst>
          </p:cNvPr>
          <p:cNvGrpSpPr/>
          <p:nvPr/>
        </p:nvGrpSpPr>
        <p:grpSpPr>
          <a:xfrm rot="10800000">
            <a:off x="3664265" y="624083"/>
            <a:ext cx="596269" cy="555090"/>
            <a:chOff x="3546677" y="2838730"/>
            <a:chExt cx="596269" cy="555090"/>
          </a:xfrm>
        </p:grpSpPr>
        <p:sp>
          <p:nvSpPr>
            <p:cNvPr id="101" name="TextBox 27_1">
              <a:extLst>
                <a:ext uri="{FF2B5EF4-FFF2-40B4-BE49-F238E27FC236}">
                  <a16:creationId xmlns:a16="http://schemas.microsoft.com/office/drawing/2014/main" id="{2F32C035-DC1B-485D-A4F2-1C31BB534581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L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BB555E91-1B8E-4789-8438-E956E03F8D00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FF20F9D4-2FBA-4F5D-A958-D3B9E6AEF03E}"/>
              </a:ext>
            </a:extLst>
          </p:cNvPr>
          <p:cNvGrpSpPr/>
          <p:nvPr/>
        </p:nvGrpSpPr>
        <p:grpSpPr>
          <a:xfrm rot="10800000">
            <a:off x="7942452" y="624083"/>
            <a:ext cx="596269" cy="555090"/>
            <a:chOff x="3546677" y="2838730"/>
            <a:chExt cx="596269" cy="555090"/>
          </a:xfrm>
        </p:grpSpPr>
        <p:sp>
          <p:nvSpPr>
            <p:cNvPr id="104" name="TextBox 27_1">
              <a:extLst>
                <a:ext uri="{FF2B5EF4-FFF2-40B4-BE49-F238E27FC236}">
                  <a16:creationId xmlns:a16="http://schemas.microsoft.com/office/drawing/2014/main" id="{AE427479-9CBF-4170-8862-9D47E967BD58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R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5" name="等腰三角形 104">
              <a:extLst>
                <a:ext uri="{FF2B5EF4-FFF2-40B4-BE49-F238E27FC236}">
                  <a16:creationId xmlns:a16="http://schemas.microsoft.com/office/drawing/2014/main" id="{FF1BF876-A0B6-4D12-AC10-A91D8A2EDB81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6" name="PA-组合 66">
            <a:extLst>
              <a:ext uri="{FF2B5EF4-FFF2-40B4-BE49-F238E27FC236}">
                <a16:creationId xmlns:a16="http://schemas.microsoft.com/office/drawing/2014/main" id="{AF4A6A04-8BBC-46BF-A14E-7839447C86F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 rot="10800000">
            <a:off x="6974587" y="164887"/>
            <a:ext cx="596269" cy="555090"/>
            <a:chOff x="3546677" y="2838730"/>
            <a:chExt cx="596269" cy="555090"/>
          </a:xfrm>
        </p:grpSpPr>
        <p:sp>
          <p:nvSpPr>
            <p:cNvPr id="107" name="PA-文本框 27_1">
              <a:extLst>
                <a:ext uri="{FF2B5EF4-FFF2-40B4-BE49-F238E27FC236}">
                  <a16:creationId xmlns:a16="http://schemas.microsoft.com/office/drawing/2014/main" id="{0F8DD01F-54E5-4605-A8AC-351C71665D9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8" name="PA-等腰三角形 68">
              <a:extLst>
                <a:ext uri="{FF2B5EF4-FFF2-40B4-BE49-F238E27FC236}">
                  <a16:creationId xmlns:a16="http://schemas.microsoft.com/office/drawing/2014/main" id="{7D336F08-3E1B-451C-8F1B-0F3EB381E15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FB91B5DD-5CF7-4B45-BC1D-10BF2D4588A9}"/>
              </a:ext>
            </a:extLst>
          </p:cNvPr>
          <p:cNvSpPr/>
          <p:nvPr/>
        </p:nvSpPr>
        <p:spPr>
          <a:xfrm>
            <a:off x="3810000" y="2406290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D14E15F-B7BD-4CB4-82AE-293999DF0019}"/>
              </a:ext>
            </a:extLst>
          </p:cNvPr>
          <p:cNvSpPr/>
          <p:nvPr/>
        </p:nvSpPr>
        <p:spPr>
          <a:xfrm>
            <a:off x="4114800" y="2406290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6C0445C-E256-4D69-A302-711FC8E667A9}"/>
              </a:ext>
            </a:extLst>
          </p:cNvPr>
          <p:cNvSpPr/>
          <p:nvPr/>
        </p:nvSpPr>
        <p:spPr>
          <a:xfrm>
            <a:off x="4419600" y="2406290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B731B56-8466-440D-8DFB-767AABC8CEB4}"/>
              </a:ext>
            </a:extLst>
          </p:cNvPr>
          <p:cNvSpPr/>
          <p:nvPr/>
        </p:nvSpPr>
        <p:spPr>
          <a:xfrm>
            <a:off x="4724400" y="2406290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98B2243-BA21-413E-878C-DAF9B6FDF26E}"/>
              </a:ext>
            </a:extLst>
          </p:cNvPr>
          <p:cNvSpPr/>
          <p:nvPr/>
        </p:nvSpPr>
        <p:spPr>
          <a:xfrm>
            <a:off x="5029200" y="2406290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9DE2ED5-2BC1-48B9-AA29-592B8579486D}"/>
              </a:ext>
            </a:extLst>
          </p:cNvPr>
          <p:cNvSpPr/>
          <p:nvPr/>
        </p:nvSpPr>
        <p:spPr>
          <a:xfrm flipV="1">
            <a:off x="5334000" y="2406290"/>
            <a:ext cx="304800" cy="51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E9CD518-D0A1-4312-B21E-985F3EB1ACB9}"/>
              </a:ext>
            </a:extLst>
          </p:cNvPr>
          <p:cNvSpPr/>
          <p:nvPr/>
        </p:nvSpPr>
        <p:spPr>
          <a:xfrm>
            <a:off x="5638800" y="2406290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228D0BC-16FB-43B6-B1A2-AE3FDA1E9011}"/>
              </a:ext>
            </a:extLst>
          </p:cNvPr>
          <p:cNvSpPr/>
          <p:nvPr/>
        </p:nvSpPr>
        <p:spPr>
          <a:xfrm>
            <a:off x="5943600" y="2406290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984C272-92AD-4E7B-A92F-BA7AED705343}"/>
              </a:ext>
            </a:extLst>
          </p:cNvPr>
          <p:cNvSpPr/>
          <p:nvPr/>
        </p:nvSpPr>
        <p:spPr>
          <a:xfrm>
            <a:off x="6248400" y="2406290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A19797C-BA6D-4C0B-B87B-9657897156DC}"/>
              </a:ext>
            </a:extLst>
          </p:cNvPr>
          <p:cNvSpPr/>
          <p:nvPr/>
        </p:nvSpPr>
        <p:spPr>
          <a:xfrm>
            <a:off x="6553200" y="2406290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EA079E6-5BA3-4AE7-974B-E070AE2871C3}"/>
              </a:ext>
            </a:extLst>
          </p:cNvPr>
          <p:cNvSpPr/>
          <p:nvPr/>
        </p:nvSpPr>
        <p:spPr>
          <a:xfrm>
            <a:off x="6858000" y="2406290"/>
            <a:ext cx="304800" cy="516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23364AC-E74E-4212-8E11-AF2E7E2E0F1C}"/>
              </a:ext>
            </a:extLst>
          </p:cNvPr>
          <p:cNvSpPr/>
          <p:nvPr/>
        </p:nvSpPr>
        <p:spPr>
          <a:xfrm>
            <a:off x="7162800" y="2406290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6A4CB14-54EF-487A-BCBE-CDB474D0A702}"/>
              </a:ext>
            </a:extLst>
          </p:cNvPr>
          <p:cNvSpPr/>
          <p:nvPr/>
        </p:nvSpPr>
        <p:spPr>
          <a:xfrm>
            <a:off x="7467600" y="2406290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46F506F-0D01-4127-AA8A-E2D5C51855EB}"/>
              </a:ext>
            </a:extLst>
          </p:cNvPr>
          <p:cNvSpPr/>
          <p:nvPr/>
        </p:nvSpPr>
        <p:spPr>
          <a:xfrm>
            <a:off x="7772400" y="2406290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5ED5B2A-DFBA-4E70-872F-EFDD4F555279}"/>
              </a:ext>
            </a:extLst>
          </p:cNvPr>
          <p:cNvSpPr/>
          <p:nvPr/>
        </p:nvSpPr>
        <p:spPr>
          <a:xfrm>
            <a:off x="8077200" y="2406290"/>
            <a:ext cx="304800" cy="516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PA-组合 60">
            <a:extLst>
              <a:ext uri="{FF2B5EF4-FFF2-40B4-BE49-F238E27FC236}">
                <a16:creationId xmlns:a16="http://schemas.microsoft.com/office/drawing/2014/main" id="{412EC3A4-CF38-4CEC-A4BF-F17DB3E9854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10800000">
            <a:off x="5149401" y="1793149"/>
            <a:ext cx="596269" cy="555090"/>
            <a:chOff x="3546677" y="2838730"/>
            <a:chExt cx="596269" cy="555090"/>
          </a:xfrm>
        </p:grpSpPr>
        <p:sp>
          <p:nvSpPr>
            <p:cNvPr id="125" name="PA-文本框 27_1">
              <a:extLst>
                <a:ext uri="{FF2B5EF4-FFF2-40B4-BE49-F238E27FC236}">
                  <a16:creationId xmlns:a16="http://schemas.microsoft.com/office/drawing/2014/main" id="{80AA0DE6-2421-4620-9961-9F8A02139DE7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lt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6" name="PA-等腰三角形 62">
              <a:extLst>
                <a:ext uri="{FF2B5EF4-FFF2-40B4-BE49-F238E27FC236}">
                  <a16:creationId xmlns:a16="http://schemas.microsoft.com/office/drawing/2014/main" id="{BBD1FA09-3049-4956-8FEB-40742D01C29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5ED0586C-5A40-4E3D-9100-2233B305F780}"/>
              </a:ext>
            </a:extLst>
          </p:cNvPr>
          <p:cNvGrpSpPr/>
          <p:nvPr/>
        </p:nvGrpSpPr>
        <p:grpSpPr>
          <a:xfrm rot="10800000">
            <a:off x="6974586" y="1808754"/>
            <a:ext cx="596269" cy="555090"/>
            <a:chOff x="3546677" y="2838730"/>
            <a:chExt cx="596269" cy="555090"/>
          </a:xfrm>
        </p:grpSpPr>
        <p:sp>
          <p:nvSpPr>
            <p:cNvPr id="128" name="TextBox 27_1">
              <a:extLst>
                <a:ext uri="{FF2B5EF4-FFF2-40B4-BE49-F238E27FC236}">
                  <a16:creationId xmlns:a16="http://schemas.microsoft.com/office/drawing/2014/main" id="{61B1144A-E737-41D1-964C-BF0F582D661A}"/>
                </a:ext>
              </a:extLst>
            </p:cNvPr>
            <p:cNvSpPr txBox="1"/>
            <p:nvPr/>
          </p:nvSpPr>
          <p:spPr>
            <a:xfrm rot="10800000"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gt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9" name="等腰三角形 128">
              <a:extLst>
                <a:ext uri="{FF2B5EF4-FFF2-40B4-BE49-F238E27FC236}">
                  <a16:creationId xmlns:a16="http://schemas.microsoft.com/office/drawing/2014/main" id="{A9ADE7F2-2C9E-4F89-8F25-8E9F13F0F43F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33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48148E-6 L -0.15 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48148E-6 L 0.15 1.76725E-1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03177 0.00046 " pathEditMode="relative" ptsTypes="">
                                      <p:cBhvr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1213</Words>
  <Application>Microsoft Office PowerPoint</Application>
  <PresentationFormat>宽屏</PresentationFormat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三路快速排序</vt:lpstr>
      <vt:lpstr>三路快速排序实现要解决问题</vt:lpstr>
      <vt:lpstr>算法流程</vt:lpstr>
      <vt:lpstr>算法流程</vt:lpstr>
      <vt:lpstr>算法流程</vt:lpstr>
      <vt:lpstr>算法流程</vt:lpstr>
      <vt:lpstr>算法流程</vt:lpstr>
      <vt:lpstr>算法流程</vt:lpstr>
      <vt:lpstr>算法流程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并查集简单版本实现</dc:title>
  <dc:creator>YR</dc:creator>
  <cp:lastModifiedBy>YR</cp:lastModifiedBy>
  <cp:revision>311</cp:revision>
  <dcterms:created xsi:type="dcterms:W3CDTF">2020-10-22T00:53:08Z</dcterms:created>
  <dcterms:modified xsi:type="dcterms:W3CDTF">2021-01-03T08:59:45Z</dcterms:modified>
</cp:coreProperties>
</file>