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  <p:sldId id="284" r:id="rId5"/>
    <p:sldId id="268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8" r:id="rId39"/>
    <p:sldId id="28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24"/>
      </p:cViewPr>
      <p:guideLst>
        <p:guide pos="416"/>
        <p:guide pos="7256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0834-1A66-449B-8535-2BEC1DFA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7F2A9-B1B9-4208-95DE-8D3B25C6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EF6E-381D-43A2-A8C8-FF471BA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46335-9199-44A7-8661-3CF8C6C7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7CB3A-961E-487F-8F07-D3EA5040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F1FE-F739-4F59-A90C-1ABBBD22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B11BF-8F8A-467B-BAC8-F3E75632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58334-25D6-4465-8E6F-435101F7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F485-743E-4E11-9253-6C3775C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0B3DB-181D-46AC-8787-F54F942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059FA-3F96-45B5-B3E5-6C1961487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FAD31-5F59-44EB-8809-EE6193D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57114-599B-4B74-8E8D-6866EF71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C4075-0327-4018-A15F-6009AE74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66D54-31FA-4902-ACD4-00F2C6C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5C38-9E01-4431-AF81-B43D22A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CA5A3-E8EA-4F9F-BFF1-D2AC6A2C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13A40-BAD3-4A98-B33B-0B28F566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F494D-2229-4DB7-8C1F-B6DB8839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CA765-75C5-4FB7-9C48-8DCB2FA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F00C3-AD3A-4D37-A86B-2B8022B1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6F1F9-0C65-449D-B24A-A0BDA404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99991-B30C-42E8-B493-4C8E4E9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48CC9-F7A7-4ECC-AB1F-C063F976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8D981-1F1A-48BB-AFEA-7DBE6A72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EF96F-C66B-4C79-847F-F113626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9635E-C638-4A72-93E6-6C5312B17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8F88D-FEB6-4D3D-8E10-5F3DE702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E2334-DB6A-43B4-B156-F99B08B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F132F-BCBA-4105-B7C0-40115606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4375E-CBDB-47BB-A011-DEB83A2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498F-ADA9-44E3-B32F-CA3C8E5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A93C7-3891-4EC8-909C-CDDB5230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30348-DD1D-4001-AF6D-1283DA087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9C972-6EC3-445A-92F9-EFAEF56E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23A0A-C765-4AAB-B943-19DE051E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CC235-E081-4372-ACB2-541D354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2C97-FCEC-49BA-AB45-A4328F8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64803-B83A-4AE8-8F84-44B389A5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FC97A-5158-4D7B-A3F9-E6FBDAB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4B323-DAD4-4705-BE2C-8A01EF29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96BB0-AE25-4524-BC7E-3FE69E49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780F-3B28-4141-901B-65C84C5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9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91F1B-8903-4BE1-A447-1B1ACFDC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DC890-D8FF-41D5-A474-46D2A624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CD7A8-61AB-4662-9476-A16FE634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4B8F-038B-4922-9CFC-CC290509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488F-2090-4AE7-963F-B3F8AF5A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55E00-EF7F-462A-8C62-7C3D65D0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21C11-B83D-405A-8604-F51E850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72A08-785D-476C-AEC4-A743FFBC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5C53F-F9D0-4B06-9B78-D22DC95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15FF-B061-4825-913B-FE433840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A1F19B-0527-4980-83FF-DC7EB864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00FE1-BBCE-470F-904D-23F03727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E254E-CF7D-41EF-AB3D-CD6C0277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59E78-D68C-4606-A8D1-4501EDC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79856-BB66-4573-8697-2C10EB24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96B3D7-B8DD-438F-BAB8-67315324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40934-2631-46BC-A457-DE3CF7B3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74FC0-61B6-43FF-BD00-326AF85E8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F0437-424E-4D2E-BA04-12D5B546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698CA-6864-4219-96EA-01F3D49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3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4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5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17.xml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42.png"/><Relationship Id="rId11" Type="http://schemas.openxmlformats.org/officeDocument/2006/relationships/tags" Target="../tags/tag18.xml"/><Relationship Id="rId5" Type="http://schemas.openxmlformats.org/officeDocument/2006/relationships/image" Target="../media/image47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42.png"/><Relationship Id="rId11" Type="http://schemas.openxmlformats.org/officeDocument/2006/relationships/tags" Target="../tags/tag19.xml"/><Relationship Id="rId5" Type="http://schemas.openxmlformats.org/officeDocument/2006/relationships/image" Target="../media/image47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42.png"/><Relationship Id="rId11" Type="http://schemas.openxmlformats.org/officeDocument/2006/relationships/tags" Target="../tags/tag20.xml"/><Relationship Id="rId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42.png"/><Relationship Id="rId11" Type="http://schemas.openxmlformats.org/officeDocument/2006/relationships/tags" Target="../tags/tag21.xml"/><Relationship Id="rId5" Type="http://schemas.openxmlformats.org/officeDocument/2006/relationships/image" Target="../media/image55.png"/><Relationship Id="rId10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42.png"/><Relationship Id="rId11" Type="http://schemas.openxmlformats.org/officeDocument/2006/relationships/tags" Target="../tags/tag22.xml"/><Relationship Id="rId5" Type="http://schemas.openxmlformats.org/officeDocument/2006/relationships/image" Target="../media/image59.png"/><Relationship Id="rId10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42.png"/><Relationship Id="rId11" Type="http://schemas.openxmlformats.org/officeDocument/2006/relationships/tags" Target="../tags/tag23.xml"/><Relationship Id="rId5" Type="http://schemas.openxmlformats.org/officeDocument/2006/relationships/image" Target="../media/image63.png"/><Relationship Id="rId10" Type="http://schemas.openxmlformats.org/officeDocument/2006/relationships/image" Target="../media/image64.png"/><Relationship Id="rId4" Type="http://schemas.openxmlformats.org/officeDocument/2006/relationships/image" Target="../media/image62.png"/><Relationship Id="rId9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tags" Target="../tags/tag24.xml"/><Relationship Id="rId7" Type="http://schemas.openxmlformats.org/officeDocument/2006/relationships/image" Target="../media/image4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390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5.xml"/><Relationship Id="rId7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400.png"/><Relationship Id="rId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66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6.xml"/><Relationship Id="rId7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10" Type="http://schemas.openxmlformats.org/officeDocument/2006/relationships/image" Target="../media/image25.png"/><Relationship Id="rId4" Type="http://schemas.openxmlformats.org/officeDocument/2006/relationships/image" Target="../media/image67.png"/><Relationship Id="rId9" Type="http://schemas.openxmlformats.org/officeDocument/2006/relationships/image" Target="../media/image4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tags" Target="../tags/tag27.xml"/><Relationship Id="rId7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31.png"/><Relationship Id="rId5" Type="http://schemas.openxmlformats.org/officeDocument/2006/relationships/image" Target="../media/image440.png"/><Relationship Id="rId10" Type="http://schemas.openxmlformats.org/officeDocument/2006/relationships/image" Target="../media/image34.png"/><Relationship Id="rId4" Type="http://schemas.openxmlformats.org/officeDocument/2006/relationships/image" Target="../media/image68.png"/><Relationship Id="rId9" Type="http://schemas.openxmlformats.org/officeDocument/2006/relationships/image" Target="../media/image4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tags" Target="../tags/tag28.xml"/><Relationship Id="rId7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35.png"/><Relationship Id="rId5" Type="http://schemas.openxmlformats.org/officeDocument/2006/relationships/image" Target="../media/image440.png"/><Relationship Id="rId10" Type="http://schemas.openxmlformats.org/officeDocument/2006/relationships/image" Target="../media/image510.png"/><Relationship Id="rId4" Type="http://schemas.openxmlformats.org/officeDocument/2006/relationships/image" Target="../media/image69.png"/><Relationship Id="rId9" Type="http://schemas.openxmlformats.org/officeDocument/2006/relationships/image" Target="../media/image4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tags" Target="../tags/tag29.xml"/><Relationship Id="rId7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38.png"/><Relationship Id="rId5" Type="http://schemas.openxmlformats.org/officeDocument/2006/relationships/image" Target="../media/image530.png"/><Relationship Id="rId10" Type="http://schemas.openxmlformats.org/officeDocument/2006/relationships/image" Target="../media/image510.png"/><Relationship Id="rId4" Type="http://schemas.openxmlformats.org/officeDocument/2006/relationships/image" Target="../media/image70.png"/><Relationship Id="rId9" Type="http://schemas.openxmlformats.org/officeDocument/2006/relationships/image" Target="../media/image5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tags" Target="../tags/tag30.xml"/><Relationship Id="rId7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560.png"/><Relationship Id="rId5" Type="http://schemas.openxmlformats.org/officeDocument/2006/relationships/image" Target="../media/image72.png"/><Relationship Id="rId10" Type="http://schemas.openxmlformats.org/officeDocument/2006/relationships/image" Target="../media/image510.png"/><Relationship Id="rId4" Type="http://schemas.openxmlformats.org/officeDocument/2006/relationships/image" Target="../media/image71.png"/><Relationship Id="rId9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tags" Target="../tags/tag31.xml"/><Relationship Id="rId7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590.png"/><Relationship Id="rId5" Type="http://schemas.openxmlformats.org/officeDocument/2006/relationships/image" Target="../media/image72.png"/><Relationship Id="rId10" Type="http://schemas.openxmlformats.org/officeDocument/2006/relationships/image" Target="../media/image610.png"/><Relationship Id="rId4" Type="http://schemas.openxmlformats.org/officeDocument/2006/relationships/image" Target="../media/image74.png"/><Relationship Id="rId9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tags" Target="../tags/tag32.xml"/><Relationship Id="rId7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610.png"/><Relationship Id="rId4" Type="http://schemas.openxmlformats.org/officeDocument/2006/relationships/image" Target="../media/image75.png"/><Relationship Id="rId9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33.xml"/><Relationship Id="rId7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0.png"/><Relationship Id="rId4" Type="http://schemas.openxmlformats.org/officeDocument/2006/relationships/image" Target="../media/image78.png"/><Relationship Id="rId9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7548"/>
            <a:ext cx="9144000" cy="882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归并排序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098ABCB-C53B-4943-BC38-9CADCBCCB5D5}"/>
              </a:ext>
            </a:extLst>
          </p:cNvPr>
          <p:cNvCxnSpPr>
            <a:cxnSpLocks/>
          </p:cNvCxnSpPr>
          <p:nvPr/>
        </p:nvCxnSpPr>
        <p:spPr>
          <a:xfrm>
            <a:off x="7798570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06AF612-BDB1-4BF2-A1EF-7FB953881A90}"/>
              </a:ext>
            </a:extLst>
          </p:cNvPr>
          <p:cNvCxnSpPr>
            <a:cxnSpLocks/>
          </p:cNvCxnSpPr>
          <p:nvPr/>
        </p:nvCxnSpPr>
        <p:spPr>
          <a:xfrm>
            <a:off x="4402666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=0(&lt;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zh-CN" sz="1600" b="0"/>
                  <a:t> (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b="0"/>
                  <a:t>没有遍历完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1600" b="0"/>
                  <a:t>+1</a:t>
                </a:r>
                <a:r>
                  <a:rPr lang="zh-CN" altLang="en-US" sz="1600" b="0"/>
                  <a:t>次，继续合并。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b="0"/>
                  <a:t>应该遍历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600"/>
                  <a:t>次，每次排序一个元素</a:t>
                </a:r>
                <a:r>
                  <a:rPr lang="en-US" altLang="zh-CN" sz="1600" b="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600" b="0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0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</m:oMath>
                </a14:m>
                <a:r>
                  <a:rPr lang="zh-CN" altLang="en-US" sz="1600"/>
                  <a:t>第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/>
                  <a:t>个元素</a:t>
                </a:r>
                <a:r>
                  <a:rPr lang="en-US" altLang="zh-CN" sz="1600"/>
                  <a:t>(</a:t>
                </a:r>
                <a:r>
                  <a:rPr lang="zh-CN" altLang="en-US" sz="1600"/>
                  <a:t>在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左边</a:t>
                </a:r>
                <a:r>
                  <a:rPr lang="en-US" altLang="zh-CN" sz="1600"/>
                  <a:t>)</a:t>
                </a:r>
                <a:r>
                  <a:rPr lang="zh-CN" altLang="en-US" sz="1600"/>
                  <a:t>小于第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/>
                  <a:t>个元素</a:t>
                </a:r>
                <a:r>
                  <a:rPr lang="en-US" altLang="zh-CN" sz="1600"/>
                  <a:t>(</a:t>
                </a:r>
                <a:r>
                  <a:rPr lang="zh-CN" altLang="en-US" sz="1600"/>
                  <a:t>在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右边</a:t>
                </a:r>
                <a:r>
                  <a:rPr lang="en-US" altLang="zh-CN" sz="1600"/>
                  <a:t>))</a:t>
                </a:r>
                <a:endParaRPr lang="en-US" altLang="zh-CN" sz="1600" b="0"/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1600" b="0"/>
                  <a:t> </a:t>
                </a:r>
                <a:r>
                  <a:rPr lang="zh-CN" altLang="en-US" sz="1600" b="0" strike="sngStrike"/>
                  <a:t>将</a:t>
                </a:r>
                <a14:m>
                  <m:oMath xmlns:m="http://schemas.openxmlformats.org/officeDocument/2006/math"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strike="sngStrike"/>
                  <a:t>赋值给</a:t>
                </a:r>
                <a14:m>
                  <m:oMath xmlns:m="http://schemas.openxmlformats.org/officeDocument/2006/math"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/>
                  <a:t>，将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𝑢𝑥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/>
                  <a:t>赋值给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𝑟𝑟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0"/>
                  <a:t>，即在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𝑎𝑢𝑥</m:t>
                    </m:r>
                  </m:oMath>
                </a14:m>
                <a:r>
                  <a:rPr lang="zh-CN" altLang="en-US" sz="1600" b="0"/>
                  <a:t>中找到小的这个元素赋值给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 b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b="0"/>
                  <a:t>加</a:t>
                </a:r>
                <a:r>
                  <a:rPr lang="en-US" altLang="zh-CN" sz="1600" b="0"/>
                  <a:t>1</a:t>
                </a:r>
                <a:r>
                  <a:rPr lang="zh-CN" altLang="en-US" sz="1600" b="0"/>
                  <a:t>，即在刚刚排好序的那个元素的位置向右移动</a:t>
                </a:r>
                <a:r>
                  <a:rPr lang="en-US" altLang="zh-CN" sz="1600" b="0"/>
                  <a:t>1</a:t>
                </a:r>
                <a:r>
                  <a:rPr lang="zh-CN" altLang="en-US" sz="1600" b="0"/>
                  <a:t>位</a:t>
                </a:r>
                <a:endParaRPr lang="en-US" altLang="zh-CN" sz="1600" b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</m:oMath>
                </a14:m>
                <a:r>
                  <a:rPr lang="zh-CN" altLang="en-US" sz="1600"/>
                  <a:t>第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/>
                  <a:t>个元素</a:t>
                </a:r>
                <a:r>
                  <a:rPr lang="en-US" altLang="zh-CN" sz="1600"/>
                  <a:t>(</a:t>
                </a:r>
                <a:r>
                  <a:rPr lang="zh-CN" altLang="en-US" sz="1600"/>
                  <a:t>在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左边</a:t>
                </a:r>
                <a:r>
                  <a:rPr lang="en-US" altLang="zh-CN" sz="1600"/>
                  <a:t>)</a:t>
                </a:r>
                <a:r>
                  <a:rPr lang="zh-CN" altLang="en-US" sz="1600"/>
                  <a:t>大于等于第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/>
                  <a:t>个元素</a:t>
                </a:r>
                <a:r>
                  <a:rPr lang="en-US" altLang="zh-CN" sz="1600"/>
                  <a:t>(</a:t>
                </a:r>
                <a:r>
                  <a:rPr lang="zh-CN" altLang="en-US" sz="1600"/>
                  <a:t>在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右边</a:t>
                </a:r>
                <a:r>
                  <a:rPr lang="en-US" altLang="zh-CN" sz="1600"/>
                  <a:t>)) 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1600"/>
                  <a:t> </a:t>
                </a:r>
                <a:r>
                  <a:rPr lang="zh-CN" altLang="en-US" sz="1600" strike="sngStrike"/>
                  <a:t>将</a:t>
                </a:r>
                <a14:m>
                  <m:oMath xmlns:m="http://schemas.openxmlformats.org/officeDocument/2006/math"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strike="sngStrike"/>
                  <a:t>赋值给</a:t>
                </a:r>
                <a14:m>
                  <m:oMath xmlns:m="http://schemas.openxmlformats.org/officeDocument/2006/math"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strike="sngStrike"/>
                  <a:t> </a:t>
                </a:r>
                <a:r>
                  <a:rPr lang="zh-CN" altLang="en-US" sz="1600"/>
                  <a:t>，将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/>
                  <a:t>赋值给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/>
                  <a:t>	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加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，即在刚刚排好序的那个元素的位置向右移动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位</a:t>
                </a: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[1]=6</m:t>
                    </m:r>
                  </m:oMath>
                </a14:m>
                <a:r>
                  <a:rPr lang="zh-CN" altLang="en-US" sz="1600"/>
                  <a:t>，</a:t>
                </a:r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sz="1600"/>
                  <a:t>赋值给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++=2</m:t>
                    </m:r>
                  </m:oMath>
                </a14:m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 b="-9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4C032D7-1DFE-49D7-AFD8-2DD5BA178A84}"/>
              </a:ext>
            </a:extLst>
          </p:cNvPr>
          <p:cNvSpPr/>
          <p:nvPr/>
        </p:nvSpPr>
        <p:spPr>
          <a:xfrm>
            <a:off x="2842690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FA9357C-D1E7-4841-BA1C-9EFD7B65EA1B}"/>
              </a:ext>
            </a:extLst>
          </p:cNvPr>
          <p:cNvCxnSpPr>
            <a:cxnSpLocks/>
          </p:cNvCxnSpPr>
          <p:nvPr/>
        </p:nvCxnSpPr>
        <p:spPr>
          <a:xfrm>
            <a:off x="3546352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067902" y="1224536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3916932" y="1226845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2596074" y="117032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4" y="1170329"/>
                <a:ext cx="565793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3967458" y="1178453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458" y="1178453"/>
                <a:ext cx="565792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3067902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3175772" y="224744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772" y="224744"/>
                <a:ext cx="565793" cy="246221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697692" y="2299076"/>
                <a:ext cx="16973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=0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92" y="2299076"/>
                <a:ext cx="1697320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1102985-186C-4BA4-AB9F-CDDC71D4584B}"/>
              </a:ext>
            </a:extLst>
          </p:cNvPr>
          <p:cNvSpPr/>
          <p:nvPr/>
        </p:nvSpPr>
        <p:spPr>
          <a:xfrm>
            <a:off x="3687970" y="580173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5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0.06862 0.1245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4" grpId="0" animBg="1"/>
      <p:bldP spid="3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098ABCB-C53B-4943-BC38-9CADCBCCB5D5}"/>
              </a:ext>
            </a:extLst>
          </p:cNvPr>
          <p:cNvCxnSpPr>
            <a:cxnSpLocks/>
          </p:cNvCxnSpPr>
          <p:nvPr/>
        </p:nvCxnSpPr>
        <p:spPr>
          <a:xfrm>
            <a:off x="7798570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06AF612-BDB1-4BF2-A1EF-7FB953881A90}"/>
              </a:ext>
            </a:extLst>
          </p:cNvPr>
          <p:cNvCxnSpPr>
            <a:cxnSpLocks/>
          </p:cNvCxnSpPr>
          <p:nvPr/>
        </p:nvCxnSpPr>
        <p:spPr>
          <a:xfrm>
            <a:off x="4402666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=1(&lt;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zh-CN" sz="1600" b="0"/>
                  <a:t> (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b="0"/>
                  <a:t>没有遍历完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600" b="0"/>
                  <a:t>次，继续合并</a:t>
                </a:r>
                <a:r>
                  <a:rPr lang="en-US" altLang="zh-CN" sz="1600" b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2−0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[2](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越界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所以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应该</m:t>
                    </m:r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对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越界</m:t>
                    </m:r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情况</m:t>
                    </m:r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进行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判断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/>
                  <a:t>#</a:t>
                </a:r>
                <a:r>
                  <a:rPr lang="zh-CN" altLang="en-US" sz="1600"/>
                  <a:t> 判断条件</a:t>
                </a:r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如果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，表示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𝑎𝑢𝑥</m:t>
                    </m:r>
                  </m:oMath>
                </a14:m>
                <a:r>
                  <a:rPr lang="zh-CN" altLang="en-US" sz="1600"/>
                  <a:t>左边部分的元素已经排序完成，此时直接令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即可</m:t>
                    </m:r>
                  </m:oMath>
                </a14:m>
                <a:r>
                  <a:rPr lang="zh-CN" altLang="en-US" sz="1600"/>
                  <a:t>，然后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迭代</m:t>
                    </m:r>
                  </m:oMath>
                </a14:m>
                <a:r>
                  <a:rPr lang="zh-CN" altLang="en-US" sz="1600"/>
                  <a:t>，每次将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右</a:t>
                </a:r>
                <a:r>
                  <a:rPr lang="zh-CN" altLang="en-US" sz="1600"/>
                  <a:t>边的元素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/>
                  <a:t>赋值给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如果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/>
                  <a:t>，表示右边部分的元素已经排序完成，此时直接令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++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即可</m:t>
                    </m:r>
                  </m:oMath>
                </a14:m>
                <a:r>
                  <a:rPr lang="zh-CN" altLang="en-US" sz="1600"/>
                  <a:t>，然后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迭代</m:t>
                    </m:r>
                  </m:oMath>
                </a14:m>
                <a:r>
                  <a:rPr lang="zh-CN" altLang="en-US" sz="1600"/>
                  <a:t>，每次将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左</a:t>
                </a:r>
                <a:r>
                  <a:rPr lang="zh-CN" altLang="en-US" sz="1600"/>
                  <a:t>边的元素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/>
                  <a:t>赋值给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最终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遍历完成后，完成排序</a:t>
                </a: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4C032D7-1DFE-49D7-AFD8-2DD5BA178A84}"/>
              </a:ext>
            </a:extLst>
          </p:cNvPr>
          <p:cNvSpPr/>
          <p:nvPr/>
        </p:nvSpPr>
        <p:spPr>
          <a:xfrm>
            <a:off x="2842690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FA9357C-D1E7-4841-BA1C-9EFD7B65EA1B}"/>
              </a:ext>
            </a:extLst>
          </p:cNvPr>
          <p:cNvCxnSpPr>
            <a:cxnSpLocks/>
          </p:cNvCxnSpPr>
          <p:nvPr/>
        </p:nvCxnSpPr>
        <p:spPr>
          <a:xfrm>
            <a:off x="3546352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067902" y="1224536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4773219" y="1226845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2596074" y="117032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4" y="1170329"/>
                <a:ext cx="565793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4914837" y="1178453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37" y="1178453"/>
                <a:ext cx="565792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3920340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4119769" y="249225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=1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769" y="249225"/>
                <a:ext cx="565793" cy="246221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697692" y="2299076"/>
                <a:ext cx="16973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=0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92" y="2299076"/>
                <a:ext cx="1697320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63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098ABCB-C53B-4943-BC38-9CADCBCCB5D5}"/>
              </a:ext>
            </a:extLst>
          </p:cNvPr>
          <p:cNvCxnSpPr>
            <a:cxnSpLocks/>
          </p:cNvCxnSpPr>
          <p:nvPr/>
        </p:nvCxnSpPr>
        <p:spPr>
          <a:xfrm>
            <a:off x="7798570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06AF612-BDB1-4BF2-A1EF-7FB953881A90}"/>
              </a:ext>
            </a:extLst>
          </p:cNvPr>
          <p:cNvCxnSpPr>
            <a:cxnSpLocks/>
          </p:cNvCxnSpPr>
          <p:nvPr/>
        </p:nvCxnSpPr>
        <p:spPr>
          <a:xfrm>
            <a:off x="4402666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=1(=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zh-CN" sz="1600" b="0"/>
                  <a:t> (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b="0"/>
                  <a:t>没有遍历完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600" b="0"/>
                  <a:t>次，继续合并</a:t>
                </a:r>
                <a:r>
                  <a:rPr lang="en-US" altLang="zh-CN" sz="1600" b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2−0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[2](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越界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所以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应该</m:t>
                    </m:r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对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越界</m:t>
                    </m:r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情况</m:t>
                    </m:r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进行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判断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/>
                  <a:t>#</a:t>
                </a:r>
                <a:r>
                  <a:rPr lang="zh-CN" altLang="en-US" sz="1600"/>
                  <a:t> 判断条件</a:t>
                </a:r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如果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/>
                  <a:t>，表示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𝑎𝑢𝑥</m:t>
                    </m:r>
                  </m:oMath>
                </a14:m>
                <a:r>
                  <a:rPr lang="zh-CN" altLang="en-US" sz="1600"/>
                  <a:t>右边部分的元素已经排序完成，此时直接令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++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即可</m:t>
                    </m:r>
                  </m:oMath>
                </a14:m>
                <a:r>
                  <a:rPr lang="zh-CN" altLang="en-US" sz="1600"/>
                  <a:t>，然后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迭代</m:t>
                    </m:r>
                  </m:oMath>
                </a14:m>
                <a:r>
                  <a:rPr lang="zh-CN" altLang="en-US" sz="1600"/>
                  <a:t>，每次将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左</a:t>
                </a:r>
                <a:r>
                  <a:rPr lang="zh-CN" altLang="en-US" sz="1600"/>
                  <a:t>边的元素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/>
                  <a:t>赋值给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600"/>
                  <a:t>，</a:t>
                </a:r>
                <a:r>
                  <a:rPr lang="en-US" altLang="zh-CN" sz="160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𝑎𝑢𝑥</m:t>
                    </m:r>
                  </m:oMath>
                </a14:m>
                <a:r>
                  <a:rPr lang="zh-CN" altLang="en-US" sz="1600"/>
                  <a:t>右边部分排序完成，令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0−0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++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4C032D7-1DFE-49D7-AFD8-2DD5BA178A84}"/>
              </a:ext>
            </a:extLst>
          </p:cNvPr>
          <p:cNvSpPr/>
          <p:nvPr/>
        </p:nvSpPr>
        <p:spPr>
          <a:xfrm>
            <a:off x="2838940" y="580173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FA9357C-D1E7-4841-BA1C-9EFD7B65EA1B}"/>
              </a:ext>
            </a:extLst>
          </p:cNvPr>
          <p:cNvCxnSpPr>
            <a:cxnSpLocks/>
          </p:cNvCxnSpPr>
          <p:nvPr/>
        </p:nvCxnSpPr>
        <p:spPr>
          <a:xfrm>
            <a:off x="3546352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067902" y="1224536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4773219" y="1226845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2596074" y="117032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4" y="1170329"/>
                <a:ext cx="565793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4914837" y="1178453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37" y="1178453"/>
                <a:ext cx="565792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3920340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4119769" y="249225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=1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769" y="249225"/>
                <a:ext cx="565793" cy="246221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697692" y="2299076"/>
                <a:ext cx="16973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=0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92" y="2299076"/>
                <a:ext cx="1697320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0165" y="57563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6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0.06953 0.1254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06AF612-BDB1-4BF2-A1EF-7FB953881A90}"/>
              </a:ext>
            </a:extLst>
          </p:cNvPr>
          <p:cNvCxnSpPr>
            <a:cxnSpLocks/>
          </p:cNvCxnSpPr>
          <p:nvPr/>
        </p:nvCxnSpPr>
        <p:spPr>
          <a:xfrm>
            <a:off x="4402666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BF7609C-A247-4DA5-8A01-3F87792E7F9D}"/>
              </a:ext>
            </a:extLst>
          </p:cNvPr>
          <p:cNvCxnSpPr>
            <a:cxnSpLocks/>
          </p:cNvCxnSpPr>
          <p:nvPr/>
        </p:nvCxnSpPr>
        <p:spPr>
          <a:xfrm>
            <a:off x="7783945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=2(&gt;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zh-CN" sz="1600" b="0"/>
                  <a:t> (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b="0"/>
                  <a:t>遍历完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+1=2</m:t>
                    </m:r>
                  </m:oMath>
                </a14:m>
                <a:r>
                  <a:rPr lang="zh-CN" altLang="en-US" sz="1600" b="0"/>
                  <a:t>次，</a:t>
                </a:r>
                <a:r>
                  <a:rPr lang="zh-CN" altLang="en-US" sz="1600"/>
                  <a:t>完成</a:t>
                </a:r>
                <a:r>
                  <a:rPr lang="zh-CN" altLang="en-US" sz="1600" b="0"/>
                  <a:t>合并</a:t>
                </a:r>
                <a:r>
                  <a:rPr lang="en-US" altLang="zh-CN" sz="1600" b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/>
                  <a:t>对于两个元素的范围合并好后，递归返回到上一级，对四个元素的范围进行合并</a:t>
                </a:r>
                <a:endParaRPr lang="en-US" altLang="zh-CN" sz="1600" b="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FA9357C-D1E7-4841-BA1C-9EFD7B65EA1B}"/>
              </a:ext>
            </a:extLst>
          </p:cNvPr>
          <p:cNvCxnSpPr>
            <a:cxnSpLocks/>
          </p:cNvCxnSpPr>
          <p:nvPr/>
        </p:nvCxnSpPr>
        <p:spPr>
          <a:xfrm>
            <a:off x="3546352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067902" y="1224536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4773219" y="1226845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2596074" y="117032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4" y="1170329"/>
                <a:ext cx="565793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4914837" y="1178453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37" y="1178453"/>
                <a:ext cx="565792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3920340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4119769" y="249225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=1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769" y="249225"/>
                <a:ext cx="565793" cy="246221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697692" y="2299076"/>
                <a:ext cx="16973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=0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92" y="2299076"/>
                <a:ext cx="1697320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0165" y="57563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0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06AF612-BDB1-4BF2-A1EF-7FB953881A90}"/>
              </a:ext>
            </a:extLst>
          </p:cNvPr>
          <p:cNvCxnSpPr>
            <a:cxnSpLocks/>
          </p:cNvCxnSpPr>
          <p:nvPr/>
        </p:nvCxnSpPr>
        <p:spPr>
          <a:xfrm>
            <a:off x="3995045" y="575634"/>
            <a:ext cx="0" cy="1648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/>
                  <a:t>此时对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4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个</a:t>
                </a:r>
                <a:r>
                  <a:rPr lang="zh-CN" altLang="en-US" sz="1600"/>
                  <a:t>元素进行合并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，</a:t>
                </a:r>
                <a:r>
                  <a:rPr lang="zh-CN" altLang="en-US" sz="1600"/>
                  <a:t>这里假设为元素</a:t>
                </a:r>
                <a:r>
                  <a:rPr lang="en-US" altLang="zh-CN" sz="1600"/>
                  <a:t>6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8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/>
                  <a:t>生成一个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和合并范围内元素相同的辅助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(auxiliary)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数组</a:t>
                </a:r>
                <a:r>
                  <a:rPr lang="zh-CN" altLang="en-US" sz="1600"/>
                  <a:t>，简称</a:t>
                </a:r>
                <a:r>
                  <a:rPr lang="en-US" altLang="zh-CN" sz="1600"/>
                  <a:t>aux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合并范围内元素的下标范围为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0, 3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/>
                  <a:t>（取整）。然后令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600"/>
                  <a:t>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+1=2</m:t>
                    </m:r>
                  </m:oMath>
                </a14:m>
                <a:r>
                  <a:rPr lang="en-US" altLang="zh-CN" sz="160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600"/>
                  <a:t>,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sz="1600" b="1"/>
                  <a:t>分别初始化为合并范围内元素的左边和右边范围内的起始元素在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𝒂𝒓𝒓</m:t>
                    </m:r>
                  </m:oMath>
                </a14:m>
                <a:r>
                  <a:rPr lang="zh-CN" altLang="en-US" sz="1600" b="1">
                    <a:solidFill>
                      <a:srgbClr val="FF0000"/>
                    </a:solidFill>
                  </a:rPr>
                  <a:t>中下标</a:t>
                </a:r>
                <a:r>
                  <a:rPr lang="zh-CN" altLang="en-US" sz="1600"/>
                  <a:t>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600"/>
                  <a:t>合并范围内中间元素</a:t>
                </a:r>
                <a:r>
                  <a:rPr lang="zh-CN" altLang="en-US" sz="1600" b="1"/>
                  <a:t>在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𝒂𝒓𝒓</m:t>
                    </m:r>
                  </m:oMath>
                </a14:m>
                <a:r>
                  <a:rPr lang="zh-CN" altLang="en-US" sz="1600" b="1">
                    <a:solidFill>
                      <a:srgbClr val="FF0000"/>
                    </a:solidFill>
                  </a:rPr>
                  <a:t>中下标</a:t>
                </a:r>
                <a:r>
                  <a:rPr lang="zh-CN" altLang="en-US" sz="1600"/>
                  <a:t>。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初始化为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1600"/>
                  <a:t>  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067902" y="1224536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4773219" y="1226845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2596074" y="117032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4" y="1170329"/>
                <a:ext cx="565793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4914837" y="1178453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37" y="1178453"/>
                <a:ext cx="565792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3067902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3136411" y="24678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11" y="246789"/>
                <a:ext cx="565793" cy="246221"/>
              </a:xfrm>
              <a:prstGeom prst="rect">
                <a:avLst/>
              </a:prstGeom>
              <a:blipFill>
                <a:blip r:embed="rId7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697691" y="2299076"/>
                <a:ext cx="3256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           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91" y="2299076"/>
                <a:ext cx="3256855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0165" y="57563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FFB6CD-D2F3-4278-A961-3DACBF7D3007}"/>
              </a:ext>
            </a:extLst>
          </p:cNvPr>
          <p:cNvCxnSpPr>
            <a:cxnSpLocks/>
          </p:cNvCxnSpPr>
          <p:nvPr/>
        </p:nvCxnSpPr>
        <p:spPr>
          <a:xfrm>
            <a:off x="7783945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2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06AF612-BDB1-4BF2-A1EF-7FB953881A90}"/>
              </a:ext>
            </a:extLst>
          </p:cNvPr>
          <p:cNvCxnSpPr>
            <a:cxnSpLocks/>
          </p:cNvCxnSpPr>
          <p:nvPr/>
        </p:nvCxnSpPr>
        <p:spPr>
          <a:xfrm>
            <a:off x="3995045" y="575634"/>
            <a:ext cx="0" cy="1648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=0(&lt;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没有遍历完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1600"/>
                  <a:t>=4</a:t>
                </a:r>
                <a:r>
                  <a:rPr lang="zh-CN" altLang="en-US" sz="1600"/>
                  <a:t>次，继续合并。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应该遍历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1600"/>
                  <a:t>+1=4</a:t>
                </a:r>
                <a:r>
                  <a:rPr lang="zh-CN" altLang="en-US" sz="1600"/>
                  <a:t>次，每次排序一个元素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，表示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𝑎𝑢𝑥</m:t>
                    </m:r>
                  </m:oMath>
                </a14:m>
                <a:r>
                  <a:rPr lang="zh-CN" altLang="en-US" sz="1600"/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左边范围内的元素排序完成，此时只需将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/>
                  <a:t>对应元素赋值给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/>
                  <a:t>即可，一直到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迭代完成 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endParaRPr lang="en-US" altLang="zh-CN" sz="1600" b="0" i="1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600">
                        <a:solidFill>
                          <a:prstClr val="black"/>
                        </a:solidFill>
                      </a:rPr>
                      <m:t>如果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zh-CN" altLang="en-US" sz="1600">
                        <a:solidFill>
                          <a:prstClr val="black"/>
                        </a:solidFill>
                      </a:rPr>
                      <m:t>，表示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m:rPr>
                        <m:nor/>
                      </m:rPr>
                      <a:rPr lang="zh-CN" altLang="en-US" sz="1600">
                        <a:solidFill>
                          <a:prstClr val="black"/>
                        </a:solidFill>
                      </a:rPr>
                      <m:t>在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zh-CN" alt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右</m:t>
                    </m:r>
                    <m:r>
                      <m:rPr>
                        <m:nor/>
                      </m:rPr>
                      <a:rPr lang="zh-CN" altLang="en-US" sz="1600">
                        <a:solidFill>
                          <a:prstClr val="black"/>
                        </a:solidFill>
                      </a:rPr>
                      <m:t>边范围内的元素排序完成，此时只需将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m:rPr>
                        <m:nor/>
                      </m:rPr>
                      <a:rPr lang="zh-CN" altLang="en-US" sz="1600">
                        <a:solidFill>
                          <a:prstClr val="black"/>
                        </a:solidFill>
                      </a:rPr>
                      <m:t>对应元素赋值给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zh-CN" altLang="en-US" sz="1600">
                        <a:solidFill>
                          <a:prstClr val="black"/>
                        </a:solidFill>
                      </a:rPr>
                      <m:t>即可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</a:t>
                </a:r>
                <a:r>
                  <a:rPr lang="zh-CN" altLang="en-US" sz="1600"/>
                  <a:t>一直到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迭代完成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左右两边的元素都没有排序完成，比较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zh-CN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对应元素大小，将小的元素放到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中，然后将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1(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小的元素在左边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，在右边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1)</a:t>
                </a: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 r="-2261" b="-5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067902" y="1224536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4773219" y="1226845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2596074" y="117032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4" y="1170329"/>
                <a:ext cx="565793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4914837" y="1178453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37" y="1178453"/>
                <a:ext cx="565792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3067902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3136411" y="24678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11" y="246789"/>
                <a:ext cx="565793" cy="246221"/>
              </a:xfrm>
              <a:prstGeom prst="rect">
                <a:avLst/>
              </a:prstGeom>
              <a:blipFill>
                <a:blip r:embed="rId7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697691" y="2299076"/>
                <a:ext cx="3256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           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91" y="2299076"/>
                <a:ext cx="3256855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0165" y="57563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FFB6CD-D2F3-4278-A961-3DACBF7D3007}"/>
              </a:ext>
            </a:extLst>
          </p:cNvPr>
          <p:cNvCxnSpPr>
            <a:cxnSpLocks/>
          </p:cNvCxnSpPr>
          <p:nvPr/>
        </p:nvCxnSpPr>
        <p:spPr>
          <a:xfrm>
            <a:off x="7783945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1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06AF612-BDB1-4BF2-A1EF-7FB953881A90}"/>
              </a:ext>
            </a:extLst>
          </p:cNvPr>
          <p:cNvCxnSpPr>
            <a:cxnSpLocks/>
          </p:cNvCxnSpPr>
          <p:nvPr/>
        </p:nvCxnSpPr>
        <p:spPr>
          <a:xfrm>
            <a:off x="3995045" y="575634"/>
            <a:ext cx="0" cy="1648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=0(&lt;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没有遍历完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1600"/>
                  <a:t>=4</a:t>
                </a:r>
                <a:r>
                  <a:rPr lang="zh-CN" altLang="en-US" sz="1600"/>
                  <a:t>次，继续合并。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应该遍历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1600"/>
                  <a:t>+1=4</a:t>
                </a:r>
                <a:r>
                  <a:rPr lang="zh-CN" altLang="en-US" sz="1600"/>
                  <a:t>次，每次排序一个元素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/>
                  <a:t>都不满足</a:t>
                </a: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然后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，比较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zh-CN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对应元素大小，将小的元素放到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中，然后将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1(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小的元素在左边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，在右边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小，应该将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>
                    <a:solidFill>
                      <a:prstClr val="black"/>
                    </a:solidFill>
                  </a:rPr>
                  <a:t>2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赋值给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=2;  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067902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4773219" y="215817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2596074" y="1170329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4" y="1170329"/>
                <a:ext cx="77391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4441203" y="1210142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203" y="1210142"/>
                <a:ext cx="763523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3067902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3136411" y="24678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11" y="246789"/>
                <a:ext cx="565793" cy="246221"/>
              </a:xfrm>
              <a:prstGeom prst="rect">
                <a:avLst/>
              </a:prstGeom>
              <a:blipFill>
                <a:blip r:embed="rId7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697691" y="2299076"/>
                <a:ext cx="3256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           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91" y="2299076"/>
                <a:ext cx="3256855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0165" y="57563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FFB6CD-D2F3-4278-A961-3DACBF7D3007}"/>
              </a:ext>
            </a:extLst>
          </p:cNvPr>
          <p:cNvCxnSpPr>
            <a:cxnSpLocks/>
          </p:cNvCxnSpPr>
          <p:nvPr/>
        </p:nvCxnSpPr>
        <p:spPr>
          <a:xfrm>
            <a:off x="7783945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2570618" y="2050755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18" y="2050755"/>
                <a:ext cx="565793" cy="246221"/>
              </a:xfrm>
              <a:prstGeom prst="rect">
                <a:avLst/>
              </a:prstGeom>
              <a:blipFill>
                <a:blip r:embed="rId9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4889381" y="2058879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381" y="2058879"/>
                <a:ext cx="565792" cy="246221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2FB0A5F-B776-46BC-908D-1BF0F9D8D769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5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47 L -0.13867 0.1233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4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06AF612-BDB1-4BF2-A1EF-7FB953881A90}"/>
              </a:ext>
            </a:extLst>
          </p:cNvPr>
          <p:cNvCxnSpPr>
            <a:cxnSpLocks/>
          </p:cNvCxnSpPr>
          <p:nvPr/>
        </p:nvCxnSpPr>
        <p:spPr>
          <a:xfrm>
            <a:off x="3995045" y="447055"/>
            <a:ext cx="0" cy="17765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=1(&lt;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没有遍历完，继续合并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/>
                  <a:t>都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不满足</a:t>
                </a:r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然后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，比较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zh-CN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对应元素大小，将小的元素放到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中，然后将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1(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小的元素在左边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，在右边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小，应该将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赋值给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++=4; 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067902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5637792" y="215817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2733632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32" y="1198921"/>
                <a:ext cx="77391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5306944" y="1210142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944" y="1210142"/>
                <a:ext cx="763523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3995045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4063554" y="24678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=1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54" y="246789"/>
                <a:ext cx="565793" cy="246221"/>
              </a:xfrm>
              <a:prstGeom prst="rect">
                <a:avLst/>
              </a:prstGeom>
              <a:blipFill>
                <a:blip r:embed="rId7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697691" y="2299076"/>
                <a:ext cx="3256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           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91" y="2299076"/>
                <a:ext cx="3256855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0165" y="57563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FFB6CD-D2F3-4278-A961-3DACBF7D3007}"/>
              </a:ext>
            </a:extLst>
          </p:cNvPr>
          <p:cNvCxnSpPr>
            <a:cxnSpLocks/>
          </p:cNvCxnSpPr>
          <p:nvPr/>
        </p:nvCxnSpPr>
        <p:spPr>
          <a:xfrm>
            <a:off x="7783945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2570618" y="2050755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18" y="2050755"/>
                <a:ext cx="565793" cy="246221"/>
              </a:xfrm>
              <a:prstGeom prst="rect">
                <a:avLst/>
              </a:prstGeom>
              <a:blipFill>
                <a:blip r:embed="rId9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5753954" y="2058879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54" y="2058879"/>
                <a:ext cx="565792" cy="246221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AB19181-9130-4E99-8F60-85F582758E16}"/>
              </a:ext>
            </a:extLst>
          </p:cNvPr>
          <p:cNvSpPr/>
          <p:nvPr/>
        </p:nvSpPr>
        <p:spPr>
          <a:xfrm>
            <a:off x="5388753" y="580173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277 L -0.13906 0.1254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06AF612-BDB1-4BF2-A1EF-7FB953881A90}"/>
              </a:ext>
            </a:extLst>
          </p:cNvPr>
          <p:cNvCxnSpPr>
            <a:cxnSpLocks/>
          </p:cNvCxnSpPr>
          <p:nvPr/>
        </p:nvCxnSpPr>
        <p:spPr>
          <a:xfrm>
            <a:off x="3995045" y="447055"/>
            <a:ext cx="0" cy="17765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=2(&lt;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没有遍历完，继续合并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1600">
                    <a:solidFill>
                      <a:srgbClr val="FF0000"/>
                    </a:solidFill>
                  </a:rPr>
                  <a:t>满足</a:t>
                </a:r>
                <a:r>
                  <a:rPr lang="zh-CN" altLang="en-US" sz="1600"/>
                  <a:t>，表示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右边的元素已经排序完成。此时不考虑右边元素，直接将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𝑢𝑥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/>
                  <a:t>赋值给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/>
                  <a:t>即可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++=1</m:t>
                    </m:r>
                  </m:oMath>
                </a14:m>
                <a:endParaRPr lang="en-US" altLang="zh-CN" sz="1400">
                  <a:solidFill>
                    <a:schemeClr val="tx1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4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4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:endParaRPr lang="en-US" altLang="zh-CN" sz="1400"/>
              </a:p>
              <a:p>
                <a:pPr lvl="2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067902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6479040" y="215817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2733632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32" y="1198921"/>
                <a:ext cx="77391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6138584" y="1210142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584" y="1210142"/>
                <a:ext cx="763523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4791549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4860058" y="24678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=2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58" y="246789"/>
                <a:ext cx="565793" cy="246221"/>
              </a:xfrm>
              <a:prstGeom prst="rect">
                <a:avLst/>
              </a:prstGeom>
              <a:blipFill>
                <a:blip r:embed="rId7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697691" y="2299076"/>
                <a:ext cx="3256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           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91" y="2299076"/>
                <a:ext cx="3256855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3651" y="576159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FFB6CD-D2F3-4278-A961-3DACBF7D3007}"/>
              </a:ext>
            </a:extLst>
          </p:cNvPr>
          <p:cNvCxnSpPr>
            <a:cxnSpLocks/>
          </p:cNvCxnSpPr>
          <p:nvPr/>
        </p:nvCxnSpPr>
        <p:spPr>
          <a:xfrm>
            <a:off x="7783945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2570618" y="2050755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18" y="2050755"/>
                <a:ext cx="565793" cy="246221"/>
              </a:xfrm>
              <a:prstGeom prst="rect">
                <a:avLst/>
              </a:prstGeom>
              <a:blipFill>
                <a:blip r:embed="rId9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6595202" y="2058879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202" y="2058879"/>
                <a:ext cx="565792" cy="246221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2822E13-F90B-41A4-84EB-66281A49C120}"/>
              </a:ext>
            </a:extLst>
          </p:cNvPr>
          <p:cNvSpPr/>
          <p:nvPr/>
        </p:nvSpPr>
        <p:spPr>
          <a:xfrm>
            <a:off x="2843651" y="576159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0.00278 L 0.13945 0.1231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06AF612-BDB1-4BF2-A1EF-7FB953881A90}"/>
              </a:ext>
            </a:extLst>
          </p:cNvPr>
          <p:cNvCxnSpPr>
            <a:cxnSpLocks/>
          </p:cNvCxnSpPr>
          <p:nvPr/>
        </p:nvCxnSpPr>
        <p:spPr>
          <a:xfrm>
            <a:off x="3995045" y="447055"/>
            <a:ext cx="0" cy="17765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=3(=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没有遍历完，继续合并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1600">
                    <a:solidFill>
                      <a:srgbClr val="FF0000"/>
                    </a:solidFill>
                  </a:rPr>
                  <a:t>满足</a:t>
                </a:r>
                <a:r>
                  <a:rPr lang="zh-CN" altLang="en-US" sz="1600"/>
                  <a:t>，表示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右边的元素已经排序完成。此时不考虑右边元素，直接将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𝑢𝑥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/>
                  <a:t>赋值给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/>
                  <a:t>即可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sz="1400"/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400">
                    <a:solidFill>
                      <a:prstClr val="black"/>
                    </a:solidFill>
                  </a:rPr>
                  <a:t>进行下一次迭代 </a:t>
                </a:r>
                <a:endParaRPr lang="en-US" altLang="zh-CN" sz="14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:endParaRPr lang="en-US" altLang="zh-CN" sz="1400"/>
              </a:p>
              <a:p>
                <a:pPr lvl="2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936266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6479040" y="215817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3582121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21" y="1198921"/>
                <a:ext cx="77391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6138584" y="1210142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584" y="1210142"/>
                <a:ext cx="763523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5603148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5671657" y="24678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=3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57" y="246789"/>
                <a:ext cx="565793" cy="246221"/>
              </a:xfrm>
              <a:prstGeom prst="rect">
                <a:avLst/>
              </a:prstGeom>
              <a:blipFill>
                <a:blip r:embed="rId7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697691" y="2299076"/>
                <a:ext cx="3256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           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91" y="2299076"/>
                <a:ext cx="3256855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3651" y="57615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FFB6CD-D2F3-4278-A961-3DACBF7D3007}"/>
              </a:ext>
            </a:extLst>
          </p:cNvPr>
          <p:cNvCxnSpPr>
            <a:cxnSpLocks/>
          </p:cNvCxnSpPr>
          <p:nvPr/>
        </p:nvCxnSpPr>
        <p:spPr>
          <a:xfrm>
            <a:off x="7783945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3585286" y="209098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=1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286" y="2090987"/>
                <a:ext cx="565793" cy="246221"/>
              </a:xfrm>
              <a:prstGeom prst="rect">
                <a:avLst/>
              </a:prstGeom>
              <a:blipFill>
                <a:blip r:embed="rId9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6595202" y="2058879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202" y="2058879"/>
                <a:ext cx="565792" cy="246221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B2721AF-20F7-462E-A0B7-4FDE2C39B0E6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8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13932 0.1256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归并排序实现要解决问题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给定一个数组，将数组元素进行排序</a:t>
            </a:r>
            <a:r>
              <a:rPr lang="en-US" altLang="zh-CN" sz="2000"/>
              <a:t>(</a:t>
            </a:r>
            <a:r>
              <a:rPr lang="zh-CN" altLang="en-US" sz="2000"/>
              <a:t>从小到大或者从大到小都可以</a:t>
            </a:r>
            <a:r>
              <a:rPr lang="en-US" altLang="zh-CN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398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=4(&gt;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遍历完成，完成合并</a:t>
                </a:r>
                <a:r>
                  <a:rPr lang="en-US" altLang="zh-CN" sz="160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/>
                  <a:t>对于</a:t>
                </a:r>
                <a:r>
                  <a:rPr lang="en-US" altLang="zh-CN" sz="1600"/>
                  <a:t>4</a:t>
                </a:r>
                <a:r>
                  <a:rPr lang="zh-CN" altLang="en-US" sz="1600"/>
                  <a:t>个元素的范围合并好后，递归返回到上一级，对</a:t>
                </a:r>
                <a:r>
                  <a:rPr lang="en-US" altLang="zh-CN" sz="1600"/>
                  <a:t>8</a:t>
                </a:r>
                <a:r>
                  <a:rPr lang="zh-CN" altLang="en-US" sz="1600"/>
                  <a:t>个元素的范围进行合并。此时后面的元素也将排好顺序</a:t>
                </a:r>
                <a:endParaRPr lang="en-US" altLang="zh-CN" sz="2400"/>
              </a:p>
              <a:p>
                <a:pPr lvl="2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936266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6479040" y="215817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3582121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21" y="1198921"/>
                <a:ext cx="77391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6138584" y="1210142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584" y="1210142"/>
                <a:ext cx="763523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6425105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6493614" y="24678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=4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14" y="246789"/>
                <a:ext cx="565793" cy="246221"/>
              </a:xfrm>
              <a:prstGeom prst="rect">
                <a:avLst/>
              </a:prstGeom>
              <a:blipFill>
                <a:blip r:embed="rId7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697691" y="2299076"/>
                <a:ext cx="3256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           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91" y="2299076"/>
                <a:ext cx="3256855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3651" y="57615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FFB6CD-D2F3-4278-A961-3DACBF7D3007}"/>
              </a:ext>
            </a:extLst>
          </p:cNvPr>
          <p:cNvCxnSpPr>
            <a:cxnSpLocks/>
          </p:cNvCxnSpPr>
          <p:nvPr/>
        </p:nvCxnSpPr>
        <p:spPr>
          <a:xfrm>
            <a:off x="7783945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3585286" y="209098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=1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286" y="2090987"/>
                <a:ext cx="565793" cy="246221"/>
              </a:xfrm>
              <a:prstGeom prst="rect">
                <a:avLst/>
              </a:prstGeom>
              <a:blipFill>
                <a:blip r:embed="rId9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6595202" y="2058879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202" y="2058879"/>
                <a:ext cx="565792" cy="246221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06AF612-BDB1-4BF2-A1EF-7FB953881A90}"/>
              </a:ext>
            </a:extLst>
          </p:cNvPr>
          <p:cNvCxnSpPr>
            <a:cxnSpLocks/>
          </p:cNvCxnSpPr>
          <p:nvPr/>
        </p:nvCxnSpPr>
        <p:spPr>
          <a:xfrm>
            <a:off x="3995045" y="447055"/>
            <a:ext cx="0" cy="17765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75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/>
                  <a:t>此时对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4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个</a:t>
                </a:r>
                <a:r>
                  <a:rPr lang="zh-CN" altLang="en-US" sz="1600"/>
                  <a:t>元素进行合并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，</a:t>
                </a:r>
                <a:r>
                  <a:rPr lang="zh-CN" altLang="en-US" sz="1600"/>
                  <a:t>这里假设为元素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5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4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7</a:t>
                </a:r>
                <a:r>
                  <a:rPr lang="zh-CN" altLang="en-US" sz="1600"/>
                  <a:t>（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个元素的已经排序完成）</a:t>
                </a:r>
                <a:endParaRPr lang="en-US" altLang="zh-CN" sz="160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/>
                  <a:t>生成一个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和合并范围内元素相同的辅助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(auxiliary)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数组</a:t>
                </a:r>
                <a:r>
                  <a:rPr lang="zh-CN" altLang="en-US" sz="1600"/>
                  <a:t>，简称</a:t>
                </a:r>
                <a:r>
                  <a:rPr lang="en-US" altLang="zh-CN" sz="1600"/>
                  <a:t>aux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合并范围内元素的下标范围为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4, 7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en-US" sz="1600"/>
                  <a:t>（取整）。然后令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1600"/>
                  <a:t>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+1=6</m:t>
                    </m:r>
                  </m:oMath>
                </a14:m>
                <a:r>
                  <a:rPr lang="en-US" altLang="zh-CN" sz="160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600"/>
                  <a:t>,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sz="1600" b="1"/>
                  <a:t>分别初始化为合并范围内元素的左边和右边范围内的起始元素在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𝒂𝒓𝒓</m:t>
                    </m:r>
                  </m:oMath>
                </a14:m>
                <a:r>
                  <a:rPr lang="zh-CN" altLang="en-US" sz="1600" b="1">
                    <a:solidFill>
                      <a:srgbClr val="FF0000"/>
                    </a:solidFill>
                  </a:rPr>
                  <a:t>中下标</a:t>
                </a:r>
                <a:r>
                  <a:rPr lang="zh-CN" altLang="en-US" sz="1600"/>
                  <a:t>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600"/>
                  <a:t>合并范围内中间元素</a:t>
                </a:r>
                <a:r>
                  <a:rPr lang="zh-CN" altLang="en-US" sz="1600" b="1"/>
                  <a:t>在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𝒂𝒓𝒓</m:t>
                    </m:r>
                  </m:oMath>
                </a14:m>
                <a:r>
                  <a:rPr lang="zh-CN" altLang="en-US" sz="1600" b="1">
                    <a:solidFill>
                      <a:srgbClr val="FF0000"/>
                    </a:solidFill>
                  </a:rPr>
                  <a:t>中下标</a:t>
                </a:r>
                <a:r>
                  <a:rPr lang="zh-CN" altLang="en-US" sz="1600"/>
                  <a:t>。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初始化为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1600"/>
                  <a:t>   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6454569" y="2132987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8159886" y="2135296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6608571" y="209483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=4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571" y="2094837"/>
                <a:ext cx="565793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8301504" y="2086904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504" y="2086904"/>
                <a:ext cx="565792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6271318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318" y="2456031"/>
                <a:ext cx="56579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0165" y="57563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FFB6CD-D2F3-4278-A961-3DACBF7D3007}"/>
              </a:ext>
            </a:extLst>
          </p:cNvPr>
          <p:cNvCxnSpPr>
            <a:cxnSpLocks/>
          </p:cNvCxnSpPr>
          <p:nvPr/>
        </p:nvCxnSpPr>
        <p:spPr>
          <a:xfrm>
            <a:off x="7369036" y="1256266"/>
            <a:ext cx="0" cy="9698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58">
                <a:extLst>
                  <a:ext uri="{FF2B5EF4-FFF2-40B4-BE49-F238E27FC236}">
                    <a16:creationId xmlns:a16="http://schemas.microsoft.com/office/drawing/2014/main" id="{87FC246D-0348-4115-A8BB-4E8662485A70}"/>
                  </a:ext>
                </a:extLst>
              </p:cNvPr>
              <p:cNvSpPr txBox="1"/>
              <p:nvPr/>
            </p:nvSpPr>
            <p:spPr>
              <a:xfrm>
                <a:off x="8783517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6" name="文本框 58">
                <a:extLst>
                  <a:ext uri="{FF2B5EF4-FFF2-40B4-BE49-F238E27FC236}">
                    <a16:creationId xmlns:a16="http://schemas.microsoft.com/office/drawing/2014/main" id="{87FC246D-0348-4115-A8BB-4E866248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517" y="2456031"/>
                <a:ext cx="56579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BECEB90C-A995-4D6A-9A02-1AD0AED10808}"/>
                  </a:ext>
                </a:extLst>
              </p:cNvPr>
              <p:cNvSpPr txBox="1"/>
              <p:nvPr/>
            </p:nvSpPr>
            <p:spPr>
              <a:xfrm>
                <a:off x="7104637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5 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BECEB90C-A995-4D6A-9A02-1AD0AED10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37" y="2456031"/>
                <a:ext cx="565794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717F90-E0B1-4C76-9931-518EB6372A34}"/>
                  </a:ext>
                </a:extLst>
              </p:cNvPr>
              <p:cNvSpPr txBox="1"/>
              <p:nvPr/>
            </p:nvSpPr>
            <p:spPr>
              <a:xfrm>
                <a:off x="2708371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717F90-E0B1-4C76-9931-518EB637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71" y="1198921"/>
                <a:ext cx="77391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58">
                <a:extLst>
                  <a:ext uri="{FF2B5EF4-FFF2-40B4-BE49-F238E27FC236}">
                    <a16:creationId xmlns:a16="http://schemas.microsoft.com/office/drawing/2014/main" id="{8AE013C7-E22E-43A6-99DE-E97E94A66050}"/>
                  </a:ext>
                </a:extLst>
              </p:cNvPr>
              <p:cNvSpPr txBox="1"/>
              <p:nvPr/>
            </p:nvSpPr>
            <p:spPr>
              <a:xfrm>
                <a:off x="4441203" y="1210142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9" name="文本框 58">
                <a:extLst>
                  <a:ext uri="{FF2B5EF4-FFF2-40B4-BE49-F238E27FC236}">
                    <a16:creationId xmlns:a16="http://schemas.microsoft.com/office/drawing/2014/main" id="{8AE013C7-E22E-43A6-99DE-E97E94A66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203" y="1210142"/>
                <a:ext cx="763523" cy="246221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DB2D987-2F76-460E-BCB4-4E1317AA195D}"/>
              </a:ext>
            </a:extLst>
          </p:cNvPr>
          <p:cNvCxnSpPr>
            <a:cxnSpLocks/>
          </p:cNvCxnSpPr>
          <p:nvPr/>
        </p:nvCxnSpPr>
        <p:spPr>
          <a:xfrm>
            <a:off x="3974275" y="438199"/>
            <a:ext cx="0" cy="9698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FC294E40-5C87-4D5E-92ED-4FB7BE727128}"/>
              </a:ext>
            </a:extLst>
          </p:cNvPr>
          <p:cNvSpPr/>
          <p:nvPr/>
        </p:nvSpPr>
        <p:spPr>
          <a:xfrm rot="10800000">
            <a:off x="6454569" y="1212625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395FE6A-A419-48AB-88AA-99A21A2EA49E}"/>
                  </a:ext>
                </a:extLst>
              </p:cNvPr>
              <p:cNvSpPr txBox="1"/>
              <p:nvPr/>
            </p:nvSpPr>
            <p:spPr>
              <a:xfrm>
                <a:off x="6523078" y="116179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=4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395FE6A-A419-48AB-88AA-99A21A2EA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78" y="1161797"/>
                <a:ext cx="565793" cy="24622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954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6454569" y="2132987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8159886" y="2135296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6608571" y="209483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=4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571" y="2094837"/>
                <a:ext cx="565793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8301504" y="2086904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504" y="2086904"/>
                <a:ext cx="565792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6454569" y="1212625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6523078" y="116179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=4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78" y="1161797"/>
                <a:ext cx="565793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6271318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318" y="2456031"/>
                <a:ext cx="56579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0165" y="57563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FFB6CD-D2F3-4278-A961-3DACBF7D3007}"/>
              </a:ext>
            </a:extLst>
          </p:cNvPr>
          <p:cNvCxnSpPr>
            <a:cxnSpLocks/>
          </p:cNvCxnSpPr>
          <p:nvPr/>
        </p:nvCxnSpPr>
        <p:spPr>
          <a:xfrm>
            <a:off x="7369036" y="1256266"/>
            <a:ext cx="0" cy="9698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58">
                <a:extLst>
                  <a:ext uri="{FF2B5EF4-FFF2-40B4-BE49-F238E27FC236}">
                    <a16:creationId xmlns:a16="http://schemas.microsoft.com/office/drawing/2014/main" id="{87FC246D-0348-4115-A8BB-4E8662485A70}"/>
                  </a:ext>
                </a:extLst>
              </p:cNvPr>
              <p:cNvSpPr txBox="1"/>
              <p:nvPr/>
            </p:nvSpPr>
            <p:spPr>
              <a:xfrm>
                <a:off x="8783517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6" name="文本框 58">
                <a:extLst>
                  <a:ext uri="{FF2B5EF4-FFF2-40B4-BE49-F238E27FC236}">
                    <a16:creationId xmlns:a16="http://schemas.microsoft.com/office/drawing/2014/main" id="{87FC246D-0348-4115-A8BB-4E866248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517" y="2456031"/>
                <a:ext cx="56579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BECEB90C-A995-4D6A-9A02-1AD0AED10808}"/>
                  </a:ext>
                </a:extLst>
              </p:cNvPr>
              <p:cNvSpPr txBox="1"/>
              <p:nvPr/>
            </p:nvSpPr>
            <p:spPr>
              <a:xfrm>
                <a:off x="7104637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5 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BECEB90C-A995-4D6A-9A02-1AD0AED10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37" y="2456031"/>
                <a:ext cx="56579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717F90-E0B1-4C76-9931-518EB6372A34}"/>
                  </a:ext>
                </a:extLst>
              </p:cNvPr>
              <p:cNvSpPr txBox="1"/>
              <p:nvPr/>
            </p:nvSpPr>
            <p:spPr>
              <a:xfrm>
                <a:off x="2708371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717F90-E0B1-4C76-9931-518EB637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71" y="1198921"/>
                <a:ext cx="773915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58">
                <a:extLst>
                  <a:ext uri="{FF2B5EF4-FFF2-40B4-BE49-F238E27FC236}">
                    <a16:creationId xmlns:a16="http://schemas.microsoft.com/office/drawing/2014/main" id="{8AE013C7-E22E-43A6-99DE-E97E94A66050}"/>
                  </a:ext>
                </a:extLst>
              </p:cNvPr>
              <p:cNvSpPr txBox="1"/>
              <p:nvPr/>
            </p:nvSpPr>
            <p:spPr>
              <a:xfrm>
                <a:off x="4441203" y="1210142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9" name="文本框 58">
                <a:extLst>
                  <a:ext uri="{FF2B5EF4-FFF2-40B4-BE49-F238E27FC236}">
                    <a16:creationId xmlns:a16="http://schemas.microsoft.com/office/drawing/2014/main" id="{8AE013C7-E22E-43A6-99DE-E97E94A66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203" y="1210142"/>
                <a:ext cx="763523" cy="246221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DB2D987-2F76-460E-BCB4-4E1317AA195D}"/>
              </a:ext>
            </a:extLst>
          </p:cNvPr>
          <p:cNvCxnSpPr>
            <a:cxnSpLocks/>
          </p:cNvCxnSpPr>
          <p:nvPr/>
        </p:nvCxnSpPr>
        <p:spPr>
          <a:xfrm>
            <a:off x="3974275" y="438199"/>
            <a:ext cx="0" cy="9698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PA-内容占位符 3">
                <a:extLst>
                  <a:ext uri="{FF2B5EF4-FFF2-40B4-BE49-F238E27FC236}">
                    <a16:creationId xmlns:a16="http://schemas.microsoft.com/office/drawing/2014/main" id="{04E55E62-1CB4-4194-9AA7-92A2D98FAEB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=4(&lt;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=7)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没有遍历完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1600"/>
                  <a:t>=4</a:t>
                </a:r>
                <a:r>
                  <a:rPr lang="zh-CN" altLang="en-US" sz="1600"/>
                  <a:t>次，继续合并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，表示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𝑎𝑢𝑥</m:t>
                    </m:r>
                  </m:oMath>
                </a14:m>
                <a:r>
                  <a:rPr lang="zh-CN" altLang="en-US" sz="1600"/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左边范围内的元素排序完成，此时只需将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/>
                  <a:t>对应元素赋值给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/>
                  <a:t>即可，一直到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迭代完成 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endParaRPr lang="en-US" altLang="zh-CN" sz="1600" b="0" i="1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600">
                        <a:solidFill>
                          <a:prstClr val="black"/>
                        </a:solidFill>
                      </a:rPr>
                      <m:t>如果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zh-CN" altLang="en-US" sz="1600">
                        <a:solidFill>
                          <a:prstClr val="black"/>
                        </a:solidFill>
                      </a:rPr>
                      <m:t>，表示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m:rPr>
                        <m:nor/>
                      </m:rPr>
                      <a:rPr lang="zh-CN" altLang="en-US" sz="1600">
                        <a:solidFill>
                          <a:prstClr val="black"/>
                        </a:solidFill>
                      </a:rPr>
                      <m:t>在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zh-CN" alt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右</m:t>
                    </m:r>
                    <m:r>
                      <m:rPr>
                        <m:nor/>
                      </m:rPr>
                      <a:rPr lang="zh-CN" altLang="en-US" sz="1600">
                        <a:solidFill>
                          <a:prstClr val="black"/>
                        </a:solidFill>
                      </a:rPr>
                      <m:t>边范围内的元素排序完成，此时只需将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m:rPr>
                        <m:nor/>
                      </m:rPr>
                      <a:rPr lang="zh-CN" altLang="en-US" sz="1600">
                        <a:solidFill>
                          <a:prstClr val="black"/>
                        </a:solidFill>
                      </a:rPr>
                      <m:t>对应元素赋值给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zh-CN" altLang="en-US" sz="1600">
                        <a:solidFill>
                          <a:prstClr val="black"/>
                        </a:solidFill>
                      </a:rPr>
                      <m:t>即可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</a:t>
                </a:r>
                <a:r>
                  <a:rPr lang="zh-CN" altLang="en-US" sz="1600"/>
                  <a:t>一直到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迭代完成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左右两边的元素都没有排序完成，比较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zh-CN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对应元素大小，将小的元素放到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中，然后将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1(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小的元素在左边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，在右边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1)</a:t>
                </a:r>
              </a:p>
            </p:txBody>
          </p:sp>
        </mc:Choice>
        <mc:Fallback xmlns="">
          <p:sp>
            <p:nvSpPr>
              <p:cNvPr id="41" name="PA-内容占位符 3">
                <a:extLst>
                  <a:ext uri="{FF2B5EF4-FFF2-40B4-BE49-F238E27FC236}">
                    <a16:creationId xmlns:a16="http://schemas.microsoft.com/office/drawing/2014/main" id="{04E55E62-1CB4-4194-9AA7-92A2D98FA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1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12"/>
                <a:stretch>
                  <a:fillRect l="-232" r="-2261" b="-5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105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6454569" y="2132987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8159886" y="2135296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6608571" y="209483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=4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571" y="2094837"/>
                <a:ext cx="565793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8301504" y="2086904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504" y="2086904"/>
                <a:ext cx="565792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6454569" y="1212625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6523078" y="116179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=4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78" y="1161797"/>
                <a:ext cx="565793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6271318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318" y="2456031"/>
                <a:ext cx="56579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0165" y="57563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FFB6CD-D2F3-4278-A961-3DACBF7D3007}"/>
              </a:ext>
            </a:extLst>
          </p:cNvPr>
          <p:cNvCxnSpPr>
            <a:cxnSpLocks/>
          </p:cNvCxnSpPr>
          <p:nvPr/>
        </p:nvCxnSpPr>
        <p:spPr>
          <a:xfrm>
            <a:off x="7369036" y="1256266"/>
            <a:ext cx="0" cy="9698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58">
                <a:extLst>
                  <a:ext uri="{FF2B5EF4-FFF2-40B4-BE49-F238E27FC236}">
                    <a16:creationId xmlns:a16="http://schemas.microsoft.com/office/drawing/2014/main" id="{87FC246D-0348-4115-A8BB-4E8662485A70}"/>
                  </a:ext>
                </a:extLst>
              </p:cNvPr>
              <p:cNvSpPr txBox="1"/>
              <p:nvPr/>
            </p:nvSpPr>
            <p:spPr>
              <a:xfrm>
                <a:off x="8783517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6" name="文本框 58">
                <a:extLst>
                  <a:ext uri="{FF2B5EF4-FFF2-40B4-BE49-F238E27FC236}">
                    <a16:creationId xmlns:a16="http://schemas.microsoft.com/office/drawing/2014/main" id="{87FC246D-0348-4115-A8BB-4E866248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517" y="2456031"/>
                <a:ext cx="56579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BECEB90C-A995-4D6A-9A02-1AD0AED10808}"/>
                  </a:ext>
                </a:extLst>
              </p:cNvPr>
              <p:cNvSpPr txBox="1"/>
              <p:nvPr/>
            </p:nvSpPr>
            <p:spPr>
              <a:xfrm>
                <a:off x="7104637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5 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BECEB90C-A995-4D6A-9A02-1AD0AED10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37" y="2456031"/>
                <a:ext cx="56579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717F90-E0B1-4C76-9931-518EB6372A34}"/>
                  </a:ext>
                </a:extLst>
              </p:cNvPr>
              <p:cNvSpPr txBox="1"/>
              <p:nvPr/>
            </p:nvSpPr>
            <p:spPr>
              <a:xfrm>
                <a:off x="2708371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717F90-E0B1-4C76-9931-518EB637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71" y="1198921"/>
                <a:ext cx="773915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58">
                <a:extLst>
                  <a:ext uri="{FF2B5EF4-FFF2-40B4-BE49-F238E27FC236}">
                    <a16:creationId xmlns:a16="http://schemas.microsoft.com/office/drawing/2014/main" id="{8AE013C7-E22E-43A6-99DE-E97E94A66050}"/>
                  </a:ext>
                </a:extLst>
              </p:cNvPr>
              <p:cNvSpPr txBox="1"/>
              <p:nvPr/>
            </p:nvSpPr>
            <p:spPr>
              <a:xfrm>
                <a:off x="4441203" y="1210142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9" name="文本框 58">
                <a:extLst>
                  <a:ext uri="{FF2B5EF4-FFF2-40B4-BE49-F238E27FC236}">
                    <a16:creationId xmlns:a16="http://schemas.microsoft.com/office/drawing/2014/main" id="{8AE013C7-E22E-43A6-99DE-E97E94A66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203" y="1210142"/>
                <a:ext cx="763523" cy="246221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DB2D987-2F76-460E-BCB4-4E1317AA195D}"/>
              </a:ext>
            </a:extLst>
          </p:cNvPr>
          <p:cNvCxnSpPr>
            <a:cxnSpLocks/>
          </p:cNvCxnSpPr>
          <p:nvPr/>
        </p:nvCxnSpPr>
        <p:spPr>
          <a:xfrm>
            <a:off x="3974275" y="438199"/>
            <a:ext cx="0" cy="9698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PA-内容占位符 3">
                <a:extLst>
                  <a:ext uri="{FF2B5EF4-FFF2-40B4-BE49-F238E27FC236}">
                    <a16:creationId xmlns:a16="http://schemas.microsoft.com/office/drawing/2014/main" id="{44440FCD-0271-4C17-9519-BDD2FFF8E409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(&lt;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=7) (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没有遍历完成，继续合并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=6,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/>
                  <a:t>都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不满足</a:t>
                </a:r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然后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，比较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zh-CN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对应元素大小，将小的元素放到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中，然后将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1(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小的元素在左边，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，在右边，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小，应该将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赋值给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=1;  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++=5;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PA-内容占位符 3">
                <a:extLst>
                  <a:ext uri="{FF2B5EF4-FFF2-40B4-BE49-F238E27FC236}">
                    <a16:creationId xmlns:a16="http://schemas.microsoft.com/office/drawing/2014/main" id="{44440FCD-0271-4C17-9519-BDD2FFF8E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1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1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27D4329-396E-4342-9FA0-8C3A60FBBABE}"/>
              </a:ext>
            </a:extLst>
          </p:cNvPr>
          <p:cNvSpPr/>
          <p:nvPr/>
        </p:nvSpPr>
        <p:spPr>
          <a:xfrm>
            <a:off x="2840165" y="575634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2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27865 0.125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7308910" y="2132987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8159886" y="2135296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7462912" y="209483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=5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12" y="2094837"/>
                <a:ext cx="565793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8301504" y="2086904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504" y="2086904"/>
                <a:ext cx="565792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7308910" y="1212625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7467850" y="1161798"/>
                <a:ext cx="4636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=5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850" y="1161798"/>
                <a:ext cx="463651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6271318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318" y="2456031"/>
                <a:ext cx="56579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0165" y="57563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FFB6CD-D2F3-4278-A961-3DACBF7D3007}"/>
              </a:ext>
            </a:extLst>
          </p:cNvPr>
          <p:cNvCxnSpPr>
            <a:cxnSpLocks/>
          </p:cNvCxnSpPr>
          <p:nvPr/>
        </p:nvCxnSpPr>
        <p:spPr>
          <a:xfrm>
            <a:off x="7369036" y="1256266"/>
            <a:ext cx="0" cy="9698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58">
                <a:extLst>
                  <a:ext uri="{FF2B5EF4-FFF2-40B4-BE49-F238E27FC236}">
                    <a16:creationId xmlns:a16="http://schemas.microsoft.com/office/drawing/2014/main" id="{87FC246D-0348-4115-A8BB-4E8662485A70}"/>
                  </a:ext>
                </a:extLst>
              </p:cNvPr>
              <p:cNvSpPr txBox="1"/>
              <p:nvPr/>
            </p:nvSpPr>
            <p:spPr>
              <a:xfrm>
                <a:off x="8783517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6" name="文本框 58">
                <a:extLst>
                  <a:ext uri="{FF2B5EF4-FFF2-40B4-BE49-F238E27FC236}">
                    <a16:creationId xmlns:a16="http://schemas.microsoft.com/office/drawing/2014/main" id="{87FC246D-0348-4115-A8BB-4E866248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517" y="2456031"/>
                <a:ext cx="56579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BECEB90C-A995-4D6A-9A02-1AD0AED10808}"/>
                  </a:ext>
                </a:extLst>
              </p:cNvPr>
              <p:cNvSpPr txBox="1"/>
              <p:nvPr/>
            </p:nvSpPr>
            <p:spPr>
              <a:xfrm>
                <a:off x="7104637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5 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BECEB90C-A995-4D6A-9A02-1AD0AED10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37" y="2456031"/>
                <a:ext cx="56579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717F90-E0B1-4C76-9931-518EB6372A34}"/>
                  </a:ext>
                </a:extLst>
              </p:cNvPr>
              <p:cNvSpPr txBox="1"/>
              <p:nvPr/>
            </p:nvSpPr>
            <p:spPr>
              <a:xfrm>
                <a:off x="3606300" y="1204342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717F90-E0B1-4C76-9931-518EB637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00" y="1204342"/>
                <a:ext cx="773915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58">
                <a:extLst>
                  <a:ext uri="{FF2B5EF4-FFF2-40B4-BE49-F238E27FC236}">
                    <a16:creationId xmlns:a16="http://schemas.microsoft.com/office/drawing/2014/main" id="{8AE013C7-E22E-43A6-99DE-E97E94A66050}"/>
                  </a:ext>
                </a:extLst>
              </p:cNvPr>
              <p:cNvSpPr txBox="1"/>
              <p:nvPr/>
            </p:nvSpPr>
            <p:spPr>
              <a:xfrm>
                <a:off x="4441203" y="1210142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9" name="文本框 58">
                <a:extLst>
                  <a:ext uri="{FF2B5EF4-FFF2-40B4-BE49-F238E27FC236}">
                    <a16:creationId xmlns:a16="http://schemas.microsoft.com/office/drawing/2014/main" id="{8AE013C7-E22E-43A6-99DE-E97E94A66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203" y="1210142"/>
                <a:ext cx="763523" cy="246221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DB2D987-2F76-460E-BCB4-4E1317AA195D}"/>
              </a:ext>
            </a:extLst>
          </p:cNvPr>
          <p:cNvCxnSpPr>
            <a:cxnSpLocks/>
          </p:cNvCxnSpPr>
          <p:nvPr/>
        </p:nvCxnSpPr>
        <p:spPr>
          <a:xfrm>
            <a:off x="3974275" y="438199"/>
            <a:ext cx="0" cy="9698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PA-内容占位符 3">
                <a:extLst>
                  <a:ext uri="{FF2B5EF4-FFF2-40B4-BE49-F238E27FC236}">
                    <a16:creationId xmlns:a16="http://schemas.microsoft.com/office/drawing/2014/main" id="{44440FCD-0271-4C17-9519-BDD2FFF8E409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(&lt;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=7) (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没有遍历完成，继续合并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=6,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/>
                  <a:t>都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不满足</a:t>
                </a:r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然后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，比较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zh-CN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对应元素大小，将小的元素放到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中，然后将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1(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小的元素在左边，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，在右边，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小，应该将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赋值给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=4;  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++=7;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PA-内容占位符 3">
                <a:extLst>
                  <a:ext uri="{FF2B5EF4-FFF2-40B4-BE49-F238E27FC236}">
                    <a16:creationId xmlns:a16="http://schemas.microsoft.com/office/drawing/2014/main" id="{44440FCD-0271-4C17-9519-BDD2FFF8E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1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1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9E09F47-2ED8-4E92-8D45-0A2388040343}"/>
              </a:ext>
            </a:extLst>
          </p:cNvPr>
          <p:cNvSpPr/>
          <p:nvPr/>
        </p:nvSpPr>
        <p:spPr>
          <a:xfrm>
            <a:off x="4540067" y="589066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6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20886 0.1231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7308910" y="2132987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8972686" y="2135296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7462912" y="209483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=5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12" y="2094837"/>
                <a:ext cx="565793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9114304" y="2086904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304" y="2086904"/>
                <a:ext cx="565792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8109856" y="1212625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8268796" y="1161798"/>
                <a:ext cx="4636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=6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796" y="1161798"/>
                <a:ext cx="463651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6271318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318" y="2456031"/>
                <a:ext cx="56579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0165" y="57563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FFB6CD-D2F3-4278-A961-3DACBF7D3007}"/>
              </a:ext>
            </a:extLst>
          </p:cNvPr>
          <p:cNvCxnSpPr>
            <a:cxnSpLocks/>
          </p:cNvCxnSpPr>
          <p:nvPr/>
        </p:nvCxnSpPr>
        <p:spPr>
          <a:xfrm>
            <a:off x="7369036" y="1256266"/>
            <a:ext cx="0" cy="9698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58">
                <a:extLst>
                  <a:ext uri="{FF2B5EF4-FFF2-40B4-BE49-F238E27FC236}">
                    <a16:creationId xmlns:a16="http://schemas.microsoft.com/office/drawing/2014/main" id="{87FC246D-0348-4115-A8BB-4E8662485A70}"/>
                  </a:ext>
                </a:extLst>
              </p:cNvPr>
              <p:cNvSpPr txBox="1"/>
              <p:nvPr/>
            </p:nvSpPr>
            <p:spPr>
              <a:xfrm>
                <a:off x="8783517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6" name="文本框 58">
                <a:extLst>
                  <a:ext uri="{FF2B5EF4-FFF2-40B4-BE49-F238E27FC236}">
                    <a16:creationId xmlns:a16="http://schemas.microsoft.com/office/drawing/2014/main" id="{87FC246D-0348-4115-A8BB-4E866248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517" y="2456031"/>
                <a:ext cx="56579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BECEB90C-A995-4D6A-9A02-1AD0AED10808}"/>
                  </a:ext>
                </a:extLst>
              </p:cNvPr>
              <p:cNvSpPr txBox="1"/>
              <p:nvPr/>
            </p:nvSpPr>
            <p:spPr>
              <a:xfrm>
                <a:off x="7104637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5 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BECEB90C-A995-4D6A-9A02-1AD0AED10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37" y="2456031"/>
                <a:ext cx="56579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717F90-E0B1-4C76-9931-518EB6372A34}"/>
                  </a:ext>
                </a:extLst>
              </p:cNvPr>
              <p:cNvSpPr txBox="1"/>
              <p:nvPr/>
            </p:nvSpPr>
            <p:spPr>
              <a:xfrm>
                <a:off x="3606300" y="1204342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717F90-E0B1-4C76-9931-518EB637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00" y="1204342"/>
                <a:ext cx="773915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58">
                <a:extLst>
                  <a:ext uri="{FF2B5EF4-FFF2-40B4-BE49-F238E27FC236}">
                    <a16:creationId xmlns:a16="http://schemas.microsoft.com/office/drawing/2014/main" id="{8AE013C7-E22E-43A6-99DE-E97E94A66050}"/>
                  </a:ext>
                </a:extLst>
              </p:cNvPr>
              <p:cNvSpPr txBox="1"/>
              <p:nvPr/>
            </p:nvSpPr>
            <p:spPr>
              <a:xfrm>
                <a:off x="5289892" y="1215824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9" name="文本框 58">
                <a:extLst>
                  <a:ext uri="{FF2B5EF4-FFF2-40B4-BE49-F238E27FC236}">
                    <a16:creationId xmlns:a16="http://schemas.microsoft.com/office/drawing/2014/main" id="{8AE013C7-E22E-43A6-99DE-E97E94A66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892" y="1215824"/>
                <a:ext cx="763523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DB2D987-2F76-460E-BCB4-4E1317AA195D}"/>
              </a:ext>
            </a:extLst>
          </p:cNvPr>
          <p:cNvCxnSpPr>
            <a:cxnSpLocks/>
          </p:cNvCxnSpPr>
          <p:nvPr/>
        </p:nvCxnSpPr>
        <p:spPr>
          <a:xfrm>
            <a:off x="3974275" y="438199"/>
            <a:ext cx="0" cy="9698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PA-内容占位符 3">
                <a:extLst>
                  <a:ext uri="{FF2B5EF4-FFF2-40B4-BE49-F238E27FC236}">
                    <a16:creationId xmlns:a16="http://schemas.microsoft.com/office/drawing/2014/main" id="{44440FCD-0271-4C17-9519-BDD2FFF8E409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(&lt;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=7) (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没有遍历完成，继续合并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/>
                  <a:t>都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不满足</a:t>
                </a:r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然后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，比较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zh-CN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对应元素大小，将小的元素放到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中，然后将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1(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小的元素在左边，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，在右边，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小，应该将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赋值给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=5;  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++=6;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PA-内容占位符 3">
                <a:extLst>
                  <a:ext uri="{FF2B5EF4-FFF2-40B4-BE49-F238E27FC236}">
                    <a16:creationId xmlns:a16="http://schemas.microsoft.com/office/drawing/2014/main" id="{44440FCD-0271-4C17-9519-BDD2FFF8E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1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1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FFF3949-21F4-4E96-89CB-CB3A25CABB47}"/>
              </a:ext>
            </a:extLst>
          </p:cNvPr>
          <p:cNvSpPr/>
          <p:nvPr/>
        </p:nvSpPr>
        <p:spPr>
          <a:xfrm>
            <a:off x="3697415" y="580173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8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0.34766 0.1256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83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8171379" y="2132987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8972686" y="2135296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8325381" y="209483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=6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381" y="2094837"/>
                <a:ext cx="565793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9114304" y="2086904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304" y="2086904"/>
                <a:ext cx="565792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9026621" y="1170134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9185561" y="1119307"/>
                <a:ext cx="4636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=7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561" y="1119307"/>
                <a:ext cx="463651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6271318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318" y="2456031"/>
                <a:ext cx="56579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0165" y="57563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FFB6CD-D2F3-4278-A961-3DACBF7D3007}"/>
              </a:ext>
            </a:extLst>
          </p:cNvPr>
          <p:cNvCxnSpPr>
            <a:cxnSpLocks/>
          </p:cNvCxnSpPr>
          <p:nvPr/>
        </p:nvCxnSpPr>
        <p:spPr>
          <a:xfrm>
            <a:off x="7369036" y="1256266"/>
            <a:ext cx="0" cy="9698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58">
                <a:extLst>
                  <a:ext uri="{FF2B5EF4-FFF2-40B4-BE49-F238E27FC236}">
                    <a16:creationId xmlns:a16="http://schemas.microsoft.com/office/drawing/2014/main" id="{87FC246D-0348-4115-A8BB-4E8662485A70}"/>
                  </a:ext>
                </a:extLst>
              </p:cNvPr>
              <p:cNvSpPr txBox="1"/>
              <p:nvPr/>
            </p:nvSpPr>
            <p:spPr>
              <a:xfrm>
                <a:off x="8783517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6" name="文本框 58">
                <a:extLst>
                  <a:ext uri="{FF2B5EF4-FFF2-40B4-BE49-F238E27FC236}">
                    <a16:creationId xmlns:a16="http://schemas.microsoft.com/office/drawing/2014/main" id="{87FC246D-0348-4115-A8BB-4E866248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517" y="2456031"/>
                <a:ext cx="56579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BECEB90C-A995-4D6A-9A02-1AD0AED10808}"/>
                  </a:ext>
                </a:extLst>
              </p:cNvPr>
              <p:cNvSpPr txBox="1"/>
              <p:nvPr/>
            </p:nvSpPr>
            <p:spPr>
              <a:xfrm>
                <a:off x="7104637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5 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BECEB90C-A995-4D6A-9A02-1AD0AED10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37" y="2456031"/>
                <a:ext cx="56579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717F90-E0B1-4C76-9931-518EB6372A34}"/>
                  </a:ext>
                </a:extLst>
              </p:cNvPr>
              <p:cNvSpPr txBox="1"/>
              <p:nvPr/>
            </p:nvSpPr>
            <p:spPr>
              <a:xfrm>
                <a:off x="4436007" y="1196462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717F90-E0B1-4C76-9931-518EB637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007" y="1196462"/>
                <a:ext cx="773915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58">
                <a:extLst>
                  <a:ext uri="{FF2B5EF4-FFF2-40B4-BE49-F238E27FC236}">
                    <a16:creationId xmlns:a16="http://schemas.microsoft.com/office/drawing/2014/main" id="{8AE013C7-E22E-43A6-99DE-E97E94A66050}"/>
                  </a:ext>
                </a:extLst>
              </p:cNvPr>
              <p:cNvSpPr txBox="1"/>
              <p:nvPr/>
            </p:nvSpPr>
            <p:spPr>
              <a:xfrm>
                <a:off x="5289892" y="1215824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9" name="文本框 58">
                <a:extLst>
                  <a:ext uri="{FF2B5EF4-FFF2-40B4-BE49-F238E27FC236}">
                    <a16:creationId xmlns:a16="http://schemas.microsoft.com/office/drawing/2014/main" id="{8AE013C7-E22E-43A6-99DE-E97E94A66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892" y="1215824"/>
                <a:ext cx="763523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DB2D987-2F76-460E-BCB4-4E1317AA195D}"/>
              </a:ext>
            </a:extLst>
          </p:cNvPr>
          <p:cNvCxnSpPr>
            <a:cxnSpLocks/>
          </p:cNvCxnSpPr>
          <p:nvPr/>
        </p:nvCxnSpPr>
        <p:spPr>
          <a:xfrm>
            <a:off x="3974275" y="438199"/>
            <a:ext cx="0" cy="9698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PA-内容占位符 3">
                <a:extLst>
                  <a:ext uri="{FF2B5EF4-FFF2-40B4-BE49-F238E27FC236}">
                    <a16:creationId xmlns:a16="http://schemas.microsoft.com/office/drawing/2014/main" id="{44440FCD-0271-4C17-9519-BDD2FFF8E409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=7) (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没有遍历完成，继续合并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=7,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1600">
                    <a:solidFill>
                      <a:srgbClr val="FF0000"/>
                    </a:solidFill>
                  </a:rPr>
                  <a:t>满足。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此时表示左边元素已经排序完成，直接将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>
                    <a:solidFill>
                      <a:schemeClr val="tx1"/>
                    </a:solidFill>
                  </a:rPr>
                  <a:t>赋值给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/>
                  <a:t>，不考虑左边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/>
                  <a:t>的元素</a:t>
                </a:r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++=8;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PA-内容占位符 3">
                <a:extLst>
                  <a:ext uri="{FF2B5EF4-FFF2-40B4-BE49-F238E27FC236}">
                    <a16:creationId xmlns:a16="http://schemas.microsoft.com/office/drawing/2014/main" id="{44440FCD-0271-4C17-9519-BDD2FFF8E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1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1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F42696E-CA35-4605-A5E6-2EDE6A6CF41A}"/>
              </a:ext>
            </a:extLst>
          </p:cNvPr>
          <p:cNvSpPr/>
          <p:nvPr/>
        </p:nvSpPr>
        <p:spPr>
          <a:xfrm>
            <a:off x="5388758" y="580172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6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27969 0.1245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4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8171379" y="2132987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9739648" y="2135296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8325381" y="209483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=6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381" y="2094837"/>
                <a:ext cx="565793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9881266" y="2086904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266" y="2086904"/>
                <a:ext cx="565792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9739648" y="118154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9898588" y="1130720"/>
                <a:ext cx="4636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=8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88" y="1130720"/>
                <a:ext cx="463651" cy="246221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6271318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318" y="2456031"/>
                <a:ext cx="56579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0165" y="57563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FFB6CD-D2F3-4278-A961-3DACBF7D3007}"/>
              </a:ext>
            </a:extLst>
          </p:cNvPr>
          <p:cNvCxnSpPr>
            <a:cxnSpLocks/>
          </p:cNvCxnSpPr>
          <p:nvPr/>
        </p:nvCxnSpPr>
        <p:spPr>
          <a:xfrm>
            <a:off x="7369036" y="1256266"/>
            <a:ext cx="0" cy="9698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58">
                <a:extLst>
                  <a:ext uri="{FF2B5EF4-FFF2-40B4-BE49-F238E27FC236}">
                    <a16:creationId xmlns:a16="http://schemas.microsoft.com/office/drawing/2014/main" id="{87FC246D-0348-4115-A8BB-4E8662485A70}"/>
                  </a:ext>
                </a:extLst>
              </p:cNvPr>
              <p:cNvSpPr txBox="1"/>
              <p:nvPr/>
            </p:nvSpPr>
            <p:spPr>
              <a:xfrm>
                <a:off x="8783517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6" name="文本框 58">
                <a:extLst>
                  <a:ext uri="{FF2B5EF4-FFF2-40B4-BE49-F238E27FC236}">
                    <a16:creationId xmlns:a16="http://schemas.microsoft.com/office/drawing/2014/main" id="{87FC246D-0348-4115-A8BB-4E866248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517" y="2456031"/>
                <a:ext cx="56579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BECEB90C-A995-4D6A-9A02-1AD0AED10808}"/>
                  </a:ext>
                </a:extLst>
              </p:cNvPr>
              <p:cNvSpPr txBox="1"/>
              <p:nvPr/>
            </p:nvSpPr>
            <p:spPr>
              <a:xfrm>
                <a:off x="7104637" y="2456031"/>
                <a:ext cx="5657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5 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BECEB90C-A995-4D6A-9A02-1AD0AED10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37" y="2456031"/>
                <a:ext cx="56579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717F90-E0B1-4C76-9931-518EB6372A34}"/>
                  </a:ext>
                </a:extLst>
              </p:cNvPr>
              <p:cNvSpPr txBox="1"/>
              <p:nvPr/>
            </p:nvSpPr>
            <p:spPr>
              <a:xfrm>
                <a:off x="4436007" y="1196462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717F90-E0B1-4C76-9931-518EB637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007" y="1196462"/>
                <a:ext cx="773915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58">
                <a:extLst>
                  <a:ext uri="{FF2B5EF4-FFF2-40B4-BE49-F238E27FC236}">
                    <a16:creationId xmlns:a16="http://schemas.microsoft.com/office/drawing/2014/main" id="{8AE013C7-E22E-43A6-99DE-E97E94A66050}"/>
                  </a:ext>
                </a:extLst>
              </p:cNvPr>
              <p:cNvSpPr txBox="1"/>
              <p:nvPr/>
            </p:nvSpPr>
            <p:spPr>
              <a:xfrm>
                <a:off x="6185784" y="1187817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9" name="文本框 58">
                <a:extLst>
                  <a:ext uri="{FF2B5EF4-FFF2-40B4-BE49-F238E27FC236}">
                    <a16:creationId xmlns:a16="http://schemas.microsoft.com/office/drawing/2014/main" id="{8AE013C7-E22E-43A6-99DE-E97E94A66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84" y="1187817"/>
                <a:ext cx="763523" cy="246221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DB2D987-2F76-460E-BCB4-4E1317AA195D}"/>
              </a:ext>
            </a:extLst>
          </p:cNvPr>
          <p:cNvCxnSpPr>
            <a:cxnSpLocks/>
          </p:cNvCxnSpPr>
          <p:nvPr/>
        </p:nvCxnSpPr>
        <p:spPr>
          <a:xfrm>
            <a:off x="3974275" y="438199"/>
            <a:ext cx="0" cy="9698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PA-内容占位符 3">
                <a:extLst>
                  <a:ext uri="{FF2B5EF4-FFF2-40B4-BE49-F238E27FC236}">
                    <a16:creationId xmlns:a16="http://schemas.microsoft.com/office/drawing/2014/main" id="{44440FCD-0271-4C17-9519-BDD2FFF8E409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=7</m:t>
                        </m:r>
                      </m:e>
                    </m:d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遍历完成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结束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合并</m:t>
                        </m:r>
                      </m:e>
                    </m:d>
                  </m:oMath>
                </a14:m>
                <a:endParaRPr lang="en-US" altLang="zh-CN" sz="160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/>
                  <a:t>对于</a:t>
                </a:r>
                <a:r>
                  <a:rPr lang="en-US" altLang="zh-CN" sz="1600"/>
                  <a:t>4</a:t>
                </a:r>
                <a:r>
                  <a:rPr lang="zh-CN" altLang="en-US" sz="1600"/>
                  <a:t>个元素的范围合并好后，递归返回到上一级，对</a:t>
                </a:r>
                <a:r>
                  <a:rPr lang="en-US" altLang="zh-CN" sz="1600"/>
                  <a:t>8</a:t>
                </a:r>
                <a:r>
                  <a:rPr lang="zh-CN" altLang="en-US" sz="1600"/>
                  <a:t>个元素的范围进行合并</a:t>
                </a:r>
                <a:endParaRPr lang="en-US" altLang="zh-CN" sz="2400"/>
              </a:p>
              <a:p>
                <a:pPr>
                  <a:lnSpc>
                    <a:spcPct val="150000"/>
                  </a:lnSpc>
                </a:pPr>
                <a:endParaRPr lang="en-US" altLang="zh-CN" sz="1600"/>
              </a:p>
              <a:p>
                <a:pPr marL="914400" lvl="2" indent="0">
                  <a:lnSpc>
                    <a:spcPct val="150000"/>
                  </a:lnSpc>
                  <a:buNone/>
                </a:pPr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PA-内容占位符 3">
                <a:extLst>
                  <a:ext uri="{FF2B5EF4-FFF2-40B4-BE49-F238E27FC236}">
                    <a16:creationId xmlns:a16="http://schemas.microsoft.com/office/drawing/2014/main" id="{44440FCD-0271-4C17-9519-BDD2FFF8E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1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1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78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/>
                  <a:t>此时对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8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个</a:t>
                </a:r>
                <a:r>
                  <a:rPr lang="zh-CN" altLang="en-US" sz="1600"/>
                  <a:t>元素进行合并</a:t>
                </a:r>
                <a:endParaRPr lang="en-US" altLang="zh-CN" sz="160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/>
                  <a:t>生成一个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和合并范围内元素相同的辅助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(auxiliary)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数组</a:t>
                </a:r>
                <a:r>
                  <a:rPr lang="zh-CN" altLang="en-US" sz="1600"/>
                  <a:t>，简称</a:t>
                </a:r>
                <a:r>
                  <a:rPr lang="en-US" altLang="zh-CN" sz="1600"/>
                  <a:t>aux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合并范围内元素的下标范围为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600"/>
                  <a:t>（取整）。然后令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600"/>
                  <a:t>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+1=4</m:t>
                    </m:r>
                  </m:oMath>
                </a14:m>
                <a:r>
                  <a:rPr lang="en-US" altLang="zh-CN" sz="160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600"/>
                  <a:t>,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sz="1600" b="1"/>
                  <a:t>分别初始化为合并范围内元素的左边和右边范围内的起始元素在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𝒂𝒓𝒓</m:t>
                    </m:r>
                  </m:oMath>
                </a14:m>
                <a:r>
                  <a:rPr lang="zh-CN" altLang="en-US" sz="1600" b="1">
                    <a:solidFill>
                      <a:srgbClr val="FF0000"/>
                    </a:solidFill>
                  </a:rPr>
                  <a:t>中下标</a:t>
                </a:r>
                <a:r>
                  <a:rPr lang="zh-CN" altLang="en-US" sz="1600"/>
                  <a:t>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600"/>
                  <a:t>合并范围内中间元素</a:t>
                </a:r>
                <a:r>
                  <a:rPr lang="zh-CN" altLang="en-US" sz="1600" b="1"/>
                  <a:t>在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𝒂𝒓𝒓</m:t>
                    </m:r>
                  </m:oMath>
                </a14:m>
                <a:r>
                  <a:rPr lang="zh-CN" altLang="en-US" sz="1600" b="1">
                    <a:solidFill>
                      <a:srgbClr val="FF0000"/>
                    </a:solidFill>
                  </a:rPr>
                  <a:t>中下标</a:t>
                </a:r>
                <a:r>
                  <a:rPr lang="zh-CN" altLang="en-US" sz="1600"/>
                  <a:t>。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初始化为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1600"/>
                  <a:t>   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076946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6481157" y="215817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2708371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71" y="1198921"/>
                <a:ext cx="77391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6138584" y="1210142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584" y="1210142"/>
                <a:ext cx="763523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3130881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3199390" y="24678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390" y="246789"/>
                <a:ext cx="565793" cy="246221"/>
              </a:xfrm>
              <a:prstGeom prst="rect">
                <a:avLst/>
              </a:prstGeom>
              <a:blipFill>
                <a:blip r:embed="rId7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m:rPr>
                        <m:nor/>
                      </m:rPr>
                      <a:rPr lang="en-US" altLang="zh-CN" sz="1000"/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000"/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3651" y="576159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2725966" y="209098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966" y="2090987"/>
                <a:ext cx="565793" cy="246221"/>
              </a:xfrm>
              <a:prstGeom prst="rect">
                <a:avLst/>
              </a:prstGeom>
              <a:blipFill>
                <a:blip r:embed="rId9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6597319" y="2058879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9" y="2058879"/>
                <a:ext cx="565792" cy="246221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C798DAA-F785-45EA-93BE-2B1BB6E837B5}"/>
              </a:ext>
            </a:extLst>
          </p:cNvPr>
          <p:cNvSpPr/>
          <p:nvPr/>
        </p:nvSpPr>
        <p:spPr>
          <a:xfrm>
            <a:off x="7085178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4F1BE11-44DF-47E0-9D07-53123B4CCBDA}"/>
              </a:ext>
            </a:extLst>
          </p:cNvPr>
          <p:cNvSpPr/>
          <p:nvPr/>
        </p:nvSpPr>
        <p:spPr>
          <a:xfrm>
            <a:off x="6237450" y="566539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292E7D4-35ED-459C-9F58-2D87AD2E55A8}"/>
              </a:ext>
            </a:extLst>
          </p:cNvPr>
          <p:cNvSpPr/>
          <p:nvPr/>
        </p:nvSpPr>
        <p:spPr>
          <a:xfrm>
            <a:off x="7933868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D1D1341-06B8-4A0A-91A4-A79F4BD0A75D}"/>
              </a:ext>
            </a:extLst>
          </p:cNvPr>
          <p:cNvSpPr/>
          <p:nvPr/>
        </p:nvSpPr>
        <p:spPr>
          <a:xfrm>
            <a:off x="8782557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67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=0(&lt;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=7)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没有遍历完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1600"/>
                  <a:t>=8</a:t>
                </a:r>
                <a:r>
                  <a:rPr lang="zh-CN" altLang="en-US" sz="1600"/>
                  <a:t>次，继续合并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/>
                  <a:t>都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不满足</a:t>
                </a:r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然后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，比较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zh-CN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对应元素大小，将小的元素放到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中，然后将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1(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小的元素在左边，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，在右边，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小，应该将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赋值给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++=5;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076946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6481157" y="215817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6138584" y="1210142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584" y="1210142"/>
                <a:ext cx="763523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3130881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3199390" y="24678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390" y="246789"/>
                <a:ext cx="565793" cy="246221"/>
              </a:xfrm>
              <a:prstGeom prst="rect">
                <a:avLst/>
              </a:prstGeom>
              <a:blipFill>
                <a:blip r:embed="rId6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m:rPr>
                        <m:nor/>
                      </m:rPr>
                      <a:rPr lang="en-US" altLang="zh-CN" sz="1000"/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000"/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3651" y="576159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2725966" y="209098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966" y="2090987"/>
                <a:ext cx="565793" cy="246221"/>
              </a:xfrm>
              <a:prstGeom prst="rect">
                <a:avLst/>
              </a:prstGeom>
              <a:blipFill>
                <a:blip r:embed="rId8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6597319" y="2058879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9" y="2058879"/>
                <a:ext cx="565792" cy="246221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C798DAA-F785-45EA-93BE-2B1BB6E837B5}"/>
              </a:ext>
            </a:extLst>
          </p:cNvPr>
          <p:cNvSpPr/>
          <p:nvPr/>
        </p:nvSpPr>
        <p:spPr>
          <a:xfrm>
            <a:off x="7085178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4F1BE11-44DF-47E0-9D07-53123B4CCBDA}"/>
              </a:ext>
            </a:extLst>
          </p:cNvPr>
          <p:cNvSpPr/>
          <p:nvPr/>
        </p:nvSpPr>
        <p:spPr>
          <a:xfrm>
            <a:off x="6237450" y="566539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292E7D4-35ED-459C-9F58-2D87AD2E55A8}"/>
              </a:ext>
            </a:extLst>
          </p:cNvPr>
          <p:cNvSpPr/>
          <p:nvPr/>
        </p:nvSpPr>
        <p:spPr>
          <a:xfrm>
            <a:off x="7933868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D1D1341-06B8-4A0A-91A4-A79F4BD0A75D}"/>
              </a:ext>
            </a:extLst>
          </p:cNvPr>
          <p:cNvSpPr/>
          <p:nvPr/>
        </p:nvSpPr>
        <p:spPr>
          <a:xfrm>
            <a:off x="8782557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/>
              <p:nvPr/>
            </p:nvSpPr>
            <p:spPr>
              <a:xfrm>
                <a:off x="2708371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71" y="1198921"/>
                <a:ext cx="77391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2E5C605-9391-494C-ADD6-AF5726844978}"/>
              </a:ext>
            </a:extLst>
          </p:cNvPr>
          <p:cNvSpPr/>
          <p:nvPr/>
        </p:nvSpPr>
        <p:spPr>
          <a:xfrm>
            <a:off x="6237448" y="576158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3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-0.278 0.12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2835564"/>
            <a:ext cx="10515600" cy="3657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用一个递归函数，从下标</a:t>
            </a:r>
            <a:r>
              <a:rPr lang="en-US" altLang="zh-CN" sz="2000"/>
              <a:t>[0, n-1]</a:t>
            </a:r>
            <a:r>
              <a:rPr lang="zh-CN" altLang="en-US" sz="2000"/>
              <a:t>，每次减半，递归到只有一个元素时递归终止，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每次递归完成后，对递归范围内的元素进行合并，合并范围为</a:t>
            </a:r>
            <a:r>
              <a:rPr lang="en-US" altLang="zh-CN" sz="2000"/>
              <a:t>[L, R]</a:t>
            </a:r>
            <a:r>
              <a:rPr lang="zh-CN" altLang="en-US" sz="2000"/>
              <a:t>，表示合并范围内的左边边界和右边边界，合并完成后，数组在这个范围内的元素变得有序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最终将</a:t>
            </a:r>
            <a:r>
              <a:rPr lang="en-US" altLang="zh-CN" sz="2000"/>
              <a:t>[0, n-1]</a:t>
            </a:r>
            <a:r>
              <a:rPr lang="zh-CN" altLang="en-US" sz="2000"/>
              <a:t>范围内的元素合并，此时数组排序完成。注：每次递归合并时数组元素的顺序一直都在发生变化，中间会生成一个辅助数组</a:t>
            </a:r>
            <a:r>
              <a:rPr lang="en-US" altLang="zh-CN" sz="2000"/>
              <a:t>aux</a:t>
            </a:r>
            <a:r>
              <a:rPr lang="zh-CN" altLang="en-US" sz="2000"/>
              <a:t>来对元素进行比较排序。</a:t>
            </a:r>
            <a:endParaRPr lang="en-US" altLang="zh-CN" sz="2000"/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54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=1(&lt;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=7)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没有遍历完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1600"/>
                  <a:t>=8</a:t>
                </a:r>
                <a:r>
                  <a:rPr lang="zh-CN" altLang="en-US" sz="1600"/>
                  <a:t>次，继续合并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/>
                  <a:t>都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不满足</a:t>
                </a:r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然后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，比较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zh-CN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对应元素大小，将小的元素放到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中，然后将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1(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小的元素在左边，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，在右边，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小，应该将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赋值给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++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076946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7325066" y="215817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7051174" y="1217806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74" y="1217806"/>
                <a:ext cx="763523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3926409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3994918" y="24678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=1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18" y="246789"/>
                <a:ext cx="565793" cy="246221"/>
              </a:xfrm>
              <a:prstGeom prst="rect">
                <a:avLst/>
              </a:prstGeom>
              <a:blipFill>
                <a:blip r:embed="rId6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m:rPr>
                        <m:nor/>
                      </m:rPr>
                      <a:rPr lang="en-US" altLang="zh-CN" sz="1000"/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000"/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3651" y="576159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2725966" y="2090987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966" y="2090987"/>
                <a:ext cx="565793" cy="246221"/>
              </a:xfrm>
              <a:prstGeom prst="rect">
                <a:avLst/>
              </a:prstGeom>
              <a:blipFill>
                <a:blip r:embed="rId8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7441228" y="2058879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228" y="2058879"/>
                <a:ext cx="565792" cy="246221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C798DAA-F785-45EA-93BE-2B1BB6E837B5}"/>
              </a:ext>
            </a:extLst>
          </p:cNvPr>
          <p:cNvSpPr/>
          <p:nvPr/>
        </p:nvSpPr>
        <p:spPr>
          <a:xfrm>
            <a:off x="7085178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4F1BE11-44DF-47E0-9D07-53123B4CCBDA}"/>
              </a:ext>
            </a:extLst>
          </p:cNvPr>
          <p:cNvSpPr/>
          <p:nvPr/>
        </p:nvSpPr>
        <p:spPr>
          <a:xfrm>
            <a:off x="6237450" y="56653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292E7D4-35ED-459C-9F58-2D87AD2E55A8}"/>
              </a:ext>
            </a:extLst>
          </p:cNvPr>
          <p:cNvSpPr/>
          <p:nvPr/>
        </p:nvSpPr>
        <p:spPr>
          <a:xfrm>
            <a:off x="7933868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D1D1341-06B8-4A0A-91A4-A79F4BD0A75D}"/>
              </a:ext>
            </a:extLst>
          </p:cNvPr>
          <p:cNvSpPr/>
          <p:nvPr/>
        </p:nvSpPr>
        <p:spPr>
          <a:xfrm>
            <a:off x="8782557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/>
              <p:nvPr/>
            </p:nvSpPr>
            <p:spPr>
              <a:xfrm>
                <a:off x="2708371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71" y="1198921"/>
                <a:ext cx="77391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62E234DC-6330-489C-87F8-2901273632E8}"/>
              </a:ext>
            </a:extLst>
          </p:cNvPr>
          <p:cNvSpPr/>
          <p:nvPr/>
        </p:nvSpPr>
        <p:spPr>
          <a:xfrm rot="10800000">
            <a:off x="7314139" y="271998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14F4D55A-82DD-466F-8B4C-3EEF545BCAB5}"/>
              </a:ext>
            </a:extLst>
          </p:cNvPr>
          <p:cNvSpPr/>
          <p:nvPr/>
        </p:nvSpPr>
        <p:spPr>
          <a:xfrm rot="10800000">
            <a:off x="3041393" y="276624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8AF76F6-888A-459E-8791-1BB99D0AC1D0}"/>
              </a:ext>
            </a:extLst>
          </p:cNvPr>
          <p:cNvSpPr/>
          <p:nvPr/>
        </p:nvSpPr>
        <p:spPr>
          <a:xfrm>
            <a:off x="2842687" y="570553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0.07122 0.1263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=2(&lt;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=7)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没有遍历完，继续合并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/>
                  <a:t>都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不满足</a:t>
                </a:r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然后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，比较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zh-CN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对应元素大小，将小的元素放到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中，然后将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1(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小的元素在左边，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，在右边，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小，应该将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赋值给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++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3890695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7325066" y="215817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7051174" y="1217806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74" y="1217806"/>
                <a:ext cx="763523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4769992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4838501" y="24678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=2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501" y="246789"/>
                <a:ext cx="565793" cy="246221"/>
              </a:xfrm>
              <a:prstGeom prst="rect">
                <a:avLst/>
              </a:prstGeom>
              <a:blipFill>
                <a:blip r:embed="rId6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m:rPr>
                        <m:nor/>
                      </m:rPr>
                      <a:rPr lang="en-US" altLang="zh-CN" sz="1000"/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000"/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3651" y="57615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3482286" y="2090987"/>
                <a:ext cx="4232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=1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86" y="2090987"/>
                <a:ext cx="423296" cy="246221"/>
              </a:xfrm>
              <a:prstGeom prst="rect">
                <a:avLst/>
              </a:prstGeom>
              <a:blipFill>
                <a:blip r:embed="rId8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7441228" y="2058879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228" y="2058879"/>
                <a:ext cx="565792" cy="246221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C798DAA-F785-45EA-93BE-2B1BB6E837B5}"/>
              </a:ext>
            </a:extLst>
          </p:cNvPr>
          <p:cNvSpPr/>
          <p:nvPr/>
        </p:nvSpPr>
        <p:spPr>
          <a:xfrm>
            <a:off x="7085178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4F1BE11-44DF-47E0-9D07-53123B4CCBDA}"/>
              </a:ext>
            </a:extLst>
          </p:cNvPr>
          <p:cNvSpPr/>
          <p:nvPr/>
        </p:nvSpPr>
        <p:spPr>
          <a:xfrm>
            <a:off x="6237450" y="56653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292E7D4-35ED-459C-9F58-2D87AD2E55A8}"/>
              </a:ext>
            </a:extLst>
          </p:cNvPr>
          <p:cNvSpPr/>
          <p:nvPr/>
        </p:nvSpPr>
        <p:spPr>
          <a:xfrm>
            <a:off x="7933868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D1D1341-06B8-4A0A-91A4-A79F4BD0A75D}"/>
              </a:ext>
            </a:extLst>
          </p:cNvPr>
          <p:cNvSpPr/>
          <p:nvPr/>
        </p:nvSpPr>
        <p:spPr>
          <a:xfrm>
            <a:off x="8782557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/>
              <p:nvPr/>
            </p:nvSpPr>
            <p:spPr>
              <a:xfrm>
                <a:off x="3611607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607" y="1198921"/>
                <a:ext cx="77391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62E234DC-6330-489C-87F8-2901273632E8}"/>
              </a:ext>
            </a:extLst>
          </p:cNvPr>
          <p:cNvSpPr/>
          <p:nvPr/>
        </p:nvSpPr>
        <p:spPr>
          <a:xfrm rot="10800000">
            <a:off x="7314139" y="271998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14F4D55A-82DD-466F-8B4C-3EEF545BCAB5}"/>
              </a:ext>
            </a:extLst>
          </p:cNvPr>
          <p:cNvSpPr/>
          <p:nvPr/>
        </p:nvSpPr>
        <p:spPr>
          <a:xfrm rot="10800000">
            <a:off x="3920340" y="276624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A677E48-7A43-4B45-86E8-D4BE6DE9604B}"/>
              </a:ext>
            </a:extLst>
          </p:cNvPr>
          <p:cNvSpPr/>
          <p:nvPr/>
        </p:nvSpPr>
        <p:spPr>
          <a:xfrm>
            <a:off x="3691377" y="580173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4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277 L 0.07018 0.1252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=3(&lt;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=7)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没有遍历完，继续合并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/>
                  <a:t>都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不满足</a:t>
                </a:r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然后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，比较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zh-CN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对应元素大小，将小的元素放到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中，然后将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1(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小的元素在左边，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，在右边，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小，应该将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赋值给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++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4733430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7325066" y="215817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7051174" y="1217806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74" y="1217806"/>
                <a:ext cx="763523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5662122" y="297617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5730631" y="246789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=3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31" y="246789"/>
                <a:ext cx="565793" cy="246221"/>
              </a:xfrm>
              <a:prstGeom prst="rect">
                <a:avLst/>
              </a:prstGeom>
              <a:blipFill>
                <a:blip r:embed="rId6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m:rPr>
                        <m:nor/>
                      </m:rPr>
                      <a:rPr lang="en-US" altLang="zh-CN" sz="1000"/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000"/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3651" y="57615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4325021" y="2090987"/>
                <a:ext cx="4232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=2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021" y="2090987"/>
                <a:ext cx="423296" cy="246221"/>
              </a:xfrm>
              <a:prstGeom prst="rect">
                <a:avLst/>
              </a:prstGeom>
              <a:blipFill>
                <a:blip r:embed="rId8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7441228" y="2058879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228" y="2058879"/>
                <a:ext cx="565792" cy="246221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C798DAA-F785-45EA-93BE-2B1BB6E837B5}"/>
              </a:ext>
            </a:extLst>
          </p:cNvPr>
          <p:cNvSpPr/>
          <p:nvPr/>
        </p:nvSpPr>
        <p:spPr>
          <a:xfrm>
            <a:off x="7085178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4F1BE11-44DF-47E0-9D07-53123B4CCBDA}"/>
              </a:ext>
            </a:extLst>
          </p:cNvPr>
          <p:cNvSpPr/>
          <p:nvPr/>
        </p:nvSpPr>
        <p:spPr>
          <a:xfrm>
            <a:off x="6237450" y="56653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292E7D4-35ED-459C-9F58-2D87AD2E55A8}"/>
              </a:ext>
            </a:extLst>
          </p:cNvPr>
          <p:cNvSpPr/>
          <p:nvPr/>
        </p:nvSpPr>
        <p:spPr>
          <a:xfrm>
            <a:off x="7933868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D1D1341-06B8-4A0A-91A4-A79F4BD0A75D}"/>
              </a:ext>
            </a:extLst>
          </p:cNvPr>
          <p:cNvSpPr/>
          <p:nvPr/>
        </p:nvSpPr>
        <p:spPr>
          <a:xfrm>
            <a:off x="8782557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/>
              <p:nvPr/>
            </p:nvSpPr>
            <p:spPr>
              <a:xfrm>
                <a:off x="4472659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59" y="1198921"/>
                <a:ext cx="77391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62E234DC-6330-489C-87F8-2901273632E8}"/>
              </a:ext>
            </a:extLst>
          </p:cNvPr>
          <p:cNvSpPr/>
          <p:nvPr/>
        </p:nvSpPr>
        <p:spPr>
          <a:xfrm rot="10800000">
            <a:off x="7314139" y="271998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14F4D55A-82DD-466F-8B4C-3EEF545BCAB5}"/>
              </a:ext>
            </a:extLst>
          </p:cNvPr>
          <p:cNvSpPr/>
          <p:nvPr/>
        </p:nvSpPr>
        <p:spPr>
          <a:xfrm rot="10800000">
            <a:off x="4763075" y="276624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21D52E8-93C3-4DD5-B0D9-02F539C8ABDC}"/>
              </a:ext>
            </a:extLst>
          </p:cNvPr>
          <p:cNvSpPr/>
          <p:nvPr/>
        </p:nvSpPr>
        <p:spPr>
          <a:xfrm>
            <a:off x="7085178" y="570553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-0.13985 0.1238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2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=4(&lt;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=7)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没有遍历完，继续合并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/>
                  <a:t>都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不满足</a:t>
                </a:r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然后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，比较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zh-CN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对应元素大小，将小的元素放到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中，然后将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1(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小的元素在左边，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，在右边，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小，应该将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赋值给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++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 r="-2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4733430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8179759" y="21329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7905867" y="1192597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867" y="1192597"/>
                <a:ext cx="763523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6450876" y="327452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6519385" y="276624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=4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85" y="276624"/>
                <a:ext cx="565793" cy="246221"/>
              </a:xfrm>
              <a:prstGeom prst="rect">
                <a:avLst/>
              </a:prstGeom>
              <a:blipFill>
                <a:blip r:embed="rId6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m:rPr>
                        <m:nor/>
                      </m:rPr>
                      <a:rPr lang="en-US" altLang="zh-CN" sz="1000"/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000"/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3651" y="57615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4325021" y="2090987"/>
                <a:ext cx="4232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=2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021" y="2090987"/>
                <a:ext cx="423296" cy="246221"/>
              </a:xfrm>
              <a:prstGeom prst="rect">
                <a:avLst/>
              </a:prstGeom>
              <a:blipFill>
                <a:blip r:embed="rId8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8295921" y="2033670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921" y="2033670"/>
                <a:ext cx="565792" cy="246221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C798DAA-F785-45EA-93BE-2B1BB6E837B5}"/>
              </a:ext>
            </a:extLst>
          </p:cNvPr>
          <p:cNvSpPr/>
          <p:nvPr/>
        </p:nvSpPr>
        <p:spPr>
          <a:xfrm>
            <a:off x="7085178" y="57055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4F1BE11-44DF-47E0-9D07-53123B4CCBDA}"/>
              </a:ext>
            </a:extLst>
          </p:cNvPr>
          <p:cNvSpPr/>
          <p:nvPr/>
        </p:nvSpPr>
        <p:spPr>
          <a:xfrm>
            <a:off x="6237450" y="56653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292E7D4-35ED-459C-9F58-2D87AD2E55A8}"/>
              </a:ext>
            </a:extLst>
          </p:cNvPr>
          <p:cNvSpPr/>
          <p:nvPr/>
        </p:nvSpPr>
        <p:spPr>
          <a:xfrm>
            <a:off x="7933868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D1D1341-06B8-4A0A-91A4-A79F4BD0A75D}"/>
              </a:ext>
            </a:extLst>
          </p:cNvPr>
          <p:cNvSpPr/>
          <p:nvPr/>
        </p:nvSpPr>
        <p:spPr>
          <a:xfrm>
            <a:off x="8782557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/>
              <p:nvPr/>
            </p:nvSpPr>
            <p:spPr>
              <a:xfrm>
                <a:off x="4472659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59" y="1198921"/>
                <a:ext cx="77391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62E234DC-6330-489C-87F8-2901273632E8}"/>
              </a:ext>
            </a:extLst>
          </p:cNvPr>
          <p:cNvSpPr/>
          <p:nvPr/>
        </p:nvSpPr>
        <p:spPr>
          <a:xfrm rot="10800000">
            <a:off x="8168832" y="24678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14F4D55A-82DD-466F-8B4C-3EEF545BCAB5}"/>
              </a:ext>
            </a:extLst>
          </p:cNvPr>
          <p:cNvSpPr/>
          <p:nvPr/>
        </p:nvSpPr>
        <p:spPr>
          <a:xfrm rot="10800000">
            <a:off x="4763075" y="276624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A8E3291-03B3-475D-9021-0D3235BFBDD1}"/>
              </a:ext>
            </a:extLst>
          </p:cNvPr>
          <p:cNvSpPr/>
          <p:nvPr/>
        </p:nvSpPr>
        <p:spPr>
          <a:xfrm>
            <a:off x="7933868" y="578764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4.81481E-6 L -0.13854 0.1256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=5(&lt;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=7)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没有遍历完，继续合并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/>
                  <a:t>都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不满足</a:t>
                </a:r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然后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，比较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zh-CN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对应元素大小，将小的元素放到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中，然后将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1(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小的元素在左边，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，在右边，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小，应该将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赋值给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++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 r="-2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4733430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9007510" y="21329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8733618" y="1192597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618" y="1192597"/>
                <a:ext cx="763523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7321057" y="304632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7389566" y="253804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=5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566" y="253804"/>
                <a:ext cx="565793" cy="246221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m:rPr>
                        <m:nor/>
                      </m:rPr>
                      <a:rPr lang="en-US" altLang="zh-CN" sz="1000"/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000"/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3651" y="57615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4325021" y="2090987"/>
                <a:ext cx="4232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=2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021" y="2090987"/>
                <a:ext cx="423296" cy="246221"/>
              </a:xfrm>
              <a:prstGeom prst="rect">
                <a:avLst/>
              </a:prstGeom>
              <a:blipFill>
                <a:blip r:embed="rId8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9123672" y="2033670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72" y="2033670"/>
                <a:ext cx="565792" cy="246221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C798DAA-F785-45EA-93BE-2B1BB6E837B5}"/>
              </a:ext>
            </a:extLst>
          </p:cNvPr>
          <p:cNvSpPr/>
          <p:nvPr/>
        </p:nvSpPr>
        <p:spPr>
          <a:xfrm>
            <a:off x="7085178" y="57055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4F1BE11-44DF-47E0-9D07-53123B4CCBDA}"/>
              </a:ext>
            </a:extLst>
          </p:cNvPr>
          <p:cNvSpPr/>
          <p:nvPr/>
        </p:nvSpPr>
        <p:spPr>
          <a:xfrm>
            <a:off x="6237450" y="56653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292E7D4-35ED-459C-9F58-2D87AD2E55A8}"/>
              </a:ext>
            </a:extLst>
          </p:cNvPr>
          <p:cNvSpPr/>
          <p:nvPr/>
        </p:nvSpPr>
        <p:spPr>
          <a:xfrm>
            <a:off x="7933868" y="57055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D1D1341-06B8-4A0A-91A4-A79F4BD0A75D}"/>
              </a:ext>
            </a:extLst>
          </p:cNvPr>
          <p:cNvSpPr/>
          <p:nvPr/>
        </p:nvSpPr>
        <p:spPr>
          <a:xfrm>
            <a:off x="8782557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/>
              <p:nvPr/>
            </p:nvSpPr>
            <p:spPr>
              <a:xfrm>
                <a:off x="4472659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59" y="1198921"/>
                <a:ext cx="77391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62E234DC-6330-489C-87F8-2901273632E8}"/>
              </a:ext>
            </a:extLst>
          </p:cNvPr>
          <p:cNvSpPr/>
          <p:nvPr/>
        </p:nvSpPr>
        <p:spPr>
          <a:xfrm rot="10800000">
            <a:off x="8996583" y="24678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14F4D55A-82DD-466F-8B4C-3EEF545BCAB5}"/>
              </a:ext>
            </a:extLst>
          </p:cNvPr>
          <p:cNvSpPr/>
          <p:nvPr/>
        </p:nvSpPr>
        <p:spPr>
          <a:xfrm rot="10800000">
            <a:off x="4763075" y="276624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779DBB-8B6A-4ABD-AE2C-96E824BF0C67}"/>
              </a:ext>
            </a:extLst>
          </p:cNvPr>
          <p:cNvSpPr/>
          <p:nvPr/>
        </p:nvSpPr>
        <p:spPr>
          <a:xfrm>
            <a:off x="4540066" y="576158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6 -3.7037E-6 L 0.20912 0.1259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5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=6(&lt;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=7)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没有遍历完，继续合并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/>
                  <a:t>都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不满足</a:t>
                </a:r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然后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，比较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zh-CN" alt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对应元素大小，将小的元素放到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中，然后将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1(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小的元素在左边，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</a:t>
                </a:r>
                <a:r>
                  <a:rPr lang="zh-CN" altLang="en-US" sz="1600">
                    <a:solidFill>
                      <a:prstClr val="black"/>
                    </a:solidFill>
                  </a:rPr>
                  <a:t>，在右边，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加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1)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，</a:t>
                </a:r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小，应该将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赋值给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>
                    <a:solidFill>
                      <a:prstClr val="black"/>
                    </a:solidFill>
                  </a:rPr>
                  <a:t> 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++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 r="-2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5590116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9007510" y="21329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8733618" y="1192597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618" y="1192597"/>
                <a:ext cx="763523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8099316" y="304632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8167825" y="253804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=6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825" y="253804"/>
                <a:ext cx="565793" cy="246221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m:rPr>
                        <m:nor/>
                      </m:rPr>
                      <a:rPr lang="en-US" altLang="zh-CN" sz="1000"/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000"/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3651" y="57615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5181707" y="2090987"/>
                <a:ext cx="4232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=3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707" y="2090987"/>
                <a:ext cx="423296" cy="246221"/>
              </a:xfrm>
              <a:prstGeom prst="rect">
                <a:avLst/>
              </a:prstGeom>
              <a:blipFill>
                <a:blip r:embed="rId8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9123672" y="2033670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72" y="2033670"/>
                <a:ext cx="565792" cy="246221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C798DAA-F785-45EA-93BE-2B1BB6E837B5}"/>
              </a:ext>
            </a:extLst>
          </p:cNvPr>
          <p:cNvSpPr/>
          <p:nvPr/>
        </p:nvSpPr>
        <p:spPr>
          <a:xfrm>
            <a:off x="7085178" y="57055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4F1BE11-44DF-47E0-9D07-53123B4CCBDA}"/>
              </a:ext>
            </a:extLst>
          </p:cNvPr>
          <p:cNvSpPr/>
          <p:nvPr/>
        </p:nvSpPr>
        <p:spPr>
          <a:xfrm>
            <a:off x="6237450" y="56653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292E7D4-35ED-459C-9F58-2D87AD2E55A8}"/>
              </a:ext>
            </a:extLst>
          </p:cNvPr>
          <p:cNvSpPr/>
          <p:nvPr/>
        </p:nvSpPr>
        <p:spPr>
          <a:xfrm>
            <a:off x="7933868" y="57055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D1D1341-06B8-4A0A-91A4-A79F4BD0A75D}"/>
              </a:ext>
            </a:extLst>
          </p:cNvPr>
          <p:cNvSpPr/>
          <p:nvPr/>
        </p:nvSpPr>
        <p:spPr>
          <a:xfrm>
            <a:off x="8782557" y="57055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/>
              <p:nvPr/>
            </p:nvSpPr>
            <p:spPr>
              <a:xfrm>
                <a:off x="5311028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028" y="1198921"/>
                <a:ext cx="77391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62E234DC-6330-489C-87F8-2901273632E8}"/>
              </a:ext>
            </a:extLst>
          </p:cNvPr>
          <p:cNvSpPr/>
          <p:nvPr/>
        </p:nvSpPr>
        <p:spPr>
          <a:xfrm rot="10800000">
            <a:off x="8996583" y="24678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14F4D55A-82DD-466F-8B4C-3EEF545BCAB5}"/>
              </a:ext>
            </a:extLst>
          </p:cNvPr>
          <p:cNvSpPr/>
          <p:nvPr/>
        </p:nvSpPr>
        <p:spPr>
          <a:xfrm rot="10800000">
            <a:off x="5619761" y="276624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D8FF060-724B-4370-9F2E-3799ACA3D9B3}"/>
              </a:ext>
            </a:extLst>
          </p:cNvPr>
          <p:cNvSpPr/>
          <p:nvPr/>
        </p:nvSpPr>
        <p:spPr>
          <a:xfrm>
            <a:off x="8782551" y="578763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8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07031 0.1238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=7(=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=7)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没有遍历完，继续合并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首先判断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600"/>
                  <a:t>左右两边的元素是否排序完成，即判断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/>
                  <a:t>是否满足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>
                    <a:solidFill>
                      <a:prstClr val="black"/>
                    </a:solidFill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=7,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600">
                    <a:solidFill>
                      <a:srgbClr val="FF0000"/>
                    </a:solidFill>
                  </a:rPr>
                  <a:t>满足，</a:t>
                </a:r>
                <a:r>
                  <a:rPr lang="zh-CN" altLang="en-US" sz="1600"/>
                  <a:t>表示右边的元素排序完成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zh-CN" altLang="en-US" sz="1600"/>
                  <a:t>直接将左边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/>
                  <a:t>对应元素赋值给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/>
                  <a:t>，即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𝑎𝑢𝑥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=8;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++=4; </m:t>
                    </m:r>
                  </m:oMath>
                </a14:m>
                <a:endParaRPr lang="en-US" altLang="zh-CN" sz="1600" b="0"/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prstClr val="black"/>
                    </a:solidFill>
                  </a:rPr>
                  <a:t>进行下一次迭代</a:t>
                </a:r>
                <a:endParaRPr lang="en-US" altLang="zh-CN" sz="160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5590116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9622236" y="21329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9348344" y="1192597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344" y="1192597"/>
                <a:ext cx="763523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8977007" y="304632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9045516" y="253804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=7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516" y="253804"/>
                <a:ext cx="565793" cy="246221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m:rPr>
                        <m:nor/>
                      </m:rPr>
                      <a:rPr lang="en-US" altLang="zh-CN" sz="1000"/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000"/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3651" y="57615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5181707" y="2090987"/>
                <a:ext cx="4232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=3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707" y="2090987"/>
                <a:ext cx="423296" cy="246221"/>
              </a:xfrm>
              <a:prstGeom prst="rect">
                <a:avLst/>
              </a:prstGeom>
              <a:blipFill>
                <a:blip r:embed="rId8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9738398" y="2033670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398" y="2033670"/>
                <a:ext cx="565792" cy="246221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C798DAA-F785-45EA-93BE-2B1BB6E837B5}"/>
              </a:ext>
            </a:extLst>
          </p:cNvPr>
          <p:cNvSpPr/>
          <p:nvPr/>
        </p:nvSpPr>
        <p:spPr>
          <a:xfrm>
            <a:off x="7085178" y="57055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4F1BE11-44DF-47E0-9D07-53123B4CCBDA}"/>
              </a:ext>
            </a:extLst>
          </p:cNvPr>
          <p:cNvSpPr/>
          <p:nvPr/>
        </p:nvSpPr>
        <p:spPr>
          <a:xfrm>
            <a:off x="6237450" y="56653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292E7D4-35ED-459C-9F58-2D87AD2E55A8}"/>
              </a:ext>
            </a:extLst>
          </p:cNvPr>
          <p:cNvSpPr/>
          <p:nvPr/>
        </p:nvSpPr>
        <p:spPr>
          <a:xfrm>
            <a:off x="7933868" y="57055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D1D1341-06B8-4A0A-91A4-A79F4BD0A75D}"/>
              </a:ext>
            </a:extLst>
          </p:cNvPr>
          <p:cNvSpPr/>
          <p:nvPr/>
        </p:nvSpPr>
        <p:spPr>
          <a:xfrm>
            <a:off x="8782557" y="57055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/>
              <p:nvPr/>
            </p:nvSpPr>
            <p:spPr>
              <a:xfrm>
                <a:off x="5311028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028" y="1198921"/>
                <a:ext cx="77391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62E234DC-6330-489C-87F8-2901273632E8}"/>
              </a:ext>
            </a:extLst>
          </p:cNvPr>
          <p:cNvSpPr/>
          <p:nvPr/>
        </p:nvSpPr>
        <p:spPr>
          <a:xfrm rot="10800000">
            <a:off x="9611309" y="24678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14F4D55A-82DD-466F-8B4C-3EEF545BCAB5}"/>
              </a:ext>
            </a:extLst>
          </p:cNvPr>
          <p:cNvSpPr/>
          <p:nvPr/>
        </p:nvSpPr>
        <p:spPr>
          <a:xfrm rot="10800000">
            <a:off x="5619761" y="276624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BF9F875-4661-4918-8D31-0705C2BE8DF6}"/>
              </a:ext>
            </a:extLst>
          </p:cNvPr>
          <p:cNvSpPr/>
          <p:nvPr/>
        </p:nvSpPr>
        <p:spPr>
          <a:xfrm>
            <a:off x="5387797" y="576115"/>
            <a:ext cx="565793" cy="61218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28008 0.1240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97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435085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435084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256266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2888444"/>
                <a:ext cx="10515600" cy="3969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=8(&gt;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=7)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遍历完成，结束合并</a:t>
                </a:r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CN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979650" y="2888444"/>
                <a:ext cx="10515600" cy="396955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155478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691001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FE9CA37-FEB2-43D8-BB26-C41496BF9A37}"/>
              </a:ext>
            </a:extLst>
          </p:cNvPr>
          <p:cNvSpPr/>
          <p:nvPr/>
        </p:nvSpPr>
        <p:spPr>
          <a:xfrm>
            <a:off x="6462467" y="21558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A9E9A967-9F17-4F4D-B1E5-B77749B78E76}"/>
              </a:ext>
            </a:extLst>
          </p:cNvPr>
          <p:cNvSpPr/>
          <p:nvPr/>
        </p:nvSpPr>
        <p:spPr>
          <a:xfrm>
            <a:off x="9622236" y="2132970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/>
              <p:nvPr/>
            </p:nvSpPr>
            <p:spPr>
              <a:xfrm>
                <a:off x="9348344" y="1192597"/>
                <a:ext cx="7635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0" name="文本框 58">
                <a:extLst>
                  <a:ext uri="{FF2B5EF4-FFF2-40B4-BE49-F238E27FC236}">
                    <a16:creationId xmlns:a16="http://schemas.microsoft.com/office/drawing/2014/main" id="{019543D0-0DE2-4A1A-BB2B-A3789BD3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344" y="1192597"/>
                <a:ext cx="763523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8977007" y="304632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9045516" y="253804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000"/>
                  <a:t>=7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516" y="253804"/>
                <a:ext cx="565793" cy="246221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/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0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m:rPr>
                        <m:nor/>
                      </m:rPr>
                      <a:rPr lang="en-US" altLang="zh-CN" sz="1000"/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000"/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3" name="文本框 58">
                <a:extLst>
                  <a:ext uri="{FF2B5EF4-FFF2-40B4-BE49-F238E27FC236}">
                    <a16:creationId xmlns:a16="http://schemas.microsoft.com/office/drawing/2014/main" id="{38BF0FAC-FEB9-4B13-8052-81EC3EF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689" y="2416074"/>
                <a:ext cx="650565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0744FE-FF5A-4516-9F07-AB882F85C0CB}"/>
              </a:ext>
            </a:extLst>
          </p:cNvPr>
          <p:cNvSpPr/>
          <p:nvPr/>
        </p:nvSpPr>
        <p:spPr>
          <a:xfrm>
            <a:off x="2843651" y="57615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078D41-60C1-40F1-849C-07991DC5F3D4}"/>
              </a:ext>
            </a:extLst>
          </p:cNvPr>
          <p:cNvSpPr/>
          <p:nvPr/>
        </p:nvSpPr>
        <p:spPr>
          <a:xfrm>
            <a:off x="4540069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BDE6C83-206E-43DF-91CD-031B1238F7B0}"/>
              </a:ext>
            </a:extLst>
          </p:cNvPr>
          <p:cNvSpPr/>
          <p:nvPr/>
        </p:nvSpPr>
        <p:spPr>
          <a:xfrm>
            <a:off x="5388758" y="58017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/>
              <p:nvPr/>
            </p:nvSpPr>
            <p:spPr>
              <a:xfrm>
                <a:off x="6054058" y="2090987"/>
                <a:ext cx="4232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=4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F634A00-7A20-41FD-B80A-198A934B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058" y="2090987"/>
                <a:ext cx="423296" cy="246221"/>
              </a:xfrm>
              <a:prstGeom prst="rect">
                <a:avLst/>
              </a:prstGeom>
              <a:blipFill>
                <a:blip r:embed="rId8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/>
              <p:nvPr/>
            </p:nvSpPr>
            <p:spPr>
              <a:xfrm>
                <a:off x="9738398" y="2033670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9EDE65DE-1BEB-4257-8AEC-5D57EF01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398" y="2033670"/>
                <a:ext cx="565792" cy="246221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C798DAA-F785-45EA-93BE-2B1BB6E837B5}"/>
              </a:ext>
            </a:extLst>
          </p:cNvPr>
          <p:cNvSpPr/>
          <p:nvPr/>
        </p:nvSpPr>
        <p:spPr>
          <a:xfrm>
            <a:off x="7085178" y="57055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4F1BE11-44DF-47E0-9D07-53123B4CCBDA}"/>
              </a:ext>
            </a:extLst>
          </p:cNvPr>
          <p:cNvSpPr/>
          <p:nvPr/>
        </p:nvSpPr>
        <p:spPr>
          <a:xfrm>
            <a:off x="6237450" y="566539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292E7D4-35ED-459C-9F58-2D87AD2E55A8}"/>
              </a:ext>
            </a:extLst>
          </p:cNvPr>
          <p:cNvSpPr/>
          <p:nvPr/>
        </p:nvSpPr>
        <p:spPr>
          <a:xfrm>
            <a:off x="7933868" y="57055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D1D1341-06B8-4A0A-91A4-A79F4BD0A75D}"/>
              </a:ext>
            </a:extLst>
          </p:cNvPr>
          <p:cNvSpPr/>
          <p:nvPr/>
        </p:nvSpPr>
        <p:spPr>
          <a:xfrm>
            <a:off x="8782557" y="570553"/>
            <a:ext cx="565793" cy="612183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/>
              <p:nvPr/>
            </p:nvSpPr>
            <p:spPr>
              <a:xfrm>
                <a:off x="6183379" y="1198921"/>
                <a:ext cx="773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DF5AD9-6118-439B-A828-2E54A1BA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379" y="1198921"/>
                <a:ext cx="77391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62E234DC-6330-489C-87F8-2901273632E8}"/>
              </a:ext>
            </a:extLst>
          </p:cNvPr>
          <p:cNvSpPr/>
          <p:nvPr/>
        </p:nvSpPr>
        <p:spPr>
          <a:xfrm rot="10800000">
            <a:off x="9611309" y="246789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14F4D55A-82DD-466F-8B4C-3EEF545BCAB5}"/>
              </a:ext>
            </a:extLst>
          </p:cNvPr>
          <p:cNvSpPr/>
          <p:nvPr/>
        </p:nvSpPr>
        <p:spPr>
          <a:xfrm rot="10800000">
            <a:off x="6492112" y="276624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47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归并排序算法优化</a:t>
            </a:r>
          </a:p>
        </p:txBody>
      </p:sp>
    </p:spTree>
    <p:extLst>
      <p:ext uri="{BB962C8B-B14F-4D97-AF65-F5344CB8AC3E}">
        <p14:creationId xmlns:p14="http://schemas.microsoft.com/office/powerpoint/2010/main" val="1951422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1690688"/>
                <a:ext cx="105156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对于合并，</a:t>
                </a:r>
                <a:r>
                  <a:rPr lang="zh-CN" altLang="en-US" sz="2000" b="1"/>
                  <a:t>不一定需要每次递归都要合并</a:t>
                </a:r>
                <a:r>
                  <a:rPr lang="zh-CN" altLang="en-US" sz="2000"/>
                  <a:t>，如果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 &lt;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zh-CN" altLang="en-US" sz="2000"/>
                  <a:t>，可以认为此时右边元素大于左边元素，不需要进行合并，减少了合并操作的次数</a:t>
                </a:r>
                <a:endParaRPr lang="en-US" altLang="zh-CN" sz="160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/>
                  <a:t>当合并的元素小于</a:t>
                </a:r>
                <a:r>
                  <a:rPr lang="en-US" altLang="zh-CN" sz="2000" b="1"/>
                  <a:t>15</a:t>
                </a:r>
                <a:r>
                  <a:rPr lang="zh-CN" altLang="en-US" sz="2000" b="1"/>
                  <a:t>个时，直接用插入排序，不需要用合并操作</a:t>
                </a:r>
                <a:endParaRPr lang="en-US" altLang="zh-CN" sz="2000" b="1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1690688"/>
                <a:ext cx="10515600" cy="4802185"/>
              </a:xfrm>
              <a:blipFill>
                <a:blip r:embed="rId4"/>
                <a:stretch>
                  <a:fillRect l="-522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算法改进点</a:t>
            </a:r>
          </a:p>
        </p:txBody>
      </p:sp>
    </p:spTree>
    <p:extLst>
      <p:ext uri="{BB962C8B-B14F-4D97-AF65-F5344CB8AC3E}">
        <p14:creationId xmlns:p14="http://schemas.microsoft.com/office/powerpoint/2010/main" val="395129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归并排序算法流程实例</a:t>
            </a:r>
          </a:p>
        </p:txBody>
      </p:sp>
    </p:spTree>
    <p:extLst>
      <p:ext uri="{BB962C8B-B14F-4D97-AF65-F5344CB8AC3E}">
        <p14:creationId xmlns:p14="http://schemas.microsoft.com/office/powerpoint/2010/main" val="206294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0ADD83B6-3D5C-43BB-8514-5542158BBBB0}"/>
              </a:ext>
            </a:extLst>
          </p:cNvPr>
          <p:cNvGrpSpPr/>
          <p:nvPr/>
        </p:nvGrpSpPr>
        <p:grpSpPr>
          <a:xfrm>
            <a:off x="2842690" y="754799"/>
            <a:ext cx="6506620" cy="612183"/>
            <a:chOff x="1571569" y="1576835"/>
            <a:chExt cx="6506620" cy="61218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C4FD70B-EA3A-4EE5-ADB0-9B5F6727F082}"/>
                </a:ext>
              </a:extLst>
            </p:cNvPr>
            <p:cNvSpPr/>
            <p:nvPr/>
          </p:nvSpPr>
          <p:spPr>
            <a:xfrm>
              <a:off x="1571569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4BD9CE7-3C74-44A7-891E-BAECF0A1D336}"/>
                </a:ext>
              </a:extLst>
            </p:cNvPr>
            <p:cNvSpPr/>
            <p:nvPr/>
          </p:nvSpPr>
          <p:spPr>
            <a:xfrm>
              <a:off x="242025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7352F9-B776-44EE-A059-97F98FF3EBC8}"/>
                </a:ext>
              </a:extLst>
            </p:cNvPr>
            <p:cNvSpPr/>
            <p:nvPr/>
          </p:nvSpPr>
          <p:spPr>
            <a:xfrm>
              <a:off x="326894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8F6DC20-D188-4618-942C-4258403483CF}"/>
                </a:ext>
              </a:extLst>
            </p:cNvPr>
            <p:cNvSpPr/>
            <p:nvPr/>
          </p:nvSpPr>
          <p:spPr>
            <a:xfrm>
              <a:off x="411763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9769155-B986-4F9B-8DD5-D369B491E264}"/>
                </a:ext>
              </a:extLst>
            </p:cNvPr>
            <p:cNvSpPr/>
            <p:nvPr/>
          </p:nvSpPr>
          <p:spPr>
            <a:xfrm>
              <a:off x="496632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BFF0F4B-BB50-4A6F-9251-91F5894E3707}"/>
                </a:ext>
              </a:extLst>
            </p:cNvPr>
            <p:cNvSpPr/>
            <p:nvPr/>
          </p:nvSpPr>
          <p:spPr>
            <a:xfrm>
              <a:off x="581501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BD161F1-C529-4ECD-9F34-EC87B50D226C}"/>
                </a:ext>
              </a:extLst>
            </p:cNvPr>
            <p:cNvSpPr/>
            <p:nvPr/>
          </p:nvSpPr>
          <p:spPr>
            <a:xfrm>
              <a:off x="666370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8713FBC-7830-4ADE-B839-6EC7A4B4E04E}"/>
                </a:ext>
              </a:extLst>
            </p:cNvPr>
            <p:cNvSpPr/>
            <p:nvPr/>
          </p:nvSpPr>
          <p:spPr>
            <a:xfrm>
              <a:off x="751239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7406C80-497A-4645-8687-3F44A68C03C2}"/>
              </a:ext>
            </a:extLst>
          </p:cNvPr>
          <p:cNvGrpSpPr/>
          <p:nvPr/>
        </p:nvGrpSpPr>
        <p:grpSpPr>
          <a:xfrm>
            <a:off x="2842690" y="754798"/>
            <a:ext cx="6506620" cy="612183"/>
            <a:chOff x="1571569" y="1576835"/>
            <a:chExt cx="6506620" cy="61218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0FC7644-F512-40AE-9E45-50DFA4725344}"/>
                </a:ext>
              </a:extLst>
            </p:cNvPr>
            <p:cNvSpPr/>
            <p:nvPr/>
          </p:nvSpPr>
          <p:spPr>
            <a:xfrm>
              <a:off x="1571569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90BC80B-34A3-40C1-99D8-D066A77B3BE0}"/>
                </a:ext>
              </a:extLst>
            </p:cNvPr>
            <p:cNvSpPr/>
            <p:nvPr/>
          </p:nvSpPr>
          <p:spPr>
            <a:xfrm>
              <a:off x="242025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277FCF7-A217-4CCA-A5CF-8043E7B69A2D}"/>
                </a:ext>
              </a:extLst>
            </p:cNvPr>
            <p:cNvSpPr/>
            <p:nvPr/>
          </p:nvSpPr>
          <p:spPr>
            <a:xfrm>
              <a:off x="326894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B6BCDEB-0DE9-4F1D-8AB5-65F6177886C7}"/>
                </a:ext>
              </a:extLst>
            </p:cNvPr>
            <p:cNvSpPr/>
            <p:nvPr/>
          </p:nvSpPr>
          <p:spPr>
            <a:xfrm>
              <a:off x="411763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2DDA1C2-002F-49FC-98E6-D46E032A089C}"/>
                </a:ext>
              </a:extLst>
            </p:cNvPr>
            <p:cNvSpPr/>
            <p:nvPr/>
          </p:nvSpPr>
          <p:spPr>
            <a:xfrm>
              <a:off x="496632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5A95F2C-8A35-4D62-BEDF-611ED44DA12A}"/>
                </a:ext>
              </a:extLst>
            </p:cNvPr>
            <p:cNvSpPr/>
            <p:nvPr/>
          </p:nvSpPr>
          <p:spPr>
            <a:xfrm>
              <a:off x="581501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3B49E2B-EF6D-4991-BAA3-1B274F87A6CA}"/>
                </a:ext>
              </a:extLst>
            </p:cNvPr>
            <p:cNvSpPr/>
            <p:nvPr/>
          </p:nvSpPr>
          <p:spPr>
            <a:xfrm>
              <a:off x="666370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B85B961-2240-42E1-802E-7BBEF7F400D5}"/>
                </a:ext>
              </a:extLst>
            </p:cNvPr>
            <p:cNvSpPr/>
            <p:nvPr/>
          </p:nvSpPr>
          <p:spPr>
            <a:xfrm>
              <a:off x="751239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6FC1653-37D4-425B-A0F9-651AB6A24039}"/>
              </a:ext>
            </a:extLst>
          </p:cNvPr>
          <p:cNvCxnSpPr>
            <a:cxnSpLocks/>
          </p:cNvCxnSpPr>
          <p:nvPr/>
        </p:nvCxnSpPr>
        <p:spPr>
          <a:xfrm>
            <a:off x="6096000" y="1625603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70FBFBA-B8EA-4D65-B53D-FF9FC6837819}"/>
              </a:ext>
            </a:extLst>
          </p:cNvPr>
          <p:cNvSpPr txBox="1"/>
          <p:nvPr/>
        </p:nvSpPr>
        <p:spPr>
          <a:xfrm>
            <a:off x="394855" y="3244334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第一步，递归过程</a:t>
            </a:r>
          </a:p>
        </p:txBody>
      </p:sp>
    </p:spTree>
    <p:extLst>
      <p:ext uri="{BB962C8B-B14F-4D97-AF65-F5344CB8AC3E}">
        <p14:creationId xmlns:p14="http://schemas.microsoft.com/office/powerpoint/2010/main" val="42789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0ADD83B6-3D5C-43BB-8514-5542158BBBB0}"/>
              </a:ext>
            </a:extLst>
          </p:cNvPr>
          <p:cNvGrpSpPr/>
          <p:nvPr/>
        </p:nvGrpSpPr>
        <p:grpSpPr>
          <a:xfrm>
            <a:off x="2842690" y="754799"/>
            <a:ext cx="6506620" cy="612183"/>
            <a:chOff x="1571569" y="1576835"/>
            <a:chExt cx="6506620" cy="61218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C4FD70B-EA3A-4EE5-ADB0-9B5F6727F082}"/>
                </a:ext>
              </a:extLst>
            </p:cNvPr>
            <p:cNvSpPr/>
            <p:nvPr/>
          </p:nvSpPr>
          <p:spPr>
            <a:xfrm>
              <a:off x="1571569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4BD9CE7-3C74-44A7-891E-BAECF0A1D336}"/>
                </a:ext>
              </a:extLst>
            </p:cNvPr>
            <p:cNvSpPr/>
            <p:nvPr/>
          </p:nvSpPr>
          <p:spPr>
            <a:xfrm>
              <a:off x="242025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7352F9-B776-44EE-A059-97F98FF3EBC8}"/>
                </a:ext>
              </a:extLst>
            </p:cNvPr>
            <p:cNvSpPr/>
            <p:nvPr/>
          </p:nvSpPr>
          <p:spPr>
            <a:xfrm>
              <a:off x="326894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8F6DC20-D188-4618-942C-4258403483CF}"/>
                </a:ext>
              </a:extLst>
            </p:cNvPr>
            <p:cNvSpPr/>
            <p:nvPr/>
          </p:nvSpPr>
          <p:spPr>
            <a:xfrm>
              <a:off x="411763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9769155-B986-4F9B-8DD5-D369B491E264}"/>
                </a:ext>
              </a:extLst>
            </p:cNvPr>
            <p:cNvSpPr/>
            <p:nvPr/>
          </p:nvSpPr>
          <p:spPr>
            <a:xfrm>
              <a:off x="496632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BFF0F4B-BB50-4A6F-9251-91F5894E3707}"/>
                </a:ext>
              </a:extLst>
            </p:cNvPr>
            <p:cNvSpPr/>
            <p:nvPr/>
          </p:nvSpPr>
          <p:spPr>
            <a:xfrm>
              <a:off x="581501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BD161F1-C529-4ECD-9F34-EC87B50D226C}"/>
                </a:ext>
              </a:extLst>
            </p:cNvPr>
            <p:cNvSpPr/>
            <p:nvPr/>
          </p:nvSpPr>
          <p:spPr>
            <a:xfrm>
              <a:off x="666370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8713FBC-7830-4ADE-B839-6EC7A4B4E04E}"/>
                </a:ext>
              </a:extLst>
            </p:cNvPr>
            <p:cNvSpPr/>
            <p:nvPr/>
          </p:nvSpPr>
          <p:spPr>
            <a:xfrm>
              <a:off x="751239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7406C80-497A-4645-8687-3F44A68C03C2}"/>
              </a:ext>
            </a:extLst>
          </p:cNvPr>
          <p:cNvGrpSpPr/>
          <p:nvPr/>
        </p:nvGrpSpPr>
        <p:grpSpPr>
          <a:xfrm>
            <a:off x="2842690" y="754798"/>
            <a:ext cx="6506620" cy="612183"/>
            <a:chOff x="1571569" y="1576835"/>
            <a:chExt cx="6506620" cy="61218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0FC7644-F512-40AE-9E45-50DFA4725344}"/>
                </a:ext>
              </a:extLst>
            </p:cNvPr>
            <p:cNvSpPr/>
            <p:nvPr/>
          </p:nvSpPr>
          <p:spPr>
            <a:xfrm>
              <a:off x="1571569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90BC80B-34A3-40C1-99D8-D066A77B3BE0}"/>
                </a:ext>
              </a:extLst>
            </p:cNvPr>
            <p:cNvSpPr/>
            <p:nvPr/>
          </p:nvSpPr>
          <p:spPr>
            <a:xfrm>
              <a:off x="242025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277FCF7-A217-4CCA-A5CF-8043E7B69A2D}"/>
                </a:ext>
              </a:extLst>
            </p:cNvPr>
            <p:cNvSpPr/>
            <p:nvPr/>
          </p:nvSpPr>
          <p:spPr>
            <a:xfrm>
              <a:off x="326894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B6BCDEB-0DE9-4F1D-8AB5-65F6177886C7}"/>
                </a:ext>
              </a:extLst>
            </p:cNvPr>
            <p:cNvSpPr/>
            <p:nvPr/>
          </p:nvSpPr>
          <p:spPr>
            <a:xfrm>
              <a:off x="411763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2DDA1C2-002F-49FC-98E6-D46E032A089C}"/>
                </a:ext>
              </a:extLst>
            </p:cNvPr>
            <p:cNvSpPr/>
            <p:nvPr/>
          </p:nvSpPr>
          <p:spPr>
            <a:xfrm>
              <a:off x="496632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5A95F2C-8A35-4D62-BEDF-611ED44DA12A}"/>
                </a:ext>
              </a:extLst>
            </p:cNvPr>
            <p:cNvSpPr/>
            <p:nvPr/>
          </p:nvSpPr>
          <p:spPr>
            <a:xfrm>
              <a:off x="581501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3B49E2B-EF6D-4991-BAA3-1B274F87A6CA}"/>
                </a:ext>
              </a:extLst>
            </p:cNvPr>
            <p:cNvSpPr/>
            <p:nvPr/>
          </p:nvSpPr>
          <p:spPr>
            <a:xfrm>
              <a:off x="666370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B85B961-2240-42E1-802E-7BBEF7F400D5}"/>
                </a:ext>
              </a:extLst>
            </p:cNvPr>
            <p:cNvSpPr/>
            <p:nvPr/>
          </p:nvSpPr>
          <p:spPr>
            <a:xfrm>
              <a:off x="751239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6FC1653-37D4-425B-A0F9-651AB6A24039}"/>
              </a:ext>
            </a:extLst>
          </p:cNvPr>
          <p:cNvCxnSpPr>
            <a:cxnSpLocks/>
          </p:cNvCxnSpPr>
          <p:nvPr/>
        </p:nvCxnSpPr>
        <p:spPr>
          <a:xfrm>
            <a:off x="6096000" y="1644078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F778F1A-D071-492F-949A-7C2DE9872465}"/>
              </a:ext>
            </a:extLst>
          </p:cNvPr>
          <p:cNvGrpSpPr/>
          <p:nvPr/>
        </p:nvGrpSpPr>
        <p:grpSpPr>
          <a:xfrm>
            <a:off x="2850078" y="1804420"/>
            <a:ext cx="6506620" cy="612183"/>
            <a:chOff x="1571569" y="1576835"/>
            <a:chExt cx="6506620" cy="612183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E7A8888-CECD-4D50-B636-0382CB2B4E4E}"/>
                </a:ext>
              </a:extLst>
            </p:cNvPr>
            <p:cNvSpPr/>
            <p:nvPr/>
          </p:nvSpPr>
          <p:spPr>
            <a:xfrm>
              <a:off x="1571569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07BF6DB-1DCB-464E-BB25-0E6B760D4899}"/>
                </a:ext>
              </a:extLst>
            </p:cNvPr>
            <p:cNvSpPr/>
            <p:nvPr/>
          </p:nvSpPr>
          <p:spPr>
            <a:xfrm>
              <a:off x="242025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78F82E6-27B7-44B3-B912-1E1203709793}"/>
                </a:ext>
              </a:extLst>
            </p:cNvPr>
            <p:cNvSpPr/>
            <p:nvPr/>
          </p:nvSpPr>
          <p:spPr>
            <a:xfrm>
              <a:off x="326894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66F009D-C3C0-439B-911D-D99B388C0A93}"/>
                </a:ext>
              </a:extLst>
            </p:cNvPr>
            <p:cNvSpPr/>
            <p:nvPr/>
          </p:nvSpPr>
          <p:spPr>
            <a:xfrm>
              <a:off x="411763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72EE3A4B-C10D-4B0C-AE8F-FEF93A0113BD}"/>
                </a:ext>
              </a:extLst>
            </p:cNvPr>
            <p:cNvSpPr/>
            <p:nvPr/>
          </p:nvSpPr>
          <p:spPr>
            <a:xfrm>
              <a:off x="496632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C35D8F74-14F4-49E9-8311-547C8D9DBC2D}"/>
                </a:ext>
              </a:extLst>
            </p:cNvPr>
            <p:cNvSpPr/>
            <p:nvPr/>
          </p:nvSpPr>
          <p:spPr>
            <a:xfrm>
              <a:off x="581501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C20C64E-9CF1-41CA-AF65-49BC6C0D8F71}"/>
                </a:ext>
              </a:extLst>
            </p:cNvPr>
            <p:cNvSpPr/>
            <p:nvPr/>
          </p:nvSpPr>
          <p:spPr>
            <a:xfrm>
              <a:off x="666370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7D2C3C9-02C7-4673-92AD-022D84FFD862}"/>
                </a:ext>
              </a:extLst>
            </p:cNvPr>
            <p:cNvSpPr/>
            <p:nvPr/>
          </p:nvSpPr>
          <p:spPr>
            <a:xfrm>
              <a:off x="751239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9609835-0280-4CA8-9E41-0603825B7470}"/>
              </a:ext>
            </a:extLst>
          </p:cNvPr>
          <p:cNvCxnSpPr>
            <a:cxnSpLocks/>
          </p:cNvCxnSpPr>
          <p:nvPr/>
        </p:nvCxnSpPr>
        <p:spPr>
          <a:xfrm>
            <a:off x="6096000" y="2854041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F37E08-8606-4218-AC3B-B2F4C6051B7E}"/>
              </a:ext>
            </a:extLst>
          </p:cNvPr>
          <p:cNvGrpSpPr/>
          <p:nvPr/>
        </p:nvGrpSpPr>
        <p:grpSpPr>
          <a:xfrm>
            <a:off x="2850078" y="1804420"/>
            <a:ext cx="6506620" cy="612183"/>
            <a:chOff x="1571569" y="1576835"/>
            <a:chExt cx="6506620" cy="612183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DB78E8B1-D615-48AA-ADC2-D5CAB9051F57}"/>
                </a:ext>
              </a:extLst>
            </p:cNvPr>
            <p:cNvSpPr/>
            <p:nvPr/>
          </p:nvSpPr>
          <p:spPr>
            <a:xfrm>
              <a:off x="1571569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453433E7-C62A-4D9B-8DAA-4AB87C913C55}"/>
                </a:ext>
              </a:extLst>
            </p:cNvPr>
            <p:cNvSpPr/>
            <p:nvPr/>
          </p:nvSpPr>
          <p:spPr>
            <a:xfrm>
              <a:off x="242025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F361F415-2E3A-44F4-BA2C-E1E40C75BF57}"/>
                </a:ext>
              </a:extLst>
            </p:cNvPr>
            <p:cNvSpPr/>
            <p:nvPr/>
          </p:nvSpPr>
          <p:spPr>
            <a:xfrm>
              <a:off x="326894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EEDCDC5E-1512-4C9C-8F52-C60FA7D4B197}"/>
                </a:ext>
              </a:extLst>
            </p:cNvPr>
            <p:cNvSpPr/>
            <p:nvPr/>
          </p:nvSpPr>
          <p:spPr>
            <a:xfrm>
              <a:off x="411763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C32E6972-B393-4111-8E2E-984F9A387B4F}"/>
                </a:ext>
              </a:extLst>
            </p:cNvPr>
            <p:cNvSpPr/>
            <p:nvPr/>
          </p:nvSpPr>
          <p:spPr>
            <a:xfrm>
              <a:off x="496632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584304D4-03D4-4040-8541-6A559252B182}"/>
                </a:ext>
              </a:extLst>
            </p:cNvPr>
            <p:cNvSpPr/>
            <p:nvPr/>
          </p:nvSpPr>
          <p:spPr>
            <a:xfrm>
              <a:off x="581501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87F481D5-C3EF-4337-A718-21EC31FA3CD6}"/>
                </a:ext>
              </a:extLst>
            </p:cNvPr>
            <p:cNvSpPr/>
            <p:nvPr/>
          </p:nvSpPr>
          <p:spPr>
            <a:xfrm>
              <a:off x="666370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DFB107FA-C7EA-4465-9EF0-CC8F5D5FE76E}"/>
                </a:ext>
              </a:extLst>
            </p:cNvPr>
            <p:cNvSpPr/>
            <p:nvPr/>
          </p:nvSpPr>
          <p:spPr>
            <a:xfrm>
              <a:off x="751239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21D4D4B-C756-46EC-896B-C664CCAE5FA1}"/>
              </a:ext>
            </a:extLst>
          </p:cNvPr>
          <p:cNvCxnSpPr>
            <a:cxnSpLocks/>
          </p:cNvCxnSpPr>
          <p:nvPr/>
        </p:nvCxnSpPr>
        <p:spPr>
          <a:xfrm>
            <a:off x="7818581" y="2854041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580E753-5604-45E1-8F67-A7C8311D44F3}"/>
              </a:ext>
            </a:extLst>
          </p:cNvPr>
          <p:cNvCxnSpPr>
            <a:cxnSpLocks/>
          </p:cNvCxnSpPr>
          <p:nvPr/>
        </p:nvCxnSpPr>
        <p:spPr>
          <a:xfrm>
            <a:off x="4414981" y="2854041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F23CF09-3AFB-4A3D-BFA7-79E7ABF1055B}"/>
              </a:ext>
            </a:extLst>
          </p:cNvPr>
          <p:cNvSpPr txBox="1"/>
          <p:nvPr/>
        </p:nvSpPr>
        <p:spPr>
          <a:xfrm>
            <a:off x="394855" y="3244334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第一步，递归过程</a:t>
            </a:r>
          </a:p>
        </p:txBody>
      </p:sp>
    </p:spTree>
    <p:extLst>
      <p:ext uri="{BB962C8B-B14F-4D97-AF65-F5344CB8AC3E}">
        <p14:creationId xmlns:p14="http://schemas.microsoft.com/office/powerpoint/2010/main" val="111798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00052 0.179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0ADD83B6-3D5C-43BB-8514-5542158BBBB0}"/>
              </a:ext>
            </a:extLst>
          </p:cNvPr>
          <p:cNvGrpSpPr/>
          <p:nvPr/>
        </p:nvGrpSpPr>
        <p:grpSpPr>
          <a:xfrm>
            <a:off x="2842690" y="754799"/>
            <a:ext cx="6506620" cy="612183"/>
            <a:chOff x="1571569" y="1576835"/>
            <a:chExt cx="6506620" cy="61218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C4FD70B-EA3A-4EE5-ADB0-9B5F6727F082}"/>
                </a:ext>
              </a:extLst>
            </p:cNvPr>
            <p:cNvSpPr/>
            <p:nvPr/>
          </p:nvSpPr>
          <p:spPr>
            <a:xfrm>
              <a:off x="1571569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4BD9CE7-3C74-44A7-891E-BAECF0A1D336}"/>
                </a:ext>
              </a:extLst>
            </p:cNvPr>
            <p:cNvSpPr/>
            <p:nvPr/>
          </p:nvSpPr>
          <p:spPr>
            <a:xfrm>
              <a:off x="242025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7352F9-B776-44EE-A059-97F98FF3EBC8}"/>
                </a:ext>
              </a:extLst>
            </p:cNvPr>
            <p:cNvSpPr/>
            <p:nvPr/>
          </p:nvSpPr>
          <p:spPr>
            <a:xfrm>
              <a:off x="326894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8F6DC20-D188-4618-942C-4258403483CF}"/>
                </a:ext>
              </a:extLst>
            </p:cNvPr>
            <p:cNvSpPr/>
            <p:nvPr/>
          </p:nvSpPr>
          <p:spPr>
            <a:xfrm>
              <a:off x="411763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9769155-B986-4F9B-8DD5-D369B491E264}"/>
                </a:ext>
              </a:extLst>
            </p:cNvPr>
            <p:cNvSpPr/>
            <p:nvPr/>
          </p:nvSpPr>
          <p:spPr>
            <a:xfrm>
              <a:off x="496632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BFF0F4B-BB50-4A6F-9251-91F5894E3707}"/>
                </a:ext>
              </a:extLst>
            </p:cNvPr>
            <p:cNvSpPr/>
            <p:nvPr/>
          </p:nvSpPr>
          <p:spPr>
            <a:xfrm>
              <a:off x="581501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BD161F1-C529-4ECD-9F34-EC87B50D226C}"/>
                </a:ext>
              </a:extLst>
            </p:cNvPr>
            <p:cNvSpPr/>
            <p:nvPr/>
          </p:nvSpPr>
          <p:spPr>
            <a:xfrm>
              <a:off x="666370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8713FBC-7830-4ADE-B839-6EC7A4B4E04E}"/>
                </a:ext>
              </a:extLst>
            </p:cNvPr>
            <p:cNvSpPr/>
            <p:nvPr/>
          </p:nvSpPr>
          <p:spPr>
            <a:xfrm>
              <a:off x="751239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7406C80-497A-4645-8687-3F44A68C03C2}"/>
              </a:ext>
            </a:extLst>
          </p:cNvPr>
          <p:cNvGrpSpPr/>
          <p:nvPr/>
        </p:nvGrpSpPr>
        <p:grpSpPr>
          <a:xfrm>
            <a:off x="2842690" y="754798"/>
            <a:ext cx="6506620" cy="612183"/>
            <a:chOff x="1571569" y="1576835"/>
            <a:chExt cx="6506620" cy="61218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0FC7644-F512-40AE-9E45-50DFA4725344}"/>
                </a:ext>
              </a:extLst>
            </p:cNvPr>
            <p:cNvSpPr/>
            <p:nvPr/>
          </p:nvSpPr>
          <p:spPr>
            <a:xfrm>
              <a:off x="1571569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90BC80B-34A3-40C1-99D8-D066A77B3BE0}"/>
                </a:ext>
              </a:extLst>
            </p:cNvPr>
            <p:cNvSpPr/>
            <p:nvPr/>
          </p:nvSpPr>
          <p:spPr>
            <a:xfrm>
              <a:off x="242025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277FCF7-A217-4CCA-A5CF-8043E7B69A2D}"/>
                </a:ext>
              </a:extLst>
            </p:cNvPr>
            <p:cNvSpPr/>
            <p:nvPr/>
          </p:nvSpPr>
          <p:spPr>
            <a:xfrm>
              <a:off x="326894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B6BCDEB-0DE9-4F1D-8AB5-65F6177886C7}"/>
                </a:ext>
              </a:extLst>
            </p:cNvPr>
            <p:cNvSpPr/>
            <p:nvPr/>
          </p:nvSpPr>
          <p:spPr>
            <a:xfrm>
              <a:off x="411763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2DDA1C2-002F-49FC-98E6-D46E032A089C}"/>
                </a:ext>
              </a:extLst>
            </p:cNvPr>
            <p:cNvSpPr/>
            <p:nvPr/>
          </p:nvSpPr>
          <p:spPr>
            <a:xfrm>
              <a:off x="496632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5A95F2C-8A35-4D62-BEDF-611ED44DA12A}"/>
                </a:ext>
              </a:extLst>
            </p:cNvPr>
            <p:cNvSpPr/>
            <p:nvPr/>
          </p:nvSpPr>
          <p:spPr>
            <a:xfrm>
              <a:off x="581501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3B49E2B-EF6D-4991-BAA3-1B274F87A6CA}"/>
                </a:ext>
              </a:extLst>
            </p:cNvPr>
            <p:cNvSpPr/>
            <p:nvPr/>
          </p:nvSpPr>
          <p:spPr>
            <a:xfrm>
              <a:off x="666370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B85B961-2240-42E1-802E-7BBEF7F400D5}"/>
                </a:ext>
              </a:extLst>
            </p:cNvPr>
            <p:cNvSpPr/>
            <p:nvPr/>
          </p:nvSpPr>
          <p:spPr>
            <a:xfrm>
              <a:off x="751239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6FC1653-37D4-425B-A0F9-651AB6A24039}"/>
              </a:ext>
            </a:extLst>
          </p:cNvPr>
          <p:cNvCxnSpPr>
            <a:cxnSpLocks/>
          </p:cNvCxnSpPr>
          <p:nvPr/>
        </p:nvCxnSpPr>
        <p:spPr>
          <a:xfrm>
            <a:off x="6096000" y="1644078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F778F1A-D071-492F-949A-7C2DE9872465}"/>
              </a:ext>
            </a:extLst>
          </p:cNvPr>
          <p:cNvGrpSpPr/>
          <p:nvPr/>
        </p:nvGrpSpPr>
        <p:grpSpPr>
          <a:xfrm>
            <a:off x="2850078" y="1804420"/>
            <a:ext cx="6506620" cy="612183"/>
            <a:chOff x="1571569" y="1576835"/>
            <a:chExt cx="6506620" cy="612183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E7A8888-CECD-4D50-B636-0382CB2B4E4E}"/>
                </a:ext>
              </a:extLst>
            </p:cNvPr>
            <p:cNvSpPr/>
            <p:nvPr/>
          </p:nvSpPr>
          <p:spPr>
            <a:xfrm>
              <a:off x="1571569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07BF6DB-1DCB-464E-BB25-0E6B760D4899}"/>
                </a:ext>
              </a:extLst>
            </p:cNvPr>
            <p:cNvSpPr/>
            <p:nvPr/>
          </p:nvSpPr>
          <p:spPr>
            <a:xfrm>
              <a:off x="242025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78F82E6-27B7-44B3-B912-1E1203709793}"/>
                </a:ext>
              </a:extLst>
            </p:cNvPr>
            <p:cNvSpPr/>
            <p:nvPr/>
          </p:nvSpPr>
          <p:spPr>
            <a:xfrm>
              <a:off x="326894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66F009D-C3C0-439B-911D-D99B388C0A93}"/>
                </a:ext>
              </a:extLst>
            </p:cNvPr>
            <p:cNvSpPr/>
            <p:nvPr/>
          </p:nvSpPr>
          <p:spPr>
            <a:xfrm>
              <a:off x="411763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72EE3A4B-C10D-4B0C-AE8F-FEF93A0113BD}"/>
                </a:ext>
              </a:extLst>
            </p:cNvPr>
            <p:cNvSpPr/>
            <p:nvPr/>
          </p:nvSpPr>
          <p:spPr>
            <a:xfrm>
              <a:off x="496632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C35D8F74-14F4-49E9-8311-547C8D9DBC2D}"/>
                </a:ext>
              </a:extLst>
            </p:cNvPr>
            <p:cNvSpPr/>
            <p:nvPr/>
          </p:nvSpPr>
          <p:spPr>
            <a:xfrm>
              <a:off x="581501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C20C64E-9CF1-41CA-AF65-49BC6C0D8F71}"/>
                </a:ext>
              </a:extLst>
            </p:cNvPr>
            <p:cNvSpPr/>
            <p:nvPr/>
          </p:nvSpPr>
          <p:spPr>
            <a:xfrm>
              <a:off x="666370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7D2C3C9-02C7-4673-92AD-022D84FFD862}"/>
                </a:ext>
              </a:extLst>
            </p:cNvPr>
            <p:cNvSpPr/>
            <p:nvPr/>
          </p:nvSpPr>
          <p:spPr>
            <a:xfrm>
              <a:off x="751239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9609835-0280-4CA8-9E41-0603825B7470}"/>
              </a:ext>
            </a:extLst>
          </p:cNvPr>
          <p:cNvCxnSpPr>
            <a:cxnSpLocks/>
          </p:cNvCxnSpPr>
          <p:nvPr/>
        </p:nvCxnSpPr>
        <p:spPr>
          <a:xfrm>
            <a:off x="6096000" y="2854041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F37E08-8606-4218-AC3B-B2F4C6051B7E}"/>
              </a:ext>
            </a:extLst>
          </p:cNvPr>
          <p:cNvGrpSpPr/>
          <p:nvPr/>
        </p:nvGrpSpPr>
        <p:grpSpPr>
          <a:xfrm>
            <a:off x="2850078" y="3032858"/>
            <a:ext cx="6506620" cy="612183"/>
            <a:chOff x="1571569" y="1576835"/>
            <a:chExt cx="6506620" cy="612183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DB78E8B1-D615-48AA-ADC2-D5CAB9051F57}"/>
                </a:ext>
              </a:extLst>
            </p:cNvPr>
            <p:cNvSpPr/>
            <p:nvPr/>
          </p:nvSpPr>
          <p:spPr>
            <a:xfrm>
              <a:off x="1571569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453433E7-C62A-4D9B-8DAA-4AB87C913C55}"/>
                </a:ext>
              </a:extLst>
            </p:cNvPr>
            <p:cNvSpPr/>
            <p:nvPr/>
          </p:nvSpPr>
          <p:spPr>
            <a:xfrm>
              <a:off x="242025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F361F415-2E3A-44F4-BA2C-E1E40C75BF57}"/>
                </a:ext>
              </a:extLst>
            </p:cNvPr>
            <p:cNvSpPr/>
            <p:nvPr/>
          </p:nvSpPr>
          <p:spPr>
            <a:xfrm>
              <a:off x="326894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EEDCDC5E-1512-4C9C-8F52-C60FA7D4B197}"/>
                </a:ext>
              </a:extLst>
            </p:cNvPr>
            <p:cNvSpPr/>
            <p:nvPr/>
          </p:nvSpPr>
          <p:spPr>
            <a:xfrm>
              <a:off x="411763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C32E6972-B393-4111-8E2E-984F9A387B4F}"/>
                </a:ext>
              </a:extLst>
            </p:cNvPr>
            <p:cNvSpPr/>
            <p:nvPr/>
          </p:nvSpPr>
          <p:spPr>
            <a:xfrm>
              <a:off x="496632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584304D4-03D4-4040-8541-6A559252B182}"/>
                </a:ext>
              </a:extLst>
            </p:cNvPr>
            <p:cNvSpPr/>
            <p:nvPr/>
          </p:nvSpPr>
          <p:spPr>
            <a:xfrm>
              <a:off x="581501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87F481D5-C3EF-4337-A718-21EC31FA3CD6}"/>
                </a:ext>
              </a:extLst>
            </p:cNvPr>
            <p:cNvSpPr/>
            <p:nvPr/>
          </p:nvSpPr>
          <p:spPr>
            <a:xfrm>
              <a:off x="666370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DFB107FA-C7EA-4465-9EF0-CC8F5D5FE76E}"/>
                </a:ext>
              </a:extLst>
            </p:cNvPr>
            <p:cNvSpPr/>
            <p:nvPr/>
          </p:nvSpPr>
          <p:spPr>
            <a:xfrm>
              <a:off x="751239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21D4D4B-C756-46EC-896B-C664CCAE5FA1}"/>
              </a:ext>
            </a:extLst>
          </p:cNvPr>
          <p:cNvCxnSpPr>
            <a:cxnSpLocks/>
          </p:cNvCxnSpPr>
          <p:nvPr/>
        </p:nvCxnSpPr>
        <p:spPr>
          <a:xfrm>
            <a:off x="7818581" y="2854041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580E753-5604-45E1-8F67-A7C8311D44F3}"/>
              </a:ext>
            </a:extLst>
          </p:cNvPr>
          <p:cNvCxnSpPr>
            <a:cxnSpLocks/>
          </p:cNvCxnSpPr>
          <p:nvPr/>
        </p:nvCxnSpPr>
        <p:spPr>
          <a:xfrm>
            <a:off x="4414981" y="2854041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75C7482-8D0E-4D0D-B8C0-79E7E03B7406}"/>
              </a:ext>
            </a:extLst>
          </p:cNvPr>
          <p:cNvGrpSpPr/>
          <p:nvPr/>
        </p:nvGrpSpPr>
        <p:grpSpPr>
          <a:xfrm>
            <a:off x="2850078" y="4261296"/>
            <a:ext cx="6506620" cy="612183"/>
            <a:chOff x="1571569" y="1576835"/>
            <a:chExt cx="6506620" cy="612183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30A9BAF3-22E3-490D-B387-69DC448AA215}"/>
                </a:ext>
              </a:extLst>
            </p:cNvPr>
            <p:cNvSpPr/>
            <p:nvPr/>
          </p:nvSpPr>
          <p:spPr>
            <a:xfrm>
              <a:off x="1571569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56F3E36-6320-47D8-9F67-5BF6F8E26AA9}"/>
                </a:ext>
              </a:extLst>
            </p:cNvPr>
            <p:cNvSpPr/>
            <p:nvPr/>
          </p:nvSpPr>
          <p:spPr>
            <a:xfrm>
              <a:off x="242025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CDBCD0DC-239E-4598-A856-C06DC731D9AF}"/>
                </a:ext>
              </a:extLst>
            </p:cNvPr>
            <p:cNvSpPr/>
            <p:nvPr/>
          </p:nvSpPr>
          <p:spPr>
            <a:xfrm>
              <a:off x="3268948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C6738464-E4A7-4B26-9CD4-48116E5FF338}"/>
                </a:ext>
              </a:extLst>
            </p:cNvPr>
            <p:cNvSpPr/>
            <p:nvPr/>
          </p:nvSpPr>
          <p:spPr>
            <a:xfrm>
              <a:off x="411763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D0D8E9EC-BC58-4B0E-BEB6-F6BA54C62ACF}"/>
                </a:ext>
              </a:extLst>
            </p:cNvPr>
            <p:cNvSpPr/>
            <p:nvPr/>
          </p:nvSpPr>
          <p:spPr>
            <a:xfrm>
              <a:off x="4966327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FC196EDD-2F6D-4966-98CE-B781427B118E}"/>
                </a:ext>
              </a:extLst>
            </p:cNvPr>
            <p:cNvSpPr/>
            <p:nvPr/>
          </p:nvSpPr>
          <p:spPr>
            <a:xfrm>
              <a:off x="581501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3E22FCE6-674C-403A-ACD9-83737D020109}"/>
                </a:ext>
              </a:extLst>
            </p:cNvPr>
            <p:cNvSpPr/>
            <p:nvPr/>
          </p:nvSpPr>
          <p:spPr>
            <a:xfrm>
              <a:off x="666370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0D7CB06B-68FF-425F-A754-0E3FEF2C86B3}"/>
                </a:ext>
              </a:extLst>
            </p:cNvPr>
            <p:cNvSpPr/>
            <p:nvPr/>
          </p:nvSpPr>
          <p:spPr>
            <a:xfrm>
              <a:off x="7512396" y="1576835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CDA496-32F2-4867-81D1-8464517582F6}"/>
              </a:ext>
            </a:extLst>
          </p:cNvPr>
          <p:cNvGrpSpPr/>
          <p:nvPr/>
        </p:nvGrpSpPr>
        <p:grpSpPr>
          <a:xfrm>
            <a:off x="3555601" y="4082477"/>
            <a:ext cx="5093855" cy="969819"/>
            <a:chOff x="3560617" y="4154065"/>
            <a:chExt cx="5093855" cy="96981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06F92D2-97EF-4D14-8AEC-A7F75D6FA0D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54065"/>
              <a:ext cx="0" cy="96981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98208769-D18C-46C5-987F-901298C7992E}"/>
                </a:ext>
              </a:extLst>
            </p:cNvPr>
            <p:cNvCxnSpPr>
              <a:cxnSpLocks/>
            </p:cNvCxnSpPr>
            <p:nvPr/>
          </p:nvCxnSpPr>
          <p:spPr>
            <a:xfrm>
              <a:off x="7818581" y="4154065"/>
              <a:ext cx="0" cy="96981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D2B8778-3FFD-480B-86C7-A9BE5641116D}"/>
                </a:ext>
              </a:extLst>
            </p:cNvPr>
            <p:cNvCxnSpPr>
              <a:cxnSpLocks/>
            </p:cNvCxnSpPr>
            <p:nvPr/>
          </p:nvCxnSpPr>
          <p:spPr>
            <a:xfrm>
              <a:off x="4414981" y="4154065"/>
              <a:ext cx="0" cy="96981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A69F58B-3328-460C-8BB6-195F06918B44}"/>
                </a:ext>
              </a:extLst>
            </p:cNvPr>
            <p:cNvCxnSpPr>
              <a:cxnSpLocks/>
            </p:cNvCxnSpPr>
            <p:nvPr/>
          </p:nvCxnSpPr>
          <p:spPr>
            <a:xfrm>
              <a:off x="5250872" y="4154065"/>
              <a:ext cx="0" cy="96981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7A530C65-031C-4815-BF4E-2E91E44F7624}"/>
                </a:ext>
              </a:extLst>
            </p:cNvPr>
            <p:cNvCxnSpPr>
              <a:cxnSpLocks/>
            </p:cNvCxnSpPr>
            <p:nvPr/>
          </p:nvCxnSpPr>
          <p:spPr>
            <a:xfrm>
              <a:off x="3560617" y="4154065"/>
              <a:ext cx="0" cy="96981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DB4FA9-7E88-4FC1-90B6-9C873BD142F2}"/>
                </a:ext>
              </a:extLst>
            </p:cNvPr>
            <p:cNvCxnSpPr>
              <a:cxnSpLocks/>
            </p:cNvCxnSpPr>
            <p:nvPr/>
          </p:nvCxnSpPr>
          <p:spPr>
            <a:xfrm>
              <a:off x="6936508" y="4154065"/>
              <a:ext cx="0" cy="96981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D35E93B-BD03-47B1-8A6A-EC6C5F7782E1}"/>
                </a:ext>
              </a:extLst>
            </p:cNvPr>
            <p:cNvCxnSpPr>
              <a:cxnSpLocks/>
            </p:cNvCxnSpPr>
            <p:nvPr/>
          </p:nvCxnSpPr>
          <p:spPr>
            <a:xfrm>
              <a:off x="8654472" y="4154065"/>
              <a:ext cx="0" cy="96981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E03ABB8-9625-4894-9DB1-E89AAE91AB34}"/>
              </a:ext>
            </a:extLst>
          </p:cNvPr>
          <p:cNvSpPr txBox="1"/>
          <p:nvPr/>
        </p:nvSpPr>
        <p:spPr>
          <a:xfrm>
            <a:off x="378677" y="2551837"/>
            <a:ext cx="2077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第一步，递归过程</a:t>
            </a:r>
            <a:endParaRPr lang="en-US" altLang="zh-CN"/>
          </a:p>
          <a:p>
            <a:r>
              <a:rPr lang="zh-CN" altLang="en-US"/>
              <a:t>递归到递归的元素只有一个时，终止递归，此时可以开始进行合并操作。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64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97695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97695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97695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97695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7448" y="197695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086137" y="197695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7934827" y="197695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8783517" y="197695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E502340-51B5-424C-8186-250EFFE4CAB6}"/>
              </a:ext>
            </a:extLst>
          </p:cNvPr>
          <p:cNvGrpSpPr/>
          <p:nvPr/>
        </p:nvGrpSpPr>
        <p:grpSpPr>
          <a:xfrm>
            <a:off x="2842690" y="1976953"/>
            <a:ext cx="6506620" cy="612183"/>
            <a:chOff x="2842690" y="794699"/>
            <a:chExt cx="6506620" cy="61218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0FC7644-F512-40AE-9E45-50DFA4725344}"/>
                </a:ext>
              </a:extLst>
            </p:cNvPr>
            <p:cNvSpPr/>
            <p:nvPr/>
          </p:nvSpPr>
          <p:spPr>
            <a:xfrm>
              <a:off x="2842690" y="794699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90BC80B-34A3-40C1-99D8-D066A77B3BE0}"/>
                </a:ext>
              </a:extLst>
            </p:cNvPr>
            <p:cNvSpPr/>
            <p:nvPr/>
          </p:nvSpPr>
          <p:spPr>
            <a:xfrm>
              <a:off x="3691380" y="794699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277FCF7-A217-4CCA-A5CF-8043E7B69A2D}"/>
                </a:ext>
              </a:extLst>
            </p:cNvPr>
            <p:cNvSpPr/>
            <p:nvPr/>
          </p:nvSpPr>
          <p:spPr>
            <a:xfrm>
              <a:off x="4540070" y="794699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B6BCDEB-0DE9-4F1D-8AB5-65F6177886C7}"/>
                </a:ext>
              </a:extLst>
            </p:cNvPr>
            <p:cNvSpPr/>
            <p:nvPr/>
          </p:nvSpPr>
          <p:spPr>
            <a:xfrm>
              <a:off x="5388760" y="794699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2DDA1C2-002F-49FC-98E6-D46E032A089C}"/>
                </a:ext>
              </a:extLst>
            </p:cNvPr>
            <p:cNvSpPr/>
            <p:nvPr/>
          </p:nvSpPr>
          <p:spPr>
            <a:xfrm>
              <a:off x="6237450" y="794699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5A95F2C-8A35-4D62-BEDF-611ED44DA12A}"/>
                </a:ext>
              </a:extLst>
            </p:cNvPr>
            <p:cNvSpPr/>
            <p:nvPr/>
          </p:nvSpPr>
          <p:spPr>
            <a:xfrm>
              <a:off x="7086140" y="794699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3B49E2B-EF6D-4991-BAA3-1B274F87A6CA}"/>
                </a:ext>
              </a:extLst>
            </p:cNvPr>
            <p:cNvSpPr/>
            <p:nvPr/>
          </p:nvSpPr>
          <p:spPr>
            <a:xfrm>
              <a:off x="7934830" y="794699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B85B961-2240-42E1-802E-7BBEF7F400D5}"/>
                </a:ext>
              </a:extLst>
            </p:cNvPr>
            <p:cNvSpPr/>
            <p:nvPr/>
          </p:nvSpPr>
          <p:spPr>
            <a:xfrm>
              <a:off x="8783517" y="794699"/>
              <a:ext cx="565793" cy="6121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798135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098ABCB-C53B-4943-BC38-9CADCBCCB5D5}"/>
              </a:ext>
            </a:extLst>
          </p:cNvPr>
          <p:cNvCxnSpPr>
            <a:cxnSpLocks/>
          </p:cNvCxnSpPr>
          <p:nvPr/>
        </p:nvCxnSpPr>
        <p:spPr>
          <a:xfrm>
            <a:off x="7798570" y="1798135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06AF612-BDB1-4BF2-A1EF-7FB953881A90}"/>
              </a:ext>
            </a:extLst>
          </p:cNvPr>
          <p:cNvCxnSpPr>
            <a:cxnSpLocks/>
          </p:cNvCxnSpPr>
          <p:nvPr/>
        </p:nvCxnSpPr>
        <p:spPr>
          <a:xfrm>
            <a:off x="4402666" y="1798135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69FB22B-21EC-4785-9F63-251B384B4F16}"/>
              </a:ext>
            </a:extLst>
          </p:cNvPr>
          <p:cNvCxnSpPr>
            <a:cxnSpLocks/>
          </p:cNvCxnSpPr>
          <p:nvPr/>
        </p:nvCxnSpPr>
        <p:spPr>
          <a:xfrm>
            <a:off x="5251642" y="1798135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E5B3BDD-A2EF-49B7-BDA1-141406679872}"/>
              </a:ext>
            </a:extLst>
          </p:cNvPr>
          <p:cNvCxnSpPr>
            <a:cxnSpLocks/>
          </p:cNvCxnSpPr>
          <p:nvPr/>
        </p:nvCxnSpPr>
        <p:spPr>
          <a:xfrm>
            <a:off x="3553690" y="1798135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2D692C9-8019-4B9B-A0DC-D50331BC901C}"/>
              </a:ext>
            </a:extLst>
          </p:cNvPr>
          <p:cNvCxnSpPr>
            <a:cxnSpLocks/>
          </p:cNvCxnSpPr>
          <p:nvPr/>
        </p:nvCxnSpPr>
        <p:spPr>
          <a:xfrm>
            <a:off x="6949594" y="1798135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BF7609C-A247-4DA5-8A01-3F87792E7F9D}"/>
              </a:ext>
            </a:extLst>
          </p:cNvPr>
          <p:cNvCxnSpPr>
            <a:cxnSpLocks/>
          </p:cNvCxnSpPr>
          <p:nvPr/>
        </p:nvCxnSpPr>
        <p:spPr>
          <a:xfrm>
            <a:off x="8647545" y="1798135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A-内容占位符 3">
            <a:extLst>
              <a:ext uri="{FF2B5EF4-FFF2-40B4-BE49-F238E27FC236}">
                <a16:creationId xmlns:a16="http://schemas.microsoft.com/office/drawing/2014/main" id="{C00AD995-6D60-459A-8218-9C85A4687AE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第二步，开始合并，</a:t>
            </a:r>
            <a:r>
              <a:rPr lang="zh-CN" altLang="en-US" sz="2000">
                <a:solidFill>
                  <a:srgbClr val="FF0000"/>
                </a:solidFill>
              </a:rPr>
              <a:t>合并就是将合并范围内的元素排序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合并的时候，在递归的最底层，只对一个元素进行合并，每个元素已经有序，直接看合并两个元素的情况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14768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842690" y="197695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691379" y="1976954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4540069" y="197695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388758" y="1976954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DDA1C2-002F-49FC-98E6-D46E032A089C}"/>
              </a:ext>
            </a:extLst>
          </p:cNvPr>
          <p:cNvSpPr/>
          <p:nvPr/>
        </p:nvSpPr>
        <p:spPr>
          <a:xfrm>
            <a:off x="6237450" y="1976953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A95F2C-8A35-4D62-BEDF-611ED44DA12A}"/>
              </a:ext>
            </a:extLst>
          </p:cNvPr>
          <p:cNvSpPr/>
          <p:nvPr/>
        </p:nvSpPr>
        <p:spPr>
          <a:xfrm>
            <a:off x="7086140" y="1976953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3B49E2B-EF6D-4991-BAA3-1B274F87A6CA}"/>
              </a:ext>
            </a:extLst>
          </p:cNvPr>
          <p:cNvSpPr/>
          <p:nvPr/>
        </p:nvSpPr>
        <p:spPr>
          <a:xfrm>
            <a:off x="7934830" y="1976953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5B961-2240-42E1-802E-7BBEF7F400D5}"/>
              </a:ext>
            </a:extLst>
          </p:cNvPr>
          <p:cNvSpPr/>
          <p:nvPr/>
        </p:nvSpPr>
        <p:spPr>
          <a:xfrm>
            <a:off x="8783517" y="1976953"/>
            <a:ext cx="565793" cy="6121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EA727E-8414-4DC9-A17E-33669F800299}"/>
              </a:ext>
            </a:extLst>
          </p:cNvPr>
          <p:cNvCxnSpPr>
            <a:cxnSpLocks/>
          </p:cNvCxnSpPr>
          <p:nvPr/>
        </p:nvCxnSpPr>
        <p:spPr>
          <a:xfrm>
            <a:off x="6100618" y="1798135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098ABCB-C53B-4943-BC38-9CADCBCCB5D5}"/>
              </a:ext>
            </a:extLst>
          </p:cNvPr>
          <p:cNvCxnSpPr>
            <a:cxnSpLocks/>
          </p:cNvCxnSpPr>
          <p:nvPr/>
        </p:nvCxnSpPr>
        <p:spPr>
          <a:xfrm>
            <a:off x="7798570" y="1798135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06AF612-BDB1-4BF2-A1EF-7FB953881A90}"/>
              </a:ext>
            </a:extLst>
          </p:cNvPr>
          <p:cNvCxnSpPr>
            <a:cxnSpLocks/>
          </p:cNvCxnSpPr>
          <p:nvPr/>
        </p:nvCxnSpPr>
        <p:spPr>
          <a:xfrm>
            <a:off x="4402666" y="1798135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BF7609C-A247-4DA5-8A01-3F87792E7F9D}"/>
              </a:ext>
            </a:extLst>
          </p:cNvPr>
          <p:cNvCxnSpPr>
            <a:cxnSpLocks/>
          </p:cNvCxnSpPr>
          <p:nvPr/>
        </p:nvCxnSpPr>
        <p:spPr>
          <a:xfrm>
            <a:off x="8647545" y="1798135"/>
            <a:ext cx="0" cy="969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4069432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此时对</a:t>
                </a:r>
                <a:r>
                  <a:rPr lang="zh-CN" altLang="en-US" sz="2000">
                    <a:solidFill>
                      <a:srgbClr val="FF0000"/>
                    </a:solidFill>
                  </a:rPr>
                  <a:t>两个元素进行合并，</a:t>
                </a:r>
                <a:r>
                  <a:rPr lang="zh-CN" altLang="en-US" sz="2000"/>
                  <a:t>这里假设为元素</a:t>
                </a:r>
                <a:r>
                  <a:rPr lang="en-US" altLang="zh-CN" sz="2000"/>
                  <a:t>8</a:t>
                </a:r>
                <a:r>
                  <a:rPr lang="zh-CN" altLang="en-US" sz="2000"/>
                  <a:t>，</a:t>
                </a:r>
                <a:r>
                  <a:rPr lang="en-US" altLang="zh-CN" sz="2000"/>
                  <a:t>6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生成一个</a:t>
                </a:r>
                <a:r>
                  <a:rPr lang="zh-CN" altLang="en-US" sz="2000">
                    <a:solidFill>
                      <a:srgbClr val="FF0000"/>
                    </a:solidFill>
                  </a:rPr>
                  <a:t>和合并范围内元素相同的辅助</a:t>
                </a:r>
                <a:r>
                  <a:rPr lang="en-US" altLang="zh-CN" sz="2000">
                    <a:solidFill>
                      <a:srgbClr val="FF0000"/>
                    </a:solidFill>
                  </a:rPr>
                  <a:t>(auxiliary)</a:t>
                </a:r>
                <a:r>
                  <a:rPr lang="zh-CN" altLang="en-US" sz="2000">
                    <a:solidFill>
                      <a:srgbClr val="FF0000"/>
                    </a:solidFill>
                  </a:rPr>
                  <a:t>数组</a:t>
                </a:r>
                <a:r>
                  <a:rPr lang="zh-CN" altLang="en-US" sz="2000"/>
                  <a:t>，简称</a:t>
                </a:r>
                <a:r>
                  <a:rPr lang="en-US" altLang="zh-CN" sz="2000"/>
                  <a:t>aux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合并范围内元素的下标范围为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1600"/>
                  <a:t> （取整） 。然后令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/>
                  <a:t>，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160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600"/>
                  <a:t>,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sz="1600" b="1"/>
                  <a:t>分别初始化为数组</a:t>
                </a:r>
                <a:r>
                  <a:rPr lang="en-US" altLang="zh-CN" sz="1600" b="1">
                    <a:solidFill>
                      <a:srgbClr val="FF0000"/>
                    </a:solidFill>
                  </a:rPr>
                  <a:t>arr</a:t>
                </a:r>
                <a:r>
                  <a:rPr lang="zh-CN" altLang="en-US" sz="1600" b="1"/>
                  <a:t>合并范围内元素的左边和右边范围内的起始元素下标</a:t>
                </a:r>
                <a:r>
                  <a:rPr lang="zh-CN" altLang="en-US" sz="1600"/>
                  <a:t>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600"/>
                  <a:t>合并范围内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arr</a:t>
                </a:r>
                <a:r>
                  <a:rPr lang="zh-CN" altLang="en-US" sz="1600"/>
                  <a:t>中间元素的下标。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/>
                  <a:t>初始化为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sz="1600"/>
              </a:p>
            </p:txBody>
          </p:sp>
        </mc:Choice>
        <mc:Fallback>
          <p:sp>
            <p:nvSpPr>
              <p:cNvPr id="79" name="PA-内容占位符 3">
                <a:extLst>
                  <a:ext uri="{FF2B5EF4-FFF2-40B4-BE49-F238E27FC236}">
                    <a16:creationId xmlns:a16="http://schemas.microsoft.com/office/drawing/2014/main" id="{C00AD995-6D60-459A-8218-9C85A46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979650" y="4069432"/>
                <a:ext cx="10515600" cy="2548947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0FBE563-78FF-4977-B72E-C7EEF0400120}"/>
              </a:ext>
            </a:extLst>
          </p:cNvPr>
          <p:cNvSpPr txBox="1"/>
          <p:nvPr/>
        </p:nvSpPr>
        <p:spPr>
          <a:xfrm>
            <a:off x="2031066" y="2096655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arr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4C032D7-1DFE-49D7-AFD8-2DD5BA178A84}"/>
              </a:ext>
            </a:extLst>
          </p:cNvPr>
          <p:cNvSpPr/>
          <p:nvPr/>
        </p:nvSpPr>
        <p:spPr>
          <a:xfrm>
            <a:off x="2842690" y="1122042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8D13A1-88E9-44E5-B9B9-08C9FF28FB45}"/>
              </a:ext>
            </a:extLst>
          </p:cNvPr>
          <p:cNvSpPr/>
          <p:nvPr/>
        </p:nvSpPr>
        <p:spPr>
          <a:xfrm>
            <a:off x="3691379" y="1122042"/>
            <a:ext cx="565793" cy="6121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DC57D-B86E-4F22-AFA1-6F4267D2E5A0}"/>
              </a:ext>
            </a:extLst>
          </p:cNvPr>
          <p:cNvSpPr txBox="1"/>
          <p:nvPr/>
        </p:nvSpPr>
        <p:spPr>
          <a:xfrm>
            <a:off x="1993715" y="1232870"/>
            <a:ext cx="5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1EEC0CE7-291F-479A-8672-EC230B40061E}"/>
              </a:ext>
            </a:extLst>
          </p:cNvPr>
          <p:cNvSpPr/>
          <p:nvPr/>
        </p:nvSpPr>
        <p:spPr>
          <a:xfrm>
            <a:off x="3492417" y="2689638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724BAC-0890-42C4-B361-BC4269D82EC3}"/>
              </a:ext>
            </a:extLst>
          </p:cNvPr>
          <p:cNvSpPr/>
          <p:nvPr/>
        </p:nvSpPr>
        <p:spPr>
          <a:xfrm rot="10800000">
            <a:off x="3067902" y="839486"/>
            <a:ext cx="107870" cy="1494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/>
              <p:nvPr/>
            </p:nvSpPr>
            <p:spPr>
              <a:xfrm>
                <a:off x="3175772" y="791093"/>
                <a:ext cx="7411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F7AC41-5B7B-4419-A7B9-FC50C08C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772" y="791093"/>
                <a:ext cx="74115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F0F84393-C0D0-4D6E-B05B-3BAA11F0A1A4}"/>
              </a:ext>
            </a:extLst>
          </p:cNvPr>
          <p:cNvSpPr/>
          <p:nvPr/>
        </p:nvSpPr>
        <p:spPr>
          <a:xfrm>
            <a:off x="3067902" y="1766405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2C8971EA-05EB-4C20-8809-530B54CBD45B}"/>
              </a:ext>
            </a:extLst>
          </p:cNvPr>
          <p:cNvSpPr/>
          <p:nvPr/>
        </p:nvSpPr>
        <p:spPr>
          <a:xfrm>
            <a:off x="3916932" y="1768714"/>
            <a:ext cx="107870" cy="149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DB7EC44-0966-47AB-ACE8-1B511115A1C1}"/>
                  </a:ext>
                </a:extLst>
              </p:cNvPr>
              <p:cNvSpPr txBox="1"/>
              <p:nvPr/>
            </p:nvSpPr>
            <p:spPr>
              <a:xfrm>
                <a:off x="2596074" y="1712198"/>
                <a:ext cx="565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/>
                  <a:t>=0</a:t>
                </a:r>
                <a:endParaRPr lang="zh-CN" altLang="en-US" sz="10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DB7EC44-0966-47AB-ACE8-1B511115A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4" y="1712198"/>
                <a:ext cx="565793" cy="246221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053494A1-5622-40E9-8039-EB9BEA677ADC}"/>
                  </a:ext>
                </a:extLst>
              </p:cNvPr>
              <p:cNvSpPr txBox="1"/>
              <p:nvPr/>
            </p:nvSpPr>
            <p:spPr>
              <a:xfrm>
                <a:off x="3967458" y="1720322"/>
                <a:ext cx="565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7" name="文本框 58">
                <a:extLst>
                  <a:ext uri="{FF2B5EF4-FFF2-40B4-BE49-F238E27FC236}">
                    <a16:creationId xmlns:a16="http://schemas.microsoft.com/office/drawing/2014/main" id="{053494A1-5622-40E9-8039-EB9BEA677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458" y="1720322"/>
                <a:ext cx="565792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58">
                <a:extLst>
                  <a:ext uri="{FF2B5EF4-FFF2-40B4-BE49-F238E27FC236}">
                    <a16:creationId xmlns:a16="http://schemas.microsoft.com/office/drawing/2014/main" id="{1752D63E-2695-4DC1-BAFD-8C7D4E82646F}"/>
                  </a:ext>
                </a:extLst>
              </p:cNvPr>
              <p:cNvSpPr txBox="1"/>
              <p:nvPr/>
            </p:nvSpPr>
            <p:spPr>
              <a:xfrm>
                <a:off x="2697692" y="2840945"/>
                <a:ext cx="16973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en-US" altLang="zh-CN" sz="1000"/>
                        <m:t>=0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 xmlns="">
          <p:sp>
            <p:nvSpPr>
              <p:cNvPr id="38" name="文本框 58">
                <a:extLst>
                  <a:ext uri="{FF2B5EF4-FFF2-40B4-BE49-F238E27FC236}">
                    <a16:creationId xmlns:a16="http://schemas.microsoft.com/office/drawing/2014/main" id="{1752D63E-2695-4DC1-BAFD-8C7D4E826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92" y="2840945"/>
                <a:ext cx="1697320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93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5914</Words>
  <Application>Microsoft Office PowerPoint</Application>
  <PresentationFormat>宽屏</PresentationFormat>
  <Paragraphs>922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等线 Light</vt:lpstr>
      <vt:lpstr>Arial</vt:lpstr>
      <vt:lpstr>Cambria Math</vt:lpstr>
      <vt:lpstr>Office 主题​​</vt:lpstr>
      <vt:lpstr>归并排序</vt:lpstr>
      <vt:lpstr>归并排序实现要解决问题</vt:lpstr>
      <vt:lpstr>算法流程</vt:lpstr>
      <vt:lpstr>归并排序算法流程实例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归并排序算法优化</vt:lpstr>
      <vt:lpstr>算法改进点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并查集简单版本实现</dc:title>
  <dc:creator>YR</dc:creator>
  <cp:lastModifiedBy>YR</cp:lastModifiedBy>
  <cp:revision>257</cp:revision>
  <dcterms:created xsi:type="dcterms:W3CDTF">2020-10-22T00:53:08Z</dcterms:created>
  <dcterms:modified xsi:type="dcterms:W3CDTF">2020-12-22T01:20:06Z</dcterms:modified>
</cp:coreProperties>
</file>