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1" r:id="rId14"/>
    <p:sldId id="292" r:id="rId15"/>
    <p:sldId id="290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22EB76C-1094-4995-A4F2-6AA06CF82DFD}">
          <p14:sldIdLst>
            <p14:sldId id="256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1"/>
            <p14:sldId id="292"/>
            <p14:sldId id="290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815628-CFE4-4AE1-A06E-3D0C5A444E19}" v="7" dt="2018-09-21T08:43:24.9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/>
    <p:restoredTop sz="94660"/>
  </p:normalViewPr>
  <p:slideViewPr>
    <p:cSldViewPr snapToGrid="0" showGuides="1">
      <p:cViewPr varScale="1">
        <p:scale>
          <a:sx n="87" d="100"/>
          <a:sy n="87" d="100"/>
        </p:scale>
        <p:origin x="36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 Leon" userId="67b2ac7c0cbcb656" providerId="LiveId" clId="{72815628-CFE4-4AE1-A06E-3D0C5A444E19}"/>
    <pc:docChg chg="custSel modSld delSection">
      <pc:chgData name="She Leon" userId="67b2ac7c0cbcb656" providerId="LiveId" clId="{72815628-CFE4-4AE1-A06E-3D0C5A444E19}" dt="2018-09-21T08:43:24.990" v="5" actId="18676"/>
      <pc:docMkLst>
        <pc:docMk/>
      </pc:docMkLst>
      <pc:sldChg chg="modSp">
        <pc:chgData name="She Leon" userId="67b2ac7c0cbcb656" providerId="LiveId" clId="{72815628-CFE4-4AE1-A06E-3D0C5A444E19}" dt="2018-09-21T08:42:30.271" v="0" actId="27636"/>
        <pc:sldMkLst>
          <pc:docMk/>
          <pc:sldMk cId="0" sldId="301"/>
        </pc:sldMkLst>
        <pc:spChg chg="mod">
          <ac:chgData name="She Leon" userId="67b2ac7c0cbcb656" providerId="LiveId" clId="{72815628-CFE4-4AE1-A06E-3D0C5A444E19}" dt="2018-09-21T08:42:30.271" v="0" actId="27636"/>
          <ac:spMkLst>
            <pc:docMk/>
            <pc:sldMk cId="0" sldId="301"/>
            <ac:spMk id="3" creationId="{00000000-0000-0000-0000-000000000000}"/>
          </ac:spMkLst>
        </pc:spChg>
      </pc:sldChg>
      <pc:sldChg chg="modSp">
        <pc:chgData name="She Leon" userId="67b2ac7c0cbcb656" providerId="LiveId" clId="{72815628-CFE4-4AE1-A06E-3D0C5A444E19}" dt="2018-09-21T08:42:30.300" v="1" actId="27636"/>
        <pc:sldMkLst>
          <pc:docMk/>
          <pc:sldMk cId="0" sldId="302"/>
        </pc:sldMkLst>
        <pc:spChg chg="mod">
          <ac:chgData name="She Leon" userId="67b2ac7c0cbcb656" providerId="LiveId" clId="{72815628-CFE4-4AE1-A06E-3D0C5A444E19}" dt="2018-09-21T08:42:30.300" v="1" actId="27636"/>
          <ac:spMkLst>
            <pc:docMk/>
            <pc:sldMk cId="0" sldId="302"/>
            <ac:spMk id="3" creationId="{00000000-0000-0000-0000-000000000000}"/>
          </ac:spMkLst>
        </pc:spChg>
      </pc:sldChg>
      <pc:sldChg chg="modSp">
        <pc:chgData name="She Leon" userId="67b2ac7c0cbcb656" providerId="LiveId" clId="{72815628-CFE4-4AE1-A06E-3D0C5A444E19}" dt="2018-09-21T08:42:30.324" v="2" actId="27636"/>
        <pc:sldMkLst>
          <pc:docMk/>
          <pc:sldMk cId="0" sldId="305"/>
        </pc:sldMkLst>
        <pc:spChg chg="mod">
          <ac:chgData name="She Leon" userId="67b2ac7c0cbcb656" providerId="LiveId" clId="{72815628-CFE4-4AE1-A06E-3D0C5A444E19}" dt="2018-09-21T08:42:30.324" v="2" actId="27636"/>
          <ac:spMkLst>
            <pc:docMk/>
            <pc:sldMk cId="0" sldId="305"/>
            <ac:spMk id="3" creationId="{00000000-0000-0000-0000-000000000000}"/>
          </ac:spMkLst>
        </pc:spChg>
      </pc:sldChg>
      <pc:sldChg chg="modSp">
        <pc:chgData name="She Leon" userId="67b2ac7c0cbcb656" providerId="LiveId" clId="{72815628-CFE4-4AE1-A06E-3D0C5A444E19}" dt="2018-09-21T08:42:30.352" v="3" actId="27636"/>
        <pc:sldMkLst>
          <pc:docMk/>
          <pc:sldMk cId="0" sldId="309"/>
        </pc:sldMkLst>
        <pc:spChg chg="mod">
          <ac:chgData name="She Leon" userId="67b2ac7c0cbcb656" providerId="LiveId" clId="{72815628-CFE4-4AE1-A06E-3D0C5A444E19}" dt="2018-09-21T08:42:30.352" v="3" actId="27636"/>
          <ac:spMkLst>
            <pc:docMk/>
            <pc:sldMk cId="0" sldId="309"/>
            <ac:spMk id="3" creationId="{00000000-0000-0000-0000-000000000000}"/>
          </ac:spMkLst>
        </pc:spChg>
      </pc:sldChg>
      <pc:sldChg chg="modSp">
        <pc:chgData name="She Leon" userId="67b2ac7c0cbcb656" providerId="LiveId" clId="{72815628-CFE4-4AE1-A06E-3D0C5A444E19}" dt="2018-09-21T08:42:30.368" v="4" actId="27636"/>
        <pc:sldMkLst>
          <pc:docMk/>
          <pc:sldMk cId="0" sldId="311"/>
        </pc:sldMkLst>
        <pc:spChg chg="mod">
          <ac:chgData name="She Leon" userId="67b2ac7c0cbcb656" providerId="LiveId" clId="{72815628-CFE4-4AE1-A06E-3D0C5A444E19}" dt="2018-09-21T08:42:30.368" v="4" actId="27636"/>
          <ac:spMkLst>
            <pc:docMk/>
            <pc:sldMk cId="0" sldId="311"/>
            <ac:spMk id="3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7F25A8C7-CC1A-4A08-9B4B-31F43B054C7F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2018/9/21</a:t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F9E1B693-632D-4080-9CF6-EA28B66DC801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lIns="91440" tIns="45720" rIns="91440" bIns="45720" rtlCol="0" anchor="b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+mn-ea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fontAlgn="auto"/>
              <a:t>2018/9/21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fontAlgn="auto"/>
              <a:t>2018/9/21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fontAlgn="auto"/>
              <a:t>2018/9/21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fontAlgn="auto"/>
              <a:t>2018/9/21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fontAlgn="auto"/>
              <a:t>2018/9/21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fontAlgn="auto"/>
              <a:t>2018/9/21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编辑标题</a:t>
            </a:r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 fontAlgn="auto"/>
            <a:r>
              <a:rPr lang="zh-CN" altLang="en-US" strike="noStrike" noProof="1"/>
              <a:t>编辑文本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fontAlgn="auto"/>
              <a:t>2018/9/21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fontAlgn="auto"/>
              <a:t>2018/9/21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fontAlgn="auto"/>
              <a:t>2018/9/21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fontAlgn="auto"/>
              <a:t>2018/9/21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 indent="-228600"/>
            <a:r>
              <a:rPr lang="zh-CN" altLang="en-US" dirty="0"/>
              <a:t>单击此处编辑母版文本样式</a:t>
            </a:r>
          </a:p>
          <a:p>
            <a:pPr lvl="1" indent="-22860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auto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fontAlgn="auto"/>
              <a:t>2018/9/21</a:t>
            </a:fld>
            <a:endParaRPr lang="zh-CN" altLang="en-US" strike="noStrike" noProof="1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auto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ln/>
        </p:spPr>
        <p:txBody>
          <a:bodyPr vert="horz" lIns="91440" tIns="45720" rIns="91440" bIns="45720" anchor="b"/>
          <a:lstStyle/>
          <a:p>
            <a:pPr defTabSz="914400">
              <a:buNone/>
            </a:pPr>
            <a:r>
              <a:rPr lang="zh-CN" altLang="en-US" kern="1200" dirty="0"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最短路径算法</a:t>
            </a:r>
          </a:p>
        </p:txBody>
      </p:sp>
      <p:sp>
        <p:nvSpPr>
          <p:cNvPr id="3074" name="副标题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ln/>
        </p:spPr>
        <p:txBody>
          <a:bodyPr vert="horz" lIns="91440" tIns="45720" rIns="91440" bIns="45720" anchor="t"/>
          <a:lstStyle/>
          <a:p>
            <a:pPr defTabSz="914400"/>
            <a:r>
              <a:rPr lang="en-US" altLang="zh-CN" kern="1200">
                <a:latin typeface="+mn-lt"/>
                <a:ea typeface="+mn-ea"/>
                <a:cs typeface="+mn-cs"/>
              </a:rPr>
              <a:t>Lorem ipsum dolor sit amet, consectetur adipisicing elit.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文本框 3"/>
          <p:cNvSpPr txBox="1"/>
          <p:nvPr/>
        </p:nvSpPr>
        <p:spPr>
          <a:xfrm>
            <a:off x="295275" y="212725"/>
            <a:ext cx="5632450" cy="4800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【输入格式】</a:t>
            </a: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　  第 1 行：一个整数N (1 &lt;= N &lt;= 150), 表示牧区数； 　  第 2 到 N+1 行：每行两个整数X，Y ( 0 &lt;= X，Y&lt;= 100000 )， 表示N个牧区的坐标。每个牧区的坐标都是不一样的。 　  第 N+2 行到第 2*N+1 行：每行包括N个数字 ( 0或1 ) 表示一个对称邻接矩阵。 　  例如，题目描述中的两个牧场的矩阵描述如下： 　　　　　　A B C D E F G H 　　　　　</a:t>
            </a: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A 0 1 0 0 0 0 0 0 　　　　　</a:t>
            </a: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B 1 0 1 1 1 0 0 0 　　　　　</a:t>
            </a: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C 0 1 0 0 1 0 0 0 　　　　　</a:t>
            </a: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D 0 1 0 0 1 0 0 0 　　　　　</a:t>
            </a: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E 0 1 1 1 0 0 0 0 　　　　　</a:t>
            </a: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F 0 0 0 0 0 0 1 0 　　　　　</a:t>
            </a: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G 0 0 0 0 0 1 0 1 　　　　　</a:t>
            </a: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H 0 0 0 0 0 0 1 0 　　</a:t>
            </a: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输入数据中至少包括两个不连通的牧区。</a:t>
            </a:r>
          </a:p>
        </p:txBody>
      </p:sp>
      <p:sp>
        <p:nvSpPr>
          <p:cNvPr id="13314" name="Text Box 3"/>
          <p:cNvSpPr txBox="1"/>
          <p:nvPr/>
        </p:nvSpPr>
        <p:spPr>
          <a:xfrm>
            <a:off x="6813550" y="334963"/>
            <a:ext cx="4138613" cy="62468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【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输出格式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】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　  只有一行，包括一个实数，表示所求答案。数字保留六位小数。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【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输入样例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】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　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8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　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10 10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　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15 10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　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20 10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　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15 15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　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20 15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　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30 15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　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25 10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　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30 10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　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01000000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　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10111000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　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01001000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　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01001000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　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01110000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　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00000010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　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00000101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　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00000010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【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输出样例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】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　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22.071068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/>
          <a:lstStyle/>
          <a:p>
            <a:r>
              <a:rPr lang="zh-CN" altLang="en-US" dirty="0"/>
              <a:t>算法分析</a:t>
            </a: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lIns="91440" tIns="45720" rIns="91440" bIns="45720" anchor="t"/>
          <a:lstStyle/>
          <a:p>
            <a:pPr marL="0" indent="0" defTabSz="914400">
              <a:buFont typeface="Arial" panose="020B0604020202020204" pitchFamily="34" charset="0"/>
              <a:buNone/>
            </a:pPr>
            <a:r>
              <a:rPr lang="zh-CN" altLang="en-US" kern="1200">
                <a:latin typeface="+mn-lt"/>
                <a:ea typeface="+mn-ea"/>
                <a:cs typeface="+mn-cs"/>
              </a:rPr>
              <a:t>　   用Floyed求出任两点间的最短路，然后求出每个点到所有可达的点的最大距离，记做mdis[i]。（Floyed算法） </a:t>
            </a:r>
          </a:p>
          <a:p>
            <a:pPr marL="0" indent="0" defTabSz="914400">
              <a:buFont typeface="Arial" panose="020B0604020202020204" pitchFamily="34" charset="0"/>
              <a:buNone/>
            </a:pPr>
            <a:r>
              <a:rPr lang="zh-CN" altLang="en-US" kern="1200">
                <a:latin typeface="+mn-lt"/>
                <a:ea typeface="+mn-ea"/>
                <a:cs typeface="+mn-cs"/>
              </a:rPr>
              <a:t>      r1=max(mdis[i])</a:t>
            </a:r>
          </a:p>
          <a:p>
            <a:pPr marL="0" indent="0" defTabSz="914400">
              <a:buFont typeface="Arial" panose="020B0604020202020204" pitchFamily="34" charset="0"/>
              <a:buNone/>
            </a:pPr>
            <a:r>
              <a:rPr lang="zh-CN" altLang="en-US" kern="1200">
                <a:latin typeface="+mn-lt"/>
                <a:ea typeface="+mn-ea"/>
                <a:cs typeface="+mn-cs"/>
              </a:rPr>
              <a:t>　  然后枚举不连通的两点i,j，把他们连通，则新的直径是mdis[i]+mdis[j]+(i,j)间的距离。 </a:t>
            </a:r>
          </a:p>
          <a:p>
            <a:pPr marL="0" indent="0" defTabSz="914400">
              <a:buFont typeface="Arial" panose="020B0604020202020204" pitchFamily="34" charset="0"/>
              <a:buNone/>
            </a:pPr>
            <a:r>
              <a:rPr lang="zh-CN" altLang="en-US" kern="1200">
                <a:latin typeface="+mn-lt"/>
                <a:ea typeface="+mn-ea"/>
                <a:cs typeface="+mn-cs"/>
              </a:rPr>
              <a:t>　  r2=min(mdis[i]+mdis[j]+dis[i,j])</a:t>
            </a:r>
          </a:p>
          <a:p>
            <a:pPr marL="0" indent="0" defTabSz="914400">
              <a:buFont typeface="Arial" panose="020B0604020202020204" pitchFamily="34" charset="0"/>
              <a:buNone/>
            </a:pPr>
            <a:r>
              <a:rPr lang="zh-CN" altLang="en-US" kern="1200">
                <a:latin typeface="+mn-lt"/>
                <a:ea typeface="+mn-ea"/>
                <a:cs typeface="+mn-cs"/>
              </a:rPr>
              <a:t>　  re=max(r1,r2)</a:t>
            </a:r>
          </a:p>
          <a:p>
            <a:pPr marL="0" indent="0" defTabSz="914400">
              <a:buFont typeface="Arial" panose="020B0604020202020204" pitchFamily="34" charset="0"/>
              <a:buNone/>
            </a:pPr>
            <a:r>
              <a:rPr lang="zh-CN" altLang="en-US" kern="1200">
                <a:latin typeface="+mn-lt"/>
                <a:ea typeface="+mn-ea"/>
                <a:cs typeface="+mn-cs"/>
              </a:rPr>
              <a:t>　  re就是所求。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2"/>
          <p:cNvSpPr txBox="1"/>
          <p:nvPr/>
        </p:nvSpPr>
        <p:spPr>
          <a:xfrm>
            <a:off x="463550" y="152400"/>
            <a:ext cx="8424863" cy="6553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【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参考程序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】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#include&lt;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iostream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#include&lt;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cmath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using namespace std;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double f[151][151],m[151],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minx,r,temp,x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[151],y[151],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maxint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=1e12;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double dist(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int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i,int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j)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return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sqrt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((x[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]-x[j])*(x[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]-x[j])+(y[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]-y[j])*(y[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]-y[j])) ;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int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main()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{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int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i,j,n,k;char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c;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cin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&gt;&gt;n;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for(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=1;i&lt;=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n;i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++)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cin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&gt;&gt;x[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]&gt;&gt;y[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];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for(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=1;i&lt;=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n;i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for(j=1;j&lt;=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n;j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 {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cin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&gt;&gt;c;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   if(c=='1')f[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][j]=dist(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i,j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        else f[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][j]=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maxint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 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for(k=1;k&lt;=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n;k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 for(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=1;i&lt;=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n;i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   for(j=1;j&lt;=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n;j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     if(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!=j&amp;&amp;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!=k&amp;&amp;j!=k)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        if(f[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][k]&lt;maxint-1&amp;&amp;f[k][j]&lt;maxint-1)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           if(f[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][j]&gt;f[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][k]+f[k][j])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             f[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][j]=f[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][k]+f[k][j];</a:t>
            </a:r>
          </a:p>
        </p:txBody>
      </p:sp>
      <p:sp>
        <p:nvSpPr>
          <p:cNvPr id="15362" name="Text Box 2"/>
          <p:cNvSpPr txBox="1"/>
          <p:nvPr/>
        </p:nvSpPr>
        <p:spPr>
          <a:xfrm>
            <a:off x="5462588" y="2078038"/>
            <a:ext cx="7632700" cy="5016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memset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(m,0,sizeof(m));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for(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=1;i&lt;=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n;i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 for(j=1;j&lt;=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n;j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  if(f[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][j]&lt;maxint-1&amp;&amp;m[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]&lt;f[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][j])m[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]=f[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][j];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minx=1e20;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for(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=1;i&lt;=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n;i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for(j=1;j&lt;=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n;j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 if(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!=j&amp;&amp;f[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][j]&gt;maxint-1)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  {temp=dist(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i,j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   if(minx&gt;m[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]+m[j]+temp)minx=m[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]+m[j]+temp;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  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r=0;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for(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=1;i&lt;=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n;i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++)if (m[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]&gt;minx)minx=m[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];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printf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("%.6lf",minx);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return 0;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/>
          <a:lstStyle/>
          <a:p>
            <a:r>
              <a:rPr lang="zh-CN" altLang="en-US"/>
              <a:t>Dijkstra算法O (N2)</a:t>
            </a:r>
          </a:p>
        </p:txBody>
      </p:sp>
      <p:sp>
        <p:nvSpPr>
          <p:cNvPr id="16386" name="文本框 4"/>
          <p:cNvSpPr txBox="1"/>
          <p:nvPr/>
        </p:nvSpPr>
        <p:spPr>
          <a:xfrm>
            <a:off x="865188" y="1949450"/>
            <a:ext cx="10918825" cy="4524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用来计算从一个点到其他所有点的最短路径的算法，是一种单源最短路径算法。也就是说，只能计算起点只有一个的情况。</a:t>
            </a: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Dijkstra的时间复杂度是O (N2)，它不能处理存在负边权的情况。</a:t>
            </a: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算法描述：</a:t>
            </a: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       设起点为s，dis[v]表示从s到v的最短路径，pre[v]为v的前驱节点，用来输出路径。</a:t>
            </a: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       a)初始化：dis[v]=∞(v≠s); dis[s]=0; pre[s]=0; </a:t>
            </a: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       b)For (i = 1; i &lt;= n ; i++)</a:t>
            </a: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            1.在没有被访问过的点中找一个顶点u使得dis[u]是最小的。</a:t>
            </a: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            2.u标记为已确定最短路径</a:t>
            </a: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            3.For 与u相连的每个未确定最短路径的顶点v</a:t>
            </a: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              if  (dis[u]+w[u][v] &lt; dis[v]) </a:t>
            </a: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               {</a:t>
            </a: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                  dis[v] = dis[u] + w[u][v];</a:t>
            </a: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                  pre[v] = u;</a:t>
            </a: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               }</a:t>
            </a: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        c)算法结束：dis[v]为s到v的最短距离；pre[v]为v的前驱节点，用来输出路径。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/>
          <a:lstStyle/>
          <a:p>
            <a:r>
              <a:rPr lang="zh-CN" altLang="en-US"/>
              <a:t>算法分析</a:t>
            </a: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lIns="91440" tIns="45720" rIns="91440" bIns="45720" anchor="t"/>
          <a:lstStyle/>
          <a:p>
            <a:pPr marL="0" indent="0" defTabSz="914400">
              <a:buFont typeface="Arial" panose="020B0604020202020204" pitchFamily="34" charset="0"/>
              <a:buNone/>
            </a:pPr>
            <a:r>
              <a:rPr lang="zh-CN" altLang="en-US" kern="1200">
                <a:latin typeface="+mn-lt"/>
                <a:ea typeface="+mn-ea"/>
                <a:cs typeface="+mn-cs"/>
              </a:rPr>
              <a:t>从起点到一个点的最短路径一定会经过至少一个“中转点”（例如下图1到5的最短路径，中转点是2。特殊地，我们认为起点1也是一个“中转点”）。显而易见，如果我们想求出起点到一个点的最短路径，那我们必然要先求出中转点的最短路径（例如我们必须先求出点2 的最短路径后，才能求出从起点到5的最短路径）。</a:t>
            </a:r>
          </a:p>
          <a:p>
            <a:pPr marL="0" indent="0" defTabSz="914400">
              <a:buFont typeface="Arial" panose="020B0604020202020204" pitchFamily="34" charset="0"/>
              <a:buNone/>
            </a:pPr>
            <a:r>
              <a:rPr lang="en-US" altLang="zh-CN" kern="1200" dirty="0">
                <a:latin typeface="宋体" panose="02010600030101010101" pitchFamily="2" charset="-122"/>
                <a:ea typeface="+mn-ea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kern="1200" dirty="0">
                <a:latin typeface="宋体" panose="02010600030101010101" pitchFamily="2" charset="-122"/>
                <a:ea typeface="+mn-ea"/>
                <a:cs typeface="+mn-cs"/>
                <a:sym typeface="宋体" panose="02010600030101010101" pitchFamily="2" charset="-122"/>
              </a:rPr>
              <a:t>换句话说，如果起点</a:t>
            </a:r>
            <a:r>
              <a:rPr lang="zh-CN" altLang="en-US" kern="1200" dirty="0">
                <a:latin typeface="Times New Roman" panose="02020603050405020304" pitchFamily="18" charset="0"/>
                <a:ea typeface="+mn-ea"/>
                <a:cs typeface="+mn-cs"/>
                <a:sym typeface="Times New Roman" panose="02020603050405020304" pitchFamily="18" charset="0"/>
              </a:rPr>
              <a:t>1</a:t>
            </a:r>
            <a:r>
              <a:rPr lang="zh-CN" altLang="en-US" kern="1200" dirty="0">
                <a:latin typeface="宋体" panose="02010600030101010101" pitchFamily="2" charset="-122"/>
                <a:ea typeface="+mn-ea"/>
                <a:cs typeface="+mn-cs"/>
                <a:sym typeface="宋体" panose="02010600030101010101" pitchFamily="2" charset="-122"/>
              </a:rPr>
              <a:t>到某一点</a:t>
            </a:r>
            <a:r>
              <a:rPr lang="zh-CN" altLang="en-US" kern="1200" dirty="0">
                <a:latin typeface="Times New Roman" panose="02020603050405020304" pitchFamily="18" charset="0"/>
                <a:ea typeface="+mn-ea"/>
                <a:cs typeface="+mn-cs"/>
                <a:sym typeface="Times New Roman" panose="02020603050405020304" pitchFamily="18" charset="0"/>
              </a:rPr>
              <a:t>V0</a:t>
            </a:r>
            <a:r>
              <a:rPr lang="zh-CN" altLang="en-US" kern="1200" dirty="0">
                <a:latin typeface="宋体" panose="02010600030101010101" pitchFamily="2" charset="-122"/>
                <a:ea typeface="+mn-ea"/>
                <a:cs typeface="+mn-cs"/>
                <a:sym typeface="宋体" panose="02010600030101010101" pitchFamily="2" charset="-122"/>
              </a:rPr>
              <a:t>的最短路径要经过中转点</a:t>
            </a:r>
            <a:r>
              <a:rPr lang="zh-CN" altLang="en-US" kern="1200" dirty="0">
                <a:latin typeface="Times New Roman" panose="02020603050405020304" pitchFamily="18" charset="0"/>
                <a:ea typeface="+mn-ea"/>
                <a:cs typeface="+mn-cs"/>
                <a:sym typeface="Times New Roman" panose="02020603050405020304" pitchFamily="18" charset="0"/>
              </a:rPr>
              <a:t>Vi</a:t>
            </a:r>
            <a:r>
              <a:rPr lang="zh-CN" altLang="en-US" kern="1200" dirty="0">
                <a:latin typeface="宋体" panose="02010600030101010101" pitchFamily="2" charset="-122"/>
                <a:ea typeface="+mn-ea"/>
                <a:cs typeface="+mn-cs"/>
                <a:sym typeface="宋体" panose="02010600030101010101" pitchFamily="2" charset="-122"/>
              </a:rPr>
              <a:t>，那么中转点</a:t>
            </a:r>
            <a:r>
              <a:rPr lang="zh-CN" altLang="en-US" kern="1200" dirty="0">
                <a:latin typeface="Times New Roman" panose="02020603050405020304" pitchFamily="18" charset="0"/>
                <a:ea typeface="+mn-ea"/>
                <a:cs typeface="+mn-cs"/>
                <a:sym typeface="Times New Roman" panose="02020603050405020304" pitchFamily="18" charset="0"/>
              </a:rPr>
              <a:t>Vi</a:t>
            </a:r>
            <a:r>
              <a:rPr lang="zh-CN" altLang="en-US" kern="1200" dirty="0">
                <a:latin typeface="宋体" panose="02010600030101010101" pitchFamily="2" charset="-122"/>
                <a:ea typeface="+mn-ea"/>
                <a:cs typeface="+mn-cs"/>
                <a:sym typeface="宋体" panose="02010600030101010101" pitchFamily="2" charset="-122"/>
              </a:rPr>
              <a:t>一定是先于</a:t>
            </a:r>
            <a:r>
              <a:rPr lang="zh-CN" altLang="en-US" kern="1200" dirty="0">
                <a:latin typeface="Times New Roman" panose="02020603050405020304" pitchFamily="18" charset="0"/>
                <a:ea typeface="+mn-ea"/>
                <a:cs typeface="+mn-cs"/>
                <a:sym typeface="Times New Roman" panose="02020603050405020304" pitchFamily="18" charset="0"/>
              </a:rPr>
              <a:t>V0</a:t>
            </a:r>
            <a:r>
              <a:rPr lang="zh-CN" altLang="en-US" kern="1200" dirty="0">
                <a:latin typeface="宋体" panose="02010600030101010101" pitchFamily="2" charset="-122"/>
                <a:ea typeface="+mn-ea"/>
                <a:cs typeface="+mn-cs"/>
                <a:sym typeface="宋体" panose="02010600030101010101" pitchFamily="2" charset="-122"/>
              </a:rPr>
              <a:t>被确定了最短路径的点。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pPr marL="0" indent="0" defTabSz="914400">
              <a:buFont typeface="Arial" panose="020B0604020202020204" pitchFamily="34" charset="0"/>
              <a:buNone/>
            </a:pP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17411" name="Picture 6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64500" y="4413250"/>
            <a:ext cx="85725" cy="208756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7412" name="Group 70"/>
          <p:cNvGrpSpPr/>
          <p:nvPr/>
        </p:nvGrpSpPr>
        <p:grpSpPr>
          <a:xfrm>
            <a:off x="2735263" y="4484688"/>
            <a:ext cx="2736850" cy="1944687"/>
            <a:chOff x="0" y="0"/>
            <a:chExt cx="3780" cy="2652"/>
          </a:xfrm>
        </p:grpSpPr>
        <p:sp>
          <p:nvSpPr>
            <p:cNvPr id="17413" name="Oval 71"/>
            <p:cNvSpPr/>
            <p:nvPr/>
          </p:nvSpPr>
          <p:spPr>
            <a:xfrm>
              <a:off x="0" y="625"/>
              <a:ext cx="541" cy="539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14" name="Oval 72"/>
            <p:cNvSpPr/>
            <p:nvPr/>
          </p:nvSpPr>
          <p:spPr>
            <a:xfrm>
              <a:off x="1621" y="0"/>
              <a:ext cx="539" cy="540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15" name="Oval 73"/>
            <p:cNvSpPr/>
            <p:nvPr/>
          </p:nvSpPr>
          <p:spPr>
            <a:xfrm>
              <a:off x="1440" y="2028"/>
              <a:ext cx="541" cy="540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16" name="Oval 74"/>
            <p:cNvSpPr/>
            <p:nvPr/>
          </p:nvSpPr>
          <p:spPr>
            <a:xfrm>
              <a:off x="1621" y="936"/>
              <a:ext cx="539" cy="541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17" name="Oval 75"/>
            <p:cNvSpPr/>
            <p:nvPr/>
          </p:nvSpPr>
          <p:spPr>
            <a:xfrm>
              <a:off x="3241" y="469"/>
              <a:ext cx="539" cy="539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18" name="Line 76"/>
            <p:cNvSpPr/>
            <p:nvPr/>
          </p:nvSpPr>
          <p:spPr>
            <a:xfrm flipV="1">
              <a:off x="541" y="312"/>
              <a:ext cx="108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19" name="Line 77"/>
            <p:cNvSpPr/>
            <p:nvPr/>
          </p:nvSpPr>
          <p:spPr>
            <a:xfrm>
              <a:off x="360" y="1092"/>
              <a:ext cx="1080" cy="10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0" name="Line 78"/>
            <p:cNvSpPr/>
            <p:nvPr/>
          </p:nvSpPr>
          <p:spPr>
            <a:xfrm>
              <a:off x="541" y="936"/>
              <a:ext cx="1080" cy="15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1" name="Line 79"/>
            <p:cNvSpPr/>
            <p:nvPr/>
          </p:nvSpPr>
          <p:spPr>
            <a:xfrm>
              <a:off x="1800" y="469"/>
              <a:ext cx="0" cy="46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2" name="Line 80"/>
            <p:cNvSpPr/>
            <p:nvPr/>
          </p:nvSpPr>
          <p:spPr>
            <a:xfrm>
              <a:off x="1800" y="1404"/>
              <a:ext cx="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3" name="Line 81"/>
            <p:cNvSpPr/>
            <p:nvPr/>
          </p:nvSpPr>
          <p:spPr>
            <a:xfrm flipV="1">
              <a:off x="2160" y="780"/>
              <a:ext cx="1081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4" name="Line 82"/>
            <p:cNvSpPr/>
            <p:nvPr/>
          </p:nvSpPr>
          <p:spPr>
            <a:xfrm>
              <a:off x="2160" y="312"/>
              <a:ext cx="1081" cy="31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5" name="Text Box 83"/>
            <p:cNvSpPr txBox="1"/>
            <p:nvPr/>
          </p:nvSpPr>
          <p:spPr>
            <a:xfrm>
              <a:off x="60" y="622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6" name="Text Box 84"/>
            <p:cNvSpPr txBox="1"/>
            <p:nvPr/>
          </p:nvSpPr>
          <p:spPr>
            <a:xfrm>
              <a:off x="1621" y="0"/>
              <a:ext cx="539" cy="46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  <a:p>
              <a:pPr>
                <a:buFont typeface="Arial" panose="020B0604020202020204" pitchFamily="34" charset="0"/>
                <a:buNone/>
              </a:pP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7" name="Rectangle 85"/>
            <p:cNvSpPr/>
            <p:nvPr/>
          </p:nvSpPr>
          <p:spPr>
            <a:xfrm>
              <a:off x="1621" y="936"/>
              <a:ext cx="539" cy="7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8" name="Text Box 86"/>
            <p:cNvSpPr txBox="1"/>
            <p:nvPr/>
          </p:nvSpPr>
          <p:spPr>
            <a:xfrm>
              <a:off x="1621" y="936"/>
              <a:ext cx="539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  <a:p>
              <a:pPr>
                <a:buFont typeface="Arial" panose="020B0604020202020204" pitchFamily="34" charset="0"/>
                <a:buNone/>
              </a:pPr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9" name="Text Box 87"/>
            <p:cNvSpPr txBox="1"/>
            <p:nvPr/>
          </p:nvSpPr>
          <p:spPr>
            <a:xfrm>
              <a:off x="1440" y="2028"/>
              <a:ext cx="541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0" name="Text Box 88"/>
            <p:cNvSpPr txBox="1"/>
            <p:nvPr/>
          </p:nvSpPr>
          <p:spPr>
            <a:xfrm>
              <a:off x="3241" y="469"/>
              <a:ext cx="539" cy="6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</a:p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1" name="Text Box 89"/>
            <p:cNvSpPr txBox="1"/>
            <p:nvPr/>
          </p:nvSpPr>
          <p:spPr>
            <a:xfrm>
              <a:off x="841" y="222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  <a:p>
              <a:pPr>
                <a:buFont typeface="Arial" panose="020B0604020202020204" pitchFamily="34" charset="0"/>
                <a:buNone/>
              </a:pPr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2" name="Text Box 90"/>
            <p:cNvSpPr txBox="1"/>
            <p:nvPr/>
          </p:nvSpPr>
          <p:spPr>
            <a:xfrm>
              <a:off x="901" y="690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3" name="Text Box 91"/>
            <p:cNvSpPr txBox="1"/>
            <p:nvPr/>
          </p:nvSpPr>
          <p:spPr>
            <a:xfrm>
              <a:off x="795" y="1380"/>
              <a:ext cx="541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</a:p>
            <a:p>
              <a:pPr>
                <a:buFont typeface="Arial" panose="020B0604020202020204" pitchFamily="34" charset="0"/>
                <a:buNone/>
              </a:pP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4" name="Text Box 92"/>
            <p:cNvSpPr txBox="1"/>
            <p:nvPr/>
          </p:nvSpPr>
          <p:spPr>
            <a:xfrm>
              <a:off x="1696" y="477"/>
              <a:ext cx="539" cy="7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  <a:p>
              <a:pPr>
                <a:buFont typeface="Arial" panose="020B0604020202020204" pitchFamily="34" charset="0"/>
                <a:buNone/>
              </a:pP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5" name="Text Box 93"/>
            <p:cNvSpPr txBox="1"/>
            <p:nvPr/>
          </p:nvSpPr>
          <p:spPr>
            <a:xfrm>
              <a:off x="1695" y="1560"/>
              <a:ext cx="72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  <a:p>
              <a:pPr>
                <a:buFont typeface="Arial" panose="020B0604020202020204" pitchFamily="34" charset="0"/>
                <a:buNone/>
              </a:pP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6" name="Text Box 94"/>
            <p:cNvSpPr txBox="1"/>
            <p:nvPr/>
          </p:nvSpPr>
          <p:spPr>
            <a:xfrm>
              <a:off x="2460" y="690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</a:p>
            <a:p>
              <a:pPr>
                <a:buFont typeface="Arial" panose="020B0604020202020204" pitchFamily="34" charset="0"/>
                <a:buNone/>
              </a:pP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7" name="Text Box 95"/>
            <p:cNvSpPr txBox="1"/>
            <p:nvPr/>
          </p:nvSpPr>
          <p:spPr>
            <a:xfrm>
              <a:off x="2416" y="96"/>
              <a:ext cx="360" cy="46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8" name="Text Box 89"/>
            <p:cNvSpPr txBox="1"/>
            <p:nvPr/>
          </p:nvSpPr>
          <p:spPr>
            <a:xfrm>
              <a:off x="842" y="229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  <a:p>
              <a:pPr>
                <a:buFont typeface="Arial" panose="020B0604020202020204" pitchFamily="34" charset="0"/>
                <a:buNone/>
              </a:pP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9" name="Text Box 90"/>
            <p:cNvSpPr txBox="1"/>
            <p:nvPr/>
          </p:nvSpPr>
          <p:spPr>
            <a:xfrm>
              <a:off x="902" y="697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  <a:p>
              <a:pPr>
                <a:buFont typeface="Arial" panose="020B0604020202020204" pitchFamily="34" charset="0"/>
                <a:buNone/>
              </a:pP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40" name="Text Box 95"/>
            <p:cNvSpPr txBox="1"/>
            <p:nvPr/>
          </p:nvSpPr>
          <p:spPr>
            <a:xfrm>
              <a:off x="2417" y="103"/>
              <a:ext cx="360" cy="46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  <a:p>
              <a:pPr>
                <a:buFont typeface="Arial" panose="020B0604020202020204" pitchFamily="34" charset="0"/>
                <a:buNone/>
              </a:pP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441" name="Text Box 96"/>
          <p:cNvSpPr txBox="1"/>
          <p:nvPr/>
        </p:nvSpPr>
        <p:spPr>
          <a:xfrm>
            <a:off x="8351838" y="4700588"/>
            <a:ext cx="457200" cy="1387475"/>
          </a:xfrm>
          <a:prstGeom prst="rect">
            <a:avLst/>
          </a:prstGeom>
          <a:noFill/>
          <a:ln w="9525">
            <a:noFill/>
          </a:ln>
        </p:spPr>
        <p:txBody>
          <a:bodyPr vert="eaVert" anchor="t"/>
          <a:lstStyle/>
          <a:p>
            <a:pPr>
              <a:buFont typeface="Arial" panose="020B0604020202020204" pitchFamily="34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求解顺序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5472113" y="4413250"/>
          <a:ext cx="2524125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中转点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终点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最短路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1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1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2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1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/>
          <a:lstStyle/>
          <a:p>
            <a:r>
              <a:rPr lang="zh-CN" altLang="en-US"/>
              <a:t>算法分析</a:t>
            </a: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lIns="91440" tIns="45720" rIns="91440" bIns="45720" anchor="t"/>
          <a:lstStyle/>
          <a:p>
            <a:pPr marL="0" indent="0" defTabSz="914400">
              <a:buFont typeface="Arial" panose="020B0604020202020204" pitchFamily="34" charset="0"/>
              <a:buNone/>
            </a:pPr>
            <a:r>
              <a:rPr lang="zh-CN" altLang="en-US" kern="1200">
                <a:latin typeface="+mn-lt"/>
                <a:ea typeface="+mn-ea"/>
                <a:cs typeface="+mn-cs"/>
              </a:rPr>
              <a:t>我们把点分为两类，一类是已确定最短路径的点，称为“白点”，另一类是未确定最短路径的点，称为“蓝点”。如果我们要求出一个点的最短路径，就是把这个点由蓝点变为白点。从起点到蓝点的最短路径上的中转点在这个时刻只能是白点。</a:t>
            </a:r>
          </a:p>
          <a:p>
            <a:pPr marL="0" indent="0" defTabSz="914400">
              <a:buFont typeface="Arial" panose="020B0604020202020204" pitchFamily="34" charset="0"/>
              <a:buNone/>
            </a:pPr>
            <a:r>
              <a:rPr lang="zh-CN" altLang="en-US" kern="1200">
                <a:latin typeface="+mn-lt"/>
                <a:ea typeface="+mn-ea"/>
                <a:cs typeface="+mn-cs"/>
              </a:rPr>
              <a:t>    Dijkstra的算法思想，就是一开始将起点到起点的距离标记为0，而后进行n次循环，每次找出一个到起点距离dis[u]最短的点u，将它从蓝点变为白点。随后枚举所有的蓝点vi，如果以此白点为中转到达蓝点vi的路径dis[u]+w[u][vi]更短的话，这将它作为vi的“更短路径”dis[vi]（此时还不确定是不是vi的最短路径）。</a:t>
            </a:r>
          </a:p>
          <a:p>
            <a:pPr marL="0" indent="0" defTabSz="914400">
              <a:buFont typeface="Arial" panose="020B0604020202020204" pitchFamily="34" charset="0"/>
              <a:buNone/>
            </a:pPr>
            <a:r>
              <a:rPr lang="zh-CN" altLang="en-US" kern="1200">
                <a:latin typeface="+mn-lt"/>
                <a:ea typeface="+mn-ea"/>
                <a:cs typeface="+mn-cs"/>
              </a:rPr>
              <a:t>    就这样，我们每找到一个白点，就尝试着用它修改其他所有的蓝点。中转点先于终点变成白点，故每一个终点一定能够被它的最后一个中转点所修改，而求得最短路径。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/>
          <a:lstStyle/>
          <a:p>
            <a:endParaRPr lang="zh-CN" altLang="en-US"/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lIns="91440" tIns="45720" rIns="91440" bIns="45720" anchor="t"/>
          <a:lstStyle/>
          <a:p>
            <a:pPr defTabSz="914400"/>
            <a:r>
              <a:rPr lang="zh-CN" altLang="en-US" kern="1200">
                <a:latin typeface="+mn-lt"/>
                <a:ea typeface="+mn-ea"/>
                <a:cs typeface="+mn-cs"/>
              </a:rPr>
              <a:t>让我们对以上这段枯燥的文字做一番模拟，加深理解。</a:t>
            </a:r>
          </a:p>
          <a:p>
            <a:pPr defTabSz="914400"/>
            <a:r>
              <a:rPr lang="zh-CN" altLang="en-US" kern="1200">
                <a:latin typeface="+mn-lt"/>
                <a:ea typeface="+mn-ea"/>
                <a:cs typeface="+mn-cs"/>
              </a:rPr>
              <a:t>   算法开始时，作为起点的dis[1] = 0，其他的点dis[i] = 0x7fffffff。</a:t>
            </a:r>
          </a:p>
        </p:txBody>
      </p:sp>
      <p:grpSp>
        <p:nvGrpSpPr>
          <p:cNvPr id="19459" name="Group 3"/>
          <p:cNvGrpSpPr/>
          <p:nvPr/>
        </p:nvGrpSpPr>
        <p:grpSpPr>
          <a:xfrm>
            <a:off x="2190750" y="3440113"/>
            <a:ext cx="6696075" cy="2736850"/>
            <a:chOff x="0" y="0"/>
            <a:chExt cx="7743" cy="2652"/>
          </a:xfrm>
        </p:grpSpPr>
        <p:grpSp>
          <p:nvGrpSpPr>
            <p:cNvPr id="19460" name="Group 4"/>
            <p:cNvGrpSpPr/>
            <p:nvPr/>
          </p:nvGrpSpPr>
          <p:grpSpPr>
            <a:xfrm>
              <a:off x="0" y="0"/>
              <a:ext cx="3780" cy="2652"/>
              <a:chOff x="0" y="0"/>
              <a:chExt cx="3780" cy="2652"/>
            </a:xfrm>
          </p:grpSpPr>
          <p:sp>
            <p:nvSpPr>
              <p:cNvPr id="19461" name="Oval 5"/>
              <p:cNvSpPr/>
              <p:nvPr/>
            </p:nvSpPr>
            <p:spPr>
              <a:xfrm>
                <a:off x="0" y="625"/>
                <a:ext cx="541" cy="539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62" name="Oval 6"/>
              <p:cNvSpPr/>
              <p:nvPr/>
            </p:nvSpPr>
            <p:spPr>
              <a:xfrm>
                <a:off x="1621" y="0"/>
                <a:ext cx="539" cy="540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63" name="Oval 7"/>
              <p:cNvSpPr/>
              <p:nvPr/>
            </p:nvSpPr>
            <p:spPr>
              <a:xfrm>
                <a:off x="1440" y="2028"/>
                <a:ext cx="541" cy="540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64" name="Oval 8"/>
              <p:cNvSpPr/>
              <p:nvPr/>
            </p:nvSpPr>
            <p:spPr>
              <a:xfrm>
                <a:off x="1621" y="936"/>
                <a:ext cx="539" cy="541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65" name="Oval 9"/>
              <p:cNvSpPr/>
              <p:nvPr/>
            </p:nvSpPr>
            <p:spPr>
              <a:xfrm>
                <a:off x="3241" y="469"/>
                <a:ext cx="539" cy="539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66" name="Line 10"/>
              <p:cNvSpPr/>
              <p:nvPr/>
            </p:nvSpPr>
            <p:spPr>
              <a:xfrm flipV="1">
                <a:off x="541" y="312"/>
                <a:ext cx="1080" cy="468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67" name="Line 11"/>
              <p:cNvSpPr/>
              <p:nvPr/>
            </p:nvSpPr>
            <p:spPr>
              <a:xfrm>
                <a:off x="360" y="1092"/>
                <a:ext cx="1080" cy="109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68" name="Line 12"/>
              <p:cNvSpPr/>
              <p:nvPr/>
            </p:nvSpPr>
            <p:spPr>
              <a:xfrm>
                <a:off x="541" y="936"/>
                <a:ext cx="1080" cy="15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69" name="Line 13"/>
              <p:cNvSpPr/>
              <p:nvPr/>
            </p:nvSpPr>
            <p:spPr>
              <a:xfrm>
                <a:off x="1800" y="469"/>
                <a:ext cx="0" cy="467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70" name="Line 14"/>
              <p:cNvSpPr/>
              <p:nvPr/>
            </p:nvSpPr>
            <p:spPr>
              <a:xfrm>
                <a:off x="1800" y="1404"/>
                <a:ext cx="0" cy="62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71" name="Line 15"/>
              <p:cNvSpPr/>
              <p:nvPr/>
            </p:nvSpPr>
            <p:spPr>
              <a:xfrm flipV="1">
                <a:off x="2160" y="780"/>
                <a:ext cx="1081" cy="468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72" name="Line 16"/>
              <p:cNvSpPr/>
              <p:nvPr/>
            </p:nvSpPr>
            <p:spPr>
              <a:xfrm>
                <a:off x="2160" y="312"/>
                <a:ext cx="1081" cy="313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73" name="Text Box 17"/>
              <p:cNvSpPr txBox="1"/>
              <p:nvPr/>
            </p:nvSpPr>
            <p:spPr>
              <a:xfrm>
                <a:off x="60" y="622"/>
                <a:ext cx="36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74" name="Text Box 18"/>
              <p:cNvSpPr txBox="1"/>
              <p:nvPr/>
            </p:nvSpPr>
            <p:spPr>
              <a:xfrm>
                <a:off x="1621" y="0"/>
                <a:ext cx="539" cy="4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</a:p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75" name="Rectangle 19"/>
              <p:cNvSpPr/>
              <p:nvPr/>
            </p:nvSpPr>
            <p:spPr>
              <a:xfrm>
                <a:off x="1621" y="936"/>
                <a:ext cx="539" cy="7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76" name="Text Box 20"/>
              <p:cNvSpPr txBox="1"/>
              <p:nvPr/>
            </p:nvSpPr>
            <p:spPr>
              <a:xfrm>
                <a:off x="1621" y="936"/>
                <a:ext cx="539" cy="6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</a:p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77" name="Text Box 21"/>
              <p:cNvSpPr txBox="1"/>
              <p:nvPr/>
            </p:nvSpPr>
            <p:spPr>
              <a:xfrm>
                <a:off x="1440" y="2028"/>
                <a:ext cx="541" cy="6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4</a:t>
                </a:r>
              </a:p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78" name="Text Box 22"/>
              <p:cNvSpPr txBox="1"/>
              <p:nvPr/>
            </p:nvSpPr>
            <p:spPr>
              <a:xfrm>
                <a:off x="3241" y="469"/>
                <a:ext cx="539" cy="6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5</a:t>
                </a:r>
              </a:p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79" name="Text Box 23"/>
              <p:cNvSpPr txBox="1"/>
              <p:nvPr/>
            </p:nvSpPr>
            <p:spPr>
              <a:xfrm>
                <a:off x="841" y="222"/>
                <a:ext cx="36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</a:p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80" name="Text Box 24"/>
              <p:cNvSpPr txBox="1"/>
              <p:nvPr/>
            </p:nvSpPr>
            <p:spPr>
              <a:xfrm>
                <a:off x="901" y="690"/>
                <a:ext cx="36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4</a:t>
                </a:r>
              </a:p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81" name="Text Box 25"/>
              <p:cNvSpPr txBox="1"/>
              <p:nvPr/>
            </p:nvSpPr>
            <p:spPr>
              <a:xfrm>
                <a:off x="795" y="1380"/>
                <a:ext cx="541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7</a:t>
                </a:r>
              </a:p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82" name="Text Box 26"/>
              <p:cNvSpPr txBox="1"/>
              <p:nvPr/>
            </p:nvSpPr>
            <p:spPr>
              <a:xfrm>
                <a:off x="1696" y="477"/>
                <a:ext cx="539" cy="7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83" name="Text Box 27"/>
              <p:cNvSpPr txBox="1"/>
              <p:nvPr/>
            </p:nvSpPr>
            <p:spPr>
              <a:xfrm>
                <a:off x="1695" y="1560"/>
                <a:ext cx="720" cy="6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84" name="Text Box 28"/>
              <p:cNvSpPr txBox="1"/>
              <p:nvPr/>
            </p:nvSpPr>
            <p:spPr>
              <a:xfrm>
                <a:off x="2460" y="690"/>
                <a:ext cx="36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6</a:t>
                </a:r>
              </a:p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85" name="Text Box 29"/>
              <p:cNvSpPr txBox="1"/>
              <p:nvPr/>
            </p:nvSpPr>
            <p:spPr>
              <a:xfrm>
                <a:off x="2416" y="96"/>
                <a:ext cx="360" cy="4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</a:p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9486" name="Text Box 30"/>
            <p:cNvSpPr txBox="1"/>
            <p:nvPr/>
          </p:nvSpPr>
          <p:spPr>
            <a:xfrm>
              <a:off x="4143" y="312"/>
              <a:ext cx="3600" cy="780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第一轮循环找到</a:t>
              </a:r>
              <a:r>
                <a:rPr lang="en-US" altLang="zh-CN" dirty="0" err="1">
                  <a:latin typeface="Arial" panose="020B0604020202020204" pitchFamily="34" charset="0"/>
                  <a:ea typeface="宋体" panose="02010600030101010101" pitchFamily="2" charset="-122"/>
                </a:rPr>
                <a:t>dis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[1]</a:t>
              </a: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最小，将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变成白点。</a:t>
              </a:r>
            </a:p>
            <a:p>
              <a:pPr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87" name="Text Box 31"/>
            <p:cNvSpPr txBox="1"/>
            <p:nvPr/>
          </p:nvSpPr>
          <p:spPr>
            <a:xfrm>
              <a:off x="4323" y="1248"/>
              <a:ext cx="3060" cy="780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r>
                <a:rPr lang="zh-CN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对所有的蓝点做出修改，使得</a:t>
              </a: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dis[2]=2,dis[3]=4,dis[4]=7</a:t>
              </a:r>
              <a:r>
                <a:rPr lang="zh-CN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。</a:t>
              </a: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/>
          <a:lstStyle/>
          <a:p>
            <a:endParaRPr lang="zh-CN" altLang="en-US"/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lIns="91440" tIns="45720" rIns="91440" bIns="45720" anchor="t"/>
          <a:lstStyle/>
          <a:p>
            <a:pPr defTabSz="914400"/>
            <a:r>
              <a:rPr lang="zh-CN" altLang="en-US" kern="1200">
                <a:latin typeface="+mn-lt"/>
                <a:ea typeface="+mn-ea"/>
                <a:cs typeface="+mn-cs"/>
              </a:rPr>
              <a:t>这时dis[2]，dis[3]，dis[4]被它的最后一个中转点1修改为了最短路径。</a:t>
            </a:r>
          </a:p>
        </p:txBody>
      </p:sp>
      <p:grpSp>
        <p:nvGrpSpPr>
          <p:cNvPr id="20483" name="Group 3"/>
          <p:cNvGrpSpPr/>
          <p:nvPr/>
        </p:nvGrpSpPr>
        <p:grpSpPr>
          <a:xfrm>
            <a:off x="2190750" y="3440113"/>
            <a:ext cx="6696075" cy="2736850"/>
            <a:chOff x="0" y="0"/>
            <a:chExt cx="7744" cy="2652"/>
          </a:xfrm>
        </p:grpSpPr>
        <p:grpSp>
          <p:nvGrpSpPr>
            <p:cNvPr id="20484" name="Group 4"/>
            <p:cNvGrpSpPr/>
            <p:nvPr/>
          </p:nvGrpSpPr>
          <p:grpSpPr>
            <a:xfrm>
              <a:off x="0" y="0"/>
              <a:ext cx="3780" cy="2652"/>
              <a:chOff x="0" y="0"/>
              <a:chExt cx="3780" cy="2652"/>
            </a:xfrm>
          </p:grpSpPr>
          <p:sp>
            <p:nvSpPr>
              <p:cNvPr id="20485" name="Oval 5"/>
              <p:cNvSpPr/>
              <p:nvPr/>
            </p:nvSpPr>
            <p:spPr>
              <a:xfrm>
                <a:off x="0" y="625"/>
                <a:ext cx="541" cy="539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86" name="Oval 6"/>
              <p:cNvSpPr/>
              <p:nvPr/>
            </p:nvSpPr>
            <p:spPr>
              <a:xfrm>
                <a:off x="1621" y="0"/>
                <a:ext cx="539" cy="540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87" name="Oval 7"/>
              <p:cNvSpPr/>
              <p:nvPr/>
            </p:nvSpPr>
            <p:spPr>
              <a:xfrm>
                <a:off x="1440" y="2028"/>
                <a:ext cx="541" cy="540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88" name="Oval 8"/>
              <p:cNvSpPr/>
              <p:nvPr/>
            </p:nvSpPr>
            <p:spPr>
              <a:xfrm>
                <a:off x="1621" y="936"/>
                <a:ext cx="539" cy="541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89" name="Oval 9"/>
              <p:cNvSpPr/>
              <p:nvPr/>
            </p:nvSpPr>
            <p:spPr>
              <a:xfrm>
                <a:off x="3241" y="469"/>
                <a:ext cx="539" cy="539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90" name="Line 10"/>
              <p:cNvSpPr/>
              <p:nvPr/>
            </p:nvSpPr>
            <p:spPr>
              <a:xfrm flipV="1">
                <a:off x="541" y="312"/>
                <a:ext cx="1080" cy="468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91" name="Line 11"/>
              <p:cNvSpPr/>
              <p:nvPr/>
            </p:nvSpPr>
            <p:spPr>
              <a:xfrm>
                <a:off x="360" y="1092"/>
                <a:ext cx="1080" cy="109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92" name="Line 12"/>
              <p:cNvSpPr/>
              <p:nvPr/>
            </p:nvSpPr>
            <p:spPr>
              <a:xfrm>
                <a:off x="541" y="936"/>
                <a:ext cx="1080" cy="15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93" name="Line 13"/>
              <p:cNvSpPr/>
              <p:nvPr/>
            </p:nvSpPr>
            <p:spPr>
              <a:xfrm>
                <a:off x="1800" y="469"/>
                <a:ext cx="0" cy="467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94" name="Line 14"/>
              <p:cNvSpPr/>
              <p:nvPr/>
            </p:nvSpPr>
            <p:spPr>
              <a:xfrm>
                <a:off x="1800" y="1404"/>
                <a:ext cx="0" cy="62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95" name="Line 15"/>
              <p:cNvSpPr/>
              <p:nvPr/>
            </p:nvSpPr>
            <p:spPr>
              <a:xfrm flipV="1">
                <a:off x="2160" y="780"/>
                <a:ext cx="1081" cy="468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96" name="Line 16"/>
              <p:cNvSpPr/>
              <p:nvPr/>
            </p:nvSpPr>
            <p:spPr>
              <a:xfrm>
                <a:off x="2160" y="312"/>
                <a:ext cx="1081" cy="313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97" name="Text Box 17"/>
              <p:cNvSpPr txBox="1"/>
              <p:nvPr/>
            </p:nvSpPr>
            <p:spPr>
              <a:xfrm>
                <a:off x="60" y="622"/>
                <a:ext cx="36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98" name="Text Box 18"/>
              <p:cNvSpPr txBox="1"/>
              <p:nvPr/>
            </p:nvSpPr>
            <p:spPr>
              <a:xfrm>
                <a:off x="1696" y="96"/>
                <a:ext cx="539" cy="4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</a:p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99" name="Rectangle 19"/>
              <p:cNvSpPr/>
              <p:nvPr/>
            </p:nvSpPr>
            <p:spPr>
              <a:xfrm>
                <a:off x="1621" y="936"/>
                <a:ext cx="539" cy="7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00" name="Text Box 20"/>
              <p:cNvSpPr txBox="1"/>
              <p:nvPr/>
            </p:nvSpPr>
            <p:spPr>
              <a:xfrm>
                <a:off x="1621" y="936"/>
                <a:ext cx="539" cy="6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</a:p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01" name="Text Box 21"/>
              <p:cNvSpPr txBox="1"/>
              <p:nvPr/>
            </p:nvSpPr>
            <p:spPr>
              <a:xfrm>
                <a:off x="1440" y="2028"/>
                <a:ext cx="541" cy="6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4</a:t>
                </a:r>
              </a:p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02" name="Text Box 22"/>
              <p:cNvSpPr txBox="1"/>
              <p:nvPr/>
            </p:nvSpPr>
            <p:spPr>
              <a:xfrm>
                <a:off x="3241" y="469"/>
                <a:ext cx="539" cy="6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5</a:t>
                </a:r>
              </a:p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03" name="Text Box 23"/>
              <p:cNvSpPr txBox="1"/>
              <p:nvPr/>
            </p:nvSpPr>
            <p:spPr>
              <a:xfrm>
                <a:off x="841" y="222"/>
                <a:ext cx="36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</a:p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04" name="Text Box 24"/>
              <p:cNvSpPr txBox="1"/>
              <p:nvPr/>
            </p:nvSpPr>
            <p:spPr>
              <a:xfrm>
                <a:off x="901" y="690"/>
                <a:ext cx="36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4</a:t>
                </a:r>
              </a:p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05" name="Text Box 25"/>
              <p:cNvSpPr txBox="1"/>
              <p:nvPr/>
            </p:nvSpPr>
            <p:spPr>
              <a:xfrm>
                <a:off x="795" y="1380"/>
                <a:ext cx="541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7</a:t>
                </a:r>
              </a:p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06" name="Text Box 26"/>
              <p:cNvSpPr txBox="1"/>
              <p:nvPr/>
            </p:nvSpPr>
            <p:spPr>
              <a:xfrm>
                <a:off x="1696" y="477"/>
                <a:ext cx="539" cy="7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07" name="Text Box 27"/>
              <p:cNvSpPr txBox="1"/>
              <p:nvPr/>
            </p:nvSpPr>
            <p:spPr>
              <a:xfrm>
                <a:off x="1695" y="1560"/>
                <a:ext cx="720" cy="6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08" name="Text Box 28"/>
              <p:cNvSpPr txBox="1"/>
              <p:nvPr/>
            </p:nvSpPr>
            <p:spPr>
              <a:xfrm>
                <a:off x="2460" y="690"/>
                <a:ext cx="36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6</a:t>
                </a:r>
              </a:p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09" name="Text Box 29"/>
              <p:cNvSpPr txBox="1"/>
              <p:nvPr/>
            </p:nvSpPr>
            <p:spPr>
              <a:xfrm>
                <a:off x="2416" y="96"/>
                <a:ext cx="360" cy="4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</a:p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0510" name="Text Box 30"/>
            <p:cNvSpPr txBox="1"/>
            <p:nvPr/>
          </p:nvSpPr>
          <p:spPr>
            <a:xfrm>
              <a:off x="4143" y="312"/>
              <a:ext cx="3600" cy="780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r>
                <a:rPr lang="zh-CN">
                  <a:latin typeface="Arial" panose="020B0604020202020204" pitchFamily="34" charset="0"/>
                  <a:ea typeface="宋体" panose="02010600030101010101" pitchFamily="2" charset="-122"/>
                </a:rPr>
                <a:t>第二轮循环找到dis[2]最小，将2变成白点。</a:t>
              </a:r>
            </a:p>
            <a:p>
              <a:pPr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11" name="Text Box 31"/>
            <p:cNvSpPr txBox="1"/>
            <p:nvPr/>
          </p:nvSpPr>
          <p:spPr>
            <a:xfrm>
              <a:off x="4323" y="1248"/>
              <a:ext cx="3421" cy="780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r>
                <a:rPr 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对所有的蓝点做出修改，使得dis[3]=3,dis[5]=4。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/>
          <a:lstStyle/>
          <a:p>
            <a:endParaRPr lang="zh-CN" altLang="en-US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lIns="91440" tIns="45720" rIns="91440" bIns="45720" anchor="t"/>
          <a:lstStyle/>
          <a:p>
            <a:pPr defTabSz="914400"/>
            <a:r>
              <a:rPr lang="zh-CN" altLang="en-US" kern="1200">
                <a:latin typeface="+mn-lt"/>
                <a:ea typeface="+mn-ea"/>
                <a:cs typeface="+mn-cs"/>
              </a:rPr>
              <a:t>这时dis[3]，dis[5]被它们的最后一个中转点2修改为了最短路径。</a:t>
            </a:r>
          </a:p>
        </p:txBody>
      </p:sp>
      <p:grpSp>
        <p:nvGrpSpPr>
          <p:cNvPr id="21507" name="Group 3"/>
          <p:cNvGrpSpPr/>
          <p:nvPr/>
        </p:nvGrpSpPr>
        <p:grpSpPr>
          <a:xfrm>
            <a:off x="2190750" y="3422650"/>
            <a:ext cx="7218363" cy="2736850"/>
            <a:chOff x="0" y="0"/>
            <a:chExt cx="8347" cy="2653"/>
          </a:xfrm>
        </p:grpSpPr>
        <p:grpSp>
          <p:nvGrpSpPr>
            <p:cNvPr id="21508" name="Group 4"/>
            <p:cNvGrpSpPr/>
            <p:nvPr/>
          </p:nvGrpSpPr>
          <p:grpSpPr>
            <a:xfrm>
              <a:off x="0" y="0"/>
              <a:ext cx="3780" cy="2652"/>
              <a:chOff x="0" y="0"/>
              <a:chExt cx="3780" cy="2652"/>
            </a:xfrm>
          </p:grpSpPr>
          <p:sp>
            <p:nvSpPr>
              <p:cNvPr id="21509" name="Oval 5"/>
              <p:cNvSpPr/>
              <p:nvPr/>
            </p:nvSpPr>
            <p:spPr>
              <a:xfrm>
                <a:off x="0" y="625"/>
                <a:ext cx="541" cy="539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0" name="Oval 6"/>
              <p:cNvSpPr/>
              <p:nvPr/>
            </p:nvSpPr>
            <p:spPr>
              <a:xfrm>
                <a:off x="1621" y="0"/>
                <a:ext cx="539" cy="540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1" name="Oval 7"/>
              <p:cNvSpPr/>
              <p:nvPr/>
            </p:nvSpPr>
            <p:spPr>
              <a:xfrm>
                <a:off x="1440" y="2028"/>
                <a:ext cx="541" cy="540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2" name="Oval 8"/>
              <p:cNvSpPr/>
              <p:nvPr/>
            </p:nvSpPr>
            <p:spPr>
              <a:xfrm>
                <a:off x="1621" y="936"/>
                <a:ext cx="539" cy="541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3" name="Oval 9"/>
              <p:cNvSpPr/>
              <p:nvPr/>
            </p:nvSpPr>
            <p:spPr>
              <a:xfrm>
                <a:off x="3241" y="469"/>
                <a:ext cx="539" cy="539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4" name="Line 10"/>
              <p:cNvSpPr/>
              <p:nvPr/>
            </p:nvSpPr>
            <p:spPr>
              <a:xfrm flipV="1">
                <a:off x="541" y="312"/>
                <a:ext cx="1080" cy="468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5" name="Line 11"/>
              <p:cNvSpPr/>
              <p:nvPr/>
            </p:nvSpPr>
            <p:spPr>
              <a:xfrm>
                <a:off x="360" y="1092"/>
                <a:ext cx="1080" cy="109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6" name="Line 12"/>
              <p:cNvSpPr/>
              <p:nvPr/>
            </p:nvSpPr>
            <p:spPr>
              <a:xfrm>
                <a:off x="541" y="936"/>
                <a:ext cx="1080" cy="15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7" name="Line 13"/>
              <p:cNvSpPr/>
              <p:nvPr/>
            </p:nvSpPr>
            <p:spPr>
              <a:xfrm>
                <a:off x="1800" y="469"/>
                <a:ext cx="0" cy="467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8" name="Line 14"/>
              <p:cNvSpPr/>
              <p:nvPr/>
            </p:nvSpPr>
            <p:spPr>
              <a:xfrm>
                <a:off x="1800" y="1404"/>
                <a:ext cx="0" cy="62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9" name="Line 15"/>
              <p:cNvSpPr/>
              <p:nvPr/>
            </p:nvSpPr>
            <p:spPr>
              <a:xfrm flipV="1">
                <a:off x="2160" y="780"/>
                <a:ext cx="1081" cy="468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0" name="Line 16"/>
              <p:cNvSpPr/>
              <p:nvPr/>
            </p:nvSpPr>
            <p:spPr>
              <a:xfrm>
                <a:off x="2160" y="312"/>
                <a:ext cx="1081" cy="313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1" name="Text Box 17"/>
              <p:cNvSpPr txBox="1"/>
              <p:nvPr/>
            </p:nvSpPr>
            <p:spPr>
              <a:xfrm>
                <a:off x="60" y="622"/>
                <a:ext cx="36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2" name="Text Box 18"/>
              <p:cNvSpPr txBox="1"/>
              <p:nvPr/>
            </p:nvSpPr>
            <p:spPr>
              <a:xfrm>
                <a:off x="1695" y="71"/>
                <a:ext cx="539" cy="4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</a:p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3" name="Rectangle 19"/>
              <p:cNvSpPr/>
              <p:nvPr/>
            </p:nvSpPr>
            <p:spPr>
              <a:xfrm>
                <a:off x="1621" y="1008"/>
                <a:ext cx="539" cy="2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4" name="Text Box 20"/>
              <p:cNvSpPr txBox="1"/>
              <p:nvPr/>
            </p:nvSpPr>
            <p:spPr>
              <a:xfrm>
                <a:off x="1621" y="1008"/>
                <a:ext cx="539" cy="6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21525" name="Text Box 21"/>
              <p:cNvSpPr txBox="1"/>
              <p:nvPr/>
            </p:nvSpPr>
            <p:spPr>
              <a:xfrm>
                <a:off x="1440" y="2028"/>
                <a:ext cx="541" cy="6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4</a:t>
                </a:r>
              </a:p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6" name="Text Box 22"/>
              <p:cNvSpPr txBox="1"/>
              <p:nvPr/>
            </p:nvSpPr>
            <p:spPr>
              <a:xfrm>
                <a:off x="3241" y="469"/>
                <a:ext cx="539" cy="6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5</a:t>
                </a:r>
              </a:p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7" name="Text Box 23"/>
              <p:cNvSpPr txBox="1"/>
              <p:nvPr/>
            </p:nvSpPr>
            <p:spPr>
              <a:xfrm>
                <a:off x="841" y="222"/>
                <a:ext cx="36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</a:p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8" name="Text Box 24"/>
              <p:cNvSpPr txBox="1"/>
              <p:nvPr/>
            </p:nvSpPr>
            <p:spPr>
              <a:xfrm>
                <a:off x="901" y="690"/>
                <a:ext cx="36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4</a:t>
                </a:r>
              </a:p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9" name="Text Box 25"/>
              <p:cNvSpPr txBox="1"/>
              <p:nvPr/>
            </p:nvSpPr>
            <p:spPr>
              <a:xfrm>
                <a:off x="795" y="1380"/>
                <a:ext cx="541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7</a:t>
                </a:r>
              </a:p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30" name="Text Box 26"/>
              <p:cNvSpPr txBox="1"/>
              <p:nvPr/>
            </p:nvSpPr>
            <p:spPr>
              <a:xfrm>
                <a:off x="1800" y="540"/>
                <a:ext cx="457" cy="4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31" name="Text Box 27"/>
              <p:cNvSpPr txBox="1"/>
              <p:nvPr/>
            </p:nvSpPr>
            <p:spPr>
              <a:xfrm>
                <a:off x="1696" y="1639"/>
                <a:ext cx="720" cy="6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32" name="Text Box 28"/>
              <p:cNvSpPr txBox="1"/>
              <p:nvPr/>
            </p:nvSpPr>
            <p:spPr>
              <a:xfrm>
                <a:off x="2460" y="690"/>
                <a:ext cx="36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6</a:t>
                </a:r>
              </a:p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33" name="Text Box 29"/>
              <p:cNvSpPr txBox="1"/>
              <p:nvPr/>
            </p:nvSpPr>
            <p:spPr>
              <a:xfrm>
                <a:off x="2416" y="96"/>
                <a:ext cx="360" cy="4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</a:p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534" name="Text Box 30"/>
            <p:cNvSpPr txBox="1"/>
            <p:nvPr/>
          </p:nvSpPr>
          <p:spPr>
            <a:xfrm>
              <a:off x="4143" y="312"/>
              <a:ext cx="3600" cy="780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r>
                <a:rPr lang="zh-CN">
                  <a:latin typeface="Arial" panose="020B0604020202020204" pitchFamily="34" charset="0"/>
                  <a:ea typeface="宋体" panose="02010600030101010101" pitchFamily="2" charset="-122"/>
                </a:rPr>
                <a:t>第三轮循环找到dis[3]最小，将3变成白点。</a:t>
              </a:r>
            </a:p>
            <a:p>
              <a:pPr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35" name="Text Box 31"/>
            <p:cNvSpPr txBox="1"/>
            <p:nvPr/>
          </p:nvSpPr>
          <p:spPr>
            <a:xfrm>
              <a:off x="4323" y="1248"/>
              <a:ext cx="4024" cy="1405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r>
                <a:rPr 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对所有的蓝点做出修改，使得dis[4]=4。发现以3为中转不能修改5，说明3不是5的最后一个中转点。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/>
          <a:lstStyle/>
          <a:p>
            <a:endParaRPr lang="zh-CN" altLang="en-US"/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lIns="91440" tIns="45720" rIns="91440" bIns="45720" anchor="t"/>
          <a:lstStyle/>
          <a:p>
            <a:pPr defTabSz="914400"/>
            <a:r>
              <a:rPr lang="zh-CN" altLang="en-US" kern="1200" dirty="0">
                <a:latin typeface="宋体" panose="02010600030101010101" pitchFamily="2" charset="-122"/>
                <a:ea typeface="+mn-ea"/>
                <a:cs typeface="+mn-cs"/>
                <a:sym typeface="宋体" panose="02010600030101010101" pitchFamily="2" charset="-122"/>
              </a:rPr>
              <a:t>这时</a:t>
            </a:r>
            <a:r>
              <a:rPr lang="en-US" altLang="zh-CN" kern="1200" dirty="0" err="1">
                <a:latin typeface="Times New Roman" panose="02020603050405020304" pitchFamily="18" charset="0"/>
                <a:ea typeface="+mn-ea"/>
                <a:cs typeface="+mn-cs"/>
                <a:sym typeface="Times New Roman" panose="02020603050405020304" pitchFamily="18" charset="0"/>
              </a:rPr>
              <a:t>dis</a:t>
            </a:r>
            <a:r>
              <a:rPr lang="en-US" altLang="zh-CN" kern="1200" dirty="0">
                <a:latin typeface="Times New Roman" panose="02020603050405020304" pitchFamily="18" charset="0"/>
                <a:ea typeface="+mn-ea"/>
                <a:cs typeface="+mn-cs"/>
                <a:sym typeface="Times New Roman" panose="02020603050405020304" pitchFamily="18" charset="0"/>
              </a:rPr>
              <a:t>[4]</a:t>
            </a:r>
            <a:r>
              <a:rPr lang="zh-CN" altLang="en-US" kern="1200" dirty="0">
                <a:latin typeface="宋体" panose="02010600030101010101" pitchFamily="2" charset="-122"/>
                <a:ea typeface="+mn-ea"/>
                <a:cs typeface="+mn-cs"/>
                <a:sym typeface="宋体" panose="02010600030101010101" pitchFamily="2" charset="-122"/>
              </a:rPr>
              <a:t>也被它的最后一个中转点</a:t>
            </a:r>
            <a:r>
              <a:rPr lang="en-US" altLang="zh-CN" kern="1200" dirty="0">
                <a:latin typeface="Times New Roman" panose="02020603050405020304" pitchFamily="18" charset="0"/>
                <a:ea typeface="+mn-ea"/>
                <a:cs typeface="+mn-cs"/>
                <a:sym typeface="Times New Roman" panose="02020603050405020304" pitchFamily="18" charset="0"/>
              </a:rPr>
              <a:t>3</a:t>
            </a:r>
            <a:r>
              <a:rPr lang="zh-CN" altLang="en-US" kern="1200" dirty="0">
                <a:latin typeface="宋体" panose="02010600030101010101" pitchFamily="2" charset="-122"/>
                <a:ea typeface="+mn-ea"/>
                <a:cs typeface="+mn-cs"/>
                <a:sym typeface="宋体" panose="02010600030101010101" pitchFamily="2" charset="-122"/>
              </a:rPr>
              <a:t>修改为了最短路径。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pPr defTabSz="914400"/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grpSp>
        <p:nvGrpSpPr>
          <p:cNvPr id="22531" name="Group 4"/>
          <p:cNvGrpSpPr/>
          <p:nvPr/>
        </p:nvGrpSpPr>
        <p:grpSpPr>
          <a:xfrm>
            <a:off x="8591550" y="1103313"/>
            <a:ext cx="3270250" cy="2736850"/>
            <a:chOff x="0" y="0"/>
            <a:chExt cx="3780" cy="2652"/>
          </a:xfrm>
        </p:grpSpPr>
        <p:sp>
          <p:nvSpPr>
            <p:cNvPr id="22532" name="Oval 5"/>
            <p:cNvSpPr/>
            <p:nvPr/>
          </p:nvSpPr>
          <p:spPr>
            <a:xfrm>
              <a:off x="0" y="625"/>
              <a:ext cx="541" cy="539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33" name="Oval 6"/>
            <p:cNvSpPr/>
            <p:nvPr/>
          </p:nvSpPr>
          <p:spPr>
            <a:xfrm>
              <a:off x="1621" y="0"/>
              <a:ext cx="539" cy="54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34" name="Oval 7"/>
            <p:cNvSpPr/>
            <p:nvPr/>
          </p:nvSpPr>
          <p:spPr>
            <a:xfrm>
              <a:off x="1440" y="2028"/>
              <a:ext cx="541" cy="540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35" name="Oval 8"/>
            <p:cNvSpPr/>
            <p:nvPr/>
          </p:nvSpPr>
          <p:spPr>
            <a:xfrm>
              <a:off x="1621" y="936"/>
              <a:ext cx="539" cy="541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36" name="Oval 9"/>
            <p:cNvSpPr/>
            <p:nvPr/>
          </p:nvSpPr>
          <p:spPr>
            <a:xfrm>
              <a:off x="3241" y="469"/>
              <a:ext cx="539" cy="539"/>
            </a:xfrm>
            <a:prstGeom prst="ellipse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37" name="Line 10"/>
            <p:cNvSpPr/>
            <p:nvPr/>
          </p:nvSpPr>
          <p:spPr>
            <a:xfrm flipV="1">
              <a:off x="541" y="312"/>
              <a:ext cx="108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38" name="Line 11"/>
            <p:cNvSpPr/>
            <p:nvPr/>
          </p:nvSpPr>
          <p:spPr>
            <a:xfrm>
              <a:off x="360" y="1092"/>
              <a:ext cx="1080" cy="10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39" name="Line 12"/>
            <p:cNvSpPr/>
            <p:nvPr/>
          </p:nvSpPr>
          <p:spPr>
            <a:xfrm>
              <a:off x="541" y="936"/>
              <a:ext cx="1080" cy="15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40" name="Line 13"/>
            <p:cNvSpPr/>
            <p:nvPr/>
          </p:nvSpPr>
          <p:spPr>
            <a:xfrm>
              <a:off x="1800" y="469"/>
              <a:ext cx="0" cy="46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41" name="Line 14"/>
            <p:cNvSpPr/>
            <p:nvPr/>
          </p:nvSpPr>
          <p:spPr>
            <a:xfrm>
              <a:off x="1800" y="1404"/>
              <a:ext cx="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42" name="Line 15"/>
            <p:cNvSpPr/>
            <p:nvPr/>
          </p:nvSpPr>
          <p:spPr>
            <a:xfrm flipV="1">
              <a:off x="2160" y="780"/>
              <a:ext cx="1081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43" name="Line 16"/>
            <p:cNvSpPr/>
            <p:nvPr/>
          </p:nvSpPr>
          <p:spPr>
            <a:xfrm>
              <a:off x="2160" y="312"/>
              <a:ext cx="1081" cy="31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44" name="Text Box 17"/>
            <p:cNvSpPr txBox="1"/>
            <p:nvPr/>
          </p:nvSpPr>
          <p:spPr>
            <a:xfrm>
              <a:off x="60" y="622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45" name="Text Box 18"/>
            <p:cNvSpPr txBox="1"/>
            <p:nvPr/>
          </p:nvSpPr>
          <p:spPr>
            <a:xfrm>
              <a:off x="1621" y="0"/>
              <a:ext cx="539" cy="3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46" name="Rectangle 19"/>
            <p:cNvSpPr/>
            <p:nvPr/>
          </p:nvSpPr>
          <p:spPr>
            <a:xfrm>
              <a:off x="1621" y="936"/>
              <a:ext cx="539" cy="7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47" name="Text Box 20"/>
            <p:cNvSpPr txBox="1"/>
            <p:nvPr/>
          </p:nvSpPr>
          <p:spPr>
            <a:xfrm>
              <a:off x="1621" y="936"/>
              <a:ext cx="539" cy="27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48" name="Text Box 21"/>
            <p:cNvSpPr txBox="1"/>
            <p:nvPr/>
          </p:nvSpPr>
          <p:spPr>
            <a:xfrm>
              <a:off x="1440" y="2028"/>
              <a:ext cx="541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49" name="Text Box 22"/>
            <p:cNvSpPr txBox="1"/>
            <p:nvPr/>
          </p:nvSpPr>
          <p:spPr>
            <a:xfrm>
              <a:off x="3241" y="469"/>
              <a:ext cx="539" cy="6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</a:p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50" name="Text Box 23"/>
            <p:cNvSpPr txBox="1"/>
            <p:nvPr/>
          </p:nvSpPr>
          <p:spPr>
            <a:xfrm>
              <a:off x="841" y="222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51" name="Text Box 24"/>
            <p:cNvSpPr txBox="1"/>
            <p:nvPr/>
          </p:nvSpPr>
          <p:spPr>
            <a:xfrm>
              <a:off x="901" y="690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52" name="Text Box 25"/>
            <p:cNvSpPr txBox="1"/>
            <p:nvPr/>
          </p:nvSpPr>
          <p:spPr>
            <a:xfrm>
              <a:off x="795" y="1380"/>
              <a:ext cx="541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</a:p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53" name="Text Box 26"/>
            <p:cNvSpPr txBox="1"/>
            <p:nvPr/>
          </p:nvSpPr>
          <p:spPr>
            <a:xfrm>
              <a:off x="1785" y="469"/>
              <a:ext cx="539" cy="41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54" name="Text Box 27"/>
            <p:cNvSpPr txBox="1"/>
            <p:nvPr/>
          </p:nvSpPr>
          <p:spPr>
            <a:xfrm>
              <a:off x="1695" y="1560"/>
              <a:ext cx="72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55" name="Text Box 28"/>
            <p:cNvSpPr txBox="1"/>
            <p:nvPr/>
          </p:nvSpPr>
          <p:spPr>
            <a:xfrm>
              <a:off x="2460" y="690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</a:p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56" name="Text Box 29"/>
            <p:cNvSpPr txBox="1"/>
            <p:nvPr/>
          </p:nvSpPr>
          <p:spPr>
            <a:xfrm>
              <a:off x="2416" y="96"/>
              <a:ext cx="360" cy="46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557" name="文本框 4"/>
          <p:cNvSpPr txBox="1"/>
          <p:nvPr/>
        </p:nvSpPr>
        <p:spPr>
          <a:xfrm>
            <a:off x="1057275" y="3840163"/>
            <a:ext cx="9623425" cy="2554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266700"/>
            <a:r>
              <a:rPr lang="zh-CN" altLang="en-US" sz="2000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接下来的两轮循环将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也变成白点。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轮循环结束后，所有的点的最短路径即能求出。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indent="266700"/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D</a:t>
            </a:r>
            <a:r>
              <a:rPr lang="en-US" altLang="zh-CN" sz="2000" dirty="0" err="1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ijkstra</a:t>
            </a:r>
            <a:r>
              <a:rPr lang="zh-CN" altLang="en-US" sz="2000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无法处理边权为负的情况，例如右图这个例子。</a:t>
            </a:r>
          </a:p>
          <a:p>
            <a:pPr indent="266700"/>
            <a:r>
              <a:rPr lang="en-US" altLang="zh-CN" sz="2000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到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的边权值为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-4</a:t>
            </a:r>
            <a:r>
              <a:rPr lang="zh-CN" altLang="en-US" sz="2000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，显然从起点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到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的最短路径是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-2</a:t>
            </a:r>
            <a:r>
              <a:rPr lang="zh-CN" altLang="en-US" sz="2000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→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→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），但是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dijskstra</a:t>
            </a:r>
            <a:r>
              <a:rPr lang="zh-CN" altLang="en-US" sz="2000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在第二轮循环开始时会找到当前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dis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最小的点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，并标记它为白点。</a:t>
            </a:r>
          </a:p>
          <a:p>
            <a:pPr indent="266700"/>
            <a:r>
              <a:rPr lang="zh-CN" altLang="en-US" sz="2000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这时的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dis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[3]=1</a:t>
            </a:r>
            <a:r>
              <a:rPr lang="zh-CN" altLang="en-US" sz="2000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，然而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却不是从起点到点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的最短路径。因为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已被标记为白点，最短路径值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dis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[3]</a:t>
            </a:r>
            <a:r>
              <a:rPr lang="zh-CN" altLang="en-US" sz="2000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不会再被修改了，所以我们在边权存在负数的情况下得到了错误的答案！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/>
          <a:lstStyle/>
          <a:p>
            <a:r>
              <a:rPr lang="zh-CN" altLang="en-US"/>
              <a:t>最短路径</a:t>
            </a:r>
          </a:p>
        </p:txBody>
      </p:sp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lIns="91440" tIns="45720" rIns="91440" bIns="45720" anchor="t"/>
          <a:lstStyle/>
          <a:p>
            <a:pPr defTabSz="914400"/>
            <a:r>
              <a:rPr lang="zh-CN" altLang="en-US" kern="1200">
                <a:latin typeface="+mn-lt"/>
                <a:ea typeface="+mn-ea"/>
                <a:cs typeface="+mn-cs"/>
              </a:rPr>
              <a:t>       如下图所示，我们把边带有权值的图称为带权图。边的权值可以理解为两点之间的距离。一张图中任意两点间会有不同的路径相连。最短路径就是指连接两点的这些路径中最短的一条。</a:t>
            </a:r>
          </a:p>
          <a:p>
            <a:pPr defTabSz="914400"/>
            <a:endParaRPr lang="zh-CN" altLang="en-US" kern="1200">
              <a:latin typeface="+mn-lt"/>
              <a:ea typeface="+mn-ea"/>
              <a:cs typeface="+mn-cs"/>
            </a:endParaRPr>
          </a:p>
          <a:p>
            <a:pPr defTabSz="914400"/>
            <a:endParaRPr lang="zh-CN" altLang="en-US" kern="1200">
              <a:latin typeface="+mn-lt"/>
              <a:ea typeface="+mn-ea"/>
              <a:cs typeface="+mn-cs"/>
            </a:endParaRPr>
          </a:p>
          <a:p>
            <a:pPr defTabSz="914400"/>
            <a:endParaRPr lang="zh-CN" altLang="en-US" kern="1200">
              <a:latin typeface="+mn-lt"/>
              <a:ea typeface="+mn-ea"/>
              <a:cs typeface="+mn-cs"/>
            </a:endParaRPr>
          </a:p>
          <a:p>
            <a:pPr defTabSz="914400"/>
            <a:endParaRPr lang="zh-CN" altLang="en-US" kern="1200">
              <a:latin typeface="+mn-lt"/>
              <a:ea typeface="+mn-ea"/>
              <a:cs typeface="+mn-cs"/>
            </a:endParaRPr>
          </a:p>
          <a:p>
            <a:pPr defTabSz="914400"/>
            <a:endParaRPr lang="zh-CN" altLang="en-US" kern="120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kern="1200" dirty="0">
                <a:latin typeface="Microsoft Sans Serif" panose="020B0604020202020204" pitchFamily="34" charset="0"/>
                <a:ea typeface="黑体" panose="02010609060101010101" pitchFamily="49" charset="-122"/>
                <a:cs typeface="+mn-cs"/>
              </a:rPr>
              <a:t>我们有四种算法可以有效地解决最短路径问题。有一点需要读者特别注意：边的权值可以为负。当出现负边权时，有些算法不适用。</a:t>
            </a:r>
          </a:p>
        </p:txBody>
      </p:sp>
      <p:graphicFrame>
        <p:nvGraphicFramePr>
          <p:cNvPr id="5123" name="对象 3"/>
          <p:cNvGraphicFramePr>
            <a:graphicFrameLocks/>
          </p:cNvGraphicFramePr>
          <p:nvPr/>
        </p:nvGraphicFramePr>
        <p:xfrm>
          <a:off x="3957638" y="2843213"/>
          <a:ext cx="3449637" cy="231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4" imgW="3448531" imgH="2314286" progId="PBrush">
                  <p:embed/>
                </p:oleObj>
              </mc:Choice>
              <mc:Fallback>
                <p:oleObj r:id="rId4" imgW="3448531" imgH="2314286" progId="PBrush">
                  <p:embed/>
                  <p:pic>
                    <p:nvPicPr>
                      <p:cNvPr id="5123" name="对象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2843213"/>
                        <a:ext cx="3449637" cy="231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838200" y="-246062"/>
            <a:ext cx="10515600" cy="1325562"/>
          </a:xfrm>
          <a:ln/>
        </p:spPr>
        <p:txBody>
          <a:bodyPr vert="horz" lIns="91440" tIns="45720" rIns="91440" bIns="45720" anchor="ctr"/>
          <a:lstStyle/>
          <a:p>
            <a:r>
              <a:rPr lang="zh-CN" altLang="en-US" sz="3200"/>
              <a:t>最短路径问题(Dijkstra) </a:t>
            </a:r>
          </a:p>
        </p:txBody>
      </p:sp>
      <p:sp>
        <p:nvSpPr>
          <p:cNvPr id="23554" name="文本框 3"/>
          <p:cNvSpPr txBox="1"/>
          <p:nvPr/>
        </p:nvSpPr>
        <p:spPr>
          <a:xfrm>
            <a:off x="136525" y="574675"/>
            <a:ext cx="7394575" cy="6461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#include&lt;iostream&gt;</a:t>
            </a:r>
          </a:p>
          <a:p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#include&lt;cstdio&gt;</a:t>
            </a:r>
          </a:p>
          <a:p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#include&lt;cstring&gt;</a:t>
            </a:r>
          </a:p>
          <a:p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#include&lt;cmath&gt;</a:t>
            </a:r>
          </a:p>
          <a:p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using namespace std;</a:t>
            </a:r>
          </a:p>
          <a:p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int a[101][3];</a:t>
            </a:r>
          </a:p>
          <a:p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double c[101];</a:t>
            </a:r>
          </a:p>
          <a:p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bool b[101];</a:t>
            </a:r>
          </a:p>
          <a:p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double f[101][101];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int n,i,j,k,x,y,m,s,e;</a:t>
            </a:r>
          </a:p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double minl;</a:t>
            </a:r>
          </a:p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double maxx = 1e30;</a:t>
            </a:r>
          </a:p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int main()</a:t>
            </a:r>
          </a:p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{</a:t>
            </a:r>
          </a:p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    cin &gt;&gt; n;</a:t>
            </a:r>
          </a:p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    for (i = 1; i &lt;= n; i++)</a:t>
            </a:r>
          </a:p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      cin &gt;&gt; a[i][1] &gt;&gt; a[i][2];</a:t>
            </a:r>
          </a:p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    for (i = 1; i &lt;= n; i++)</a:t>
            </a:r>
          </a:p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      for(j = 1; j &lt;= n; j++)</a:t>
            </a:r>
          </a:p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        f[i][j] = maxx;                         //f数组初始化最大值</a:t>
            </a:r>
          </a:p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    cin &gt;&gt; m;</a:t>
            </a:r>
          </a:p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    for (i = 1; i &lt;= m; i++)                    //预处理x.y间距离f[x][y]</a:t>
            </a:r>
          </a:p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    {</a:t>
            </a:r>
          </a:p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        cin &gt;&gt; x &gt;&gt; y;</a:t>
            </a:r>
          </a:p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        f[x][y] = f[y][x] = sqrt(pow(double(a[x][1]-a[y][1]),2)+pow(double(a[x][2]-a[y][2]),2));</a:t>
            </a:r>
          </a:p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    }</a:t>
            </a:r>
          </a:p>
        </p:txBody>
      </p:sp>
      <p:sp>
        <p:nvSpPr>
          <p:cNvPr id="23555" name="Text Box 2"/>
          <p:cNvSpPr txBox="1"/>
          <p:nvPr/>
        </p:nvSpPr>
        <p:spPr>
          <a:xfrm>
            <a:off x="6542088" y="304800"/>
            <a:ext cx="7488237" cy="62468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cin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&gt;&gt; s &gt;&gt; e;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for 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= 1;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&lt;= n;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++)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c[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] = f[s][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];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memset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b,false,sizeof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(b));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	//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dijkstra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最短路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b[s] = true;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c[s] = 0;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for 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= 1;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&lt;= n-1;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 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minl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=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maxx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  k = 0;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  for (j = 1; j &lt;= n; j++)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  //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查找可以更新的点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 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if ((! b[j]) &amp;&amp; (c[j] &lt;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minl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))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     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         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minl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= c[j];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          k = j;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      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  if (k == 0) break;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  b[k] = true;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  for (j = 1; j &lt;= n; j++)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  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if (c[k] + f[k][j] &lt; c[j])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       c[j] = c[k] + f[k][j];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}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printf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("%.2lf\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n",c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[e]);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return 0;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/>
          <a:lstStyle/>
          <a:p>
            <a:r>
              <a:rPr lang="zh-CN" altLang="en-US" dirty="0">
                <a:latin typeface="Times New Roman" panose="02020603050405020304" pitchFamily="18" charset="0"/>
                <a:sym typeface="Times New Roman" panose="02020603050405020304" pitchFamily="18" charset="0"/>
              </a:rPr>
              <a:t>最小花费</a:t>
            </a:r>
          </a:p>
        </p:txBody>
      </p:sp>
      <p:sp>
        <p:nvSpPr>
          <p:cNvPr id="24578" name="文本框 3"/>
          <p:cNvSpPr txBox="1"/>
          <p:nvPr/>
        </p:nvSpPr>
        <p:spPr>
          <a:xfrm>
            <a:off x="838200" y="1536700"/>
            <a:ext cx="11099800" cy="53228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  在n个人中，某些人的银行账号之间可以互相转账。这些人之间转账的手续费各不相同。给定这些人之间转账时需要从转账金额里扣除百分之几的手续费，请问A最少需要多少钱使得转账后B收到100元。</a:t>
            </a:r>
          </a:p>
          <a:p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【输入格式】</a:t>
            </a:r>
          </a:p>
          <a:p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    第一行输入两个正整数n,m，分别表示总人数和可以互相转账的人的对数。</a:t>
            </a:r>
          </a:p>
          <a:p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    以下m行每行输入三个正整数x,y,z，表示标号为x的人和标号为y的人之间互相转账需要扣除z%的手续费 (z&lt;100)。</a:t>
            </a:r>
          </a:p>
          <a:p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    最后一行输入两个正整数A,B。数据保证A与B之间可以直接或间接地转账。</a:t>
            </a:r>
          </a:p>
          <a:p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【输出格式】</a:t>
            </a:r>
          </a:p>
          <a:p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    输出A使得B到账100元最少需要的总费用。精确到小数点后8位。</a:t>
            </a:r>
          </a:p>
          <a:p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【输入样例】</a:t>
            </a:r>
          </a:p>
          <a:p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    3 3</a:t>
            </a:r>
          </a:p>
          <a:p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    1 2 1</a:t>
            </a:r>
          </a:p>
          <a:p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    2 3 2</a:t>
            </a:r>
          </a:p>
          <a:p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    1 3 3</a:t>
            </a:r>
          </a:p>
          <a:p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    1 3</a:t>
            </a:r>
          </a:p>
          <a:p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579" name="文本框 4"/>
          <p:cNvSpPr txBox="1"/>
          <p:nvPr/>
        </p:nvSpPr>
        <p:spPr>
          <a:xfrm>
            <a:off x="5118100" y="4987925"/>
            <a:ext cx="2540000" cy="11985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【输出样例】</a:t>
            </a: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    103.07153164</a:t>
            </a: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【数据规模】</a:t>
            </a: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    1&lt;=n&lt;=2000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2"/>
          <p:cNvSpPr txBox="1"/>
          <p:nvPr/>
        </p:nvSpPr>
        <p:spPr>
          <a:xfrm>
            <a:off x="211138" y="487363"/>
            <a:ext cx="5080000" cy="4616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【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参考程序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】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#include&lt;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iostream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using namespace std;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double a[2001][2001],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dis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[2001]={0},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minn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int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n,m,i,j,k,x,y,f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[2001]={0};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void init()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cin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&gt;&gt;n&gt;&gt;m;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for(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=1;i&lt;=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m;i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{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scanf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("%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d%d",&amp;j,&amp;k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scanf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("%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lf",&amp;a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[j][k]);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a[j][k]=(100-a[j][k])/100;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a[k][j]=a[j][k];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cin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&gt;&gt;x&gt;&gt;y;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}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602" name="文本框 3"/>
          <p:cNvSpPr txBox="1"/>
          <p:nvPr/>
        </p:nvSpPr>
        <p:spPr>
          <a:xfrm>
            <a:off x="4916488" y="150813"/>
            <a:ext cx="7197725" cy="59070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void </a:t>
            </a:r>
            <a:r>
              <a:rPr lang="en-US" altLang="zh-CN" dirty="0" err="1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dijkstra</a:t>
            </a:r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int</a:t>
            </a:r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 x)</a:t>
            </a:r>
          </a:p>
          <a:p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{</a:t>
            </a:r>
          </a:p>
          <a:p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  for(</a:t>
            </a:r>
            <a:r>
              <a:rPr lang="en-US" altLang="zh-CN" dirty="0" err="1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=1;i&lt;=</a:t>
            </a:r>
            <a:r>
              <a:rPr lang="en-US" altLang="zh-CN" dirty="0" err="1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n;i</a:t>
            </a:r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++)</a:t>
            </a:r>
            <a:r>
              <a:rPr lang="en-US" altLang="zh-CN" dirty="0" err="1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dis</a:t>
            </a:r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[</a:t>
            </a:r>
            <a:r>
              <a:rPr lang="en-US" altLang="zh-CN" dirty="0" err="1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]=a[x][</a:t>
            </a:r>
            <a:r>
              <a:rPr lang="en-US" altLang="zh-CN" dirty="0" err="1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];</a:t>
            </a:r>
          </a:p>
          <a:p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  </a:t>
            </a:r>
            <a:r>
              <a:rPr lang="en-US" altLang="zh-CN" dirty="0" err="1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dis</a:t>
            </a:r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[x]=1;f[x]=1;</a:t>
            </a:r>
          </a:p>
          <a:p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  for(</a:t>
            </a:r>
            <a:r>
              <a:rPr lang="en-US" altLang="zh-CN" dirty="0" err="1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=1;i&lt;=n-1;i++)</a:t>
            </a:r>
          </a:p>
          <a:p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  { </a:t>
            </a:r>
            <a:r>
              <a:rPr lang="en-US" altLang="zh-CN" dirty="0" err="1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minn</a:t>
            </a:r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=0;</a:t>
            </a:r>
          </a:p>
          <a:p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    for(j=1;j&lt;=</a:t>
            </a:r>
            <a:r>
              <a:rPr lang="en-US" altLang="zh-CN" dirty="0" err="1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n;j</a:t>
            </a:r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++)</a:t>
            </a:r>
          </a:p>
          <a:p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if(f[j]==0&amp;&amp;</a:t>
            </a:r>
            <a:r>
              <a:rPr lang="en-US" altLang="zh-CN" dirty="0" err="1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dis</a:t>
            </a:r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[j]&gt;</a:t>
            </a:r>
            <a:r>
              <a:rPr lang="en-US" altLang="zh-CN" dirty="0" err="1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minn</a:t>
            </a:r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){k=</a:t>
            </a:r>
            <a:r>
              <a:rPr lang="en-US" altLang="zh-CN" dirty="0" err="1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j;minn</a:t>
            </a:r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=</a:t>
            </a:r>
            <a:r>
              <a:rPr lang="en-US" altLang="zh-CN" dirty="0" err="1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dis</a:t>
            </a:r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[j];}</a:t>
            </a:r>
          </a:p>
          <a:p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    f[k]=1;</a:t>
            </a:r>
          </a:p>
          <a:p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    if(k==y)break;</a:t>
            </a:r>
          </a:p>
          <a:p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    for(j=1;j&lt;=</a:t>
            </a:r>
            <a:r>
              <a:rPr lang="en-US" altLang="zh-CN" dirty="0" err="1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n;j</a:t>
            </a:r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++)</a:t>
            </a:r>
          </a:p>
          <a:p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if(f[j]==0&amp;&amp;</a:t>
            </a:r>
            <a:r>
              <a:rPr lang="en-US" altLang="zh-CN" dirty="0" err="1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dis</a:t>
            </a:r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[k]*a[k][j]&gt;</a:t>
            </a:r>
            <a:r>
              <a:rPr lang="en-US" altLang="zh-CN" dirty="0" err="1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dis</a:t>
            </a:r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[j])</a:t>
            </a:r>
            <a:r>
              <a:rPr lang="en-US" altLang="zh-CN" dirty="0" err="1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dis</a:t>
            </a:r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[j]=</a:t>
            </a:r>
            <a:r>
              <a:rPr lang="en-US" altLang="zh-CN" dirty="0" err="1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dis</a:t>
            </a:r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[k]*a[k][j];</a:t>
            </a:r>
          </a:p>
          <a:p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   }</a:t>
            </a:r>
          </a:p>
          <a:p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}</a:t>
            </a:r>
          </a:p>
          <a:p>
            <a:r>
              <a:rPr lang="en-US" altLang="zh-CN" dirty="0" err="1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int</a:t>
            </a:r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 main()</a:t>
            </a:r>
          </a:p>
          <a:p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{  </a:t>
            </a:r>
          </a:p>
          <a:p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  init();</a:t>
            </a:r>
          </a:p>
          <a:p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  </a:t>
            </a:r>
            <a:r>
              <a:rPr lang="en-US" altLang="zh-CN" dirty="0" err="1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dijkstra</a:t>
            </a:r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(x);</a:t>
            </a:r>
          </a:p>
          <a:p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  </a:t>
            </a:r>
            <a:r>
              <a:rPr lang="en-US" altLang="zh-CN" dirty="0" err="1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printf</a:t>
            </a:r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("%0.8lf",100/</a:t>
            </a:r>
            <a:r>
              <a:rPr lang="en-US" altLang="zh-CN" dirty="0" err="1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dis</a:t>
            </a:r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[y]);</a:t>
            </a:r>
          </a:p>
          <a:p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  return 0;</a:t>
            </a:r>
          </a:p>
          <a:p>
            <a:r>
              <a:rPr lang="en-US" altLang="zh-CN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}</a:t>
            </a: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/>
          <a:lstStyle/>
          <a:p>
            <a:r>
              <a:rPr lang="zh-CN" altLang="en-US"/>
              <a:t>Bellman-Ford算法O(NE)</a:t>
            </a:r>
          </a:p>
        </p:txBody>
      </p:sp>
      <p:sp>
        <p:nvSpPr>
          <p:cNvPr id="307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lIns="91440" tIns="45720" rIns="91440" bIns="45720" anchor="t"/>
          <a:lstStyle/>
          <a:p>
            <a:pPr marL="0" indent="0">
              <a:buNone/>
            </a:pPr>
            <a:r>
              <a:rPr lang="zh-CN" altLang="en-US"/>
              <a:t>简称Ford（福特）算法，同样是用来计算从一个点到其他所有点的最短路径的算法，也是一种单源最短路径算法。</a:t>
            </a:r>
          </a:p>
          <a:p>
            <a:pPr marL="0" indent="0">
              <a:buNone/>
            </a:pPr>
            <a:r>
              <a:rPr lang="zh-CN" altLang="en-US"/>
              <a:t>能够处理存在负边权的情况，但无法处理存在负权回路的情况（下文会有详细说明）。</a:t>
            </a:r>
          </a:p>
          <a:p>
            <a:pPr marL="0" indent="0">
              <a:buNone/>
            </a:pPr>
            <a:r>
              <a:rPr lang="zh-CN" altLang="en-US"/>
              <a:t>算法时间复杂度：O(NE)，N是顶点数，E是边数。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/>
          <a:lstStyle/>
          <a:p>
            <a:r>
              <a:rPr lang="zh-CN" altLang="en-US"/>
              <a:t>算法实现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trike="noStrike" noProof="1"/>
              <a:t>设s为起点，dis[v]即为s到v的最短距离，pre[v]为v前驱。w[j]是边j的长度，且j连接u、v。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trike="noStrike" noProof="1"/>
              <a:t>初始化：dis[s]=0,dis[v]=∞（v≠s），pre[s]=0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trike="noStrike" noProof="1"/>
              <a:t>For (i = 1; i &lt;= n-1; i++)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trike="noStrike" noProof="1"/>
              <a:t>For (j = 1; j &lt;= E; j++)         //注意要枚举所有边，不能枚举点。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trike="noStrike" noProof="1"/>
              <a:t>   if (dis[u]+w[j]&lt;dis[v])      　   //u、v分别是这条边连接的两个点。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trike="noStrike" noProof="1"/>
              <a:t>    {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trike="noStrike" noProof="1"/>
              <a:t>       dis[v] =dis[u] + w[j];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trike="noStrike" noProof="1"/>
              <a:t>       pre[v] = u;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trike="noStrike" noProof="1"/>
              <a:t>  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/>
          <a:lstStyle/>
          <a:p>
            <a:r>
              <a:rPr lang="zh-CN" altLang="en-US"/>
              <a:t>算法分析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1875"/>
          </a:xfrm>
        </p:spPr>
        <p:txBody>
          <a:bodyPr>
            <a:normAutofit fontScale="95000"/>
          </a:bodyPr>
          <a:lstStyle/>
          <a:p>
            <a:pPr marL="0" indent="0" fontAlgn="auto">
              <a:buNone/>
            </a:pPr>
            <a:r>
              <a:rPr lang="zh-CN" altLang="en-US" strike="noStrike" noProof="1"/>
              <a:t>Bellman-Ford算法的思想很简单。一开始认为起点是白点(dis[1]=0)，每一次都枚举所有的边，必然会有一些边，连接着白点和蓝点。因此每次都能用所有的白点去修改所有的蓝点，每次循环也必然会有至少一个蓝点变成白点。</a:t>
            </a:r>
          </a:p>
          <a:p>
            <a:pPr marL="0" indent="0" fontAlgn="auto">
              <a:buNone/>
            </a:pPr>
            <a:endParaRPr lang="zh-CN" altLang="en-US" strike="noStrike" noProof="1"/>
          </a:p>
          <a:p>
            <a:pPr marL="0" indent="0" fontAlgn="auto">
              <a:buNone/>
            </a:pPr>
            <a:endParaRPr lang="zh-CN" altLang="en-US" strike="noStrike" noProof="1"/>
          </a:p>
          <a:p>
            <a:pPr marL="0" indent="0" fontAlgn="auto">
              <a:buNone/>
            </a:pPr>
            <a:endParaRPr lang="zh-CN" altLang="en-US" strike="noStrike" noProof="1"/>
          </a:p>
          <a:p>
            <a:pPr marL="0" indent="0" fontAlgn="auto">
              <a:buNone/>
            </a:pPr>
            <a:endParaRPr lang="zh-CN" altLang="en-US" strike="noStrike" noProof="1"/>
          </a:p>
          <a:p>
            <a:pPr marL="0" indent="0" fontAlgn="auto">
              <a:buNone/>
            </a:pPr>
            <a:endParaRPr lang="zh-CN" altLang="en-US" strike="noStrike" noProof="1"/>
          </a:p>
          <a:p>
            <a:pPr marL="0" indent="0" fontAlgn="auto">
              <a:buNone/>
            </a:pPr>
            <a:endParaRPr lang="zh-CN" altLang="en-US" strike="noStrike" noProof="1"/>
          </a:p>
          <a:p>
            <a:pPr marL="0" indent="0" fontAlgn="auto">
              <a:buNone/>
            </a:pPr>
            <a:endParaRPr lang="zh-CN" altLang="en-US" strike="noStrike" noProof="1"/>
          </a:p>
          <a:p>
            <a:pPr marL="0" indent="0" fontAlgn="auto">
              <a:buNone/>
            </a:pPr>
            <a:r>
              <a:rPr lang="zh-CN" altLang="en-US" strike="noStrike" noProof="1"/>
              <a:t>在上面这个简单的模拟中能看到白点的“蔓延”情况。</a:t>
            </a:r>
          </a:p>
        </p:txBody>
      </p:sp>
      <p:pic>
        <p:nvPicPr>
          <p:cNvPr id="5123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9263" y="2805113"/>
            <a:ext cx="8123237" cy="2881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/>
          <a:lstStyle/>
          <a:p>
            <a:r>
              <a:rPr lang="zh-CN" altLang="en-US" b="1" dirty="0">
                <a:latin typeface="宋体" panose="02010600030101010101" pitchFamily="2" charset="-122"/>
                <a:sym typeface="宋体" panose="02010600030101010101" pitchFamily="2" charset="-122"/>
              </a:rPr>
              <a:t>负权回路</a:t>
            </a:r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lIns="91440" tIns="45720" rIns="91440" bIns="45720" anchor="t"/>
          <a:lstStyle/>
          <a:p>
            <a:pPr marL="0" indent="0">
              <a:buNone/>
            </a:pPr>
            <a:r>
              <a:rPr lang="zh-CN" altLang="en-US" dirty="0">
                <a:sym typeface="宋体" panose="02010600030101010101" pitchFamily="2" charset="-122"/>
              </a:rPr>
              <a:t>虽然</a:t>
            </a:r>
            <a:r>
              <a:rPr lang="en-US" altLang="zh-CN" dirty="0">
                <a:sym typeface="Times New Roman" panose="02020603050405020304" pitchFamily="18" charset="0"/>
              </a:rPr>
              <a:t>Bellman-Ford</a:t>
            </a:r>
            <a:r>
              <a:rPr lang="zh-CN" altLang="en-US" dirty="0">
                <a:sym typeface="宋体" panose="02010600030101010101" pitchFamily="2" charset="-122"/>
              </a:rPr>
              <a:t>算法可以求出存在负边权情况下的最短路径，却无法解决存在负权回路的情况。</a:t>
            </a:r>
          </a:p>
          <a:p>
            <a:pPr marL="0" indent="0">
              <a:buNone/>
            </a:pPr>
            <a:endParaRPr lang="zh-CN" altLang="en-US" dirty="0">
              <a:sym typeface="宋体" panose="02010600030101010101" pitchFamily="2" charset="-122"/>
            </a:endParaRPr>
          </a:p>
        </p:txBody>
      </p:sp>
      <p:pic>
        <p:nvPicPr>
          <p:cNvPr id="6147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18163" y="87313"/>
            <a:ext cx="4103687" cy="160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文本框 3"/>
          <p:cNvSpPr txBox="1"/>
          <p:nvPr/>
        </p:nvSpPr>
        <p:spPr>
          <a:xfrm>
            <a:off x="838200" y="3038475"/>
            <a:ext cx="10375900" cy="34766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负权回路是指边权之和为负数的一条回路，上图中②-④-⑤-③-②这条回路的边权之和为-3。在有负权回路的情况下，从1到6的最短路径是多少？答案是无穷小，因为我们可以绕这条负权回路走无数圈，每走一圈路径值就减去3，最终达到无穷小。</a:t>
            </a: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所以说存在负权回路的图无法求出最短路径，Bellman-Ford算法可以在有负权回路的情况下输出错误提示。</a:t>
            </a: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    如果在Bellman-Ford算法的两重循环完成后，还是存在某条边使得：dis[u]+w&lt;dis[v]，则存在负权回路：</a:t>
            </a: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For每条边(u,v) </a:t>
            </a: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    If  (dis[u]+w&lt;dis[v])  return False</a:t>
            </a: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如果我们规定每条边只能走一次，在这个前提下可以求出负权回路的最短路径。这个问题就留待读者自己思考（提示：对Floyed做一点小处理）。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/>
          <a:lstStyle/>
          <a:p>
            <a:r>
              <a:rPr lang="zh-CN" altLang="en-US" dirty="0"/>
              <a:t>最短路径问题(Bellman-Ford)  </a:t>
            </a:r>
          </a:p>
        </p:txBody>
      </p:sp>
      <p:sp>
        <p:nvSpPr>
          <p:cNvPr id="7170" name="文本框 3"/>
          <p:cNvSpPr txBox="1"/>
          <p:nvPr/>
        </p:nvSpPr>
        <p:spPr>
          <a:xfrm>
            <a:off x="838200" y="1460500"/>
            <a:ext cx="6527800" cy="50768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#include&lt;iostream&gt;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#include&lt;cstdio&gt;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#include&lt;cmath&gt;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using namespace std;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int main()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{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double a[101][3],dis[1001],w[1001],min1;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int n,m,x,y,k,f[1001][3],s,t;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bool b[101];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cin&gt;&gt;n;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for (int i=1;i&lt;=n;i++) 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 scanf("%lf%lf",&amp;a[i][1],&amp;a[i][2]);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cin&gt;&gt;m;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for (int i=1;i&lt;=m;i++)                       //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初始化数组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dis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f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{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 dis[i]=0x7f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ffffff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/3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;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f[i][1] = f[i][2] =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0x7f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ffffff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/3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;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}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/>
        </p:nvSpPr>
        <p:spPr bwMode="auto">
          <a:xfrm>
            <a:off x="6197600" y="1690688"/>
            <a:ext cx="8229600" cy="4352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fontAlgn="base" hangingPunct="1">
              <a:buNone/>
            </a:pPr>
            <a:r>
              <a:rPr lang="zh-CN" altLang="en-US" sz="16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    for (int i=1;i&lt;=m;i++)</a:t>
            </a:r>
            <a:endParaRPr lang="zh-CN" altLang="en-US" sz="1600" strike="noStrike" noProof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fontAlgn="base" hangingPunct="1">
              <a:buNone/>
            </a:pPr>
            <a:r>
              <a:rPr lang="zh-CN" altLang="en-US" sz="16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    {</a:t>
            </a:r>
            <a:endParaRPr lang="zh-CN" altLang="en-US" sz="1600" strike="noStrike" noProof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fontAlgn="base" hangingPunct="1">
              <a:buNone/>
            </a:pPr>
            <a:r>
              <a:rPr lang="zh-CN" altLang="en-US" sz="16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        scanf("%d%d",&amp;x,&amp;y);</a:t>
            </a:r>
            <a:endParaRPr lang="zh-CN" altLang="en-US" sz="1600" strike="noStrike" noProof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fontAlgn="base" hangingPunct="1">
              <a:buNone/>
            </a:pPr>
            <a:r>
              <a:rPr lang="zh-CN" altLang="en-US" sz="16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        f[i][1]=x; f[i][2]=y;</a:t>
            </a:r>
            <a:endParaRPr lang="zh-CN" altLang="en-US" sz="1600" strike="noStrike" noProof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fontAlgn="base" hangingPunct="1">
              <a:buNone/>
            </a:pPr>
            <a:r>
              <a:rPr lang="zh-CN" altLang="en-US" sz="16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        w[i]=sqrt(pow(a[x][1]-a[y][1],2)+pow(a[x][2]-a[y][2],2));</a:t>
            </a:r>
            <a:endParaRPr lang="zh-CN" altLang="en-US" sz="1600" strike="noStrike" noProof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fontAlgn="base" hangingPunct="1">
              <a:buNone/>
            </a:pPr>
            <a:r>
              <a:rPr lang="zh-CN" altLang="en-US" sz="16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    }</a:t>
            </a:r>
            <a:endParaRPr lang="zh-CN" altLang="en-US" sz="1600" strike="noStrike" noProof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fontAlgn="base" hangingPunct="1">
              <a:buNone/>
            </a:pPr>
            <a:r>
              <a:rPr lang="zh-CN" altLang="en-US" sz="16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    cin&gt;&gt;s&gt;&gt;t;</a:t>
            </a:r>
            <a:endParaRPr lang="zh-CN" altLang="en-US" sz="1600" strike="noStrike" noProof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fontAlgn="base" hangingPunct="1">
              <a:buNone/>
            </a:pPr>
            <a:r>
              <a:rPr lang="zh-CN" altLang="en-US" sz="16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    dis[s]=0; </a:t>
            </a:r>
            <a:endParaRPr lang="zh-CN" altLang="en-US" sz="1600" strike="noStrike" noProof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fontAlgn="base" hangingPunct="1">
              <a:buNone/>
            </a:pPr>
            <a:r>
              <a:rPr lang="zh-CN" altLang="en-US" sz="16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    for (int i=1;i&lt;=n;i++)</a:t>
            </a:r>
            <a:r>
              <a:rPr lang="zh-CN" altLang="en-US" sz="1600" strike="noStrike" noProof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               //算法主体</a:t>
            </a:r>
            <a:endParaRPr lang="zh-CN" altLang="en-US" sz="1600" strike="noStrike" noProof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fontAlgn="base" hangingPunct="1">
              <a:buNone/>
            </a:pPr>
            <a:r>
              <a:rPr lang="zh-CN" altLang="en-US" sz="16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    </a:t>
            </a:r>
            <a:r>
              <a:rPr lang="zh-CN" altLang="en-US" sz="16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 </a:t>
            </a:r>
            <a:r>
              <a:rPr lang="zh-CN" altLang="en-US" sz="16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  for (int j=1;j&lt;=m;j++)</a:t>
            </a:r>
            <a:endParaRPr lang="zh-CN" altLang="en-US" sz="1600" strike="noStrike" noProof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fontAlgn="base" hangingPunct="1">
              <a:buNone/>
            </a:pPr>
            <a:r>
              <a:rPr lang="zh-CN" altLang="en-US" sz="16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  </a:t>
            </a:r>
            <a:r>
              <a:rPr lang="zh-CN" altLang="en-US" sz="16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 </a:t>
            </a:r>
            <a:r>
              <a:rPr lang="zh-CN" altLang="en-US" sz="16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    {</a:t>
            </a:r>
            <a:endParaRPr lang="zh-CN" altLang="en-US" sz="1600" strike="noStrike" noProof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fontAlgn="base" hangingPunct="1">
              <a:buNone/>
            </a:pPr>
            <a:r>
              <a:rPr lang="zh-CN" altLang="en-US" sz="16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          if (dis[f[j][1]]+w[j]&lt;dis[f[j][2]]) dis[f[j][2]]=dis[f[j][1]]+w[j];</a:t>
            </a:r>
            <a:endParaRPr lang="zh-CN" altLang="en-US" sz="1600" strike="noStrike" noProof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fontAlgn="base" hangingPunct="1">
              <a:buNone/>
            </a:pPr>
            <a:r>
              <a:rPr lang="zh-CN" altLang="en-US" sz="16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          if (dis[f[j][2]]+w[j]&lt;dis[f[j][1]]) dis[f[j][1]]=dis[f[j][2]]+w[j];</a:t>
            </a:r>
            <a:endParaRPr lang="zh-CN" altLang="en-US" sz="1600" strike="noStrike" noProof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fontAlgn="base" hangingPunct="1">
              <a:buNone/>
            </a:pPr>
            <a:r>
              <a:rPr lang="zh-CN" altLang="en-US" sz="16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 </a:t>
            </a:r>
            <a:r>
              <a:rPr lang="zh-CN" altLang="en-US" sz="16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      }</a:t>
            </a:r>
            <a:endParaRPr lang="zh-CN" altLang="en-US" sz="1600" strike="noStrike" noProof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fontAlgn="base" hangingPunct="1">
              <a:buNone/>
            </a:pPr>
            <a:r>
              <a:rPr lang="zh-CN" altLang="en-US" sz="16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    printf("%.2f",dis[t]);</a:t>
            </a:r>
            <a:endParaRPr lang="zh-CN" altLang="en-US" sz="1600" b="1" strike="noStrike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fontAlgn="base" hangingPunct="1"/>
            <a:r>
              <a:rPr lang="zh-CN" altLang="en-US" sz="1600" b="1" strike="noStrike" noProof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}</a:t>
            </a:r>
            <a:endParaRPr lang="zh-CN" altLang="en-US" sz="1600" b="1" strike="noStrike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/>
          <a:lstStyle/>
          <a:p>
            <a:r>
              <a:rPr lang="zh-CN" altLang="en-US"/>
              <a:t>SPFA算法O(kE)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5513"/>
          </a:xfrm>
        </p:spPr>
        <p:txBody>
          <a:bodyPr>
            <a:normAutofit fontScale="95000"/>
          </a:bodyPr>
          <a:lstStyle/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trike="noStrike" noProof="1"/>
              <a:t>SPFA是Bellman-Ford算法的一种队列实现，减少了不必要的冗余计算。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trike="noStrike" noProof="1"/>
              <a:t>主要思想是：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trike="noStrike" noProof="1"/>
              <a:t>初始时将起点加入队列。每次从队列中取出一个元素，并对所有与它相邻的点进行修改，若某个相邻的点修改成功，则将其入队。直到队列为空时算法结束。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trike="noStrike" noProof="1"/>
              <a:t>这个算法，简单的说就是队列优化的bellman-ford，利用了每个点不会更新次数太多的特点发明的此算法。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trike="noStrike" noProof="1"/>
              <a:t>SPFA 在形式上和广度优先搜索非常类似，不同的是广度优先搜索中一个点出了队列就不可能重新进入队列，但是SPFA中一个点可能在出队列之后再次被放入队列，也就是说一个点修改过其它的点之后，过了一段时间可能会获得更短的路径，于是再次用来修改其它的点，这样反复进行下去。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trike="noStrike" noProof="1"/>
              <a:t>算法时间复杂度：O(kE)，E是边数。K是常数，平均值为2。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/>
          <a:lstStyle/>
          <a:p>
            <a:r>
              <a:rPr lang="zh-CN" altLang="en-US"/>
              <a:t>算法实现</a:t>
            </a:r>
          </a:p>
        </p:txBody>
      </p:sp>
      <p:sp>
        <p:nvSpPr>
          <p:cNvPr id="9218" name="文本框 3"/>
          <p:cNvSpPr txBox="1"/>
          <p:nvPr/>
        </p:nvSpPr>
        <p:spPr>
          <a:xfrm>
            <a:off x="698500" y="1336675"/>
            <a:ext cx="11337925" cy="5632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dis[i]记录从起点s到i的最短路径，w[i][j]记录连接i，j的边的长度。pre[v]记录前趋。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    team[1..n]为队列，头指针head，尾指针tail。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    布尔数组exist[1..n]记录一个点是否现在存在在队列中。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    初始化：dis[s]=0,dis[v]=∞（v≠s），memset(exist,false,sizeof(exist));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    起点入队team[1]=s; head=0; tail=1;exist[s]=true;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    do  { 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    1、头指针向下移一位，取出指向的点u。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    2、exist[u]=false;已被取出了队列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    3、for与u相连的所有点v          //注意不要去枚举所有点，用数组模拟邻接表存储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              if (dis[v]&gt;dis[u]+w[u][v]) {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                      dis[v]=dis[u]+w[u][v];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                      pre[v]=u;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                     if (!exist[v]) //队列中不存在v点，v入队。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                       {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                                    //尾指针下移一位，v入队;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                                  exist[v]=true;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                       }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                 ｝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    }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    while (head &lt; tail);</a:t>
            </a:r>
          </a:p>
        </p:txBody>
      </p:sp>
      <p:sp>
        <p:nvSpPr>
          <p:cNvPr id="9219" name="文本框 4"/>
          <p:cNvSpPr txBox="1"/>
          <p:nvPr/>
        </p:nvSpPr>
        <p:spPr>
          <a:xfrm>
            <a:off x="6661150" y="5299075"/>
            <a:ext cx="5375275" cy="11985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循环队列：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　　采用循环队列能够降低队列大小，队列长度只需开到2*n+5即可。例题中的参考程序使用了循环队列。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/>
          <a:lstStyle/>
          <a:p>
            <a:r>
              <a:rPr lang="zh-CN" altLang="en-US" dirty="0">
                <a:sym typeface="微软雅黑" panose="020B0503020204020204" pitchFamily="34" charset="-122"/>
              </a:rPr>
              <a:t>Floyed-Warshall算法 O(N</a:t>
            </a:r>
            <a:r>
              <a:rPr lang="zh-CN" altLang="en-US" baseline="30000" dirty="0">
                <a:sym typeface="微软雅黑" panose="020B0503020204020204" pitchFamily="34" charset="-122"/>
              </a:rPr>
              <a:t>3</a:t>
            </a:r>
            <a:r>
              <a:rPr lang="zh-CN" altLang="en-US" dirty="0">
                <a:sym typeface="微软雅黑" panose="020B0503020204020204" pitchFamily="34" charset="-122"/>
              </a:rPr>
              <a:t>) </a:t>
            </a:r>
            <a:endParaRPr lang="zh-CN" altLang="en-US"/>
          </a:p>
        </p:txBody>
      </p:sp>
      <p:grpSp>
        <p:nvGrpSpPr>
          <p:cNvPr id="6146" name="Group 3"/>
          <p:cNvGrpSpPr/>
          <p:nvPr/>
        </p:nvGrpSpPr>
        <p:grpSpPr>
          <a:xfrm>
            <a:off x="7604125" y="3608388"/>
            <a:ext cx="2736850" cy="1944687"/>
            <a:chOff x="0" y="0"/>
            <a:chExt cx="2055" cy="1431"/>
          </a:xfrm>
        </p:grpSpPr>
        <p:grpSp>
          <p:nvGrpSpPr>
            <p:cNvPr id="6147" name="Group 4"/>
            <p:cNvGrpSpPr/>
            <p:nvPr/>
          </p:nvGrpSpPr>
          <p:grpSpPr>
            <a:xfrm>
              <a:off x="0" y="156"/>
              <a:ext cx="435" cy="360"/>
              <a:chOff x="0" y="0"/>
              <a:chExt cx="435" cy="360"/>
            </a:xfrm>
          </p:grpSpPr>
          <p:sp>
            <p:nvSpPr>
              <p:cNvPr id="6148" name="Oval 5"/>
              <p:cNvSpPr/>
              <p:nvPr/>
            </p:nvSpPr>
            <p:spPr>
              <a:xfrm>
                <a:off x="75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49" name="Text Box 6"/>
              <p:cNvSpPr txBox="1"/>
              <p:nvPr/>
            </p:nvSpPr>
            <p:spPr>
              <a:xfrm>
                <a:off x="0" y="15"/>
                <a:ext cx="36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lstStyle/>
              <a:p>
                <a:r>
                  <a:rPr lang="zh-CN" altLang="en-US">
                    <a:latin typeface="Arial" panose="020B0604020202020204" pitchFamily="34" charset="0"/>
                    <a:ea typeface="微软雅黑" panose="020B0503020204020204" pitchFamily="34" charset="-122"/>
                  </a:rPr>
                  <a:t>   1  </a:t>
                </a:r>
              </a:p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150" name="Group 7"/>
            <p:cNvGrpSpPr/>
            <p:nvPr/>
          </p:nvGrpSpPr>
          <p:grpSpPr>
            <a:xfrm>
              <a:off x="1620" y="156"/>
              <a:ext cx="435" cy="360"/>
              <a:chOff x="0" y="0"/>
              <a:chExt cx="435" cy="360"/>
            </a:xfrm>
          </p:grpSpPr>
          <p:sp>
            <p:nvSpPr>
              <p:cNvPr id="6151" name="Oval 8"/>
              <p:cNvSpPr/>
              <p:nvPr/>
            </p:nvSpPr>
            <p:spPr>
              <a:xfrm>
                <a:off x="75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52" name="Text Box 9"/>
              <p:cNvSpPr txBox="1"/>
              <p:nvPr/>
            </p:nvSpPr>
            <p:spPr>
              <a:xfrm>
                <a:off x="0" y="15"/>
                <a:ext cx="36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lstStyle/>
              <a:p>
                <a:r>
                  <a:rPr lang="zh-CN" altLang="en-US">
                    <a:latin typeface="Arial" panose="020B0604020202020204" pitchFamily="34" charset="0"/>
                    <a:ea typeface="微软雅黑" panose="020B0503020204020204" pitchFamily="34" charset="-122"/>
                  </a:rPr>
                  <a:t>    2  </a:t>
                </a:r>
              </a:p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153" name="Group 10"/>
            <p:cNvGrpSpPr/>
            <p:nvPr/>
          </p:nvGrpSpPr>
          <p:grpSpPr>
            <a:xfrm>
              <a:off x="945" y="1071"/>
              <a:ext cx="435" cy="360"/>
              <a:chOff x="0" y="0"/>
              <a:chExt cx="435" cy="360"/>
            </a:xfrm>
          </p:grpSpPr>
          <p:sp>
            <p:nvSpPr>
              <p:cNvPr id="6154" name="Oval 11"/>
              <p:cNvSpPr/>
              <p:nvPr/>
            </p:nvSpPr>
            <p:spPr>
              <a:xfrm>
                <a:off x="75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55" name="Text Box 12"/>
              <p:cNvSpPr txBox="1"/>
              <p:nvPr/>
            </p:nvSpPr>
            <p:spPr>
              <a:xfrm>
                <a:off x="0" y="15"/>
                <a:ext cx="36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lstStyle/>
              <a:p>
                <a:r>
                  <a:rPr lang="zh-CN" altLang="en-US">
                    <a:latin typeface="Arial" panose="020B0604020202020204" pitchFamily="34" charset="0"/>
                    <a:ea typeface="微软雅黑" panose="020B0503020204020204" pitchFamily="34" charset="-122"/>
                  </a:rPr>
                  <a:t>    3  </a:t>
                </a:r>
              </a:p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156" name="Line 13"/>
            <p:cNvSpPr/>
            <p:nvPr/>
          </p:nvSpPr>
          <p:spPr>
            <a:xfrm flipV="1">
              <a:off x="432" y="276"/>
              <a:ext cx="126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157" name="Line 14"/>
            <p:cNvSpPr/>
            <p:nvPr/>
          </p:nvSpPr>
          <p:spPr>
            <a:xfrm>
              <a:off x="360" y="471"/>
              <a:ext cx="720" cy="62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158" name="Line 15"/>
            <p:cNvSpPr/>
            <p:nvPr/>
          </p:nvSpPr>
          <p:spPr>
            <a:xfrm flipV="1">
              <a:off x="1260" y="468"/>
              <a:ext cx="540" cy="62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159" name="Text Box 16"/>
            <p:cNvSpPr txBox="1"/>
            <p:nvPr/>
          </p:nvSpPr>
          <p:spPr>
            <a:xfrm>
              <a:off x="360" y="624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r>
                <a:rPr lang="en-US" altLang="zh-CN">
                  <a:latin typeface="Arial" panose="020B0604020202020204" pitchFamily="34" charset="0"/>
                  <a:ea typeface="微软雅黑" panose="020B0503020204020204" pitchFamily="34" charset="-122"/>
                </a:rPr>
                <a:t>2</a:t>
              </a:r>
            </a:p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160" name="Text Box 17"/>
            <p:cNvSpPr txBox="1"/>
            <p:nvPr/>
          </p:nvSpPr>
          <p:spPr>
            <a:xfrm>
              <a:off x="1440" y="624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r>
                <a:rPr lang="en-US" altLang="zh-CN">
                  <a:latin typeface="Arial" panose="020B0604020202020204" pitchFamily="34" charset="0"/>
                  <a:ea typeface="微软雅黑" panose="020B0503020204020204" pitchFamily="34" charset="-122"/>
                </a:rPr>
                <a:t>1</a:t>
              </a:r>
            </a:p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161" name="Text Box 18"/>
            <p:cNvSpPr txBox="1"/>
            <p:nvPr/>
          </p:nvSpPr>
          <p:spPr>
            <a:xfrm>
              <a:off x="1080" y="0"/>
              <a:ext cx="36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r>
                <a:rPr lang="en-US" altLang="zh-CN">
                  <a:latin typeface="Arial" panose="020B0604020202020204" pitchFamily="34" charset="0"/>
                  <a:ea typeface="微软雅黑" panose="020B0503020204020204" pitchFamily="34" charset="-122"/>
                </a:rPr>
                <a:t>6</a:t>
              </a:r>
            </a:p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6162" name="文本框 7"/>
          <p:cNvSpPr txBox="1"/>
          <p:nvPr/>
        </p:nvSpPr>
        <p:spPr>
          <a:xfrm>
            <a:off x="838200" y="1690688"/>
            <a:ext cx="10218738" cy="40925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以下没有特别说明的话，dis[u][v]表示从u到v最短路径长度，w[u][v]表示连接u，v的边的长度。</a:t>
            </a:r>
          </a:p>
          <a:p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　　简称Floyed(弗洛伊德)算法，是最简单的最短路径算法，可以计算图中任意两点间的最短路径。Floyed的时间复杂度是O (N3)，适用于出现负边权的情况。</a:t>
            </a:r>
          </a:p>
          <a:p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算法描述：</a:t>
            </a:r>
          </a:p>
          <a:p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       初始化：点u、v如果有边相连，则dis[u][v]=w[u][v]。</a:t>
            </a:r>
          </a:p>
          <a:p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　　如果不相连则dis[u][v]=0x7fffffff</a:t>
            </a:r>
          </a:p>
          <a:p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For (k = 1; k &lt;= n; k++)</a:t>
            </a:r>
          </a:p>
          <a:p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    For (i = 1; i &lt;= n; i++)</a:t>
            </a:r>
          </a:p>
          <a:p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	 For (j = 1; j &lt;= n; j++)</a:t>
            </a:r>
          </a:p>
          <a:p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	     If (dis[i][j] &gt;dis[i][k] + dis[k][j])</a:t>
            </a:r>
          </a:p>
          <a:p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	         dis[i][j] = dis[i][k] + dis[k][j];</a:t>
            </a:r>
          </a:p>
          <a:p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        算法结束：dis[i][j]得出</a:t>
            </a: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/>
          <a:lstStyle/>
          <a:p>
            <a:r>
              <a:rPr lang="zh-CN" altLang="en-US"/>
              <a:t>香甜的黄油(Sweet Butter)</a:t>
            </a:r>
          </a:p>
        </p:txBody>
      </p:sp>
      <p:sp>
        <p:nvSpPr>
          <p:cNvPr id="10242" name="文本框 3"/>
          <p:cNvSpPr txBox="1"/>
          <p:nvPr/>
        </p:nvSpPr>
        <p:spPr>
          <a:xfrm>
            <a:off x="9605963" y="196850"/>
            <a:ext cx="2540000" cy="64627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【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输入样例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】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3 4 5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2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3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4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1 2 1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1 3 5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2 3 7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2 4 3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3 4 5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样例图形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P2  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P1 @--1--@ C1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\    |\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\   | \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5  7  3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\ |   \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 \|    \ C3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C2 @--5--@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  P3    P4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【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输出样例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】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8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          //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说明：放在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号牧场最优</a:t>
            </a:r>
          </a:p>
        </p:txBody>
      </p:sp>
      <p:sp>
        <p:nvSpPr>
          <p:cNvPr id="10243" name="文本框 5"/>
          <p:cNvSpPr txBox="1"/>
          <p:nvPr/>
        </p:nvSpPr>
        <p:spPr>
          <a:xfrm>
            <a:off x="838200" y="1439863"/>
            <a:ext cx="8767763" cy="55499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农夫John发现做出全威斯康辛州最甜的黄油的方法：糖。把糖放在一片牧场上，他知道N（1&lt;=N&lt;=500）只奶牛会过来舔它，这样就能做出能卖好价钱的超甜黄油。当然，他将付出额外的费用在奶牛上。 </a:t>
            </a:r>
          </a:p>
          <a:p>
            <a:pPr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农夫John很狡猾。像以前的巴甫洛夫，他知道他可以训练这些奶牛，让它们在听到铃声时去一个特定的牧场。他打算将糖放在那里然后下午发出铃声，以至他可以在晚上挤奶。</a:t>
            </a:r>
          </a:p>
          <a:p>
            <a:pPr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农夫John知道每只奶牛都在各自喜欢的牧场（一个牧场不一定只有一头牛）。给出各头牛在的牧场和牧场间的路线，找出使所有牛到达的路程和最短的牧场（他将把糖放在那）。 </a:t>
            </a:r>
          </a:p>
          <a:p>
            <a:pPr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【输入格式】butter.in</a:t>
            </a:r>
          </a:p>
          <a:p>
            <a:pPr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第一行: 三个数：奶牛数N，牧场数P（2&lt;=P&lt;=800），牧场间道路数C(1&lt;=C&lt;=1450)。</a:t>
            </a:r>
          </a:p>
          <a:p>
            <a:pPr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第二行到第N+1行: 1到N头奶牛所在的牧场号。</a:t>
            </a:r>
          </a:p>
          <a:p>
            <a:pPr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第N+2行到第N+C+1行：每行有三个数：相连的牧场A、B，两牧场间距（1&lt;=D&lt;=255），当然，连接是双向的。</a:t>
            </a:r>
          </a:p>
          <a:p>
            <a:pPr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【输出格式】butter.out </a:t>
            </a:r>
          </a:p>
          <a:p>
            <a:pPr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一行 输出奶牛必须行走的最小的距离和.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2"/>
          <p:cNvSpPr txBox="1"/>
          <p:nvPr/>
        </p:nvSpPr>
        <p:spPr>
          <a:xfrm>
            <a:off x="500063" y="382588"/>
            <a:ext cx="6911975" cy="60928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【</a:t>
            </a:r>
            <a:r>
              <a:rPr lang="zh-CN" altLang="en-US" sz="13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参考程序</a:t>
            </a: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】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#include&lt;</a:t>
            </a:r>
            <a:r>
              <a:rPr lang="en-US" altLang="zh-CN" sz="1300" dirty="0" err="1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iostream</a:t>
            </a: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#include&lt;</a:t>
            </a:r>
            <a:r>
              <a:rPr lang="en-US" altLang="zh-CN" sz="1300" dirty="0" err="1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cstdio</a:t>
            </a: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#include&lt;</a:t>
            </a:r>
            <a:r>
              <a:rPr lang="en-US" altLang="zh-CN" sz="1300" dirty="0" err="1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cstring</a:t>
            </a: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using namespace std;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300" dirty="0" err="1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int</a:t>
            </a: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n,p,c,i,j,x,y,t,min1,head,tail,tot,u;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300" dirty="0" err="1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int</a:t>
            </a: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a[801][801],b[501],</a:t>
            </a:r>
            <a:r>
              <a:rPr lang="en-US" altLang="zh-CN" sz="1300" dirty="0" err="1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dis</a:t>
            </a: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[801],num[801],w[801][801],team[1601];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300" dirty="0" err="1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bool</a:t>
            </a: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exist[801];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300" dirty="0" err="1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int</a:t>
            </a: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main()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</a:t>
            </a:r>
            <a:r>
              <a:rPr lang="en-US" altLang="zh-CN" sz="1300" dirty="0" err="1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freopen</a:t>
            </a: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("</a:t>
            </a:r>
            <a:r>
              <a:rPr lang="en-US" altLang="zh-CN" sz="1300" dirty="0" err="1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butter.in","r",stdin</a:t>
            </a: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</a:t>
            </a:r>
            <a:r>
              <a:rPr lang="en-US" altLang="zh-CN" sz="1300" dirty="0" err="1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freopen</a:t>
            </a: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("</a:t>
            </a:r>
            <a:r>
              <a:rPr lang="en-US" altLang="zh-CN" sz="1300" dirty="0" err="1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butter.out","w",stdout</a:t>
            </a: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</a:t>
            </a:r>
            <a:r>
              <a:rPr lang="en-US" altLang="zh-CN" sz="1300" dirty="0" err="1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cin</a:t>
            </a: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&gt;&gt;n&gt;&gt;p&gt;&gt;c;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for(</a:t>
            </a:r>
            <a:r>
              <a:rPr lang="en-US" altLang="zh-CN" sz="1300" dirty="0" err="1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i</a:t>
            </a: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=1;i&lt;=</a:t>
            </a:r>
            <a:r>
              <a:rPr lang="en-US" altLang="zh-CN" sz="1300" dirty="0" err="1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p;i</a:t>
            </a: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</a:t>
            </a: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b[</a:t>
            </a:r>
            <a:r>
              <a:rPr lang="en-US" altLang="zh-CN" sz="1300" dirty="0" err="1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i</a:t>
            </a: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]=0;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</a:t>
            </a: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num[</a:t>
            </a:r>
            <a:r>
              <a:rPr lang="en-US" altLang="zh-CN" sz="1300" dirty="0" err="1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i</a:t>
            </a: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]=0;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for(j=1;j&lt;=</a:t>
            </a:r>
            <a:r>
              <a:rPr lang="en-US" altLang="zh-CN" sz="1300" dirty="0" err="1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p;j</a:t>
            </a: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 w[</a:t>
            </a:r>
            <a:r>
              <a:rPr lang="en-US" altLang="zh-CN" sz="1300" dirty="0" err="1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i</a:t>
            </a: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][j]=</a:t>
            </a: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0x7fffffff/3</a:t>
            </a: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for(</a:t>
            </a:r>
            <a:r>
              <a:rPr lang="en-US" altLang="zh-CN" sz="1300" dirty="0" err="1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i</a:t>
            </a: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=1;i&lt;=</a:t>
            </a:r>
            <a:r>
              <a:rPr lang="en-US" altLang="zh-CN" sz="1300" dirty="0" err="1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n;i</a:t>
            </a: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</a:t>
            </a:r>
            <a:r>
              <a:rPr lang="en-US" altLang="zh-CN" sz="1300" dirty="0" err="1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cin</a:t>
            </a: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&gt;&gt;b[</a:t>
            </a:r>
            <a:r>
              <a:rPr lang="en-US" altLang="zh-CN" sz="1300" dirty="0" err="1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i</a:t>
            </a: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];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for(</a:t>
            </a:r>
            <a:r>
              <a:rPr lang="en-US" altLang="zh-CN" sz="1300" dirty="0" err="1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i</a:t>
            </a: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=1;i&lt;=</a:t>
            </a:r>
            <a:r>
              <a:rPr lang="en-US" altLang="zh-CN" sz="1300" dirty="0" err="1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c;i</a:t>
            </a: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++)</a:t>
            </a: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                  //</a:t>
            </a:r>
            <a:r>
              <a:rPr lang="zh-CN" altLang="en-US" sz="13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邻接矩阵存储</a:t>
            </a:r>
            <a:endParaRPr lang="zh-CN" altLang="en-US" sz="1300" dirty="0">
              <a:latin typeface="宋体" panose="02010600030101010101" pitchFamily="2" charset="-122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</a:t>
            </a: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  </a:t>
            </a:r>
            <a:r>
              <a:rPr lang="en-US" altLang="zh-CN" sz="1300" dirty="0" err="1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cin</a:t>
            </a: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&gt;&gt;x&gt;&gt;y&gt;&gt;t;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  w[x][y]=t;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  a[x][++num[x]]=y;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  a[y][++num[y]]=x;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  w[y][x]=w[x][y];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3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}</a:t>
            </a:r>
          </a:p>
        </p:txBody>
      </p:sp>
      <p:sp>
        <p:nvSpPr>
          <p:cNvPr id="11266" name="Text Box 2"/>
          <p:cNvSpPr txBox="1"/>
          <p:nvPr/>
        </p:nvSpPr>
        <p:spPr>
          <a:xfrm>
            <a:off x="5607050" y="382588"/>
            <a:ext cx="6985000" cy="58467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min1=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0x7fffffff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/3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;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for(i=1;i&lt;=p;i++)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{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for(j=1;j&lt;=p;j++) dis[j]=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0x7fffffff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/3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;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memset(team,0,sizeof(team));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                      //队列数组初始化</a:t>
            </a:r>
            <a:endParaRPr lang="zh-CN" altLang="en-US" sz="1100" dirty="0">
              <a:latin typeface="宋体" panose="02010600030101010101" pitchFamily="2" charset="-122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memset(exist,false,sizeof(exist));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                //exist标志初始化</a:t>
            </a:r>
            <a:endParaRPr lang="zh-CN" altLang="en-US" sz="1100" dirty="0">
              <a:latin typeface="宋体" panose="02010600030101010101" pitchFamily="2" charset="-122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dis[i]=0;team[1]=i;head=0;tail=1;exist[i]=true;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   //起始点入队</a:t>
            </a:r>
            <a:endParaRPr lang="zh-CN" altLang="en-US" sz="1100" dirty="0">
              <a:latin typeface="宋体" panose="02010600030101010101" pitchFamily="2" charset="-122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do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{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   head++;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   head=((head-1)%1601)+1;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                        //循环队列处理</a:t>
            </a:r>
            <a:endParaRPr lang="zh-CN" altLang="en-US" sz="1100" dirty="0">
              <a:latin typeface="宋体" panose="02010600030101010101" pitchFamily="2" charset="-122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   u=team[head];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   exist[u]=false;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   for(j=1;j&lt;=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num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[u];j++)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     if (dis[a[u][j]]&gt;dis[u]+w[u][a[u][j]])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     {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       dis[a[u][j]]=dis[u]+w[u][a[u][j]];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       if (!exist[a[u][j]])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        {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          tail++;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          tail=((tail-1)%1601)+1;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          team[tail]=a[u][j];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          exist[a[u][j]]=true;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        }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     }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}while(head!=tail);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tot=0;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for(j=1;j&lt;=n;j++)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t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ot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+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=dis[b[j]];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if (tot&lt;min1) min1=tot;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}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cout&lt;&lt;min1;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return 0;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/>
          <a:lstStyle/>
          <a:p>
            <a:r>
              <a:rPr lang="zh-CN" altLang="en-US"/>
              <a:t>输出最短路径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99038"/>
          </a:xfrm>
        </p:spPr>
        <p:txBody>
          <a:bodyPr>
            <a:normAutofit fontScale="82500" lnSpcReduction="10000"/>
          </a:bodyPr>
          <a:lstStyle/>
          <a:p>
            <a:pPr marL="0" indent="0" fontAlgn="auto">
              <a:buNone/>
            </a:pPr>
            <a:r>
              <a:rPr lang="zh-CN" altLang="en-US" strike="noStrike" noProof="1"/>
              <a:t>1.单源最短路径的输出</a:t>
            </a:r>
          </a:p>
          <a:p>
            <a:pPr marL="0" indent="0" fontAlgn="auto">
              <a:buNone/>
            </a:pPr>
            <a:r>
              <a:rPr lang="zh-CN" altLang="en-US" strike="noStrike" noProof="1"/>
              <a:t>Dijkstra，Bellman-Ford，SPFA都是单源最短路径算法，它们的共同点是都有一个数组pre[x] 用来记录从起点到x的最短路径中，x的前驱结点是哪个。每次更新，我们就给pre[x]赋一个新值，结合上面的思想讲解，相信对于记录某点的前驱结点是不难理解的。那么怎么利用pre[x]数组输出最短路径方案呢？</a:t>
            </a:r>
          </a:p>
          <a:p>
            <a:pPr marL="0" indent="0" fontAlgn="auto">
              <a:buNone/>
            </a:pPr>
            <a:r>
              <a:rPr lang="zh-CN" altLang="en-US" strike="noStrike" noProof="1"/>
              <a:t>【例4-7】、最短路径问题(输出路径)</a:t>
            </a:r>
          </a:p>
          <a:p>
            <a:pPr marL="0" indent="0" fontAlgn="auto">
              <a:buNone/>
            </a:pPr>
            <a:r>
              <a:rPr lang="zh-CN" altLang="en-US" strike="noStrike" noProof="1"/>
              <a:t>要求改写程序，用Dijkstra、Bellman-Ford、SPFA算法输出最短路径的方案。</a:t>
            </a:r>
          </a:p>
          <a:p>
            <a:pPr marL="0" indent="0" fontAlgn="auto">
              <a:buNone/>
            </a:pPr>
            <a:r>
              <a:rPr lang="zh-CN" altLang="en-US" strike="noStrike" noProof="1"/>
              <a:t>使用一个小小的递归过程就能解决这一问题。</a:t>
            </a:r>
          </a:p>
          <a:p>
            <a:pPr marL="0" indent="0" fontAlgn="auto">
              <a:buNone/>
            </a:pPr>
            <a:r>
              <a:rPr lang="zh-CN" altLang="en-US" strike="noStrike" noProof="1"/>
              <a:t>void print(int x)</a:t>
            </a:r>
          </a:p>
          <a:p>
            <a:pPr marL="0" indent="0" fontAlgn="auto">
              <a:buNone/>
            </a:pPr>
            <a:r>
              <a:rPr lang="zh-CN" altLang="en-US" strike="noStrike" noProof="1"/>
              <a:t>{</a:t>
            </a:r>
          </a:p>
          <a:p>
            <a:pPr marL="0" indent="0" fontAlgn="auto">
              <a:buNone/>
            </a:pPr>
            <a:r>
              <a:rPr lang="zh-CN" altLang="en-US" strike="noStrike" noProof="1"/>
              <a:t>    if (pre[a][x] == 0) return;       //起点的前驱我们已设为0</a:t>
            </a:r>
          </a:p>
          <a:p>
            <a:pPr marL="0" indent="0" fontAlgn="auto">
              <a:buNone/>
            </a:pPr>
            <a:r>
              <a:rPr lang="zh-CN" altLang="en-US" strike="noStrike" noProof="1"/>
              <a:t>print(pre[a][x]);</a:t>
            </a:r>
          </a:p>
          <a:p>
            <a:pPr marL="0" indent="0" fontAlgn="auto">
              <a:buNone/>
            </a:pPr>
            <a:r>
              <a:rPr lang="zh-CN" altLang="en-US" strike="noStrike" noProof="1"/>
              <a:t>        cout &lt;&lt; "-&gt;" &lt;&lt; x;</a:t>
            </a:r>
          </a:p>
          <a:p>
            <a:pPr marL="0" indent="0" fontAlgn="auto">
              <a:buNone/>
            </a:pPr>
            <a:r>
              <a:rPr lang="zh-CN" altLang="en-US" strike="noStrike" noProof="1"/>
              <a:t>}</a:t>
            </a:r>
          </a:p>
          <a:p>
            <a:pPr marL="0" indent="0" fontAlgn="auto">
              <a:buNone/>
            </a:pPr>
            <a:r>
              <a:rPr lang="zh-CN" altLang="en-US" strike="noStrike" noProof="1"/>
              <a:t>                                     //主程序中：</a:t>
            </a:r>
          </a:p>
          <a:p>
            <a:pPr marL="0" indent="0" fontAlgn="auto">
              <a:buNone/>
            </a:pPr>
            <a:endParaRPr lang="zh-CN" altLang="en-US" strike="noStrike" noProof="1"/>
          </a:p>
        </p:txBody>
      </p:sp>
      <p:sp>
        <p:nvSpPr>
          <p:cNvPr id="12291" name="文本框 3"/>
          <p:cNvSpPr txBox="1"/>
          <p:nvPr/>
        </p:nvSpPr>
        <p:spPr>
          <a:xfrm>
            <a:off x="6354763" y="4486275"/>
            <a:ext cx="5722937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main</a:t>
            </a:r>
          </a:p>
          <a:p>
            <a:pPr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{</a:t>
            </a:r>
          </a:p>
          <a:p>
            <a:pPr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……（进行Dijkstra或Bellman-Ford，SPFA运算）</a:t>
            </a:r>
          </a:p>
          <a:p>
            <a:pPr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cout &lt;&lt; s;  print(e);                  //s是起点，e是终点</a:t>
            </a:r>
          </a:p>
          <a:p>
            <a:pPr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/>
          <a:lstStyle/>
          <a:p>
            <a:r>
              <a:rPr lang="zh-CN" altLang="en-US"/>
              <a:t>Floyed算法输出最短路径</a:t>
            </a:r>
          </a:p>
        </p:txBody>
      </p:sp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lIns="91440" tIns="45720" rIns="91440" bIns="45720" anchor="t"/>
          <a:lstStyle/>
          <a:p>
            <a:pPr marL="0" indent="0">
              <a:buNone/>
            </a:pPr>
            <a:r>
              <a:rPr lang="zh-CN" altLang="en-US"/>
              <a:t>Floyed算法输出路径也是采用记录前驱点的方式。因为floyed是计算任意两点间最短路径的算法，dis[i][j]记录从i到j的最短路径值。故而我们定义pre[i][j]为一个二维数组，记录从i到j的最短路径中，j的前驱点是哪一个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/>
          <a:lstStyle/>
          <a:p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最短路径问题</a:t>
            </a:r>
            <a:r>
              <a:rPr lang="en-US" altLang="zh-CN" dirty="0">
                <a:latin typeface="Times New Roman" panose="02020603050405020304" pitchFamily="18" charset="0"/>
                <a:sym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Floyed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法输出路径</a:t>
            </a:r>
            <a:r>
              <a:rPr lang="en-US" altLang="zh-CN" dirty="0">
                <a:latin typeface="Times New Roman" panose="02020603050405020304" pitchFamily="18" charset="0"/>
                <a:sym typeface="Times New Roman" panose="02020603050405020304" pitchFamily="18" charset="0"/>
              </a:rPr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3825"/>
            <a:ext cx="10515600" cy="531813"/>
          </a:xfrm>
        </p:spPr>
        <p:txBody>
          <a:bodyPr>
            <a:normAutofit fontScale="95000"/>
          </a:bodyPr>
          <a:lstStyle/>
          <a:p>
            <a:pPr fontAlgn="auto"/>
            <a:r>
              <a:rPr lang="zh-CN" altLang="en-US" strike="noStrike" noProof="1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要求改写</a:t>
            </a:r>
            <a:r>
              <a:rPr lang="en-US" altLang="zh-CN" strike="noStrike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Floyed</a:t>
            </a:r>
            <a:r>
              <a:rPr lang="zh-CN" altLang="en-US" strike="noStrike" noProof="1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的程序，模仿</a:t>
            </a:r>
            <a:r>
              <a:rPr lang="en-US" altLang="zh-CN" strike="noStrike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Dijkstra</a:t>
            </a:r>
            <a:r>
              <a:rPr lang="zh-CN" altLang="en-US" strike="noStrike" noProof="1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输出路径的方法用</a:t>
            </a:r>
            <a:r>
              <a:rPr lang="en-US" altLang="zh-CN" strike="noStrike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floyed</a:t>
            </a:r>
            <a:r>
              <a:rPr lang="zh-CN" altLang="en-US" strike="noStrike" noProof="1">
                <a:solidFill>
                  <a:schemeClr val="tx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输出最短路径方案。</a:t>
            </a:r>
            <a:endParaRPr lang="en-US" altLang="zh-CN" strike="noStrike" noProof="1">
              <a:solidFill>
                <a:schemeClr val="tx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39" name="文本框 3"/>
          <p:cNvSpPr txBox="1"/>
          <p:nvPr/>
        </p:nvSpPr>
        <p:spPr>
          <a:xfrm>
            <a:off x="838200" y="1925638"/>
            <a:ext cx="7412038" cy="50784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#include&lt;iostream&gt;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#include&lt;cmath&gt;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#include&lt;cstring&gt;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using namespace std;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double dis[101][101];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int x[101],y[101];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int pre[101][101];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int n,i,j,k,m,a,b;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int pf(int x)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{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    return x*x;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}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void print(int x)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{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  if (pre[a][x] == 0) return;    //pre[a][a]=0,说明已经递归到起点a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    print(pre[a][x]);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    cout &lt;&lt; "-&gt;" &lt;&lt; x;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2"/>
          <p:cNvSpPr txBox="1"/>
          <p:nvPr/>
        </p:nvSpPr>
        <p:spPr>
          <a:xfrm>
            <a:off x="822325" y="44450"/>
            <a:ext cx="11299825" cy="67691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int main()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cin &gt;&gt; n;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for (i = 1; i &lt;= n; i++)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 cin &gt;&gt; x[i] &gt;&gt; y[i];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memset(dis,0x7f,sizeof(dis));	 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   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//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初始化数组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cin &gt;&gt; m;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memset(pre,0,sizeof(pre));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          //初始化前驱数组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for (i = 1; i &lt;= m; i++)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{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 cin &gt;&gt; a &gt;&gt; b;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 dis[a][b] = dis[b][a] = sqrt(pf(x[a]-x[b])+pf(y[a]-y[b]));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 pre[a][b] = a;      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         //a与b相连，自然从a到b的最短路径b的前驱是a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 pre[b][a] = b;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}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cin &gt;&gt; a &gt;&gt; b;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for (k = 1; k &lt;= n; k++)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            //floyed 最短路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 for (i = 1; i &lt;= n; i++)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     for (j = 1; j &lt;= n; j++)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         if ((i != j) &amp;&amp; (i != k) &amp;&amp; (j != k))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             if (dis[i][j] &gt; dis[i][k]+dis[k][j])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             {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                 dis[i][j] = dis[i][k] + dis[k][j];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         pre[i][j] = pre[k][j];    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//从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i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到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j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的最短路径更新为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i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→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k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→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j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，那么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i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到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j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最短路径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j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的前驱就肯定与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k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到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j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最短路径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j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的前驱相同。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                }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cout &lt;&lt; a;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print(b);                                //a是起点，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b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是终点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    return 0;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 pitchFamily="18" charset="0"/>
              </a:rPr>
              <a:t>}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2" name="文本框 3"/>
          <p:cNvSpPr txBox="1"/>
          <p:nvPr/>
        </p:nvSpPr>
        <p:spPr>
          <a:xfrm>
            <a:off x="7407275" y="5502275"/>
            <a:ext cx="471487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最后再稍微提一提有向图求最短路径的方法：对有向图求最短路径上面的算法可以直接使用，只需注意如果从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i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到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j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只有一条有向边，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w[i][j]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赋值为这条边的权值，而将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w[j][i]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赋值为无穷大即可。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/>
          <a:lstStyle/>
          <a:p>
            <a:r>
              <a:rPr lang="zh-CN" altLang="en-US"/>
              <a:t>图的连通性问题</a:t>
            </a:r>
          </a:p>
        </p:txBody>
      </p:sp>
      <p:sp>
        <p:nvSpPr>
          <p:cNvPr id="16386" name="Rectangle 3"/>
          <p:cNvSpPr>
            <a:spLocks noGrp="1"/>
          </p:cNvSpPr>
          <p:nvPr/>
        </p:nvSpPr>
        <p:spPr>
          <a:xfrm>
            <a:off x="838200" y="1576388"/>
            <a:ext cx="10674350" cy="43529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/>
          <a:p>
            <a:pPr eaLnBrk="0" hangingPunct="0">
              <a:spcBef>
                <a:spcPct val="20000"/>
              </a:spcBef>
            </a:pP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</a:rPr>
              <a:t>一、判断图中的两点是否连通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</a:rPr>
              <a:t>1、Floyed算法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</a:rPr>
              <a:t>　　　时间复杂度：O(N</a:t>
            </a:r>
            <a:r>
              <a:rPr lang="zh-CN" altLang="en-US" sz="2000" baseline="30000" dirty="0">
                <a:latin typeface="Calibri" panose="020F0502020204030204" charset="0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</a:rPr>
              <a:t> )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</a:rPr>
              <a:t>算法实现：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</a:rPr>
              <a:t>　　把相连的两点间的距离设为dis[i][j]=true,不相连的两点设为dis[i][j]=false，用Floyed算法的变形：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</a:rPr>
              <a:t>　for (k = 1; k &lt;= n; k++)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</a:rPr>
              <a:t>        for (i = 1; i &lt;= n; i++)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</a:rPr>
              <a:t>            for (j = 1; j &lt;= n; j++)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</a:rPr>
              <a:t>　           dis[i][j] = dis[i][j] || (dis[i][k] &amp;&amp; dis[k][j]);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</a:rPr>
              <a:t>　　最后如果dis[i][j]=true的话，那么就说明两点之间有路径连通。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</a:rPr>
              <a:t>　　有向图与无向图</a:t>
            </a:r>
            <a:r>
              <a:rPr lang="zh-CN" altLang="en-US" sz="2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都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适用。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/>
          <a:lstStyle/>
          <a:p>
            <a:r>
              <a:rPr lang="zh-CN" altLang="en-US"/>
              <a:t>图的连通性问题</a:t>
            </a: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lIns="91440" tIns="45720" rIns="91440" bIns="45720" anchor="t"/>
          <a:lstStyle/>
          <a:p>
            <a:pPr marL="0" indent="0">
              <a:buNone/>
            </a:pPr>
            <a:r>
              <a:rPr lang="zh-CN" altLang="en-US"/>
              <a:t>2、遍历算法</a:t>
            </a:r>
          </a:p>
          <a:p>
            <a:pPr marL="0" indent="0">
              <a:buNone/>
            </a:pPr>
            <a:r>
              <a:rPr lang="zh-CN" altLang="en-US"/>
              <a:t>　　时间复杂度：O(N2 )</a:t>
            </a:r>
          </a:p>
          <a:p>
            <a:pPr marL="0" indent="0">
              <a:buNone/>
            </a:pPr>
            <a:r>
              <a:rPr lang="zh-CN" altLang="en-US"/>
              <a:t>算法实现：</a:t>
            </a:r>
          </a:p>
          <a:p>
            <a:pPr marL="0" indent="0">
              <a:buNone/>
            </a:pPr>
            <a:r>
              <a:rPr lang="zh-CN" altLang="en-US"/>
              <a:t>　　从任意一个顶点出发，进行一次遍历，能够从这个点出发到达的点就与起点是联通的。这样就可以求出此顶点和其它各个顶点的连通情况。所以只要把每个顶点作为出发点都进行一次遍历，就能知道任意两个顶点之间是否有路存在。</a:t>
            </a:r>
          </a:p>
          <a:p>
            <a:pPr marL="0" indent="0">
              <a:buNone/>
            </a:pPr>
            <a:r>
              <a:rPr lang="zh-CN" altLang="en-US"/>
              <a:t>　　可以使用DFS实现。</a:t>
            </a:r>
          </a:p>
          <a:p>
            <a:pPr marL="0" indent="0">
              <a:buNone/>
            </a:pPr>
            <a:r>
              <a:rPr lang="zh-CN" altLang="en-US"/>
              <a:t>　　有向图与无向图都适用。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/>
          <a:lstStyle/>
          <a:p>
            <a:r>
              <a:rPr lang="zh-CN" altLang="en-US"/>
              <a:t>最小环问题</a:t>
            </a:r>
          </a:p>
        </p:txBody>
      </p:sp>
      <p:sp>
        <p:nvSpPr>
          <p:cNvPr id="18434" name="文本框 4"/>
          <p:cNvSpPr txBox="1"/>
          <p:nvPr/>
        </p:nvSpPr>
        <p:spPr>
          <a:xfrm>
            <a:off x="838200" y="1690688"/>
            <a:ext cx="10515600" cy="50784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　　最小环就是指在一张图中找出一个环，使得这个环上的各条边的权值之和最小。在Floyed的同时，可以顺便算出最小环。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　　记两点间的最短路为dis[i][j]，g[i][j]为边&lt;i,j&gt;的权值。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　　for  (k = 1; k &lt;= n; k++)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　　　　{   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　　　   for  (i = 1; i &lt;= k-1; i++)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                 for  (j = i+1; j &lt;= k-1; j++)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　　　　      answer = min(answer,dis[i][j]+g[j][k]+g[k][i]);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　　　   for  (i = 1; i &lt;= n; i++)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                for  (j = 1; j &lt;= n; j++)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　　　　　 dis[i][j]=min(dis[i][j],dis[i][k]+dis[k][j]);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              }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　　answer即为这张图的最小环。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　　一个环中的最大结点为k(编号最大)，与它相连的两个点为i,j，这个环的最短长度为g[i][k]+g[k][j]+(i到j的路径中,所有结点编号都小于k的最短路径长度)。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　　根据Floyed的原理，在最外层循环做了k-1次之后，dis[i][j]则代表了i到j的路径中，所有结点编号都小于k的最短路径。</a:t>
            </a: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　　综上所述，该算法一定能找到图中最小环。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/>
          <a:lstStyle/>
          <a:p>
            <a:r>
              <a:rPr lang="zh-CN" altLang="en-US"/>
              <a:t>求有向图的强连通图</a:t>
            </a:r>
          </a:p>
        </p:txBody>
      </p:sp>
      <p:sp>
        <p:nvSpPr>
          <p:cNvPr id="19458" name="Text Box 2"/>
          <p:cNvSpPr txBox="1"/>
          <p:nvPr/>
        </p:nvSpPr>
        <p:spPr>
          <a:xfrm>
            <a:off x="985838" y="1266825"/>
            <a:ext cx="10058400" cy="12001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三、求有向图的强连通分量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 Kosaraju算法可以求出有向图中的强连通分量个数，并且对分属于不同强连通分量的点进行标记。它的算法描述较为简单：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(1)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第一次对图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进行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DFS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遍历，并在遍历过程中，记录每一个点的退出顺序。以下图为例：</a:t>
            </a:r>
          </a:p>
        </p:txBody>
      </p:sp>
      <p:pic>
        <p:nvPicPr>
          <p:cNvPr id="19459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363" y="2635250"/>
            <a:ext cx="571500" cy="533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0" name="Picture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0300" y="2347913"/>
            <a:ext cx="2736850" cy="23764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1" name="Text Box 5"/>
          <p:cNvSpPr txBox="1"/>
          <p:nvPr/>
        </p:nvSpPr>
        <p:spPr>
          <a:xfrm>
            <a:off x="985838" y="472440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 如果以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为起点遍历，访问结点的顺序如下：</a:t>
            </a:r>
          </a:p>
        </p:txBody>
      </p:sp>
      <p:pic>
        <p:nvPicPr>
          <p:cNvPr id="19462" name="Picture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62100" y="5092700"/>
            <a:ext cx="5184775" cy="503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3" name="Text Box 7"/>
          <p:cNvSpPr txBox="1"/>
          <p:nvPr/>
        </p:nvSpPr>
        <p:spPr>
          <a:xfrm>
            <a:off x="985838" y="5516563"/>
            <a:ext cx="8767762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 结点第二次被访问即为退出之时，那么我们可以得到结点的退出顺序：</a:t>
            </a:r>
          </a:p>
        </p:txBody>
      </p:sp>
      <p:pic>
        <p:nvPicPr>
          <p:cNvPr id="19464" name="Picture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62100" y="6162675"/>
            <a:ext cx="3863975" cy="577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/>
          <a:lstStyle/>
          <a:p>
            <a:r>
              <a:rPr lang="zh-CN" altLang="en-US" dirty="0"/>
              <a:t>算法分析&amp;思想讲解</a:t>
            </a:r>
          </a:p>
        </p:txBody>
      </p:sp>
      <p:sp>
        <p:nvSpPr>
          <p:cNvPr id="717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lIns="91440" tIns="45720" rIns="91440" bIns="45720" anchor="t"/>
          <a:lstStyle/>
          <a:p>
            <a:pPr defTabSz="914400"/>
            <a:r>
              <a:rPr lang="zh-CN" altLang="en-US" kern="1200">
                <a:latin typeface="+mn-lt"/>
                <a:ea typeface="+mn-ea"/>
                <a:cs typeface="+mn-cs"/>
              </a:rPr>
              <a:t>三层循环，第一层循环中间点k，第二第三层循环起点终点i、j，算法的思想很容易理解：如果点i到点k的距离加上点k到点j的距离小于原先点i到点j的距离，那么就用这个更短的路径长度来更新原先点i到点j的距离。</a:t>
            </a:r>
          </a:p>
          <a:p>
            <a:pPr defTabSz="914400"/>
            <a:r>
              <a:rPr lang="zh-CN" altLang="en-US" kern="1200">
                <a:latin typeface="+mn-lt"/>
                <a:ea typeface="+mn-ea"/>
                <a:cs typeface="+mn-cs"/>
              </a:rPr>
              <a:t>　　在上图中，因为dis[1][3]+dis[3][2]&lt;dis[1][2]，所以就用dis[1][3]+dis[3][2]来更新原先1到2的距离。</a:t>
            </a:r>
          </a:p>
          <a:p>
            <a:pPr defTabSz="914400"/>
            <a:r>
              <a:rPr lang="zh-CN" altLang="en-US" kern="1200">
                <a:latin typeface="+mn-lt"/>
                <a:ea typeface="+mn-ea"/>
                <a:cs typeface="+mn-cs"/>
              </a:rPr>
              <a:t>　　我们在初始化时，把不相连的点之间的距离设为一个很大的数，不妨可以看作这两点相隔很远很远，如果两者之间有最短路径的话，就会更新成最短路径的长度。Floyed算法的时间复杂度是O(N3)。</a:t>
            </a:r>
          </a:p>
        </p:txBody>
      </p:sp>
      <p:grpSp>
        <p:nvGrpSpPr>
          <p:cNvPr id="7171" name="Group 3"/>
          <p:cNvGrpSpPr/>
          <p:nvPr/>
        </p:nvGrpSpPr>
        <p:grpSpPr>
          <a:xfrm>
            <a:off x="1797050" y="4651375"/>
            <a:ext cx="2736850" cy="1944688"/>
            <a:chOff x="0" y="0"/>
            <a:chExt cx="2055" cy="1431"/>
          </a:xfrm>
        </p:grpSpPr>
        <p:grpSp>
          <p:nvGrpSpPr>
            <p:cNvPr id="7172" name="Group 4"/>
            <p:cNvGrpSpPr/>
            <p:nvPr/>
          </p:nvGrpSpPr>
          <p:grpSpPr>
            <a:xfrm>
              <a:off x="0" y="156"/>
              <a:ext cx="435" cy="360"/>
              <a:chOff x="0" y="0"/>
              <a:chExt cx="435" cy="360"/>
            </a:xfrm>
          </p:grpSpPr>
          <p:sp>
            <p:nvSpPr>
              <p:cNvPr id="7173" name="Oval 5"/>
              <p:cNvSpPr/>
              <p:nvPr/>
            </p:nvSpPr>
            <p:spPr>
              <a:xfrm>
                <a:off x="75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4" name="Text Box 6"/>
              <p:cNvSpPr txBox="1"/>
              <p:nvPr/>
            </p:nvSpPr>
            <p:spPr>
              <a:xfrm>
                <a:off x="0" y="15"/>
                <a:ext cx="36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</a:rPr>
                  <a:t>   1  </a:t>
                </a:r>
              </a:p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175" name="Group 7"/>
            <p:cNvGrpSpPr/>
            <p:nvPr/>
          </p:nvGrpSpPr>
          <p:grpSpPr>
            <a:xfrm>
              <a:off x="1620" y="156"/>
              <a:ext cx="435" cy="360"/>
              <a:chOff x="0" y="0"/>
              <a:chExt cx="435" cy="360"/>
            </a:xfrm>
          </p:grpSpPr>
          <p:sp>
            <p:nvSpPr>
              <p:cNvPr id="7176" name="Oval 8"/>
              <p:cNvSpPr/>
              <p:nvPr/>
            </p:nvSpPr>
            <p:spPr>
              <a:xfrm>
                <a:off x="75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7" name="Text Box 9"/>
              <p:cNvSpPr txBox="1"/>
              <p:nvPr/>
            </p:nvSpPr>
            <p:spPr>
              <a:xfrm>
                <a:off x="0" y="15"/>
                <a:ext cx="36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</a:rPr>
                  <a:t>    2  </a:t>
                </a:r>
              </a:p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178" name="Group 10"/>
            <p:cNvGrpSpPr/>
            <p:nvPr/>
          </p:nvGrpSpPr>
          <p:grpSpPr>
            <a:xfrm>
              <a:off x="945" y="1071"/>
              <a:ext cx="435" cy="360"/>
              <a:chOff x="0" y="0"/>
              <a:chExt cx="435" cy="360"/>
            </a:xfrm>
          </p:grpSpPr>
          <p:sp>
            <p:nvSpPr>
              <p:cNvPr id="7179" name="Oval 11"/>
              <p:cNvSpPr/>
              <p:nvPr/>
            </p:nvSpPr>
            <p:spPr>
              <a:xfrm>
                <a:off x="75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0" name="Text Box 12"/>
              <p:cNvSpPr txBox="1"/>
              <p:nvPr/>
            </p:nvSpPr>
            <p:spPr>
              <a:xfrm>
                <a:off x="0" y="15"/>
                <a:ext cx="36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rPr>
                  <a:t>    3  </a:t>
                </a:r>
              </a:p>
              <a:p>
                <a:pPr>
                  <a:buFont typeface="Arial" panose="020B0604020202020204" pitchFamily="34" charset="0"/>
                  <a:buNone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181" name="Line 13"/>
            <p:cNvSpPr/>
            <p:nvPr/>
          </p:nvSpPr>
          <p:spPr>
            <a:xfrm flipV="1">
              <a:off x="432" y="276"/>
              <a:ext cx="126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2" name="Line 14"/>
            <p:cNvSpPr/>
            <p:nvPr/>
          </p:nvSpPr>
          <p:spPr>
            <a:xfrm>
              <a:off x="360" y="471"/>
              <a:ext cx="720" cy="62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3" name="Line 15"/>
            <p:cNvSpPr/>
            <p:nvPr/>
          </p:nvSpPr>
          <p:spPr>
            <a:xfrm flipV="1">
              <a:off x="1260" y="468"/>
              <a:ext cx="540" cy="62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4" name="Text Box 16"/>
            <p:cNvSpPr txBox="1"/>
            <p:nvPr/>
          </p:nvSpPr>
          <p:spPr>
            <a:xfrm>
              <a:off x="360" y="624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5" name="Text Box 17"/>
            <p:cNvSpPr txBox="1"/>
            <p:nvPr/>
          </p:nvSpPr>
          <p:spPr>
            <a:xfrm>
              <a:off x="1440" y="624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6" name="Text Box 18"/>
            <p:cNvSpPr txBox="1"/>
            <p:nvPr/>
          </p:nvSpPr>
          <p:spPr>
            <a:xfrm>
              <a:off x="1080" y="0"/>
              <a:ext cx="36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</a:p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/>
          <a:lstStyle/>
          <a:p>
            <a:r>
              <a:rPr lang="zh-CN" altLang="en-US"/>
              <a:t>求有向图的强连通图</a:t>
            </a:r>
          </a:p>
        </p:txBody>
      </p:sp>
      <p:pic>
        <p:nvPicPr>
          <p:cNvPr id="20482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9688" y="2397125"/>
            <a:ext cx="3276600" cy="2519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3" name="Text Box 3"/>
          <p:cNvSpPr txBox="1"/>
          <p:nvPr/>
        </p:nvSpPr>
        <p:spPr>
          <a:xfrm>
            <a:off x="1093788" y="1690688"/>
            <a:ext cx="10074275" cy="706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228600" indent="-228600">
              <a:buFont typeface="Arial" panose="020B0604020202020204" pitchFamily="34" charset="0"/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(2)倒转每一条边的方向，构造出一个反图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G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’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。然后按照退出顺序的逆序对反图进行第二次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DFS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遍历。我们按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的逆序第二次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DFS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遍历：</a:t>
            </a:r>
          </a:p>
        </p:txBody>
      </p:sp>
      <p:pic>
        <p:nvPicPr>
          <p:cNvPr id="20484" name="Picture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3138" y="2681288"/>
            <a:ext cx="927100" cy="719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5" name="Text Box 5"/>
          <p:cNvSpPr txBox="1"/>
          <p:nvPr/>
        </p:nvSpPr>
        <p:spPr>
          <a:xfrm>
            <a:off x="1433513" y="4859338"/>
            <a:ext cx="5930900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访问过程如下：</a:t>
            </a:r>
          </a:p>
        </p:txBody>
      </p:sp>
      <p:pic>
        <p:nvPicPr>
          <p:cNvPr id="20486" name="Picture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3513" y="5319713"/>
            <a:ext cx="4826000" cy="476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7" name="Text Box 7"/>
          <p:cNvSpPr txBox="1"/>
          <p:nvPr/>
        </p:nvSpPr>
        <p:spPr>
          <a:xfrm>
            <a:off x="1309688" y="6083300"/>
            <a:ext cx="10044112" cy="7064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每次遍历得到的那些点即属于同一个强连通分量。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4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属于同一个强连通分量，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2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3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5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属于另一个强连通分量。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/>
          <a:lstStyle/>
          <a:p>
            <a:r>
              <a:rPr lang="zh-CN" altLang="en-US" dirty="0"/>
              <a:t>Floyed算法变形</a:t>
            </a: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lIns="91440" tIns="45720" rIns="91440" bIns="45720" anchor="t"/>
          <a:lstStyle/>
          <a:p>
            <a:pPr marL="0" indent="0" defTabSz="914400">
              <a:buFont typeface="Arial" panose="020B0604020202020204" pitchFamily="34" charset="0"/>
              <a:buNone/>
            </a:pPr>
            <a:r>
              <a:rPr lang="zh-CN" altLang="en-US" kern="1200">
                <a:latin typeface="+mn-lt"/>
                <a:ea typeface="+mn-ea"/>
                <a:cs typeface="+mn-cs"/>
              </a:rPr>
              <a:t>　　如果是一个没有边权的图，把相连的两点间的距离设为dis[i][j]=true，不相连的两点设为dis[i][j]=false，用Floyed算法的变形：</a:t>
            </a:r>
          </a:p>
          <a:p>
            <a:pPr marL="0" indent="0" defTabSz="914400">
              <a:buFont typeface="Arial" panose="020B0604020202020204" pitchFamily="34" charset="0"/>
              <a:buNone/>
            </a:pPr>
            <a:r>
              <a:rPr lang="zh-CN" altLang="en-US" kern="1200">
                <a:latin typeface="+mn-lt"/>
                <a:ea typeface="+mn-ea"/>
                <a:cs typeface="+mn-cs"/>
              </a:rPr>
              <a:t>For (k = 1; k &lt;= n; k++)</a:t>
            </a:r>
          </a:p>
          <a:p>
            <a:pPr marL="0" indent="0" defTabSz="914400">
              <a:buFont typeface="Arial" panose="020B0604020202020204" pitchFamily="34" charset="0"/>
              <a:buNone/>
            </a:pPr>
            <a:r>
              <a:rPr lang="zh-CN" altLang="en-US" kern="1200">
                <a:latin typeface="+mn-lt"/>
                <a:ea typeface="+mn-ea"/>
                <a:cs typeface="+mn-cs"/>
              </a:rPr>
              <a:t>  For (i = 1; i &lt;= n; i++)</a:t>
            </a:r>
          </a:p>
          <a:p>
            <a:pPr marL="0" indent="0" defTabSz="914400">
              <a:buFont typeface="Arial" panose="020B0604020202020204" pitchFamily="34" charset="0"/>
              <a:buNone/>
            </a:pPr>
            <a:r>
              <a:rPr lang="zh-CN" altLang="en-US" kern="1200">
                <a:latin typeface="+mn-lt"/>
                <a:ea typeface="+mn-ea"/>
                <a:cs typeface="+mn-cs"/>
              </a:rPr>
              <a:t>    For (j = 1; j &lt;= n; j++)</a:t>
            </a:r>
          </a:p>
          <a:p>
            <a:pPr marL="0" indent="0" defTabSz="914400">
              <a:buFont typeface="Arial" panose="020B0604020202020204" pitchFamily="34" charset="0"/>
              <a:buNone/>
            </a:pPr>
            <a:r>
              <a:rPr lang="zh-CN" altLang="en-US" kern="1200">
                <a:latin typeface="+mn-lt"/>
                <a:ea typeface="+mn-ea"/>
                <a:cs typeface="+mn-cs"/>
              </a:rPr>
              <a:t>　　  dis[i][j] = dis[i][j] || (dis[i][k] &amp;&amp; dis[k][j]);</a:t>
            </a:r>
          </a:p>
          <a:p>
            <a:pPr marL="0" indent="0" defTabSz="914400">
              <a:buFont typeface="Arial" panose="020B0604020202020204" pitchFamily="34" charset="0"/>
              <a:buNone/>
            </a:pPr>
            <a:r>
              <a:rPr lang="zh-CN" altLang="en-US" kern="1200">
                <a:latin typeface="+mn-lt"/>
                <a:ea typeface="+mn-ea"/>
                <a:cs typeface="+mn-cs"/>
              </a:rPr>
              <a:t> 用这个办法可以判断一张图中的两点是否相连。</a:t>
            </a:r>
          </a:p>
          <a:p>
            <a:pPr marL="0" indent="0" defTabSz="914400">
              <a:buFont typeface="Arial" panose="020B0604020202020204" pitchFamily="34" charset="0"/>
              <a:buNone/>
            </a:pPr>
            <a:r>
              <a:rPr lang="zh-CN" altLang="en-US" kern="1200">
                <a:latin typeface="+mn-lt"/>
                <a:ea typeface="+mn-ea"/>
                <a:cs typeface="+mn-cs"/>
              </a:rPr>
              <a:t>最后再强调一点：用来循环中间点的变量k必须放在最外面一层循环。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/>
          <a:lstStyle/>
          <a:p>
            <a:r>
              <a:rPr lang="zh-CN" altLang="en-US" dirty="0"/>
              <a:t>最短路径问题</a:t>
            </a:r>
          </a:p>
        </p:txBody>
      </p:sp>
      <p:sp>
        <p:nvSpPr>
          <p:cNvPr id="9218" name="文本框 4"/>
          <p:cNvSpPr txBox="1"/>
          <p:nvPr/>
        </p:nvSpPr>
        <p:spPr>
          <a:xfrm>
            <a:off x="838200" y="1349375"/>
            <a:ext cx="10810875" cy="3692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None/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　　平面上有n个点（n&lt;=100），每个点的坐标均在-10000~10000之间。其中的一些点之间有连线。</a:t>
            </a:r>
          </a:p>
          <a:p>
            <a:pPr>
              <a:buNone/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　　若有连线，则表示可从一个点到达另一个点，即两点间有通路，通路的距离为两点间的直线距离。现在的</a:t>
            </a:r>
          </a:p>
          <a:p>
            <a:pPr>
              <a:buNone/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　　任务是找出从一点到另一点之间的最短路径。</a:t>
            </a:r>
          </a:p>
          <a:p>
            <a:pPr>
              <a:buNone/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【输入格式】 </a:t>
            </a:r>
          </a:p>
          <a:p>
            <a:pPr>
              <a:buNone/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　　输入文件为short.in，共n+m+3行，其中: </a:t>
            </a:r>
          </a:p>
          <a:p>
            <a:pPr>
              <a:buNone/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　　第一行为整数n。 </a:t>
            </a:r>
          </a:p>
          <a:p>
            <a:pPr>
              <a:buNone/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　　第2行到第n+1行（共n行） ，每行两个整数x和y，描述了一个点的坐标。 </a:t>
            </a:r>
          </a:p>
          <a:p>
            <a:pPr>
              <a:buNone/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　　第n+2行为一个整数m，表示图中连线的个数。 </a:t>
            </a:r>
          </a:p>
          <a:p>
            <a:pPr>
              <a:buNone/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　　此后的m 行，每行描述一条连线，由两个整数i和j组成，表示第i个点和第j个点之间有连线。 </a:t>
            </a:r>
          </a:p>
          <a:p>
            <a:pPr>
              <a:buNone/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　　最后一行：两个整数s和t，分别表示源点和目标点。 </a:t>
            </a:r>
          </a:p>
          <a:p>
            <a:pPr>
              <a:buNone/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【输出格式】 </a:t>
            </a:r>
          </a:p>
          <a:p>
            <a:pPr>
              <a:buNone/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　　输出文件为short.out，仅一行，一个实数（保留两位小数），表示从s到t的最短路径长度。</a:t>
            </a:r>
          </a:p>
        </p:txBody>
      </p:sp>
      <p:sp>
        <p:nvSpPr>
          <p:cNvPr id="9219" name="Text Box 3"/>
          <p:cNvSpPr txBox="1"/>
          <p:nvPr/>
        </p:nvSpPr>
        <p:spPr>
          <a:xfrm>
            <a:off x="3249613" y="5003800"/>
            <a:ext cx="1935162" cy="20605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【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输入样例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】</a:t>
            </a:r>
            <a:endParaRPr lang="en-US" altLang="zh-CN" sz="16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5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0 0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2 0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2 2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0 2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3 1 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16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9220" name="Text Box 4"/>
          <p:cNvSpPr txBox="1"/>
          <p:nvPr/>
        </p:nvSpPr>
        <p:spPr>
          <a:xfrm>
            <a:off x="4670425" y="5041900"/>
            <a:ext cx="5080000" cy="17986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5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1 2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1 3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1 4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2 5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3 5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1 5 </a:t>
            </a:r>
          </a:p>
        </p:txBody>
      </p:sp>
      <p:sp>
        <p:nvSpPr>
          <p:cNvPr id="9221" name="Text Box 5"/>
          <p:cNvSpPr txBox="1"/>
          <p:nvPr/>
        </p:nvSpPr>
        <p:spPr>
          <a:xfrm>
            <a:off x="6162675" y="5041900"/>
            <a:ext cx="1555750" cy="9144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【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输出样例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】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rPr>
              <a:t>3.41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框 3"/>
          <p:cNvSpPr txBox="1"/>
          <p:nvPr/>
        </p:nvSpPr>
        <p:spPr>
          <a:xfrm>
            <a:off x="133350" y="165100"/>
            <a:ext cx="6440488" cy="56308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【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参考程序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】</a:t>
            </a: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#include&lt;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</a:rPr>
              <a:t>cstdio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#include&lt;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</a:rPr>
              <a:t>iostream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#include&lt;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</a:rPr>
              <a:t>cmath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#include&lt;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</a:rPr>
              <a:t>cstring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using namespace std;</a:t>
            </a:r>
          </a:p>
          <a:p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 a[101][3];</a:t>
            </a: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double f[101][101];</a:t>
            </a:r>
          </a:p>
          <a:p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</a:rPr>
              <a:t>n,i,j,k,x,y,m,s,e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</a:rPr>
              <a:t>freopen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("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</a:rPr>
              <a:t>short.in","r",stdin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</a:rPr>
              <a:t>freopen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("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</a:rPr>
              <a:t>short.out","w",stdout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</a:rPr>
              <a:t>cin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 &gt;&gt; n;</a:t>
            </a: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    for (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 = 1;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 &lt;= n;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++)</a:t>
            </a: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</a:rPr>
              <a:t>cin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 &gt;&gt; a[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][1] &gt;&gt; a[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][2];</a:t>
            </a: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</a:rPr>
              <a:t>cin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 &gt;&gt; m;</a:t>
            </a: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</a:rPr>
              <a:t>memset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(f,0x7f,sizeof(f));                 </a:t>
            </a: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   //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初始化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f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数组为最大值</a:t>
            </a:r>
          </a:p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</a:p>
        </p:txBody>
      </p:sp>
      <p:sp>
        <p:nvSpPr>
          <p:cNvPr id="10242" name="Rectangle 2"/>
          <p:cNvSpPr>
            <a:spLocks noGrp="1"/>
          </p:cNvSpPr>
          <p:nvPr/>
        </p:nvSpPr>
        <p:spPr>
          <a:xfrm>
            <a:off x="3475038" y="333375"/>
            <a:ext cx="8858250" cy="6192838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/>
          <a:p>
            <a:pPr eaLnBrk="0" hangingPunct="0">
              <a:spcBef>
                <a:spcPct val="20000"/>
              </a:spcBef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for (i = 1; i &lt;= m; i++)                           //预处理出x、y间距离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    {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      cin &gt;&gt; x &gt;&gt; y;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      f[y][x] = f[x][y] = sqrt(pow(double(a[x][1]-a[y][1]),2)+pow(double(a[x][2]-a[y][2]),2));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                     //pow(x,y)表示x^y，其中x,y必须为double类型，要用cmath库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    }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    cin &gt;&gt; s &gt;&gt; e;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    for (k = 1; k &lt;= n; k++)                     //floyed 最短路算法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       for (i = 1; i &lt;= n; i++)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          for (j = 1; j &lt;= n; j++)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             if ((i != j) &amp;&amp; (i != k) &amp;&amp; (j != k) &amp;&amp; (f[i][k]+f[k][j] &lt; f[i][j]))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                 f[i][j] = f[i][k] + f[k][j];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    printf("%.2lf\n",f[s][e]);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    return 0;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spcBef>
                <a:spcPct val="20000"/>
              </a:spcBef>
            </a:pP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/>
          <a:lstStyle/>
          <a:p>
            <a:r>
              <a:rPr lang="zh-CN" altLang="en-US"/>
              <a:t>牛的旅行</a:t>
            </a:r>
          </a:p>
        </p:txBody>
      </p:sp>
      <p:sp>
        <p:nvSpPr>
          <p:cNvPr id="11266" name="内容占位符 2"/>
          <p:cNvSpPr>
            <a:spLocks noGrp="1"/>
          </p:cNvSpPr>
          <p:nvPr>
            <p:ph idx="1"/>
          </p:nvPr>
        </p:nvSpPr>
        <p:spPr>
          <a:xfrm>
            <a:off x="838200" y="1430338"/>
            <a:ext cx="10515600" cy="4351337"/>
          </a:xfrm>
          <a:ln/>
        </p:spPr>
        <p:txBody>
          <a:bodyPr vert="horz" lIns="91440" tIns="45720" rIns="91440" bIns="45720" anchor="t"/>
          <a:lstStyle/>
          <a:p>
            <a:pPr marL="0" indent="0" defTabSz="914400">
              <a:buFont typeface="Arial" panose="020B0604020202020204" pitchFamily="34" charset="0"/>
              <a:buNone/>
            </a:pPr>
            <a:r>
              <a:rPr lang="zh-CN" altLang="en-US" kern="1200">
                <a:latin typeface="+mn-lt"/>
                <a:ea typeface="+mn-ea"/>
                <a:cs typeface="+mn-cs"/>
              </a:rPr>
              <a:t>【问题描述】</a:t>
            </a:r>
          </a:p>
          <a:p>
            <a:pPr marL="0" indent="0" defTabSz="914400">
              <a:buFont typeface="Arial" panose="020B0604020202020204" pitchFamily="34" charset="0"/>
              <a:buNone/>
            </a:pPr>
            <a:r>
              <a:rPr lang="zh-CN" altLang="en-US" kern="1200">
                <a:latin typeface="+mn-lt"/>
                <a:ea typeface="+mn-ea"/>
                <a:cs typeface="+mn-cs"/>
              </a:rPr>
              <a:t>　　农民John的农场里有很多牧区。有的路径连接一些特定的牧区。一片所有连通的牧区称为一个牧场。但是就目前而言，你能看到至少有两个牧区不连通。现在，John想在农场里添加一条路径 ( 注意，恰好一条 )。对这条路径有这样的限制：一个牧场的直径就是牧场中最远的两个牧区的距离 ( 本题中所提到的所有距离指的都是最短的距离 )。考虑如下的两个牧场，图１是有5个牧区的牧场，牧区用“*”表示，路径用直线表示。每一个牧区都有自己的坐标：</a:t>
            </a:r>
          </a:p>
        </p:txBody>
      </p:sp>
      <p:pic>
        <p:nvPicPr>
          <p:cNvPr id="11267" name="Picture 4" descr="209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71788" y="4130675"/>
            <a:ext cx="5280025" cy="24479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/>
          <a:lstStyle/>
          <a:p>
            <a:endParaRPr lang="zh-CN" altLang="en-US"/>
          </a:p>
        </p:txBody>
      </p:sp>
      <p:sp>
        <p:nvSpPr>
          <p:cNvPr id="1229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lIns="91440" tIns="45720" rIns="91440" bIns="45720" anchor="t"/>
          <a:lstStyle/>
          <a:p>
            <a:pPr defTabSz="914400"/>
            <a:endParaRPr lang="zh-CN" altLang="en-US" kern="1200">
              <a:latin typeface="+mn-lt"/>
              <a:ea typeface="+mn-ea"/>
              <a:cs typeface="+mn-cs"/>
            </a:endParaRPr>
          </a:p>
          <a:p>
            <a:pPr defTabSz="914400"/>
            <a:endParaRPr lang="zh-CN" altLang="en-US" kern="1200">
              <a:latin typeface="+mn-lt"/>
              <a:ea typeface="+mn-ea"/>
              <a:cs typeface="+mn-cs"/>
            </a:endParaRPr>
          </a:p>
          <a:p>
            <a:pPr defTabSz="914400"/>
            <a:endParaRPr lang="zh-CN" altLang="en-US" kern="1200">
              <a:latin typeface="+mn-lt"/>
              <a:ea typeface="+mn-ea"/>
              <a:cs typeface="+mn-cs"/>
            </a:endParaRPr>
          </a:p>
          <a:p>
            <a:pPr defTabSz="914400"/>
            <a:endParaRPr lang="zh-CN" altLang="en-US" kern="120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kern="1200" dirty="0">
                <a:latin typeface="宋体" panose="02010600030101010101" pitchFamily="2" charset="-122"/>
                <a:ea typeface="+mn-ea"/>
                <a:cs typeface="+mn-cs"/>
                <a:sym typeface="宋体" panose="02010600030101010101" pitchFamily="2" charset="-122"/>
              </a:rPr>
              <a:t>图１所示的牧场的直径大约是</a:t>
            </a:r>
            <a:r>
              <a:rPr lang="en-US" altLang="zh-CN" kern="1200" dirty="0">
                <a:latin typeface="宋体" panose="02010600030101010101" pitchFamily="2" charset="-122"/>
                <a:ea typeface="+mn-ea"/>
                <a:cs typeface="+mn-cs"/>
                <a:sym typeface="宋体" panose="02010600030101010101" pitchFamily="2" charset="-122"/>
              </a:rPr>
              <a:t>12.07106, </a:t>
            </a:r>
            <a:r>
              <a:rPr lang="zh-CN" altLang="en-US" kern="1200" dirty="0">
                <a:latin typeface="宋体" panose="02010600030101010101" pitchFamily="2" charset="-122"/>
                <a:ea typeface="+mn-ea"/>
                <a:cs typeface="+mn-cs"/>
                <a:sym typeface="宋体" panose="02010600030101010101" pitchFamily="2" charset="-122"/>
              </a:rPr>
              <a:t>最远的两个牧区是</a:t>
            </a:r>
            <a:r>
              <a:rPr lang="en-US" altLang="zh-CN" kern="1200" dirty="0">
                <a:latin typeface="宋体" panose="02010600030101010101" pitchFamily="2" charset="-122"/>
                <a:ea typeface="+mn-ea"/>
                <a:cs typeface="+mn-cs"/>
                <a:sym typeface="宋体" panose="02010600030101010101" pitchFamily="2" charset="-122"/>
              </a:rPr>
              <a:t>A</a:t>
            </a:r>
            <a:r>
              <a:rPr lang="zh-CN" altLang="en-US" kern="1200" dirty="0">
                <a:latin typeface="宋体" panose="02010600030101010101" pitchFamily="2" charset="-122"/>
                <a:ea typeface="+mn-ea"/>
                <a:cs typeface="+mn-cs"/>
                <a:sym typeface="宋体" panose="02010600030101010101" pitchFamily="2" charset="-122"/>
              </a:rPr>
              <a:t>和</a:t>
            </a:r>
            <a:r>
              <a:rPr lang="en-US" altLang="zh-CN" kern="1200" dirty="0">
                <a:latin typeface="宋体" panose="02010600030101010101" pitchFamily="2" charset="-122"/>
                <a:ea typeface="+mn-ea"/>
                <a:cs typeface="+mn-cs"/>
                <a:sym typeface="宋体" panose="02010600030101010101" pitchFamily="2" charset="-122"/>
              </a:rPr>
              <a:t>E</a:t>
            </a:r>
            <a:r>
              <a:rPr lang="zh-CN" altLang="en-US" kern="1200" dirty="0">
                <a:latin typeface="宋体" panose="02010600030101010101" pitchFamily="2" charset="-122"/>
                <a:ea typeface="+mn-ea"/>
                <a:cs typeface="+mn-cs"/>
                <a:sym typeface="宋体" panose="02010600030101010101" pitchFamily="2" charset="-122"/>
              </a:rPr>
              <a:t>，它们之间的最短路径是</a:t>
            </a:r>
            <a:r>
              <a:rPr lang="en-US" altLang="zh-CN" kern="1200" dirty="0">
                <a:latin typeface="宋体" panose="02010600030101010101" pitchFamily="2" charset="-122"/>
                <a:ea typeface="+mn-ea"/>
                <a:cs typeface="+mn-cs"/>
                <a:sym typeface="宋体" panose="02010600030101010101" pitchFamily="2" charset="-122"/>
              </a:rPr>
              <a:t>A-B-E</a:t>
            </a:r>
            <a:r>
              <a:rPr lang="zh-CN" altLang="en-US" kern="1200" dirty="0">
                <a:latin typeface="宋体" panose="02010600030101010101" pitchFamily="2" charset="-122"/>
                <a:ea typeface="+mn-ea"/>
                <a:cs typeface="+mn-cs"/>
                <a:sym typeface="宋体" panose="02010600030101010101" pitchFamily="2" charset="-122"/>
              </a:rPr>
              <a:t>。 　　这两个牧场都在</a:t>
            </a:r>
            <a:r>
              <a:rPr lang="en-US" altLang="zh-CN" kern="1200" dirty="0">
                <a:latin typeface="宋体" panose="02010600030101010101" pitchFamily="2" charset="-122"/>
                <a:ea typeface="+mn-ea"/>
                <a:cs typeface="+mn-cs"/>
                <a:sym typeface="宋体" panose="02010600030101010101" pitchFamily="2" charset="-122"/>
              </a:rPr>
              <a:t>John</a:t>
            </a:r>
            <a:r>
              <a:rPr lang="zh-CN" altLang="en-US" kern="1200" dirty="0">
                <a:latin typeface="宋体" panose="02010600030101010101" pitchFamily="2" charset="-122"/>
                <a:ea typeface="+mn-ea"/>
                <a:cs typeface="+mn-cs"/>
                <a:sym typeface="宋体" panose="02010600030101010101" pitchFamily="2" charset="-122"/>
              </a:rPr>
              <a:t>的农场上。</a:t>
            </a:r>
            <a:r>
              <a:rPr lang="en-US" altLang="zh-CN" kern="1200" dirty="0">
                <a:latin typeface="宋体" panose="02010600030101010101" pitchFamily="2" charset="-122"/>
                <a:ea typeface="+mn-ea"/>
                <a:cs typeface="+mn-cs"/>
                <a:sym typeface="宋体" panose="02010600030101010101" pitchFamily="2" charset="-122"/>
              </a:rPr>
              <a:t>John</a:t>
            </a:r>
            <a:r>
              <a:rPr lang="zh-CN" altLang="en-US" kern="1200" dirty="0">
                <a:latin typeface="宋体" panose="02010600030101010101" pitchFamily="2" charset="-122"/>
                <a:ea typeface="+mn-ea"/>
                <a:cs typeface="+mn-cs"/>
                <a:sym typeface="宋体" panose="02010600030101010101" pitchFamily="2" charset="-122"/>
              </a:rPr>
              <a:t>将会在两个牧场中各选一个牧区，然后用一条路径连起来，使得连通后这个新的更大的牧场有最小的直径。注意，如果两条路径中途相交，我们不认为它们是连通的。只有两条路径在同一个牧区相交，我们才认为它们是连通的。 　　现在请你编程找出一条连接两个不同牧场的路径，使得连上这条路径后，这个更大的新牧场有最小的直径。</a:t>
            </a:r>
          </a:p>
        </p:txBody>
      </p:sp>
      <p:pic>
        <p:nvPicPr>
          <p:cNvPr id="12291" name="Picture 4" descr="209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03588" y="587375"/>
            <a:ext cx="4889500" cy="22669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6476</Words>
  <Application>Microsoft Office PowerPoint</Application>
  <PresentationFormat>宽屏</PresentationFormat>
  <Paragraphs>740</Paragraphs>
  <Slides>40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黑体</vt:lpstr>
      <vt:lpstr>宋体</vt:lpstr>
      <vt:lpstr>微软雅黑</vt:lpstr>
      <vt:lpstr>Arial</vt:lpstr>
      <vt:lpstr>Calibri</vt:lpstr>
      <vt:lpstr>Microsoft Sans Serif</vt:lpstr>
      <vt:lpstr>Times New Roman</vt:lpstr>
      <vt:lpstr>Office 主题</vt:lpstr>
      <vt:lpstr>最短路径算法</vt:lpstr>
      <vt:lpstr>最短路径</vt:lpstr>
      <vt:lpstr>Floyed-Warshall算法 O(N3) </vt:lpstr>
      <vt:lpstr>算法分析&amp;思想讲解</vt:lpstr>
      <vt:lpstr>Floyed算法变形</vt:lpstr>
      <vt:lpstr>最短路径问题</vt:lpstr>
      <vt:lpstr>PowerPoint 演示文稿</vt:lpstr>
      <vt:lpstr>牛的旅行</vt:lpstr>
      <vt:lpstr>PowerPoint 演示文稿</vt:lpstr>
      <vt:lpstr>PowerPoint 演示文稿</vt:lpstr>
      <vt:lpstr>算法分析</vt:lpstr>
      <vt:lpstr>PowerPoint 演示文稿</vt:lpstr>
      <vt:lpstr>Dijkstra算法O (N2)</vt:lpstr>
      <vt:lpstr>算法分析</vt:lpstr>
      <vt:lpstr>算法分析</vt:lpstr>
      <vt:lpstr>PowerPoint 演示文稿</vt:lpstr>
      <vt:lpstr>PowerPoint 演示文稿</vt:lpstr>
      <vt:lpstr>PowerPoint 演示文稿</vt:lpstr>
      <vt:lpstr>PowerPoint 演示文稿</vt:lpstr>
      <vt:lpstr>最短路径问题(Dijkstra) </vt:lpstr>
      <vt:lpstr>最小花费</vt:lpstr>
      <vt:lpstr>PowerPoint 演示文稿</vt:lpstr>
      <vt:lpstr>Bellman-Ford算法O(NE)</vt:lpstr>
      <vt:lpstr>算法实现</vt:lpstr>
      <vt:lpstr>算法分析</vt:lpstr>
      <vt:lpstr>负权回路</vt:lpstr>
      <vt:lpstr>最短路径问题(Bellman-Ford)  </vt:lpstr>
      <vt:lpstr>SPFA算法O(kE)</vt:lpstr>
      <vt:lpstr>算法实现</vt:lpstr>
      <vt:lpstr>香甜的黄油(Sweet Butter)</vt:lpstr>
      <vt:lpstr>PowerPoint 演示文稿</vt:lpstr>
      <vt:lpstr>输出最短路径</vt:lpstr>
      <vt:lpstr>Floyed算法输出最短路径</vt:lpstr>
      <vt:lpstr>最短路径问题(Floyed法输出路径)</vt:lpstr>
      <vt:lpstr>PowerPoint 演示文稿</vt:lpstr>
      <vt:lpstr>图的连通性问题</vt:lpstr>
      <vt:lpstr>图的连通性问题</vt:lpstr>
      <vt:lpstr>最小环问题</vt:lpstr>
      <vt:lpstr>求有向图的强连通图</vt:lpstr>
      <vt:lpstr>求有向图的强连通图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最短路径算法</dc:title>
  <dc:creator/>
  <cp:lastModifiedBy>She Leon</cp:lastModifiedBy>
  <cp:revision>6</cp:revision>
  <dcterms:created xsi:type="dcterms:W3CDTF">2018-03-01T02:03:00Z</dcterms:created>
  <dcterms:modified xsi:type="dcterms:W3CDTF">2018-09-21T08:43:33Z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