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一格" initials="罗" lastIdx="1" clrIdx="0">
    <p:extLst>
      <p:ext uri="{19B8F6BF-5375-455C-9EA6-DF929625EA0E}">
        <p15:presenceInfo xmlns:p15="http://schemas.microsoft.com/office/powerpoint/2012/main" userId="cb7a896272b5c7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6025-CCB0-49D4-95C7-4DC78EE59B5B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02F4-1CBA-4033-A571-D49EC6BF32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481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6025-CCB0-49D4-95C7-4DC78EE59B5B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02F4-1CBA-4033-A571-D49EC6BF32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700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6025-CCB0-49D4-95C7-4DC78EE59B5B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02F4-1CBA-4033-A571-D49EC6BF32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390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6025-CCB0-49D4-95C7-4DC78EE59B5B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02F4-1CBA-4033-A571-D49EC6BF32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655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6025-CCB0-49D4-95C7-4DC78EE59B5B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02F4-1CBA-4033-A571-D49EC6BF32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531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6025-CCB0-49D4-95C7-4DC78EE59B5B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02F4-1CBA-4033-A571-D49EC6BF32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933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6025-CCB0-49D4-95C7-4DC78EE59B5B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02F4-1CBA-4033-A571-D49EC6BF32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272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6025-CCB0-49D4-95C7-4DC78EE59B5B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02F4-1CBA-4033-A571-D49EC6BF32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698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6025-CCB0-49D4-95C7-4DC78EE59B5B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02F4-1CBA-4033-A571-D49EC6BF32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4228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6025-CCB0-49D4-95C7-4DC78EE59B5B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02F4-1CBA-4033-A571-D49EC6BF32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627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6025-CCB0-49D4-95C7-4DC78EE59B5B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02F4-1CBA-4033-A571-D49EC6BF32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787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46025-CCB0-49D4-95C7-4DC78EE59B5B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A02F4-1CBA-4033-A571-D49EC6BF32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946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talpha/idp_m112_2020/-/blob/master/greedy_algorithm/greedy_algorithm.ino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9676D6-08CB-4C75-9471-DA20A8C5989C}"/>
              </a:ext>
            </a:extLst>
          </p:cNvPr>
          <p:cNvSpPr txBox="1"/>
          <p:nvPr/>
        </p:nvSpPr>
        <p:spPr>
          <a:xfrm>
            <a:off x="2161539" y="350561"/>
            <a:ext cx="253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b="1" u="sng" dirty="0"/>
              <a:t>1. System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0D91DD-E4B7-475D-9A75-87C2005C25FD}"/>
              </a:ext>
            </a:extLst>
          </p:cNvPr>
          <p:cNvSpPr txBox="1"/>
          <p:nvPr/>
        </p:nvSpPr>
        <p:spPr>
          <a:xfrm>
            <a:off x="1293495" y="150098"/>
            <a:ext cx="4271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b="1" u="sng" dirty="0"/>
              <a:t>Software Documentation – Team M112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AE1A313-2E63-4699-9D42-FF9B00D24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836014"/>
              </p:ext>
            </p:extLst>
          </p:nvPr>
        </p:nvGraphicFramePr>
        <p:xfrm>
          <a:off x="191599" y="7826373"/>
          <a:ext cx="4124497" cy="1998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1865">
                  <a:extLst>
                    <a:ext uri="{9D8B030D-6E8A-4147-A177-3AD203B41FA5}">
                      <a16:colId xmlns:a16="http://schemas.microsoft.com/office/drawing/2014/main" val="2661345408"/>
                    </a:ext>
                  </a:extLst>
                </a:gridCol>
                <a:gridCol w="1109890">
                  <a:extLst>
                    <a:ext uri="{9D8B030D-6E8A-4147-A177-3AD203B41FA5}">
                      <a16:colId xmlns:a16="http://schemas.microsoft.com/office/drawing/2014/main" val="2249710097"/>
                    </a:ext>
                  </a:extLst>
                </a:gridCol>
                <a:gridCol w="2022742">
                  <a:extLst>
                    <a:ext uri="{9D8B030D-6E8A-4147-A177-3AD203B41FA5}">
                      <a16:colId xmlns:a16="http://schemas.microsoft.com/office/drawing/2014/main" val="694573925"/>
                    </a:ext>
                  </a:extLst>
                </a:gridCol>
              </a:tblGrid>
              <a:tr h="21522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Analogue Pins</a:t>
                      </a:r>
                      <a:endParaRPr lang="zh-CN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683445"/>
                  </a:ext>
                </a:extLst>
              </a:tr>
              <a:tr h="3382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Pin</a:t>
                      </a:r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Name</a:t>
                      </a:r>
                    </a:p>
                    <a:p>
                      <a:pPr algn="ctr"/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Function</a:t>
                      </a:r>
                      <a:endParaRPr lang="zh-CN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360612"/>
                  </a:ext>
                </a:extLst>
              </a:tr>
              <a:tr h="2152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A0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Left Line sensor</a:t>
                      </a:r>
                      <a:endParaRPr lang="zh-CN" altLang="en-US" sz="8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altLang="zh-CN" sz="800" dirty="0"/>
                        <a:t>Connect the 4 line sensors to analogue input to detect the black, white colors on the table. Use as the input states for line follower algorithm. 4 sensors give us enough states and great flexibility to handle with different situations.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21274"/>
                  </a:ext>
                </a:extLst>
              </a:tr>
              <a:tr h="2152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/>
                        <a:t>Middle LS1</a:t>
                      </a:r>
                      <a:endParaRPr lang="zh-CN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253727"/>
                  </a:ext>
                </a:extLst>
              </a:tr>
              <a:tr h="2152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/>
                        <a:t>Middle LS2</a:t>
                      </a:r>
                      <a:endParaRPr lang="zh-CN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497671"/>
                  </a:ext>
                </a:extLst>
              </a:tr>
              <a:tr h="2152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/>
                        <a:t>Right LS</a:t>
                      </a:r>
                      <a:endParaRPr lang="zh-CN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124905"/>
                  </a:ext>
                </a:extLst>
              </a:tr>
              <a:tr h="2152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A4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LDR Sensor Red</a:t>
                      </a:r>
                      <a:endParaRPr lang="zh-CN" altLang="en-US" sz="8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800" dirty="0"/>
                        <a:t>Read values from LDR sensors and take the difference. Two sensor values allow us to calibrate according to different daylight condition and eliminate its influence.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49594"/>
                  </a:ext>
                </a:extLst>
              </a:tr>
              <a:tr h="368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A5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LDR Sensor Blue</a:t>
                      </a:r>
                      <a:endParaRPr lang="zh-CN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59279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458A2FC-3B9E-46BF-B254-AF89F143B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137714"/>
              </p:ext>
            </p:extLst>
          </p:nvPr>
        </p:nvGraphicFramePr>
        <p:xfrm>
          <a:off x="4444832" y="7826374"/>
          <a:ext cx="2130193" cy="19984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3177">
                  <a:extLst>
                    <a:ext uri="{9D8B030D-6E8A-4147-A177-3AD203B41FA5}">
                      <a16:colId xmlns:a16="http://schemas.microsoft.com/office/drawing/2014/main" val="803227182"/>
                    </a:ext>
                  </a:extLst>
                </a:gridCol>
                <a:gridCol w="1247016">
                  <a:extLst>
                    <a:ext uri="{9D8B030D-6E8A-4147-A177-3AD203B41FA5}">
                      <a16:colId xmlns:a16="http://schemas.microsoft.com/office/drawing/2014/main" val="2175014772"/>
                    </a:ext>
                  </a:extLst>
                </a:gridCol>
              </a:tblGrid>
              <a:tr h="20350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Digital Pins</a:t>
                      </a:r>
                      <a:endParaRPr lang="zh-CN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03189"/>
                  </a:ext>
                </a:extLst>
              </a:tr>
              <a:tr h="2035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Pin</a:t>
                      </a:r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Name</a:t>
                      </a:r>
                      <a:endParaRPr lang="zh-CN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98970"/>
                  </a:ext>
                </a:extLst>
              </a:tr>
              <a:tr h="2035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Green LED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95660"/>
                  </a:ext>
                </a:extLst>
              </a:tr>
              <a:tr h="2035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Amber LED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130133"/>
                  </a:ext>
                </a:extLst>
              </a:tr>
              <a:tr h="2035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4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Red LED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436328"/>
                  </a:ext>
                </a:extLst>
              </a:tr>
              <a:tr h="2035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5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Start Button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569299"/>
                  </a:ext>
                </a:extLst>
              </a:tr>
              <a:tr h="2524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6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US Sensor Distance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61762"/>
                  </a:ext>
                </a:extLst>
              </a:tr>
              <a:tr h="2524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US Sensor echo pin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948745"/>
                  </a:ext>
                </a:extLst>
              </a:tr>
              <a:tr h="2035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US Sensor trig pin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03419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E5C2CF6-61CB-413E-9177-4EEDB66C0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633170"/>
              </p:ext>
            </p:extLst>
          </p:nvPr>
        </p:nvGraphicFramePr>
        <p:xfrm>
          <a:off x="4940936" y="6730786"/>
          <a:ext cx="1820053" cy="922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015">
                  <a:extLst>
                    <a:ext uri="{9D8B030D-6E8A-4147-A177-3AD203B41FA5}">
                      <a16:colId xmlns:a16="http://schemas.microsoft.com/office/drawing/2014/main" val="1069416201"/>
                    </a:ext>
                  </a:extLst>
                </a:gridCol>
                <a:gridCol w="1365038">
                  <a:extLst>
                    <a:ext uri="{9D8B030D-6E8A-4147-A177-3AD203B41FA5}">
                      <a16:colId xmlns:a16="http://schemas.microsoft.com/office/drawing/2014/main" val="782388162"/>
                    </a:ext>
                  </a:extLst>
                </a:gridCol>
              </a:tblGrid>
              <a:tr h="16536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Motor Shield</a:t>
                      </a:r>
                      <a:endParaRPr lang="zh-CN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87825"/>
                  </a:ext>
                </a:extLst>
              </a:tr>
              <a:tr h="354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Motor 1</a:t>
                      </a:r>
                      <a:endParaRPr lang="zh-CN" altLang="en-US" sz="8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800" dirty="0"/>
                        <a:t>Take the speed and direction (1 forward, 0 backward) as input 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301373"/>
                  </a:ext>
                </a:extLst>
              </a:tr>
              <a:tr h="354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Motor 2</a:t>
                      </a:r>
                      <a:endParaRPr lang="zh-CN" altLang="en-US" sz="8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97232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369D070-21AD-41D5-970C-FC48BEB1BD47}"/>
              </a:ext>
            </a:extLst>
          </p:cNvPr>
          <p:cNvSpPr/>
          <p:nvPr/>
        </p:nvSpPr>
        <p:spPr>
          <a:xfrm>
            <a:off x="3056021" y="611763"/>
            <a:ext cx="7459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Start button</a:t>
            </a:r>
            <a:endParaRPr lang="zh-CN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D0815D-1BAA-4832-89FB-6A58791F6F29}"/>
              </a:ext>
            </a:extLst>
          </p:cNvPr>
          <p:cNvSpPr txBox="1"/>
          <p:nvPr/>
        </p:nvSpPr>
        <p:spPr>
          <a:xfrm>
            <a:off x="3500353" y="994420"/>
            <a:ext cx="1383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Button state == 1</a:t>
            </a:r>
            <a:endParaRPr lang="zh-CN" alt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87DF24-27FE-423E-A29C-E2459A6CEDAD}"/>
              </a:ext>
            </a:extLst>
          </p:cNvPr>
          <p:cNvSpPr/>
          <p:nvPr/>
        </p:nvSpPr>
        <p:spPr>
          <a:xfrm>
            <a:off x="2626828" y="1743585"/>
            <a:ext cx="1604344" cy="369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Robot Initialization</a:t>
            </a:r>
            <a:endParaRPr lang="zh-CN" altLang="en-US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5191538-67D3-42FA-8701-112C5DAE7889}"/>
              </a:ext>
            </a:extLst>
          </p:cNvPr>
          <p:cNvSpPr/>
          <p:nvPr/>
        </p:nvSpPr>
        <p:spPr>
          <a:xfrm>
            <a:off x="2748338" y="3999401"/>
            <a:ext cx="1333333" cy="369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Line follower</a:t>
            </a:r>
            <a:endParaRPr lang="zh-CN" altLang="en-US" sz="1200" dirty="0"/>
          </a:p>
        </p:txBody>
      </p:sp>
      <p:sp>
        <p:nvSpPr>
          <p:cNvPr id="65" name="Diamond 64">
            <a:extLst>
              <a:ext uri="{FF2B5EF4-FFF2-40B4-BE49-F238E27FC236}">
                <a16:creationId xmlns:a16="http://schemas.microsoft.com/office/drawing/2014/main" id="{9A0FBBE9-D18D-41AC-86FA-BA6DC6D7AB1C}"/>
              </a:ext>
            </a:extLst>
          </p:cNvPr>
          <p:cNvSpPr/>
          <p:nvPr/>
        </p:nvSpPr>
        <p:spPr>
          <a:xfrm>
            <a:off x="3274996" y="1192844"/>
            <a:ext cx="308008" cy="29838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66" name="Diamond 65">
            <a:extLst>
              <a:ext uri="{FF2B5EF4-FFF2-40B4-BE49-F238E27FC236}">
                <a16:creationId xmlns:a16="http://schemas.microsoft.com/office/drawing/2014/main" id="{5A6E9075-143D-409C-B77D-3DE0D764170E}"/>
              </a:ext>
            </a:extLst>
          </p:cNvPr>
          <p:cNvSpPr/>
          <p:nvPr/>
        </p:nvSpPr>
        <p:spPr>
          <a:xfrm>
            <a:off x="3274995" y="2938087"/>
            <a:ext cx="308008" cy="29838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67" name="Diamond 66">
            <a:extLst>
              <a:ext uri="{FF2B5EF4-FFF2-40B4-BE49-F238E27FC236}">
                <a16:creationId xmlns:a16="http://schemas.microsoft.com/office/drawing/2014/main" id="{BC3CCF9E-FB90-429D-8841-9979187C5287}"/>
              </a:ext>
            </a:extLst>
          </p:cNvPr>
          <p:cNvSpPr/>
          <p:nvPr/>
        </p:nvSpPr>
        <p:spPr>
          <a:xfrm>
            <a:off x="3261000" y="4982452"/>
            <a:ext cx="308008" cy="29838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F1DFCE-0F4E-4B09-86FC-F4A4D1840EE6}"/>
              </a:ext>
            </a:extLst>
          </p:cNvPr>
          <p:cNvCxnSpPr>
            <a:cxnSpLocks/>
            <a:stCxn id="5" idx="2"/>
            <a:endCxn id="65" idx="0"/>
          </p:cNvCxnSpPr>
          <p:nvPr/>
        </p:nvCxnSpPr>
        <p:spPr>
          <a:xfrm>
            <a:off x="3429000" y="981095"/>
            <a:ext cx="0" cy="21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352612D-28D5-4163-8483-8AC92CC06101}"/>
              </a:ext>
            </a:extLst>
          </p:cNvPr>
          <p:cNvCxnSpPr>
            <a:stCxn id="65" idx="2"/>
            <a:endCxn id="19" idx="0"/>
          </p:cNvCxnSpPr>
          <p:nvPr/>
        </p:nvCxnSpPr>
        <p:spPr>
          <a:xfrm>
            <a:off x="3429000" y="1491227"/>
            <a:ext cx="0" cy="252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CE9B8EA-DA3B-4C80-ADA4-7FFD2AC45093}"/>
              </a:ext>
            </a:extLst>
          </p:cNvPr>
          <p:cNvCxnSpPr>
            <a:cxnSpLocks/>
            <a:stCxn id="19" idx="1"/>
            <a:endCxn id="66" idx="1"/>
          </p:cNvCxnSpPr>
          <p:nvPr/>
        </p:nvCxnSpPr>
        <p:spPr>
          <a:xfrm rot="10800000" flipH="1" flipV="1">
            <a:off x="2626827" y="1928241"/>
            <a:ext cx="648167" cy="1159038"/>
          </a:xfrm>
          <a:prstGeom prst="bentConnector3">
            <a:avLst>
              <a:gd name="adj1" fmla="val -352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98CDA50-5F84-4F06-AEB1-6A12C526FD6B}"/>
              </a:ext>
            </a:extLst>
          </p:cNvPr>
          <p:cNvCxnSpPr>
            <a:cxnSpLocks/>
            <a:stCxn id="19" idx="2"/>
            <a:endCxn id="66" idx="0"/>
          </p:cNvCxnSpPr>
          <p:nvPr/>
        </p:nvCxnSpPr>
        <p:spPr>
          <a:xfrm flipH="1">
            <a:off x="3428999" y="2112897"/>
            <a:ext cx="1" cy="82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45C1DFB-41FF-4751-BAA2-3700B66E7E63}"/>
              </a:ext>
            </a:extLst>
          </p:cNvPr>
          <p:cNvCxnSpPr>
            <a:cxnSpLocks/>
            <a:stCxn id="19" idx="3"/>
            <a:endCxn id="66" idx="3"/>
          </p:cNvCxnSpPr>
          <p:nvPr/>
        </p:nvCxnSpPr>
        <p:spPr>
          <a:xfrm flipH="1">
            <a:off x="3583003" y="1928241"/>
            <a:ext cx="648169" cy="1159038"/>
          </a:xfrm>
          <a:prstGeom prst="bentConnector3">
            <a:avLst>
              <a:gd name="adj1" fmla="val -352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4967635-C66F-4CA2-94A1-2581373FB892}"/>
              </a:ext>
            </a:extLst>
          </p:cNvPr>
          <p:cNvSpPr txBox="1"/>
          <p:nvPr/>
        </p:nvSpPr>
        <p:spPr>
          <a:xfrm>
            <a:off x="3520991" y="1334622"/>
            <a:ext cx="1456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Read 2 color inputs (A4, A5)</a:t>
            </a:r>
            <a:endParaRPr lang="zh-CN" altLang="en-US" sz="1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B597EE1-530F-46C7-987E-0C34268D3FDB}"/>
              </a:ext>
            </a:extLst>
          </p:cNvPr>
          <p:cNvSpPr txBox="1"/>
          <p:nvPr/>
        </p:nvSpPr>
        <p:spPr>
          <a:xfrm>
            <a:off x="3002568" y="2281776"/>
            <a:ext cx="904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Calibration color value</a:t>
            </a:r>
            <a:endParaRPr lang="zh-CN" alt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4FF7CA1-3485-4D32-9697-F4E40902287B}"/>
              </a:ext>
            </a:extLst>
          </p:cNvPr>
          <p:cNvSpPr txBox="1"/>
          <p:nvPr/>
        </p:nvSpPr>
        <p:spPr>
          <a:xfrm>
            <a:off x="1599567" y="3400457"/>
            <a:ext cx="1312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Receive 4 line sensor value inputs (input A0, A1, A2, A3)</a:t>
            </a:r>
            <a:endParaRPr lang="zh-CN" altLang="en-US" sz="12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94BD926-2207-4118-B27A-6012ADBF5CFB}"/>
              </a:ext>
            </a:extLst>
          </p:cNvPr>
          <p:cNvSpPr txBox="1"/>
          <p:nvPr/>
        </p:nvSpPr>
        <p:spPr>
          <a:xfrm>
            <a:off x="3968231" y="3537736"/>
            <a:ext cx="1456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Receive echo sound wave (input 12)</a:t>
            </a:r>
            <a:endParaRPr lang="zh-CN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EB68E8A-AF6A-440D-A097-720129249564}"/>
              </a:ext>
            </a:extLst>
          </p:cNvPr>
          <p:cNvSpPr txBox="1"/>
          <p:nvPr/>
        </p:nvSpPr>
        <p:spPr>
          <a:xfrm>
            <a:off x="1281410" y="2194136"/>
            <a:ext cx="1677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Amber LED flash (output 3)</a:t>
            </a:r>
            <a:endParaRPr lang="zh-CN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B8EFB30-28E1-40B8-9BBE-07C65900F05F}"/>
              </a:ext>
            </a:extLst>
          </p:cNvPr>
          <p:cNvSpPr txBox="1"/>
          <p:nvPr/>
        </p:nvSpPr>
        <p:spPr>
          <a:xfrm>
            <a:off x="4413390" y="2203689"/>
            <a:ext cx="1151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Set motor move forward (M1, M2)</a:t>
            </a:r>
            <a:endParaRPr lang="zh-CN" alt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5D4CD83-1C0A-4D3F-8DE0-ED78D207B9FD}"/>
              </a:ext>
            </a:extLst>
          </p:cNvPr>
          <p:cNvSpPr txBox="1"/>
          <p:nvPr/>
        </p:nvSpPr>
        <p:spPr>
          <a:xfrm>
            <a:off x="5342021" y="1739834"/>
            <a:ext cx="1677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Send sound wave from trig pin (output 13)</a:t>
            </a:r>
            <a:endParaRPr lang="zh-CN" altLang="en-US" sz="12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B20326-9FC0-4028-A67E-FE1644BF787D}"/>
              </a:ext>
            </a:extLst>
          </p:cNvPr>
          <p:cNvCxnSpPr>
            <a:stCxn id="19" idx="3"/>
          </p:cNvCxnSpPr>
          <p:nvPr/>
        </p:nvCxnSpPr>
        <p:spPr>
          <a:xfrm>
            <a:off x="4231172" y="1928241"/>
            <a:ext cx="1110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A921B46-F549-43AD-9410-AF3CABECAA02}"/>
              </a:ext>
            </a:extLst>
          </p:cNvPr>
          <p:cNvCxnSpPr>
            <a:stCxn id="66" idx="2"/>
          </p:cNvCxnSpPr>
          <p:nvPr/>
        </p:nvCxnSpPr>
        <p:spPr>
          <a:xfrm rot="5400000">
            <a:off x="2808490" y="3378891"/>
            <a:ext cx="762931" cy="4780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F3884E7-320F-4004-9219-E3E19C23E72A}"/>
              </a:ext>
            </a:extLst>
          </p:cNvPr>
          <p:cNvCxnSpPr>
            <a:stCxn id="66" idx="2"/>
          </p:cNvCxnSpPr>
          <p:nvPr/>
        </p:nvCxnSpPr>
        <p:spPr>
          <a:xfrm rot="16200000" flipH="1">
            <a:off x="3299483" y="3365986"/>
            <a:ext cx="759333" cy="5003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E5B071F-CBF1-4CD6-91D2-142E5A0621EE}"/>
              </a:ext>
            </a:extLst>
          </p:cNvPr>
          <p:cNvCxnSpPr>
            <a:stCxn id="62" idx="2"/>
          </p:cNvCxnSpPr>
          <p:nvPr/>
        </p:nvCxnSpPr>
        <p:spPr>
          <a:xfrm flipH="1">
            <a:off x="3415004" y="4368713"/>
            <a:ext cx="1" cy="584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BA0F7FF-08EE-46C8-BDEB-ED61E8F3D392}"/>
              </a:ext>
            </a:extLst>
          </p:cNvPr>
          <p:cNvSpPr txBox="1"/>
          <p:nvPr/>
        </p:nvSpPr>
        <p:spPr>
          <a:xfrm>
            <a:off x="2545633" y="4371676"/>
            <a:ext cx="962205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Set motor  movement (M1, M2)</a:t>
            </a:r>
            <a:endParaRPr lang="zh-CN" altLang="en-US" sz="12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5BF771E-193E-4994-B7E1-68E5FE009573}"/>
              </a:ext>
            </a:extLst>
          </p:cNvPr>
          <p:cNvSpPr/>
          <p:nvPr/>
        </p:nvSpPr>
        <p:spPr>
          <a:xfrm>
            <a:off x="2583922" y="5943957"/>
            <a:ext cx="1682500" cy="369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Fruit Detection &amp; Analysis</a:t>
            </a:r>
            <a:endParaRPr lang="zh-CN" altLang="en-US" sz="12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BF74AB7-207E-4080-AFA4-A52C7CA3ACA8}"/>
              </a:ext>
            </a:extLst>
          </p:cNvPr>
          <p:cNvSpPr txBox="1"/>
          <p:nvPr/>
        </p:nvSpPr>
        <p:spPr>
          <a:xfrm>
            <a:off x="1343820" y="5212882"/>
            <a:ext cx="1820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Received Boolean, whether fruit is detected within 5cm (input 12)</a:t>
            </a:r>
            <a:endParaRPr lang="zh-CN" altLang="en-US" sz="1200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D8DBE16-E6FE-4433-B45F-D868589F356D}"/>
              </a:ext>
            </a:extLst>
          </p:cNvPr>
          <p:cNvCxnSpPr>
            <a:stCxn id="67" idx="1"/>
          </p:cNvCxnSpPr>
          <p:nvPr/>
        </p:nvCxnSpPr>
        <p:spPr>
          <a:xfrm rot="10800000" flipV="1">
            <a:off x="2950910" y="5131643"/>
            <a:ext cx="310090" cy="8112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9F0EDE5B-2F8B-420F-8602-14090688DB73}"/>
              </a:ext>
            </a:extLst>
          </p:cNvPr>
          <p:cNvCxnSpPr>
            <a:stCxn id="67" idx="3"/>
          </p:cNvCxnSpPr>
          <p:nvPr/>
        </p:nvCxnSpPr>
        <p:spPr>
          <a:xfrm>
            <a:off x="3569008" y="5131644"/>
            <a:ext cx="338079" cy="8112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39E6D26-5A46-4408-9EB6-48D50A443558}"/>
              </a:ext>
            </a:extLst>
          </p:cNvPr>
          <p:cNvSpPr txBox="1"/>
          <p:nvPr/>
        </p:nvSpPr>
        <p:spPr>
          <a:xfrm>
            <a:off x="3907087" y="5167752"/>
            <a:ext cx="1456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Read 2 color inputs and take difference (input A4, A5)</a:t>
            </a:r>
            <a:endParaRPr lang="zh-CN" alt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1B2467C-5BDD-4F67-BDF2-B1F34F3F9CF4}"/>
              </a:ext>
            </a:extLst>
          </p:cNvPr>
          <p:cNvSpPr txBox="1"/>
          <p:nvPr/>
        </p:nvSpPr>
        <p:spPr>
          <a:xfrm>
            <a:off x="387969" y="5901676"/>
            <a:ext cx="158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Amber LED light up (output 3)</a:t>
            </a:r>
            <a:endParaRPr lang="zh-CN" altLang="en-US" sz="12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150E5D2-3102-45CF-9886-90B30A7FCE1B}"/>
              </a:ext>
            </a:extLst>
          </p:cNvPr>
          <p:cNvCxnSpPr>
            <a:cxnSpLocks/>
            <a:stCxn id="95" idx="1"/>
            <a:endCxn id="105" idx="3"/>
          </p:cNvCxnSpPr>
          <p:nvPr/>
        </p:nvCxnSpPr>
        <p:spPr>
          <a:xfrm flipH="1">
            <a:off x="1974267" y="6128613"/>
            <a:ext cx="609655" cy="3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CB8D0AF-482E-419C-9685-8F10E1BAC553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3425172" y="6313269"/>
            <a:ext cx="0" cy="835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C7D435B-E848-4AC6-A3E8-84F8F3F5EC05}"/>
              </a:ext>
            </a:extLst>
          </p:cNvPr>
          <p:cNvSpPr txBox="1"/>
          <p:nvPr/>
        </p:nvSpPr>
        <p:spPr>
          <a:xfrm>
            <a:off x="3454827" y="6358262"/>
            <a:ext cx="1456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Ripe or Unripe, set which LED output to be on (output 2, 4)</a:t>
            </a:r>
            <a:endParaRPr lang="zh-CN" altLang="en-US" sz="12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83F5199-85A1-4008-8693-6E3D708F6DB0}"/>
              </a:ext>
            </a:extLst>
          </p:cNvPr>
          <p:cNvSpPr/>
          <p:nvPr/>
        </p:nvSpPr>
        <p:spPr>
          <a:xfrm>
            <a:off x="2623000" y="7140024"/>
            <a:ext cx="1604344" cy="369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Fruit Handling</a:t>
            </a:r>
            <a:endParaRPr lang="zh-CN" alt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BCA85D5-73A3-451C-A769-965F8E5DBD19}"/>
              </a:ext>
            </a:extLst>
          </p:cNvPr>
          <p:cNvCxnSpPr>
            <a:cxnSpLocks/>
            <a:stCxn id="114" idx="1"/>
            <a:endCxn id="125" idx="3"/>
          </p:cNvCxnSpPr>
          <p:nvPr/>
        </p:nvCxnSpPr>
        <p:spPr>
          <a:xfrm flipH="1">
            <a:off x="1820829" y="7324680"/>
            <a:ext cx="8021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8FA132F9-83E9-4B90-8F7F-7BADA709A8E4}"/>
              </a:ext>
            </a:extLst>
          </p:cNvPr>
          <p:cNvSpPr txBox="1"/>
          <p:nvPr/>
        </p:nvSpPr>
        <p:spPr>
          <a:xfrm>
            <a:off x="405225" y="7093847"/>
            <a:ext cx="1415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Motor movement (M1, M2)</a:t>
            </a:r>
            <a:endParaRPr lang="zh-CN" altLang="en-US" sz="1200" dirty="0"/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A4250D7D-BCA9-49CB-85ED-D6E5F413A6CB}"/>
              </a:ext>
            </a:extLst>
          </p:cNvPr>
          <p:cNvCxnSpPr>
            <a:stCxn id="125" idx="1"/>
            <a:endCxn id="66" idx="1"/>
          </p:cNvCxnSpPr>
          <p:nvPr/>
        </p:nvCxnSpPr>
        <p:spPr>
          <a:xfrm rot="10800000" flipH="1">
            <a:off x="405225" y="3087280"/>
            <a:ext cx="2869770" cy="4237401"/>
          </a:xfrm>
          <a:prstGeom prst="bentConnector3">
            <a:avLst>
              <a:gd name="adj1" fmla="val -796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65960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BB711A-A550-463B-9C22-68E93F74C83A}"/>
              </a:ext>
            </a:extLst>
          </p:cNvPr>
          <p:cNvSpPr/>
          <p:nvPr/>
        </p:nvSpPr>
        <p:spPr>
          <a:xfrm>
            <a:off x="2418347" y="1093027"/>
            <a:ext cx="2021305" cy="1301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Overall system</a:t>
            </a:r>
            <a:endParaRPr lang="zh-CN" altLang="en-US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43B216-E2FB-43B2-86CC-E63505961A3D}"/>
              </a:ext>
            </a:extLst>
          </p:cNvPr>
          <p:cNvCxnSpPr/>
          <p:nvPr/>
        </p:nvCxnSpPr>
        <p:spPr>
          <a:xfrm>
            <a:off x="2671011" y="288758"/>
            <a:ext cx="0" cy="806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744AA3-A63B-4326-8C63-DFA0FCCE7683}"/>
              </a:ext>
            </a:extLst>
          </p:cNvPr>
          <p:cNvCxnSpPr/>
          <p:nvPr/>
        </p:nvCxnSpPr>
        <p:spPr>
          <a:xfrm>
            <a:off x="2931486" y="302660"/>
            <a:ext cx="0" cy="806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D40F02-95AB-4935-AD88-95ADCD3DC88A}"/>
              </a:ext>
            </a:extLst>
          </p:cNvPr>
          <p:cNvCxnSpPr/>
          <p:nvPr/>
        </p:nvCxnSpPr>
        <p:spPr>
          <a:xfrm>
            <a:off x="3288422" y="302660"/>
            <a:ext cx="0" cy="806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2FBEFD-59E2-4FA9-AF75-A0C4F2433C68}"/>
              </a:ext>
            </a:extLst>
          </p:cNvPr>
          <p:cNvCxnSpPr/>
          <p:nvPr/>
        </p:nvCxnSpPr>
        <p:spPr>
          <a:xfrm>
            <a:off x="3693486" y="304507"/>
            <a:ext cx="0" cy="806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801ED2-80C9-471D-861C-AE4FB47694CD}"/>
              </a:ext>
            </a:extLst>
          </p:cNvPr>
          <p:cNvCxnSpPr/>
          <p:nvPr/>
        </p:nvCxnSpPr>
        <p:spPr>
          <a:xfrm>
            <a:off x="3978997" y="303206"/>
            <a:ext cx="0" cy="806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91012C-1885-4CD9-9601-B96ED41C77CE}"/>
              </a:ext>
            </a:extLst>
          </p:cNvPr>
          <p:cNvSpPr txBox="1"/>
          <p:nvPr/>
        </p:nvSpPr>
        <p:spPr>
          <a:xfrm>
            <a:off x="2527803" y="148410"/>
            <a:ext cx="353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A0</a:t>
            </a:r>
            <a:endParaRPr lang="zh-CN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78B5B4-1569-4102-95CD-61352BBE7D8F}"/>
              </a:ext>
            </a:extLst>
          </p:cNvPr>
          <p:cNvSpPr txBox="1"/>
          <p:nvPr/>
        </p:nvSpPr>
        <p:spPr>
          <a:xfrm>
            <a:off x="2788278" y="164160"/>
            <a:ext cx="353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A1</a:t>
            </a:r>
            <a:endParaRPr lang="zh-CN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0E8150-1E35-4F72-8137-AA89A5A46174}"/>
              </a:ext>
            </a:extLst>
          </p:cNvPr>
          <p:cNvSpPr txBox="1"/>
          <p:nvPr/>
        </p:nvSpPr>
        <p:spPr>
          <a:xfrm>
            <a:off x="3119561" y="164159"/>
            <a:ext cx="353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A2</a:t>
            </a:r>
            <a:endParaRPr lang="zh-CN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39D46B-E70A-4512-84F4-1F10CECEE0DE}"/>
              </a:ext>
            </a:extLst>
          </p:cNvPr>
          <p:cNvSpPr txBox="1"/>
          <p:nvPr/>
        </p:nvSpPr>
        <p:spPr>
          <a:xfrm>
            <a:off x="3524624" y="164159"/>
            <a:ext cx="353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A3</a:t>
            </a:r>
            <a:endParaRPr lang="zh-CN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CFEE56-3E9E-4109-ACE4-AE2A1D4F956E}"/>
              </a:ext>
            </a:extLst>
          </p:cNvPr>
          <p:cNvSpPr txBox="1"/>
          <p:nvPr/>
        </p:nvSpPr>
        <p:spPr>
          <a:xfrm>
            <a:off x="3832607" y="162857"/>
            <a:ext cx="353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A4</a:t>
            </a:r>
            <a:endParaRPr lang="zh-CN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ED34-798E-4857-8BAF-E0FE6BD63895}"/>
              </a:ext>
            </a:extLst>
          </p:cNvPr>
          <p:cNvSpPr txBox="1"/>
          <p:nvPr/>
        </p:nvSpPr>
        <p:spPr>
          <a:xfrm>
            <a:off x="4293276" y="551469"/>
            <a:ext cx="1601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Analogue input</a:t>
            </a:r>
            <a:endParaRPr lang="zh-CN" altLang="en-US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62DF58-20CA-4B30-97E6-636892C10136}"/>
              </a:ext>
            </a:extLst>
          </p:cNvPr>
          <p:cNvCxnSpPr/>
          <p:nvPr/>
        </p:nvCxnSpPr>
        <p:spPr>
          <a:xfrm>
            <a:off x="1383632" y="1323474"/>
            <a:ext cx="1034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DA4BECD-1588-4789-BFBA-6C3F7F68F77F}"/>
              </a:ext>
            </a:extLst>
          </p:cNvPr>
          <p:cNvSpPr txBox="1"/>
          <p:nvPr/>
        </p:nvSpPr>
        <p:spPr>
          <a:xfrm>
            <a:off x="484027" y="1085521"/>
            <a:ext cx="1083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Digital input (2, 3, 4, 5 ) </a:t>
            </a:r>
            <a:endParaRPr lang="zh-CN" altLang="en-US" sz="12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6F1C9D-1146-45C0-AF86-06BA83D328DD}"/>
              </a:ext>
            </a:extLst>
          </p:cNvPr>
          <p:cNvCxnSpPr/>
          <p:nvPr/>
        </p:nvCxnSpPr>
        <p:spPr>
          <a:xfrm>
            <a:off x="1383632" y="1872916"/>
            <a:ext cx="1034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75F3ED8-BB0C-41C8-BAE1-3EF9835FB021}"/>
              </a:ext>
            </a:extLst>
          </p:cNvPr>
          <p:cNvSpPr txBox="1"/>
          <p:nvPr/>
        </p:nvSpPr>
        <p:spPr>
          <a:xfrm>
            <a:off x="397042" y="1591074"/>
            <a:ext cx="1083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Ultrasonic sensor input (6, 12, 13) </a:t>
            </a:r>
            <a:endParaRPr lang="zh-CN" altLang="en-US" sz="12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178385-211C-4BF2-9465-5386ABA96840}"/>
              </a:ext>
            </a:extLst>
          </p:cNvPr>
          <p:cNvCxnSpPr/>
          <p:nvPr/>
        </p:nvCxnSpPr>
        <p:spPr>
          <a:xfrm>
            <a:off x="3076074" y="2394285"/>
            <a:ext cx="0" cy="68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9F3A308-55D5-4A74-997A-EC80BEE64928}"/>
              </a:ext>
            </a:extLst>
          </p:cNvPr>
          <p:cNvCxnSpPr/>
          <p:nvPr/>
        </p:nvCxnSpPr>
        <p:spPr>
          <a:xfrm>
            <a:off x="3846090" y="2394285"/>
            <a:ext cx="0" cy="68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2D284D0-96AC-4737-8E94-535AB93E8FAE}"/>
              </a:ext>
            </a:extLst>
          </p:cNvPr>
          <p:cNvSpPr txBox="1"/>
          <p:nvPr/>
        </p:nvSpPr>
        <p:spPr>
          <a:xfrm>
            <a:off x="1586914" y="2550151"/>
            <a:ext cx="1601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M1, M2 motor output</a:t>
            </a:r>
            <a:endParaRPr lang="zh-CN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CD70F1-582F-415A-9BF5-2D23CA5F6E28}"/>
              </a:ext>
            </a:extLst>
          </p:cNvPr>
          <p:cNvSpPr txBox="1"/>
          <p:nvPr/>
        </p:nvSpPr>
        <p:spPr>
          <a:xfrm>
            <a:off x="3846090" y="2544407"/>
            <a:ext cx="1601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LED output</a:t>
            </a:r>
            <a:endParaRPr lang="zh-CN" altLang="en-US" sz="12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2CC37D-0BDC-4400-B7CB-9D0645CFACE1}"/>
              </a:ext>
            </a:extLst>
          </p:cNvPr>
          <p:cNvCxnSpPr/>
          <p:nvPr/>
        </p:nvCxnSpPr>
        <p:spPr>
          <a:xfrm>
            <a:off x="4293276" y="302660"/>
            <a:ext cx="0" cy="806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D53BECA-BFE5-4505-9043-77541C1F7DA2}"/>
              </a:ext>
            </a:extLst>
          </p:cNvPr>
          <p:cNvSpPr txBox="1"/>
          <p:nvPr/>
        </p:nvSpPr>
        <p:spPr>
          <a:xfrm>
            <a:off x="4140590" y="136947"/>
            <a:ext cx="353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A5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5893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9676D6-08CB-4C75-9471-DA20A8C5989C}"/>
              </a:ext>
            </a:extLst>
          </p:cNvPr>
          <p:cNvSpPr txBox="1"/>
          <p:nvPr/>
        </p:nvSpPr>
        <p:spPr>
          <a:xfrm>
            <a:off x="1557017" y="121052"/>
            <a:ext cx="3743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u="sng" dirty="0"/>
              <a:t>2. Code Structures &amp; Algorithms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0D50E5-A9D0-463D-A321-D31F4957C538}"/>
              </a:ext>
            </a:extLst>
          </p:cNvPr>
          <p:cNvSpPr/>
          <p:nvPr/>
        </p:nvSpPr>
        <p:spPr>
          <a:xfrm>
            <a:off x="2557913" y="779878"/>
            <a:ext cx="1742173" cy="423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State 0: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Robot Idle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B5CD8174-3D6F-4DAF-9858-6123EBF5489E}"/>
              </a:ext>
            </a:extLst>
          </p:cNvPr>
          <p:cNvSpPr/>
          <p:nvPr/>
        </p:nvSpPr>
        <p:spPr>
          <a:xfrm>
            <a:off x="3274995" y="1357162"/>
            <a:ext cx="308008" cy="29838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1A9D37-8F71-4ED4-A10A-BA3A98B58CE1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3428999" y="1203389"/>
            <a:ext cx="1" cy="15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8894C50-1394-4C0F-977B-7CE34B00EEB8}"/>
              </a:ext>
            </a:extLst>
          </p:cNvPr>
          <p:cNvSpPr/>
          <p:nvPr/>
        </p:nvSpPr>
        <p:spPr>
          <a:xfrm>
            <a:off x="2557912" y="1939812"/>
            <a:ext cx="1742173" cy="423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State 1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Ultrasound Detection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8EC382-096A-4222-9BB4-95C1F3C53B48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3428999" y="1655545"/>
            <a:ext cx="0" cy="28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9023-D775-4AD4-AB79-F2CF349B0943}"/>
              </a:ext>
            </a:extLst>
          </p:cNvPr>
          <p:cNvSpPr txBox="1"/>
          <p:nvPr/>
        </p:nvSpPr>
        <p:spPr>
          <a:xfrm>
            <a:off x="3428998" y="1655545"/>
            <a:ext cx="1643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Button pressed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B9B0B8-8C94-491B-84DB-ABB6CF4748DF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2328333" y="1506353"/>
            <a:ext cx="94666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92BD45-8BC4-4E2F-B606-637234587B83}"/>
              </a:ext>
            </a:extLst>
          </p:cNvPr>
          <p:cNvCxnSpPr/>
          <p:nvPr/>
        </p:nvCxnSpPr>
        <p:spPr>
          <a:xfrm flipV="1">
            <a:off x="2328333" y="991633"/>
            <a:ext cx="0" cy="514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A1782F-DC71-4E12-AD6B-75EE8869265D}"/>
              </a:ext>
            </a:extLst>
          </p:cNvPr>
          <p:cNvCxnSpPr>
            <a:endCxn id="2" idx="1"/>
          </p:cNvCxnSpPr>
          <p:nvPr/>
        </p:nvCxnSpPr>
        <p:spPr>
          <a:xfrm>
            <a:off x="2328333" y="991633"/>
            <a:ext cx="2295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442E5B5-5D62-4238-B8D7-82BB08349BCD}"/>
              </a:ext>
            </a:extLst>
          </p:cNvPr>
          <p:cNvSpPr txBox="1"/>
          <p:nvPr/>
        </p:nvSpPr>
        <p:spPr>
          <a:xfrm>
            <a:off x="1457247" y="1023985"/>
            <a:ext cx="9466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/>
              <a:t>Button not pressed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D48775B2-A3CD-4CE8-BDCB-9D96AF703878}"/>
              </a:ext>
            </a:extLst>
          </p:cNvPr>
          <p:cNvSpPr/>
          <p:nvPr/>
        </p:nvSpPr>
        <p:spPr>
          <a:xfrm>
            <a:off x="3285065" y="2523992"/>
            <a:ext cx="308008" cy="29838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2CF94C-8FC2-411E-9E2B-E894BF6D3A11}"/>
              </a:ext>
            </a:extLst>
          </p:cNvPr>
          <p:cNvCxnSpPr>
            <a:endCxn id="23" idx="0"/>
          </p:cNvCxnSpPr>
          <p:nvPr/>
        </p:nvCxnSpPr>
        <p:spPr>
          <a:xfrm flipH="1">
            <a:off x="3439069" y="2370219"/>
            <a:ext cx="1" cy="15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3272BF6-7AC4-45D9-8DC0-9081AD0E1F13}"/>
              </a:ext>
            </a:extLst>
          </p:cNvPr>
          <p:cNvSpPr/>
          <p:nvPr/>
        </p:nvSpPr>
        <p:spPr>
          <a:xfrm>
            <a:off x="636779" y="2952535"/>
            <a:ext cx="2164885" cy="423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State 2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Line-Following Algorithm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63D3B9-3BA1-45A3-BD44-0B06A2B845BB}"/>
              </a:ext>
            </a:extLst>
          </p:cNvPr>
          <p:cNvSpPr txBox="1"/>
          <p:nvPr/>
        </p:nvSpPr>
        <p:spPr>
          <a:xfrm>
            <a:off x="3966118" y="2443715"/>
            <a:ext cx="1643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Fruit detected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48136AC-01CF-42E3-B60D-4E57C5241E22}"/>
              </a:ext>
            </a:extLst>
          </p:cNvPr>
          <p:cNvSpPr/>
          <p:nvPr/>
        </p:nvSpPr>
        <p:spPr>
          <a:xfrm>
            <a:off x="4056338" y="2952534"/>
            <a:ext cx="2164885" cy="423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State 3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Fruit Analysis (Colour Detector)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A0B49F7-C203-4D41-9876-45D898141732}"/>
              </a:ext>
            </a:extLst>
          </p:cNvPr>
          <p:cNvCxnSpPr>
            <a:stCxn id="23" idx="1"/>
            <a:endCxn id="26" idx="0"/>
          </p:cNvCxnSpPr>
          <p:nvPr/>
        </p:nvCxnSpPr>
        <p:spPr>
          <a:xfrm rot="10800000" flipV="1">
            <a:off x="1719223" y="2673183"/>
            <a:ext cx="1565843" cy="2793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EC96E63-431D-4D0A-8D66-2FB8A6319E8B}"/>
              </a:ext>
            </a:extLst>
          </p:cNvPr>
          <p:cNvCxnSpPr>
            <a:stCxn id="23" idx="3"/>
            <a:endCxn id="36" idx="0"/>
          </p:cNvCxnSpPr>
          <p:nvPr/>
        </p:nvCxnSpPr>
        <p:spPr>
          <a:xfrm>
            <a:off x="3593073" y="2673184"/>
            <a:ext cx="1545708" cy="279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BDC6651-94F5-4DC1-BBAB-382E8A32AA5B}"/>
              </a:ext>
            </a:extLst>
          </p:cNvPr>
          <p:cNvSpPr txBox="1"/>
          <p:nvPr/>
        </p:nvSpPr>
        <p:spPr>
          <a:xfrm>
            <a:off x="1900655" y="2439442"/>
            <a:ext cx="1643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Fruit not detected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6D5FA24-2007-4505-AD68-F5446B7E54F3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>
            <a:off x="400051" y="2227771"/>
            <a:ext cx="236729" cy="93652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D5780DB-24B1-4F47-BF23-381A514D354D}"/>
              </a:ext>
            </a:extLst>
          </p:cNvPr>
          <p:cNvCxnSpPr>
            <a:cxnSpLocks/>
          </p:cNvCxnSpPr>
          <p:nvPr/>
        </p:nvCxnSpPr>
        <p:spPr>
          <a:xfrm>
            <a:off x="400051" y="2227771"/>
            <a:ext cx="2157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Diamond 47">
            <a:extLst>
              <a:ext uri="{FF2B5EF4-FFF2-40B4-BE49-F238E27FC236}">
                <a16:creationId xmlns:a16="http://schemas.microsoft.com/office/drawing/2014/main" id="{63BA9BC3-5908-4C04-8202-612F2CBDD785}"/>
              </a:ext>
            </a:extLst>
          </p:cNvPr>
          <p:cNvSpPr/>
          <p:nvPr/>
        </p:nvSpPr>
        <p:spPr>
          <a:xfrm>
            <a:off x="3288271" y="3717792"/>
            <a:ext cx="308008" cy="29838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9648894-DDF8-4C6B-BDA3-2E393944BF20}"/>
              </a:ext>
            </a:extLst>
          </p:cNvPr>
          <p:cNvCxnSpPr>
            <a:cxnSpLocks/>
            <a:stCxn id="36" idx="2"/>
          </p:cNvCxnSpPr>
          <p:nvPr/>
        </p:nvCxnSpPr>
        <p:spPr>
          <a:xfrm rot="5400000">
            <a:off x="4207414" y="2607700"/>
            <a:ext cx="163022" cy="169971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35AA904-F58A-45BE-833D-83AFC369B41F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3439069" y="3539067"/>
            <a:ext cx="3206" cy="178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30AF7F5-50C6-4A2B-9FE2-6E18D5ECBE30}"/>
              </a:ext>
            </a:extLst>
          </p:cNvPr>
          <p:cNvCxnSpPr/>
          <p:nvPr/>
        </p:nvCxnSpPr>
        <p:spPr>
          <a:xfrm rot="10800000" flipV="1">
            <a:off x="1719223" y="3863774"/>
            <a:ext cx="1565843" cy="2793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DC359D5-C135-41ED-B925-9FB80552CA4E}"/>
              </a:ext>
            </a:extLst>
          </p:cNvPr>
          <p:cNvCxnSpPr/>
          <p:nvPr/>
        </p:nvCxnSpPr>
        <p:spPr>
          <a:xfrm>
            <a:off x="3593073" y="3863775"/>
            <a:ext cx="1545708" cy="279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019B8FB-E17E-4230-B29E-F2891DE73669}"/>
              </a:ext>
            </a:extLst>
          </p:cNvPr>
          <p:cNvSpPr txBox="1"/>
          <p:nvPr/>
        </p:nvSpPr>
        <p:spPr>
          <a:xfrm>
            <a:off x="4056338" y="3628429"/>
            <a:ext cx="1643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Fruit is unripe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3AB276D-2DD4-410D-9E9A-512ADB0A0F63}"/>
              </a:ext>
            </a:extLst>
          </p:cNvPr>
          <p:cNvSpPr txBox="1"/>
          <p:nvPr/>
        </p:nvSpPr>
        <p:spPr>
          <a:xfrm>
            <a:off x="1979905" y="3624720"/>
            <a:ext cx="1643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Fruit is ripe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5AB0A55-3957-4D00-B73A-98EA1B28D24E}"/>
              </a:ext>
            </a:extLst>
          </p:cNvPr>
          <p:cNvSpPr/>
          <p:nvPr/>
        </p:nvSpPr>
        <p:spPr>
          <a:xfrm>
            <a:off x="636779" y="4153296"/>
            <a:ext cx="2164885" cy="423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State 4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Handle Ripe Fruit (Collect)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2BF0F9-73BD-4B36-B5C3-2D22CBEC52AA}"/>
              </a:ext>
            </a:extLst>
          </p:cNvPr>
          <p:cNvSpPr/>
          <p:nvPr/>
        </p:nvSpPr>
        <p:spPr>
          <a:xfrm>
            <a:off x="4056338" y="4153295"/>
            <a:ext cx="2164885" cy="423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State 3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Handle Unripe Fruit (Avoid)</a:t>
            </a:r>
          </a:p>
        </p:txBody>
      </p:sp>
      <p:sp>
        <p:nvSpPr>
          <p:cNvPr id="63" name="Diamond 62">
            <a:extLst>
              <a:ext uri="{FF2B5EF4-FFF2-40B4-BE49-F238E27FC236}">
                <a16:creationId xmlns:a16="http://schemas.microsoft.com/office/drawing/2014/main" id="{7309E345-6C08-4BDB-AAB2-6C9856011C65}"/>
              </a:ext>
            </a:extLst>
          </p:cNvPr>
          <p:cNvSpPr/>
          <p:nvPr/>
        </p:nvSpPr>
        <p:spPr>
          <a:xfrm>
            <a:off x="3288274" y="4941709"/>
            <a:ext cx="308008" cy="29838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78828F14-C6E0-481D-A3E5-AE6B194FB683}"/>
              </a:ext>
            </a:extLst>
          </p:cNvPr>
          <p:cNvCxnSpPr>
            <a:cxnSpLocks/>
            <a:stCxn id="62" idx="2"/>
          </p:cNvCxnSpPr>
          <p:nvPr/>
        </p:nvCxnSpPr>
        <p:spPr>
          <a:xfrm rot="5400000">
            <a:off x="4195838" y="3820041"/>
            <a:ext cx="186179" cy="169970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CE36A14-8EDF-46AC-8F35-119F57898A59}"/>
              </a:ext>
            </a:extLst>
          </p:cNvPr>
          <p:cNvCxnSpPr>
            <a:cxnSpLocks/>
          </p:cNvCxnSpPr>
          <p:nvPr/>
        </p:nvCxnSpPr>
        <p:spPr>
          <a:xfrm>
            <a:off x="3439069" y="4762984"/>
            <a:ext cx="3206" cy="178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C9AD6835-E4AD-4D16-835A-E1278052010C}"/>
              </a:ext>
            </a:extLst>
          </p:cNvPr>
          <p:cNvCxnSpPr>
            <a:cxnSpLocks/>
          </p:cNvCxnSpPr>
          <p:nvPr/>
        </p:nvCxnSpPr>
        <p:spPr>
          <a:xfrm>
            <a:off x="1725866" y="4576807"/>
            <a:ext cx="1716411" cy="186179"/>
          </a:xfrm>
          <a:prstGeom prst="bentConnector3">
            <a:avLst>
              <a:gd name="adj1" fmla="val -4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09CD076-F420-4293-B1EA-19E6C03F42FA}"/>
              </a:ext>
            </a:extLst>
          </p:cNvPr>
          <p:cNvSpPr txBox="1"/>
          <p:nvPr/>
        </p:nvSpPr>
        <p:spPr>
          <a:xfrm>
            <a:off x="3439069" y="5215966"/>
            <a:ext cx="1962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Number of fruits detected == 6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618902F-D931-4CC7-8771-1911C8BA9CEE}"/>
              </a:ext>
            </a:extLst>
          </p:cNvPr>
          <p:cNvCxnSpPr/>
          <p:nvPr/>
        </p:nvCxnSpPr>
        <p:spPr>
          <a:xfrm>
            <a:off x="3439069" y="5240092"/>
            <a:ext cx="0" cy="28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4CCCA51-6102-4C8F-B84D-86F1F22C0061}"/>
              </a:ext>
            </a:extLst>
          </p:cNvPr>
          <p:cNvSpPr txBox="1"/>
          <p:nvPr/>
        </p:nvSpPr>
        <p:spPr>
          <a:xfrm>
            <a:off x="1005920" y="4869513"/>
            <a:ext cx="2067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Number of fruits detected != 6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39167A1E-9DFE-49E9-993F-021137A15FCE}"/>
              </a:ext>
            </a:extLst>
          </p:cNvPr>
          <p:cNvCxnSpPr>
            <a:cxnSpLocks/>
            <a:stCxn id="63" idx="1"/>
          </p:cNvCxnSpPr>
          <p:nvPr/>
        </p:nvCxnSpPr>
        <p:spPr>
          <a:xfrm rot="10800000">
            <a:off x="211668" y="5090901"/>
            <a:ext cx="3076607" cy="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7ED4A84F-8A57-4DB5-B073-079DFEED05E5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-84876" y="2448112"/>
            <a:ext cx="2939332" cy="23462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E382E6EC-BE9B-432F-9590-FFD15C08C314}"/>
              </a:ext>
            </a:extLst>
          </p:cNvPr>
          <p:cNvSpPr/>
          <p:nvPr/>
        </p:nvSpPr>
        <p:spPr>
          <a:xfrm>
            <a:off x="1719222" y="5540077"/>
            <a:ext cx="3419550" cy="423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State 6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Line-Following Algorithm (Homebound)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21AE566-7CA8-44E6-8730-A431012E83DC}"/>
              </a:ext>
            </a:extLst>
          </p:cNvPr>
          <p:cNvCxnSpPr>
            <a:stCxn id="86" idx="3"/>
          </p:cNvCxnSpPr>
          <p:nvPr/>
        </p:nvCxnSpPr>
        <p:spPr>
          <a:xfrm>
            <a:off x="5138772" y="5751833"/>
            <a:ext cx="1369978" cy="1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85CF82E-4ECF-41CD-BA29-D850A9515FFE}"/>
              </a:ext>
            </a:extLst>
          </p:cNvPr>
          <p:cNvCxnSpPr/>
          <p:nvPr/>
        </p:nvCxnSpPr>
        <p:spPr>
          <a:xfrm flipV="1">
            <a:off x="6508750" y="991633"/>
            <a:ext cx="0" cy="4760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4E2EE57-FA5D-4F19-9D00-B8540B685631}"/>
              </a:ext>
            </a:extLst>
          </p:cNvPr>
          <p:cNvCxnSpPr>
            <a:endCxn id="2" idx="3"/>
          </p:cNvCxnSpPr>
          <p:nvPr/>
        </p:nvCxnSpPr>
        <p:spPr>
          <a:xfrm flipH="1">
            <a:off x="4300086" y="991633"/>
            <a:ext cx="22086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6526AE4-DB75-42E9-BE95-513C1C10FA06}"/>
              </a:ext>
            </a:extLst>
          </p:cNvPr>
          <p:cNvSpPr txBox="1"/>
          <p:nvPr/>
        </p:nvSpPr>
        <p:spPr>
          <a:xfrm>
            <a:off x="343312" y="5973221"/>
            <a:ext cx="6171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/>
              <a:t>Source Code available at:</a:t>
            </a:r>
          </a:p>
          <a:p>
            <a:pPr algn="ctr"/>
            <a:r>
              <a:rPr lang="en-SG" sz="1100" dirty="0">
                <a:hlinkClick r:id="rId2"/>
              </a:rPr>
              <a:t>https://gitlab.com/talpha/idp_m112_2020/-/blob/master/greedy_algorithm/greedy_algorithm.ino</a:t>
            </a:r>
            <a:endParaRPr lang="en-SG" sz="11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43C4275-2489-4550-BC24-79C5DDE76387}"/>
              </a:ext>
            </a:extLst>
          </p:cNvPr>
          <p:cNvSpPr txBox="1"/>
          <p:nvPr/>
        </p:nvSpPr>
        <p:spPr>
          <a:xfrm>
            <a:off x="152415" y="442092"/>
            <a:ext cx="635632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/>
              <a:t>Overall Structure (Finite-state Automaton Design)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C92595F-DD5F-4C5B-9792-306B3E865E40}"/>
              </a:ext>
            </a:extLst>
          </p:cNvPr>
          <p:cNvSpPr txBox="1"/>
          <p:nvPr/>
        </p:nvSpPr>
        <p:spPr>
          <a:xfrm>
            <a:off x="211668" y="6473538"/>
            <a:ext cx="3063327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/>
              <a:t>Line-Following Algorithm (Lines  273-353)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C74C128-F55B-4931-99D4-69350C3D50AC}"/>
              </a:ext>
            </a:extLst>
          </p:cNvPr>
          <p:cNvSpPr txBox="1"/>
          <p:nvPr/>
        </p:nvSpPr>
        <p:spPr>
          <a:xfrm>
            <a:off x="3445410" y="6473538"/>
            <a:ext cx="3063327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/>
              <a:t>Colour Detector Algorithm (Lines  153-179)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EB17747-3784-4EEE-8CF1-B1B2ADF083AB}"/>
              </a:ext>
            </a:extLst>
          </p:cNvPr>
          <p:cNvSpPr/>
          <p:nvPr/>
        </p:nvSpPr>
        <p:spPr>
          <a:xfrm>
            <a:off x="589281" y="6831367"/>
            <a:ext cx="2280920" cy="294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Calls </a:t>
            </a:r>
            <a:r>
              <a:rPr lang="en-SG" sz="1200" b="1" dirty="0" err="1">
                <a:solidFill>
                  <a:schemeClr val="tx1"/>
                </a:solidFill>
              </a:rPr>
              <a:t>readLineSensorArray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7E00904-E939-4A69-974B-D7DD4D88FD4F}"/>
              </a:ext>
            </a:extLst>
          </p:cNvPr>
          <p:cNvCxnSpPr>
            <a:cxnSpLocks/>
            <a:stCxn id="100" idx="2"/>
            <a:endCxn id="114" idx="0"/>
          </p:cNvCxnSpPr>
          <p:nvPr/>
        </p:nvCxnSpPr>
        <p:spPr>
          <a:xfrm flipH="1">
            <a:off x="1729739" y="7126154"/>
            <a:ext cx="2" cy="19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5CA1D4F-7927-4CD6-B8F0-B0F938F1F25C}"/>
              </a:ext>
            </a:extLst>
          </p:cNvPr>
          <p:cNvSpPr/>
          <p:nvPr/>
        </p:nvSpPr>
        <p:spPr>
          <a:xfrm>
            <a:off x="589281" y="7320626"/>
            <a:ext cx="2280916" cy="679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chemeClr val="tx1"/>
                </a:solidFill>
              </a:rPr>
              <a:t>Calls </a:t>
            </a:r>
            <a:r>
              <a:rPr lang="en-SG" sz="1000" b="1" dirty="0" err="1">
                <a:solidFill>
                  <a:schemeClr val="tx1"/>
                </a:solidFill>
              </a:rPr>
              <a:t>readLineSensor</a:t>
            </a:r>
            <a:r>
              <a:rPr lang="en-SG" sz="1000" dirty="0">
                <a:solidFill>
                  <a:schemeClr val="tx1"/>
                </a:solidFill>
              </a:rPr>
              <a:t> on A0-A3, which</a:t>
            </a:r>
          </a:p>
          <a:p>
            <a:pPr algn="ctr"/>
            <a:r>
              <a:rPr lang="en-SG" sz="1000" dirty="0">
                <a:solidFill>
                  <a:schemeClr val="tx1"/>
                </a:solidFill>
              </a:rPr>
              <a:t>reads </a:t>
            </a:r>
            <a:r>
              <a:rPr lang="en-SG" sz="1000" dirty="0" err="1">
                <a:solidFill>
                  <a:schemeClr val="tx1"/>
                </a:solidFill>
              </a:rPr>
              <a:t>analog</a:t>
            </a:r>
            <a:r>
              <a:rPr lang="en-SG" sz="1000" dirty="0">
                <a:solidFill>
                  <a:schemeClr val="tx1"/>
                </a:solidFill>
              </a:rPr>
              <a:t> input, compares the input value to a pre-defined threshold value, and returns an integer of 1 or 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67CB305-7517-4697-A392-3D2B83A2530B}"/>
              </a:ext>
            </a:extLst>
          </p:cNvPr>
          <p:cNvSpPr/>
          <p:nvPr/>
        </p:nvSpPr>
        <p:spPr>
          <a:xfrm>
            <a:off x="589281" y="8111561"/>
            <a:ext cx="2280916" cy="465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chemeClr val="tx1"/>
                </a:solidFill>
              </a:rPr>
              <a:t>Concatenates the 4 integers returned by 4 </a:t>
            </a:r>
            <a:r>
              <a:rPr lang="en-SG" sz="1000" dirty="0" err="1">
                <a:solidFill>
                  <a:schemeClr val="tx1"/>
                </a:solidFill>
              </a:rPr>
              <a:t>readLineSensor</a:t>
            </a:r>
            <a:r>
              <a:rPr lang="en-SG" sz="1000" dirty="0">
                <a:solidFill>
                  <a:schemeClr val="tx1"/>
                </a:solidFill>
              </a:rPr>
              <a:t> calls into a single string (e.g. “1111”)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57DD1B1-69E9-4E55-90CA-2FEA12879DE3}"/>
              </a:ext>
            </a:extLst>
          </p:cNvPr>
          <p:cNvCxnSpPr>
            <a:cxnSpLocks/>
            <a:stCxn id="114" idx="2"/>
            <a:endCxn id="122" idx="0"/>
          </p:cNvCxnSpPr>
          <p:nvPr/>
        </p:nvCxnSpPr>
        <p:spPr>
          <a:xfrm>
            <a:off x="1729739" y="8000029"/>
            <a:ext cx="0" cy="11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12F2A42-824D-4CDE-B36F-42E018E69E47}"/>
              </a:ext>
            </a:extLst>
          </p:cNvPr>
          <p:cNvSpPr/>
          <p:nvPr/>
        </p:nvSpPr>
        <p:spPr>
          <a:xfrm>
            <a:off x="589281" y="8712100"/>
            <a:ext cx="2280916" cy="404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Calls activateLineFollower0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964004D-D635-45AE-B8AD-2AFB19F9C318}"/>
              </a:ext>
            </a:extLst>
          </p:cNvPr>
          <p:cNvSpPr/>
          <p:nvPr/>
        </p:nvSpPr>
        <p:spPr>
          <a:xfrm>
            <a:off x="589278" y="9261641"/>
            <a:ext cx="2280919" cy="404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tx1"/>
                </a:solidFill>
              </a:rPr>
              <a:t>Set motor speeds based on String output (16 states from 0000 to 1111)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738245E-B167-41F1-B5FE-67CC27FFCD8B}"/>
              </a:ext>
            </a:extLst>
          </p:cNvPr>
          <p:cNvCxnSpPr>
            <a:cxnSpLocks/>
            <a:stCxn id="122" idx="2"/>
            <a:endCxn id="127" idx="0"/>
          </p:cNvCxnSpPr>
          <p:nvPr/>
        </p:nvCxnSpPr>
        <p:spPr>
          <a:xfrm>
            <a:off x="1729739" y="8577503"/>
            <a:ext cx="0" cy="13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D0851D9-44D9-48C2-A10B-6D1E61ED23A6}"/>
              </a:ext>
            </a:extLst>
          </p:cNvPr>
          <p:cNvCxnSpPr>
            <a:stCxn id="127" idx="2"/>
            <a:endCxn id="144" idx="0"/>
          </p:cNvCxnSpPr>
          <p:nvPr/>
        </p:nvCxnSpPr>
        <p:spPr>
          <a:xfrm flipH="1">
            <a:off x="1729738" y="9116633"/>
            <a:ext cx="1" cy="145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74BC753-C03A-4F24-A143-B82241CB594F}"/>
              </a:ext>
            </a:extLst>
          </p:cNvPr>
          <p:cNvSpPr/>
          <p:nvPr/>
        </p:nvSpPr>
        <p:spPr>
          <a:xfrm>
            <a:off x="3623420" y="6831367"/>
            <a:ext cx="2713880" cy="786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Calibration step</a:t>
            </a:r>
            <a:br>
              <a:rPr lang="en-SG" sz="1200" b="1" dirty="0">
                <a:solidFill>
                  <a:schemeClr val="tx1"/>
                </a:solidFill>
              </a:rPr>
            </a:br>
            <a:r>
              <a:rPr lang="en-SG" sz="1200" b="1" dirty="0">
                <a:solidFill>
                  <a:schemeClr val="tx1"/>
                </a:solidFill>
              </a:rPr>
              <a:t>S</a:t>
            </a:r>
            <a:r>
              <a:rPr lang="en-SG" sz="1200" dirty="0">
                <a:solidFill>
                  <a:schemeClr val="tx1"/>
                </a:solidFill>
              </a:rPr>
              <a:t>ave the difference in readings for both sensors (saved as var </a:t>
            </a:r>
            <a:r>
              <a:rPr lang="en-SG" sz="1200" dirty="0" err="1">
                <a:solidFill>
                  <a:schemeClr val="tx1"/>
                </a:solidFill>
              </a:rPr>
              <a:t>calibrate_colour</a:t>
            </a:r>
            <a:r>
              <a:rPr lang="en-SG" sz="1200" dirty="0">
                <a:solidFill>
                  <a:schemeClr val="tx1"/>
                </a:solidFill>
              </a:rPr>
              <a:t>) under the same light conditions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49A69E6-F96D-4461-A791-5075873580FE}"/>
              </a:ext>
            </a:extLst>
          </p:cNvPr>
          <p:cNvSpPr/>
          <p:nvPr/>
        </p:nvSpPr>
        <p:spPr>
          <a:xfrm>
            <a:off x="3623420" y="7728834"/>
            <a:ext cx="1297827" cy="404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Read </a:t>
            </a:r>
            <a:r>
              <a:rPr lang="en-SG" sz="1200" b="1" dirty="0" err="1">
                <a:solidFill>
                  <a:schemeClr val="tx1"/>
                </a:solidFill>
              </a:rPr>
              <a:t>sensorValueRed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C270B2-280F-4108-A1DC-66CC52235F40}"/>
              </a:ext>
            </a:extLst>
          </p:cNvPr>
          <p:cNvSpPr/>
          <p:nvPr/>
        </p:nvSpPr>
        <p:spPr>
          <a:xfrm>
            <a:off x="5039473" y="7726581"/>
            <a:ext cx="1297827" cy="404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Read </a:t>
            </a:r>
            <a:r>
              <a:rPr lang="en-SG" sz="1200" b="1" dirty="0" err="1">
                <a:solidFill>
                  <a:schemeClr val="tx1"/>
                </a:solidFill>
              </a:rPr>
              <a:t>sensorValueBlue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7903221-FA7A-420D-8F29-CF2281F4D18A}"/>
              </a:ext>
            </a:extLst>
          </p:cNvPr>
          <p:cNvCxnSpPr>
            <a:cxnSpLocks/>
          </p:cNvCxnSpPr>
          <p:nvPr/>
        </p:nvCxnSpPr>
        <p:spPr>
          <a:xfrm flipH="1">
            <a:off x="4272333" y="7617453"/>
            <a:ext cx="1" cy="10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78203F3-9CF6-4DC9-A72F-D031DCBE3616}"/>
              </a:ext>
            </a:extLst>
          </p:cNvPr>
          <p:cNvCxnSpPr>
            <a:cxnSpLocks/>
          </p:cNvCxnSpPr>
          <p:nvPr/>
        </p:nvCxnSpPr>
        <p:spPr>
          <a:xfrm>
            <a:off x="5688387" y="7617453"/>
            <a:ext cx="0" cy="10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Diamond 164">
            <a:extLst>
              <a:ext uri="{FF2B5EF4-FFF2-40B4-BE49-F238E27FC236}">
                <a16:creationId xmlns:a16="http://schemas.microsoft.com/office/drawing/2014/main" id="{BEBFF91E-3A0C-4FAE-99A8-01F943B271FD}"/>
              </a:ext>
            </a:extLst>
          </p:cNvPr>
          <p:cNvSpPr/>
          <p:nvPr/>
        </p:nvSpPr>
        <p:spPr>
          <a:xfrm>
            <a:off x="4796007" y="8855946"/>
            <a:ext cx="308008" cy="29838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A59B345C-4962-487D-B32E-35B142D16FF1}"/>
              </a:ext>
            </a:extLst>
          </p:cNvPr>
          <p:cNvCxnSpPr>
            <a:stCxn id="157" idx="2"/>
          </p:cNvCxnSpPr>
          <p:nvPr/>
        </p:nvCxnSpPr>
        <p:spPr>
          <a:xfrm rot="16200000" flipH="1">
            <a:off x="4571054" y="7834647"/>
            <a:ext cx="104485" cy="70192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D7FB4A08-1619-4E50-8224-6ECC47B2F8C6}"/>
              </a:ext>
            </a:extLst>
          </p:cNvPr>
          <p:cNvCxnSpPr>
            <a:stCxn id="158" idx="2"/>
          </p:cNvCxnSpPr>
          <p:nvPr/>
        </p:nvCxnSpPr>
        <p:spPr>
          <a:xfrm rot="5400000">
            <a:off x="5277954" y="7827419"/>
            <a:ext cx="106738" cy="71412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600B5F8-E132-4D70-BE06-33A0826D1D26}"/>
              </a:ext>
            </a:extLst>
          </p:cNvPr>
          <p:cNvSpPr/>
          <p:nvPr/>
        </p:nvSpPr>
        <p:spPr>
          <a:xfrm>
            <a:off x="3623420" y="9261640"/>
            <a:ext cx="1297827" cy="404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Fruit is ripe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FC9D7D4-FD58-4EC8-AEC3-A4E08E2E9F11}"/>
              </a:ext>
            </a:extLst>
          </p:cNvPr>
          <p:cNvSpPr/>
          <p:nvPr/>
        </p:nvSpPr>
        <p:spPr>
          <a:xfrm>
            <a:off x="5044686" y="9261639"/>
            <a:ext cx="1297827" cy="404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Fruit is unripe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86EA9B0-B9B1-4F5C-98E7-D8B4381ED6E5}"/>
              </a:ext>
            </a:extLst>
          </p:cNvPr>
          <p:cNvSpPr/>
          <p:nvPr/>
        </p:nvSpPr>
        <p:spPr>
          <a:xfrm>
            <a:off x="3593073" y="8351040"/>
            <a:ext cx="2713877" cy="404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Save difference in reading as var </a:t>
            </a:r>
            <a:r>
              <a:rPr lang="en-SG" sz="1200" b="1" dirty="0" err="1">
                <a:solidFill>
                  <a:schemeClr val="tx1"/>
                </a:solidFill>
              </a:rPr>
              <a:t>difference_colour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8CC9A6FF-8AB8-4AC4-8807-D27012D6F1AE}"/>
              </a:ext>
            </a:extLst>
          </p:cNvPr>
          <p:cNvCxnSpPr>
            <a:endCxn id="174" idx="0"/>
          </p:cNvCxnSpPr>
          <p:nvPr/>
        </p:nvCxnSpPr>
        <p:spPr>
          <a:xfrm>
            <a:off x="4950011" y="8237852"/>
            <a:ext cx="1" cy="11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33977DBF-A1FA-4136-9D63-571E3ED5F707}"/>
              </a:ext>
            </a:extLst>
          </p:cNvPr>
          <p:cNvCxnSpPr>
            <a:stCxn id="174" idx="2"/>
            <a:endCxn id="165" idx="0"/>
          </p:cNvCxnSpPr>
          <p:nvPr/>
        </p:nvCxnSpPr>
        <p:spPr>
          <a:xfrm flipH="1">
            <a:off x="4950011" y="8755573"/>
            <a:ext cx="1" cy="1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Connector: Elbow 187">
            <a:extLst>
              <a:ext uri="{FF2B5EF4-FFF2-40B4-BE49-F238E27FC236}">
                <a16:creationId xmlns:a16="http://schemas.microsoft.com/office/drawing/2014/main" id="{CA737D42-8156-41F2-9023-08123096E17C}"/>
              </a:ext>
            </a:extLst>
          </p:cNvPr>
          <p:cNvCxnSpPr>
            <a:cxnSpLocks/>
            <a:stCxn id="165" idx="1"/>
            <a:endCxn id="172" idx="0"/>
          </p:cNvCxnSpPr>
          <p:nvPr/>
        </p:nvCxnSpPr>
        <p:spPr>
          <a:xfrm rot="10800000" flipV="1">
            <a:off x="4272335" y="9005138"/>
            <a:ext cx="523673" cy="2565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F614ABD4-A29D-4796-B4FF-6FB840B38946}"/>
              </a:ext>
            </a:extLst>
          </p:cNvPr>
          <p:cNvCxnSpPr>
            <a:stCxn id="165" idx="3"/>
            <a:endCxn id="173" idx="0"/>
          </p:cNvCxnSpPr>
          <p:nvPr/>
        </p:nvCxnSpPr>
        <p:spPr>
          <a:xfrm>
            <a:off x="5104015" y="9005138"/>
            <a:ext cx="589585" cy="2565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5528A995-5C17-49AA-B18B-03A7512AC90A}"/>
              </a:ext>
            </a:extLst>
          </p:cNvPr>
          <p:cNvSpPr txBox="1"/>
          <p:nvPr/>
        </p:nvSpPr>
        <p:spPr>
          <a:xfrm>
            <a:off x="3315210" y="8796987"/>
            <a:ext cx="146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difference_colour</a:t>
            </a:r>
            <a:r>
              <a:rPr lang="en-SG" sz="900" dirty="0"/>
              <a:t> &gt; </a:t>
            </a:r>
            <a:r>
              <a:rPr lang="en-SG" sz="900" dirty="0" err="1"/>
              <a:t>calibrate_colour</a:t>
            </a:r>
            <a:endParaRPr lang="en-SG" sz="9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C560C56-F345-4086-8CCE-3745B5FACEB4}"/>
              </a:ext>
            </a:extLst>
          </p:cNvPr>
          <p:cNvSpPr txBox="1"/>
          <p:nvPr/>
        </p:nvSpPr>
        <p:spPr>
          <a:xfrm>
            <a:off x="5444922" y="8805759"/>
            <a:ext cx="116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difference_colour</a:t>
            </a:r>
            <a:r>
              <a:rPr lang="en-SG" sz="900" dirty="0"/>
              <a:t> &lt; </a:t>
            </a:r>
            <a:r>
              <a:rPr lang="en-SG" sz="900" dirty="0" err="1"/>
              <a:t>calibrate_colour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3900997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996</TotalTime>
  <Words>591</Words>
  <Application>Microsoft Office PowerPoint</Application>
  <PresentationFormat>A4 Paper (210x297 mm)</PresentationFormat>
  <Paragraphs>114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Yan Bryan Teng</dc:creator>
  <cp:lastModifiedBy>罗 一格</cp:lastModifiedBy>
  <cp:revision>33</cp:revision>
  <dcterms:created xsi:type="dcterms:W3CDTF">2020-11-07T12:51:06Z</dcterms:created>
  <dcterms:modified xsi:type="dcterms:W3CDTF">2020-11-09T13:42:14Z</dcterms:modified>
</cp:coreProperties>
</file>