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3"/>
    <p:sldId id="274" r:id="rId4"/>
    <p:sldId id="260" r:id="rId5"/>
    <p:sldId id="257" r:id="rId6"/>
    <p:sldId id="258" r:id="rId7"/>
    <p:sldId id="259" r:id="rId8"/>
    <p:sldId id="261" r:id="rId9"/>
    <p:sldId id="262" r:id="rId10"/>
    <p:sldId id="263" r:id="rId11"/>
    <p:sldId id="264" r:id="rId12"/>
    <p:sldId id="265" r:id="rId13"/>
    <p:sldId id="275" r:id="rId14"/>
    <p:sldId id="266" r:id="rId15"/>
    <p:sldId id="267" r:id="rId16"/>
    <p:sldId id="268" r:id="rId17"/>
    <p:sldId id="269"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6" autoAdjust="0"/>
    <p:restoredTop sz="94660"/>
  </p:normalViewPr>
  <p:slideViewPr>
    <p:cSldViewPr snapToGrid="0">
      <p:cViewPr varScale="1">
        <p:scale>
          <a:sx n="43" d="100"/>
          <a:sy n="43" d="100"/>
        </p:scale>
        <p:origin x="53" y="5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371600" y="2295525"/>
            <a:ext cx="9601200" cy="3571875"/>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371600" y="624156"/>
            <a:ext cx="8179641" cy="5243244"/>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Olsr</a:t>
            </a:r>
            <a:r>
              <a:rPr lang="zh-CN" altLang="en-US" dirty="0"/>
              <a:t>路由协议</a:t>
            </a:r>
            <a:endParaRPr lang="zh-CN" altLang="en-US" dirty="0"/>
          </a:p>
        </p:txBody>
      </p:sp>
      <p:sp>
        <p:nvSpPr>
          <p:cNvPr id="3" name="副标题 2"/>
          <p:cNvSpPr>
            <a:spLocks noGrp="1"/>
          </p:cNvSpPr>
          <p:nvPr>
            <p:ph type="subTitle" idx="1"/>
          </p:nvPr>
        </p:nvSpPr>
        <p:spPr/>
        <p:txBody>
          <a:bodyPr/>
          <a:lstStyle/>
          <a:p>
            <a:r>
              <a:rPr lang="zh-CN" altLang="en-US" dirty="0"/>
              <a:t>软网</a:t>
            </a:r>
            <a:r>
              <a:rPr lang="en-US" altLang="zh-CN" dirty="0"/>
              <a:t>1601 </a:t>
            </a:r>
            <a:r>
              <a:rPr lang="zh-CN" altLang="en-US" dirty="0"/>
              <a:t>许楚薇</a:t>
            </a:r>
            <a:endParaRPr lang="en-US" altLang="zh-CN" dirty="0"/>
          </a:p>
          <a:p>
            <a:r>
              <a:rPr lang="zh-CN" altLang="en-US" dirty="0"/>
              <a:t>软网</a:t>
            </a:r>
            <a:r>
              <a:rPr lang="en-US" altLang="zh-CN" dirty="0"/>
              <a:t>1603 </a:t>
            </a:r>
            <a:r>
              <a:rPr lang="zh-CN" altLang="en-US" dirty="0"/>
              <a:t>张晓萌</a:t>
            </a:r>
            <a:endParaRPr lang="zh-CN"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路由协议</a:t>
            </a:r>
            <a:endParaRPr lang="zh-CN" altLang="en-US" dirty="0"/>
          </a:p>
        </p:txBody>
      </p:sp>
      <p:sp>
        <p:nvSpPr>
          <p:cNvPr id="3" name="内容占位符 2"/>
          <p:cNvSpPr>
            <a:spLocks noGrp="1"/>
          </p:cNvSpPr>
          <p:nvPr>
            <p:ph idx="1"/>
          </p:nvPr>
        </p:nvSpPr>
        <p:spPr/>
        <p:txBody>
          <a:bodyPr>
            <a:normAutofit lnSpcReduction="10000"/>
          </a:bodyPr>
          <a:lstStyle/>
          <a:p>
            <a:r>
              <a:rPr lang="zh-CN" altLang="en-US" sz="2800" dirty="0"/>
              <a:t>邻居发现处理</a:t>
            </a:r>
            <a:endParaRPr lang="en-US" altLang="zh-CN" sz="2800" dirty="0"/>
          </a:p>
          <a:p>
            <a:endParaRPr lang="en-US" altLang="zh-CN" sz="2800" dirty="0"/>
          </a:p>
          <a:p>
            <a:r>
              <a:rPr lang="en-US" altLang="zh-CN" sz="2800" dirty="0"/>
              <a:t>MPR</a:t>
            </a:r>
            <a:endParaRPr lang="en-US" altLang="zh-CN" sz="2800" dirty="0"/>
          </a:p>
          <a:p>
            <a:endParaRPr lang="en-US" altLang="zh-CN" sz="2800" dirty="0"/>
          </a:p>
          <a:p>
            <a:r>
              <a:rPr lang="zh-CN" altLang="en-US" sz="2800" dirty="0"/>
              <a:t>拓扑建立</a:t>
            </a:r>
            <a:endParaRPr lang="en-US" altLang="zh-CN" sz="2800" dirty="0"/>
          </a:p>
          <a:p>
            <a:endParaRPr lang="en-US" altLang="zh-CN" sz="2800" dirty="0"/>
          </a:p>
          <a:p>
            <a:r>
              <a:rPr lang="zh-CN" altLang="en-US" sz="2800" dirty="0"/>
              <a:t>路由</a:t>
            </a:r>
            <a:endParaRPr lang="en-US" altLang="zh-CN" sz="2800" dirty="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邻居发现处理</a:t>
            </a:r>
            <a:endParaRPr lang="zh-CN" altLang="en-US" dirty="0"/>
          </a:p>
        </p:txBody>
      </p:sp>
      <p:sp>
        <p:nvSpPr>
          <p:cNvPr id="3" name="内容占位符 2"/>
          <p:cNvSpPr>
            <a:spLocks noGrp="1"/>
          </p:cNvSpPr>
          <p:nvPr>
            <p:ph idx="1"/>
          </p:nvPr>
        </p:nvSpPr>
        <p:spPr>
          <a:xfrm>
            <a:off x="1371600" y="1721224"/>
            <a:ext cx="9601200" cy="4146176"/>
          </a:xfrm>
        </p:spPr>
        <p:txBody>
          <a:bodyPr>
            <a:normAutofit/>
          </a:bodyPr>
          <a:lstStyle/>
          <a:p>
            <a:r>
              <a:rPr lang="zh-CN" altLang="en-US" sz="2800" dirty="0"/>
              <a:t>生成</a:t>
            </a:r>
            <a:r>
              <a:rPr lang="en-US" altLang="zh-CN" sz="2800" dirty="0"/>
              <a:t>HELLO</a:t>
            </a:r>
            <a:r>
              <a:rPr lang="zh-CN" altLang="en-US" sz="2800" dirty="0"/>
              <a:t>消息</a:t>
            </a:r>
            <a:endParaRPr lang="zh-CN" altLang="en-US" sz="2800" dirty="0"/>
          </a:p>
        </p:txBody>
      </p:sp>
      <p:pic>
        <p:nvPicPr>
          <p:cNvPr id="4" name="图片 3"/>
          <p:cNvPicPr/>
          <p:nvPr/>
        </p:nvPicPr>
        <p:blipFill>
          <a:blip r:embed="rId1"/>
          <a:stretch>
            <a:fillRect/>
          </a:stretch>
        </p:blipFill>
        <p:spPr>
          <a:xfrm>
            <a:off x="1371600" y="2456049"/>
            <a:ext cx="5154706" cy="3411351"/>
          </a:xfrm>
          <a:prstGeom prst="rect">
            <a:avLst/>
          </a:prstGeom>
        </p:spPr>
      </p:pic>
      <p:sp>
        <p:nvSpPr>
          <p:cNvPr id="5" name="文本框 4"/>
          <p:cNvSpPr txBox="1"/>
          <p:nvPr/>
        </p:nvSpPr>
        <p:spPr>
          <a:xfrm>
            <a:off x="7046259" y="2865388"/>
            <a:ext cx="4213412" cy="2308324"/>
          </a:xfrm>
          <a:prstGeom prst="rect">
            <a:avLst/>
          </a:prstGeom>
          <a:noFill/>
        </p:spPr>
        <p:txBody>
          <a:bodyPr wrap="square" rtlCol="0">
            <a:spAutoFit/>
          </a:bodyPr>
          <a:lstStyle/>
          <a:p>
            <a:r>
              <a:rPr lang="en-US" altLang="zh-CN" sz="2400" dirty="0" err="1"/>
              <a:t>generate_hello</a:t>
            </a:r>
            <a:r>
              <a:rPr lang="zh-CN" altLang="zh-CN" sz="2400" dirty="0"/>
              <a:t>函数生成一个消息，经过</a:t>
            </a:r>
            <a:r>
              <a:rPr lang="en-US" altLang="zh-CN" sz="2400" dirty="0" err="1"/>
              <a:t>queue_hello</a:t>
            </a:r>
            <a:r>
              <a:rPr lang="en-US" altLang="zh-CN" sz="2400" dirty="0"/>
              <a:t> (</a:t>
            </a:r>
            <a:r>
              <a:rPr lang="en-US" altLang="zh-CN" sz="2400" dirty="0" err="1"/>
              <a:t>build_msg.c</a:t>
            </a:r>
            <a:r>
              <a:rPr lang="en-US" altLang="zh-CN" sz="2400" dirty="0"/>
              <a:t>)</a:t>
            </a:r>
            <a:r>
              <a:rPr lang="zh-CN" altLang="zh-CN" sz="2400" dirty="0"/>
              <a:t>处理后生成带有参数</a:t>
            </a:r>
            <a:r>
              <a:rPr lang="en-US" altLang="zh-CN" sz="2400" dirty="0" err="1"/>
              <a:t>hellopacket</a:t>
            </a:r>
            <a:r>
              <a:rPr lang="zh-CN" altLang="zh-CN" sz="2400" dirty="0"/>
              <a:t>内容的</a:t>
            </a:r>
            <a:r>
              <a:rPr lang="en-US" altLang="zh-CN" sz="2400" dirty="0"/>
              <a:t>HELLO</a:t>
            </a:r>
            <a:r>
              <a:rPr lang="zh-CN" altLang="zh-CN" sz="2400" dirty="0"/>
              <a:t>包，创建成功，则可以</a:t>
            </a:r>
            <a:r>
              <a:rPr lang="en-US" altLang="zh-CN" sz="2400" dirty="0" err="1"/>
              <a:t>net_output</a:t>
            </a:r>
            <a:r>
              <a:rPr lang="zh-CN" altLang="zh-CN" sz="2400" dirty="0"/>
              <a:t>函数将包发送出去。</a:t>
            </a:r>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71600" y="685800"/>
            <a:ext cx="9601200" cy="748030"/>
          </a:xfrm>
        </p:spPr>
        <p:txBody>
          <a:bodyPr/>
          <a:p>
            <a:r>
              <a:rPr lang="zh-CN" altLang="en-US"/>
              <a:t>链路状态判断</a:t>
            </a:r>
            <a:endParaRPr lang="zh-CN" altLang="en-US"/>
          </a:p>
        </p:txBody>
      </p:sp>
      <p:sp>
        <p:nvSpPr>
          <p:cNvPr id="3" name="内容占位符 2"/>
          <p:cNvSpPr>
            <a:spLocks noGrp="1"/>
          </p:cNvSpPr>
          <p:nvPr>
            <p:ph idx="1"/>
          </p:nvPr>
        </p:nvSpPr>
        <p:spPr>
          <a:xfrm>
            <a:off x="1371600" y="1434465"/>
            <a:ext cx="9601200" cy="4432935"/>
          </a:xfrm>
        </p:spPr>
        <p:txBody>
          <a:bodyPr/>
          <a:p>
            <a:pPr marL="0" indent="0">
              <a:buNone/>
            </a:pPr>
            <a:r>
              <a:rPr lang="zh-CN" altLang="en-US" sz="2400"/>
              <a:t>节点B向邻居节点广播HELLO分组，A接收到HELLO分组，A将B放到自己的邻居节点中，并将B标记为非对称；A向邻居节点广播HELLO分组，节点B接收到HELLO分组，B接收到分组时标记到节点A的链路状态为对称的；B再次广播HELLO分组，A接收到分组，标记到B的链路状态为对称。</a:t>
            </a:r>
            <a:endParaRPr lang="zh-CN" altLang="en-US" sz="2400"/>
          </a:p>
        </p:txBody>
      </p:sp>
      <p:pic>
        <p:nvPicPr>
          <p:cNvPr id="65" name="图片 1"/>
          <p:cNvPicPr>
            <a:picLocks noChangeAspect="1"/>
          </p:cNvPicPr>
          <p:nvPr/>
        </p:nvPicPr>
        <p:blipFill>
          <a:blip r:embed="rId1"/>
          <a:stretch>
            <a:fillRect/>
          </a:stretch>
        </p:blipFill>
        <p:spPr>
          <a:xfrm>
            <a:off x="1371600" y="3346450"/>
            <a:ext cx="10253980" cy="281241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765" y="394447"/>
            <a:ext cx="9897035" cy="5472953"/>
          </a:xfrm>
        </p:spPr>
        <p:txBody>
          <a:bodyPr>
            <a:normAutofit/>
          </a:bodyPr>
          <a:lstStyle/>
          <a:p>
            <a:r>
              <a:rPr lang="zh-CN" altLang="en-US" sz="2800" dirty="0"/>
              <a:t>对邻居表和邻居节点进行操作</a:t>
            </a:r>
            <a:endParaRPr lang="zh-CN" altLang="en-US" sz="2800" dirty="0"/>
          </a:p>
        </p:txBody>
      </p:sp>
      <p:pic>
        <p:nvPicPr>
          <p:cNvPr id="4" name="图片 3"/>
          <p:cNvPicPr/>
          <p:nvPr/>
        </p:nvPicPr>
        <p:blipFill>
          <a:blip r:embed="rId1"/>
          <a:stretch>
            <a:fillRect/>
          </a:stretch>
        </p:blipFill>
        <p:spPr>
          <a:xfrm>
            <a:off x="6745045" y="252095"/>
            <a:ext cx="4622202" cy="1236046"/>
          </a:xfrm>
          <a:prstGeom prst="rect">
            <a:avLst/>
          </a:prstGeom>
        </p:spPr>
      </p:pic>
      <p:pic>
        <p:nvPicPr>
          <p:cNvPr id="5" name="图片 4"/>
          <p:cNvPicPr/>
          <p:nvPr/>
        </p:nvPicPr>
        <p:blipFill>
          <a:blip r:embed="rId2"/>
          <a:stretch>
            <a:fillRect/>
          </a:stretch>
        </p:blipFill>
        <p:spPr>
          <a:xfrm>
            <a:off x="6745046" y="1490457"/>
            <a:ext cx="4622202" cy="4519295"/>
          </a:xfrm>
          <a:prstGeom prst="rect">
            <a:avLst/>
          </a:prstGeom>
        </p:spPr>
      </p:pic>
      <p:sp>
        <p:nvSpPr>
          <p:cNvPr id="6" name="矩形 5"/>
          <p:cNvSpPr/>
          <p:nvPr/>
        </p:nvSpPr>
        <p:spPr>
          <a:xfrm>
            <a:off x="6748567" y="6009752"/>
            <a:ext cx="4224233" cy="646331"/>
          </a:xfrm>
          <a:prstGeom prst="rect">
            <a:avLst/>
          </a:prstGeom>
        </p:spPr>
        <p:txBody>
          <a:bodyPr wrap="none">
            <a:spAutoFit/>
          </a:bodyPr>
          <a:lstStyle/>
          <a:p>
            <a:r>
              <a:rPr lang="zh-CN" altLang="zh-CN" dirty="0">
                <a:ea typeface="宋体" panose="02010600030101010101" pitchFamily="2" charset="-122"/>
                <a:cs typeface="Times New Roman" panose="02020603050405020304" pitchFamily="18" charset="0"/>
              </a:rPr>
              <a:t>函数功能：更新邻居表中的状态为</a:t>
            </a:r>
            <a:r>
              <a:rPr lang="en-US" altLang="zh-CN" dirty="0">
                <a:ea typeface="宋体" panose="02010600030101010101" pitchFamily="2" charset="-122"/>
                <a:cs typeface="Times New Roman" panose="02020603050405020304" pitchFamily="18" charset="0"/>
              </a:rPr>
              <a:t>link</a:t>
            </a:r>
            <a:r>
              <a:rPr lang="zh-CN" altLang="zh-CN" dirty="0">
                <a:ea typeface="宋体" panose="02010600030101010101" pitchFamily="2" charset="-122"/>
                <a:cs typeface="Times New Roman" panose="02020603050405020304" pitchFamily="18" charset="0"/>
              </a:rPr>
              <a:t>。</a:t>
            </a:r>
            <a:endParaRPr lang="en-US" altLang="zh-CN" dirty="0">
              <a:ea typeface="宋体" panose="02010600030101010101" pitchFamily="2" charset="-122"/>
              <a:cs typeface="Times New Roman" panose="02020603050405020304" pitchFamily="18" charset="0"/>
            </a:endParaRPr>
          </a:p>
          <a:p>
            <a:r>
              <a:rPr lang="zh-CN" altLang="en-US" dirty="0">
                <a:ea typeface="宋体" panose="02010600030101010101" pitchFamily="2" charset="-122"/>
                <a:cs typeface="Times New Roman" panose="02020603050405020304" pitchFamily="18" charset="0"/>
              </a:rPr>
              <a:t>通知全网进行</a:t>
            </a:r>
            <a:r>
              <a:rPr lang="en-US" altLang="zh-CN" dirty="0">
                <a:ea typeface="宋体" panose="02010600030101010101" pitchFamily="2" charset="-122"/>
                <a:cs typeface="Times New Roman" panose="02020603050405020304" pitchFamily="18" charset="0"/>
              </a:rPr>
              <a:t>MPR</a:t>
            </a:r>
            <a:r>
              <a:rPr lang="zh-CN" altLang="en-US" dirty="0">
                <a:ea typeface="宋体" panose="02010600030101010101" pitchFamily="2" charset="-122"/>
                <a:cs typeface="Times New Roman" panose="02020603050405020304" pitchFamily="18" charset="0"/>
              </a:rPr>
              <a:t>选举和路由表更新</a:t>
            </a:r>
            <a:endParaRPr lang="zh-CN" altLang="en-US" dirty="0"/>
          </a:p>
        </p:txBody>
      </p:sp>
      <p:sp>
        <p:nvSpPr>
          <p:cNvPr id="7" name="文本框 6"/>
          <p:cNvSpPr txBox="1"/>
          <p:nvPr/>
        </p:nvSpPr>
        <p:spPr>
          <a:xfrm>
            <a:off x="878540" y="1201060"/>
            <a:ext cx="5472057" cy="5539978"/>
          </a:xfrm>
          <a:prstGeom prst="rect">
            <a:avLst/>
          </a:prstGeom>
          <a:noFill/>
        </p:spPr>
        <p:txBody>
          <a:bodyPr wrap="square" rtlCol="0">
            <a:spAutoFit/>
          </a:bodyPr>
          <a:lstStyle/>
          <a:p>
            <a:r>
              <a:rPr lang="zh-CN" altLang="zh-CN" sz="2400" dirty="0"/>
              <a:t>节点接受到</a:t>
            </a:r>
            <a:r>
              <a:rPr lang="en-US" altLang="zh-CN" sz="2400" dirty="0"/>
              <a:t>HELLO</a:t>
            </a:r>
            <a:r>
              <a:rPr lang="zh-CN" altLang="zh-CN" sz="2400" dirty="0"/>
              <a:t>包后，将会对自己的邻居表进行操作，涉及到以下几个函数。</a:t>
            </a:r>
            <a:endParaRPr lang="zh-CN" altLang="zh-CN" sz="2400" dirty="0"/>
          </a:p>
          <a:p>
            <a:r>
              <a:rPr lang="en-US" altLang="zh-CN" sz="2400" dirty="0"/>
              <a:t>	</a:t>
            </a:r>
            <a:r>
              <a:rPr lang="en-US" altLang="zh-CN" sz="2400" dirty="0" err="1"/>
              <a:t>olsr_init_neighbor_table</a:t>
            </a:r>
            <a:r>
              <a:rPr lang="en-US" altLang="zh-CN" sz="2400" dirty="0"/>
              <a:t>(</a:t>
            </a:r>
            <a:r>
              <a:rPr lang="en-US" altLang="zh-CN" sz="2400" dirty="0" err="1"/>
              <a:t>neighbor_table.c</a:t>
            </a:r>
            <a:r>
              <a:rPr lang="en-US" altLang="zh-CN" sz="2400" dirty="0"/>
              <a:t>)</a:t>
            </a:r>
            <a:r>
              <a:rPr lang="zh-CN" altLang="zh-CN" sz="2400" dirty="0"/>
              <a:t>，将每个邻居表初始化为仅有一个指向自身的节点的链表。</a:t>
            </a:r>
            <a:endParaRPr lang="zh-CN" altLang="zh-CN" sz="2400" dirty="0"/>
          </a:p>
          <a:p>
            <a:r>
              <a:rPr lang="en-US" altLang="zh-CN" sz="2400" dirty="0"/>
              <a:t>	</a:t>
            </a:r>
            <a:r>
              <a:rPr lang="en-US" altLang="zh-CN" sz="2400" dirty="0" err="1"/>
              <a:t>olsr_del_nbr_list</a:t>
            </a:r>
            <a:r>
              <a:rPr lang="en-US" altLang="zh-CN" sz="2400" dirty="0"/>
              <a:t>(</a:t>
            </a:r>
            <a:r>
              <a:rPr lang="en-US" altLang="zh-CN" sz="2400" dirty="0" err="1"/>
              <a:t>neighbor_table.c</a:t>
            </a:r>
            <a:r>
              <a:rPr lang="en-US" altLang="zh-CN" sz="2400" dirty="0"/>
              <a:t>)</a:t>
            </a:r>
            <a:r>
              <a:rPr lang="zh-CN" altLang="zh-CN" sz="2400" dirty="0"/>
              <a:t>，删除释放一个两跳邻居节点，并将全局变量</a:t>
            </a:r>
            <a:r>
              <a:rPr lang="en-US" altLang="zh-CN" sz="2400" dirty="0" err="1"/>
              <a:t>change_neightborhood,change_topology</a:t>
            </a:r>
            <a:r>
              <a:rPr lang="zh-CN" altLang="zh-CN" sz="2400" dirty="0"/>
              <a:t>置为真，通知网络重新计算</a:t>
            </a:r>
            <a:r>
              <a:rPr lang="en-US" altLang="zh-CN" sz="2400" dirty="0"/>
              <a:t>MPR</a:t>
            </a:r>
            <a:r>
              <a:rPr lang="zh-CN" altLang="zh-CN" sz="2400" dirty="0"/>
              <a:t>集和路由表。</a:t>
            </a:r>
            <a:endParaRPr lang="zh-CN" altLang="zh-CN" sz="2400" dirty="0"/>
          </a:p>
          <a:p>
            <a:r>
              <a:rPr lang="en-US" altLang="zh-CN" sz="2400" dirty="0"/>
              <a:t>	olsr_delete_neighbor_2_pointer(</a:t>
            </a:r>
            <a:r>
              <a:rPr lang="en-US" altLang="zh-CN" sz="2400" dirty="0" err="1"/>
              <a:t>neighbor_table.c</a:t>
            </a:r>
            <a:r>
              <a:rPr lang="en-US" altLang="zh-CN" sz="2400" dirty="0"/>
              <a:t>)</a:t>
            </a:r>
            <a:r>
              <a:rPr lang="zh-CN" altLang="zh-CN" sz="2400" dirty="0"/>
              <a:t>，根据给定的邻居节点地址删除对应的两跳邻居节点。</a:t>
            </a:r>
            <a:endParaRPr lang="zh-CN" altLang="zh-CN" sz="2400" dirty="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0599" y="324971"/>
            <a:ext cx="9601200" cy="1485900"/>
          </a:xfrm>
        </p:spPr>
        <p:txBody>
          <a:bodyPr/>
          <a:lstStyle/>
          <a:p>
            <a:r>
              <a:rPr lang="en-US" altLang="zh-CN" dirty="0"/>
              <a:t>MPR</a:t>
            </a:r>
            <a:endParaRPr lang="zh-CN" altLang="en-US" dirty="0"/>
          </a:p>
        </p:txBody>
      </p:sp>
      <p:pic>
        <p:nvPicPr>
          <p:cNvPr id="6" name="图片 5"/>
          <p:cNvPicPr/>
          <p:nvPr/>
        </p:nvPicPr>
        <p:blipFill>
          <a:blip r:embed="rId1"/>
          <a:stretch>
            <a:fillRect/>
          </a:stretch>
        </p:blipFill>
        <p:spPr>
          <a:xfrm>
            <a:off x="7011819" y="0"/>
            <a:ext cx="4516792" cy="1810871"/>
          </a:xfrm>
          <a:prstGeom prst="rect">
            <a:avLst/>
          </a:prstGeom>
        </p:spPr>
      </p:pic>
      <p:pic>
        <p:nvPicPr>
          <p:cNvPr id="7" name="图片 6"/>
          <p:cNvPicPr/>
          <p:nvPr/>
        </p:nvPicPr>
        <p:blipFill>
          <a:blip r:embed="rId2"/>
          <a:stretch>
            <a:fillRect/>
          </a:stretch>
        </p:blipFill>
        <p:spPr>
          <a:xfrm>
            <a:off x="7011819" y="1714500"/>
            <a:ext cx="4516792" cy="3429000"/>
          </a:xfrm>
          <a:prstGeom prst="rect">
            <a:avLst/>
          </a:prstGeom>
        </p:spPr>
      </p:pic>
      <p:pic>
        <p:nvPicPr>
          <p:cNvPr id="8" name="图片 7"/>
          <p:cNvPicPr/>
          <p:nvPr/>
        </p:nvPicPr>
        <p:blipFill rotWithShape="1">
          <a:blip r:embed="rId3"/>
          <a:srcRect l="1944" t="332" b="-1"/>
          <a:stretch>
            <a:fillRect/>
          </a:stretch>
        </p:blipFill>
        <p:spPr bwMode="auto">
          <a:xfrm>
            <a:off x="7011820" y="5143500"/>
            <a:ext cx="4516792" cy="1640205"/>
          </a:xfrm>
          <a:prstGeom prst="rect">
            <a:avLst/>
          </a:prstGeom>
          <a:ln>
            <a:noFill/>
          </a:ln>
        </p:spPr>
      </p:pic>
      <p:sp>
        <p:nvSpPr>
          <p:cNvPr id="9" name="文本框 8"/>
          <p:cNvSpPr txBox="1"/>
          <p:nvPr/>
        </p:nvSpPr>
        <p:spPr>
          <a:xfrm>
            <a:off x="990600" y="1177648"/>
            <a:ext cx="5181600" cy="5323205"/>
          </a:xfrm>
          <a:prstGeom prst="rect">
            <a:avLst/>
          </a:prstGeom>
          <a:noFill/>
        </p:spPr>
        <p:txBody>
          <a:bodyPr wrap="square" rtlCol="0">
            <a:spAutoFit/>
          </a:bodyPr>
          <a:lstStyle/>
          <a:p>
            <a:r>
              <a:rPr lang="en-US" altLang="zh-CN" sz="2000" dirty="0"/>
              <a:t>1</a:t>
            </a:r>
            <a:r>
              <a:rPr lang="zh-CN" altLang="zh-CN" sz="2000" dirty="0"/>
              <a:t>）将所有</a:t>
            </a:r>
            <a:r>
              <a:rPr lang="en-US" altLang="zh-CN" sz="2000" dirty="0"/>
              <a:t>willingness</a:t>
            </a:r>
            <a:r>
              <a:rPr lang="zh-CN" altLang="zh-CN" sz="2000" dirty="0"/>
              <a:t>为</a:t>
            </a:r>
            <a:r>
              <a:rPr lang="en-US" altLang="zh-CN" sz="2000" dirty="0"/>
              <a:t>WILL_ALWAYS</a:t>
            </a:r>
            <a:r>
              <a:rPr lang="zh-CN" altLang="zh-CN" sz="2000" dirty="0"/>
              <a:t>的成员加入</a:t>
            </a:r>
            <a:r>
              <a:rPr lang="en-US" altLang="zh-CN" sz="2000" dirty="0"/>
              <a:t>MPR</a:t>
            </a:r>
            <a:r>
              <a:rPr lang="zh-CN" altLang="zh-CN" sz="2000" dirty="0"/>
              <a:t>集中，</a:t>
            </a:r>
            <a:endParaRPr lang="zh-CN" altLang="zh-CN" sz="2000" dirty="0"/>
          </a:p>
          <a:p>
            <a:r>
              <a:rPr lang="en-US" altLang="zh-CN" sz="2000" dirty="0"/>
              <a:t>2</a:t>
            </a:r>
            <a:r>
              <a:rPr lang="zh-CN" altLang="zh-CN" sz="2000" dirty="0"/>
              <a:t>）计算所有节点的深度，</a:t>
            </a:r>
            <a:endParaRPr lang="zh-CN" altLang="zh-CN" sz="2000" dirty="0"/>
          </a:p>
          <a:p>
            <a:r>
              <a:rPr lang="en-US" altLang="zh-CN" sz="2000" dirty="0"/>
              <a:t>3</a:t>
            </a:r>
            <a:r>
              <a:rPr lang="zh-CN" altLang="zh-CN" sz="2000" dirty="0"/>
              <a:t>）将所有存在唯一连接的两跳邻居节点的节点加入</a:t>
            </a:r>
            <a:r>
              <a:rPr lang="en-US" altLang="zh-CN" sz="2000" dirty="0"/>
              <a:t>MPR</a:t>
            </a:r>
            <a:r>
              <a:rPr lang="zh-CN" altLang="zh-CN" sz="2000" dirty="0"/>
              <a:t>。</a:t>
            </a:r>
            <a:endParaRPr lang="zh-CN" altLang="zh-CN" sz="2000" dirty="0"/>
          </a:p>
          <a:p>
            <a:r>
              <a:rPr lang="en-US" altLang="zh-CN" sz="2000" dirty="0"/>
              <a:t>4</a:t>
            </a:r>
            <a:r>
              <a:rPr lang="zh-CN" altLang="zh-CN" sz="2000" dirty="0"/>
              <a:t>）若两跳邻居节点集中存在不被</a:t>
            </a:r>
            <a:r>
              <a:rPr lang="en-US" altLang="zh-CN" sz="2000" dirty="0"/>
              <a:t>MPR</a:t>
            </a:r>
            <a:r>
              <a:rPr lang="zh-CN" altLang="zh-CN" sz="2000" dirty="0"/>
              <a:t>集中任何节点覆盖的节点，执行以下过程，若不存在，结束算法。</a:t>
            </a:r>
            <a:endParaRPr lang="zh-CN" altLang="zh-CN" sz="2000" dirty="0"/>
          </a:p>
          <a:p>
            <a:r>
              <a:rPr lang="en-US" altLang="zh-CN" sz="2000" dirty="0"/>
              <a:t>a</a:t>
            </a:r>
            <a:r>
              <a:rPr lang="zh-CN" altLang="zh-CN" sz="2000" dirty="0"/>
              <a:t>）对一条邻居节点中所有节点计算可达性，</a:t>
            </a:r>
            <a:endParaRPr lang="zh-CN" altLang="zh-CN" sz="2000" dirty="0"/>
          </a:p>
          <a:p>
            <a:r>
              <a:rPr lang="en-US" altLang="zh-CN" sz="2000" dirty="0"/>
              <a:t>b) </a:t>
            </a:r>
            <a:r>
              <a:rPr lang="zh-CN" altLang="zh-CN" sz="2000" dirty="0"/>
              <a:t>在一条邻居节点中达到新非</a:t>
            </a:r>
            <a:r>
              <a:rPr lang="en-US" altLang="zh-CN" sz="2000" dirty="0"/>
              <a:t>0</a:t>
            </a:r>
            <a:r>
              <a:rPr lang="zh-CN" altLang="zh-CN" sz="2000" dirty="0"/>
              <a:t>，且具有最高</a:t>
            </a:r>
            <a:r>
              <a:rPr lang="en-US" altLang="zh-CN" sz="2000" dirty="0"/>
              <a:t>willingness</a:t>
            </a:r>
            <a:r>
              <a:rPr lang="zh-CN" altLang="zh-CN" sz="2000" dirty="0"/>
              <a:t>的节点中选择一个</a:t>
            </a:r>
            <a:r>
              <a:rPr lang="en-US" altLang="zh-CN" sz="2000" dirty="0"/>
              <a:t>MPR</a:t>
            </a:r>
            <a:r>
              <a:rPr lang="zh-CN" altLang="zh-CN" sz="2000" dirty="0"/>
              <a:t>，有多种选择时，选择可达性最高的。还有最高选择的时候，选择深度最高的。移除二跳邻居节点中被</a:t>
            </a:r>
            <a:r>
              <a:rPr lang="en-US" altLang="zh-CN" sz="2000" dirty="0"/>
              <a:t>MPR</a:t>
            </a:r>
            <a:r>
              <a:rPr lang="zh-CN" altLang="zh-CN" sz="2000" dirty="0"/>
              <a:t>覆盖最多的节点，返回第三步。</a:t>
            </a:r>
            <a:endParaRPr lang="zh-CN" altLang="zh-CN" sz="2000" dirty="0"/>
          </a:p>
          <a:p>
            <a:r>
              <a:rPr lang="en-US" altLang="zh-CN" sz="2000" dirty="0"/>
              <a:t>5</a:t>
            </a:r>
            <a:r>
              <a:rPr lang="zh-CN" altLang="zh-CN" sz="2000" dirty="0"/>
              <a:t>）将节点每个接口的</a:t>
            </a:r>
            <a:r>
              <a:rPr lang="en-US" altLang="zh-CN" sz="2000" dirty="0"/>
              <a:t>MPR</a:t>
            </a:r>
            <a:r>
              <a:rPr lang="zh-CN" altLang="zh-CN" sz="2000" dirty="0"/>
              <a:t>集组合在一起，建立起节点的</a:t>
            </a:r>
            <a:r>
              <a:rPr lang="en-US" altLang="zh-CN" sz="2000" dirty="0"/>
              <a:t>MPR</a:t>
            </a:r>
            <a:r>
              <a:rPr lang="zh-CN" altLang="zh-CN" sz="2000" dirty="0"/>
              <a:t>集。</a:t>
            </a:r>
            <a:endParaRPr lang="zh-CN" altLang="zh-CN" sz="2000" dirty="0"/>
          </a:p>
          <a:p>
            <a:endParaRPr lang="zh-CN" alt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拓扑建立</a:t>
            </a:r>
            <a:endParaRPr lang="zh-CN" altLang="en-US" dirty="0"/>
          </a:p>
        </p:txBody>
      </p:sp>
      <p:sp>
        <p:nvSpPr>
          <p:cNvPr id="4" name="文本框 3"/>
          <p:cNvSpPr txBox="1"/>
          <p:nvPr/>
        </p:nvSpPr>
        <p:spPr>
          <a:xfrm>
            <a:off x="6587490" y="1452880"/>
            <a:ext cx="5275580" cy="4154170"/>
          </a:xfrm>
          <a:prstGeom prst="rect">
            <a:avLst/>
          </a:prstGeom>
          <a:noFill/>
        </p:spPr>
        <p:txBody>
          <a:bodyPr wrap="square" rtlCol="0">
            <a:spAutoFit/>
          </a:bodyPr>
          <a:p>
            <a:r>
              <a:rPr lang="zh-CN" altLang="en-US" sz="2400"/>
              <a:t>网络中被选为MPR节点的节点每隔一段时间就会向网络中广播拓扑控制（TC）消息，来维护网络中的拓扑信息。为了减少网络中的洪泛，olsr采用了如下规则，对于相同的TC消息，接收节点只在从发送方为自己的MPR节点且第一次收到的情况下转发，在之后收到不是相同的TC消息时不予转发。这则规定有效地避免了广播风暴。</a:t>
            </a:r>
            <a:endParaRPr lang="zh-CN" altLang="en-US" sz="2400"/>
          </a:p>
          <a:p>
            <a:endParaRPr lang="zh-CN" altLang="en-US" sz="2400"/>
          </a:p>
          <a:p>
            <a:endParaRPr lang="zh-CN" altLang="en-US" sz="2400"/>
          </a:p>
        </p:txBody>
      </p:sp>
      <p:pic>
        <p:nvPicPr>
          <p:cNvPr id="5" name="图片 4"/>
          <p:cNvPicPr>
            <a:picLocks noChangeAspect="1"/>
          </p:cNvPicPr>
          <p:nvPr/>
        </p:nvPicPr>
        <p:blipFill>
          <a:blip r:embed="rId1"/>
          <a:stretch>
            <a:fillRect/>
          </a:stretch>
        </p:blipFill>
        <p:spPr>
          <a:xfrm>
            <a:off x="1064260" y="1452880"/>
            <a:ext cx="5342255" cy="46488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路由计算</a:t>
            </a:r>
            <a:endParaRPr lang="zh-CN" altLang="en-US" dirty="0"/>
          </a:p>
        </p:txBody>
      </p:sp>
      <p:sp>
        <p:nvSpPr>
          <p:cNvPr id="3" name="内容占位符 2"/>
          <p:cNvSpPr>
            <a:spLocks noGrp="1"/>
          </p:cNvSpPr>
          <p:nvPr>
            <p:ph idx="1"/>
          </p:nvPr>
        </p:nvSpPr>
        <p:spPr>
          <a:xfrm>
            <a:off x="6859270" y="1354455"/>
            <a:ext cx="5080635" cy="5034280"/>
          </a:xfrm>
        </p:spPr>
        <p:txBody>
          <a:bodyPr>
            <a:normAutofit/>
          </a:bodyPr>
          <a:lstStyle/>
          <a:p>
            <a:pPr marL="0" indent="0">
              <a:buNone/>
            </a:pPr>
            <a:r>
              <a:rPr lang="zh-CN" altLang="en-US" sz="2400" dirty="0"/>
              <a:t>网络中的每个节点通过</a:t>
            </a:r>
            <a:r>
              <a:rPr lang="en-US" altLang="zh-CN" sz="2400" dirty="0"/>
              <a:t>TC</a:t>
            </a:r>
            <a:r>
              <a:rPr lang="zh-CN" altLang="en-US" sz="2400" dirty="0"/>
              <a:t>消息的扩散获得关于全网的拓扑图，再根据邻居表和拓扑表，每个节点再独立地用</a:t>
            </a:r>
            <a:r>
              <a:rPr lang="en-US" altLang="zh-CN" sz="2400" dirty="0"/>
              <a:t>Dijkstra</a:t>
            </a:r>
            <a:r>
              <a:rPr lang="zh-CN" altLang="en-US" sz="2400" dirty="0"/>
              <a:t>计算出自己的路由表。</a:t>
            </a:r>
            <a:endParaRPr lang="zh-CN" altLang="en-US" sz="2400" dirty="0"/>
          </a:p>
          <a:p>
            <a:pPr marL="0" indent="0">
              <a:buNone/>
            </a:pPr>
            <a:endParaRPr lang="zh-CN" altLang="en-US" sz="2400" dirty="0"/>
          </a:p>
          <a:p>
            <a:pPr marL="0" indent="0">
              <a:buNone/>
            </a:pPr>
            <a:r>
              <a:rPr lang="zh-CN" altLang="en-US" sz="2400" dirty="0"/>
              <a:t>路由节点启动后，首先发现相邻节点并得到地址。然后路由节点测试到每一个相邻节点的链路成本和状态，并记录下来构造自己和相邻节点的链路状态表，在接受到整个网络的拓扑信息构造拓扑图后利用</a:t>
            </a:r>
            <a:r>
              <a:rPr lang="en-US" altLang="zh-CN" sz="2400" dirty="0"/>
              <a:t>Dijikstra</a:t>
            </a:r>
            <a:r>
              <a:rPr lang="zh-CN" altLang="en-US" sz="2400" dirty="0"/>
              <a:t>计算出到目的节点的最短路径。</a:t>
            </a:r>
            <a:endParaRPr lang="zh-CN" altLang="en-US" sz="2400" dirty="0"/>
          </a:p>
        </p:txBody>
      </p:sp>
      <p:pic>
        <p:nvPicPr>
          <p:cNvPr id="4" name="图片 3"/>
          <p:cNvPicPr>
            <a:picLocks noChangeAspect="1"/>
          </p:cNvPicPr>
          <p:nvPr/>
        </p:nvPicPr>
        <p:blipFill>
          <a:blip r:embed="rId1"/>
          <a:stretch>
            <a:fillRect/>
          </a:stretch>
        </p:blipFill>
        <p:spPr>
          <a:xfrm>
            <a:off x="1371600" y="1355090"/>
            <a:ext cx="5194300" cy="50336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16823" y="2335306"/>
            <a:ext cx="9601200" cy="1485900"/>
          </a:xfrm>
        </p:spPr>
        <p:txBody>
          <a:bodyPr>
            <a:normAutofit fontScale="90000"/>
          </a:bodyPr>
          <a:lstStyle/>
          <a:p>
            <a:r>
              <a:rPr lang="zh-CN" altLang="en-US" sz="11500" dirty="0"/>
              <a:t>谢谢</a:t>
            </a:r>
            <a:endParaRPr lang="zh-CN" altLang="en-US" sz="1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71600" y="685800"/>
            <a:ext cx="9601200" cy="732155"/>
          </a:xfrm>
        </p:spPr>
        <p:txBody>
          <a:bodyPr>
            <a:normAutofit fontScale="90000"/>
          </a:bodyPr>
          <a:p>
            <a:r>
              <a:rPr lang="en-US" altLang="zh-CN"/>
              <a:t>OLSR</a:t>
            </a:r>
            <a:r>
              <a:rPr lang="zh-CN" altLang="en-US"/>
              <a:t>路由协议</a:t>
            </a:r>
            <a:endParaRPr lang="zh-CN" altLang="en-US"/>
          </a:p>
        </p:txBody>
      </p:sp>
      <p:sp>
        <p:nvSpPr>
          <p:cNvPr id="3" name="内容占位符 2"/>
          <p:cNvSpPr>
            <a:spLocks noGrp="1"/>
          </p:cNvSpPr>
          <p:nvPr>
            <p:ph idx="1"/>
          </p:nvPr>
        </p:nvSpPr>
        <p:spPr>
          <a:xfrm>
            <a:off x="1371600" y="1732280"/>
            <a:ext cx="9601200" cy="4135120"/>
          </a:xfrm>
        </p:spPr>
        <p:txBody>
          <a:bodyPr/>
          <a:p>
            <a:pPr marL="0" indent="0">
              <a:buNone/>
            </a:pPr>
            <a:r>
              <a:rPr lang="zh-CN" altLang="en-US" sz="2800"/>
              <a:t>OLSR路由协议是IETF MANET工作组为无线移动Ad Hoc（无线自组）网提出的作为RFC标准化的一种表驱动先应式路由协议。该协议在传统的链路状态算法基础上采用MPR(multipointreplay，多点中继)机制来减少协议开销。</a:t>
            </a:r>
            <a:endParaRPr lang="zh-CN" altLang="en-US" sz="2800"/>
          </a:p>
          <a:p>
            <a:pPr marL="0" indent="0">
              <a:buNone/>
            </a:pPr>
            <a:endParaRPr lang="zh-CN" altLang="en-US" sz="2800"/>
          </a:p>
          <a:p>
            <a:pPr marL="0" indent="0">
              <a:buNone/>
            </a:pPr>
            <a:r>
              <a:rPr lang="zh-CN" altLang="en-US" sz="2800"/>
              <a:t>OLSR协议中每个节点通过周期性地交换链路状态信息来维护整个网络的拓扑信息。</a:t>
            </a:r>
            <a:endParaRPr lang="zh-CN" altLang="en-US" sz="2800"/>
          </a:p>
          <a:p>
            <a:pPr marL="0" indent="0">
              <a:buNone/>
            </a:pPr>
            <a:endParaRPr lang="zh-CN"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Olsr</a:t>
            </a:r>
            <a:r>
              <a:rPr lang="zh-CN" altLang="en-US" dirty="0"/>
              <a:t>数据结构</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sz="3600" dirty="0" err="1"/>
              <a:t>Olsr</a:t>
            </a:r>
            <a:r>
              <a:rPr lang="zh-CN" altLang="en-US" sz="3600" dirty="0"/>
              <a:t>首部</a:t>
            </a:r>
            <a:endParaRPr lang="en-US" altLang="zh-CN" sz="3600" dirty="0"/>
          </a:p>
          <a:p>
            <a:r>
              <a:rPr lang="en-US" altLang="zh-CN" sz="3600" dirty="0" err="1"/>
              <a:t>HEllO</a:t>
            </a:r>
            <a:r>
              <a:rPr lang="zh-CN" altLang="en-US" sz="3600" dirty="0"/>
              <a:t>消息</a:t>
            </a:r>
            <a:endParaRPr lang="en-US" altLang="zh-CN" sz="3600" dirty="0"/>
          </a:p>
          <a:p>
            <a:r>
              <a:rPr lang="en-US" altLang="zh-CN" sz="3600" dirty="0"/>
              <a:t>TC</a:t>
            </a:r>
            <a:r>
              <a:rPr lang="zh-CN" altLang="en-US" sz="3600" dirty="0"/>
              <a:t>消息</a:t>
            </a:r>
            <a:endParaRPr lang="en-US" altLang="zh-CN" sz="3600" dirty="0"/>
          </a:p>
          <a:p>
            <a:r>
              <a:rPr lang="en-US" altLang="zh-CN" sz="3600" dirty="0"/>
              <a:t>HNA</a:t>
            </a:r>
            <a:r>
              <a:rPr lang="zh-CN" altLang="en-US" sz="3600" dirty="0"/>
              <a:t>消息</a:t>
            </a:r>
            <a:endParaRPr lang="en-US" altLang="zh-CN" sz="3600" dirty="0"/>
          </a:p>
          <a:p>
            <a:r>
              <a:rPr lang="en-US" altLang="zh-CN" sz="3600" dirty="0"/>
              <a:t>MID</a:t>
            </a:r>
            <a:r>
              <a:rPr lang="zh-CN" altLang="en-US" sz="3600" dirty="0"/>
              <a:t>消息</a:t>
            </a:r>
            <a:endParaRPr lang="en-US" altLang="zh-CN" sz="3600" dirty="0"/>
          </a:p>
          <a:p>
            <a:r>
              <a:rPr lang="zh-CN" altLang="en-US" sz="3600" dirty="0"/>
              <a:t>信息表</a:t>
            </a:r>
            <a:endParaRPr lang="en-US" altLang="zh-CN" sz="3600" dirty="0"/>
          </a:p>
          <a:p>
            <a:endParaRPr lang="en-US" altLang="zh-CN" dirty="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Olsr</a:t>
            </a:r>
            <a:r>
              <a:rPr lang="zh-CN" altLang="en-US" dirty="0"/>
              <a:t>首部</a:t>
            </a:r>
            <a:endParaRPr lang="zh-CN" altLang="en-US" dirty="0"/>
          </a:p>
        </p:txBody>
      </p:sp>
      <p:pic>
        <p:nvPicPr>
          <p:cNvPr id="4" name="内容占位符 3"/>
          <p:cNvPicPr>
            <a:picLocks noGrp="1"/>
          </p:cNvPicPr>
          <p:nvPr>
            <p:ph idx="1"/>
          </p:nvPr>
        </p:nvPicPr>
        <p:blipFill rotWithShape="1">
          <a:blip r:embed="rId1"/>
          <a:srcRect r="40915" b="-2201"/>
          <a:stretch>
            <a:fillRect/>
          </a:stretch>
        </p:blipFill>
        <p:spPr>
          <a:xfrm>
            <a:off x="1371601" y="1739153"/>
            <a:ext cx="5011272" cy="4159623"/>
          </a:xfrm>
          <a:prstGeom prst="rect">
            <a:avLst/>
          </a:prstGeom>
        </p:spPr>
      </p:pic>
      <p:sp>
        <p:nvSpPr>
          <p:cNvPr id="5" name="文本框 4"/>
          <p:cNvSpPr txBox="1"/>
          <p:nvPr/>
        </p:nvSpPr>
        <p:spPr>
          <a:xfrm>
            <a:off x="6382872" y="1997839"/>
            <a:ext cx="5011271" cy="3693319"/>
          </a:xfrm>
          <a:prstGeom prst="rect">
            <a:avLst/>
          </a:prstGeom>
          <a:noFill/>
        </p:spPr>
        <p:txBody>
          <a:bodyPr wrap="square" rtlCol="0">
            <a:spAutoFit/>
          </a:bodyPr>
          <a:lstStyle/>
          <a:p>
            <a:r>
              <a:rPr lang="en-US" altLang="zh-CN" sz="2400" dirty="0"/>
              <a:t>type</a:t>
            </a:r>
            <a:r>
              <a:rPr lang="zh-CN" altLang="zh-CN" sz="2400" dirty="0"/>
              <a:t>：消息类型；</a:t>
            </a:r>
            <a:endParaRPr lang="en-US" altLang="zh-CN" sz="2400" dirty="0"/>
          </a:p>
          <a:p>
            <a:r>
              <a:rPr lang="en-US" altLang="zh-CN" sz="2400" dirty="0" err="1"/>
              <a:t>Vtime</a:t>
            </a:r>
            <a:r>
              <a:rPr lang="zh-CN" altLang="en-US" sz="2400" dirty="0"/>
              <a:t>：</a:t>
            </a:r>
            <a:r>
              <a:rPr lang="zh-CN" altLang="zh-CN" sz="2400" dirty="0"/>
              <a:t>本条消息中的内容在多长时间内可以保证真实有效；</a:t>
            </a:r>
            <a:endParaRPr lang="en-US" altLang="zh-CN" sz="2400" dirty="0"/>
          </a:p>
          <a:p>
            <a:r>
              <a:rPr lang="en-US" altLang="zh-CN" sz="2400" dirty="0"/>
              <a:t>size</a:t>
            </a:r>
            <a:r>
              <a:rPr lang="zh-CN" altLang="zh-CN" sz="2400" dirty="0"/>
              <a:t>：消息的大小；</a:t>
            </a:r>
            <a:endParaRPr lang="en-US" altLang="zh-CN" sz="2400" dirty="0"/>
          </a:p>
          <a:p>
            <a:r>
              <a:rPr lang="en-US" altLang="zh-CN" sz="2400" dirty="0" err="1"/>
              <a:t>orig</a:t>
            </a:r>
            <a:r>
              <a:rPr lang="zh-CN" altLang="zh-CN" sz="2400" dirty="0"/>
              <a:t>：消息的发送端地址；</a:t>
            </a:r>
            <a:endParaRPr lang="en-US" altLang="zh-CN" sz="2400" dirty="0"/>
          </a:p>
          <a:p>
            <a:r>
              <a:rPr lang="en-US" altLang="zh-CN" sz="2400" dirty="0" err="1"/>
              <a:t>ttl</a:t>
            </a:r>
            <a:r>
              <a:rPr lang="zh-CN" altLang="zh-CN" sz="2400" dirty="0"/>
              <a:t>：跳数，</a:t>
            </a:r>
            <a:endParaRPr lang="en-US" altLang="zh-CN" sz="2400" dirty="0"/>
          </a:p>
          <a:p>
            <a:r>
              <a:rPr lang="en-US" altLang="zh-CN" sz="2400" dirty="0"/>
              <a:t>hops</a:t>
            </a:r>
            <a:r>
              <a:rPr lang="zh-CN" altLang="zh-CN" sz="2400" dirty="0"/>
              <a:t>：目前本消息已经经过的跳数；</a:t>
            </a:r>
            <a:endParaRPr lang="en-US" altLang="zh-CN" sz="2400" dirty="0"/>
          </a:p>
          <a:p>
            <a:r>
              <a:rPr lang="en-US" altLang="zh-CN" sz="2400" dirty="0" err="1"/>
              <a:t>seqno</a:t>
            </a:r>
            <a:r>
              <a:rPr lang="zh-CN" altLang="zh-CN" sz="2400" dirty="0"/>
              <a:t>：消息序列号，唯一标识本消息，保证消息不会被发送回来。</a:t>
            </a:r>
            <a:endParaRPr lang="zh-CN" altLang="zh-CN" sz="2400"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HEllO</a:t>
            </a:r>
            <a:r>
              <a:rPr lang="zh-CN" altLang="en-US" dirty="0"/>
              <a:t>消息</a:t>
            </a:r>
            <a:r>
              <a:rPr lang="zh-CN" altLang="en-US" sz="2400" dirty="0"/>
              <a:t>（两种控制消息</a:t>
            </a:r>
            <a:br>
              <a:rPr lang="en-US" altLang="zh-CN" sz="2400" dirty="0"/>
            </a:br>
            <a:r>
              <a:rPr lang="zh-CN" altLang="en-US" sz="2400" dirty="0"/>
              <a:t>之一，用于发现邻居和节点</a:t>
            </a:r>
            <a:br>
              <a:rPr lang="en-US" altLang="zh-CN" sz="2400" dirty="0"/>
            </a:br>
            <a:r>
              <a:rPr lang="zh-CN" altLang="en-US" sz="2400" dirty="0"/>
              <a:t>邻居表建立。）</a:t>
            </a:r>
            <a:endParaRPr lang="zh-CN" altLang="en-US" sz="2400" dirty="0"/>
          </a:p>
        </p:txBody>
      </p:sp>
      <p:pic>
        <p:nvPicPr>
          <p:cNvPr id="4" name="内容占位符 3"/>
          <p:cNvPicPr>
            <a:picLocks noGrp="1" noChangeAspect="1"/>
          </p:cNvPicPr>
          <p:nvPr>
            <p:ph idx="1"/>
          </p:nvPr>
        </p:nvPicPr>
        <p:blipFill>
          <a:blip r:embed="rId1"/>
          <a:stretch>
            <a:fillRect/>
          </a:stretch>
        </p:blipFill>
        <p:spPr>
          <a:xfrm>
            <a:off x="1571625" y="2014537"/>
            <a:ext cx="4563630" cy="4157663"/>
          </a:xfrm>
          <a:prstGeom prst="rect">
            <a:avLst/>
          </a:prstGeom>
        </p:spPr>
      </p:pic>
      <p:pic>
        <p:nvPicPr>
          <p:cNvPr id="5" name="图片 4"/>
          <p:cNvPicPr/>
          <p:nvPr/>
        </p:nvPicPr>
        <p:blipFill>
          <a:blip r:embed="rId2"/>
          <a:stretch>
            <a:fillRect/>
          </a:stretch>
        </p:blipFill>
        <p:spPr>
          <a:xfrm>
            <a:off x="6172200" y="319722"/>
            <a:ext cx="5274310" cy="1694815"/>
          </a:xfrm>
          <a:prstGeom prst="rect">
            <a:avLst/>
          </a:prstGeom>
        </p:spPr>
      </p:pic>
      <p:sp>
        <p:nvSpPr>
          <p:cNvPr id="6" name="矩形 5"/>
          <p:cNvSpPr/>
          <p:nvPr/>
        </p:nvSpPr>
        <p:spPr>
          <a:xfrm>
            <a:off x="6480175" y="2755265"/>
            <a:ext cx="5304790" cy="2676525"/>
          </a:xfrm>
          <a:prstGeom prst="rect">
            <a:avLst/>
          </a:prstGeom>
        </p:spPr>
        <p:txBody>
          <a:bodyPr wrap="square">
            <a:spAutoFit/>
          </a:bodyPr>
          <a:lstStyle/>
          <a:p>
            <a:pPr marL="228600" indent="266700" algn="just"/>
            <a:r>
              <a:rPr altLang="zh-CN" sz="2400" kern="100">
                <a:cs typeface="Times New Roman" panose="02020603050405020304" pitchFamily="18" charset="0"/>
              </a:rPr>
              <a:t>节点周期性地向邻居节点广播HELLO消息以得到邻居及链路状态，节点在接收到HELLO分组后，启动HELLO消息处理过程，判断邻居节点的链路状态并维护自己的一跳邻居表和二跳邻居表，HELLO分组只在产生HELLO分组的节点的一跳范围内传播。</a:t>
            </a:r>
            <a:endParaRPr altLang="zh-CN" sz="2400" kern="10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a:t>
            </a:r>
            <a:r>
              <a:rPr lang="zh-CN" altLang="en-US" dirty="0"/>
              <a:t>消息</a:t>
            </a:r>
            <a:r>
              <a:rPr lang="zh-CN" altLang="en-US" sz="2400" dirty="0"/>
              <a:t>（声明</a:t>
            </a:r>
            <a:r>
              <a:rPr lang="en-US" altLang="zh-CN" sz="2400" dirty="0"/>
              <a:t>MPR</a:t>
            </a:r>
            <a:r>
              <a:rPr lang="zh-CN" altLang="en-US" sz="2400" dirty="0"/>
              <a:t>信息，包括拓扑结构信息，通过这个信息计算路由）</a:t>
            </a:r>
            <a:endParaRPr lang="zh-CN" altLang="en-US" sz="2400" dirty="0"/>
          </a:p>
        </p:txBody>
      </p:sp>
      <p:pic>
        <p:nvPicPr>
          <p:cNvPr id="4" name="内容占位符 3"/>
          <p:cNvPicPr>
            <a:picLocks noGrp="1"/>
          </p:cNvPicPr>
          <p:nvPr>
            <p:ph idx="1"/>
          </p:nvPr>
        </p:nvPicPr>
        <p:blipFill>
          <a:blip r:embed="rId1"/>
          <a:stretch>
            <a:fillRect/>
          </a:stretch>
        </p:blipFill>
        <p:spPr>
          <a:xfrm>
            <a:off x="1219200" y="1801905"/>
            <a:ext cx="4417376" cy="4563035"/>
          </a:xfrm>
          <a:prstGeom prst="rect">
            <a:avLst/>
          </a:prstGeom>
        </p:spPr>
      </p:pic>
      <p:sp>
        <p:nvSpPr>
          <p:cNvPr id="5" name="文本框 4"/>
          <p:cNvSpPr txBox="1"/>
          <p:nvPr/>
        </p:nvSpPr>
        <p:spPr>
          <a:xfrm>
            <a:off x="6075045" y="1802130"/>
            <a:ext cx="5244465" cy="4154170"/>
          </a:xfrm>
          <a:prstGeom prst="rect">
            <a:avLst/>
          </a:prstGeom>
          <a:noFill/>
        </p:spPr>
        <p:txBody>
          <a:bodyPr wrap="square" rtlCol="0">
            <a:spAutoFit/>
          </a:bodyPr>
          <a:lstStyle/>
          <a:p>
            <a:r>
              <a:rPr lang="en-US" altLang="zh-CN" sz="2400" dirty="0"/>
              <a:t>	</a:t>
            </a:r>
            <a:r>
              <a:rPr altLang="zh-CN" sz="2400"/>
              <a:t>只有MPR节点才会向网络中发送TC控制消息并且参与路由计算，而其他不被任何节点选做MPR节点的节点则不参与路由计算也不发送和转发TC消息。</a:t>
            </a:r>
            <a:endParaRPr altLang="zh-CN" sz="2400"/>
          </a:p>
          <a:p>
            <a:endParaRPr altLang="zh-CN" sz="2400"/>
          </a:p>
          <a:p>
            <a:r>
              <a:rPr altLang="zh-CN" sz="2400"/>
              <a:t>网络中节点周期的发送TC分组，以声明自己的MPR Selector集，如果此节点没有被任何节点选做MPR，则它的MPR Selector集为空,此节点不发送TC分组。</a:t>
            </a:r>
            <a:endParaRPr altLang="zh-CN"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MID</a:t>
            </a:r>
            <a:r>
              <a:rPr lang="zh-CN" altLang="en-US" dirty="0"/>
              <a:t>消息</a:t>
            </a:r>
            <a:r>
              <a:rPr lang="zh-CN" altLang="en-US" sz="2400" dirty="0"/>
              <a:t>（实现多重</a:t>
            </a:r>
            <a:r>
              <a:rPr lang="en-US" altLang="zh-CN" sz="2400" dirty="0"/>
              <a:t>OLSR</a:t>
            </a:r>
            <a:r>
              <a:rPr lang="zh-CN" altLang="en-US" sz="2400" dirty="0"/>
              <a:t>接口通信，多接口声明消息）</a:t>
            </a:r>
            <a:endParaRPr lang="zh-CN" altLang="en-US" dirty="0"/>
          </a:p>
        </p:txBody>
      </p:sp>
      <p:pic>
        <p:nvPicPr>
          <p:cNvPr id="6" name="图片 2"/>
          <p:cNvPicPr>
            <a:picLocks noChangeAspect="1"/>
          </p:cNvPicPr>
          <p:nvPr>
            <p:ph idx="1"/>
          </p:nvPr>
        </p:nvPicPr>
        <p:blipFill>
          <a:blip r:embed="rId1"/>
          <a:srcRect r="50290"/>
          <a:stretch>
            <a:fillRect/>
          </a:stretch>
        </p:blipFill>
        <p:spPr>
          <a:xfrm>
            <a:off x="1504950" y="1494790"/>
            <a:ext cx="4176395" cy="1663065"/>
          </a:xfrm>
          <a:prstGeom prst="rect">
            <a:avLst/>
          </a:prstGeom>
          <a:noFill/>
          <a:ln w="9525">
            <a:noFill/>
          </a:ln>
        </p:spPr>
      </p:pic>
      <p:pic>
        <p:nvPicPr>
          <p:cNvPr id="9" name="图片 3"/>
          <p:cNvPicPr>
            <a:picLocks noChangeAspect="1"/>
          </p:cNvPicPr>
          <p:nvPr/>
        </p:nvPicPr>
        <p:blipFill>
          <a:blip r:embed="rId2"/>
          <a:srcRect t="19659"/>
          <a:stretch>
            <a:fillRect/>
          </a:stretch>
        </p:blipFill>
        <p:spPr>
          <a:xfrm>
            <a:off x="1504950" y="3157855"/>
            <a:ext cx="4175760" cy="3256915"/>
          </a:xfrm>
          <a:prstGeom prst="rect">
            <a:avLst/>
          </a:prstGeom>
          <a:noFill/>
          <a:ln w="9525">
            <a:noFill/>
          </a:ln>
        </p:spPr>
      </p:pic>
      <p:sp>
        <p:nvSpPr>
          <p:cNvPr id="4" name="文本框 3"/>
          <p:cNvSpPr txBox="1"/>
          <p:nvPr/>
        </p:nvSpPr>
        <p:spPr>
          <a:xfrm>
            <a:off x="5898515" y="1494790"/>
            <a:ext cx="5156835" cy="4892675"/>
          </a:xfrm>
          <a:prstGeom prst="rect">
            <a:avLst/>
          </a:prstGeom>
          <a:noFill/>
        </p:spPr>
        <p:txBody>
          <a:bodyPr wrap="square" rtlCol="0">
            <a:spAutoFit/>
          </a:bodyPr>
          <a:p>
            <a:r>
              <a:rPr lang="zh-CN" altLang="en-US" sz="2400"/>
              <a:t>节点接收到MID消息之后会将MID消息中包含的多个接口的地址和主地址填充进拓扑集。节点通过MID消息获得多接口信息。</a:t>
            </a:r>
            <a:endParaRPr lang="zh-CN" altLang="en-US" sz="2400"/>
          </a:p>
          <a:p>
            <a:endParaRPr lang="zh-CN" altLang="en-US" sz="2400"/>
          </a:p>
          <a:p>
            <a:r>
              <a:rPr lang="zh-CN" altLang="en-US" sz="2400"/>
              <a:t>初始化MID消息的通信对象。reverse_mid_set[idx].next标记下一跳的节点，即该节点将该MID消息发给谁；reverse_mid_set[idx].prev标记上一跳节点，即该节点从谁接收到MID消息，这两个数组标记了所有和该节点距离不超过一跳的节点。</a:t>
            </a:r>
            <a:endParaRPr lang="zh-CN" altLang="en-US" sz="2400"/>
          </a:p>
          <a:p>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HNA</a:t>
            </a:r>
            <a:r>
              <a:rPr lang="zh-CN" altLang="en-US" dirty="0"/>
              <a:t>消息</a:t>
            </a:r>
            <a:r>
              <a:rPr lang="zh-CN" altLang="en-US" sz="2400" dirty="0"/>
              <a:t>（提供将外部路由信息注入</a:t>
            </a:r>
            <a:r>
              <a:rPr lang="en-US" altLang="zh-CN" sz="2400" dirty="0"/>
              <a:t>OLSR</a:t>
            </a:r>
            <a:r>
              <a:rPr lang="zh-CN" altLang="en-US" sz="2400" dirty="0"/>
              <a:t>自组织网的能力，方便接受方构造适当的路由表）</a:t>
            </a:r>
            <a:endParaRPr lang="zh-CN" altLang="en-US" dirty="0"/>
          </a:p>
        </p:txBody>
      </p:sp>
      <p:pic>
        <p:nvPicPr>
          <p:cNvPr id="10" name="图片 4"/>
          <p:cNvPicPr>
            <a:picLocks noChangeAspect="1"/>
          </p:cNvPicPr>
          <p:nvPr>
            <p:ph idx="1"/>
          </p:nvPr>
        </p:nvPicPr>
        <p:blipFill>
          <a:blip r:embed="rId1"/>
          <a:srcRect r="8111"/>
          <a:stretch>
            <a:fillRect/>
          </a:stretch>
        </p:blipFill>
        <p:spPr>
          <a:xfrm>
            <a:off x="1205865" y="1892300"/>
            <a:ext cx="4568190" cy="4530725"/>
          </a:xfrm>
          <a:prstGeom prst="rect">
            <a:avLst/>
          </a:prstGeom>
          <a:noFill/>
          <a:ln w="9525">
            <a:noFill/>
          </a:ln>
        </p:spPr>
      </p:pic>
      <p:sp>
        <p:nvSpPr>
          <p:cNvPr id="4" name="文本框 3"/>
          <p:cNvSpPr txBox="1"/>
          <p:nvPr/>
        </p:nvSpPr>
        <p:spPr>
          <a:xfrm>
            <a:off x="6185535" y="1892300"/>
            <a:ext cx="4986655" cy="4523105"/>
          </a:xfrm>
          <a:prstGeom prst="rect">
            <a:avLst/>
          </a:prstGeom>
          <a:noFill/>
        </p:spPr>
        <p:txBody>
          <a:bodyPr wrap="square" rtlCol="0">
            <a:spAutoFit/>
          </a:bodyPr>
          <a:p>
            <a:r>
              <a:rPr lang="zh-CN" altLang="en-US" sz="2400"/>
              <a:t>为了提供注入外部路由的这种能力，信息进入OLSR MANET，具有这种非MANET接口的节点，定期发布HNA（Host and Network Association）消息，其中包含足够的信息，以便收件人能够构造一个合适的路由表。 </a:t>
            </a:r>
            <a:endParaRPr lang="zh-CN" altLang="en-US" sz="2400"/>
          </a:p>
          <a:p>
            <a:r>
              <a:rPr lang="zh-CN" altLang="en-US" sz="2400"/>
              <a:t>HNA将OLSR的移动自组网接口与没有接口的OLSR相连。</a:t>
            </a:r>
            <a:endParaRPr lang="zh-CN" altLang="en-US" sz="2400"/>
          </a:p>
          <a:p>
            <a:endParaRPr lang="zh-CN" altLang="en-US" sz="2400"/>
          </a:p>
          <a:p>
            <a:r>
              <a:rPr lang="en-US" altLang="zh-CN" sz="2400"/>
              <a:t>HNA</a:t>
            </a:r>
            <a:r>
              <a:rPr lang="zh-CN" altLang="en-US" sz="2400"/>
              <a:t>消息创建了对于时间和历史路径的</a:t>
            </a:r>
            <a:r>
              <a:rPr lang="en-US" altLang="zh-CN" sz="2400"/>
              <a:t>cookie</a:t>
            </a:r>
            <a:r>
              <a:rPr lang="zh-CN" altLang="en-US" sz="2400"/>
              <a:t>。</a:t>
            </a:r>
            <a:endParaRPr lang="zh-CN" altLang="en-US" sz="2400"/>
          </a:p>
          <a:p>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信息表</a:t>
            </a:r>
            <a:endParaRPr lang="zh-CN" altLang="en-US" dirty="0"/>
          </a:p>
        </p:txBody>
      </p:sp>
      <p:sp>
        <p:nvSpPr>
          <p:cNvPr id="3" name="内容占位符 2"/>
          <p:cNvSpPr>
            <a:spLocks noGrp="1"/>
          </p:cNvSpPr>
          <p:nvPr>
            <p:ph idx="1"/>
          </p:nvPr>
        </p:nvSpPr>
        <p:spPr>
          <a:xfrm>
            <a:off x="1371600" y="1434353"/>
            <a:ext cx="9601200" cy="4433047"/>
          </a:xfrm>
        </p:spPr>
        <p:txBody>
          <a:bodyPr/>
          <a:lstStyle/>
          <a:p>
            <a:r>
              <a:rPr lang="zh-CN" altLang="en-US" sz="2400" dirty="0"/>
              <a:t>邻居表</a:t>
            </a:r>
            <a:endParaRPr lang="en-US" altLang="zh-CN" sz="2400" dirty="0"/>
          </a:p>
          <a:p>
            <a:pPr marL="0" indent="0">
              <a:buNone/>
            </a:pPr>
            <a:endParaRPr lang="en-US" altLang="zh-CN" dirty="0"/>
          </a:p>
          <a:p>
            <a:r>
              <a:rPr lang="en-US" altLang="zh-CN" sz="2400" dirty="0"/>
              <a:t>MPR Selector</a:t>
            </a:r>
            <a:r>
              <a:rPr lang="zh-CN" altLang="en-US" sz="2400" dirty="0"/>
              <a:t>表</a:t>
            </a:r>
            <a:endParaRPr lang="en-US" altLang="zh-CN" sz="2400" dirty="0"/>
          </a:p>
          <a:p>
            <a:endParaRPr lang="en-US" altLang="zh-CN" dirty="0"/>
          </a:p>
          <a:p>
            <a:endParaRPr lang="en-US" altLang="zh-CN" dirty="0"/>
          </a:p>
          <a:p>
            <a:r>
              <a:rPr lang="zh-CN" altLang="en-US" sz="2400" dirty="0"/>
              <a:t>拓扑表</a:t>
            </a:r>
            <a:endParaRPr lang="en-US" altLang="zh-CN" sz="2400" dirty="0"/>
          </a:p>
          <a:p>
            <a:endParaRPr lang="en-US" altLang="zh-CN" dirty="0"/>
          </a:p>
          <a:p>
            <a:endParaRPr lang="en-US" altLang="zh-CN" dirty="0"/>
          </a:p>
          <a:p>
            <a:r>
              <a:rPr lang="zh-CN" altLang="en-US" sz="2400" dirty="0"/>
              <a:t>路由表</a:t>
            </a:r>
            <a:endParaRPr lang="zh-CN" altLang="en-US" sz="2400" dirty="0"/>
          </a:p>
        </p:txBody>
      </p:sp>
      <p:graphicFrame>
        <p:nvGraphicFramePr>
          <p:cNvPr id="8" name="表格 7"/>
          <p:cNvGraphicFramePr/>
          <p:nvPr/>
        </p:nvGraphicFramePr>
        <p:xfrm>
          <a:off x="3906520" y="5199380"/>
          <a:ext cx="6210300" cy="274320"/>
        </p:xfrm>
        <a:graphic>
          <a:graphicData uri="http://schemas.openxmlformats.org/drawingml/2006/table">
            <a:tbl>
              <a:tblPr firstRow="1" bandRow="1">
                <a:tableStyleId>{5940675A-B579-460E-94D1-54222C63F5DA}</a:tableStyleId>
              </a:tblPr>
              <a:tblGrid>
                <a:gridCol w="1544955"/>
                <a:gridCol w="1543685"/>
                <a:gridCol w="1546225"/>
                <a:gridCol w="1575435"/>
              </a:tblGrid>
              <a:tr h="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rt_dst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rt_best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rt_nexthop</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rt_metric</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9" name="表格 8"/>
          <p:cNvGraphicFramePr/>
          <p:nvPr/>
        </p:nvGraphicFramePr>
        <p:xfrm>
          <a:off x="3906520" y="3535680"/>
          <a:ext cx="6210300" cy="1279525"/>
        </p:xfrm>
        <a:graphic>
          <a:graphicData uri="http://schemas.openxmlformats.org/drawingml/2006/table">
            <a:tbl>
              <a:tblPr firstRow="1" bandRow="1">
                <a:tableStyleId>{5940675A-B579-460E-94D1-54222C63F5DA}</a:tableStyleId>
              </a:tblPr>
              <a:tblGrid>
                <a:gridCol w="1552575"/>
                <a:gridCol w="1552575"/>
                <a:gridCol w="1552575"/>
                <a:gridCol w="1552575"/>
              </a:tblGrid>
              <a:tr h="25590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vertex_node</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addr</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cand_tree_node</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path_cost</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90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path_list_node</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edge_tree</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prefix_tree</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next_hop</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90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edge_gc_timer</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validity_timer</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refcount</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msg_seq</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90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msg_hops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hops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ansn</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ignored</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90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err_seq</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err_seq_valid</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10" name="表格 9"/>
          <p:cNvGraphicFramePr/>
          <p:nvPr/>
        </p:nvGraphicFramePr>
        <p:xfrm>
          <a:off x="3982085" y="2745740"/>
          <a:ext cx="6135370" cy="316865"/>
        </p:xfrm>
        <a:graphic>
          <a:graphicData uri="http://schemas.openxmlformats.org/drawingml/2006/table">
            <a:tbl>
              <a:tblPr firstRow="1" bandRow="1">
                <a:tableStyleId>{5940675A-B579-460E-94D1-54222C63F5DA}</a:tableStyleId>
              </a:tblPr>
              <a:tblGrid>
                <a:gridCol w="3067685"/>
                <a:gridCol w="3067685"/>
              </a:tblGrid>
              <a:tr h="31686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MS_main_addr</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MS_timer</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11" name="表格 10"/>
          <p:cNvGraphicFramePr/>
          <p:nvPr/>
        </p:nvGraphicFramePr>
        <p:xfrm>
          <a:off x="3982085" y="1362710"/>
          <a:ext cx="6017895" cy="1016000"/>
        </p:xfrm>
        <a:graphic>
          <a:graphicData uri="http://schemas.openxmlformats.org/drawingml/2006/table">
            <a:tbl>
              <a:tblPr firstRow="1" bandRow="1">
                <a:tableStyleId>{5940675A-B579-460E-94D1-54222C63F5DA}</a:tableStyleId>
              </a:tblPr>
              <a:tblGrid>
                <a:gridCol w="1430020"/>
                <a:gridCol w="1373505"/>
                <a:gridCol w="981075"/>
                <a:gridCol w="1116330"/>
                <a:gridCol w="1116965"/>
              </a:tblGrid>
              <a:tr h="50101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neighbor_main_addr</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status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willingness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is_mpr</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was_mpr</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498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skip</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neighbor_2_nocov</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linkcount</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裁剪">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TM10001105[[fn=裁剪]]</Template>
  <TotalTime>0</TotalTime>
  <Words>2706</Words>
  <Application>WPS 演示</Application>
  <PresentationFormat>宽屏</PresentationFormat>
  <Paragraphs>196</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宋体</vt:lpstr>
      <vt:lpstr>Wingdings</vt:lpstr>
      <vt:lpstr>Franklin Gothic Book</vt:lpstr>
      <vt:lpstr>Times New Roman</vt:lpstr>
      <vt:lpstr>华文楷体</vt:lpstr>
      <vt:lpstr>微软雅黑</vt:lpstr>
      <vt:lpstr>Arial Unicode MS</vt:lpstr>
      <vt:lpstr>Calibri</vt:lpstr>
      <vt:lpstr>裁剪</vt:lpstr>
      <vt:lpstr>Olsr路由协议</vt:lpstr>
      <vt:lpstr>OLSR路由协议</vt:lpstr>
      <vt:lpstr>Olsr数据结构</vt:lpstr>
      <vt:lpstr>Olsr首部</vt:lpstr>
      <vt:lpstr>HEllO消息（两种控制消息 之一，用于发现邻居和节点 邻居表建立。）</vt:lpstr>
      <vt:lpstr>TC消息（声明MPR信息，包括拓扑结构信息，通过这个信息计算路由）</vt:lpstr>
      <vt:lpstr>MID消息（实现多重OLSR接口通信，多接口声明消息）</vt:lpstr>
      <vt:lpstr>HNA消息（提供将外部路由信息注入OLSR自组织网的能力，方便接受方构造适当的路由表）</vt:lpstr>
      <vt:lpstr>信息表</vt:lpstr>
      <vt:lpstr>路由协议</vt:lpstr>
      <vt:lpstr>邻居发现处理</vt:lpstr>
      <vt:lpstr>链路状态判断</vt:lpstr>
      <vt:lpstr>PowerPoint 演示文稿</vt:lpstr>
      <vt:lpstr>MPR</vt:lpstr>
      <vt:lpstr>拓扑建立</vt:lpstr>
      <vt:lpstr>路由计算</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Olsr路由协议</dc:title>
  <dc:creator>Chuwei_Xu</dc:creator>
  <cp:lastModifiedBy>qzuser</cp:lastModifiedBy>
  <cp:revision>10</cp:revision>
  <dcterms:created xsi:type="dcterms:W3CDTF">2018-12-22T05:02:00Z</dcterms:created>
  <dcterms:modified xsi:type="dcterms:W3CDTF">2018-12-28T08:26:13Z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2052-11.1.0.8201</vt:lpwstr>
  </property>
</Properties>
</file>