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462" r:id="rId3"/>
    <p:sldId id="429" r:id="rId4"/>
    <p:sldId id="430" r:id="rId5"/>
    <p:sldId id="431" r:id="rId6"/>
    <p:sldId id="432" r:id="rId7"/>
    <p:sldId id="434" r:id="rId8"/>
    <p:sldId id="441" r:id="rId9"/>
    <p:sldId id="433" r:id="rId10"/>
    <p:sldId id="439" r:id="rId11"/>
    <p:sldId id="436" r:id="rId12"/>
    <p:sldId id="437" r:id="rId13"/>
    <p:sldId id="438" r:id="rId14"/>
    <p:sldId id="442" r:id="rId15"/>
    <p:sldId id="440" r:id="rId16"/>
    <p:sldId id="451" r:id="rId17"/>
    <p:sldId id="443" r:id="rId18"/>
    <p:sldId id="444" r:id="rId19"/>
    <p:sldId id="445" r:id="rId20"/>
    <p:sldId id="448" r:id="rId21"/>
    <p:sldId id="446" r:id="rId22"/>
    <p:sldId id="449" r:id="rId23"/>
    <p:sldId id="447" r:id="rId24"/>
    <p:sldId id="450" r:id="rId25"/>
    <p:sldId id="426" r:id="rId26"/>
    <p:sldId id="427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340" autoAdjust="0"/>
  </p:normalViewPr>
  <p:slideViewPr>
    <p:cSldViewPr snapToGrid="0">
      <p:cViewPr varScale="1">
        <p:scale>
          <a:sx n="52" d="100"/>
          <a:sy n="52" d="100"/>
        </p:scale>
        <p:origin x="23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9B84EA-7D68-4D60-9CB1-D50884785D1C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Resources/gsn.s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cl.ucar.edu/prev_releases.s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7%E8%8A%82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ncl.ucar.edu/Document/Functions/Built-in/integertocharacter.shtml" TargetMode="External"/><Relationship Id="rId4" Type="http://schemas.openxmlformats.org/officeDocument/2006/relationships/hyperlink" Target="http://www.ncl.ucar.edu/Document/Functions/Built-in/new.sht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Resources/gsn.s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Resources/gsn.s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cl.ucar.edu/Document/Graphics/fill_patterns.s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Resources/gsn.s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cl.ucar.edu/prev_releases.s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gsnXYBarChartFillOpacityF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dirty="0"/>
              <a:t>If 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gsnXYBarChart</a:t>
            </a:r>
            <a:r>
              <a:rPr lang="en-US" altLang="zh-CN" dirty="0"/>
              <a:t> is set to True, and the bars are filled with a solid color, then this resource indicates what fill opacity value to use for the fill colors. Values closer to 0 give you less opacity, and values close to 1.0 give you more opacity. </a:t>
            </a:r>
            <a:r>
              <a:rPr lang="en-US" altLang="zh-CN" i="1" dirty="0"/>
              <a:t>Available in 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version 6.2.0</a:t>
            </a:r>
            <a:r>
              <a:rPr lang="en-US" altLang="zh-CN" i="1" dirty="0"/>
              <a:t> and </a:t>
            </a:r>
            <a:r>
              <a:rPr lang="en-US" altLang="zh-CN" i="1" dirty="0" err="1"/>
              <a:t>later.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1.0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Ncl</a:t>
            </a:r>
            <a:r>
              <a:rPr lang="en-US" altLang="zh-CN" dirty="0"/>
              <a:t> can draw multiple</a:t>
            </a:r>
            <a:r>
              <a:rPr lang="en-US" altLang="zh-CN" baseline="0" dirty="0"/>
              <a:t> bar charts on one page.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除了前面将到基本的</a:t>
            </a:r>
            <a:r>
              <a:rPr lang="en-US" altLang="zh-CN" dirty="0" err="1"/>
              <a:t>xy</a:t>
            </a:r>
            <a:r>
              <a:rPr lang="zh-CN" altLang="en-US" dirty="0"/>
              <a:t>图，还有复杂点的，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轴双坐标的情况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以此类推，</a:t>
            </a:r>
            <a:r>
              <a:rPr lang="en-US" altLang="zh-CN"/>
              <a:t>x2y</a:t>
            </a:r>
            <a:r>
              <a:rPr lang="zh-CN" altLang="en-US"/>
              <a:t>和</a:t>
            </a:r>
            <a:r>
              <a:rPr lang="en-US" altLang="zh-CN"/>
              <a:t>x2y2</a:t>
            </a:r>
            <a:r>
              <a:rPr lang="zh-CN" altLang="en-US"/>
              <a:t>分别可以设其他的坐标轴并配不同的</a:t>
            </a:r>
            <a:r>
              <a:rPr lang="en-US" altLang="zh-CN"/>
              <a:t>res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NCL</a:t>
            </a:r>
            <a:r>
              <a:rPr lang="zh-CN" altLang="en-US" dirty="0"/>
              <a:t>一共用到这</a:t>
            </a:r>
            <a:r>
              <a:rPr lang="en-US" altLang="zh-CN" dirty="0"/>
              <a:t>17</a:t>
            </a:r>
            <a:r>
              <a:rPr lang="zh-CN" altLang="en-US" dirty="0"/>
              <a:t>个符号。下面会逐一讲各个符号的用法。</a:t>
            </a:r>
            <a:endParaRPr lang="en-US" altLang="zh-CN" dirty="0"/>
          </a:p>
          <a:p>
            <a:r>
              <a:rPr lang="zh-CN" altLang="en-US" dirty="0"/>
              <a:t>我这里把他们按行分成了</a:t>
            </a:r>
            <a:r>
              <a:rPr lang="en-US" altLang="zh-CN" dirty="0"/>
              <a:t>7</a:t>
            </a:r>
            <a:r>
              <a:rPr lang="zh-CN" altLang="en-US" dirty="0"/>
              <a:t>组，是我根据各符号的功能，按我的理解习惯分的类，对比着更容易记住。</a:t>
            </a:r>
            <a:endParaRPr lang="en-US" altLang="zh-CN" dirty="0"/>
          </a:p>
          <a:p>
            <a:r>
              <a:rPr lang="zh-CN" altLang="en-US" dirty="0"/>
              <a:t>同学们学习过程中可以有自己学习方式，最终目的是能正确使用各个符号。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数字型：双精度型，浮点型，长整型，整型，短整型，字节。（不支持复数）。常用的是整型和浮点型。除了以上这些，还有</a:t>
            </a:r>
            <a:r>
              <a:rPr lang="en-US" altLang="zh-CN" dirty="0"/>
              <a:t>int64</a:t>
            </a:r>
            <a:r>
              <a:rPr lang="zh-CN" altLang="en-US" dirty="0"/>
              <a:t>，</a:t>
            </a:r>
            <a:r>
              <a:rPr lang="en-US" altLang="zh-CN" dirty="0"/>
              <a:t>uint64</a:t>
            </a:r>
            <a:r>
              <a:rPr lang="zh-CN" altLang="en-US" dirty="0"/>
              <a:t>，</a:t>
            </a:r>
            <a:r>
              <a:rPr lang="en-US" altLang="zh-CN" dirty="0" err="1"/>
              <a:t>ulong</a:t>
            </a:r>
            <a:r>
              <a:rPr lang="zh-CN" altLang="en-US" dirty="0"/>
              <a:t>，</a:t>
            </a:r>
            <a:r>
              <a:rPr lang="en-US" altLang="zh-CN" dirty="0" err="1"/>
              <a:t>uint</a:t>
            </a:r>
            <a:r>
              <a:rPr lang="zh-CN" altLang="en-US" dirty="0"/>
              <a:t>，</a:t>
            </a:r>
            <a:r>
              <a:rPr lang="en-US" altLang="zh-CN" dirty="0" err="1"/>
              <a:t>ushort</a:t>
            </a:r>
            <a:r>
              <a:rPr lang="zh-CN" altLang="en-US" dirty="0"/>
              <a:t>，</a:t>
            </a:r>
            <a:r>
              <a:rPr lang="en-US" altLang="zh-CN" dirty="0" err="1"/>
              <a:t>ubyte</a:t>
            </a:r>
            <a:r>
              <a:rPr lang="zh-CN" altLang="en-US" dirty="0"/>
              <a:t>这几种。首字母带</a:t>
            </a:r>
            <a:r>
              <a:rPr lang="en-US" altLang="zh-CN" dirty="0"/>
              <a:t>u</a:t>
            </a:r>
            <a:r>
              <a:rPr lang="zh-CN" altLang="en-US" dirty="0"/>
              <a:t>的是无符号的。</a:t>
            </a:r>
            <a:endParaRPr lang="en-US" altLang="zh-CN" dirty="0"/>
          </a:p>
          <a:p>
            <a:r>
              <a:rPr lang="zh-CN" altLang="en-US" dirty="0"/>
              <a:t>具体各类型的默认初值课在下面这个网页查到。</a:t>
            </a:r>
            <a:endParaRPr lang="en-US" altLang="zh-CN" dirty="0"/>
          </a:p>
          <a:p>
            <a:r>
              <a:rPr lang="en-US" altLang="zh-CN" dirty="0"/>
              <a:t>http://www.ncl.ucar.edu/Document/Manuals/Ref_Manual/NclVariables.shtml</a:t>
            </a:r>
          </a:p>
          <a:p>
            <a:r>
              <a:rPr lang="zh-CN" altLang="en-US" dirty="0"/>
              <a:t>非数字型：字符串，字符，图片，文件，逻辑型，列表。</a:t>
            </a:r>
            <a:endParaRPr lang="en-US" altLang="zh-CN" dirty="0"/>
          </a:p>
          <a:p>
            <a:r>
              <a:rPr lang="zh-CN" altLang="en-US" sz="1300" dirty="0"/>
              <a:t>二进制数系统中，每个</a:t>
            </a:r>
            <a:r>
              <a:rPr lang="en-US" altLang="zh-CN" sz="1300" dirty="0"/>
              <a:t>0</a:t>
            </a:r>
            <a:r>
              <a:rPr lang="zh-CN" altLang="en-US" sz="1300" dirty="0"/>
              <a:t>或</a:t>
            </a:r>
            <a:r>
              <a:rPr lang="en-US" altLang="zh-CN" sz="1300" dirty="0"/>
              <a:t>1</a:t>
            </a:r>
            <a:r>
              <a:rPr lang="zh-CN" altLang="en-US" sz="1300" dirty="0"/>
              <a:t>就是一个位</a:t>
            </a:r>
            <a:r>
              <a:rPr lang="en-US" altLang="zh-CN" sz="1300" dirty="0"/>
              <a:t>(bit)</a:t>
            </a:r>
            <a:r>
              <a:rPr lang="zh-CN" altLang="en-US" sz="1300" dirty="0"/>
              <a:t>，位是数据存储的最小单位。其中</a:t>
            </a:r>
            <a:r>
              <a:rPr lang="en-US" altLang="zh-CN" sz="1300" dirty="0"/>
              <a:t>8bit</a:t>
            </a:r>
            <a:r>
              <a:rPr lang="zh-CN" altLang="en-US" sz="1300" dirty="0"/>
              <a:t>就称为一个</a:t>
            </a:r>
            <a:r>
              <a:rPr lang="zh-CN" altLang="en-US" sz="1300" dirty="0">
                <a:hlinkClick r:id="rId3"/>
              </a:rPr>
              <a:t>字节</a:t>
            </a:r>
            <a:r>
              <a:rPr lang="zh-CN" altLang="en-US" sz="1300" dirty="0"/>
              <a:t>（</a:t>
            </a:r>
            <a:r>
              <a:rPr lang="en-US" altLang="zh-CN" sz="1300" dirty="0"/>
              <a:t>Byte</a:t>
            </a:r>
            <a:r>
              <a:rPr lang="zh-CN" altLang="en-US" sz="1300" dirty="0"/>
              <a:t>）</a:t>
            </a:r>
            <a:endParaRPr lang="en-US" altLang="zh-CN" sz="1300" dirty="0"/>
          </a:p>
          <a:p>
            <a:pPr latinLnBrk="0"/>
            <a:r>
              <a:rPr lang="en-US" altLang="zh-CN" sz="1300" dirty="0"/>
              <a:t>List</a:t>
            </a:r>
            <a:r>
              <a:rPr lang="zh-CN" altLang="en-US" sz="1300" dirty="0"/>
              <a:t>是处理一组有序项目的数据结构，即你可以在一个列表中存储一个序列的项目。</a:t>
            </a:r>
            <a:endParaRPr lang="en-US" altLang="zh-CN" sz="1300" dirty="0"/>
          </a:p>
          <a:p>
            <a:pPr latinLnBrk="0"/>
            <a:r>
              <a:rPr lang="zh-CN" altLang="en-US" sz="1300" dirty="0"/>
              <a:t>关于字符，常用的是</a:t>
            </a:r>
            <a:r>
              <a:rPr lang="en-US" altLang="zh-CN" sz="1300" dirty="0"/>
              <a:t>string</a:t>
            </a:r>
            <a:r>
              <a:rPr lang="zh-CN" altLang="en-US" sz="1300" dirty="0"/>
              <a:t>型，因为</a:t>
            </a:r>
            <a:r>
              <a:rPr lang="en-US" altLang="zh-CN" sz="1300" dirty="0"/>
              <a:t>character</a:t>
            </a:r>
            <a:r>
              <a:rPr lang="zh-CN" altLang="en-US" sz="1300" dirty="0"/>
              <a:t>型的赋值是很麻烦的，如下例。</a:t>
            </a:r>
            <a:endParaRPr lang="en-US" altLang="zh-CN" sz="1300" dirty="0"/>
          </a:p>
          <a:p>
            <a:pPr latinLnBrk="0"/>
            <a:r>
              <a:rPr lang="en-US" dirty="0" err="1"/>
              <a:t>cl</a:t>
            </a:r>
            <a:r>
              <a:rPr lang="en-US" dirty="0"/>
              <a:t> = </a:t>
            </a:r>
            <a:r>
              <a:rPr lang="en-US" sz="1300" b="1" dirty="0">
                <a:hlinkClick r:id="rId4"/>
              </a:rPr>
              <a:t>new</a:t>
            </a:r>
            <a:r>
              <a:rPr lang="en-US" dirty="0"/>
              <a:t>((/2,3,5/),character)</a:t>
            </a:r>
          </a:p>
          <a:p>
            <a:pPr latinLnBrk="0"/>
            <a:r>
              <a:rPr lang="en-US" dirty="0" err="1"/>
              <a:t>cl</a:t>
            </a:r>
            <a:r>
              <a:rPr lang="en-US" dirty="0"/>
              <a:t>(0,0,0) = </a:t>
            </a:r>
            <a:r>
              <a:rPr lang="en-US" sz="1300" b="1" dirty="0" err="1">
                <a:hlinkClick r:id="rId5"/>
              </a:rPr>
              <a:t>integertocharacter</a:t>
            </a:r>
            <a:r>
              <a:rPr lang="en-US" dirty="0"/>
              <a:t>( 65) ; 'A' </a:t>
            </a:r>
          </a:p>
          <a:p>
            <a:pPr latinLnBrk="0"/>
            <a:r>
              <a:rPr lang="en-US" dirty="0" err="1"/>
              <a:t>cl</a:t>
            </a:r>
            <a:r>
              <a:rPr lang="en-US" dirty="0"/>
              <a:t>(0,0,1) = </a:t>
            </a:r>
            <a:r>
              <a:rPr lang="en-US" sz="1300" b="1" dirty="0" err="1">
                <a:hlinkClick r:id="rId5"/>
              </a:rPr>
              <a:t>integertocharacter</a:t>
            </a:r>
            <a:r>
              <a:rPr lang="en-US" dirty="0"/>
              <a:t>( 66) ; 'B'</a:t>
            </a:r>
            <a:endParaRPr lang="zh-CN" altLang="en-US" sz="1300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不能当作变量名的关键字。</a:t>
            </a:r>
            <a:endParaRPr lang="en-US" altLang="zh-CN" dirty="0"/>
          </a:p>
          <a:p>
            <a:r>
              <a:rPr lang="zh-CN" altLang="en-US" dirty="0"/>
              <a:t>注意要避开内部函数的名字，比如刚才用过的</a:t>
            </a:r>
            <a:r>
              <a:rPr lang="en-US" altLang="zh-CN" dirty="0"/>
              <a:t>new(),</a:t>
            </a:r>
            <a:r>
              <a:rPr lang="zh-CN" altLang="en-US" dirty="0"/>
              <a:t>就不能再有名为“</a:t>
            </a:r>
            <a:r>
              <a:rPr lang="en-US" altLang="zh-CN" dirty="0"/>
              <a:t>new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的变量，会有出错提示“</a:t>
            </a:r>
            <a:r>
              <a:rPr lang="en-US" altLang="zh-CN" dirty="0"/>
              <a:t>fatal</a:t>
            </a:r>
            <a:r>
              <a:rPr lang="zh-CN" altLang="en-US" dirty="0"/>
              <a:t>：</a:t>
            </a:r>
            <a:r>
              <a:rPr lang="en-US" altLang="zh-CN" dirty="0"/>
              <a:t>error in statement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9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（）可以改变表达式的预算优先级；</a:t>
            </a:r>
            <a:endParaRPr lang="en-US" altLang="zh-CN" dirty="0"/>
          </a:p>
          <a:p>
            <a:r>
              <a:rPr lang="zh-CN" altLang="en-US" dirty="0"/>
              <a:t>表达式求值时不对缺测值进行运算。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讲义里算术运算符少了个除号，逻辑运算符少了个</a:t>
            </a:r>
            <a:r>
              <a:rPr lang="en-US" altLang="zh-CN" dirty="0"/>
              <a:t>.</a:t>
            </a:r>
            <a:r>
              <a:rPr lang="en-US" altLang="zh-CN" dirty="0" err="1"/>
              <a:t>ge</a:t>
            </a:r>
            <a:r>
              <a:rPr lang="en-US" altLang="zh-CN" dirty="0"/>
              <a:t>.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号还是字符串连接符，</a:t>
            </a:r>
            <a:r>
              <a:rPr lang="en-US" altLang="zh-CN" dirty="0"/>
              <a:t>#</a:t>
            </a:r>
            <a:r>
              <a:rPr lang="zh-CN" altLang="en-US" dirty="0"/>
              <a:t>是矩阵乘法；</a:t>
            </a:r>
            <a:r>
              <a:rPr lang="en-US" altLang="zh-CN" dirty="0"/>
              <a:t>%</a:t>
            </a:r>
            <a:r>
              <a:rPr lang="zh-CN" altLang="en-US" dirty="0"/>
              <a:t>求余符号 只对整型数可用。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作为负号时计算的优先级最高。</a:t>
            </a:r>
            <a:r>
              <a:rPr lang="en-US" altLang="zh-CN" dirty="0"/>
              <a:t>-3^2=9,</a:t>
            </a:r>
            <a:r>
              <a:rPr lang="zh-CN" altLang="en-US" dirty="0"/>
              <a:t>和（</a:t>
            </a:r>
            <a:r>
              <a:rPr lang="en-US" altLang="zh-CN" dirty="0"/>
              <a:t>-3</a:t>
            </a:r>
            <a:r>
              <a:rPr lang="zh-CN" altLang="en-US" dirty="0"/>
              <a:t>）</a:t>
            </a:r>
            <a:r>
              <a:rPr lang="en-US" altLang="zh-CN" dirty="0"/>
              <a:t>^2</a:t>
            </a:r>
            <a:r>
              <a:rPr lang="zh-CN" altLang="en-US" dirty="0"/>
              <a:t>是一样的。</a:t>
            </a:r>
            <a:endParaRPr lang="en-US" altLang="zh-CN" dirty="0"/>
          </a:p>
          <a:p>
            <a:r>
              <a:rPr lang="zh-CN" altLang="en-US" dirty="0"/>
              <a:t>逻辑运算符要记得正确的写法。</a:t>
            </a:r>
            <a:r>
              <a:rPr lang="en-US" altLang="zh-CN" dirty="0" err="1"/>
              <a:t>Xor</a:t>
            </a:r>
            <a:r>
              <a:rPr lang="zh-CN" altLang="en-US" dirty="0"/>
              <a:t>：逻辑异或，即：真真为假，假假为假，真假为真，假真为真。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ircumvented 规避</a:t>
            </a:r>
            <a:endParaRPr lang="en-US" altLang="zh-CN" dirty="0"/>
          </a:p>
          <a:p>
            <a:r>
              <a:rPr lang="en-US" altLang="zh-CN" dirty="0"/>
              <a:t>Exponentiation </a:t>
            </a:r>
            <a:r>
              <a:rPr lang="zh-CN" altLang="en-US" dirty="0"/>
              <a:t>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3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A</a:t>
            </a:r>
            <a:r>
              <a:rPr lang="zh-CN" altLang="en-US" u="sng" dirty="0"/>
              <a:t>ncillary 辅助的</a:t>
            </a:r>
            <a:endParaRPr lang="en-US" altLang="zh-CN" u="sng" dirty="0"/>
          </a:p>
          <a:p>
            <a:r>
              <a:rPr lang="zh-CN" altLang="en-US" dirty="0"/>
              <a:t>元数据是指变量或者文件的文本或数字的信息</a:t>
            </a:r>
            <a:r>
              <a:rPr lang="en-US" altLang="zh-CN" dirty="0"/>
              <a:t> Metadata is textual or numeric information associated with a variable or file.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还是用</a:t>
            </a:r>
            <a:r>
              <a:rPr lang="en-US" altLang="zh-CN" dirty="0"/>
              <a:t>uv300</a:t>
            </a:r>
            <a:r>
              <a:rPr lang="zh-CN" altLang="en-US" dirty="0"/>
              <a:t>数据来练习一下：</a:t>
            </a:r>
            <a:endParaRPr lang="en-US" altLang="zh-CN" dirty="0"/>
          </a:p>
          <a:p>
            <a:r>
              <a:rPr lang="zh-CN" altLang="en-US" dirty="0"/>
              <a:t>先写脚本，加上这个语句，画一个图出来。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34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5721">
              <a:defRPr/>
            </a:pP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种类型的元数据：属性，命名维和坐标变量。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9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举例使用的是交互式：直接在</a:t>
            </a:r>
            <a:r>
              <a:rPr lang="en-US" altLang="zh-CN" dirty="0" err="1"/>
              <a:t>ncl</a:t>
            </a:r>
            <a:r>
              <a:rPr lang="zh-CN" altLang="en-US" dirty="0"/>
              <a:t>运行环境中输入命令，逐条执行。</a:t>
            </a:r>
            <a:endParaRPr lang="en-US" altLang="zh-CN" dirty="0"/>
          </a:p>
          <a:p>
            <a:r>
              <a:rPr lang="en-US" altLang="zh-CN" dirty="0" err="1"/>
              <a:t>Addfile</a:t>
            </a:r>
            <a:r>
              <a:rPr lang="zh-CN" altLang="en-US" dirty="0"/>
              <a:t>（）函数功能是打开文件；</a:t>
            </a:r>
            <a:endParaRPr lang="en-US" altLang="zh-CN" dirty="0"/>
          </a:p>
          <a:p>
            <a:r>
              <a:rPr lang="en-US" altLang="zh-CN" dirty="0"/>
              <a:t>U=a-&gt;U</a:t>
            </a:r>
            <a:r>
              <a:rPr lang="zh-CN" altLang="en-US" dirty="0"/>
              <a:t>是从打开的</a:t>
            </a:r>
            <a:r>
              <a:rPr lang="en-US" altLang="zh-CN" dirty="0"/>
              <a:t>a</a:t>
            </a:r>
            <a:r>
              <a:rPr lang="zh-CN" altLang="en-US" dirty="0"/>
              <a:t>文件中读取</a:t>
            </a:r>
            <a:r>
              <a:rPr lang="en-US" altLang="zh-CN" dirty="0"/>
              <a:t>U</a:t>
            </a:r>
            <a:r>
              <a:rPr lang="zh-CN" altLang="en-US" dirty="0"/>
              <a:t>这个变量，将其赋值给变量</a:t>
            </a:r>
            <a:r>
              <a:rPr lang="en-US" altLang="zh-CN" dirty="0"/>
              <a:t>U</a:t>
            </a:r>
            <a:r>
              <a:rPr lang="zh-CN" altLang="en-US" dirty="0"/>
              <a:t>。注意两个</a:t>
            </a:r>
            <a:r>
              <a:rPr lang="en-US" altLang="zh-CN" dirty="0"/>
              <a:t>U</a:t>
            </a:r>
            <a:r>
              <a:rPr lang="zh-CN" altLang="en-US" dirty="0"/>
              <a:t>的区别。</a:t>
            </a:r>
            <a:endParaRPr lang="en-US" altLang="zh-CN" dirty="0"/>
          </a:p>
          <a:p>
            <a:r>
              <a:rPr lang="en-US" altLang="zh-CN" dirty="0" err="1"/>
              <a:t>printVarSummary</a:t>
            </a:r>
            <a:r>
              <a:rPr lang="zh-CN" altLang="en-US" dirty="0"/>
              <a:t>（）功能是显示变量的信息；注意：这里变量的各维大小相乘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128</a:t>
            </a:r>
            <a:r>
              <a:rPr lang="zh-CN" altLang="en-US" dirty="0"/>
              <a:t>就等于</a:t>
            </a:r>
            <a:r>
              <a:rPr lang="en-US" altLang="zh-CN" dirty="0"/>
              <a:t>Size</a:t>
            </a:r>
            <a:r>
              <a:rPr lang="zh-CN" altLang="en-US" dirty="0"/>
              <a:t>里面的</a:t>
            </a:r>
            <a:r>
              <a:rPr lang="en-US" altLang="zh-CN" dirty="0"/>
              <a:t>values</a:t>
            </a:r>
            <a:r>
              <a:rPr lang="zh-CN" altLang="en-US" dirty="0"/>
              <a:t>值，</a:t>
            </a:r>
            <a:r>
              <a:rPr lang="en-US" altLang="zh-CN" dirty="0"/>
              <a:t>values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就是字节数，因为是浮点型数据。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52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itchFamily="2" charset="2"/>
              </a:rPr>
              <a:t>statements</a:t>
            </a:r>
            <a:r>
              <a:rPr lang="zh-CN" altLang="en-US" dirty="0">
                <a:sym typeface="Wingdings" pitchFamily="2" charset="2"/>
              </a:rPr>
              <a:t>在计算机领域就是语句的意思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语句有以下</a:t>
            </a:r>
            <a:r>
              <a:rPr lang="en-US" altLang="zh-CN" dirty="0">
                <a:sym typeface="Wingdings" pitchFamily="2" charset="2"/>
              </a:rPr>
              <a:t>8</a:t>
            </a:r>
            <a:r>
              <a:rPr lang="zh-CN" altLang="en-US" dirty="0">
                <a:sym typeface="Wingdings" pitchFamily="2" charset="2"/>
              </a:rPr>
              <a:t>个类型：（代码）块；条件表达式；循环；赋值；重新赋值；过程（定义或调用）；函数（定义或调用）；图形语句。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后面有逐一的讲解。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sz="1300" dirty="0"/>
              <a:t>过程和函数都以编译后的形式存放在数据库中，函数可以没有参数也可以有多个参数并有一个返回值。过程</a:t>
            </a:r>
            <a:br>
              <a:rPr lang="zh-CN" altLang="en-US" dirty="0"/>
            </a:br>
            <a:r>
              <a:rPr lang="zh-CN" altLang="en-US" sz="1300" dirty="0"/>
              <a:t>有零个或多个参数，没有返回值。函数和过程都可以通过参数列表接收或返回零个或多个值，函数和过程的</a:t>
            </a:r>
            <a:br>
              <a:rPr lang="zh-CN" altLang="en-US" dirty="0"/>
            </a:br>
            <a:r>
              <a:rPr lang="zh-CN" altLang="en-US" sz="1300" dirty="0"/>
              <a:t>主要区别不在于返回值，而在于他们的调用方式，过程是作为一个独立执行语句调用的，函数以合法的表达</a:t>
            </a:r>
            <a:br>
              <a:rPr lang="zh-CN" altLang="en-US" dirty="0"/>
            </a:br>
            <a:r>
              <a:rPr lang="zh-CN" altLang="en-US" sz="1300" dirty="0"/>
              <a:t>式的方式调用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Pivoted   [‘</a:t>
            </a:r>
            <a:r>
              <a:rPr lang="en-US" altLang="zh-CN" b="0" dirty="0" err="1"/>
              <a:t>pɪvətɪd</a:t>
            </a:r>
            <a:r>
              <a:rPr lang="en-US" altLang="zh-CN" b="0" dirty="0"/>
              <a:t>] </a:t>
            </a:r>
            <a:r>
              <a:rPr lang="zh-CN" altLang="en-US" b="0" dirty="0"/>
              <a:t>围绕</a:t>
            </a:r>
            <a:r>
              <a:rPr lang="en-US" altLang="zh-CN" b="0" dirty="0"/>
              <a:t>……</a:t>
            </a:r>
            <a:r>
              <a:rPr lang="zh-CN" altLang="en-US" b="0" dirty="0"/>
              <a:t>展开，以</a:t>
            </a:r>
            <a:r>
              <a:rPr lang="en-US" altLang="zh-CN" b="0" dirty="0"/>
              <a:t>……</a:t>
            </a:r>
            <a:r>
              <a:rPr lang="zh-CN" altLang="en-US" b="0" dirty="0"/>
              <a:t>为核心</a:t>
            </a:r>
            <a:endParaRPr lang="en-US" altLang="zh-CN" b="0" dirty="0"/>
          </a:p>
          <a:p>
            <a:r>
              <a:rPr lang="en-US" altLang="zh-CN" dirty="0"/>
              <a:t>All Y values greater than this reference line will be drawn as bars pointing up, and all bars less than will be pointing down.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先给个不带</a:t>
            </a:r>
            <a:r>
              <a:rPr lang="en-US" altLang="zh-CN" dirty="0" err="1"/>
              <a:t>RefLine</a:t>
            </a:r>
            <a:r>
              <a:rPr lang="zh-CN" altLang="en-US" dirty="0"/>
              <a:t>的，看一下默认的</a:t>
            </a:r>
            <a:r>
              <a:rPr lang="en-US" altLang="zh-CN" dirty="0"/>
              <a:t>bar</a:t>
            </a:r>
            <a:r>
              <a:rPr lang="zh-CN" altLang="en-US" dirty="0"/>
              <a:t>的基准线是什么。</a:t>
            </a:r>
            <a:r>
              <a:rPr lang="en-US" altLang="zh-CN" dirty="0"/>
              <a:t>----</a:t>
            </a:r>
            <a:r>
              <a:rPr lang="zh-CN" altLang="en-US" dirty="0"/>
              <a:t>是这个序列的最小值。</a:t>
            </a:r>
            <a:endParaRPr lang="en-US" altLang="zh-CN" dirty="0"/>
          </a:p>
          <a:p>
            <a:r>
              <a:rPr lang="zh-CN" altLang="en-US" dirty="0"/>
              <a:t>再演示一下怎么画横的</a:t>
            </a:r>
            <a:r>
              <a:rPr lang="en-US" altLang="zh-CN" dirty="0"/>
              <a:t>bar</a:t>
            </a:r>
            <a:r>
              <a:rPr lang="zh-CN" altLang="en-US" dirty="0"/>
              <a:t>条。就是加</a:t>
            </a:r>
            <a:r>
              <a:rPr lang="en-US" altLang="zh-CN" dirty="0" err="1"/>
              <a:t>XRefLine</a:t>
            </a:r>
            <a:r>
              <a:rPr lang="zh-CN" altLang="en-US" dirty="0"/>
              <a:t>属性就可以，图形接口函数里的</a:t>
            </a:r>
            <a:r>
              <a:rPr lang="en-US" altLang="zh-CN" dirty="0" err="1"/>
              <a:t>xy</a:t>
            </a:r>
            <a:r>
              <a:rPr lang="zh-CN" altLang="en-US" dirty="0"/>
              <a:t>顺序也要换一下。</a:t>
            </a:r>
            <a:endParaRPr lang="en-US" altLang="zh-CN" dirty="0"/>
          </a:p>
          <a:p>
            <a:r>
              <a:rPr lang="zh-CN" altLang="en-US" dirty="0"/>
              <a:t>然后再来看颜色设置。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gsnXYBarChartFillScaleF</a:t>
            </a:r>
            <a:r>
              <a:rPr lang="en-US" altLang="zh-C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If the bars are filled with a non-solid pattern, then this resource indicates what fill scale to use for the fill pattern. Values less than 1.0 give you a more dense pattern.</a:t>
            </a:r>
          </a:p>
          <a:p>
            <a:r>
              <a:rPr lang="en-US" altLang="zh-CN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gsnXYBarChartFillOpacityF:If</a:t>
            </a:r>
            <a:r>
              <a:rPr lang="en-US" altLang="zh-CN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bars are filled with a solid color, then this resource indicates what fill opacity value to use for the fill colors. Values closer to 0 give you less opacity, and values close to 1.0 give you more opacity.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gsnBelowYRefLineBarFillScales</a:t>
            </a:r>
            <a:r>
              <a:rPr lang="en-US" altLang="zh-CN" dirty="0" err="1"/>
              <a:t>If</a:t>
            </a:r>
            <a:r>
              <a:rPr lang="en-US" altLang="zh-CN" dirty="0"/>
              <a:t> 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gsnYRefLine</a:t>
            </a:r>
            <a:r>
              <a:rPr lang="en-US" altLang="zh-CN" dirty="0"/>
              <a:t> is set, 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gsnXYBarChart</a:t>
            </a:r>
            <a:r>
              <a:rPr lang="en-US" altLang="zh-CN" dirty="0"/>
              <a:t> is set to True, and 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gsnBelowYRefLineBarPatterns</a:t>
            </a:r>
            <a:r>
              <a:rPr lang="en-US" altLang="zh-CN" dirty="0"/>
              <a:t> is set, then this resource indicates what fill scales to use for the fill patterns. Values less than 1.0 give you a more dense pattern.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delta changes when the numbers of bars changed.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gsnXYBarChartFillDotSizeF</a:t>
            </a:r>
            <a:r>
              <a:rPr lang="en-US" altLang="zh-CN" dirty="0" err="1"/>
              <a:t>If</a:t>
            </a:r>
            <a:r>
              <a:rPr lang="en-US" altLang="zh-CN" dirty="0"/>
              <a:t> 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gsnXYBarChart</a:t>
            </a:r>
            <a:r>
              <a:rPr lang="en-US" altLang="zh-CN" dirty="0"/>
              <a:t> is set to True, and the bars are filled with the </a:t>
            </a:r>
            <a:r>
              <a:rPr lang="en-US" altLang="zh-CN" sz="1200" b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stipple dot fill pattern</a:t>
            </a:r>
            <a:r>
              <a:rPr lang="en-US" altLang="zh-CN" dirty="0"/>
              <a:t>, then this resource allows you to increase the dot </a:t>
            </a:r>
            <a:r>
              <a:rPr lang="en-US" altLang="zh-CN" dirty="0" err="1"/>
              <a:t>size.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value of 0.0 causes the dots to be drawn as before, using a workstation dependent minimum dot size. A caveat is that individual dots are not clipped around the edges of fill areas; this becomes more noticeable as the dot size increases.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gsnXYBarChartFillScaleF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dirty="0"/>
              <a:t>If 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gsnXYBarChart</a:t>
            </a:r>
            <a:r>
              <a:rPr lang="en-US" altLang="zh-CN" dirty="0"/>
              <a:t> is set to True, and the bars are filled with a non-solid pattern, then this resource indicates what fill scale to use for the fill pattern. Values less than 1.0 give you a more dense </a:t>
            </a:r>
            <a:r>
              <a:rPr lang="en-US" altLang="zh-CN" dirty="0" err="1"/>
              <a:t>pattern.</a:t>
            </a:r>
            <a:r>
              <a:rPr lang="en-US" altLang="zh-CN" sz="1200" b="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en-US" altLang="zh-CN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 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version 6.2.0</a:t>
            </a:r>
            <a:r>
              <a:rPr lang="en-US" altLang="zh-CN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later.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 1.0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Resources/gsn.s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l.ucar.edu/Document/Graphics/Resources/gsn.s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raphics/Interfaces/gsn_csm_xy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l.ucar.edu/Applications/bar.s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98072"/>
            <a:ext cx="7943850" cy="3731178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准备实验六</a:t>
            </a:r>
            <a: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----</a:t>
            </a: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直方图的绘制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 Chapter 7:  X-Y plot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(P.39)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 http://www.ncl.ucar.edu/Applications/bar.shtml 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0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6451182" cy="686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6" y="1068391"/>
            <a:ext cx="8229612" cy="4319593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Setting fill colors specifically for a vertically-oriented bar chart:</a:t>
            </a:r>
            <a:endParaRPr lang="en-US" altLang="zh-CN" dirty="0"/>
          </a:p>
          <a:p>
            <a:pPr marL="903288">
              <a:tabLst>
                <a:tab pos="893763" algn="l"/>
              </a:tabLst>
            </a:pPr>
            <a:r>
              <a:rPr lang="en-US" altLang="zh-CN" i="1" dirty="0">
                <a:solidFill>
                  <a:srgbClr val="FF0000"/>
                </a:solidFill>
              </a:rPr>
              <a:t>gsnBelowYRefLineBarColors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903288">
              <a:tabLst>
                <a:tab pos="893763" algn="l"/>
              </a:tabLst>
            </a:pPr>
            <a:r>
              <a:rPr lang="en-US" altLang="zh-CN" i="1" dirty="0" err="1">
                <a:solidFill>
                  <a:srgbClr val="FF0000"/>
                </a:solidFill>
              </a:rPr>
              <a:t>gsnBelowYRefLineBarPatterns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903288">
              <a:tabLst>
                <a:tab pos="893763" algn="l"/>
              </a:tabLst>
            </a:pPr>
            <a:r>
              <a:rPr lang="en-US" altLang="zh-CN" i="1" dirty="0" err="1">
                <a:solidFill>
                  <a:srgbClr val="FF0000"/>
                </a:solidFill>
              </a:rPr>
              <a:t>gsnAboveYRefLineBarColors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903288">
              <a:tabLst>
                <a:tab pos="893763" algn="l"/>
              </a:tabLst>
            </a:pPr>
            <a:r>
              <a:rPr lang="en-US" altLang="zh-CN" i="1" dirty="0" err="1">
                <a:solidFill>
                  <a:srgbClr val="FF0000"/>
                </a:solidFill>
              </a:rPr>
              <a:t>gsnAboveYRefLineBarPatterns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Chart---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9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94" y="0"/>
            <a:ext cx="78934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5424488"/>
            <a:ext cx="855345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1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05" y="0"/>
            <a:ext cx="75756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05438"/>
            <a:ext cx="9139967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6" y="1068391"/>
            <a:ext cx="8229612" cy="4319593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Setting fill colors specifically for a horizontally-oriented bar chart:</a:t>
            </a:r>
            <a:endParaRPr lang="en-US" altLang="zh-CN" dirty="0"/>
          </a:p>
          <a:p>
            <a:pPr marL="1360488"/>
            <a:r>
              <a:rPr lang="en-US" altLang="zh-CN" i="1" dirty="0">
                <a:solidFill>
                  <a:srgbClr val="FF0000"/>
                </a:solidFill>
              </a:rPr>
              <a:t>gsnLeftXRefLineBarColors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1360488"/>
            <a:r>
              <a:rPr lang="en-US" altLang="zh-CN" i="1" dirty="0" err="1">
                <a:solidFill>
                  <a:srgbClr val="FF0000"/>
                </a:solidFill>
              </a:rPr>
              <a:t>gsnLeftXRefLineBarPatterns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1360488"/>
            <a:r>
              <a:rPr lang="en-US" altLang="zh-CN" i="1" dirty="0" err="1">
                <a:solidFill>
                  <a:srgbClr val="FF0000"/>
                </a:solidFill>
              </a:rPr>
              <a:t>gsnRightXRefLineBarColors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1360488"/>
            <a:r>
              <a:rPr lang="en-US" altLang="zh-CN" i="1" dirty="0" err="1">
                <a:solidFill>
                  <a:srgbClr val="FF0000"/>
                </a:solidFill>
              </a:rPr>
              <a:t>gsnRightXRefLineBarPatterns</a:t>
            </a:r>
            <a:endParaRPr lang="en-US" altLang="zh-CN" dirty="0">
              <a:solidFill>
                <a:srgbClr val="FF0000"/>
              </a:solidFill>
            </a:endParaRPr>
          </a:p>
          <a:p>
            <a:pPr marL="1630363">
              <a:tabLst>
                <a:tab pos="1620838" algn="l"/>
              </a:tabLst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Chart---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8841"/>
            <a:ext cx="9144000" cy="5999159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Customizing the look of color or pattern filled bars:</a:t>
            </a:r>
            <a:endParaRPr lang="en-US" altLang="zh-CN" dirty="0"/>
          </a:p>
          <a:p>
            <a:pPr marL="1433513" indent="-352425"/>
            <a:r>
              <a:rPr lang="en-US" altLang="zh-CN" i="1" dirty="0">
                <a:solidFill>
                  <a:srgbClr val="FF0000"/>
                </a:solidFill>
              </a:rPr>
              <a:t>gsnXYBarChartBarWidth</a:t>
            </a: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gsnXYBarChartFillDotSizeF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gsnXYBarChartFillScaleF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gsnXYBarChartFillLineThicknessF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gsnXYBarChartFillOpacityF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gsnBelowYRefLineBarFillScales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gsnAboveYRefLineBarFillScales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gsnLeftXRefLineBarFillScales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gsnRightXRefLineBarFillScales</a:t>
            </a:r>
          </a:p>
          <a:p>
            <a:pPr marL="1433513" indent="-352425"/>
            <a:r>
              <a:rPr lang="en-US" altLang="zh-CN" i="1" dirty="0" err="1">
                <a:solidFill>
                  <a:srgbClr val="FF0000"/>
                </a:solidFill>
              </a:rPr>
              <a:t>gsnXYBarChartOutlineThicknessF</a:t>
            </a:r>
            <a:endParaRPr lang="en-US" altLang="zh-CN" i="1" dirty="0">
              <a:solidFill>
                <a:srgbClr val="FF0000"/>
              </a:solidFill>
              <a:hlinkClick r:id="rId3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Chart---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059873"/>
            <a:ext cx="8229612" cy="5032961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gsnXYBarChartBarWidth: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If </a:t>
            </a:r>
            <a:r>
              <a:rPr lang="en-US" altLang="zh-CN" i="1" dirty="0" err="1">
                <a:hlinkClick r:id="rId2"/>
              </a:rPr>
              <a:t>gsnXYBarChart</a:t>
            </a:r>
            <a:r>
              <a:rPr lang="en-US" altLang="zh-CN" dirty="0"/>
              <a:t> is set, then this resource allows the user to control the width of the bars. By default, the width of the bars is the distance between each X or Y value (</a:t>
            </a:r>
            <a:r>
              <a:rPr lang="en-US" altLang="zh-CN" dirty="0" err="1"/>
              <a:t>dx</a:t>
            </a:r>
            <a:r>
              <a:rPr lang="en-US" altLang="zh-CN" dirty="0"/>
              <a:t> or </a:t>
            </a:r>
            <a:r>
              <a:rPr lang="en-US" altLang="zh-CN" dirty="0" err="1"/>
              <a:t>dy</a:t>
            </a:r>
            <a:r>
              <a:rPr lang="en-US" altLang="zh-CN" dirty="0"/>
              <a:t>). </a:t>
            </a:r>
          </a:p>
          <a:p>
            <a:pPr>
              <a:buNone/>
            </a:pPr>
            <a:r>
              <a:rPr lang="en-US" altLang="zh-CN" dirty="0"/>
              <a:t>    To get a bar width that is half the default, then, use a value of </a:t>
            </a:r>
            <a:r>
              <a:rPr lang="en-US" altLang="zh-CN" dirty="0" err="1"/>
              <a:t>dx</a:t>
            </a:r>
            <a:r>
              <a:rPr lang="en-US" altLang="zh-CN" dirty="0"/>
              <a:t>/2 (</a:t>
            </a:r>
            <a:r>
              <a:rPr lang="en-US" altLang="zh-CN" dirty="0" err="1"/>
              <a:t>dy</a:t>
            </a:r>
            <a:r>
              <a:rPr lang="en-US" altLang="zh-CN" dirty="0"/>
              <a:t>/2). If you have multiple curves, then you can set an array of bar widths, one for each curve.</a:t>
            </a:r>
          </a:p>
          <a:p>
            <a:pPr>
              <a:buNone/>
            </a:pPr>
            <a:r>
              <a:rPr lang="en-US" altLang="zh-CN" dirty="0"/>
              <a:t>    Default: dynamic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Chart---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6482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62746"/>
            <a:ext cx="8540036" cy="68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3291" y="4281056"/>
            <a:ext cx="8790709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(0)     </a:t>
            </a:r>
            <a:r>
              <a:rPr lang="en-US" altLang="zh-CN" sz="2800" dirty="0" err="1">
                <a:solidFill>
                  <a:srgbClr val="FFFF00"/>
                </a:solidFill>
              </a:rPr>
              <a:t>get_bar_widths</a:t>
            </a:r>
            <a:r>
              <a:rPr lang="en-US" altLang="zh-CN" sz="2800" dirty="0">
                <a:solidFill>
                  <a:srgbClr val="FFFF00"/>
                </a:solidFill>
              </a:rPr>
              <a:t>: Warning: The bar width(s) you selected (3) is larger than the smallest delta (2.79033).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(0)     Defaulting to 2.79033.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9382"/>
            <a:ext cx="8072000" cy="58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71" y="1076334"/>
            <a:ext cx="9120229" cy="146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111" y="51788"/>
            <a:ext cx="7455053" cy="68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549" y="5195889"/>
            <a:ext cx="8875196" cy="155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132" y="1"/>
            <a:ext cx="75303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17473"/>
            <a:ext cx="8768036" cy="189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5E7E88-625B-4C16-833E-450F96A8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5010F-77D2-44EE-9FC0-C0A1053D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5" y="1773241"/>
            <a:ext cx="8678542" cy="2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7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449" y="0"/>
            <a:ext cx="7478344" cy="685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8810821" cy="162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5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96" y="0"/>
            <a:ext cx="77018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63" y="270164"/>
            <a:ext cx="8520546" cy="135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8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39" y="1"/>
            <a:ext cx="7671589" cy="680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127"/>
            <a:ext cx="9179380" cy="124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6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5" y="0"/>
            <a:ext cx="770695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245" y="4759038"/>
            <a:ext cx="8888281" cy="153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681" y="976746"/>
            <a:ext cx="7423430" cy="588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79370"/>
            <a:ext cx="8229612" cy="720726"/>
          </a:xfrm>
        </p:spPr>
        <p:txBody>
          <a:bodyPr/>
          <a:lstStyle/>
          <a:p>
            <a:r>
              <a:rPr lang="en-US" altLang="zh-CN" dirty="0"/>
              <a:t>http://www.ncl.ucar.edu/Applications/Scripts/unique_5.ncl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070" y="1423035"/>
            <a:ext cx="7611745" cy="3452495"/>
          </a:xfrm>
        </p:spPr>
        <p:txBody>
          <a:bodyPr/>
          <a:lstStyle/>
          <a:p>
            <a:r>
              <a:rPr lang="en-US" altLang="zh-CN"/>
              <a:t>gsn_csm_x2y  		;two different X axes </a:t>
            </a:r>
          </a:p>
          <a:p>
            <a:r>
              <a:rPr lang="en-US" altLang="zh-CN"/>
              <a:t>gsn_csm_xy2		</a:t>
            </a:r>
            <a:r>
              <a:rPr lang="en-US" altLang="zh-CN">
                <a:sym typeface="+mn-ea"/>
              </a:rPr>
              <a:t>;two different Y axes</a:t>
            </a:r>
            <a:endParaRPr lang="en-US" altLang="zh-CN"/>
          </a:p>
          <a:p>
            <a:r>
              <a:rPr lang="en-US" altLang="zh-CN">
                <a:sym typeface="+mn-ea"/>
              </a:rPr>
              <a:t>gsn_csm_x2y2		;two different X&amp;Y axes</a:t>
            </a:r>
          </a:p>
          <a:p>
            <a:r>
              <a:rPr lang="en-US" altLang="zh-CN"/>
              <a:t>……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/>
              <a:t>7.5</a:t>
            </a:r>
            <a:r>
              <a:rPr lang="zh-CN" altLang="en-US"/>
              <a:t>    </a:t>
            </a:r>
            <a:r>
              <a:rPr lang="en-US" altLang="zh-CN"/>
              <a:t>Other X-Y plot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180976"/>
            <a:ext cx="8229612" cy="720726"/>
          </a:xfrm>
        </p:spPr>
        <p:txBody>
          <a:bodyPr/>
          <a:lstStyle/>
          <a:p>
            <a:r>
              <a:rPr lang="en-US" altLang="zh-CN"/>
              <a:t>gsn_csm_xy2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989965"/>
            <a:ext cx="8229600" cy="5670550"/>
          </a:xfrm>
        </p:spPr>
        <p:txBody>
          <a:bodyPr/>
          <a:lstStyle/>
          <a:p>
            <a:r>
              <a:rPr lang="en-US" altLang="zh-CN">
                <a:sym typeface="+mn-ea"/>
              </a:rPr>
              <a:t>gsn_csm_xy2 (</a:t>
            </a:r>
          </a:p>
          <a:p>
            <a:pPr marL="914400" lvl="2" indent="0">
              <a:buNone/>
            </a:pPr>
            <a:r>
              <a:rPr lang="en-US" altLang="zh-CN" sz="2800"/>
              <a:t>wks[1]	:	grahic,</a:t>
            </a:r>
          </a:p>
          <a:p>
            <a:pPr marL="914400" lvl="2" indent="0">
              <a:buNone/>
            </a:pPr>
            <a:r>
              <a:rPr lang="en-US" altLang="zh-CN" sz="2800"/>
              <a:t>x		:	numeric,</a:t>
            </a:r>
          </a:p>
          <a:p>
            <a:pPr marL="914400" lvl="2" indent="0">
              <a:buNone/>
            </a:pPr>
            <a:r>
              <a:rPr lang="en-US" altLang="zh-CN" sz="2800"/>
              <a:t>y1		:	numeric,</a:t>
            </a:r>
          </a:p>
          <a:p>
            <a:pPr marL="914400" lvl="2" indent="0">
              <a:buNone/>
            </a:pPr>
            <a:r>
              <a:rPr lang="en-US" altLang="zh-CN" sz="2800"/>
              <a:t>y2		:	numeric,</a:t>
            </a:r>
          </a:p>
          <a:p>
            <a:pPr marL="914400" lvl="2" indent="0">
              <a:buNone/>
            </a:pPr>
            <a:r>
              <a:rPr lang="en-US" altLang="zh-CN" sz="2800"/>
              <a:t>res1		:	logical,</a:t>
            </a:r>
          </a:p>
          <a:p>
            <a:pPr marL="914400" lvl="2" indent="0">
              <a:buNone/>
            </a:pPr>
            <a:r>
              <a:rPr lang="en-US" altLang="zh-CN" sz="2800"/>
              <a:t>res2		:	logical 		)</a:t>
            </a:r>
          </a:p>
          <a:p>
            <a:pPr marL="914400" lvl="2" indent="0">
              <a:buNone/>
            </a:pPr>
            <a:r>
              <a:rPr lang="zh-CN" altLang="en-US" sz="2800"/>
              <a:t>；</a:t>
            </a:r>
            <a:r>
              <a:rPr lang="en-US" altLang="zh-CN" sz="2800"/>
              <a:t>The y1 curve will be represented on the</a:t>
            </a:r>
          </a:p>
          <a:p>
            <a:pPr marL="914400" lvl="2" indent="0">
              <a:buNone/>
            </a:pPr>
            <a:r>
              <a:rPr lang="en-US" altLang="zh-CN" sz="2800"/>
              <a:t>; left axis, and y2 curve will be on the right.</a:t>
            </a:r>
          </a:p>
          <a:p>
            <a:pPr marL="914400" lvl="2" indent="0">
              <a:buNone/>
            </a:pPr>
            <a:r>
              <a:rPr lang="en-US" altLang="zh-CN" sz="2800"/>
              <a:t>;res1 for y1</a:t>
            </a:r>
          </a:p>
          <a:p>
            <a:pPr marL="914400" lvl="2" indent="0">
              <a:buNone/>
            </a:pPr>
            <a:r>
              <a:rPr lang="en-US" altLang="zh-CN" sz="2800"/>
              <a:t>;res2 for y2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8313" y="138655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2.3  </a:t>
            </a:r>
            <a:r>
              <a:rPr lang="zh-CN" altLang="en-US" sz="3200" dirty="0">
                <a:sym typeface="+mn-ea"/>
              </a:rPr>
              <a:t>Symbols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7342" y="846667"/>
          <a:ext cx="7592016" cy="57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003">
                <a:tc>
                  <a:txBody>
                    <a:bodyPr/>
                    <a:lstStyle/>
                    <a:p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;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/;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... </a:t>
                      </a:r>
                      <a:r>
                        <a:rPr lang="en-US" altLang="zh-CN" sz="4400" dirty="0">
                          <a:solidFill>
                            <a:srgbClr val="C00000"/>
                          </a:solidFill>
                        </a:rPr>
                        <a:t>;/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\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:=</a:t>
                      </a:r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{...} 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[...]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(/.../)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kumimoji="0" lang="zh-CN" alt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-&gt;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=&gt;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: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313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|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solidFill>
                            <a:srgbClr val="C00000"/>
                          </a:solidFill>
                        </a:rPr>
                        <a:t>::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4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46" y="438540"/>
            <a:ext cx="8584911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774986"/>
            <a:ext cx="8229612" cy="3651890"/>
          </a:xfrm>
        </p:spPr>
        <p:txBody>
          <a:bodyPr/>
          <a:lstStyle/>
          <a:p>
            <a:r>
              <a:rPr lang="zh-CN" altLang="en-US" u="sng" dirty="0">
                <a:solidFill>
                  <a:srgbClr val="FF0000"/>
                </a:solidFill>
              </a:rPr>
              <a:t>Numeric</a:t>
            </a:r>
            <a:r>
              <a:rPr lang="zh-CN" altLang="en-US" dirty="0"/>
              <a:t>:   double (64 bit)   ，</a:t>
            </a:r>
            <a:r>
              <a:rPr lang="zh-CN" altLang="en-US" dirty="0">
                <a:sym typeface="+mn-ea"/>
              </a:rPr>
              <a:t>float (32 bit)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long (32 or 64 bit)  , integer (32 bit) ,  </a:t>
            </a:r>
          </a:p>
          <a:p>
            <a:pPr marL="0" indent="0">
              <a:buNone/>
            </a:pPr>
            <a:r>
              <a:rPr lang="zh-CN" altLang="en-US" dirty="0"/>
              <a:t>                     short (16 bit)   ,   byte (8 bits)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                 int64</a:t>
            </a:r>
            <a:r>
              <a:rPr lang="zh-CN" altLang="en-US" sz="2400" dirty="0"/>
              <a:t>，</a:t>
            </a:r>
            <a:r>
              <a:rPr lang="en-US" altLang="zh-CN" sz="2400" dirty="0"/>
              <a:t>uint64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ulong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uint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ushort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ubyte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zh-CN" altLang="en-US" i="1" u="sng" dirty="0">
                <a:solidFill>
                  <a:srgbClr val="0070C0"/>
                </a:solidFill>
              </a:rPr>
              <a:t>complex is not supported</a:t>
            </a:r>
            <a:r>
              <a:rPr lang="zh-CN" altLang="en-US" dirty="0"/>
              <a:t>.</a:t>
            </a:r>
          </a:p>
          <a:p>
            <a:pPr marL="457200" indent="-457200"/>
            <a:r>
              <a:rPr lang="zh-CN" altLang="en-US" u="sng" dirty="0">
                <a:solidFill>
                  <a:srgbClr val="FF0000"/>
                </a:solidFill>
              </a:rPr>
              <a:t>Non-numeric</a:t>
            </a:r>
            <a:r>
              <a:rPr lang="zh-CN" altLang="en-US" dirty="0"/>
              <a:t>:   string ， character</a:t>
            </a:r>
          </a:p>
          <a:p>
            <a:pPr marL="0" indent="0">
              <a:buNone/>
            </a:pPr>
            <a:r>
              <a:rPr lang="zh-CN" altLang="en-US" dirty="0"/>
              <a:t>                             graphic ，file</a:t>
            </a:r>
          </a:p>
          <a:p>
            <a:pPr marL="0" indent="0">
              <a:buNone/>
            </a:pPr>
            <a:r>
              <a:rPr lang="zh-CN" altLang="en-US" dirty="0"/>
              <a:t>                             logical ， list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zh-CN" altLang="en-US" dirty="0">
                <a:sym typeface="+mn-ea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941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Bar charts are simply XY plots that are drawn with bars for each X,Y point. </a:t>
            </a:r>
          </a:p>
          <a:p>
            <a:r>
              <a:rPr lang="en-US" altLang="zh-CN" dirty="0"/>
              <a:t>To get bars instead of curves when using </a:t>
            </a:r>
            <a:r>
              <a:rPr lang="en-US" altLang="zh-CN" b="1" dirty="0" err="1">
                <a:hlinkClick r:id="rId3"/>
              </a:rPr>
              <a:t>gsn_csm_xy</a:t>
            </a:r>
            <a:r>
              <a:rPr lang="en-US" altLang="zh-CN" dirty="0"/>
              <a:t>, set  the special attribute </a:t>
            </a:r>
          </a:p>
          <a:p>
            <a:pPr>
              <a:buNone/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res@gsnXYBarChart = True</a:t>
            </a:r>
            <a:r>
              <a:rPr lang="en-US" altLang="zh-CN" dirty="0"/>
              <a:t>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hlinkClick r:id="rId4"/>
              </a:rPr>
              <a:t>看官网：</a:t>
            </a:r>
            <a:endParaRPr lang="en-US" altLang="zh-CN" dirty="0">
              <a:hlinkClick r:id="rId4"/>
            </a:endParaRPr>
          </a:p>
          <a:p>
            <a:pPr>
              <a:buNone/>
            </a:pPr>
            <a:r>
              <a:rPr lang="en-US" altLang="zh-CN" dirty="0">
                <a:hlinkClick r:id="rId4"/>
              </a:rPr>
              <a:t>NCL Graphics: Bar Charts (ucar.edu)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1199515"/>
            <a:ext cx="7920912" cy="4655444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/>
              <a:t>begin, break, byte, character, continue, create, defaultapp, do, double, else, end, enumeric, external, False, file, float, function, getvalues, graphic, if, integer, int64, list, load, local, logical, long, _Missing, Missing, new, noparent, numeric, procedure, quit, Quit, QUIT, record, return, setvalues, short, string, then, True, undef, while and </a:t>
            </a:r>
            <a:r>
              <a:rPr lang="zh-CN" altLang="en-US" sz="2400" i="1" dirty="0"/>
              <a:t>all built-in function and procedure names</a:t>
            </a:r>
            <a:r>
              <a:rPr lang="zh-CN" altLang="en-US" sz="2400" dirty="0"/>
              <a:t>.</a:t>
            </a:r>
            <a:endParaRPr lang="en-US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u="sng" dirty="0">
                <a:solidFill>
                  <a:srgbClr val="0070C0"/>
                </a:solidFill>
              </a:rPr>
              <a:t>http://www.ncl.ucar.edu/Document/Manuals/Ref_Manual/NclKeywords.shtml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050" dirty="0"/>
              <a:t>􀀉􀀇􀀇􀀝􀀟􀀠􀀠􀀡􀀡􀀡􀀢􀀏􀀚􀀛􀀢􀀃􀀚􀀎􀀙􀀢􀀆􀀅􀀃􀀠􀀳􀀈􀀚􀀃􀀍􀀆􀀏􀀇􀀠􀀖􀀎􀀏􀀃􀀎􀀛􀀕􀀠􀀌􀀆􀀘􀁅􀀖􀀎􀀏􀀃􀀎􀀛􀀠􀀊􀀚􀀛􀁊􀀆􀀤􀀡􀀈􀀙􀀅􀀕􀀢􀀕􀀉􀀇􀀍􀀛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88792" y="4629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5</a:t>
            </a:r>
            <a:r>
              <a:rPr dirty="0"/>
              <a:t>  Reserved keywords</a:t>
            </a:r>
          </a:p>
        </p:txBody>
      </p:sp>
    </p:spTree>
    <p:extLst>
      <p:ext uri="{BB962C8B-B14F-4D97-AF65-F5344CB8AC3E}">
        <p14:creationId xmlns:p14="http://schemas.microsoft.com/office/powerpoint/2010/main" val="51895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253" y="1133061"/>
            <a:ext cx="68182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Four kinds of expressions: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70C0"/>
                </a:solidFill>
              </a:rPr>
              <a:t>1.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Algebraic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2. Logical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3. Array expressions 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     4. Functions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447517" y="3994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6</a:t>
            </a:r>
            <a:r>
              <a:rPr dirty="0"/>
              <a:t>  Expressions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5930" y="3597965"/>
            <a:ext cx="8343900" cy="2803471"/>
          </a:xfrm>
        </p:spPr>
        <p:txBody>
          <a:bodyPr/>
          <a:lstStyle/>
          <a:p>
            <a:r>
              <a:rPr lang="zh-CN" altLang="en-US" dirty="0"/>
              <a:t>Precedence rules can be circumvented by use of parentheses "</a:t>
            </a:r>
            <a:r>
              <a:rPr lang="zh-CN" altLang="en-US" dirty="0">
                <a:solidFill>
                  <a:srgbClr val="C00000"/>
                </a:solidFill>
              </a:rPr>
              <a:t>(...)</a:t>
            </a:r>
            <a:r>
              <a:rPr lang="zh-CN" altLang="en-US" dirty="0"/>
              <a:t>" around expressions.</a:t>
            </a:r>
          </a:p>
          <a:p>
            <a:r>
              <a:rPr lang="zh-CN" altLang="en-US" dirty="0"/>
              <a:t>NCL does not operate on any array element set to _FillValue .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1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930" y="1230631"/>
            <a:ext cx="8343900" cy="5170805"/>
          </a:xfrm>
        </p:spPr>
        <p:txBody>
          <a:bodyPr/>
          <a:lstStyle/>
          <a:p>
            <a:endParaRPr lang="en-US" altLang="zh-CN" sz="3200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Algebraic operators</a:t>
            </a:r>
            <a:r>
              <a:rPr lang="zh-CN" altLang="en-US" sz="3200" dirty="0"/>
              <a:t>:</a:t>
            </a:r>
          </a:p>
          <a:p>
            <a:pPr marL="0" indent="0">
              <a:buNone/>
            </a:pPr>
            <a:r>
              <a:rPr lang="zh-CN" altLang="en-US" sz="3200" dirty="0"/>
              <a:t>           </a:t>
            </a:r>
            <a:r>
              <a:rPr lang="zh-CN" altLang="en-US" sz="3200" dirty="0">
                <a:solidFill>
                  <a:srgbClr val="C00000"/>
                </a:solidFill>
              </a:rPr>
              <a:t> +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-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*</a:t>
            </a:r>
            <a:r>
              <a:rPr lang="zh-CN" altLang="en-US" sz="3200" dirty="0"/>
              <a:t> ，</a:t>
            </a:r>
            <a:r>
              <a:rPr lang="en-US" altLang="zh-CN" sz="3200" dirty="0">
                <a:solidFill>
                  <a:srgbClr val="C00000"/>
                </a:solidFill>
              </a:rPr>
              <a:t>/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^</a:t>
            </a:r>
            <a:r>
              <a:rPr lang="zh-CN" altLang="en-US" sz="3200" dirty="0"/>
              <a:t>   ，</a:t>
            </a:r>
            <a:r>
              <a:rPr lang="zh-CN" altLang="en-US" sz="3200" dirty="0">
                <a:solidFill>
                  <a:srgbClr val="C00000"/>
                </a:solidFill>
              </a:rPr>
              <a:t>%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#</a:t>
            </a:r>
            <a:r>
              <a:rPr lang="zh-CN" altLang="en-US" sz="3200" dirty="0"/>
              <a:t>   ，</a:t>
            </a:r>
            <a:r>
              <a:rPr lang="zh-CN" altLang="en-US" sz="3200" dirty="0">
                <a:solidFill>
                  <a:srgbClr val="C00000"/>
                </a:solidFill>
              </a:rPr>
              <a:t>&gt;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&lt; </a:t>
            </a:r>
            <a:r>
              <a:rPr lang="zh-CN" altLang="en-US" sz="3200" dirty="0"/>
              <a:t> </a:t>
            </a:r>
          </a:p>
          <a:p>
            <a:pPr marL="457200" indent="-457200"/>
            <a:r>
              <a:rPr lang="zh-CN" alt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Logical</a:t>
            </a:r>
            <a:r>
              <a:rPr lang="zh-CN" altLang="en-US" sz="3200" dirty="0"/>
              <a:t>:</a:t>
            </a:r>
          </a:p>
          <a:p>
            <a:pPr marL="0" indent="0">
              <a:buNone/>
            </a:pPr>
            <a:r>
              <a:rPr lang="zh-CN" altLang="en-US" sz="3200" dirty="0"/>
              <a:t>              </a:t>
            </a:r>
            <a:r>
              <a:rPr lang="zh-CN" altLang="en-US" sz="3200" dirty="0">
                <a:solidFill>
                  <a:srgbClr val="C00000"/>
                </a:solidFill>
              </a:rPr>
              <a:t>.lt.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.le.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.gt.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 .g</a:t>
            </a:r>
            <a:r>
              <a:rPr lang="en-US" altLang="zh-CN" sz="3200" dirty="0">
                <a:solidFill>
                  <a:srgbClr val="C00000"/>
                </a:solidFill>
              </a:rPr>
              <a:t>e</a:t>
            </a:r>
            <a:r>
              <a:rPr lang="zh-CN" altLang="en-US" sz="3200" dirty="0">
                <a:solidFill>
                  <a:srgbClr val="C00000"/>
                </a:solidFill>
              </a:rPr>
              <a:t>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.ne.</a:t>
            </a:r>
            <a:r>
              <a:rPr lang="zh-CN" altLang="en-US" sz="3200" dirty="0"/>
              <a:t> ，</a:t>
            </a:r>
            <a:r>
              <a:rPr lang="zh-CN" altLang="en-US" sz="3200" dirty="0">
                <a:solidFill>
                  <a:srgbClr val="C00000"/>
                </a:solidFill>
              </a:rPr>
              <a:t>.eq.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      </a:t>
            </a:r>
            <a:r>
              <a:rPr lang="zh-CN" altLang="en-US" sz="3200" dirty="0">
                <a:solidFill>
                  <a:srgbClr val="C00000"/>
                </a:solidFill>
              </a:rPr>
              <a:t>.and.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.or.</a:t>
            </a:r>
            <a:r>
              <a:rPr lang="zh-CN" altLang="en-US" sz="3200" dirty="0"/>
              <a:t>  ，</a:t>
            </a:r>
            <a:r>
              <a:rPr lang="zh-CN" altLang="en-US" sz="3200" dirty="0">
                <a:solidFill>
                  <a:srgbClr val="C00000"/>
                </a:solidFill>
              </a:rPr>
              <a:t>.xor. 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，.not.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Logical expressions are guaranteed to be evaluated</a:t>
            </a:r>
            <a:r>
              <a:rPr lang="en-US" altLang="zh-CN" sz="2400" b="1" i="1" dirty="0"/>
              <a:t> left to right. </a:t>
            </a:r>
            <a:r>
              <a:rPr lang="en-US" altLang="zh-CN" sz="2400" dirty="0"/>
              <a:t>Hence, for efficiency, put the logical expression which will most likely fail on the left side.</a:t>
            </a:r>
            <a:r>
              <a:rPr lang="zh-CN" altLang="en-US" sz="2400" dirty="0"/>
              <a:t>    </a:t>
            </a: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47517" y="39941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6</a:t>
            </a:r>
            <a:r>
              <a:rPr dirty="0"/>
              <a:t>  Expressions</a:t>
            </a:r>
          </a:p>
        </p:txBody>
      </p:sp>
    </p:spTree>
    <p:extLst>
      <p:ext uri="{BB962C8B-B14F-4D97-AF65-F5344CB8AC3E}">
        <p14:creationId xmlns:p14="http://schemas.microsoft.com/office/powerpoint/2010/main" val="1848318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961390"/>
            <a:ext cx="8670925" cy="5483225"/>
          </a:xfrm>
        </p:spPr>
        <p:txBody>
          <a:bodyPr/>
          <a:lstStyle/>
          <a:p>
            <a:r>
              <a:rPr lang="zh-CN" altLang="en-US" dirty="0"/>
              <a:t>Variable names </a:t>
            </a:r>
            <a:r>
              <a:rPr lang="en-US" altLang="zh-CN" dirty="0"/>
              <a:t>are case sensitive, and </a:t>
            </a:r>
            <a:r>
              <a:rPr lang="zh-CN" altLang="en-US" dirty="0"/>
              <a:t>must begin with an alphabetic character but can contain any mix of numeric and alphabetic characters. The underscore "_" is also allowed.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 e.g. </a:t>
            </a: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hgt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uwnd_300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sst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slp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u="sng" dirty="0"/>
              <a:t>V</a:t>
            </a:r>
            <a:r>
              <a:rPr lang="zh-CN" altLang="en-US" u="sng" dirty="0"/>
              <a:t>ariables may have ancillary information</a:t>
            </a:r>
            <a:r>
              <a:rPr lang="zh-CN" altLang="en-US" dirty="0"/>
              <a:t> (called metadata) attached to the variable. Metadata may be accessed, created, changed and deleted via NCL functions and syntax .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</p:spTree>
    <p:extLst>
      <p:ext uri="{BB962C8B-B14F-4D97-AF65-F5344CB8AC3E}">
        <p14:creationId xmlns:p14="http://schemas.microsoft.com/office/powerpoint/2010/main" val="3040059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961390"/>
            <a:ext cx="8670925" cy="5240627"/>
          </a:xfrm>
        </p:spPr>
        <p:txBody>
          <a:bodyPr/>
          <a:lstStyle/>
          <a:p>
            <a:r>
              <a:rPr lang="en-US" altLang="zh-CN" dirty="0"/>
              <a:t>There are three types of variable metadata: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  <a:r>
              <a:rPr lang="en-US" altLang="zh-CN" dirty="0"/>
              <a:t>,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named dimensions</a:t>
            </a:r>
            <a:r>
              <a:rPr lang="en-US" altLang="zh-CN" dirty="0"/>
              <a:t>, and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coordinate variables</a:t>
            </a:r>
            <a:r>
              <a:rPr lang="en-US" altLang="zh-CN" b="1" dirty="0"/>
              <a:t>.</a:t>
            </a:r>
          </a:p>
          <a:p>
            <a:endParaRPr lang="en-US" altLang="zh-CN" b="1" dirty="0"/>
          </a:p>
          <a:p>
            <a:r>
              <a:rPr lang="zh-CN" altLang="en-US" dirty="0"/>
              <a:t>Variables imported via NCL</a:t>
            </a:r>
            <a:r>
              <a:rPr lang="en-US" altLang="zh-CN" dirty="0"/>
              <a:t>'</a:t>
            </a:r>
            <a:r>
              <a:rPr lang="zh-CN" altLang="en-US" dirty="0"/>
              <a:t>s </a:t>
            </a:r>
            <a:r>
              <a:rPr lang="zh-CN" altLang="en-US" i="1" u="sng" dirty="0"/>
              <a:t>addfile</a:t>
            </a:r>
            <a:r>
              <a:rPr lang="zh-CN" altLang="en-US" dirty="0"/>
              <a:t> or </a:t>
            </a:r>
            <a:r>
              <a:rPr lang="zh-CN" altLang="en-US" i="1" u="sng" dirty="0"/>
              <a:t>addfiles</a:t>
            </a:r>
            <a:r>
              <a:rPr lang="zh-CN" altLang="en-US" dirty="0"/>
              <a:t> functions will have all available metadata automatically attached to the variable. </a:t>
            </a:r>
          </a:p>
          <a:p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</p:spTree>
    <p:extLst>
      <p:ext uri="{BB962C8B-B14F-4D97-AF65-F5344CB8AC3E}">
        <p14:creationId xmlns:p14="http://schemas.microsoft.com/office/powerpoint/2010/main" val="253774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961390"/>
            <a:ext cx="8670925" cy="54832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530702" y="41338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dirty="0"/>
              <a:t>  Variables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17" y="914400"/>
            <a:ext cx="8607287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96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50" y="969645"/>
            <a:ext cx="8754745" cy="5436870"/>
          </a:xfrm>
        </p:spPr>
        <p:txBody>
          <a:bodyPr/>
          <a:lstStyle/>
          <a:p>
            <a:r>
              <a:rPr lang="zh-CN" altLang="en-US" dirty="0"/>
              <a:t>Statements are the fundamental element of NCL. </a:t>
            </a:r>
          </a:p>
          <a:p>
            <a:r>
              <a:rPr lang="zh-CN" altLang="en-US" dirty="0"/>
              <a:t>Everything NCL does happens only </a:t>
            </a:r>
            <a:r>
              <a:rPr lang="zh-CN" altLang="en-US" i="1" u="sng" dirty="0">
                <a:solidFill>
                  <a:srgbClr val="C00000"/>
                </a:solidFill>
              </a:rPr>
              <a:t>after a statement is entered</a:t>
            </a:r>
            <a:r>
              <a:rPr lang="zh-CN" altLang="en-US" dirty="0"/>
              <a:t>. </a:t>
            </a:r>
          </a:p>
          <a:p>
            <a:r>
              <a:rPr lang="zh-CN" altLang="en-US" dirty="0"/>
              <a:t>Statements are </a:t>
            </a:r>
            <a:r>
              <a:rPr lang="zh-CN" altLang="en-US" i="1" u="sng" dirty="0">
                <a:solidFill>
                  <a:srgbClr val="C00000"/>
                </a:solidFill>
              </a:rPr>
              <a:t>case sensitive </a:t>
            </a:r>
            <a:r>
              <a:rPr lang="zh-CN" altLang="en-US" dirty="0"/>
              <a:t>and are not restricted to being a single line of source, and statements </a:t>
            </a:r>
            <a:r>
              <a:rPr lang="zh-CN" altLang="en-US" i="1" u="sng" dirty="0">
                <a:solidFill>
                  <a:srgbClr val="C00000"/>
                </a:solidFill>
              </a:rPr>
              <a:t>can be nested </a:t>
            </a:r>
            <a:r>
              <a:rPr lang="zh-CN" altLang="en-US" dirty="0"/>
              <a:t>within statements. </a:t>
            </a:r>
          </a:p>
          <a:p>
            <a:r>
              <a:rPr lang="en-US" altLang="zh-CN" dirty="0"/>
              <a:t>Statements are </a:t>
            </a:r>
            <a:r>
              <a:rPr lang="en-US" altLang="zh-CN" dirty="0">
                <a:solidFill>
                  <a:srgbClr val="0070C0"/>
                </a:solidFill>
              </a:rPr>
              <a:t>blocks</a:t>
            </a:r>
            <a:r>
              <a:rPr lang="en-US" altLang="zh-CN" dirty="0"/>
              <a:t> (a group of statements), </a:t>
            </a:r>
            <a:r>
              <a:rPr lang="en-US" altLang="zh-CN" dirty="0">
                <a:solidFill>
                  <a:srgbClr val="0070C0"/>
                </a:solidFill>
              </a:rPr>
              <a:t>conditional expressions </a:t>
            </a:r>
            <a:r>
              <a:rPr lang="en-US" altLang="zh-CN" dirty="0"/>
              <a:t>(if-then, if-then-else),</a:t>
            </a:r>
            <a:r>
              <a:rPr lang="en-US" altLang="zh-CN" dirty="0">
                <a:solidFill>
                  <a:srgbClr val="0070C0"/>
                </a:solidFill>
              </a:rPr>
              <a:t> loops</a:t>
            </a:r>
            <a:r>
              <a:rPr lang="en-US" altLang="zh-CN" dirty="0"/>
              <a:t> (do, do-while), </a:t>
            </a:r>
            <a:r>
              <a:rPr lang="en-US" altLang="zh-CN" dirty="0">
                <a:solidFill>
                  <a:srgbClr val="0070C0"/>
                </a:solidFill>
              </a:rPr>
              <a:t>assignments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reassignments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procedures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functions</a:t>
            </a:r>
            <a:r>
              <a:rPr lang="en-US" altLang="zh-CN" dirty="0"/>
              <a:t>, or</a:t>
            </a:r>
            <a:r>
              <a:rPr lang="en-US" altLang="zh-CN" dirty="0">
                <a:solidFill>
                  <a:srgbClr val="0070C0"/>
                </a:solidFill>
              </a:rPr>
              <a:t> graphic statements.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75457" y="42735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.</a:t>
            </a:r>
            <a:r>
              <a:rPr lang="en-US" altLang="zh-CN" dirty="0"/>
              <a:t>8</a:t>
            </a:r>
            <a:r>
              <a:rPr dirty="0"/>
              <a:t>  Statements</a:t>
            </a:r>
          </a:p>
        </p:txBody>
      </p:sp>
    </p:spTree>
    <p:extLst>
      <p:ext uri="{BB962C8B-B14F-4D97-AF65-F5344CB8AC3E}">
        <p14:creationId xmlns:p14="http://schemas.microsoft.com/office/powerpoint/2010/main" val="9128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6" y="820741"/>
            <a:ext cx="8639174" cy="6037259"/>
          </a:xfrm>
        </p:spPr>
        <p:txBody>
          <a:bodyPr/>
          <a:lstStyle/>
          <a:p>
            <a:pPr>
              <a:buNone/>
            </a:pPr>
            <a:r>
              <a:rPr lang="en-US" altLang="zh-CN" sz="2600" b="1" dirty="0"/>
              <a:t>Filling bars pivoted about an X or Y reference line</a:t>
            </a:r>
            <a:r>
              <a:rPr lang="en-US" altLang="zh-CN" sz="2600" dirty="0"/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gsnYRefLine</a:t>
            </a:r>
            <a:r>
              <a:rPr lang="en-US" altLang="zh-CN" sz="2600" dirty="0"/>
              <a:t> - Defines a Y reference line (horizontal) about which to pivot the bars either up or down.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gsnXRefLine </a:t>
            </a:r>
            <a:r>
              <a:rPr lang="en-US" altLang="zh-CN" dirty="0"/>
              <a:t> </a:t>
            </a:r>
            <a:r>
              <a:rPr lang="en-US" altLang="zh-CN" sz="2600" dirty="0"/>
              <a:t>Defines an X reference line (vertical) about which to pivot the bars either left or right.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gsnXYBarChartColors / gsnXYBarChartColors2</a:t>
            </a:r>
            <a:r>
              <a:rPr lang="en-US" altLang="zh-CN" sz="2600" dirty="0"/>
              <a:t> - Defines the fill colors for each bar.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gsnXYBarChartPatterns / gsnXYBarChartPatterns2</a:t>
            </a:r>
            <a:r>
              <a:rPr lang="en-US" altLang="zh-CN" sz="2600" dirty="0"/>
              <a:t> - Defines the fill patterns for each bar.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gsnXYBarChartOutlineOnly</a:t>
            </a:r>
            <a:r>
              <a:rPr lang="en-US" altLang="zh-CN" sz="2600" dirty="0"/>
              <a:t> - Outline only the outside edges of each bar.</a:t>
            </a:r>
          </a:p>
          <a:p>
            <a:r>
              <a:rPr lang="en-US" altLang="zh-CN" sz="2400" dirty="0"/>
              <a:t>  </a:t>
            </a:r>
            <a:br>
              <a:rPr lang="en-US" altLang="zh-CN" sz="2600" dirty="0"/>
            </a:br>
            <a:endParaRPr lang="en-US" altLang="zh-CN" sz="2600" dirty="0"/>
          </a:p>
          <a:p>
            <a:endParaRPr lang="zh-CN" altLang="en-US" sz="2600" dirty="0"/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2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 Bar Chart---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04851"/>
            <a:ext cx="9144000" cy="54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5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1" y="0"/>
            <a:ext cx="7780266" cy="678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5686425"/>
            <a:ext cx="77628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876" y="0"/>
            <a:ext cx="753320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75578" r="13292" b="12211"/>
          <a:stretch>
            <a:fillRect/>
          </a:stretch>
        </p:blipFill>
        <p:spPr bwMode="auto">
          <a:xfrm>
            <a:off x="457635" y="5791200"/>
            <a:ext cx="782911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3" y="0"/>
            <a:ext cx="8229612" cy="720726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res@gsnXYBarChartOutlineOnly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78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318" y="685800"/>
            <a:ext cx="6945189" cy="61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63" y="76200"/>
            <a:ext cx="8229612" cy="720726"/>
          </a:xfrm>
        </p:spPr>
        <p:txBody>
          <a:bodyPr/>
          <a:lstStyle/>
          <a:p>
            <a:r>
              <a:rPr lang="en-US" altLang="zh-CN" dirty="0"/>
              <a:t>http://www.ncl.ucar.edu/Document/Graphics/Images/fillpatterns.png</a:t>
            </a:r>
            <a:endParaRPr lang="zh-CN" altLang="en-US" dirty="0"/>
          </a:p>
        </p:txBody>
      </p:sp>
      <p:pic>
        <p:nvPicPr>
          <p:cNvPr id="4" name="内容占位符 3" descr="fillpatter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949" y="895351"/>
            <a:ext cx="7677151" cy="59626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1709</Words>
  <Application>Microsoft Office PowerPoint</Application>
  <PresentationFormat>全屏显示(4:3)</PresentationFormat>
  <Paragraphs>206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黑体</vt:lpstr>
      <vt:lpstr>宋体</vt:lpstr>
      <vt:lpstr>Arial</vt:lpstr>
      <vt:lpstr>Calibri</vt:lpstr>
      <vt:lpstr>Wingdings</vt:lpstr>
      <vt:lpstr>简约绿</vt:lpstr>
      <vt:lpstr>诊断分析与绘图 准备实验六----直方图的绘制    Chapter 7:  X-Y plot  (P.39)  http://www.ncl.ucar.edu/Applications/bar.shtml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res@gsnXYBarChartOutlineOnly=True</vt:lpstr>
      <vt:lpstr>http://www.ncl.ucar.edu/Document/Graphics/Images/fillpatterns.png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http://www.ncl.ucar.edu/Applications/Scripts/unique_5.ncl</vt:lpstr>
      <vt:lpstr>7.5    Other X-Y plot  </vt:lpstr>
      <vt:lpstr>gsn_csm_xy2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411</cp:revision>
  <dcterms:created xsi:type="dcterms:W3CDTF">2016-02-26T08:08:00Z</dcterms:created>
  <dcterms:modified xsi:type="dcterms:W3CDTF">2022-04-17T14:10:50Z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